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ommentAuthors.xml" ContentType="application/vnd.openxmlformats-officedocument.presentationml.commentAuthors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77" r:id="rId3"/>
    <p:sldId id="261" r:id="rId4"/>
    <p:sldId id="288" r:id="rId5"/>
    <p:sldId id="287" r:id="rId6"/>
    <p:sldId id="286" r:id="rId7"/>
    <p:sldId id="285" r:id="rId8"/>
    <p:sldId id="279" r:id="rId9"/>
    <p:sldId id="289" r:id="rId10"/>
    <p:sldId id="290" r:id="rId11"/>
    <p:sldId id="278" r:id="rId12"/>
    <p:sldId id="282" r:id="rId1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MSOffice" lastIdx="2" clrIdx="0"/>
  <p:cmAuthor id="1" name="Thomas, Brian (UTC)" initials="B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22" autoAdjust="0"/>
  </p:normalViewPr>
  <p:slideViewPr>
    <p:cSldViewPr>
      <p:cViewPr>
        <p:scale>
          <a:sx n="77" d="100"/>
          <a:sy n="77" d="100"/>
        </p:scale>
        <p:origin x="-1968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54" y="-10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89581193655141"/>
          <c:y val="4.9898788191109752E-2"/>
          <c:w val="0.88702689337745821"/>
          <c:h val="0.8133361930305372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'COMBINED CHART'!$B$3</c:f>
              <c:strCache>
                <c:ptCount val="1"/>
                <c:pt idx="0">
                  <c:v>R1 Rate Increase</c:v>
                </c:pt>
              </c:strCache>
            </c:strRef>
          </c:tx>
          <c:invertIfNegative val="0"/>
          <c:cat>
            <c:numRef>
              <c:f>'COMBINED CHART'!$A$4:$A$7</c:f>
              <c:numCache>
                <c:formatCode>"$"#,##0_);[Red]\("$"#,##0\)</c:formatCode>
                <c:ptCount val="4"/>
                <c:pt idx="0">
                  <c:v>23</c:v>
                </c:pt>
                <c:pt idx="1">
                  <c:v>25</c:v>
                </c:pt>
                <c:pt idx="2">
                  <c:v>27</c:v>
                </c:pt>
                <c:pt idx="3">
                  <c:v>30</c:v>
                </c:pt>
              </c:numCache>
            </c:numRef>
          </c:cat>
          <c:val>
            <c:numRef>
              <c:f>'COMBINED CHART'!$B$14:$B$17</c:f>
              <c:numCache>
                <c:formatCode>"$"#,##0.00_);[Red]\("$"#,##0.00\)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'COMBINED CHART'!$C$3</c:f>
              <c:strCache>
                <c:ptCount val="1"/>
                <c:pt idx="0">
                  <c:v>State USF(entire amount)</c:v>
                </c:pt>
              </c:strCache>
            </c:strRef>
          </c:tx>
          <c:invertIfNegative val="0"/>
          <c:cat>
            <c:numRef>
              <c:f>'COMBINED CHART'!$A$4:$A$7</c:f>
              <c:numCache>
                <c:formatCode>"$"#,##0_);[Red]\("$"#,##0\)</c:formatCode>
                <c:ptCount val="4"/>
                <c:pt idx="0">
                  <c:v>23</c:v>
                </c:pt>
                <c:pt idx="1">
                  <c:v>25</c:v>
                </c:pt>
                <c:pt idx="2">
                  <c:v>27</c:v>
                </c:pt>
                <c:pt idx="3">
                  <c:v>30</c:v>
                </c:pt>
              </c:numCache>
            </c:numRef>
          </c:cat>
          <c:val>
            <c:numRef>
              <c:f>'COMBINED CHART'!$C$4:$C$7</c:f>
              <c:numCache>
                <c:formatCode>"$"#,##0.00_);[Red]\("$"#,##0.00\)</c:formatCode>
                <c:ptCount val="4"/>
                <c:pt idx="0">
                  <c:v>2.6</c:v>
                </c:pt>
                <c:pt idx="1">
                  <c:v>2.1</c:v>
                </c:pt>
                <c:pt idx="2">
                  <c:v>1.6</c:v>
                </c:pt>
                <c:pt idx="3">
                  <c:v>0.9</c:v>
                </c:pt>
              </c:numCache>
            </c:numRef>
          </c:val>
        </c:ser>
        <c:ser>
          <c:idx val="0"/>
          <c:order val="2"/>
          <c:tx>
            <c:strRef>
              <c:f>'COMBINED CHART'!$C$13</c:f>
              <c:strCache>
                <c:ptCount val="1"/>
                <c:pt idx="0">
                  <c:v>State USF (post 7/3)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>
                  <a:alpha val="95000"/>
                </a:schemeClr>
              </a:solidFill>
            </a:ln>
          </c:spPr>
          <c:invertIfNegative val="0"/>
          <c:val>
            <c:numRef>
              <c:f>'COMBINED CHART'!$C$14:$C$17</c:f>
              <c:numCache>
                <c:formatCode>"$"#,##0.00_);[Red]\("$"#,##0.00\)</c:formatCode>
                <c:ptCount val="4"/>
                <c:pt idx="0">
                  <c:v>1.7</c:v>
                </c:pt>
                <c:pt idx="1">
                  <c:v>1.2</c:v>
                </c:pt>
                <c:pt idx="2">
                  <c:v>0.7</c:v>
                </c:pt>
                <c:pt idx="3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3540224"/>
        <c:axId val="83554304"/>
      </c:barChart>
      <c:catAx>
        <c:axId val="83540224"/>
        <c:scaling>
          <c:orientation val="minMax"/>
        </c:scaling>
        <c:delete val="0"/>
        <c:axPos val="b"/>
        <c:numFmt formatCode="&quot;$&quot;#,##0_);[Red]\(&quot;$&quot;#,##0\)" sourceLinked="1"/>
        <c:majorTickMark val="none"/>
        <c:minorTickMark val="none"/>
        <c:tickLblPos val="nextTo"/>
        <c:crossAx val="83554304"/>
        <c:crosses val="autoZero"/>
        <c:auto val="1"/>
        <c:lblAlgn val="ctr"/>
        <c:lblOffset val="100"/>
        <c:noMultiLvlLbl val="0"/>
      </c:catAx>
      <c:valAx>
        <c:axId val="83554304"/>
        <c:scaling>
          <c:orientation val="minMax"/>
        </c:scaling>
        <c:delete val="0"/>
        <c:axPos val="l"/>
        <c:majorGridlines/>
        <c:numFmt formatCode="&quot;$&quot;#,##0.0_);[Red]\(&quot;$&quot;#,##0.0\)" sourceLinked="0"/>
        <c:majorTickMark val="none"/>
        <c:minorTickMark val="none"/>
        <c:tickLblPos val="nextTo"/>
        <c:spPr>
          <a:ln w="9525">
            <a:noFill/>
          </a:ln>
        </c:spPr>
        <c:crossAx val="835402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delete val="1"/>
      </c:legendEntry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'COMBINED CHART'!$B$3</c:f>
              <c:strCache>
                <c:ptCount val="1"/>
                <c:pt idx="0">
                  <c:v>R1 Rate Increase</c:v>
                </c:pt>
              </c:strCache>
            </c:strRef>
          </c:tx>
          <c:invertIfNegative val="0"/>
          <c:cat>
            <c:numRef>
              <c:f>'COMBINED CHART'!$A$4:$A$7</c:f>
              <c:numCache>
                <c:formatCode>"$"#,##0_);[Red]\("$"#,##0\)</c:formatCode>
                <c:ptCount val="4"/>
                <c:pt idx="0">
                  <c:v>23</c:v>
                </c:pt>
                <c:pt idx="1">
                  <c:v>25</c:v>
                </c:pt>
                <c:pt idx="2">
                  <c:v>27</c:v>
                </c:pt>
                <c:pt idx="3">
                  <c:v>30</c:v>
                </c:pt>
              </c:numCache>
            </c:numRef>
          </c:cat>
          <c:val>
            <c:numRef>
              <c:f>'COMBINED CHART'!$B$4:$B$7</c:f>
              <c:numCache>
                <c:formatCode>"$"#,##0.00_);[Red]\("$"#,##0.00\)</c:formatCode>
                <c:ptCount val="4"/>
                <c:pt idx="0">
                  <c:v>0.3</c:v>
                </c:pt>
                <c:pt idx="1">
                  <c:v>0.8</c:v>
                </c:pt>
                <c:pt idx="2">
                  <c:v>1.3</c:v>
                </c:pt>
                <c:pt idx="3">
                  <c:v>2.2000000000000002</c:v>
                </c:pt>
              </c:numCache>
            </c:numRef>
          </c:val>
        </c:ser>
        <c:ser>
          <c:idx val="2"/>
          <c:order val="1"/>
          <c:tx>
            <c:strRef>
              <c:f>'COMBINED CHART'!$C$3</c:f>
              <c:strCache>
                <c:ptCount val="1"/>
                <c:pt idx="0">
                  <c:v>State USF(entire amount)</c:v>
                </c:pt>
              </c:strCache>
            </c:strRef>
          </c:tx>
          <c:invertIfNegative val="0"/>
          <c:cat>
            <c:numRef>
              <c:f>'COMBINED CHART'!$A$4:$A$7</c:f>
              <c:numCache>
                <c:formatCode>"$"#,##0_);[Red]\("$"#,##0\)</c:formatCode>
                <c:ptCount val="4"/>
                <c:pt idx="0">
                  <c:v>23</c:v>
                </c:pt>
                <c:pt idx="1">
                  <c:v>25</c:v>
                </c:pt>
                <c:pt idx="2">
                  <c:v>27</c:v>
                </c:pt>
                <c:pt idx="3">
                  <c:v>30</c:v>
                </c:pt>
              </c:numCache>
            </c:numRef>
          </c:cat>
          <c:val>
            <c:numRef>
              <c:f>'COMBINED CHART'!$C$4:$C$7</c:f>
              <c:numCache>
                <c:formatCode>"$"#,##0.00_);[Red]\("$"#,##0.00\)</c:formatCode>
                <c:ptCount val="4"/>
                <c:pt idx="0">
                  <c:v>2.6</c:v>
                </c:pt>
                <c:pt idx="1">
                  <c:v>2.1</c:v>
                </c:pt>
                <c:pt idx="2">
                  <c:v>1.6</c:v>
                </c:pt>
                <c:pt idx="3">
                  <c:v>0.9</c:v>
                </c:pt>
              </c:numCache>
            </c:numRef>
          </c:val>
        </c:ser>
        <c:ser>
          <c:idx val="0"/>
          <c:order val="2"/>
          <c:tx>
            <c:strRef>
              <c:f>'COMBINED CHART'!$C$13</c:f>
              <c:strCache>
                <c:ptCount val="1"/>
                <c:pt idx="0">
                  <c:v>State USF (post 7/3)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>
                  <a:alpha val="95000"/>
                </a:schemeClr>
              </a:solidFill>
            </a:ln>
          </c:spPr>
          <c:invertIfNegative val="0"/>
          <c:val>
            <c:numRef>
              <c:f>'COMBINED CHART'!$C$14:$C$17</c:f>
              <c:numCache>
                <c:formatCode>"$"#,##0.00_);[Red]\("$"#,##0.00\)</c:formatCode>
                <c:ptCount val="4"/>
                <c:pt idx="0">
                  <c:v>1.7</c:v>
                </c:pt>
                <c:pt idx="1">
                  <c:v>1.2</c:v>
                </c:pt>
                <c:pt idx="2">
                  <c:v>0.7</c:v>
                </c:pt>
                <c:pt idx="3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4681472"/>
        <c:axId val="84683008"/>
      </c:barChart>
      <c:catAx>
        <c:axId val="84681472"/>
        <c:scaling>
          <c:orientation val="minMax"/>
        </c:scaling>
        <c:delete val="0"/>
        <c:axPos val="b"/>
        <c:numFmt formatCode="&quot;$&quot;#,##0_);[Red]\(&quot;$&quot;#,##0\)" sourceLinked="1"/>
        <c:majorTickMark val="none"/>
        <c:minorTickMark val="none"/>
        <c:tickLblPos val="nextTo"/>
        <c:crossAx val="84683008"/>
        <c:crosses val="autoZero"/>
        <c:auto val="1"/>
        <c:lblAlgn val="ctr"/>
        <c:lblOffset val="100"/>
        <c:noMultiLvlLbl val="0"/>
      </c:catAx>
      <c:valAx>
        <c:axId val="84683008"/>
        <c:scaling>
          <c:orientation val="minMax"/>
        </c:scaling>
        <c:delete val="0"/>
        <c:axPos val="l"/>
        <c:majorGridlines/>
        <c:numFmt formatCode="&quot;$&quot;#,##0.0_);[Red]\(&quot;$&quot;#,##0.0\)" sourceLinked="0"/>
        <c:majorTickMark val="none"/>
        <c:minorTickMark val="none"/>
        <c:tickLblPos val="nextTo"/>
        <c:spPr>
          <a:ln w="9525">
            <a:noFill/>
          </a:ln>
        </c:spPr>
        <c:crossAx val="846814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EF276D-7FFA-4645-9C26-F041C29FCE6E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293BAF-9D16-4FDF-B3AE-861FE8E64F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03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1852" fontAlgn="base">
              <a:spcBef>
                <a:spcPct val="0"/>
              </a:spcBef>
              <a:spcAft>
                <a:spcPct val="0"/>
              </a:spcAft>
              <a:defRPr/>
            </a:pPr>
            <a:fld id="{C7A2ED0E-2CE8-47CB-8176-EC784580FBB2}" type="slidenum">
              <a:rPr lang="en-US" smtClean="0"/>
              <a:pPr defTabSz="921852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62038" y="685800"/>
            <a:ext cx="4886325" cy="36655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D0AA7-2F8C-42F8-B533-9935F4A30A1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D0AA7-2F8C-42F8-B533-9935F4A30A1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D0AA7-2F8C-42F8-B533-9935F4A30A1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A16F43-18D0-4F76-A561-106C5A470D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46EB94-B50F-4C3E-BA4B-6B95DD10F01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BA948C-C8DE-465A-B0A2-256079D84FC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D0AA7-2F8C-42F8-B533-9935F4A30A1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D0AA7-2F8C-42F8-B533-9935F4A30A1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D0AA7-2F8C-42F8-B533-9935F4A30A1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D0AA7-2F8C-42F8-B533-9935F4A30A1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6975" y="692150"/>
            <a:ext cx="4616450" cy="3463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D0AA7-2F8C-42F8-B533-9935F4A30A1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6B59-B91B-46B4-AED7-17D26F603737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F843E-E4CA-4B97-B3F4-11FA5BAF84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AF0E-7E26-4C0A-87F5-5A61297909AB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B2AE6-FDA9-4F52-A4DA-6944E1466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8EF29-C554-427C-A3AA-DEB30A326BF6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EA495-4C86-40F8-A475-295A8CB66B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9D7DB-46B2-4F7A-B326-7A686EB0187A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B3158-F82F-4543-AEEB-CED4014C99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72BBD-13A8-4476-B525-4A6C01B28894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6622-7CA1-42C9-A61D-A46E0E9072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39398-634D-4CB6-AAA6-0CBAA2EC5C3C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751EB-1C36-4E0B-8FB9-F1F11B9AC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706D7-80FE-4956-801A-3A2EF8D34B14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CEB03-D9BD-47E3-9717-AD818CC17F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7D1B1-94AF-4B96-BF47-A22FE03DE72D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A3B53-A539-4571-83A9-E3DC0D445D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7E2E7-468F-47DB-A511-5388CF43775E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8F12D-8D87-4E0D-912A-A7A37E50CA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31927-8E67-4088-8542-1AD4B30205D9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AC85B-D95A-4E4B-A78F-557AEA0B1F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C4F1-43BA-41DD-9521-5C3DDAD4A39A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A2D04-7949-4764-AEDA-B62993C0D7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471450-0E2C-4BE4-B48B-AF0E8CBACFCA}" type="datetimeFigureOut">
              <a:rPr lang="en-US"/>
              <a:pPr>
                <a:defRPr/>
              </a:pPr>
              <a:t>8/13/2012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58DA48-C5DD-42CB-AC98-B5FEA0FC99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19400" y="1295400"/>
            <a:ext cx="6096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0000"/>
              </a:lnSpc>
            </a:pPr>
            <a:r>
              <a:rPr lang="en-US" sz="4000" dirty="0">
                <a:solidFill>
                  <a:schemeClr val="tx2"/>
                </a:solidFill>
                <a:latin typeface="Calibri" pitchFamily="34" charset="0"/>
              </a:rPr>
              <a:t>Washington Utilities and Transportation Commission</a:t>
            </a:r>
          </a:p>
        </p:txBody>
      </p:sp>
      <p:pic>
        <p:nvPicPr>
          <p:cNvPr id="2051" name="Picture 4" descr="NewUTC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257804"/>
            <a:ext cx="1752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Line 5"/>
          <p:cNvSpPr>
            <a:spLocks noChangeShapeType="1"/>
          </p:cNvSpPr>
          <p:nvPr/>
        </p:nvSpPr>
        <p:spPr bwMode="auto">
          <a:xfrm flipH="1">
            <a:off x="2362200" y="609600"/>
            <a:ext cx="0" cy="5486400"/>
          </a:xfrm>
          <a:prstGeom prst="line">
            <a:avLst/>
          </a:prstGeom>
          <a:noFill/>
          <a:ln w="762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2819400" y="2438400"/>
            <a:ext cx="5791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n-US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2819400" y="4572000"/>
            <a:ext cx="579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2819400" y="4876800"/>
            <a:ext cx="579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sz="2400" dirty="0">
                <a:solidFill>
                  <a:schemeClr val="tx2"/>
                </a:solidFill>
                <a:latin typeface="Calibri" pitchFamily="34" charset="0"/>
              </a:rPr>
            </a:b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056" name="Line 11"/>
          <p:cNvSpPr>
            <a:spLocks noChangeShapeType="1"/>
          </p:cNvSpPr>
          <p:nvPr/>
        </p:nvSpPr>
        <p:spPr bwMode="auto">
          <a:xfrm>
            <a:off x="2819400" y="2286000"/>
            <a:ext cx="5943600" cy="0"/>
          </a:xfrm>
          <a:prstGeom prst="line">
            <a:avLst/>
          </a:prstGeom>
          <a:noFill/>
          <a:ln w="762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457200" y="2057401"/>
            <a:ext cx="18288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i="1" dirty="0">
                <a:solidFill>
                  <a:srgbClr val="333399"/>
                </a:solidFill>
                <a:latin typeface="Calibri" pitchFamily="34" charset="0"/>
                <a:cs typeface="Courier New" pitchFamily="49" charset="0"/>
              </a:rPr>
              <a:t>Mission Statement: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i="1" dirty="0">
                <a:solidFill>
                  <a:srgbClr val="333399"/>
                </a:solidFill>
                <a:latin typeface="Calibri" pitchFamily="34" charset="0"/>
                <a:cs typeface="Courier New" pitchFamily="49" charset="0"/>
              </a:rPr>
              <a:t>The UTC protects consumers by ensuring that utility and transportation services are fairly priced, available, reliable, and safe.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2819400" y="2743204"/>
            <a:ext cx="5791200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676993" y="2808303"/>
            <a:ext cx="6076025" cy="1752600"/>
          </a:xfrm>
        </p:spPr>
        <p:txBody>
          <a:bodyPr/>
          <a:lstStyle/>
          <a:p>
            <a:pPr>
              <a:tabLst>
                <a:tab pos="461963" algn="l"/>
                <a:tab pos="568325" algn="l"/>
              </a:tabLst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819400" y="2743204"/>
            <a:ext cx="5943599" cy="3124195"/>
          </a:xfrm>
        </p:spPr>
        <p:txBody>
          <a:bodyPr/>
          <a:lstStyle/>
          <a:p>
            <a:pPr lvl="0"/>
            <a:r>
              <a:rPr lang="en-US" sz="2800" b="1" dirty="0" smtClean="0">
                <a:solidFill>
                  <a:schemeClr val="tx1"/>
                </a:solidFill>
              </a:rPr>
              <a:t>Overview of Staff’s Earnings Review and State USF Analysis</a:t>
            </a:r>
          </a:p>
          <a:p>
            <a:r>
              <a:rPr lang="en-US" sz="2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Bill </a:t>
            </a:r>
            <a:r>
              <a:rPr lang="en-US" sz="24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Weinman</a:t>
            </a:r>
            <a:r>
              <a:rPr lang="en-US" sz="2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– Assistant Director, Telecommunications</a:t>
            </a:r>
          </a:p>
          <a:p>
            <a:pPr lvl="0"/>
            <a:endParaRPr lang="en-US" sz="1800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/>
            <a:r>
              <a:rPr lang="en-US" sz="18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Docket </a:t>
            </a:r>
            <a:r>
              <a:rPr lang="en-US" sz="1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UT-100562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August 14, 2012</a:t>
            </a:r>
          </a:p>
          <a:p>
            <a:endParaRPr lang="en-US" sz="24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l"/>
            <a:endParaRPr lang="en-US" sz="28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557849" y="457200"/>
            <a:ext cx="6180673" cy="838200"/>
          </a:xfrm>
        </p:spPr>
        <p:txBody>
          <a:bodyPr/>
          <a:lstStyle/>
          <a:p>
            <a:pPr eaLnBrk="1" hangingPunct="1"/>
            <a:r>
              <a:rPr lang="en-US" sz="1800" b="1" dirty="0" smtClean="0">
                <a:solidFill>
                  <a:sysClr val="windowText" lastClr="000000"/>
                </a:solidFill>
              </a:rPr>
              <a:t>Potential State USF Fund Sizes</a:t>
            </a:r>
            <a:br>
              <a:rPr lang="en-US" sz="1800" b="1" dirty="0" smtClean="0">
                <a:solidFill>
                  <a:sysClr val="windowText" lastClr="000000"/>
                </a:solidFill>
              </a:rPr>
            </a:br>
            <a:r>
              <a:rPr lang="en-US" sz="1800" b="1" dirty="0" smtClean="0">
                <a:solidFill>
                  <a:sysClr val="windowText" lastClr="000000"/>
                </a:solidFill>
              </a:rPr>
              <a:t> (Reducing </a:t>
            </a:r>
            <a:r>
              <a:rPr lang="en-US" sz="1800" b="1" dirty="0">
                <a:solidFill>
                  <a:sysClr val="windowText" lastClr="000000"/>
                </a:solidFill>
              </a:rPr>
              <a:t>Intrastate Access Rates to </a:t>
            </a:r>
            <a:r>
              <a:rPr lang="en-US" sz="1800" b="1" dirty="0" smtClean="0">
                <a:solidFill>
                  <a:sysClr val="windowText" lastClr="000000"/>
                </a:solidFill>
              </a:rPr>
              <a:t>Interstate Levels and </a:t>
            </a:r>
            <a:br>
              <a:rPr lang="en-US" sz="1800" b="1" dirty="0" smtClean="0">
                <a:solidFill>
                  <a:sysClr val="windowText" lastClr="000000"/>
                </a:solidFill>
              </a:rPr>
            </a:br>
            <a:r>
              <a:rPr lang="en-US" sz="1800" b="1" dirty="0" smtClean="0">
                <a:solidFill>
                  <a:sysClr val="windowText" lastClr="000000"/>
                </a:solidFill>
              </a:rPr>
              <a:t>Net of Certain Revenue Offsets)</a:t>
            </a:r>
            <a:r>
              <a:rPr lang="en-US" sz="1800" b="1" dirty="0">
                <a:solidFill>
                  <a:sysClr val="windowText" lastClr="000000"/>
                </a:solidFill>
              </a:rPr>
              <a:t/>
            </a:r>
            <a:br>
              <a:rPr lang="en-US" sz="1800" b="1" dirty="0">
                <a:solidFill>
                  <a:sysClr val="windowText" lastClr="000000"/>
                </a:solidFill>
              </a:rPr>
            </a:br>
            <a:endParaRPr lang="en-US" sz="2400" b="1" dirty="0" smtClean="0">
              <a:latin typeface="Verdana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pPr marL="0" lvl="0" indent="0"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sz="2400" dirty="0" smtClean="0">
              <a:cs typeface="Times New Roman" pitchFamily="18" charset="0"/>
            </a:endParaRPr>
          </a:p>
        </p:txBody>
      </p:sp>
      <p:pic>
        <p:nvPicPr>
          <p:cNvPr id="10244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Line 71"/>
          <p:cNvSpPr>
            <a:spLocks noChangeShapeType="1"/>
          </p:cNvSpPr>
          <p:nvPr/>
        </p:nvSpPr>
        <p:spPr bwMode="auto">
          <a:xfrm>
            <a:off x="304800" y="14478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248404"/>
            <a:ext cx="36740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0004140E-B8DF-45A3-B9AC-1BEC88B5569E}" type="slidenum">
              <a:rPr lang="en-US" sz="1400" smtClean="0">
                <a:latin typeface="+mn-lt"/>
              </a:rPr>
              <a:t>10</a:t>
            </a:fld>
            <a:endParaRPr lang="en-US" sz="1400" dirty="0">
              <a:latin typeface="+mn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8148385"/>
              </p:ext>
            </p:extLst>
          </p:nvPr>
        </p:nvGraphicFramePr>
        <p:xfrm>
          <a:off x="2057400" y="1700878"/>
          <a:ext cx="5867400" cy="4547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1800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5943600" cy="838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Estimated State USF </a:t>
            </a:r>
            <a:r>
              <a:rPr lang="en-US" sz="2400" b="1" dirty="0"/>
              <a:t>End User Monthly Charge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>
              <a:latin typeface="Verdana" pitchFamily="34" charset="0"/>
            </a:endParaRPr>
          </a:p>
        </p:txBody>
      </p:sp>
      <p:pic>
        <p:nvPicPr>
          <p:cNvPr id="10244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Line 71"/>
          <p:cNvSpPr>
            <a:spLocks noChangeShapeType="1"/>
          </p:cNvSpPr>
          <p:nvPr/>
        </p:nvSpPr>
        <p:spPr bwMode="auto">
          <a:xfrm>
            <a:off x="304800" y="14478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248404"/>
            <a:ext cx="27603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62ED174E-5D00-4B17-AE4C-36A1EAA2A1C2}" type="slidenum">
              <a:rPr lang="en-US" sz="1400" smtClean="0">
                <a:latin typeface="+mn-lt"/>
              </a:rPr>
              <a:t>11</a:t>
            </a:fld>
            <a:endParaRPr lang="en-US" sz="1400" dirty="0">
              <a:latin typeface="+mn-lt"/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16" y="2133600"/>
            <a:ext cx="843032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90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5943600" cy="838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Reduction in Access Revenue  For Interexchange Service</a:t>
            </a:r>
            <a:br>
              <a:rPr lang="en-US" sz="2400" b="1" dirty="0" smtClean="0"/>
            </a:br>
            <a:endParaRPr lang="en-US" sz="2400" b="1" dirty="0"/>
          </a:p>
        </p:txBody>
      </p:sp>
      <p:pic>
        <p:nvPicPr>
          <p:cNvPr id="10244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Line 71"/>
          <p:cNvSpPr>
            <a:spLocks noChangeShapeType="1"/>
          </p:cNvSpPr>
          <p:nvPr/>
        </p:nvSpPr>
        <p:spPr bwMode="auto">
          <a:xfrm>
            <a:off x="304800" y="14478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248404"/>
            <a:ext cx="27603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9BC7ECFC-278D-4D55-A29F-8964EFEFB5F2}" type="slidenum">
              <a:rPr lang="en-US" sz="1400" smtClean="0">
                <a:latin typeface="+mn-lt"/>
              </a:rPr>
              <a:t>12</a:t>
            </a:fld>
            <a:endParaRPr lang="en-US" sz="1400" dirty="0">
              <a:latin typeface="+mn-lt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077" y="1600200"/>
            <a:ext cx="5713123" cy="4714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55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971800" y="114300"/>
            <a:ext cx="5562600" cy="1143000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1" dirty="0" smtClean="0"/>
              <a:t>Recommendation from Initial Report of State Telecommunications Policies on Universal Service (11/29/2010)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>
          <a:xfrm>
            <a:off x="457200" y="1752604"/>
            <a:ext cx="8229600" cy="4525963"/>
          </a:xfrm>
        </p:spPr>
        <p:txBody>
          <a:bodyPr rtlCol="0">
            <a:normAutofit/>
          </a:bodyPr>
          <a:lstStyle/>
          <a:p>
            <a:pPr marL="0" lvl="1" indent="0" algn="ctr">
              <a:buNone/>
            </a:pPr>
            <a:endParaRPr lang="en-US" sz="2600" b="1" dirty="0" smtClean="0">
              <a:ea typeface="Verdana" pitchFamily="34" charset="0"/>
              <a:cs typeface="Verdana" pitchFamily="34" charset="0"/>
            </a:endParaRPr>
          </a:p>
          <a:p>
            <a:pPr marL="0" lvl="1" indent="0" algn="ctr">
              <a:buNone/>
            </a:pPr>
            <a:r>
              <a:rPr lang="en-US" sz="2600" b="1" dirty="0" smtClean="0">
                <a:ea typeface="Verdana" pitchFamily="34" charset="0"/>
                <a:cs typeface="Verdana" pitchFamily="34" charset="0"/>
              </a:rPr>
              <a:t>Docket UT-100562 – Option 4</a:t>
            </a:r>
          </a:p>
          <a:p>
            <a:pPr marL="0" lvl="1" indent="0">
              <a:buNone/>
            </a:pPr>
            <a:r>
              <a:rPr lang="en-US" sz="2600" dirty="0" smtClean="0">
                <a:ea typeface="Verdana" pitchFamily="34" charset="0"/>
                <a:cs typeface="Verdana" pitchFamily="34" charset="0"/>
              </a:rPr>
              <a:t>Conduct a thorough earnings review of the state’s smaller telephone companies, create a targeted state universal service fund, with rigid funding criteria and of limited duration, for the transitional support of voices services.</a:t>
            </a:r>
            <a:endParaRPr lang="en-US" sz="2600" dirty="0"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6" name="Line 71"/>
          <p:cNvSpPr>
            <a:spLocks noChangeShapeType="1"/>
          </p:cNvSpPr>
          <p:nvPr/>
        </p:nvSpPr>
        <p:spPr bwMode="auto">
          <a:xfrm flipV="1">
            <a:off x="304800" y="1371600"/>
            <a:ext cx="83820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2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4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A0246-9D1F-4394-8E2D-11C05A4E52DB}" type="slidenum">
              <a:rPr lang="en-US" sz="1400" smtClean="0">
                <a:solidFill>
                  <a:schemeClr val="tx1"/>
                </a:solidFill>
              </a:rPr>
              <a:t>2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pic>
        <p:nvPicPr>
          <p:cNvPr id="7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393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Line 71"/>
          <p:cNvSpPr>
            <a:spLocks noChangeShapeType="1"/>
          </p:cNvSpPr>
          <p:nvPr/>
        </p:nvSpPr>
        <p:spPr bwMode="auto">
          <a:xfrm flipV="1">
            <a:off x="304800" y="1371600"/>
            <a:ext cx="83820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05800" y="6237191"/>
            <a:ext cx="381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fld id="{4352AC36-0EC9-4415-BC27-7BBC51F3A763}" type="slidenum">
              <a:rPr lang="en-US" sz="1400" smtClean="0">
                <a:latin typeface="+mn-lt"/>
              </a:rPr>
              <a:t>3</a:t>
            </a:fld>
            <a:endParaRPr lang="en-US" sz="1400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1500" y="1752600"/>
            <a:ext cx="7848600" cy="4419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Staff Performed Two Analyses Per Company to determine eligibility</a:t>
            </a:r>
          </a:p>
          <a:p>
            <a:pPr lvl="1" algn="l"/>
            <a:endParaRPr lang="en-US" sz="1800" u="sng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lvl="1" algn="l"/>
            <a:r>
              <a:rPr lang="en-US" sz="1800" u="sng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Step 1</a:t>
            </a: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</a:t>
            </a:r>
          </a:p>
          <a:p>
            <a:pPr lvl="1" algn="l"/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Performed a traditional Rate of Return analysis for each regulated ILEC’s operations</a:t>
            </a:r>
            <a:endParaRPr lang="en-US" sz="1800" dirty="0" smtClean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Test period year ended December 31, 2009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Used FCC’s rate of return of 11.25% (solely as an initial level qualification measure)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Reviewed total Washington financial results (Interstate and Intrastate)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Assessed Part 64 Allocations of nonregulated costs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Applied FCC’s current corporate operations expense limitation rules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Applied an urban rate floor adjustment</a:t>
            </a:r>
          </a:p>
          <a:p>
            <a:pPr lvl="1" algn="l"/>
            <a:r>
              <a:rPr lang="en-US" sz="1800" u="sng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Step 2</a:t>
            </a: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</a:t>
            </a:r>
          </a:p>
          <a:p>
            <a:pPr lvl="1" algn="l"/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Conducted a Consolidated Company Review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Applies only to companies that are still in after Step 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Consolidated Company Analysis Reviews Unregulated and Regulated Entity’s Profitability for Exclusion</a:t>
            </a:r>
          </a:p>
          <a:p>
            <a:pPr marL="1257300" lvl="2" indent="-342900" algn="l">
              <a:buFont typeface="Arial" pitchFamily="34" charset="0"/>
              <a:buChar char="•"/>
            </a:pPr>
            <a:endParaRPr lang="en-US" sz="14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2971800" y="114300"/>
            <a:ext cx="556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1" dirty="0" smtClean="0"/>
              <a:t>Phase 1 – Eligibility Requirements</a:t>
            </a:r>
          </a:p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1" dirty="0" smtClean="0"/>
              <a:t>“In” or “Out”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1409700" y="152405"/>
            <a:ext cx="7048500" cy="1142995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 Earnings Review Financial Metrics</a:t>
            </a:r>
            <a:br>
              <a:rPr lang="en-US" sz="2400" b="1" dirty="0" smtClean="0"/>
            </a:br>
            <a:r>
              <a:rPr lang="en-US" sz="2400" b="1" dirty="0" smtClean="0"/>
              <a:t>(Results of Steps 1 and 2)</a:t>
            </a:r>
            <a:endParaRPr lang="en-US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6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477000" y="6172204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49E487-ADDD-4D07-8C93-971B0C680E5F}" type="slidenum">
              <a:rPr lang="en-US" sz="1400" smtClean="0">
                <a:solidFill>
                  <a:schemeClr val="tx1"/>
                </a:solidFill>
              </a:rPr>
              <a:t>4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6148" name="Line 71"/>
          <p:cNvSpPr>
            <a:spLocks noChangeShapeType="1"/>
          </p:cNvSpPr>
          <p:nvPr/>
        </p:nvSpPr>
        <p:spPr bwMode="auto">
          <a:xfrm>
            <a:off x="304800" y="12954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6150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495168"/>
            <a:ext cx="3390900" cy="499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423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5943600" cy="838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Estimated Size of State USF </a:t>
            </a:r>
            <a:br>
              <a:rPr lang="en-US" sz="2400" b="1" dirty="0" smtClean="0"/>
            </a:br>
            <a:r>
              <a:rPr lang="en-US" sz="2400" b="1" dirty="0" smtClean="0"/>
              <a:t>Using a  $23 R1 Benchmark</a:t>
            </a:r>
            <a:endParaRPr lang="en-US" sz="2400" b="1" dirty="0" smtClean="0">
              <a:latin typeface="Verdana" pitchFamily="34" charset="0"/>
            </a:endParaRPr>
          </a:p>
        </p:txBody>
      </p:sp>
      <p:pic>
        <p:nvPicPr>
          <p:cNvPr id="10244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Line 71"/>
          <p:cNvSpPr>
            <a:spLocks noChangeShapeType="1"/>
          </p:cNvSpPr>
          <p:nvPr/>
        </p:nvSpPr>
        <p:spPr bwMode="auto">
          <a:xfrm>
            <a:off x="304800" y="14478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248404"/>
            <a:ext cx="36740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9169B83C-DC14-48E9-8432-03B52003A826}" type="slidenum">
              <a:rPr lang="en-US" sz="1400" smtClean="0">
                <a:latin typeface="+mn-lt"/>
              </a:rPr>
              <a:t>5</a:t>
            </a:fld>
            <a:endParaRPr lang="en-US" sz="1400" dirty="0">
              <a:latin typeface="+mn-lt"/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503" y="1550387"/>
            <a:ext cx="7093497" cy="488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352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5943600" cy="838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Estimated Size of State USF </a:t>
            </a:r>
            <a:br>
              <a:rPr lang="en-US" sz="2400" b="1" dirty="0" smtClean="0"/>
            </a:br>
            <a:r>
              <a:rPr lang="en-US" sz="2400" b="1" dirty="0" smtClean="0"/>
              <a:t>Using a  $25 R1 Benchmark</a:t>
            </a:r>
            <a:endParaRPr lang="en-US" sz="2400" b="1" dirty="0" smtClean="0">
              <a:latin typeface="Verdana" pitchFamily="34" charset="0"/>
            </a:endParaRPr>
          </a:p>
        </p:txBody>
      </p:sp>
      <p:pic>
        <p:nvPicPr>
          <p:cNvPr id="10244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Line 71"/>
          <p:cNvSpPr>
            <a:spLocks noChangeShapeType="1"/>
          </p:cNvSpPr>
          <p:nvPr/>
        </p:nvSpPr>
        <p:spPr bwMode="auto">
          <a:xfrm>
            <a:off x="304800" y="14478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248404"/>
            <a:ext cx="36740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9169B83C-DC14-48E9-8432-03B52003A826}" type="slidenum">
              <a:rPr lang="en-US" sz="1400" smtClean="0">
                <a:latin typeface="+mn-lt"/>
              </a:rPr>
              <a:t>6</a:t>
            </a:fld>
            <a:endParaRPr lang="en-US" sz="1400" dirty="0"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114" y="1617380"/>
            <a:ext cx="7029886" cy="478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120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5943600" cy="838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Estimated Size of State USF </a:t>
            </a:r>
            <a:br>
              <a:rPr lang="en-US" sz="2400" b="1" dirty="0" smtClean="0"/>
            </a:br>
            <a:r>
              <a:rPr lang="en-US" sz="2400" b="1" dirty="0" smtClean="0"/>
              <a:t>Using a  $27 R1 Benchmark</a:t>
            </a:r>
            <a:endParaRPr lang="en-US" sz="2400" b="1" dirty="0" smtClean="0">
              <a:latin typeface="Verdana" pitchFamily="34" charset="0"/>
            </a:endParaRPr>
          </a:p>
        </p:txBody>
      </p:sp>
      <p:pic>
        <p:nvPicPr>
          <p:cNvPr id="10244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Line 71"/>
          <p:cNvSpPr>
            <a:spLocks noChangeShapeType="1"/>
          </p:cNvSpPr>
          <p:nvPr/>
        </p:nvSpPr>
        <p:spPr bwMode="auto">
          <a:xfrm>
            <a:off x="304800" y="14478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248404"/>
            <a:ext cx="36740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9169B83C-DC14-48E9-8432-03B52003A826}" type="slidenum">
              <a:rPr lang="en-US" sz="1400" smtClean="0">
                <a:latin typeface="+mn-lt"/>
              </a:rPr>
              <a:t>7</a:t>
            </a:fld>
            <a:endParaRPr lang="en-US" sz="1400" dirty="0">
              <a:latin typeface="+mn-lt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85486"/>
            <a:ext cx="7081676" cy="481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7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5943600" cy="838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Estimated Size of State USF </a:t>
            </a:r>
            <a:br>
              <a:rPr lang="en-US" sz="2400" b="1" dirty="0" smtClean="0"/>
            </a:br>
            <a:r>
              <a:rPr lang="en-US" sz="2400" b="1" dirty="0" smtClean="0"/>
              <a:t>Using a  $30 R1 Benchmark</a:t>
            </a:r>
            <a:endParaRPr lang="en-US" sz="2400" b="1" dirty="0" smtClean="0">
              <a:latin typeface="Verdana" pitchFamily="34" charset="0"/>
            </a:endParaRPr>
          </a:p>
        </p:txBody>
      </p:sp>
      <p:pic>
        <p:nvPicPr>
          <p:cNvPr id="10244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Line 71"/>
          <p:cNvSpPr>
            <a:spLocks noChangeShapeType="1"/>
          </p:cNvSpPr>
          <p:nvPr/>
        </p:nvSpPr>
        <p:spPr bwMode="auto">
          <a:xfrm>
            <a:off x="304800" y="14478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248404"/>
            <a:ext cx="36740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9169B83C-DC14-48E9-8432-03B52003A826}" type="slidenum">
              <a:rPr lang="en-US" sz="1400" smtClean="0">
                <a:latin typeface="+mn-lt"/>
              </a:rPr>
              <a:t>8</a:t>
            </a:fld>
            <a:endParaRPr lang="en-US" sz="1400" dirty="0">
              <a:latin typeface="+mn-lt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808" y="1696600"/>
            <a:ext cx="6850792" cy="468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155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557849" y="457200"/>
            <a:ext cx="6180673" cy="838200"/>
          </a:xfrm>
        </p:spPr>
        <p:txBody>
          <a:bodyPr/>
          <a:lstStyle/>
          <a:p>
            <a:pPr eaLnBrk="1" hangingPunct="1"/>
            <a:r>
              <a:rPr lang="en-US" sz="1800" b="1" dirty="0" smtClean="0">
                <a:solidFill>
                  <a:sysClr val="windowText" lastClr="000000"/>
                </a:solidFill>
              </a:rPr>
              <a:t>Potential State USF Fund Sizes</a:t>
            </a:r>
            <a:br>
              <a:rPr lang="en-US" sz="1800" b="1" dirty="0" smtClean="0">
                <a:solidFill>
                  <a:sysClr val="windowText" lastClr="000000"/>
                </a:solidFill>
              </a:rPr>
            </a:br>
            <a:endParaRPr lang="en-US" sz="2400" b="1" dirty="0" smtClean="0">
              <a:latin typeface="Verdana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pPr marL="0" lvl="0" indent="0"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sz="2400" dirty="0" smtClean="0">
              <a:cs typeface="Times New Roman" pitchFamily="18" charset="0"/>
            </a:endParaRPr>
          </a:p>
        </p:txBody>
      </p:sp>
      <p:pic>
        <p:nvPicPr>
          <p:cNvPr id="10244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Line 71"/>
          <p:cNvSpPr>
            <a:spLocks noChangeShapeType="1"/>
          </p:cNvSpPr>
          <p:nvPr/>
        </p:nvSpPr>
        <p:spPr bwMode="auto">
          <a:xfrm>
            <a:off x="304800" y="14478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248404"/>
            <a:ext cx="36740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0004140E-B8DF-45A3-B9AC-1BEC88B5569E}" type="slidenum">
              <a:rPr lang="en-US" sz="1400" smtClean="0">
                <a:latin typeface="+mn-lt"/>
              </a:rPr>
              <a:t>9</a:t>
            </a:fld>
            <a:endParaRPr lang="en-US" sz="1400" dirty="0">
              <a:latin typeface="+mn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905173"/>
              </p:ext>
            </p:extLst>
          </p:nvPr>
        </p:nvGraphicFramePr>
        <p:xfrm>
          <a:off x="1981200" y="1676400"/>
          <a:ext cx="5638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7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170</IndustryCode>
    <CaseStatus xmlns="dc463f71-b30c-4ab2-9473-d307f9d35888">Closed</CaseStatus>
    <OpenedDate xmlns="dc463f71-b30c-4ab2-9473-d307f9d35888">2010-04-07T07:00:00+00:00</OpenedDate>
    <Date1 xmlns="dc463f71-b30c-4ab2-9473-d307f9d35888">2012-08-14T07:00:00+00:00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100562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BACFB75134C8974E85C00FB4D29BB1AC" ma:contentTypeVersion="131" ma:contentTypeDescription="" ma:contentTypeScope="" ma:versionID="b7b9907a3537b18e4795b786a84ba1e1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66F1D5-C6E8-4733-B4C0-9AE87758AAA5}"/>
</file>

<file path=customXml/itemProps2.xml><?xml version="1.0" encoding="utf-8"?>
<ds:datastoreItem xmlns:ds="http://schemas.openxmlformats.org/officeDocument/2006/customXml" ds:itemID="{59B52C74-281F-4C8F-9FA2-592DEEEBF44C}"/>
</file>

<file path=customXml/itemProps3.xml><?xml version="1.0" encoding="utf-8"?>
<ds:datastoreItem xmlns:ds="http://schemas.openxmlformats.org/officeDocument/2006/customXml" ds:itemID="{D4929291-214E-44AC-B1AC-BCC399AD7393}"/>
</file>

<file path=customXml/itemProps4.xml><?xml version="1.0" encoding="utf-8"?>
<ds:datastoreItem xmlns:ds="http://schemas.openxmlformats.org/officeDocument/2006/customXml" ds:itemID="{F6ABFD67-8AAD-4AE2-B390-570FC772416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7648</TotalTime>
  <Words>289</Words>
  <Application>Microsoft Office PowerPoint</Application>
  <PresentationFormat>On-screen Show (4:3)</PresentationFormat>
  <Paragraphs>65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</vt:lpstr>
      <vt:lpstr>Recommendation from Initial Report of State Telecommunications Policies on Universal Service (11/29/2010)</vt:lpstr>
      <vt:lpstr>PowerPoint Presentation</vt:lpstr>
      <vt:lpstr> Earnings Review Financial Metrics (Results of Steps 1 and 2)</vt:lpstr>
      <vt:lpstr>Estimated Size of State USF  Using a  $23 R1 Benchmark</vt:lpstr>
      <vt:lpstr>Estimated Size of State USF  Using a  $25 R1 Benchmark</vt:lpstr>
      <vt:lpstr>Estimated Size of State USF  Using a  $27 R1 Benchmark</vt:lpstr>
      <vt:lpstr>Estimated Size of State USF  Using a  $30 R1 Benchmark</vt:lpstr>
      <vt:lpstr>Potential State USF Fund Sizes </vt:lpstr>
      <vt:lpstr>Potential State USF Fund Sizes  (Reducing Intrastate Access Rates to Interstate Levels and  Net of Certain Revenue Offsets) </vt:lpstr>
      <vt:lpstr> Estimated State USF End User Monthly Charge  </vt:lpstr>
      <vt:lpstr> Reduction in Access Revenue  For Interexchange Service </vt:lpstr>
    </vt:vector>
  </TitlesOfParts>
  <Company>Washington Utilities and Transportation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Weinman, William (UTC)</cp:lastModifiedBy>
  <cp:revision>306</cp:revision>
  <cp:lastPrinted>2012-08-13T20:15:36Z</cp:lastPrinted>
  <dcterms:created xsi:type="dcterms:W3CDTF">2011-01-13T04:44:07Z</dcterms:created>
  <dcterms:modified xsi:type="dcterms:W3CDTF">2012-08-14T14:18:48Z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0x0101006E56B4D1795A2E4DB2F0B01679ED314A00BACFB75134C8974E85C00FB4D29BB1AC</vt:lpwstr>
  </property>
  <property fmtid="{D5CDD505-2E9C-101B-9397-08002B2CF9AE}" pid="3" name="_docset_NoMedatataSyncRequired">
    <vt:lpwstr>False</vt:lpwstr>
  </property>
</Properties>
</file>