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8" r:id="rId1"/>
  </p:sldMasterIdLst>
  <p:notesMasterIdLst>
    <p:notesMasterId r:id="rId18"/>
  </p:notesMasterIdLst>
  <p:handoutMasterIdLst>
    <p:handoutMasterId r:id="rId19"/>
  </p:handoutMasterIdLst>
  <p:sldIdLst>
    <p:sldId id="1070" r:id="rId2"/>
    <p:sldId id="1122" r:id="rId3"/>
    <p:sldId id="1123" r:id="rId4"/>
    <p:sldId id="1124" r:id="rId5"/>
    <p:sldId id="1125" r:id="rId6"/>
    <p:sldId id="1126" r:id="rId7"/>
    <p:sldId id="1127" r:id="rId8"/>
    <p:sldId id="1128" r:id="rId9"/>
    <p:sldId id="1129" r:id="rId10"/>
    <p:sldId id="1130" r:id="rId11"/>
    <p:sldId id="1133" r:id="rId12"/>
    <p:sldId id="1134" r:id="rId13"/>
    <p:sldId id="1135" r:id="rId14"/>
    <p:sldId id="1136" r:id="rId15"/>
    <p:sldId id="1137" r:id="rId16"/>
    <p:sldId id="1139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zc73v" initials="KI" lastIdx="18" clrIdx="0"/>
  <p:cmAuthor id="1" name="kac8178" initials="kjc" lastIdx="61" clrIdx="1"/>
  <p:cmAuthor id="2" name="bz5019" initials="gr" lastIdx="8" clrIdx="2"/>
  <p:cmAuthor id="3" name="bz5019" initials="b" lastIdx="16" clrIdx="3"/>
  <p:cmAuthor id="4" name="kac8178" initials="k" lastIdx="14" clrIdx="4"/>
  <p:cmAuthor id="5" name="Greg Rahn" initials="GRR" lastIdx="5" clrIdx="5"/>
  <p:cmAuthor id="6" name="shh1280" initials="sah" lastIdx="18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7365"/>
    <a:srgbClr val="003359"/>
    <a:srgbClr val="782327"/>
    <a:srgbClr val="000000"/>
    <a:srgbClr val="593160"/>
    <a:srgbClr val="09C30D"/>
    <a:srgbClr val="899F99"/>
    <a:srgbClr val="23423A"/>
    <a:srgbClr val="E0D745"/>
    <a:srgbClr val="74C86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60" autoAdjust="0"/>
    <p:restoredTop sz="87037" autoAdjust="0"/>
  </p:normalViewPr>
  <p:slideViewPr>
    <p:cSldViewPr snapToGrid="0">
      <p:cViewPr>
        <p:scale>
          <a:sx n="60" d="100"/>
          <a:sy n="60" d="100"/>
        </p:scale>
        <p:origin x="-1954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2652" y="-12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09" tIns="44904" rIns="89809" bIns="4490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3" y="0"/>
            <a:ext cx="3037628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09" tIns="44904" rIns="89809" bIns="4490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037"/>
            <a:ext cx="3037628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09" tIns="44904" rIns="89809" bIns="4490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3" y="8829037"/>
            <a:ext cx="3037628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09" tIns="44904" rIns="89809" bIns="4490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64AF246-9DDE-48BD-9551-35BAC84901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03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78" rIns="93158" bIns="46578" numCol="1" anchor="t" anchorCtr="0" compatLnSpc="1">
            <a:prstTxWarp prst="textNoShape">
              <a:avLst/>
            </a:prstTxWarp>
          </a:bodyPr>
          <a:lstStyle>
            <a:lvl1pPr defTabSz="93239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2" y="0"/>
            <a:ext cx="303603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78" rIns="93158" bIns="46578" numCol="1" anchor="t" anchorCtr="0" compatLnSpc="1">
            <a:prstTxWarp prst="textNoShape">
              <a:avLst/>
            </a:prstTxWarp>
          </a:bodyPr>
          <a:lstStyle>
            <a:lvl1pPr algn="r" defTabSz="93239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9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78" rIns="93158" bIns="465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603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78" rIns="93158" bIns="46578" numCol="1" anchor="b" anchorCtr="0" compatLnSpc="1">
            <a:prstTxWarp prst="textNoShape">
              <a:avLst/>
            </a:prstTxWarp>
          </a:bodyPr>
          <a:lstStyle>
            <a:lvl1pPr defTabSz="93239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2" y="8830627"/>
            <a:ext cx="303603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78" rIns="93158" bIns="46578" numCol="1" anchor="b" anchorCtr="0" compatLnSpc="1">
            <a:prstTxWarp prst="textNoShape">
              <a:avLst/>
            </a:prstTxWarp>
          </a:bodyPr>
          <a:lstStyle>
            <a:lvl1pPr algn="r" defTabSz="932397">
              <a:defRPr sz="1200"/>
            </a:lvl1pPr>
          </a:lstStyle>
          <a:p>
            <a:pPr>
              <a:defRPr/>
            </a:pPr>
            <a:fld id="{353548E0-58C8-48C8-B1DA-20E162422D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48E0-58C8-48C8-B1DA-20E162422D6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48E0-58C8-48C8-B1DA-20E162422D6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48E0-58C8-48C8-B1DA-20E162422D6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48E0-58C8-48C8-B1DA-20E162422D6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48E0-58C8-48C8-B1DA-20E162422D6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48E0-58C8-48C8-B1DA-20E162422D6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48E0-58C8-48C8-B1DA-20E162422D6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69043-55F9-49C7-A403-4B3FBA35376C}" type="slidenum">
              <a:rPr lang="en-US"/>
              <a:pPr/>
              <a:t>16</a:t>
            </a:fld>
            <a:endParaRPr lang="en-US"/>
          </a:p>
        </p:txBody>
      </p:sp>
      <p:sp>
        <p:nvSpPr>
          <p:cNvPr id="156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31CAE-6B16-4255-8FDC-FC33E9316AD0}" type="slidenum">
              <a:rPr lang="en-US"/>
              <a:pPr/>
              <a:t>2</a:t>
            </a:fld>
            <a:endParaRPr lang="en-US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48E0-58C8-48C8-B1DA-20E162422D6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48E0-58C8-48C8-B1DA-20E162422D6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48E0-58C8-48C8-B1DA-20E162422D6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69043-55F9-49C7-A403-4B3FBA35376C}" type="slidenum">
              <a:rPr lang="en-US"/>
              <a:pPr/>
              <a:t>6</a:t>
            </a:fld>
            <a:endParaRPr lang="en-US"/>
          </a:p>
        </p:txBody>
      </p:sp>
      <p:sp>
        <p:nvSpPr>
          <p:cNvPr id="156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48E0-58C8-48C8-B1DA-20E162422D6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Residential Growth Rates </a:t>
            </a:r>
            <a:r>
              <a:rPr lang="en-US" dirty="0" smtClean="0"/>
              <a:t>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2012 IRP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Washington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1.50%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Idaho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2.00%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Oregon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1.70%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48E0-58C8-48C8-B1DA-20E162422D6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48E0-58C8-48C8-B1DA-20E162422D6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6" y="3557791"/>
            <a:ext cx="8420469" cy="147002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46" y="5027816"/>
            <a:ext cx="8420470" cy="86199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11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11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902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902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35863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73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415807"/>
            <a:ext cx="8229600" cy="53261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5741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77BE"/>
          </a:solidFill>
          <a:latin typeface="Arial Bold"/>
          <a:ea typeface="ＭＳ Ｐゴシック" charset="-128"/>
          <a:cs typeface="Arial 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" y="4953000"/>
            <a:ext cx="6400800" cy="9906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Washington State Utilities and Transportation Commission</a:t>
            </a:r>
            <a:endParaRPr lang="en-US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Olympia, WA  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November 14, 2014</a:t>
            </a:r>
            <a:endParaRPr lang="en-US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5" y="256222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Avista’s 2014 Natural Gas IRP</a:t>
            </a:r>
            <a:endParaRPr lang="en-US" sz="2400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562725"/>
            <a:ext cx="533400" cy="2952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DEC87A-728A-45D2-9C5D-E2C61A472D5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0009" y="184689"/>
            <a:ext cx="8763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 </a:t>
            </a:r>
            <a:endParaRPr lang="en-US" sz="1600" i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304800"/>
            <a:ext cx="8620125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562725"/>
            <a:ext cx="533400" cy="2952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DEC87A-728A-45D2-9C5D-E2C61A472D5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0009" y="430910"/>
            <a:ext cx="8763991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000" b="1" dirty="0" smtClean="0">
                <a:solidFill>
                  <a:srgbClr val="0077BE"/>
                </a:solidFill>
                <a:latin typeface="Arial Bold"/>
                <a:ea typeface="ＭＳ Ｐゴシック" charset="-128"/>
                <a:cs typeface="Arial Bold"/>
              </a:rPr>
              <a:t>Key Risk – “Flat Demand”</a:t>
            </a:r>
          </a:p>
          <a:p>
            <a:r>
              <a:rPr lang="en-US" sz="2000" b="1" dirty="0" smtClean="0">
                <a:solidFill>
                  <a:srgbClr val="0077BE"/>
                </a:solidFill>
                <a:latin typeface="Arial Bold"/>
                <a:ea typeface="ＭＳ Ｐゴシック" charset="-128"/>
                <a:cs typeface="Arial Bold"/>
              </a:rPr>
              <a:t>If demand rebounds the need for resources accelerates. </a:t>
            </a:r>
            <a:endParaRPr lang="en-US" sz="2000" b="1" dirty="0">
              <a:solidFill>
                <a:srgbClr val="0077BE"/>
              </a:solidFill>
              <a:latin typeface="Arial Bold"/>
              <a:ea typeface="ＭＳ Ｐゴシック" charset="-128"/>
              <a:cs typeface="Arial Bold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905" y="1231163"/>
            <a:ext cx="7785847" cy="470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562725"/>
            <a:ext cx="533400" cy="2952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DEC87A-728A-45D2-9C5D-E2C61A472D5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0009" y="266576"/>
            <a:ext cx="87639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Peak Day Demand Scenarios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Broad range of scenarios identifies possible trajectories.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i="1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35050"/>
            <a:ext cx="8559799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Day Deficiencies by Scenario and Area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562725"/>
            <a:ext cx="533400" cy="2952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DEC87A-728A-45D2-9C5D-E2C61A472D5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9132"/>
          <a:stretch>
            <a:fillRect/>
          </a:stretch>
        </p:blipFill>
        <p:spPr bwMode="auto">
          <a:xfrm>
            <a:off x="228601" y="1333500"/>
            <a:ext cx="86487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Henry Hub Price Forecasts</a:t>
            </a:r>
            <a:br>
              <a:rPr lang="en-US" dirty="0" smtClean="0"/>
            </a:br>
            <a:r>
              <a:rPr lang="en-US" dirty="0" smtClean="0"/>
              <a:t>(Real $ / </a:t>
            </a:r>
            <a:r>
              <a:rPr lang="en-US" dirty="0" err="1" smtClean="0"/>
              <a:t>Dth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562725"/>
            <a:ext cx="533400" cy="2952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DEC87A-728A-45D2-9C5D-E2C61A472D5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1371600"/>
            <a:ext cx="8410575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Avoided Cost Comparison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562725"/>
            <a:ext cx="533400" cy="2952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DEC87A-728A-45D2-9C5D-E2C61A472D5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1050925"/>
            <a:ext cx="86106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Action Plan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sz="1800" b="1" dirty="0"/>
          </a:p>
        </p:txBody>
      </p:sp>
      <p:sp>
        <p:nvSpPr>
          <p:cNvPr id="1562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 typeface="Times" pitchFamily="18" charset="0"/>
              <a:buChar char="•"/>
              <a:tabLst>
                <a:tab pos="114300" algn="l"/>
              </a:tabLst>
            </a:pPr>
            <a:r>
              <a:rPr lang="en-US" sz="1900" dirty="0" smtClean="0"/>
              <a:t>Continue to closely monitor demand</a:t>
            </a:r>
            <a:endParaRPr lang="en-US" sz="1900" dirty="0"/>
          </a:p>
          <a:p>
            <a:pPr marL="838200" lvl="1" indent="-381000">
              <a:tabLst>
                <a:tab pos="114300" algn="l"/>
              </a:tabLst>
            </a:pPr>
            <a:r>
              <a:rPr lang="en-US" sz="1600" dirty="0" smtClean="0"/>
              <a:t>Are recessionary use per customer changes permanent or temporary?</a:t>
            </a:r>
          </a:p>
          <a:p>
            <a:pPr marL="838200" lvl="1" indent="-381000">
              <a:tabLst>
                <a:tab pos="114300" algn="l"/>
              </a:tabLst>
            </a:pPr>
            <a:r>
              <a:rPr lang="en-US" sz="1600" dirty="0" smtClean="0"/>
              <a:t>Will new uses come on line and alter our demand profile?</a:t>
            </a:r>
            <a:endParaRPr lang="en-US" sz="1600" dirty="0"/>
          </a:p>
          <a:p>
            <a:pPr marL="228600" indent="-228600">
              <a:buFont typeface="Times" pitchFamily="18" charset="0"/>
              <a:buChar char="•"/>
              <a:tabLst>
                <a:tab pos="114300" algn="l"/>
              </a:tabLst>
            </a:pPr>
            <a:r>
              <a:rPr lang="en-US" sz="1900" dirty="0" smtClean="0"/>
              <a:t>Continue to monitor Demand Side Management cost effectiveness</a:t>
            </a:r>
          </a:p>
          <a:p>
            <a:pPr marL="228600" indent="-228600">
              <a:buFont typeface="Times" pitchFamily="18" charset="0"/>
              <a:buChar char="•"/>
              <a:tabLst>
                <a:tab pos="114300" algn="l"/>
              </a:tabLst>
            </a:pPr>
            <a:r>
              <a:rPr lang="en-US" sz="1900" dirty="0" smtClean="0"/>
              <a:t>Global Warming</a:t>
            </a:r>
          </a:p>
          <a:p>
            <a:pPr marL="228600" indent="-228600">
              <a:buFont typeface="Times" pitchFamily="18" charset="0"/>
              <a:buChar char="•"/>
              <a:tabLst>
                <a:tab pos="114300" algn="l"/>
              </a:tabLst>
            </a:pPr>
            <a:r>
              <a:rPr lang="en-US" sz="1900" dirty="0" smtClean="0"/>
              <a:t>Environmental legislation</a:t>
            </a:r>
          </a:p>
          <a:p>
            <a:pPr marL="838200" lvl="1" indent="-381000">
              <a:tabLst>
                <a:tab pos="114300" algn="l"/>
              </a:tabLst>
            </a:pPr>
            <a:r>
              <a:rPr lang="en-US" sz="1600" dirty="0" smtClean="0"/>
              <a:t>Carbon Tax</a:t>
            </a:r>
          </a:p>
          <a:p>
            <a:pPr marL="838200" lvl="1" indent="-381000">
              <a:tabLst>
                <a:tab pos="114300" algn="l"/>
              </a:tabLst>
            </a:pPr>
            <a:r>
              <a:rPr lang="en-US" sz="1600" dirty="0" smtClean="0"/>
              <a:t>Hydraulic Fracturing</a:t>
            </a:r>
            <a:endParaRPr lang="en-US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0" y="6563360"/>
            <a:ext cx="533400" cy="2946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DEC87A-728A-45D2-9C5D-E2C61A472D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562725"/>
            <a:ext cx="533400" cy="2952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7D70C0-ECE7-46FF-818F-A6D9C66043F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algn="ctr"/>
            <a:r>
              <a:rPr lang="en-US" b="1" dirty="0" smtClean="0"/>
              <a:t>2014 IRP </a:t>
            </a:r>
            <a:r>
              <a:rPr lang="en-US" b="1" dirty="0"/>
              <a:t>Timeline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8077200" cy="480060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2000" b="1" dirty="0"/>
              <a:t>August 31, </a:t>
            </a:r>
            <a:r>
              <a:rPr lang="en-US" sz="2000" b="1" dirty="0" smtClean="0"/>
              <a:t>2013</a:t>
            </a:r>
            <a:r>
              <a:rPr lang="en-US" sz="2000" dirty="0" smtClean="0"/>
              <a:t> </a:t>
            </a:r>
            <a:r>
              <a:rPr lang="en-US" sz="2000" dirty="0"/>
              <a:t>– Work Plan filed with WUTC</a:t>
            </a:r>
          </a:p>
          <a:p>
            <a:pPr lvl="0">
              <a:lnSpc>
                <a:spcPct val="100000"/>
              </a:lnSpc>
            </a:pPr>
            <a:r>
              <a:rPr lang="en-US" sz="2000" b="1" dirty="0"/>
              <a:t>January through April </a:t>
            </a:r>
            <a:r>
              <a:rPr lang="en-US" sz="2000" b="1" dirty="0" smtClean="0"/>
              <a:t>2014</a:t>
            </a:r>
            <a:r>
              <a:rPr lang="en-US" sz="2000" dirty="0" smtClean="0"/>
              <a:t> </a:t>
            </a:r>
            <a:r>
              <a:rPr lang="en-US" sz="2000" dirty="0"/>
              <a:t>– Technical Advisory Committee </a:t>
            </a:r>
            <a:r>
              <a:rPr lang="en-US" sz="2000" dirty="0" smtClean="0"/>
              <a:t>meetings.  </a:t>
            </a:r>
            <a:r>
              <a:rPr lang="en-US" sz="2000" dirty="0"/>
              <a:t>Meeting topics will include: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Demand Forecast and Demand Side Management </a:t>
            </a:r>
            <a:r>
              <a:rPr lang="en-US" sz="2000" dirty="0"/>
              <a:t>– January </a:t>
            </a:r>
            <a:r>
              <a:rPr lang="en-US" sz="2000" dirty="0" smtClean="0"/>
              <a:t>24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Supply/Infrastructure, Natural Gas Pricing, and </a:t>
            </a:r>
            <a:r>
              <a:rPr lang="en-US" sz="2000" dirty="0"/>
              <a:t>Potential Case Discussion– </a:t>
            </a:r>
            <a:r>
              <a:rPr lang="en-US" sz="2000" i="1" dirty="0"/>
              <a:t>February </a:t>
            </a:r>
            <a:r>
              <a:rPr lang="en-US" sz="2000" i="1" dirty="0" smtClean="0"/>
              <a:t>25</a:t>
            </a:r>
            <a:endParaRPr lang="en-US" sz="2000" i="1" dirty="0"/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Distribution Planning, SENDOUT</a:t>
            </a:r>
            <a:r>
              <a:rPr lang="en-US" sz="2000" dirty="0"/>
              <a:t>® Preliminary Output Results and Further Case Discussion – </a:t>
            </a:r>
            <a:r>
              <a:rPr lang="en-US" sz="2000" i="1" dirty="0"/>
              <a:t>March </a:t>
            </a:r>
            <a:r>
              <a:rPr lang="en-US" sz="2000" i="1" dirty="0" smtClean="0"/>
              <a:t>26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SENDOUT®  results – </a:t>
            </a:r>
            <a:r>
              <a:rPr lang="en-US" sz="2000" i="1" dirty="0"/>
              <a:t>April </a:t>
            </a:r>
            <a:r>
              <a:rPr lang="en-US" sz="2000" i="1" dirty="0" smtClean="0"/>
              <a:t>23</a:t>
            </a:r>
            <a:endParaRPr lang="en-US" sz="2000" i="1" dirty="0"/>
          </a:p>
          <a:p>
            <a:pPr lvl="0">
              <a:lnSpc>
                <a:spcPct val="100000"/>
              </a:lnSpc>
            </a:pPr>
            <a:r>
              <a:rPr lang="en-US" sz="2000" b="1" dirty="0"/>
              <a:t>May </a:t>
            </a:r>
            <a:r>
              <a:rPr lang="en-US" sz="2000" b="1" dirty="0" smtClean="0"/>
              <a:t>30, 2014 </a:t>
            </a:r>
            <a:r>
              <a:rPr lang="en-US" sz="2000" b="1" dirty="0"/>
              <a:t>– </a:t>
            </a:r>
            <a:r>
              <a:rPr lang="en-US" sz="2000" dirty="0"/>
              <a:t>Draft of IRP document to TAC</a:t>
            </a:r>
          </a:p>
          <a:p>
            <a:pPr lvl="0">
              <a:lnSpc>
                <a:spcPct val="100000"/>
              </a:lnSpc>
            </a:pPr>
            <a:r>
              <a:rPr lang="en-US" sz="2000" b="1" dirty="0"/>
              <a:t>June </a:t>
            </a:r>
            <a:r>
              <a:rPr lang="en-US" sz="2000" b="1" dirty="0" smtClean="0"/>
              <a:t>30, 2014 </a:t>
            </a:r>
            <a:r>
              <a:rPr lang="en-US" sz="2000" b="1" dirty="0"/>
              <a:t>– </a:t>
            </a:r>
            <a:r>
              <a:rPr lang="en-US" sz="2000" dirty="0"/>
              <a:t>Comments on draft due back to Avista</a:t>
            </a:r>
          </a:p>
          <a:p>
            <a:pPr lvl="0">
              <a:lnSpc>
                <a:spcPct val="100000"/>
              </a:lnSpc>
            </a:pPr>
            <a:r>
              <a:rPr lang="en-US" sz="2000" b="1" dirty="0" smtClean="0"/>
              <a:t>July 2014 </a:t>
            </a:r>
            <a:r>
              <a:rPr lang="en-US" sz="2000" b="1" dirty="0"/>
              <a:t>– </a:t>
            </a:r>
            <a:r>
              <a:rPr lang="en-US" sz="2000" dirty="0"/>
              <a:t>TAC final review meeting (if necessary)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August </a:t>
            </a:r>
            <a:r>
              <a:rPr lang="en-US" sz="2000" b="1" dirty="0" smtClean="0"/>
              <a:t>29, 2014 </a:t>
            </a:r>
            <a:r>
              <a:rPr lang="en-US" sz="2000" b="1" dirty="0"/>
              <a:t>– </a:t>
            </a:r>
            <a:r>
              <a:rPr lang="en-US" sz="2000" dirty="0" smtClean="0"/>
              <a:t>File </a:t>
            </a:r>
            <a:r>
              <a:rPr lang="en-US" sz="2000" dirty="0"/>
              <a:t>finalized IRP document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0" y="6562725"/>
            <a:ext cx="533400" cy="2952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7D70C0-ECE7-46FF-818F-A6D9C66043F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 rot="16200000">
            <a:off x="-673230" y="3384646"/>
            <a:ext cx="2053051" cy="333425"/>
          </a:xfrm>
          <a:prstGeom prst="rect">
            <a:avLst/>
          </a:prstGeom>
          <a:solidFill>
            <a:srgbClr val="00335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PIPELINES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62725"/>
            <a:ext cx="533400" cy="2952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07D70C0-ECE7-46FF-818F-A6D9C66043F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1076" y="90600"/>
            <a:ext cx="5927393" cy="614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76268" y="968990"/>
            <a:ext cx="2426241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06375" indent="-206375">
              <a:spcAft>
                <a:spcPts val="600"/>
              </a:spcAft>
              <a:buClr>
                <a:srgbClr val="000000"/>
              </a:buClr>
              <a:buFont typeface="Webdings" pitchFamily="18" charset="2"/>
              <a:buChar char="4"/>
            </a:pPr>
            <a:r>
              <a:rPr lang="en-US" sz="1200" b="1" dirty="0" smtClean="0">
                <a:solidFill>
                  <a:srgbClr val="000000"/>
                </a:solidFill>
              </a:rPr>
              <a:t>325,000 natural gas customers</a:t>
            </a:r>
          </a:p>
          <a:p>
            <a:pPr marL="206375" indent="-206375">
              <a:spcAft>
                <a:spcPts val="600"/>
              </a:spcAft>
              <a:buClr>
                <a:srgbClr val="000000"/>
              </a:buClr>
              <a:buFont typeface="Webdings" pitchFamily="18" charset="2"/>
              <a:buChar char="4"/>
            </a:pPr>
            <a:r>
              <a:rPr lang="en-US" sz="1200" b="1" dirty="0" smtClean="0">
                <a:solidFill>
                  <a:srgbClr val="000000"/>
                </a:solidFill>
              </a:rPr>
              <a:t>34 </a:t>
            </a:r>
            <a:r>
              <a:rPr lang="en-US" sz="1200" b="1" dirty="0" err="1" smtClean="0">
                <a:solidFill>
                  <a:srgbClr val="000000"/>
                </a:solidFill>
              </a:rPr>
              <a:t>Bcf</a:t>
            </a:r>
            <a:r>
              <a:rPr lang="en-US" sz="1200" b="1" dirty="0" smtClean="0">
                <a:solidFill>
                  <a:srgbClr val="000000"/>
                </a:solidFill>
              </a:rPr>
              <a:t> for core customers</a:t>
            </a:r>
          </a:p>
          <a:p>
            <a:pPr marL="206375" indent="-206375">
              <a:spcAft>
                <a:spcPts val="600"/>
              </a:spcAft>
              <a:buClr>
                <a:srgbClr val="000000"/>
              </a:buClr>
              <a:buFont typeface="Webdings" pitchFamily="18" charset="2"/>
              <a:buChar char="4"/>
            </a:pPr>
            <a:r>
              <a:rPr lang="en-US" sz="1200" b="1" dirty="0" smtClean="0">
                <a:solidFill>
                  <a:srgbClr val="000000"/>
                </a:solidFill>
              </a:rPr>
              <a:t>14 </a:t>
            </a:r>
            <a:r>
              <a:rPr lang="en-US" sz="1200" b="1" dirty="0" err="1" smtClean="0">
                <a:solidFill>
                  <a:srgbClr val="000000"/>
                </a:solidFill>
              </a:rPr>
              <a:t>Bcf</a:t>
            </a:r>
            <a:r>
              <a:rPr lang="en-US" sz="1200" b="1" dirty="0" smtClean="0">
                <a:solidFill>
                  <a:srgbClr val="000000"/>
                </a:solidFill>
              </a:rPr>
              <a:t>  for transportation customers</a:t>
            </a:r>
            <a:endParaRPr lang="en-US" sz="1050" dirty="0" smtClean="0">
              <a:solidFill>
                <a:srgbClr val="000000"/>
              </a:solidFill>
            </a:endParaRPr>
          </a:p>
          <a:p>
            <a:pPr marL="217488" indent="-217488">
              <a:spcAft>
                <a:spcPts val="600"/>
              </a:spcAft>
              <a:buClr>
                <a:srgbClr val="000000"/>
              </a:buClr>
            </a:pPr>
            <a:endParaRPr lang="en-US" sz="1200" b="1" dirty="0" smtClean="0">
              <a:solidFill>
                <a:srgbClr val="000000"/>
              </a:solidFill>
            </a:endParaRPr>
          </a:p>
          <a:p>
            <a:pPr marL="217488" indent="-217488">
              <a:spcAft>
                <a:spcPts val="600"/>
              </a:spcAft>
              <a:buClr>
                <a:srgbClr val="000000"/>
              </a:buClr>
            </a:pPr>
            <a:endParaRPr lang="en-US" sz="1200" b="1" dirty="0" smtClean="0">
              <a:solidFill>
                <a:srgbClr val="000000"/>
              </a:solidFill>
            </a:endParaRPr>
          </a:p>
          <a:p>
            <a:pPr marL="217488" indent="-217488">
              <a:spcAft>
                <a:spcPts val="600"/>
              </a:spcAft>
              <a:buClr>
                <a:srgbClr val="000000"/>
              </a:buClr>
              <a:buFont typeface="Webdings" pitchFamily="18" charset="2"/>
              <a:buChar char="4"/>
            </a:pPr>
            <a:r>
              <a:rPr lang="en-US" sz="1200" b="1" dirty="0" smtClean="0">
                <a:solidFill>
                  <a:srgbClr val="000000"/>
                </a:solidFill>
              </a:rPr>
              <a:t>Williams Northwest Pipeline (NWP)</a:t>
            </a:r>
          </a:p>
          <a:p>
            <a:pPr marL="217488" indent="-217488">
              <a:spcAft>
                <a:spcPts val="600"/>
              </a:spcAft>
              <a:buClr>
                <a:srgbClr val="000000"/>
              </a:buClr>
              <a:buFont typeface="Webdings" pitchFamily="18" charset="2"/>
              <a:buChar char="4"/>
            </a:pPr>
            <a:r>
              <a:rPr lang="en-US" sz="1200" b="1" dirty="0" smtClean="0">
                <a:solidFill>
                  <a:srgbClr val="000000"/>
                </a:solidFill>
              </a:rPr>
              <a:t>TransCanada Gas Transmission Northwest (GTN)</a:t>
            </a:r>
          </a:p>
          <a:p>
            <a:pPr marL="217488" indent="-217488">
              <a:spcAft>
                <a:spcPts val="600"/>
              </a:spcAft>
              <a:buClr>
                <a:srgbClr val="000000"/>
              </a:buClr>
              <a:buFont typeface="Webdings" pitchFamily="18" charset="2"/>
              <a:buChar char="4"/>
            </a:pPr>
            <a:r>
              <a:rPr lang="en-US" sz="1200" b="1" dirty="0" smtClean="0">
                <a:solidFill>
                  <a:srgbClr val="000000"/>
                </a:solidFill>
              </a:rPr>
              <a:t>TransCanada Foothills</a:t>
            </a:r>
          </a:p>
          <a:p>
            <a:pPr marL="217488" indent="-217488">
              <a:spcAft>
                <a:spcPts val="600"/>
              </a:spcAft>
              <a:buClr>
                <a:srgbClr val="000000"/>
              </a:buClr>
              <a:buFont typeface="Webdings" pitchFamily="18" charset="2"/>
              <a:buChar char="4"/>
            </a:pPr>
            <a:r>
              <a:rPr lang="en-US" sz="1200" b="1" dirty="0" smtClean="0">
                <a:solidFill>
                  <a:srgbClr val="000000"/>
                </a:solidFill>
              </a:rPr>
              <a:t>TransCanada Alberta</a:t>
            </a:r>
          </a:p>
          <a:p>
            <a:pPr marL="217488" indent="-217488">
              <a:spcAft>
                <a:spcPts val="600"/>
              </a:spcAft>
              <a:buClr>
                <a:srgbClr val="000000"/>
              </a:buClr>
              <a:buFont typeface="Webdings" pitchFamily="18" charset="2"/>
              <a:buChar char="4"/>
            </a:pPr>
            <a:r>
              <a:rPr lang="en-US" sz="1200" b="1" dirty="0" smtClean="0">
                <a:solidFill>
                  <a:srgbClr val="000000"/>
                </a:solidFill>
              </a:rPr>
              <a:t>Spectra Energy (</a:t>
            </a:r>
            <a:r>
              <a:rPr lang="en-US" sz="1200" b="1" dirty="0" err="1" smtClean="0">
                <a:solidFill>
                  <a:srgbClr val="000000"/>
                </a:solidFill>
              </a:rPr>
              <a:t>Westcoast</a:t>
            </a:r>
            <a:r>
              <a:rPr lang="en-US" sz="1200" b="1" dirty="0" smtClean="0">
                <a:solidFill>
                  <a:srgbClr val="000000"/>
                </a:solidFill>
              </a:rPr>
              <a:t>)</a:t>
            </a:r>
          </a:p>
          <a:p>
            <a:pPr marL="217488" indent="-217488">
              <a:spcAft>
                <a:spcPts val="600"/>
              </a:spcAft>
              <a:buClr>
                <a:srgbClr val="000000"/>
              </a:buClr>
            </a:pPr>
            <a:endParaRPr lang="en-US" sz="1200" b="1" dirty="0" smtClean="0">
              <a:solidFill>
                <a:srgbClr val="000000"/>
              </a:solidFill>
            </a:endParaRPr>
          </a:p>
          <a:p>
            <a:pPr marL="217488" indent="-217488">
              <a:spcAft>
                <a:spcPts val="600"/>
              </a:spcAft>
              <a:buClr>
                <a:srgbClr val="000000"/>
              </a:buClr>
            </a:pPr>
            <a:endParaRPr lang="en-US" sz="1200" b="1" dirty="0" smtClean="0">
              <a:solidFill>
                <a:srgbClr val="000000"/>
              </a:solidFill>
            </a:endParaRPr>
          </a:p>
          <a:p>
            <a:pPr marL="217488" indent="-217488">
              <a:spcAft>
                <a:spcPts val="600"/>
              </a:spcAft>
              <a:buClr>
                <a:srgbClr val="000000"/>
              </a:buClr>
              <a:buFont typeface="Webdings" pitchFamily="18" charset="2"/>
              <a:buChar char="4"/>
            </a:pPr>
            <a:r>
              <a:rPr lang="en-US" sz="1200" b="1" dirty="0" smtClean="0">
                <a:solidFill>
                  <a:srgbClr val="000000"/>
                </a:solidFill>
              </a:rPr>
              <a:t>Jackson Prairie Storage</a:t>
            </a:r>
          </a:p>
          <a:p>
            <a:pPr marL="217488" indent="-217488">
              <a:spcAft>
                <a:spcPts val="600"/>
              </a:spcAft>
              <a:buClr>
                <a:srgbClr val="000000"/>
              </a:buClr>
            </a:pPr>
            <a:r>
              <a:rPr lang="en-US" sz="1000" b="1" dirty="0" smtClean="0">
                <a:solidFill>
                  <a:srgbClr val="000000"/>
                </a:solidFill>
              </a:rPr>
              <a:t>	</a:t>
            </a:r>
            <a:r>
              <a:rPr lang="en-US" sz="1000" i="1" dirty="0" smtClean="0">
                <a:solidFill>
                  <a:srgbClr val="000000"/>
                </a:solidFill>
              </a:rPr>
              <a:t>One third owner with Puget Sound Energy and Williams Pipeline.</a:t>
            </a:r>
            <a:r>
              <a:rPr lang="en-US" sz="14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 rot="16200000">
            <a:off x="-383717" y="1516043"/>
            <a:ext cx="1454826" cy="333425"/>
          </a:xfrm>
          <a:prstGeom prst="rect">
            <a:avLst/>
          </a:prstGeom>
          <a:solidFill>
            <a:srgbClr val="003359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ts val="26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Tx/>
              <a:buFont typeface="Times" pitchFamily="18" charset="0"/>
              <a:buNone/>
              <a:tabLst/>
              <a:defRPr/>
            </a:pPr>
            <a:r>
              <a:rPr lang="en-US" sz="1200" b="1" kern="0" dirty="0" smtClean="0">
                <a:solidFill>
                  <a:schemeClr val="bg1"/>
                </a:solidFill>
                <a:latin typeface="+mn-lt"/>
              </a:rPr>
              <a:t>STATISTICS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 rot="16200000">
            <a:off x="-378410" y="5241881"/>
            <a:ext cx="1454824" cy="333425"/>
          </a:xfrm>
          <a:prstGeom prst="rect">
            <a:avLst/>
          </a:prstGeom>
          <a:solidFill>
            <a:srgbClr val="003359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ts val="26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Tx/>
              <a:buFont typeface="Times" pitchFamily="18" charset="0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STORAGE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009" y="205582"/>
            <a:ext cx="876399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Avista Facts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 Demand Profile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562725"/>
            <a:ext cx="533400" cy="2952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DEC87A-728A-45D2-9C5D-E2C61A472D5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38015" y="3893403"/>
            <a:ext cx="167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Customers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72746" y="3363226"/>
            <a:ext cx="167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Dekatherms</a:t>
            </a:r>
            <a:endParaRPr lang="en-US" b="1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975" y="6319838"/>
            <a:ext cx="35242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l="20295" t="13711" r="15439"/>
          <a:stretch>
            <a:fillRect/>
          </a:stretch>
        </p:blipFill>
        <p:spPr bwMode="auto">
          <a:xfrm>
            <a:off x="2819400" y="4216400"/>
            <a:ext cx="2628900" cy="183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 t="17849"/>
          <a:stretch>
            <a:fillRect/>
          </a:stretch>
        </p:blipFill>
        <p:spPr bwMode="auto">
          <a:xfrm>
            <a:off x="5303837" y="3898900"/>
            <a:ext cx="367506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2275" y="1282700"/>
            <a:ext cx="46672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562725"/>
            <a:ext cx="533400" cy="2952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DEC87A-728A-45D2-9C5D-E2C61A472D5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393700"/>
            <a:ext cx="84836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400" b="1" dirty="0" smtClean="0"/>
              <a:t>The Planning Environment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800" i="1" dirty="0" smtClean="0"/>
              <a:t>Uncertainty is the only thing certain.</a:t>
            </a:r>
            <a:endParaRPr lang="en-US" sz="1800" i="1" dirty="0"/>
          </a:p>
        </p:txBody>
      </p:sp>
      <p:sp>
        <p:nvSpPr>
          <p:cNvPr id="1562627" name="Rectangle 3"/>
          <p:cNvSpPr>
            <a:spLocks noGrp="1" noChangeArrowheads="1"/>
          </p:cNvSpPr>
          <p:nvPr>
            <p:ph idx="1"/>
          </p:nvPr>
        </p:nvSpPr>
        <p:spPr>
          <a:xfrm>
            <a:off x="660400" y="1249907"/>
            <a:ext cx="7827370" cy="4419600"/>
          </a:xfrm>
        </p:spPr>
        <p:txBody>
          <a:bodyPr/>
          <a:lstStyle/>
          <a:p>
            <a:pPr marL="228600" indent="-228600">
              <a:buFont typeface="Times" pitchFamily="18" charset="0"/>
              <a:buChar char="•"/>
              <a:tabLst>
                <a:tab pos="114300" algn="l"/>
              </a:tabLst>
            </a:pPr>
            <a:r>
              <a:rPr lang="en-US" b="1" dirty="0" smtClean="0"/>
              <a:t>Impact of the recession on local economies was greater and has lasted longer than anticipated.</a:t>
            </a:r>
          </a:p>
          <a:p>
            <a:pPr marL="687388" lvl="2">
              <a:buFont typeface="Times" pitchFamily="18" charset="0"/>
              <a:buChar char="•"/>
              <a:tabLst>
                <a:tab pos="114300" algn="l"/>
              </a:tabLst>
            </a:pPr>
            <a:r>
              <a:rPr lang="en-US" sz="1800" dirty="0" smtClean="0"/>
              <a:t>“When will it end or has it already ended?”</a:t>
            </a:r>
          </a:p>
          <a:p>
            <a:pPr marL="228600" indent="-228600">
              <a:buFont typeface="Times" pitchFamily="18" charset="0"/>
              <a:buChar char="•"/>
              <a:tabLst>
                <a:tab pos="114300" algn="l"/>
              </a:tabLst>
            </a:pPr>
            <a:r>
              <a:rPr lang="en-US" b="1" dirty="0" smtClean="0"/>
              <a:t>“New” uses for natural gas are becoming major factors in impacts on planning.</a:t>
            </a:r>
          </a:p>
          <a:p>
            <a:pPr marL="687388" lvl="2">
              <a:buFont typeface="Times" pitchFamily="18" charset="0"/>
              <a:buChar char="•"/>
              <a:tabLst>
                <a:tab pos="114300" algn="l"/>
              </a:tabLst>
            </a:pPr>
            <a:r>
              <a:rPr lang="en-US" sz="1800" dirty="0" smtClean="0"/>
              <a:t>LNG export</a:t>
            </a:r>
          </a:p>
          <a:p>
            <a:pPr marL="687388" lvl="2">
              <a:buFont typeface="Times" pitchFamily="18" charset="0"/>
              <a:buChar char="•"/>
              <a:tabLst>
                <a:tab pos="114300" algn="l"/>
              </a:tabLst>
            </a:pPr>
            <a:r>
              <a:rPr lang="en-US" sz="1800" dirty="0" smtClean="0"/>
              <a:t>Natural Gas Vehicles</a:t>
            </a:r>
          </a:p>
          <a:p>
            <a:pPr marL="687388" lvl="2">
              <a:buFont typeface="Times" pitchFamily="18" charset="0"/>
              <a:buChar char="•"/>
              <a:tabLst>
                <a:tab pos="114300" algn="l"/>
              </a:tabLst>
            </a:pPr>
            <a:r>
              <a:rPr lang="en-US" sz="1800" dirty="0" smtClean="0"/>
              <a:t>Methanol Plants</a:t>
            </a:r>
          </a:p>
          <a:p>
            <a:pPr marL="228600" lvl="1" indent="-228600">
              <a:buFont typeface="Times" pitchFamily="18" charset="0"/>
              <a:buChar char="•"/>
              <a:tabLst>
                <a:tab pos="114300" algn="l"/>
              </a:tabLst>
            </a:pPr>
            <a:r>
              <a:rPr lang="en-US" sz="2800" b="1" dirty="0" smtClean="0"/>
              <a:t>Record production due to Shale gas and associated gas from oil drilling</a:t>
            </a:r>
          </a:p>
          <a:p>
            <a:pPr marL="628650" lvl="2">
              <a:buFont typeface="Times" pitchFamily="18" charset="0"/>
              <a:buChar char="•"/>
              <a:tabLst>
                <a:tab pos="114300" algn="l"/>
              </a:tabLst>
            </a:pPr>
            <a:r>
              <a:rPr lang="en-US" b="1" dirty="0" smtClean="0"/>
              <a:t>Will demand grow with it?</a:t>
            </a:r>
          </a:p>
          <a:p>
            <a:pPr marL="628650" lvl="2">
              <a:buFont typeface="Times" pitchFamily="18" charset="0"/>
              <a:buChar char="•"/>
              <a:tabLst>
                <a:tab pos="114300" algn="l"/>
              </a:tabLst>
            </a:pPr>
            <a:r>
              <a:rPr lang="en-US" b="1" dirty="0" smtClean="0"/>
              <a:t>What happens if oil prices drop?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0" y="6563360"/>
            <a:ext cx="533400" cy="2946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DEC87A-728A-45D2-9C5D-E2C61A472D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386" name="Picture 2" descr="C:\Users\tpp0321\AppData\Local\Microsoft\Windows\Temporary Internet Files\Content.IE5\SHEKWNJ1\MC9000787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2167" y="0"/>
            <a:ext cx="582433" cy="1412686"/>
          </a:xfrm>
          <a:prstGeom prst="rect">
            <a:avLst/>
          </a:prstGeom>
          <a:noFill/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0" y="6562725"/>
            <a:ext cx="533400" cy="2952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7D70C0-ECE7-46FF-818F-A6D9C66043F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Sensitivities, Scenarios, Portfolios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562725"/>
            <a:ext cx="533400" cy="2952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DEC87A-728A-45D2-9C5D-E2C61A472D5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1262" y="1132575"/>
            <a:ext cx="6216768" cy="379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05469" y="4992048"/>
            <a:ext cx="8038531" cy="1705969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Tx/>
              <a:buFont typeface="Times" pitchFamily="18" charset="0"/>
              <a:buChar char="•"/>
              <a:tabLst>
                <a:tab pos="114300" algn="l"/>
              </a:tabLst>
              <a:defRPr/>
            </a:pPr>
            <a:r>
              <a:rPr kumimoji="0" lang="en-US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 Demand Sensitivities</a:t>
            </a:r>
          </a:p>
          <a:p>
            <a:pPr marL="228600" marR="0" lvl="0" indent="-228600" algn="l" defTabSz="914400" rtl="0" eaLnBrk="0" fontAlgn="base" latinLnBrk="0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Tx/>
              <a:buFont typeface="Times" pitchFamily="18" charset="0"/>
              <a:buChar char="•"/>
              <a:tabLst>
                <a:tab pos="114300" algn="l"/>
              </a:tabLst>
              <a:defRPr/>
            </a:pPr>
            <a:r>
              <a:rPr lang="en-US" i="1" kern="0" dirty="0" smtClean="0">
                <a:solidFill>
                  <a:srgbClr val="000000"/>
                </a:solidFill>
                <a:latin typeface="+mn-lt"/>
              </a:rPr>
              <a:t>5 Demand Scenarios</a:t>
            </a:r>
          </a:p>
          <a:p>
            <a:pPr marL="228600" marR="0" lvl="0" indent="-228600" algn="l" defTabSz="914400" rtl="0" eaLnBrk="0" fontAlgn="base" latinLnBrk="0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Tx/>
              <a:buFont typeface="Times" pitchFamily="18" charset="0"/>
              <a:buChar char="•"/>
              <a:tabLst>
                <a:tab pos="114300" algn="l"/>
              </a:tabLst>
              <a:defRPr/>
            </a:pPr>
            <a:r>
              <a:rPr kumimoji="0" lang="en-US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Supply</a:t>
            </a:r>
            <a:r>
              <a:rPr kumimoji="0" lang="en-US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Scenarios</a:t>
            </a:r>
          </a:p>
          <a:p>
            <a:pPr marL="228600" marR="0" lvl="0" indent="-228600" algn="l" defTabSz="914400" rtl="0" eaLnBrk="0" fontAlgn="base" latinLnBrk="0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Tx/>
              <a:buFont typeface="Times" pitchFamily="18" charset="0"/>
              <a:buChar char="•"/>
              <a:tabLst>
                <a:tab pos="114300" algn="l"/>
              </a:tabLst>
              <a:defRPr/>
            </a:pPr>
            <a:r>
              <a:rPr lang="en-US" i="1" kern="0" noProof="0" dirty="0" smtClean="0">
                <a:solidFill>
                  <a:srgbClr val="000000"/>
                </a:solidFill>
                <a:latin typeface="+mn-lt"/>
              </a:rPr>
              <a:t>9 Portfolios</a:t>
            </a:r>
            <a:endParaRPr kumimoji="0" lang="en-US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6462"/>
          <a:stretch>
            <a:fillRect/>
          </a:stretch>
        </p:blipFill>
        <p:spPr bwMode="auto">
          <a:xfrm>
            <a:off x="375958" y="1155700"/>
            <a:ext cx="8391525" cy="505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Growth Scenarios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562725"/>
            <a:ext cx="533400" cy="2952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DEC87A-728A-45D2-9C5D-E2C61A472D5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dirty="0" smtClean="0"/>
              <a:t>Use per Customer Analysis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562725"/>
            <a:ext cx="533400" cy="2952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DEC87A-728A-45D2-9C5D-E2C61A472D5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390650"/>
            <a:ext cx="70104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vista_Green">
  <a:themeElements>
    <a:clrScheme name="Avista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A5F"/>
      </a:accent1>
      <a:accent2>
        <a:srgbClr val="0076BE"/>
      </a:accent2>
      <a:accent3>
        <a:srgbClr val="96D1F2"/>
      </a:accent3>
      <a:accent4>
        <a:srgbClr val="2CB34A"/>
      </a:accent4>
      <a:accent5>
        <a:srgbClr val="82C341"/>
      </a:accent5>
      <a:accent6>
        <a:srgbClr val="C4D82E"/>
      </a:accent6>
      <a:hlink>
        <a:srgbClr val="F58021"/>
      </a:hlink>
      <a:folHlink>
        <a:srgbClr val="FDB5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UG</Prefix>
    <DocumentSetType xmlns="dc463f71-b30c-4ab2-9473-d307f9d35888">Presentation</DocumentSetType>
    <IsConfidential xmlns="dc463f71-b30c-4ab2-9473-d307f9d35888">false</IsConfidential>
    <AgendaOrder xmlns="dc463f71-b30c-4ab2-9473-d307f9d35888">false</AgendaOrder>
    <CaseType xmlns="dc463f71-b30c-4ab2-9473-d307f9d35888">Plan</CaseType>
    <IndustryCode xmlns="dc463f71-b30c-4ab2-9473-d307f9d35888">150</IndustryCode>
    <CaseStatus xmlns="dc463f71-b30c-4ab2-9473-d307f9d35888">Closed</CaseStatus>
    <OpenedDate xmlns="dc463f71-b30c-4ab2-9473-d307f9d35888">2013-08-30T07:00:00+00:00</OpenedDate>
    <Date1 xmlns="dc463f71-b30c-4ab2-9473-d307f9d35888">2014-11-13T08:00:00+00:00</Date1>
    <IsDocumentOrder xmlns="dc463f71-b30c-4ab2-9473-d307f9d35888" xsi:nil="true"/>
    <IsHighlyConfidential xmlns="dc463f71-b30c-4ab2-9473-d307f9d35888">false</IsHighlyConfidential>
    <CaseCompanyNames xmlns="dc463f71-b30c-4ab2-9473-d307f9d35888">Avista Corporation</CaseCompanyNames>
    <DocketNumber xmlns="dc463f71-b30c-4ab2-9473-d307f9d35888">131621</DocketNumber>
    <DelegatedOrder xmlns="dc463f71-b30c-4ab2-9473-d307f9d35888">false</DelegatedOrder>
    <Visibility xmlns="dc463f71-b30c-4ab2-9473-d307f9d35888" xsi:nil="true"/>
    <Nickname xmlns="http://schemas.microsoft.com/sharepoint/v3" xsi:nil="true"/>
    <SignificantOrder xmlns="dc463f71-b30c-4ab2-9473-d307f9d35888">false</SignificantOrd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A85E4A2E0566614DA6AFDCF8CB0400C5" ma:contentTypeVersion="135" ma:contentTypeDescription="" ma:contentTypeScope="" ma:versionID="84fb7a2b024801a901422a9cf49b55a9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4ccd4140794adb7bccf17b21b5812a9d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3BB75E-D486-436A-A7C7-833FDB36A8A8}"/>
</file>

<file path=customXml/itemProps2.xml><?xml version="1.0" encoding="utf-8"?>
<ds:datastoreItem xmlns:ds="http://schemas.openxmlformats.org/officeDocument/2006/customXml" ds:itemID="{DE4DEFC9-5DB7-4DC4-A9A0-EFD45E3B5491}"/>
</file>

<file path=customXml/itemProps3.xml><?xml version="1.0" encoding="utf-8"?>
<ds:datastoreItem xmlns:ds="http://schemas.openxmlformats.org/officeDocument/2006/customXml" ds:itemID="{FA9B813D-C3EB-4285-B658-7C840397822D}"/>
</file>

<file path=customXml/itemProps4.xml><?xml version="1.0" encoding="utf-8"?>
<ds:datastoreItem xmlns:ds="http://schemas.openxmlformats.org/officeDocument/2006/customXml" ds:itemID="{98052727-917B-46A4-8E77-D0AE8941F548}"/>
</file>

<file path=docProps/app.xml><?xml version="1.0" encoding="utf-8"?>
<Properties xmlns="http://schemas.openxmlformats.org/officeDocument/2006/extended-properties" xmlns:vt="http://schemas.openxmlformats.org/officeDocument/2006/docPropsVTypes">
  <Template>Avista_Green</Template>
  <TotalTime>30613</TotalTime>
  <Words>419</Words>
  <Application>Microsoft Office PowerPoint</Application>
  <PresentationFormat>On-screen Show (4:3)</PresentationFormat>
  <Paragraphs>104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Avista_Green</vt:lpstr>
      <vt:lpstr>Slide 1</vt:lpstr>
      <vt:lpstr>2014 IRP Timeline</vt:lpstr>
      <vt:lpstr>Slide 3</vt:lpstr>
      <vt:lpstr>Washington Demand Profile</vt:lpstr>
      <vt:lpstr>Slide 5</vt:lpstr>
      <vt:lpstr>The Planning Environment Uncertainty is the only thing certain.</vt:lpstr>
      <vt:lpstr>Sensitivities, Scenarios, Portfolios</vt:lpstr>
      <vt:lpstr>Customer Growth Scenarios</vt:lpstr>
      <vt:lpstr>Use per Customer Analysis</vt:lpstr>
      <vt:lpstr>Slide 10</vt:lpstr>
      <vt:lpstr>Slide 11</vt:lpstr>
      <vt:lpstr>Slide 12</vt:lpstr>
      <vt:lpstr>Peak Day Deficiencies by Scenario and Area</vt:lpstr>
      <vt:lpstr>Long Term Henry Hub Price Forecasts (Real $ / Dth)</vt:lpstr>
      <vt:lpstr>Avoided Cost Comparison</vt:lpstr>
      <vt:lpstr>Action Plan </vt:lpstr>
    </vt:vector>
  </TitlesOfParts>
  <Company>Corp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Gas Update</dc:title>
  <dc:creator>Pardee, Tom</dc:creator>
  <cp:lastModifiedBy>Tom Pardee</cp:lastModifiedBy>
  <cp:revision>2782</cp:revision>
  <dcterms:created xsi:type="dcterms:W3CDTF">2008-08-12T16:15:33Z</dcterms:created>
  <dcterms:modified xsi:type="dcterms:W3CDTF">2014-11-13T19:04:30Z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0x0101006E56B4D1795A2E4DB2F0B01679ED314A00A85E4A2E0566614DA6AFDCF8CB0400C5</vt:lpwstr>
  </property>
  <property fmtid="{D5CDD505-2E9C-101B-9397-08002B2CF9AE}" pid="3" name="_docset_NoMedatataSyncRequired">
    <vt:lpwstr>False</vt:lpwstr>
  </property>
</Properties>
</file>