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4" r:id="rId5"/>
    <p:sldId id="258" r:id="rId6"/>
    <p:sldId id="263" r:id="rId7"/>
    <p:sldId id="259" r:id="rId8"/>
    <p:sldId id="26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28" autoAdjust="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ABB0D2-5656-46B7-90F6-B4EE61740A11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10D7F0-BF58-4AC9-9F28-3C86D2135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833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273CB5-18A0-4F54-918D-B1B3AF8618DC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B69241-477D-4A55-88FD-DD2C6D02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975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69241-477D-4A55-88FD-DD2C6D02B12B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07084"/>
            <a:ext cx="561975" cy="365125"/>
          </a:xfrm>
        </p:spPr>
        <p:txBody>
          <a:bodyPr/>
          <a:lstStyle/>
          <a:p>
            <a:fld id="{4EAFE9CF-D2C6-4780-86A4-EB74ABB1051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ascadeNG(C-NoTag)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727364" y="5791200"/>
            <a:ext cx="2895600" cy="8810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1F0ECD-6A37-4E18-9F68-E0C67CD8A0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001000" cy="3200401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Cascade Natural Gas </a:t>
            </a:r>
            <a:br>
              <a:rPr lang="en-US" sz="5400" b="1" dirty="0" smtClean="0"/>
            </a:br>
            <a:r>
              <a:rPr lang="en-US" sz="5400" b="1" dirty="0" smtClean="0"/>
              <a:t>Corporation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UG-143616</a:t>
            </a:r>
            <a:br>
              <a:rPr lang="en-US" sz="2800" dirty="0" smtClean="0"/>
            </a:br>
            <a:r>
              <a:rPr lang="en-US" sz="2800" dirty="0" smtClean="0"/>
              <a:t>Investigation of Natural Gas</a:t>
            </a:r>
            <a:br>
              <a:rPr lang="en-US" sz="2800" dirty="0" smtClean="0"/>
            </a:br>
            <a:r>
              <a:rPr lang="en-US" sz="2800" dirty="0" smtClean="0"/>
              <a:t>Infrastructure</a:t>
            </a:r>
            <a:endParaRPr lang="en-US" sz="2800" dirty="0"/>
          </a:p>
        </p:txBody>
      </p:sp>
      <p:pic>
        <p:nvPicPr>
          <p:cNvPr id="4" name="Picture 3" descr="CascadeNG(C-NoTag)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63694" y="5410200"/>
            <a:ext cx="3806612" cy="115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2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dirty="0" smtClean="0"/>
              <a:t>Current</a:t>
            </a:r>
            <a:br>
              <a:rPr lang="en-US" dirty="0" smtClean="0"/>
            </a:br>
            <a:r>
              <a:rPr lang="en-US" dirty="0" smtClean="0"/>
              <a:t>Line Extension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Established in 1997</a:t>
            </a:r>
          </a:p>
          <a:p>
            <a:r>
              <a:rPr lang="en-US" dirty="0"/>
              <a:t>Offer an upfront credit </a:t>
            </a:r>
          </a:p>
          <a:p>
            <a:pPr lvl="1"/>
            <a:r>
              <a:rPr lang="en-US" dirty="0"/>
              <a:t>Applied to construction costs</a:t>
            </a:r>
          </a:p>
          <a:p>
            <a:pPr lvl="1"/>
            <a:r>
              <a:rPr lang="en-US" dirty="0"/>
              <a:t> 3.3 times commodity margin for a service line </a:t>
            </a:r>
          </a:p>
          <a:p>
            <a:pPr lvl="1"/>
            <a:r>
              <a:rPr lang="en-US" dirty="0"/>
              <a:t>6.6 times commodity margin for a main and service line</a:t>
            </a:r>
          </a:p>
          <a:p>
            <a:r>
              <a:rPr lang="en-US" dirty="0" smtClean="0"/>
              <a:t>Customer charged if load doesn’t materialize in 12 months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6" name="Picture 5" descr="CascadeNG(C-NoTag)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27364" y="5791200"/>
            <a:ext cx="2895600" cy="8810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/>
          <a:lstStyle/>
          <a:p>
            <a:r>
              <a:rPr lang="en-US" dirty="0" smtClean="0"/>
              <a:t>Unintended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Prohibitive first cost barrier to connect</a:t>
            </a:r>
          </a:p>
          <a:p>
            <a:r>
              <a:rPr lang="en-US" dirty="0" smtClean="0"/>
              <a:t>Lost opportunities to serve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Average length of service line </a:t>
            </a:r>
          </a:p>
          <a:p>
            <a:pPr lvl="1"/>
            <a:r>
              <a:rPr lang="en-US" dirty="0" smtClean="0"/>
              <a:t>43 feet</a:t>
            </a:r>
          </a:p>
          <a:p>
            <a:r>
              <a:rPr lang="en-US" dirty="0" smtClean="0"/>
              <a:t>Average </a:t>
            </a:r>
            <a:r>
              <a:rPr lang="en-US" dirty="0"/>
              <a:t>cost for a </a:t>
            </a:r>
            <a:r>
              <a:rPr lang="en-US" dirty="0" smtClean="0"/>
              <a:t>new service line (not main)</a:t>
            </a:r>
          </a:p>
          <a:p>
            <a:pPr lvl="1"/>
            <a:r>
              <a:rPr lang="en-US" dirty="0" smtClean="0"/>
              <a:t>$1666</a:t>
            </a:r>
          </a:p>
          <a:p>
            <a:r>
              <a:rPr lang="en-US" dirty="0" smtClean="0"/>
              <a:t>Average customer</a:t>
            </a:r>
          </a:p>
          <a:p>
            <a:pPr lvl="1"/>
            <a:r>
              <a:rPr lang="en-US" dirty="0" smtClean="0"/>
              <a:t>uses </a:t>
            </a:r>
            <a:r>
              <a:rPr lang="en-US" dirty="0"/>
              <a:t>53 </a:t>
            </a:r>
            <a:r>
              <a:rPr lang="en-US" dirty="0" err="1"/>
              <a:t>therms</a:t>
            </a:r>
            <a:r>
              <a:rPr lang="en-US" dirty="0"/>
              <a:t> a months.  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Cascade’s </a:t>
            </a:r>
            <a:r>
              <a:rPr lang="en-US" sz="2400" dirty="0"/>
              <a:t>current tariff allows for 3.3 times annual margin which equates to a credit of $568. Therefore, the customer would be required to contribute </a:t>
            </a:r>
            <a:r>
              <a:rPr lang="en-US" sz="2400" dirty="0" smtClean="0"/>
              <a:t>[$</a:t>
            </a:r>
            <a:r>
              <a:rPr lang="en-US" sz="2400" dirty="0"/>
              <a:t>1666-$568=1098*1.2387(FIT</a:t>
            </a:r>
            <a:r>
              <a:rPr lang="en-US" sz="2400" dirty="0" smtClean="0"/>
              <a:t>)]=</a:t>
            </a:r>
            <a:r>
              <a:rPr lang="en-US" sz="2400" b="1" dirty="0" smtClean="0"/>
              <a:t>$1360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Other customer costs for gas appliance(s) and appliance installation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Extension Costs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495800"/>
          </a:xfrm>
        </p:spPr>
        <p:txBody>
          <a:bodyPr/>
          <a:lstStyle/>
          <a:p>
            <a:r>
              <a:rPr lang="en-US" dirty="0" smtClean="0"/>
              <a:t>Offer an upfront credit for construction costs</a:t>
            </a:r>
          </a:p>
          <a:p>
            <a:pPr lvl="1"/>
            <a:r>
              <a:rPr lang="en-US" dirty="0" smtClean="0"/>
              <a:t>20 times commodity margin for service line and, or mains</a:t>
            </a:r>
          </a:p>
          <a:p>
            <a:pPr marL="457200" lvl="1" indent="0">
              <a:buNone/>
            </a:pPr>
            <a:endParaRPr lang="en-US" dirty="0"/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S</a:t>
            </a:r>
            <a:r>
              <a:rPr lang="en-US" sz="2400" dirty="0" smtClean="0"/>
              <a:t>upplement </a:t>
            </a:r>
            <a:r>
              <a:rPr lang="en-US" sz="2400" dirty="0"/>
              <a:t>with </a:t>
            </a:r>
            <a:r>
              <a:rPr lang="en-US" sz="2400" dirty="0" smtClean="0"/>
              <a:t>promotional concession</a:t>
            </a:r>
          </a:p>
          <a:p>
            <a:pPr lvl="1"/>
            <a:r>
              <a:rPr lang="en-US" dirty="0" smtClean="0"/>
              <a:t>Provide water </a:t>
            </a:r>
            <a:r>
              <a:rPr lang="en-US" dirty="0"/>
              <a:t>heaters to new </a:t>
            </a:r>
            <a:r>
              <a:rPr lang="en-US" dirty="0" smtClean="0"/>
              <a:t>residential conversion </a:t>
            </a:r>
            <a:r>
              <a:rPr lang="en-US" dirty="0"/>
              <a:t>customers.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dirty="0" smtClean="0"/>
              <a:t>Proposed</a:t>
            </a:r>
            <a:br>
              <a:rPr lang="en-US" dirty="0" smtClean="0"/>
            </a:br>
            <a:r>
              <a:rPr lang="en-US" dirty="0" smtClean="0"/>
              <a:t>Line Extension Policy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Provide affordable access to natural gas service</a:t>
            </a:r>
          </a:p>
          <a:p>
            <a:r>
              <a:rPr lang="en-US" dirty="0" smtClean="0"/>
              <a:t>Compete with low cost municipal/PUD electrics</a:t>
            </a:r>
          </a:p>
          <a:p>
            <a:r>
              <a:rPr lang="en-US" dirty="0" smtClean="0"/>
              <a:t>Get more Washington residents using a cleaner burning fuel</a:t>
            </a:r>
          </a:p>
          <a:p>
            <a:r>
              <a:rPr lang="en-US" dirty="0" smtClean="0"/>
              <a:t>Increase throughput for rate of fixed cost recovery per customer</a:t>
            </a:r>
          </a:p>
          <a:p>
            <a:r>
              <a:rPr lang="en-US" dirty="0" smtClean="0"/>
              <a:t>Improve distribution system through expansion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dirty="0" smtClean="0"/>
              <a:t>Line Extension Policy Goals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 Policy on “used and useful” for natural gas main extensions</a:t>
            </a:r>
          </a:p>
          <a:p>
            <a:pPr lvl="1"/>
            <a:r>
              <a:rPr lang="en-US" dirty="0" smtClean="0"/>
              <a:t>Plan for future growth</a:t>
            </a:r>
          </a:p>
          <a:p>
            <a:pPr lvl="1"/>
            <a:r>
              <a:rPr lang="en-US" dirty="0" smtClean="0"/>
              <a:t>Avoid lost opportunities to serve</a:t>
            </a:r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Commission waiver to allow recovery of costs for promotional advertising</a:t>
            </a:r>
          </a:p>
          <a:p>
            <a:pPr marL="685800" lvl="2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Make public aware of low cost, clean burning heating fuel option</a:t>
            </a:r>
          </a:p>
          <a:p>
            <a:pPr marL="346075" lvl="1" indent="-346075">
              <a:buFont typeface="Arial" panose="020B0604020202020204" pitchFamily="34" charset="0"/>
              <a:buChar char="•"/>
            </a:pPr>
            <a:r>
              <a:rPr lang="en-US" sz="2400" dirty="0" smtClean="0"/>
              <a:t>Separate solution needed for underserved communities</a:t>
            </a:r>
            <a:endParaRPr lang="en-US" sz="2400" dirty="0"/>
          </a:p>
          <a:p>
            <a:pPr marL="685800" lvl="2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Need a unique solution to spread costs and reduce regulatory lag</a:t>
            </a:r>
            <a:endParaRPr lang="en-US" dirty="0"/>
          </a:p>
          <a:p>
            <a:pPr marL="40005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9CF-D2C6-4780-86A4-EB74ABB1051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78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pic>
        <p:nvPicPr>
          <p:cNvPr id="3" name="Picture 2" descr="CascadeNG(C-NoTag)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81000" y="5606837"/>
            <a:ext cx="2895600" cy="88100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 provide Washingtonians with access to low cost, clean gas service</a:t>
            </a:r>
          </a:p>
          <a:p>
            <a:pPr lvl="1"/>
            <a:r>
              <a:rPr lang="en-US" dirty="0" smtClean="0"/>
              <a:t>Need to revise current line extension policy through tariff filing</a:t>
            </a:r>
          </a:p>
          <a:p>
            <a:pPr lvl="1"/>
            <a:r>
              <a:rPr lang="en-US" dirty="0" smtClean="0"/>
              <a:t>Need Commissioner Policy on “used and useful” for future growth</a:t>
            </a:r>
          </a:p>
          <a:p>
            <a:pPr lvl="1"/>
            <a:r>
              <a:rPr lang="en-US" dirty="0" smtClean="0"/>
              <a:t>Need Commission action to allow cost recovery for promotional advertising </a:t>
            </a:r>
          </a:p>
          <a:p>
            <a:pPr lvl="1"/>
            <a:r>
              <a:rPr lang="en-US" dirty="0" smtClean="0"/>
              <a:t>Need a unique solution for underserved or stranded communities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72400" y="6287805"/>
            <a:ext cx="561975" cy="365125"/>
          </a:xfrm>
        </p:spPr>
        <p:txBody>
          <a:bodyPr/>
          <a:lstStyle/>
          <a:p>
            <a:fld id="{A11F0ECD-6A37-4E18-9F68-E0C67CD8A04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150</IndustryCode>
    <CaseStatus xmlns="dc463f71-b30c-4ab2-9473-d307f9d35888">Closed</CaseStatus>
    <OpenedDate xmlns="dc463f71-b30c-4ab2-9473-d307f9d35888">2014-10-02T07:00:00+00:00</OpenedDate>
    <Date1 xmlns="dc463f71-b30c-4ab2-9473-d307f9d35888">2015-09-25T07:00:00+00:00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143616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8F33EDCF5D12AE46BB6E37E2D7012697" ma:contentTypeVersion="175" ma:contentTypeDescription="" ma:contentTypeScope="" ma:versionID="f3c105cfcc51e622b452084334c0719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ed1c147dc0c9d0fdb5693b298af91b6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2D56A886-A407-4796-AF66-408561629764}"/>
</file>

<file path=customXml/itemProps2.xml><?xml version="1.0" encoding="utf-8"?>
<ds:datastoreItem xmlns:ds="http://schemas.openxmlformats.org/officeDocument/2006/customXml" ds:itemID="{5FD5AF13-6DE5-4FB5-8EEF-C2C646183D92}"/>
</file>

<file path=customXml/itemProps3.xml><?xml version="1.0" encoding="utf-8"?>
<ds:datastoreItem xmlns:ds="http://schemas.openxmlformats.org/officeDocument/2006/customXml" ds:itemID="{0DDF4583-BA04-4341-85DC-A96D1C220EEA}"/>
</file>

<file path=customXml/itemProps4.xml><?xml version="1.0" encoding="utf-8"?>
<ds:datastoreItem xmlns:ds="http://schemas.openxmlformats.org/officeDocument/2006/customXml" ds:itemID="{295BFC41-FEB6-4B81-B62D-139F6D0AD18B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1353</TotalTime>
  <Words>284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Cascade Natural Gas  Corporation UG-143616 Investigation of Natural Gas Infrastructure</vt:lpstr>
      <vt:lpstr>Current Line Extension Policy</vt:lpstr>
      <vt:lpstr>Unintended Consequences</vt:lpstr>
      <vt:lpstr>Line Extension Costs</vt:lpstr>
      <vt:lpstr>Proposed Line Extension Policy</vt:lpstr>
      <vt:lpstr>Line Extension Policy Goals</vt:lpstr>
      <vt:lpstr>Other Considerations</vt:lpstr>
      <vt:lpstr>Summary </vt:lpstr>
    </vt:vector>
  </TitlesOfParts>
  <Company>MDU Resoures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Cascade Natural Gas</dc:creator>
  <cp:lastModifiedBy>Cascade Natural Gas</cp:lastModifiedBy>
  <cp:revision>23</cp:revision>
  <cp:lastPrinted>2015-09-16T17:39:42Z</cp:lastPrinted>
  <dcterms:created xsi:type="dcterms:W3CDTF">2015-09-04T21:15:56Z</dcterms:created>
  <dcterms:modified xsi:type="dcterms:W3CDTF">2015-09-16T17:45:40Z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0x0101006E56B4D1795A2E4DB2F0B01679ED314A008F33EDCF5D12AE46BB6E37E2D7012697</vt:lpwstr>
  </property>
  <property fmtid="{D5CDD505-2E9C-101B-9397-08002B2CF9AE}" pid="3" name="_docset_NoMedatataSyncRequired">
    <vt:lpwstr>False</vt:lpwstr>
  </property>
</Properties>
</file>