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notesSlides/notesSlide5.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9" r:id="rId2"/>
    <p:sldId id="278" r:id="rId3"/>
    <p:sldId id="279" r:id="rId4"/>
    <p:sldId id="280" r:id="rId5"/>
    <p:sldId id="281" r:id="rId6"/>
    <p:sldId id="282" r:id="rId7"/>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DA00"/>
    <a:srgbClr val="8AA59C"/>
    <a:srgbClr val="808080"/>
    <a:srgbClr val="8CC63F"/>
    <a:srgbClr val="00853F"/>
    <a:srgbClr val="274D36"/>
    <a:srgbClr val="C7E39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4.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b="0" smtClean="0">
                <a:latin typeface="Arial" charset="0"/>
                <a:ea typeface="ＭＳ Ｐゴシック"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b="0" smtClean="0">
                <a:latin typeface="Arial" charset="0"/>
                <a:ea typeface="ＭＳ Ｐゴシック"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b="0"/>
            </a:lvl1pPr>
          </a:lstStyle>
          <a:p>
            <a:fld id="{5B5919B6-C79B-4728-826F-0873F7DAF3D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5ED9584-B0E1-40B2-8910-EC93C1141A58}" type="slidenum">
              <a:rPr lang="en-US"/>
              <a:pPr/>
              <a:t>1</a:t>
            </a:fld>
            <a:endParaRPr lang="en-US"/>
          </a:p>
        </p:txBody>
      </p:sp>
      <p:sp>
        <p:nvSpPr>
          <p:cNvPr id="107522"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07523"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2</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8638E651-609B-4AAB-A669-5A90D29D0572}" type="slidenum">
              <a:rPr lang="en-US"/>
              <a:pPr/>
              <a:t>3</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8638E651-609B-4AAB-A669-5A90D29D0572}" type="slidenum">
              <a:rPr lang="en-US"/>
              <a:pPr/>
              <a:t>4</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8638E651-609B-4AAB-A669-5A90D29D0572}" type="slidenum">
              <a:rPr lang="en-US"/>
              <a:pPr/>
              <a:t>5</a:t>
            </a:fld>
            <a:endParaRPr lang="en-US"/>
          </a:p>
        </p:txBody>
      </p:sp>
      <p:sp>
        <p:nvSpPr>
          <p:cNvPr id="1320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32099" name="Rectangle 3"/>
          <p:cNvSpPr>
            <a:spLocks noGrp="1" noChangeArrowheads="1"/>
          </p:cNvSpPr>
          <p:nvPr>
            <p:ph type="body" idx="1"/>
          </p:nvPr>
        </p:nvSpPr>
        <p:spPr/>
        <p:txBody>
          <a:bodyPr/>
          <a:lstStyle/>
          <a:p>
            <a:pPr eaLnBrk="1" hangingPunct="1">
              <a:defRP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7" descr="title2"/>
          <p:cNvPicPr>
            <a:picLocks noChangeAspect="1" noChangeArrowheads="1"/>
          </p:cNvPicPr>
          <p:nvPr/>
        </p:nvPicPr>
        <p:blipFill>
          <a:blip r:embed="rId2"/>
          <a:srcRect/>
          <a:stretch>
            <a:fillRect/>
          </a:stretch>
        </p:blipFill>
        <p:spPr bwMode="auto">
          <a:xfrm>
            <a:off x="-1588" y="-1588"/>
            <a:ext cx="9145588" cy="6859588"/>
          </a:xfrm>
          <a:prstGeom prst="rect">
            <a:avLst/>
          </a:prstGeom>
          <a:noFill/>
          <a:ln w="9525">
            <a:noFill/>
            <a:miter lim="800000"/>
            <a:headEnd/>
            <a:tailEnd/>
          </a:ln>
        </p:spPr>
      </p:pic>
      <p:pic>
        <p:nvPicPr>
          <p:cNvPr id="5" name="Picture 6" descr="H_3CP_rgb_0412_ppt"/>
          <p:cNvPicPr>
            <a:picLocks noChangeAspect="1" noChangeArrowheads="1"/>
          </p:cNvPicPr>
          <p:nvPr/>
        </p:nvPicPr>
        <p:blipFill>
          <a:blip r:embed="rId3"/>
          <a:srcRect/>
          <a:stretch>
            <a:fillRect/>
          </a:stretch>
        </p:blipFill>
        <p:spPr bwMode="auto">
          <a:xfrm>
            <a:off x="5788025" y="5638800"/>
            <a:ext cx="2974975" cy="1000125"/>
          </a:xfrm>
          <a:prstGeom prst="rect">
            <a:avLst/>
          </a:prstGeom>
          <a:noFill/>
        </p:spPr>
      </p:pic>
      <p:sp>
        <p:nvSpPr>
          <p:cNvPr id="4098" name="Rectangle 2"/>
          <p:cNvSpPr>
            <a:spLocks noGrp="1" noChangeArrowheads="1"/>
          </p:cNvSpPr>
          <p:nvPr>
            <p:ph type="ctrTitle"/>
          </p:nvPr>
        </p:nvSpPr>
        <p:spPr>
          <a:xfrm>
            <a:off x="438150" y="1828800"/>
            <a:ext cx="8172450" cy="1143000"/>
          </a:xfrm>
        </p:spPr>
        <p:txBody>
          <a:bodyPr/>
          <a:lstStyle>
            <a:lvl1pPr>
              <a:defRPr sz="2400"/>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447675" y="641350"/>
            <a:ext cx="1609725" cy="609600"/>
          </a:xfrm>
        </p:spPr>
        <p:txBody>
          <a:bodyPr/>
          <a:lstStyle>
            <a:lvl1pPr>
              <a:defRPr sz="12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3799101E-12B0-4E59-BA98-467CA28500F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795B078D-B342-4C09-BF75-737A7ED8F47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EA8ACEE6-3704-4B79-B8BB-467602395C7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A5C5C82D-27D3-4D86-94C0-3F02F21750A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9CDBAA14-441F-474F-A496-D4A02AA5DA6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2FB93005-516A-4BE5-BA29-B1A5E2003F7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3012442D-3EFA-457E-872C-0DAF032FB07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48D76CF9-EEB5-45A9-AB0D-6F1479A667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3B91CC2-04F4-4E26-B050-72A848E362A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F81BF8B-9ADE-4A12-ADB1-4DDD0FE03CF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3" descr="header2"/>
          <p:cNvPicPr>
            <a:picLocks noChangeAspect="1" noChangeArrowheads="1"/>
          </p:cNvPicPr>
          <p:nvPr/>
        </p:nvPicPr>
        <p:blipFill>
          <a:blip r:embed="rId13"/>
          <a:srcRect/>
          <a:stretch>
            <a:fillRect/>
          </a:stretch>
        </p:blipFill>
        <p:spPr bwMode="auto">
          <a:xfrm>
            <a:off x="0" y="0"/>
            <a:ext cx="9145588" cy="798513"/>
          </a:xfrm>
          <a:prstGeom prst="rect">
            <a:avLst/>
          </a:prstGeom>
          <a:noFill/>
          <a:ln w="9525">
            <a:noFill/>
            <a:miter lim="800000"/>
            <a:headEnd/>
            <a:tailEnd/>
          </a:ln>
        </p:spPr>
      </p:pic>
      <p:sp>
        <p:nvSpPr>
          <p:cNvPr id="2" name="Rectangle 2"/>
          <p:cNvSpPr>
            <a:spLocks noGrp="1" noChangeArrowheads="1"/>
          </p:cNvSpPr>
          <p:nvPr>
            <p:ph type="title"/>
          </p:nvPr>
        </p:nvSpPr>
        <p:spPr bwMode="auto">
          <a:xfrm>
            <a:off x="457200" y="153988"/>
            <a:ext cx="8382000" cy="612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041400"/>
            <a:ext cx="8153400" cy="4368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3124200" y="6399213"/>
            <a:ext cx="2895600" cy="231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smtClean="0">
                <a:latin typeface="Arial" charset="0"/>
                <a:ea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457200" y="6399213"/>
            <a:ext cx="457200" cy="242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000" b="0"/>
            </a:lvl1pPr>
          </a:lstStyle>
          <a:p>
            <a:fld id="{66A133F7-F9FC-4639-9555-73D4B6B77E29}" type="slidenum">
              <a:rPr lang="en-US"/>
              <a:pPr/>
              <a:t>‹#›</a:t>
            </a:fld>
            <a:endParaRPr lang="en-US"/>
          </a:p>
        </p:txBody>
      </p:sp>
      <p:pic>
        <p:nvPicPr>
          <p:cNvPr id="1032" name="Picture 8" descr="H_3CP_rgb_0412_ppt"/>
          <p:cNvPicPr>
            <a:picLocks noChangeAspect="1" noChangeArrowheads="1"/>
          </p:cNvPicPr>
          <p:nvPr/>
        </p:nvPicPr>
        <p:blipFill>
          <a:blip r:embed="rId14"/>
          <a:srcRect/>
          <a:stretch>
            <a:fillRect/>
          </a:stretch>
        </p:blipFill>
        <p:spPr bwMode="auto">
          <a:xfrm>
            <a:off x="6905625" y="6173788"/>
            <a:ext cx="1984375" cy="665162"/>
          </a:xfrm>
          <a:prstGeom prst="rect">
            <a:avLst/>
          </a:prstGeom>
          <a:noFill/>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ea typeface="ＭＳ Ｐゴシック" charset="0"/>
        </a:defRPr>
      </a:lvl2pPr>
      <a:lvl3pPr algn="l" rtl="0" eaLnBrk="0" fontAlgn="base" hangingPunct="0">
        <a:spcBef>
          <a:spcPct val="0"/>
        </a:spcBef>
        <a:spcAft>
          <a:spcPct val="0"/>
        </a:spcAft>
        <a:defRPr sz="2800">
          <a:solidFill>
            <a:schemeClr val="bg1"/>
          </a:solidFill>
          <a:latin typeface="Arial" charset="0"/>
          <a:ea typeface="ＭＳ Ｐゴシック" charset="0"/>
        </a:defRPr>
      </a:lvl3pPr>
      <a:lvl4pPr algn="l" rtl="0" eaLnBrk="0" fontAlgn="base" hangingPunct="0">
        <a:spcBef>
          <a:spcPct val="0"/>
        </a:spcBef>
        <a:spcAft>
          <a:spcPct val="0"/>
        </a:spcAft>
        <a:defRPr sz="2800">
          <a:solidFill>
            <a:schemeClr val="bg1"/>
          </a:solidFill>
          <a:latin typeface="Arial" charset="0"/>
          <a:ea typeface="ＭＳ Ｐゴシック" charset="0"/>
        </a:defRPr>
      </a:lvl4pPr>
      <a:lvl5pPr algn="l" rtl="0" eaLnBrk="0" fontAlgn="base" hangingPunct="0">
        <a:spcBef>
          <a:spcPct val="0"/>
        </a:spcBef>
        <a:spcAft>
          <a:spcPct val="0"/>
        </a:spcAft>
        <a:defRPr sz="2800">
          <a:solidFill>
            <a:schemeClr val="bg1"/>
          </a:solidFill>
          <a:latin typeface="Arial" charset="0"/>
          <a:ea typeface="ＭＳ Ｐゴシック" charset="0"/>
        </a:defRPr>
      </a:lvl5pPr>
      <a:lvl6pPr marL="457200" algn="l" rtl="0" fontAlgn="base">
        <a:spcBef>
          <a:spcPct val="0"/>
        </a:spcBef>
        <a:spcAft>
          <a:spcPct val="0"/>
        </a:spcAft>
        <a:defRPr sz="2800">
          <a:solidFill>
            <a:schemeClr val="bg1"/>
          </a:solidFill>
          <a:latin typeface="Arial" charset="0"/>
          <a:ea typeface="ＭＳ Ｐゴシック" charset="0"/>
        </a:defRPr>
      </a:lvl6pPr>
      <a:lvl7pPr marL="914400" algn="l" rtl="0" fontAlgn="base">
        <a:spcBef>
          <a:spcPct val="0"/>
        </a:spcBef>
        <a:spcAft>
          <a:spcPct val="0"/>
        </a:spcAft>
        <a:defRPr sz="2800">
          <a:solidFill>
            <a:schemeClr val="bg1"/>
          </a:solidFill>
          <a:latin typeface="Arial" charset="0"/>
          <a:ea typeface="ＭＳ Ｐゴシック" charset="0"/>
        </a:defRPr>
      </a:lvl7pPr>
      <a:lvl8pPr marL="1371600" algn="l" rtl="0" fontAlgn="base">
        <a:spcBef>
          <a:spcPct val="0"/>
        </a:spcBef>
        <a:spcAft>
          <a:spcPct val="0"/>
        </a:spcAft>
        <a:defRPr sz="2800">
          <a:solidFill>
            <a:schemeClr val="bg1"/>
          </a:solidFill>
          <a:latin typeface="Arial" charset="0"/>
          <a:ea typeface="ＭＳ Ｐゴシック" charset="0"/>
        </a:defRPr>
      </a:lvl8pPr>
      <a:lvl9pPr marL="1828800" algn="l" rtl="0" fontAlgn="base">
        <a:spcBef>
          <a:spcPct val="0"/>
        </a:spcBef>
        <a:spcAft>
          <a:spcPct val="0"/>
        </a:spcAft>
        <a:defRPr sz="2800">
          <a:solidFill>
            <a:schemeClr val="bg1"/>
          </a:solidFill>
          <a:latin typeface="Arial" charset="0"/>
          <a:ea typeface="ＭＳ Ｐゴシック"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pitchFamily="34" charset="0"/>
        <a:buChar char="•"/>
        <a:defRPr sz="2400">
          <a:solidFill>
            <a:schemeClr val="tx1"/>
          </a:solidFill>
          <a:latin typeface="+mn-lt"/>
          <a:ea typeface="+mn-ea"/>
        </a:defRPr>
      </a:lvl2pPr>
      <a:lvl3pPr marL="800100" indent="-165100" algn="l" rtl="0" eaLnBrk="0" fontAlgn="base" hangingPunct="0">
        <a:spcBef>
          <a:spcPct val="20000"/>
        </a:spcBef>
        <a:spcAft>
          <a:spcPct val="0"/>
        </a:spcAft>
        <a:buFont typeface="Arial" pitchFamily="34" charset="0"/>
        <a:buChar char="-"/>
        <a:defRPr>
          <a:solidFill>
            <a:schemeClr val="tx1"/>
          </a:solidFill>
          <a:latin typeface="+mn-lt"/>
          <a:ea typeface="+mn-ea"/>
        </a:defRPr>
      </a:lvl3pPr>
      <a:lvl4pPr marL="12573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4pPr>
      <a:lvl5pPr marL="1600200" indent="-165100" algn="l" rtl="0" eaLnBrk="0" fontAlgn="base" hangingPunct="0">
        <a:spcBef>
          <a:spcPct val="20000"/>
        </a:spcBef>
        <a:spcAft>
          <a:spcPct val="0"/>
        </a:spcAft>
        <a:buFont typeface="Arial" pitchFamily="34" charset="0"/>
        <a:buChar char="▪"/>
        <a:defRPr sz="1200">
          <a:solidFill>
            <a:schemeClr val="tx1"/>
          </a:solidFill>
          <a:latin typeface="+mn-lt"/>
          <a:ea typeface="+mn-ea"/>
        </a:defRPr>
      </a:lvl5pPr>
      <a:lvl6pPr marL="2057400" indent="-165100" algn="l" rtl="0" fontAlgn="base">
        <a:spcBef>
          <a:spcPct val="20000"/>
        </a:spcBef>
        <a:spcAft>
          <a:spcPct val="0"/>
        </a:spcAft>
        <a:buFont typeface="Arial" charset="0"/>
        <a:buChar char="▪"/>
        <a:defRPr sz="1200">
          <a:solidFill>
            <a:schemeClr val="tx1"/>
          </a:solidFill>
          <a:latin typeface="+mn-lt"/>
          <a:ea typeface="+mn-ea"/>
        </a:defRPr>
      </a:lvl6pPr>
      <a:lvl7pPr marL="2514600" indent="-165100" algn="l" rtl="0" fontAlgn="base">
        <a:spcBef>
          <a:spcPct val="20000"/>
        </a:spcBef>
        <a:spcAft>
          <a:spcPct val="0"/>
        </a:spcAft>
        <a:buFont typeface="Arial" charset="0"/>
        <a:buChar char="▪"/>
        <a:defRPr sz="1200">
          <a:solidFill>
            <a:schemeClr val="tx1"/>
          </a:solidFill>
          <a:latin typeface="+mn-lt"/>
          <a:ea typeface="+mn-ea"/>
        </a:defRPr>
      </a:lvl7pPr>
      <a:lvl8pPr marL="2971800" indent="-165100" algn="l" rtl="0" fontAlgn="base">
        <a:spcBef>
          <a:spcPct val="20000"/>
        </a:spcBef>
        <a:spcAft>
          <a:spcPct val="0"/>
        </a:spcAft>
        <a:buFont typeface="Arial" charset="0"/>
        <a:buChar char="▪"/>
        <a:defRPr sz="1200">
          <a:solidFill>
            <a:schemeClr val="tx1"/>
          </a:solidFill>
          <a:latin typeface="+mn-lt"/>
          <a:ea typeface="+mn-ea"/>
        </a:defRPr>
      </a:lvl8pPr>
      <a:lvl9pPr marL="3429000" indent="-165100" algn="l" rtl="0" fontAlgn="base">
        <a:spcBef>
          <a:spcPct val="20000"/>
        </a:spcBef>
        <a:spcAft>
          <a:spcPct val="0"/>
        </a:spcAft>
        <a:buFont typeface="Arial" charset="0"/>
        <a:buChar char="▪"/>
        <a:defRPr sz="1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Grp="1" noChangeArrowheads="1"/>
          </p:cNvSpPr>
          <p:nvPr>
            <p:ph type="ctrTitle"/>
          </p:nvPr>
        </p:nvSpPr>
        <p:spPr>
          <a:xfrm>
            <a:off x="438150" y="1143000"/>
            <a:ext cx="8172450" cy="2057400"/>
          </a:xfr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eaLnBrk="1" hangingPunct="1">
              <a:defRPr/>
            </a:pPr>
            <a:r>
              <a:rPr lang="en-US" sz="2800" dirty="0" smtClean="0"/>
              <a:t>San Juan Island fiber-based transport system inspection results</a:t>
            </a:r>
            <a:r>
              <a:rPr lang="en-US" dirty="0" smtClean="0"/>
              <a:t/>
            </a:r>
            <a:br>
              <a:rPr lang="en-US" dirty="0" smtClean="0"/>
            </a:br>
            <a:r>
              <a:rPr lang="en-US" dirty="0" smtClean="0"/>
              <a:t/>
            </a:r>
            <a:br>
              <a:rPr lang="en-US" dirty="0" smtClean="0"/>
            </a:br>
            <a:r>
              <a:rPr lang="en-US" dirty="0" smtClean="0"/>
              <a:t>	- </a:t>
            </a:r>
            <a:r>
              <a:rPr lang="en-US" dirty="0" err="1" smtClean="0"/>
              <a:t>Coriant</a:t>
            </a:r>
            <a:r>
              <a:rPr lang="en-US" dirty="0" smtClean="0"/>
              <a:t> 7100 Backbone </a:t>
            </a:r>
            <a:br>
              <a:rPr lang="en-US" dirty="0" smtClean="0"/>
            </a:br>
            <a:r>
              <a:rPr lang="en-US" dirty="0" smtClean="0"/>
              <a:t>	- FW7420 Backbone</a:t>
            </a:r>
          </a:p>
        </p:txBody>
      </p:sp>
      <p:sp>
        <p:nvSpPr>
          <p:cNvPr id="106505" name="Rectangle 9"/>
          <p:cNvSpPr>
            <a:spLocks noGrp="1" noChangeArrowheads="1"/>
          </p:cNvSpPr>
          <p:nvPr>
            <p:ph type="subTitle" idx="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marL="0" indent="0" eaLnBrk="1" hangingPunct="1"/>
            <a:r>
              <a:rPr lang="en-US" dirty="0" smtClean="0"/>
              <a:t>November 17,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2</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San Juan Island fiber results</a:t>
            </a:r>
          </a:p>
        </p:txBody>
      </p:sp>
      <p:sp>
        <p:nvSpPr>
          <p:cNvPr id="131076" name="Rectangle 4"/>
          <p:cNvSpPr>
            <a:spLocks noGrp="1" noChangeArrowheads="1"/>
          </p:cNvSpPr>
          <p:nvPr>
            <p:ph type="body" idx="1"/>
          </p:nvPr>
        </p:nvSpPr>
        <p:spPr>
          <a:xfrm>
            <a:off x="457200" y="1066800"/>
            <a:ext cx="8153400" cy="4368800"/>
          </a:xfrm>
        </p:spPr>
        <p:txBody>
          <a:bodyPr/>
          <a:lstStyle/>
          <a:p>
            <a:pPr marL="0" indent="0" eaLnBrk="1" hangingPunct="1">
              <a:defRPr/>
            </a:pPr>
            <a:r>
              <a:rPr lang="en-US" dirty="0" smtClean="0"/>
              <a:t>This inspection documents signal strength between the </a:t>
            </a:r>
            <a:r>
              <a:rPr lang="en-US" dirty="0" err="1" smtClean="0"/>
              <a:t>Coriant</a:t>
            </a:r>
            <a:r>
              <a:rPr lang="en-US" dirty="0" smtClean="0"/>
              <a:t> 7100 optical electronics located at Lopez Island and at La Conner Washington</a:t>
            </a:r>
          </a:p>
          <a:p>
            <a:pPr lvl="1"/>
            <a:endParaRPr lang="en-US" dirty="0" smtClean="0"/>
          </a:p>
          <a:p>
            <a:pPr lvl="1"/>
            <a:r>
              <a:rPr lang="en-US" dirty="0" smtClean="0"/>
              <a:t>Fiber loss was calculated as the difference between the transmit (</a:t>
            </a:r>
            <a:r>
              <a:rPr lang="en-US" dirty="0" err="1" smtClean="0"/>
              <a:t>Tx</a:t>
            </a:r>
            <a:r>
              <a:rPr lang="en-US" dirty="0" smtClean="0"/>
              <a:t>) level and the receive (Rx) levels.</a:t>
            </a:r>
          </a:p>
          <a:p>
            <a:pPr lvl="1">
              <a:buNone/>
            </a:pPr>
            <a:endParaRPr lang="en-US" dirty="0" smtClean="0"/>
          </a:p>
          <a:p>
            <a:pPr lvl="1" eaLnBrk="1" hangingPunct="1">
              <a:buFont typeface="Arial" charset="0"/>
              <a:buChar char="•"/>
              <a:defRPr/>
            </a:pPr>
            <a:r>
              <a:rPr lang="en-US" dirty="0" smtClean="0"/>
              <a:t>These levels were observed on the optical service channels of the 7100 AMP Modules.</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fld id="{D7F58A63-9A1C-4064-A3B3-D915E51CD56D}" type="slidenum">
              <a:rPr lang="en-US"/>
              <a:pPr/>
              <a:t>3</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San Juan Island fiber results</a:t>
            </a:r>
          </a:p>
        </p:txBody>
      </p:sp>
      <p:sp>
        <p:nvSpPr>
          <p:cNvPr id="6" name="Rectangle 5"/>
          <p:cNvSpPr/>
          <p:nvPr/>
        </p:nvSpPr>
        <p:spPr>
          <a:xfrm>
            <a:off x="457200" y="2667000"/>
            <a:ext cx="1600200" cy="3200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6705600" y="26670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533400" y="2743200"/>
            <a:ext cx="1524000" cy="307777"/>
          </a:xfrm>
          <a:prstGeom prst="rect">
            <a:avLst/>
          </a:prstGeom>
          <a:noFill/>
        </p:spPr>
        <p:txBody>
          <a:bodyPr wrap="square" rtlCol="0">
            <a:spAutoFit/>
          </a:bodyPr>
          <a:lstStyle/>
          <a:p>
            <a:r>
              <a:rPr lang="en-US" sz="1400" b="0" dirty="0" err="1" smtClean="0"/>
              <a:t>Tx</a:t>
            </a:r>
            <a:r>
              <a:rPr lang="en-US" sz="1400" b="0" dirty="0" smtClean="0"/>
              <a:t> = -0.2db</a:t>
            </a:r>
            <a:endParaRPr lang="en-US" sz="1400" b="0" dirty="0"/>
          </a:p>
        </p:txBody>
      </p:sp>
      <p:sp>
        <p:nvSpPr>
          <p:cNvPr id="10" name="TextBox 9"/>
          <p:cNvSpPr txBox="1"/>
          <p:nvPr/>
        </p:nvSpPr>
        <p:spPr>
          <a:xfrm>
            <a:off x="0" y="2133600"/>
            <a:ext cx="2819400" cy="307777"/>
          </a:xfrm>
          <a:prstGeom prst="rect">
            <a:avLst/>
          </a:prstGeom>
          <a:noFill/>
        </p:spPr>
        <p:txBody>
          <a:bodyPr wrap="square" rtlCol="0">
            <a:spAutoFit/>
          </a:bodyPr>
          <a:lstStyle/>
          <a:p>
            <a:pPr algn="ctr"/>
            <a:r>
              <a:rPr lang="en-US" sz="1400" dirty="0" smtClean="0"/>
              <a:t>LOPZWAXXO02010025</a:t>
            </a:r>
            <a:endParaRPr lang="en-US" sz="1400" dirty="0"/>
          </a:p>
        </p:txBody>
      </p:sp>
      <p:sp>
        <p:nvSpPr>
          <p:cNvPr id="11" name="TextBox 10"/>
          <p:cNvSpPr txBox="1"/>
          <p:nvPr/>
        </p:nvSpPr>
        <p:spPr>
          <a:xfrm>
            <a:off x="6248400" y="2209800"/>
            <a:ext cx="2895600" cy="307777"/>
          </a:xfrm>
          <a:prstGeom prst="rect">
            <a:avLst/>
          </a:prstGeom>
          <a:noFill/>
        </p:spPr>
        <p:txBody>
          <a:bodyPr wrap="square" rtlCol="0">
            <a:spAutoFit/>
          </a:bodyPr>
          <a:lstStyle/>
          <a:p>
            <a:pPr algn="ctr"/>
            <a:r>
              <a:rPr lang="en-US" sz="1400" dirty="0" smtClean="0"/>
              <a:t>LACNWAAXKRC01CUST06B-A</a:t>
            </a:r>
            <a:endParaRPr lang="en-US" sz="1400" dirty="0"/>
          </a:p>
        </p:txBody>
      </p:sp>
      <p:cxnSp>
        <p:nvCxnSpPr>
          <p:cNvPr id="12" name="Straight Arrow Connector 11"/>
          <p:cNvCxnSpPr/>
          <p:nvPr/>
        </p:nvCxnSpPr>
        <p:spPr>
          <a:xfrm>
            <a:off x="2057400" y="2895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7400" y="3657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3505200"/>
            <a:ext cx="1524000" cy="307777"/>
          </a:xfrm>
          <a:prstGeom prst="rect">
            <a:avLst/>
          </a:prstGeom>
          <a:noFill/>
        </p:spPr>
        <p:txBody>
          <a:bodyPr wrap="square" rtlCol="0">
            <a:spAutoFit/>
          </a:bodyPr>
          <a:lstStyle/>
          <a:p>
            <a:r>
              <a:rPr lang="en-US" sz="1400" b="0" dirty="0" err="1" smtClean="0"/>
              <a:t>Tx</a:t>
            </a:r>
            <a:r>
              <a:rPr lang="en-US" sz="1400" b="0" dirty="0" smtClean="0"/>
              <a:t> = +2.0db</a:t>
            </a:r>
            <a:endParaRPr lang="en-US" sz="1400" b="0" dirty="0"/>
          </a:p>
        </p:txBody>
      </p:sp>
      <p:sp>
        <p:nvSpPr>
          <p:cNvPr id="15" name="TextBox 14"/>
          <p:cNvSpPr txBox="1"/>
          <p:nvPr/>
        </p:nvSpPr>
        <p:spPr>
          <a:xfrm>
            <a:off x="6705600" y="2743200"/>
            <a:ext cx="1524000" cy="307777"/>
          </a:xfrm>
          <a:prstGeom prst="rect">
            <a:avLst/>
          </a:prstGeom>
          <a:noFill/>
        </p:spPr>
        <p:txBody>
          <a:bodyPr wrap="square" rtlCol="0">
            <a:spAutoFit/>
          </a:bodyPr>
          <a:lstStyle/>
          <a:p>
            <a:r>
              <a:rPr lang="en-US" sz="1400" b="0" dirty="0"/>
              <a:t>R</a:t>
            </a:r>
            <a:r>
              <a:rPr lang="en-US" sz="1400" b="0" dirty="0" smtClean="0"/>
              <a:t>x = -12.6db</a:t>
            </a:r>
            <a:endParaRPr lang="en-US" sz="1400" b="0" dirty="0"/>
          </a:p>
        </p:txBody>
      </p:sp>
      <p:sp>
        <p:nvSpPr>
          <p:cNvPr id="16" name="TextBox 15"/>
          <p:cNvSpPr txBox="1"/>
          <p:nvPr/>
        </p:nvSpPr>
        <p:spPr>
          <a:xfrm>
            <a:off x="2971800" y="2514600"/>
            <a:ext cx="3124200" cy="369332"/>
          </a:xfrm>
          <a:prstGeom prst="rect">
            <a:avLst/>
          </a:prstGeom>
          <a:noFill/>
        </p:spPr>
        <p:txBody>
          <a:bodyPr wrap="square" rtlCol="0">
            <a:spAutoFit/>
          </a:bodyPr>
          <a:lstStyle/>
          <a:p>
            <a:r>
              <a:rPr lang="en-US" sz="1800" dirty="0" smtClean="0"/>
              <a:t>Overall fiber loss:  </a:t>
            </a:r>
            <a:r>
              <a:rPr lang="en-US" sz="1800" b="1" u="sng" dirty="0" smtClean="0"/>
              <a:t>-12.4db</a:t>
            </a:r>
            <a:endParaRPr lang="en-US" sz="1800" b="1" u="sng" dirty="0"/>
          </a:p>
        </p:txBody>
      </p:sp>
      <p:sp>
        <p:nvSpPr>
          <p:cNvPr id="17" name="TextBox 16"/>
          <p:cNvSpPr txBox="1"/>
          <p:nvPr/>
        </p:nvSpPr>
        <p:spPr>
          <a:xfrm>
            <a:off x="2971800" y="3657600"/>
            <a:ext cx="3124200" cy="369332"/>
          </a:xfrm>
          <a:prstGeom prst="rect">
            <a:avLst/>
          </a:prstGeom>
          <a:noFill/>
        </p:spPr>
        <p:txBody>
          <a:bodyPr wrap="square" rtlCol="0">
            <a:spAutoFit/>
          </a:bodyPr>
          <a:lstStyle/>
          <a:p>
            <a:r>
              <a:rPr lang="en-US" sz="1800" dirty="0" smtClean="0"/>
              <a:t>Overall fiber loss:  </a:t>
            </a:r>
            <a:r>
              <a:rPr lang="en-US" sz="1800" b="1" u="sng" dirty="0" smtClean="0"/>
              <a:t>-15.1db</a:t>
            </a:r>
            <a:endParaRPr lang="en-US" sz="1800" b="1" u="sng" dirty="0"/>
          </a:p>
        </p:txBody>
      </p:sp>
      <p:sp>
        <p:nvSpPr>
          <p:cNvPr id="18" name="Rectangle 4"/>
          <p:cNvSpPr txBox="1">
            <a:spLocks noChangeArrowheads="1"/>
          </p:cNvSpPr>
          <p:nvPr/>
        </p:nvSpPr>
        <p:spPr bwMode="auto">
          <a:xfrm>
            <a:off x="457200" y="914400"/>
            <a:ext cx="8153400" cy="787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La Conner to Lopez </a:t>
            </a:r>
            <a:r>
              <a:rPr lang="en-US" b="0" kern="0" dirty="0" smtClean="0">
                <a:latin typeface="+mn-lt"/>
                <a:ea typeface="+mn-ea"/>
              </a:rPr>
              <a:t>Island</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chemeClr val="tx1"/>
                </a:solidFill>
                <a:effectLst/>
                <a:uLnTx/>
                <a:uFillTx/>
                <a:latin typeface="+mn-lt"/>
                <a:ea typeface="+mn-ea"/>
              </a:rPr>
              <a:t>The Reconfigurable Optical Add/Drop Multiplexer (ROADM )</a:t>
            </a:r>
            <a:r>
              <a:rPr lang="en-US" sz="1800" b="0" kern="0" dirty="0" smtClean="0">
                <a:latin typeface="+mn-lt"/>
                <a:ea typeface="+mn-ea"/>
              </a:rPr>
              <a:t> system </a:t>
            </a:r>
            <a:r>
              <a:rPr kumimoji="0" lang="en-US" sz="1800" b="0" i="0" u="none" strike="noStrike" kern="0" cap="none" spc="0" normalizeH="0" baseline="0" noProof="0" dirty="0" smtClean="0">
                <a:ln>
                  <a:noFill/>
                </a:ln>
                <a:solidFill>
                  <a:schemeClr val="tx1"/>
                </a:solidFill>
                <a:effectLst/>
                <a:uLnTx/>
                <a:uFillTx/>
                <a:latin typeface="+mn-lt"/>
                <a:ea typeface="+mn-ea"/>
              </a:rPr>
              <a:t>supports up to 26db span loss</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9" name="TextBox 18"/>
          <p:cNvSpPr txBox="1"/>
          <p:nvPr/>
        </p:nvSpPr>
        <p:spPr>
          <a:xfrm>
            <a:off x="533400" y="3505200"/>
            <a:ext cx="1524000" cy="307777"/>
          </a:xfrm>
          <a:prstGeom prst="rect">
            <a:avLst/>
          </a:prstGeom>
          <a:noFill/>
        </p:spPr>
        <p:txBody>
          <a:bodyPr wrap="square" rtlCol="0">
            <a:spAutoFit/>
          </a:bodyPr>
          <a:lstStyle/>
          <a:p>
            <a:r>
              <a:rPr lang="en-US" sz="1400" b="0" dirty="0"/>
              <a:t>R</a:t>
            </a:r>
            <a:r>
              <a:rPr lang="en-US" sz="1400" b="0" dirty="0" smtClean="0"/>
              <a:t>x = -13.1db</a:t>
            </a:r>
            <a:endParaRPr lang="en-US" sz="1400" b="0" dirty="0"/>
          </a:p>
        </p:txBody>
      </p:sp>
      <p:sp>
        <p:nvSpPr>
          <p:cNvPr id="20" name="TextBox 19"/>
          <p:cNvSpPr txBox="1"/>
          <p:nvPr/>
        </p:nvSpPr>
        <p:spPr>
          <a:xfrm>
            <a:off x="533400" y="5105400"/>
            <a:ext cx="1524000" cy="307777"/>
          </a:xfrm>
          <a:prstGeom prst="rect">
            <a:avLst/>
          </a:prstGeom>
          <a:noFill/>
        </p:spPr>
        <p:txBody>
          <a:bodyPr wrap="square" rtlCol="0">
            <a:spAutoFit/>
          </a:bodyPr>
          <a:lstStyle/>
          <a:p>
            <a:r>
              <a:rPr lang="en-US" sz="1400" b="0" dirty="0"/>
              <a:t>R</a:t>
            </a:r>
            <a:r>
              <a:rPr lang="en-US" sz="1400" b="0" dirty="0" smtClean="0"/>
              <a:t>x = -13.2db</a:t>
            </a:r>
            <a:endParaRPr lang="en-US" sz="1400" b="0" dirty="0"/>
          </a:p>
        </p:txBody>
      </p:sp>
      <p:sp>
        <p:nvSpPr>
          <p:cNvPr id="22" name="Rectangle 21"/>
          <p:cNvSpPr/>
          <p:nvPr/>
        </p:nvSpPr>
        <p:spPr>
          <a:xfrm>
            <a:off x="6705600" y="42672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23" name="Straight Arrow Connector 22"/>
          <p:cNvCxnSpPr/>
          <p:nvPr/>
        </p:nvCxnSpPr>
        <p:spPr>
          <a:xfrm>
            <a:off x="2057400" y="44958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2057400" y="52578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05600" y="5105400"/>
            <a:ext cx="1524000" cy="307777"/>
          </a:xfrm>
          <a:prstGeom prst="rect">
            <a:avLst/>
          </a:prstGeom>
          <a:noFill/>
        </p:spPr>
        <p:txBody>
          <a:bodyPr wrap="square" rtlCol="0">
            <a:spAutoFit/>
          </a:bodyPr>
          <a:lstStyle/>
          <a:p>
            <a:r>
              <a:rPr lang="en-US" sz="1400" b="0" dirty="0" err="1" smtClean="0"/>
              <a:t>Tx</a:t>
            </a:r>
            <a:r>
              <a:rPr lang="en-US" sz="1400" b="0" dirty="0" smtClean="0"/>
              <a:t> = +2.8db</a:t>
            </a:r>
            <a:endParaRPr lang="en-US" sz="1400" b="0" dirty="0"/>
          </a:p>
        </p:txBody>
      </p:sp>
      <p:sp>
        <p:nvSpPr>
          <p:cNvPr id="26" name="TextBox 25"/>
          <p:cNvSpPr txBox="1"/>
          <p:nvPr/>
        </p:nvSpPr>
        <p:spPr>
          <a:xfrm>
            <a:off x="6705600" y="4343400"/>
            <a:ext cx="1524000" cy="307777"/>
          </a:xfrm>
          <a:prstGeom prst="rect">
            <a:avLst/>
          </a:prstGeom>
          <a:noFill/>
        </p:spPr>
        <p:txBody>
          <a:bodyPr wrap="square" rtlCol="0">
            <a:spAutoFit/>
          </a:bodyPr>
          <a:lstStyle/>
          <a:p>
            <a:r>
              <a:rPr lang="en-US" sz="1400" b="0" dirty="0"/>
              <a:t>R</a:t>
            </a:r>
            <a:r>
              <a:rPr lang="en-US" sz="1400" b="0" dirty="0" smtClean="0"/>
              <a:t>x = -15.7db</a:t>
            </a:r>
            <a:endParaRPr lang="en-US" sz="1400" b="0" dirty="0"/>
          </a:p>
        </p:txBody>
      </p:sp>
      <p:sp>
        <p:nvSpPr>
          <p:cNvPr id="27" name="TextBox 26"/>
          <p:cNvSpPr txBox="1"/>
          <p:nvPr/>
        </p:nvSpPr>
        <p:spPr>
          <a:xfrm>
            <a:off x="2971800" y="4114800"/>
            <a:ext cx="3124200" cy="369332"/>
          </a:xfrm>
          <a:prstGeom prst="rect">
            <a:avLst/>
          </a:prstGeom>
          <a:noFill/>
        </p:spPr>
        <p:txBody>
          <a:bodyPr wrap="square" rtlCol="0">
            <a:spAutoFit/>
          </a:bodyPr>
          <a:lstStyle/>
          <a:p>
            <a:r>
              <a:rPr lang="en-US" sz="1800" dirty="0" smtClean="0"/>
              <a:t>Overall fiber loss:  </a:t>
            </a:r>
            <a:r>
              <a:rPr lang="en-US" sz="1800" b="1" u="sng" dirty="0" smtClean="0"/>
              <a:t>-18.4db</a:t>
            </a:r>
            <a:endParaRPr lang="en-US" sz="1800" b="1" u="sng" dirty="0"/>
          </a:p>
        </p:txBody>
      </p:sp>
      <p:sp>
        <p:nvSpPr>
          <p:cNvPr id="28" name="TextBox 27"/>
          <p:cNvSpPr txBox="1"/>
          <p:nvPr/>
        </p:nvSpPr>
        <p:spPr>
          <a:xfrm>
            <a:off x="2971800" y="5257800"/>
            <a:ext cx="3124200" cy="369332"/>
          </a:xfrm>
          <a:prstGeom prst="rect">
            <a:avLst/>
          </a:prstGeom>
          <a:noFill/>
        </p:spPr>
        <p:txBody>
          <a:bodyPr wrap="square" rtlCol="0">
            <a:spAutoFit/>
          </a:bodyPr>
          <a:lstStyle/>
          <a:p>
            <a:r>
              <a:rPr lang="en-US" sz="1800" dirty="0" smtClean="0"/>
              <a:t>Overall fiber loss:  </a:t>
            </a:r>
            <a:r>
              <a:rPr lang="en-US" sz="1800" b="1" u="sng" dirty="0" smtClean="0"/>
              <a:t>-16.0db</a:t>
            </a:r>
            <a:endParaRPr lang="en-US" sz="1800" b="1" u="sng" dirty="0"/>
          </a:p>
        </p:txBody>
      </p:sp>
      <p:sp>
        <p:nvSpPr>
          <p:cNvPr id="29" name="TextBox 28"/>
          <p:cNvSpPr txBox="1"/>
          <p:nvPr/>
        </p:nvSpPr>
        <p:spPr>
          <a:xfrm>
            <a:off x="533400" y="4343400"/>
            <a:ext cx="1524000" cy="307777"/>
          </a:xfrm>
          <a:prstGeom prst="rect">
            <a:avLst/>
          </a:prstGeom>
          <a:noFill/>
        </p:spPr>
        <p:txBody>
          <a:bodyPr wrap="square" rtlCol="0">
            <a:spAutoFit/>
          </a:bodyPr>
          <a:lstStyle/>
          <a:p>
            <a:r>
              <a:rPr lang="en-US" sz="1400" b="0" dirty="0" err="1" smtClean="0"/>
              <a:t>Tx</a:t>
            </a:r>
            <a:r>
              <a:rPr lang="en-US" sz="1400" b="0" dirty="0" smtClean="0"/>
              <a:t> = +2.7db</a:t>
            </a:r>
            <a:endParaRPr lang="en-US" sz="1400" b="0" dirty="0"/>
          </a:p>
        </p:txBody>
      </p:sp>
      <p:sp>
        <p:nvSpPr>
          <p:cNvPr id="30" name="TextBox 29"/>
          <p:cNvSpPr txBox="1"/>
          <p:nvPr/>
        </p:nvSpPr>
        <p:spPr>
          <a:xfrm>
            <a:off x="457200" y="3124200"/>
            <a:ext cx="1524000" cy="307777"/>
          </a:xfrm>
          <a:prstGeom prst="rect">
            <a:avLst/>
          </a:prstGeom>
          <a:noFill/>
        </p:spPr>
        <p:txBody>
          <a:bodyPr wrap="square" rtlCol="0">
            <a:spAutoFit/>
          </a:bodyPr>
          <a:lstStyle/>
          <a:p>
            <a:r>
              <a:rPr lang="en-US" sz="1400" b="0" dirty="0" smtClean="0"/>
              <a:t>Degree A</a:t>
            </a:r>
            <a:endParaRPr lang="en-US" sz="1400" b="0" dirty="0"/>
          </a:p>
        </p:txBody>
      </p:sp>
      <p:sp>
        <p:nvSpPr>
          <p:cNvPr id="31" name="TextBox 30"/>
          <p:cNvSpPr txBox="1"/>
          <p:nvPr/>
        </p:nvSpPr>
        <p:spPr>
          <a:xfrm>
            <a:off x="457200" y="4648200"/>
            <a:ext cx="1524000" cy="307777"/>
          </a:xfrm>
          <a:prstGeom prst="rect">
            <a:avLst/>
          </a:prstGeom>
          <a:noFill/>
        </p:spPr>
        <p:txBody>
          <a:bodyPr wrap="square" rtlCol="0">
            <a:spAutoFit/>
          </a:bodyPr>
          <a:lstStyle/>
          <a:p>
            <a:r>
              <a:rPr lang="en-US" sz="1400" b="0" dirty="0" smtClean="0"/>
              <a:t>Degree B</a:t>
            </a:r>
            <a:endParaRPr lang="en-US" sz="1400" b="0" dirty="0"/>
          </a:p>
        </p:txBody>
      </p:sp>
      <p:sp>
        <p:nvSpPr>
          <p:cNvPr id="32" name="TextBox 31"/>
          <p:cNvSpPr txBox="1"/>
          <p:nvPr/>
        </p:nvSpPr>
        <p:spPr>
          <a:xfrm>
            <a:off x="6248400" y="5715000"/>
            <a:ext cx="2895600" cy="307777"/>
          </a:xfrm>
          <a:prstGeom prst="rect">
            <a:avLst/>
          </a:prstGeom>
          <a:noFill/>
        </p:spPr>
        <p:txBody>
          <a:bodyPr wrap="square" rtlCol="0">
            <a:spAutoFit/>
          </a:bodyPr>
          <a:lstStyle/>
          <a:p>
            <a:pPr algn="ctr"/>
            <a:r>
              <a:rPr lang="en-US" sz="1400" dirty="0" smtClean="0"/>
              <a:t>LACNWAAXKRC01CUST06A-A</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D7F58A63-9A1C-4064-A3B3-D915E51CD56D}" type="slidenum">
              <a:rPr lang="en-US"/>
              <a:pPr/>
              <a:t>4</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San Juan Island fiber results</a:t>
            </a:r>
          </a:p>
        </p:txBody>
      </p:sp>
      <p:sp>
        <p:nvSpPr>
          <p:cNvPr id="131076" name="Rectangle 4"/>
          <p:cNvSpPr>
            <a:spLocks noGrp="1" noChangeArrowheads="1"/>
          </p:cNvSpPr>
          <p:nvPr>
            <p:ph type="body" idx="1"/>
          </p:nvPr>
        </p:nvSpPr>
        <p:spPr/>
        <p:txBody>
          <a:bodyPr/>
          <a:lstStyle/>
          <a:p>
            <a:pPr marL="0" indent="0" eaLnBrk="1" hangingPunct="1">
              <a:defRPr/>
            </a:pPr>
            <a:r>
              <a:rPr lang="en-US" dirty="0" smtClean="0"/>
              <a:t>This inspection documents signal strength between the </a:t>
            </a:r>
            <a:r>
              <a:rPr lang="en-US" smtClean="0"/>
              <a:t>Fujitsu FW7420 </a:t>
            </a:r>
            <a:r>
              <a:rPr lang="en-US" dirty="0" smtClean="0"/>
              <a:t>optical electronics located at Lopez Island and at Friday Harbor Washington</a:t>
            </a:r>
          </a:p>
          <a:p>
            <a:pPr lvl="1"/>
            <a:endParaRPr lang="en-US" dirty="0" smtClean="0"/>
          </a:p>
          <a:p>
            <a:pPr lvl="1"/>
            <a:r>
              <a:rPr lang="en-US" dirty="0" smtClean="0"/>
              <a:t>Fiber loss is calculated as the difference between the Tx level and the Rx levels.</a:t>
            </a:r>
          </a:p>
          <a:p>
            <a:pPr lvl="1">
              <a:buNone/>
            </a:pPr>
            <a:endParaRPr lang="en-US" dirty="0" smtClean="0"/>
          </a:p>
          <a:p>
            <a:pPr lvl="1" eaLnBrk="1" hangingPunct="1">
              <a:buFont typeface="Arial" charset="0"/>
              <a:buChar char="•"/>
              <a:defRPr/>
            </a:pPr>
            <a:r>
              <a:rPr lang="en-US" dirty="0" smtClean="0"/>
              <a:t>These levels were observed on the optical service channels of the FW7420.</a:t>
            </a:r>
          </a:p>
          <a:p>
            <a:pPr lvl="2" eaLnBrk="1" hangingPunct="1">
              <a:buFont typeface="Arial" charset="0"/>
              <a:buChar char="•"/>
              <a:defRPr/>
            </a:pPr>
            <a:endParaRPr lang="en-US" dirty="0" smtClean="0"/>
          </a:p>
          <a:p>
            <a:pPr marL="0" indent="0" eaLnBrk="1" hangingPunct="1">
              <a:defRPr/>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D7F58A63-9A1C-4064-A3B3-D915E51CD56D}" type="slidenum">
              <a:rPr lang="en-US"/>
              <a:pPr/>
              <a:t>5</a:t>
            </a:fld>
            <a:endParaRPr lang="en-US"/>
          </a:p>
        </p:txBody>
      </p:sp>
      <p:sp>
        <p:nvSpPr>
          <p:cNvPr id="131075" name="Rectangle 3"/>
          <p:cNvSpPr>
            <a:spLocks noGrp="1" noChangeArrowheads="1"/>
          </p:cNvSpPr>
          <p:nvPr>
            <p:ph type="title"/>
          </p:nvPr>
        </p:nvSpPr>
        <p:spPr/>
        <p:txBody>
          <a:bodyPr/>
          <a:lstStyle/>
          <a:p>
            <a:pPr eaLnBrk="1" hangingPunct="1">
              <a:defRPr/>
            </a:pPr>
            <a:r>
              <a:rPr lang="en-US" dirty="0" smtClean="0"/>
              <a:t>San Juan Island fiber results</a:t>
            </a:r>
          </a:p>
        </p:txBody>
      </p:sp>
      <p:sp>
        <p:nvSpPr>
          <p:cNvPr id="6" name="Rectangle 5"/>
          <p:cNvSpPr/>
          <p:nvPr/>
        </p:nvSpPr>
        <p:spPr>
          <a:xfrm>
            <a:off x="457200" y="30480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6705600" y="3048000"/>
            <a:ext cx="16002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p:nvSpPr>
        <p:spPr>
          <a:xfrm>
            <a:off x="533400" y="3124200"/>
            <a:ext cx="1524000" cy="307777"/>
          </a:xfrm>
          <a:prstGeom prst="rect">
            <a:avLst/>
          </a:prstGeom>
          <a:noFill/>
        </p:spPr>
        <p:txBody>
          <a:bodyPr wrap="square" rtlCol="0">
            <a:spAutoFit/>
          </a:bodyPr>
          <a:lstStyle/>
          <a:p>
            <a:r>
              <a:rPr lang="en-US" sz="1400" b="0" dirty="0" err="1" smtClean="0"/>
              <a:t>Tx</a:t>
            </a:r>
            <a:r>
              <a:rPr lang="en-US" sz="1400" b="0" dirty="0" smtClean="0"/>
              <a:t> = +1.7db</a:t>
            </a:r>
            <a:endParaRPr lang="en-US" sz="1400" b="0" dirty="0"/>
          </a:p>
        </p:txBody>
      </p:sp>
      <p:sp>
        <p:nvSpPr>
          <p:cNvPr id="9" name="TextBox 8"/>
          <p:cNvSpPr txBox="1"/>
          <p:nvPr/>
        </p:nvSpPr>
        <p:spPr>
          <a:xfrm>
            <a:off x="533400" y="3886200"/>
            <a:ext cx="1524000" cy="307777"/>
          </a:xfrm>
          <a:prstGeom prst="rect">
            <a:avLst/>
          </a:prstGeom>
          <a:noFill/>
        </p:spPr>
        <p:txBody>
          <a:bodyPr wrap="square" rtlCol="0">
            <a:spAutoFit/>
          </a:bodyPr>
          <a:lstStyle/>
          <a:p>
            <a:r>
              <a:rPr lang="en-US" sz="1400" b="0" dirty="0"/>
              <a:t>R</a:t>
            </a:r>
            <a:r>
              <a:rPr lang="en-US" sz="1400" b="0" dirty="0" smtClean="0"/>
              <a:t>x = -18.4db</a:t>
            </a:r>
            <a:endParaRPr lang="en-US" sz="1400" b="0" dirty="0"/>
          </a:p>
        </p:txBody>
      </p:sp>
      <p:sp>
        <p:nvSpPr>
          <p:cNvPr id="10" name="TextBox 9"/>
          <p:cNvSpPr txBox="1"/>
          <p:nvPr/>
        </p:nvSpPr>
        <p:spPr>
          <a:xfrm>
            <a:off x="0" y="2133600"/>
            <a:ext cx="2819400" cy="738664"/>
          </a:xfrm>
          <a:prstGeom prst="rect">
            <a:avLst/>
          </a:prstGeom>
          <a:noFill/>
        </p:spPr>
        <p:txBody>
          <a:bodyPr wrap="square" rtlCol="0">
            <a:spAutoFit/>
          </a:bodyPr>
          <a:lstStyle/>
          <a:p>
            <a:pPr algn="ctr"/>
            <a:r>
              <a:rPr lang="en-US" sz="1400" dirty="0" smtClean="0"/>
              <a:t>FRHRWAXAO02</a:t>
            </a:r>
          </a:p>
          <a:p>
            <a:pPr algn="ctr"/>
            <a:r>
              <a:rPr lang="en-US" sz="1400" dirty="0" smtClean="0"/>
              <a:t>Mod 1-3</a:t>
            </a:r>
          </a:p>
          <a:p>
            <a:pPr algn="ctr"/>
            <a:r>
              <a:rPr lang="en-US" sz="1400" dirty="0" smtClean="0"/>
              <a:t>SC-1-3-NE</a:t>
            </a:r>
            <a:endParaRPr lang="en-US" sz="1400" dirty="0"/>
          </a:p>
        </p:txBody>
      </p:sp>
      <p:sp>
        <p:nvSpPr>
          <p:cNvPr id="11" name="TextBox 10"/>
          <p:cNvSpPr txBox="1"/>
          <p:nvPr/>
        </p:nvSpPr>
        <p:spPr>
          <a:xfrm>
            <a:off x="6248400" y="2209800"/>
            <a:ext cx="2743200" cy="738664"/>
          </a:xfrm>
          <a:prstGeom prst="rect">
            <a:avLst/>
          </a:prstGeom>
          <a:noFill/>
        </p:spPr>
        <p:txBody>
          <a:bodyPr wrap="square" rtlCol="0">
            <a:spAutoFit/>
          </a:bodyPr>
          <a:lstStyle/>
          <a:p>
            <a:pPr algn="ctr"/>
            <a:r>
              <a:rPr lang="en-US" sz="1400" dirty="0" smtClean="0"/>
              <a:t>LOPZWAXXO01</a:t>
            </a:r>
          </a:p>
          <a:p>
            <a:pPr algn="ctr"/>
            <a:r>
              <a:rPr lang="en-US" sz="1400" dirty="0" smtClean="0"/>
              <a:t>Mod 1-7</a:t>
            </a:r>
          </a:p>
          <a:p>
            <a:pPr algn="ctr"/>
            <a:r>
              <a:rPr lang="en-US" sz="1400" dirty="0" smtClean="0"/>
              <a:t>CH-1-7-NW F2488</a:t>
            </a:r>
            <a:endParaRPr lang="en-US" sz="1400" dirty="0"/>
          </a:p>
        </p:txBody>
      </p:sp>
      <p:cxnSp>
        <p:nvCxnSpPr>
          <p:cNvPr id="12" name="Straight Arrow Connector 11"/>
          <p:cNvCxnSpPr/>
          <p:nvPr/>
        </p:nvCxnSpPr>
        <p:spPr>
          <a:xfrm>
            <a:off x="2057400" y="3276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057400" y="4038600"/>
            <a:ext cx="4648200" cy="0"/>
          </a:xfrm>
          <a:prstGeom prst="straightConnector1">
            <a:avLst/>
          </a:prstGeom>
          <a:ln w="34925">
            <a:solidFill>
              <a:srgbClr val="00B050"/>
            </a:solidFill>
            <a:prstDash val="solid"/>
            <a:round/>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705600" y="3810000"/>
            <a:ext cx="1524000" cy="307777"/>
          </a:xfrm>
          <a:prstGeom prst="rect">
            <a:avLst/>
          </a:prstGeom>
          <a:noFill/>
        </p:spPr>
        <p:txBody>
          <a:bodyPr wrap="square" rtlCol="0">
            <a:spAutoFit/>
          </a:bodyPr>
          <a:lstStyle/>
          <a:p>
            <a:r>
              <a:rPr lang="en-US" sz="1400" b="0" dirty="0" err="1" smtClean="0"/>
              <a:t>Tx</a:t>
            </a:r>
            <a:r>
              <a:rPr lang="en-US" sz="1400" b="0" dirty="0" smtClean="0"/>
              <a:t> = +2.5db</a:t>
            </a:r>
            <a:endParaRPr lang="en-US" sz="1400" b="0" dirty="0"/>
          </a:p>
        </p:txBody>
      </p:sp>
      <p:sp>
        <p:nvSpPr>
          <p:cNvPr id="15" name="TextBox 14"/>
          <p:cNvSpPr txBox="1"/>
          <p:nvPr/>
        </p:nvSpPr>
        <p:spPr>
          <a:xfrm>
            <a:off x="6705600" y="3124200"/>
            <a:ext cx="1524000" cy="307777"/>
          </a:xfrm>
          <a:prstGeom prst="rect">
            <a:avLst/>
          </a:prstGeom>
          <a:noFill/>
        </p:spPr>
        <p:txBody>
          <a:bodyPr wrap="square" rtlCol="0">
            <a:spAutoFit/>
          </a:bodyPr>
          <a:lstStyle/>
          <a:p>
            <a:r>
              <a:rPr lang="en-US" sz="1400" b="0" dirty="0"/>
              <a:t>R</a:t>
            </a:r>
            <a:r>
              <a:rPr lang="en-US" sz="1400" b="0" dirty="0" smtClean="0"/>
              <a:t>x = -15.8db</a:t>
            </a:r>
            <a:endParaRPr lang="en-US" sz="1400" b="0" dirty="0"/>
          </a:p>
        </p:txBody>
      </p:sp>
      <p:sp>
        <p:nvSpPr>
          <p:cNvPr id="16" name="TextBox 15"/>
          <p:cNvSpPr txBox="1"/>
          <p:nvPr/>
        </p:nvSpPr>
        <p:spPr>
          <a:xfrm>
            <a:off x="2971800" y="2895600"/>
            <a:ext cx="3124200" cy="369332"/>
          </a:xfrm>
          <a:prstGeom prst="rect">
            <a:avLst/>
          </a:prstGeom>
          <a:noFill/>
        </p:spPr>
        <p:txBody>
          <a:bodyPr wrap="square" rtlCol="0">
            <a:spAutoFit/>
          </a:bodyPr>
          <a:lstStyle/>
          <a:p>
            <a:r>
              <a:rPr lang="en-US" sz="1800" dirty="0" smtClean="0"/>
              <a:t>Overall fiber loss:  </a:t>
            </a:r>
            <a:r>
              <a:rPr lang="en-US" sz="1800" b="1" u="sng" dirty="0" smtClean="0"/>
              <a:t>-18.5db</a:t>
            </a:r>
            <a:endParaRPr lang="en-US" sz="1800" b="1" u="sng" dirty="0"/>
          </a:p>
        </p:txBody>
      </p:sp>
      <p:sp>
        <p:nvSpPr>
          <p:cNvPr id="17" name="TextBox 16"/>
          <p:cNvSpPr txBox="1"/>
          <p:nvPr/>
        </p:nvSpPr>
        <p:spPr>
          <a:xfrm>
            <a:off x="2971800" y="4038600"/>
            <a:ext cx="3124200" cy="369332"/>
          </a:xfrm>
          <a:prstGeom prst="rect">
            <a:avLst/>
          </a:prstGeom>
          <a:noFill/>
        </p:spPr>
        <p:txBody>
          <a:bodyPr wrap="square" rtlCol="0">
            <a:spAutoFit/>
          </a:bodyPr>
          <a:lstStyle/>
          <a:p>
            <a:r>
              <a:rPr lang="en-US" sz="1800" dirty="0" smtClean="0"/>
              <a:t>Overall fiber loss:  </a:t>
            </a:r>
            <a:r>
              <a:rPr lang="en-US" sz="1800" b="1" u="sng" dirty="0" smtClean="0"/>
              <a:t>-18.5db</a:t>
            </a:r>
            <a:endParaRPr lang="en-US" sz="1800" b="1" u="sng" dirty="0"/>
          </a:p>
        </p:txBody>
      </p:sp>
      <p:sp>
        <p:nvSpPr>
          <p:cNvPr id="18" name="Rectangle 4"/>
          <p:cNvSpPr txBox="1">
            <a:spLocks noChangeArrowheads="1"/>
          </p:cNvSpPr>
          <p:nvPr/>
        </p:nvSpPr>
        <p:spPr bwMode="auto">
          <a:xfrm>
            <a:off x="457200" y="914400"/>
            <a:ext cx="8153400" cy="787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spcBef>
                <a:spcPct val="20000"/>
              </a:spcBef>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 Friday Harbor to Lopez </a:t>
            </a:r>
            <a:r>
              <a:rPr lang="en-US" b="0" kern="0" dirty="0" smtClean="0">
                <a:latin typeface="+mn-lt"/>
                <a:ea typeface="+mn-ea"/>
              </a:rPr>
              <a:t>Island system </a:t>
            </a:r>
            <a:r>
              <a:rPr lang="en-US" b="0" kern="0" dirty="0" smtClean="0"/>
              <a:t>supports up to 26db span loss</a:t>
            </a:r>
            <a:endParaRPr kumimoji="0" lang="en-US" b="0" i="0" u="none" strike="noStrike" kern="0" cap="none" spc="0" normalizeH="0" baseline="0" noProof="0" dirty="0" smtClean="0">
              <a:ln>
                <a:noFill/>
              </a:ln>
              <a:solidFill>
                <a:schemeClr val="tx1"/>
              </a:solidFill>
              <a:effectLst/>
              <a:uLnTx/>
              <a:uFillTx/>
              <a:latin typeface="+mn-lt"/>
              <a:ea typeface="+mn-ea"/>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48D76CF9-EEB5-45A9-AB0D-6F1479A66766}" type="slidenum">
              <a:rPr lang="en-US" smtClean="0"/>
              <a:pPr/>
              <a:t>6</a:t>
            </a:fld>
            <a:endParaRPr lang="en-US"/>
          </a:p>
        </p:txBody>
      </p:sp>
      <p:sp>
        <p:nvSpPr>
          <p:cNvPr id="3" name="Rectangle 2"/>
          <p:cNvSpPr/>
          <p:nvPr/>
        </p:nvSpPr>
        <p:spPr>
          <a:xfrm>
            <a:off x="1066800" y="3626346"/>
            <a:ext cx="6934200" cy="2954655"/>
          </a:xfrm>
          <a:prstGeom prst="rect">
            <a:avLst/>
          </a:prstGeom>
        </p:spPr>
        <p:txBody>
          <a:bodyPr wrap="square">
            <a:spAutoFit/>
          </a:bodyPr>
          <a:lstStyle/>
          <a:p>
            <a:r>
              <a:rPr lang="en-US" sz="1800" i="1" dirty="0" smtClean="0"/>
              <a:t>At the Pear Point landing site on San Juan Island, inspection revealed that the outer protective sheath of the cable had been abraded, but the cable’s integrity and its optical communication paths had not been compromised. A section of cable will be replaced. The permit approvals necessary to complete the work are pending. In the unlikely event of a submarine cable failure, </a:t>
            </a:r>
            <a:r>
              <a:rPr lang="en-US" sz="1800" i="1" dirty="0" err="1" smtClean="0"/>
              <a:t>CenturyLink's</a:t>
            </a:r>
            <a:r>
              <a:rPr lang="en-US" sz="1800" i="1" dirty="0" smtClean="0"/>
              <a:t> radio-based transport systems have the capacity to support E911, FAA, and telephony service. </a:t>
            </a:r>
            <a:endParaRPr lang="en-US" sz="1800" dirty="0" smtClean="0"/>
          </a:p>
          <a:p>
            <a:endParaRPr lang="en-US" dirty="0"/>
          </a:p>
        </p:txBody>
      </p:sp>
      <p:sp>
        <p:nvSpPr>
          <p:cNvPr id="4" name="Rectangle 3"/>
          <p:cNvSpPr/>
          <p:nvPr/>
        </p:nvSpPr>
        <p:spPr>
          <a:xfrm>
            <a:off x="381000" y="1219200"/>
            <a:ext cx="7620000" cy="2308324"/>
          </a:xfrm>
          <a:prstGeom prst="rect">
            <a:avLst/>
          </a:prstGeom>
        </p:spPr>
        <p:txBody>
          <a:bodyPr wrap="square">
            <a:spAutoFit/>
          </a:bodyPr>
          <a:lstStyle/>
          <a:p>
            <a:r>
              <a:rPr lang="en-US" dirty="0" smtClean="0"/>
              <a:t>A site survey was conducted at the first location where submarine cable appears on land and is accessible. The survey involved visual examination of the fiber optic cable, condition of the vault or pedestal, and changes in the surrounding environment.</a:t>
            </a:r>
            <a:endParaRPr lang="en-US" dirty="0"/>
          </a:p>
        </p:txBody>
      </p:sp>
      <p:sp>
        <p:nvSpPr>
          <p:cNvPr id="5" name="Rectangle 3"/>
          <p:cNvSpPr txBox="1">
            <a:spLocks noChangeArrowheads="1"/>
          </p:cNvSpPr>
          <p:nvPr/>
        </p:nvSpPr>
        <p:spPr>
          <a:xfrm>
            <a:off x="457200" y="153988"/>
            <a:ext cx="8382000" cy="612775"/>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bg1"/>
                </a:solidFill>
                <a:effectLst/>
                <a:uLnTx/>
                <a:uFillTx/>
                <a:latin typeface="+mj-lt"/>
                <a:ea typeface="+mj-ea"/>
                <a:cs typeface="+mj-cs"/>
              </a:rPr>
              <a:t>San Juan Island fiber results</a:t>
            </a:r>
          </a:p>
        </p:txBody>
      </p:sp>
    </p:spTree>
  </p:cSld>
  <p:clrMapOvr>
    <a:masterClrMapping/>
  </p:clrMapOvr>
</p:sld>
</file>

<file path=ppt/theme/theme1.xml><?xml version="1.0" encoding="utf-8"?>
<a:theme xmlns:a="http://schemas.openxmlformats.org/drawingml/2006/main" name="CL_template2_NEW">
  <a:themeElements>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2c">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L_template2c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2c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2c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2c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2c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2c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2c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2c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2c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2c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2c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2c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2c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B1EAE80FFF4EA44199D927879CD9F3C8" ma:contentTypeVersion="135" ma:contentTypeDescription="" ma:contentTypeScope="" ma:versionID="c54fe86b8a92c7b119c587f9f0649513">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015f1b76-b32e-440f-80a7-f0ca4d8a872c" ContentTypeId="0x0101006E56B4D1795A2E4DB2F0B01679ED314A" PreviousValue="true"/>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Compliance</DocumentSetType>
    <Visibility xmlns="dc463f71-b30c-4ab2-9473-d307f9d35888" xsi:nil="true"/>
    <IsConfidential xmlns="dc463f71-b30c-4ab2-9473-d307f9d35888">false</IsConfidential>
    <AgendaOrder xmlns="dc463f71-b30c-4ab2-9473-d307f9d35888">false</AgendaOrder>
    <CaseType xmlns="dc463f71-b30c-4ab2-9473-d307f9d35888">Formal Complaint</CaseType>
    <IndustryCode xmlns="dc463f71-b30c-4ab2-9473-d307f9d35888">170</IndustryCode>
    <CaseStatus xmlns="dc463f71-b30c-4ab2-9473-d307f9d35888">Formal</CaseStatus>
    <OpenedDate xmlns="dc463f71-b30c-4ab2-9473-d307f9d35888">2013-12-06T08:00:00+00:00</OpenedDate>
    <Date1 xmlns="dc463f71-b30c-4ab2-9473-d307f9d35888">2017-03-31T07:00:00+00:00</Date1>
    <IsDocumentOrder xmlns="dc463f71-b30c-4ab2-9473-d307f9d35888">false</IsDocumentOrder>
    <IsHighlyConfidential xmlns="dc463f71-b30c-4ab2-9473-d307f9d35888">false</IsHighlyConfidential>
    <CaseCompanyNames xmlns="dc463f71-b30c-4ab2-9473-d307f9d35888">Qwest Corporation</CaseCompanyNames>
    <Nickname xmlns="http://schemas.microsoft.com/sharepoint/v3" xsi:nil="true"/>
    <DocketNumber xmlns="dc463f71-b30c-4ab2-9473-d307f9d35888">132234</DocketNumber>
    <DelegatedOrder xmlns="dc463f71-b30c-4ab2-9473-d307f9d35888">false</DelegatedOrder>
    <SignificantOrder xmlns="dc463f71-b30c-4ab2-9473-d307f9d35888">false</SignificantOrder>
  </documentManagement>
</p:properties>
</file>

<file path=customXml/itemProps1.xml><?xml version="1.0" encoding="utf-8"?>
<ds:datastoreItem xmlns:ds="http://schemas.openxmlformats.org/officeDocument/2006/customXml" ds:itemID="{2B50A7FF-CE14-45DF-AEF3-57F0BF028B52}"/>
</file>

<file path=customXml/itemProps2.xml><?xml version="1.0" encoding="utf-8"?>
<ds:datastoreItem xmlns:ds="http://schemas.openxmlformats.org/officeDocument/2006/customXml" ds:itemID="{84FB50E1-968B-48D4-AE7F-ECD5EEEF0E5D}"/>
</file>

<file path=customXml/itemProps3.xml><?xml version="1.0" encoding="utf-8"?>
<ds:datastoreItem xmlns:ds="http://schemas.openxmlformats.org/officeDocument/2006/customXml" ds:itemID="{38FBEBDE-56E9-4698-A8F8-3369D683BEC7}"/>
</file>

<file path=customXml/itemProps4.xml><?xml version="1.0" encoding="utf-8"?>
<ds:datastoreItem xmlns:ds="http://schemas.openxmlformats.org/officeDocument/2006/customXml" ds:itemID="{289E2814-2D0E-4D55-AC18-E2989EEC294E}"/>
</file>

<file path=docProps/app.xml><?xml version="1.0" encoding="utf-8"?>
<Properties xmlns="http://schemas.openxmlformats.org/officeDocument/2006/extended-properties" xmlns:vt="http://schemas.openxmlformats.org/officeDocument/2006/docPropsVTypes">
  <Template/>
  <TotalTime>461</TotalTime>
  <Words>389</Words>
  <Application>Microsoft Office PowerPoint</Application>
  <PresentationFormat>On-screen Show (4:3)</PresentationFormat>
  <Paragraphs>61</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CL_template2_NEW</vt:lpstr>
      <vt:lpstr>San Juan Island fiber-based transport system inspection results   - Coriant 7100 Backbone   - FW7420 Backbone</vt:lpstr>
      <vt:lpstr>San Juan Island fiber results</vt:lpstr>
      <vt:lpstr>San Juan Island fiber results</vt:lpstr>
      <vt:lpstr>San Juan Island fiber results</vt:lpstr>
      <vt:lpstr>San Juan Island fiber results</vt:lpstr>
      <vt:lpstr>Slide 6</vt:lpstr>
    </vt:vector>
  </TitlesOfParts>
  <Company>MAI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title is set in Arial, 24pt, white.  It has a line space of 1, allowing two lines.</dc:title>
  <dc:creator>monigle</dc:creator>
  <cp:lastModifiedBy>CenturyLink Employee</cp:lastModifiedBy>
  <cp:revision>38</cp:revision>
  <cp:lastPrinted>2017-03-31T19:20:48Z</cp:lastPrinted>
  <dcterms:created xsi:type="dcterms:W3CDTF">2012-08-02T15:26:06Z</dcterms:created>
  <dcterms:modified xsi:type="dcterms:W3CDTF">2017-03-31T19:21:03Z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0x0101006E56B4D1795A2E4DB2F0B01679ED314A00B1EAE80FFF4EA44199D927879CD9F3C8</vt:lpwstr>
  </property>
  <property fmtid="{D5CDD505-2E9C-101B-9397-08002B2CF9AE}" pid="3" name="_docset_NoMedatataSyncRequired">
    <vt:lpwstr>False</vt:lpwstr>
  </property>
  <property fmtid="{D5CDD505-2E9C-101B-9397-08002B2CF9AE}" pid="4" name="IsEFSEC">
    <vt:bool>false</vt:bool>
  </property>
</Properties>
</file>