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handoutMasterIdLst>
    <p:handoutMasterId r:id="rId19"/>
  </p:handoutMasterIdLst>
  <p:sldIdLst>
    <p:sldId id="262" r:id="rId5"/>
    <p:sldId id="263" r:id="rId6"/>
    <p:sldId id="264" r:id="rId7"/>
    <p:sldId id="269" r:id="rId8"/>
    <p:sldId id="265" r:id="rId9"/>
    <p:sldId id="266" r:id="rId10"/>
    <p:sldId id="274" r:id="rId11"/>
    <p:sldId id="268" r:id="rId12"/>
    <p:sldId id="275" r:id="rId13"/>
    <p:sldId id="276" r:id="rId14"/>
    <p:sldId id="277" r:id="rId15"/>
    <p:sldId id="270"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3BBAC3"/>
    <a:srgbClr val="2DE5E5"/>
    <a:srgbClr val="404042"/>
    <a:srgbClr val="414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0" d="100"/>
          <a:sy n="40" d="100"/>
        </p:scale>
        <p:origin x="180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7B9429-0BBF-4A15-8F9A-F3695211EC4C}" type="datetimeFigureOut">
              <a:rPr lang="en-US" smtClean="0"/>
              <a:t>6/21/2021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D0F3A7-29AF-40BF-809C-6D5F09107384}" type="slidenum">
              <a:rPr lang="en-US" smtClean="0"/>
              <a:t>‹#›</a:t>
            </a:fld>
            <a:endParaRPr lang="en-US"/>
          </a:p>
        </p:txBody>
      </p:sp>
    </p:spTree>
    <p:extLst>
      <p:ext uri="{BB962C8B-B14F-4D97-AF65-F5344CB8AC3E}">
        <p14:creationId xmlns:p14="http://schemas.microsoft.com/office/powerpoint/2010/main" val="2540695112"/>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F8074-97E9-4734-AC0F-ED4F4D06E675}" type="datetimeFigureOut">
              <a:rPr lang="en-US" smtClean="0"/>
              <a:t>6/21/2021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528DD-485B-4383-8AEF-0EFA343DCEAA}" type="slidenum">
              <a:rPr lang="en-US" smtClean="0"/>
              <a:t>‹#›</a:t>
            </a:fld>
            <a:endParaRPr lang="en-US"/>
          </a:p>
        </p:txBody>
      </p:sp>
    </p:spTree>
    <p:extLst>
      <p:ext uri="{BB962C8B-B14F-4D97-AF65-F5344CB8AC3E}">
        <p14:creationId xmlns:p14="http://schemas.microsoft.com/office/powerpoint/2010/main" val="26533696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Title</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Presenter’s Name, Title</a:t>
            </a:r>
          </a:p>
          <a:p>
            <a:r>
              <a:rPr lang="en-US"/>
              <a:t>Date</a:t>
            </a:r>
          </a:p>
        </p:txBody>
      </p:sp>
      <p:sp>
        <p:nvSpPr>
          <p:cNvPr id="4" name="Date Placeholder 3"/>
          <p:cNvSpPr>
            <a:spLocks noGrp="1"/>
          </p:cNvSpPr>
          <p:nvPr>
            <p:ph type="dt" sz="half" idx="10"/>
          </p:nvPr>
        </p:nvSpPr>
        <p:spPr/>
        <p:txBody>
          <a:bodyPr/>
          <a:lstStyle/>
          <a:p>
            <a:fld id="{5151A739-34FF-4324-A8B5-A09AC28BBE5E}" type="datetime1">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161453" y="-311"/>
            <a:ext cx="3869094" cy="2583694"/>
          </a:xfrm>
          <a:prstGeom prst="rect">
            <a:avLst/>
          </a:prstGeom>
        </p:spPr>
      </p:pic>
    </p:spTree>
    <p:extLst>
      <p:ext uri="{BB962C8B-B14F-4D97-AF65-F5344CB8AC3E}">
        <p14:creationId xmlns:p14="http://schemas.microsoft.com/office/powerpoint/2010/main" val="1758532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49542D-B616-4311-843D-1B7B1B587587}" type="datetime1">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1809717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1A6A1-68AF-4AC2-A229-9E2F406BD753}" type="datetime1">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426713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D5DB5-A6CF-467D-AB94-F7555B18546F}" type="datetime1">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pic>
        <p:nvPicPr>
          <p:cNvPr id="7"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8" name="Slide Number Placeholder 6"/>
          <p:cNvSpPr>
            <a:spLocks noGrp="1"/>
          </p:cNvSpPr>
          <p:nvPr>
            <p:ph type="sldNum" sz="quarter" idx="12"/>
          </p:nvPr>
        </p:nvSpPr>
        <p:spPr>
          <a:xfrm>
            <a:off x="10937966" y="6356349"/>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235094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08F943-0BC9-4191-A19C-7073F5B2A1DD}" type="datetime1">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pic>
        <p:nvPicPr>
          <p:cNvPr id="7"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pic>
        <p:nvPicPr>
          <p:cNvPr id="8" name="Picture 7"/>
          <p:cNvPicPr>
            <a:picLocks noChangeAspect="1"/>
          </p:cNvPicPr>
          <p:nvPr userDrawn="1"/>
        </p:nvPicPr>
        <p:blipFill>
          <a:blip r:embed="rId3">
            <a:clrChange>
              <a:clrFrom>
                <a:srgbClr val="FEFEFE"/>
              </a:clrFrom>
              <a:clrTo>
                <a:srgbClr val="FEFEFE">
                  <a:alpha val="0"/>
                </a:srgbClr>
              </a:clrTo>
            </a:clrChange>
          </a:blip>
          <a:stretch>
            <a:fillRect/>
          </a:stretch>
        </p:blipFill>
        <p:spPr>
          <a:xfrm>
            <a:off x="8153400" y="63148"/>
            <a:ext cx="3865199" cy="2584928"/>
          </a:xfrm>
          <a:prstGeom prst="rect">
            <a:avLst/>
          </a:prstGeom>
        </p:spPr>
      </p:pic>
      <p:sp>
        <p:nvSpPr>
          <p:cNvPr id="9" name="Slide Number Placeholder 6"/>
          <p:cNvSpPr>
            <a:spLocks noGrp="1"/>
          </p:cNvSpPr>
          <p:nvPr>
            <p:ph type="sldNum" sz="quarter" idx="12"/>
          </p:nvPr>
        </p:nvSpPr>
        <p:spPr>
          <a:xfrm>
            <a:off x="10931616" y="6481717"/>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2149833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1A9281-0B57-49A2-AA8A-CB4ABFD265A8}" type="datetime1">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564248" y="6356349"/>
            <a:ext cx="415834" cy="365125"/>
          </a:xfrm>
        </p:spPr>
        <p:txBody>
          <a:bodyPr/>
          <a:lstStyle/>
          <a:p>
            <a:fld id="{DDAE79DE-E2CD-4409-97EA-8D66D2239F8B}" type="slidenum">
              <a:rPr lang="en-US" smtClean="0"/>
              <a:t>‹#›</a:t>
            </a:fld>
            <a:endParaRPr lang="en-US"/>
          </a:p>
        </p:txBody>
      </p:sp>
      <p:pic>
        <p:nvPicPr>
          <p:cNvPr id="8"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Tree>
    <p:extLst>
      <p:ext uri="{BB962C8B-B14F-4D97-AF65-F5344CB8AC3E}">
        <p14:creationId xmlns:p14="http://schemas.microsoft.com/office/powerpoint/2010/main" val="300675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8B1395-14D9-4383-8D90-5809A8DD6A96}" type="datetime1">
              <a:rPr lang="en-US" smtClean="0"/>
              <a:t>6/21/2021</a:t>
            </a:fld>
            <a:endParaRPr lang="en-US"/>
          </a:p>
        </p:txBody>
      </p:sp>
      <p:sp>
        <p:nvSpPr>
          <p:cNvPr id="8" name="Footer Placeholder 7"/>
          <p:cNvSpPr>
            <a:spLocks noGrp="1"/>
          </p:cNvSpPr>
          <p:nvPr>
            <p:ph type="ftr" sz="quarter" idx="11"/>
          </p:nvPr>
        </p:nvSpPr>
        <p:spPr/>
        <p:txBody>
          <a:bodyPr/>
          <a:lstStyle/>
          <a:p>
            <a:endParaRPr lang="en-US"/>
          </a:p>
        </p:txBody>
      </p:sp>
      <p:pic>
        <p:nvPicPr>
          <p:cNvPr id="10"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11" name="Slide Number Placeholder 6"/>
          <p:cNvSpPr>
            <a:spLocks noGrp="1"/>
          </p:cNvSpPr>
          <p:nvPr>
            <p:ph type="sldNum" sz="quarter" idx="12"/>
          </p:nvPr>
        </p:nvSpPr>
        <p:spPr>
          <a:xfrm>
            <a:off x="10772165" y="6356350"/>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3523705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A35149-E96D-45ED-B7F7-DF43F04EAE86}" type="datetime1">
              <a:rPr lang="en-US" smtClean="0"/>
              <a:t>6/21/2021</a:t>
            </a:fld>
            <a:endParaRPr lang="en-US"/>
          </a:p>
        </p:txBody>
      </p:sp>
      <p:sp>
        <p:nvSpPr>
          <p:cNvPr id="4" name="Footer Placeholder 3"/>
          <p:cNvSpPr>
            <a:spLocks noGrp="1"/>
          </p:cNvSpPr>
          <p:nvPr>
            <p:ph type="ftr" sz="quarter" idx="11"/>
          </p:nvPr>
        </p:nvSpPr>
        <p:spPr/>
        <p:txBody>
          <a:bodyPr/>
          <a:lstStyle/>
          <a:p>
            <a:endParaRPr lang="en-US"/>
          </a:p>
        </p:txBody>
      </p:sp>
      <p:pic>
        <p:nvPicPr>
          <p:cNvPr id="6"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7" name="Slide Number Placeholder 6"/>
          <p:cNvSpPr>
            <a:spLocks noGrp="1"/>
          </p:cNvSpPr>
          <p:nvPr>
            <p:ph type="sldNum" sz="quarter" idx="12"/>
          </p:nvPr>
        </p:nvSpPr>
        <p:spPr>
          <a:xfrm>
            <a:off x="10868297" y="6362609"/>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348902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39106-2D1C-474B-89B2-CE2A1E049451}" type="datetime1">
              <a:rPr lang="en-US" smtClean="0"/>
              <a:t>6/21/2021</a:t>
            </a:fld>
            <a:endParaRPr lang="en-US"/>
          </a:p>
        </p:txBody>
      </p:sp>
      <p:sp>
        <p:nvSpPr>
          <p:cNvPr id="3" name="Footer Placeholder 2"/>
          <p:cNvSpPr>
            <a:spLocks noGrp="1"/>
          </p:cNvSpPr>
          <p:nvPr>
            <p:ph type="ftr" sz="quarter" idx="11"/>
          </p:nvPr>
        </p:nvSpPr>
        <p:spPr/>
        <p:txBody>
          <a:bodyPr/>
          <a:lstStyle/>
          <a:p>
            <a:endParaRPr lang="en-US"/>
          </a:p>
        </p:txBody>
      </p:sp>
      <p:pic>
        <p:nvPicPr>
          <p:cNvPr id="5"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6" name="Slide Number Placeholder 6"/>
          <p:cNvSpPr>
            <a:spLocks noGrp="1"/>
          </p:cNvSpPr>
          <p:nvPr>
            <p:ph type="sldNum" sz="quarter" idx="12"/>
          </p:nvPr>
        </p:nvSpPr>
        <p:spPr>
          <a:xfrm>
            <a:off x="10850880" y="6371318"/>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159121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643F23-2BA5-4BF5-901A-F625C8785BA9}" type="datetime1">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pic>
        <p:nvPicPr>
          <p:cNvPr id="8"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9" name="Slide Number Placeholder 6"/>
          <p:cNvSpPr>
            <a:spLocks noGrp="1"/>
          </p:cNvSpPr>
          <p:nvPr>
            <p:ph type="sldNum" sz="quarter" idx="12"/>
          </p:nvPr>
        </p:nvSpPr>
        <p:spPr>
          <a:xfrm>
            <a:off x="10441577" y="6415768"/>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1186200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123655-0805-427A-A6EB-29E10CC42AE3}" type="datetime1">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pic>
        <p:nvPicPr>
          <p:cNvPr id="8"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9" name="Slide Number Placeholder 6"/>
          <p:cNvSpPr>
            <a:spLocks noGrp="1"/>
          </p:cNvSpPr>
          <p:nvPr>
            <p:ph type="sldNum" sz="quarter" idx="12"/>
          </p:nvPr>
        </p:nvSpPr>
        <p:spPr>
          <a:xfrm>
            <a:off x="10939554" y="6424477"/>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3105939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7E084-BF64-4A6B-A2FB-B2E5F77A2332}" type="datetime1">
              <a:rPr lang="en-US" smtClean="0"/>
              <a:t>6/21/2021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E79DE-E2CD-4409-97EA-8D66D2239F8B}" type="slidenum">
              <a:rPr lang="en-US" smtClean="0"/>
              <a:t>‹#›</a:t>
            </a:fld>
            <a:endParaRPr lang="en-US"/>
          </a:p>
        </p:txBody>
      </p:sp>
    </p:spTree>
    <p:extLst>
      <p:ext uri="{BB962C8B-B14F-4D97-AF65-F5344CB8AC3E}">
        <p14:creationId xmlns:p14="http://schemas.microsoft.com/office/powerpoint/2010/main" val="585948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piproxy.utc.wa.gov/cases/GetDocument?docID=39&amp;year=2021&amp;docketNumber=210183"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utc.wa.gov/casedocket/2021/210183" TargetMode="External"/><Relationship Id="rId1" Type="http://schemas.openxmlformats.org/officeDocument/2006/relationships/slideLayout" Target="../slideLayouts/slideLayout2.xml"/><Relationship Id="rId4" Type="http://schemas.openxmlformats.org/officeDocument/2006/relationships/hyperlink" Target="https://www.commerce.wa.gov/growing-the-economy/energy/cet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Joint Rulemaking Workshop</a:t>
            </a:r>
          </a:p>
        </p:txBody>
      </p:sp>
      <p:sp>
        <p:nvSpPr>
          <p:cNvPr id="6" name="Text Placeholder 5"/>
          <p:cNvSpPr>
            <a:spLocks noGrp="1"/>
          </p:cNvSpPr>
          <p:nvPr>
            <p:ph type="body" idx="1"/>
          </p:nvPr>
        </p:nvSpPr>
        <p:spPr/>
        <p:txBody>
          <a:bodyPr/>
          <a:lstStyle/>
          <a:p>
            <a:r>
              <a:rPr lang="en-US" dirty="0">
                <a:solidFill>
                  <a:schemeClr val="tx1"/>
                </a:solidFill>
              </a:rPr>
              <a:t>Treatment of Energy Storage for Compliance with </a:t>
            </a:r>
            <a:br>
              <a:rPr lang="en-US" dirty="0">
                <a:solidFill>
                  <a:schemeClr val="tx1"/>
                </a:solidFill>
              </a:rPr>
            </a:br>
            <a:r>
              <a:rPr lang="en-US" dirty="0">
                <a:solidFill>
                  <a:schemeClr val="tx1"/>
                </a:solidFill>
              </a:rPr>
              <a:t>RCW 19.405.030 Through 19.405.050</a:t>
            </a:r>
          </a:p>
          <a:p>
            <a:r>
              <a:rPr lang="en-US" dirty="0"/>
              <a:t>June 22, 2021 - 9 a.m. to noon</a:t>
            </a:r>
          </a:p>
        </p:txBody>
      </p:sp>
      <p:sp>
        <p:nvSpPr>
          <p:cNvPr id="4" name="Slide Number Placeholder 3"/>
          <p:cNvSpPr>
            <a:spLocks noGrp="1"/>
          </p:cNvSpPr>
          <p:nvPr>
            <p:ph type="sldNum" sz="quarter" idx="12"/>
          </p:nvPr>
        </p:nvSpPr>
        <p:spPr/>
        <p:txBody>
          <a:bodyPr/>
          <a:lstStyle/>
          <a:p>
            <a:fld id="{DDAE79DE-E2CD-4409-97EA-8D66D2239F8B}" type="slidenum">
              <a:rPr lang="en-US" smtClean="0"/>
              <a:t>1</a:t>
            </a:fld>
            <a:endParaRPr lang="en-US"/>
          </a:p>
        </p:txBody>
      </p:sp>
      <p:pic>
        <p:nvPicPr>
          <p:cNvPr id="3" name="Picture 2" descr="A picture containing text&#10;&#10;Description automatically generated">
            <a:extLst>
              <a:ext uri="{FF2B5EF4-FFF2-40B4-BE49-F238E27FC236}">
                <a16:creationId xmlns:a16="http://schemas.microsoft.com/office/drawing/2014/main" id="{ADD77600-6FE8-4A73-A0C1-B9C17396C3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163" y="313568"/>
            <a:ext cx="5112327" cy="2272861"/>
          </a:xfrm>
          <a:prstGeom prst="rect">
            <a:avLst/>
          </a:prstGeom>
        </p:spPr>
      </p:pic>
    </p:spTree>
    <p:extLst>
      <p:ext uri="{BB962C8B-B14F-4D97-AF65-F5344CB8AC3E}">
        <p14:creationId xmlns:p14="http://schemas.microsoft.com/office/powerpoint/2010/main" val="1084504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Panel C: </a:t>
            </a:r>
            <a:r>
              <a:rPr lang="en-US" sz="4400" i="1" dirty="0">
                <a:solidFill>
                  <a:srgbClr val="000000"/>
                </a:solidFill>
                <a:effectLst/>
                <a:latin typeface="Calibri" panose="020F0502020204030204" pitchFamily="34" charset="0"/>
                <a:ea typeface="Calibri" panose="020F0502020204030204" pitchFamily="34" charset="0"/>
              </a:rPr>
              <a:t>Effect on storage and generation resource choices</a:t>
            </a:r>
            <a:endParaRPr lang="en-US" dirty="0"/>
          </a:p>
        </p:txBody>
      </p:sp>
      <p:sp>
        <p:nvSpPr>
          <p:cNvPr id="6" name="Content Placeholder 5"/>
          <p:cNvSpPr>
            <a:spLocks noGrp="1"/>
          </p:cNvSpPr>
          <p:nvPr>
            <p:ph idx="1"/>
          </p:nvPr>
        </p:nvSpPr>
        <p:spPr>
          <a:xfrm>
            <a:off x="838200" y="1825625"/>
            <a:ext cx="5257800" cy="4351338"/>
          </a:xfrm>
        </p:spPr>
        <p:txBody>
          <a:bodyPr>
            <a:normAutofit/>
          </a:bodyPr>
          <a:lstStyle/>
          <a:p>
            <a:pPr marL="0" indent="0" algn="l">
              <a:buNone/>
            </a:pPr>
            <a:r>
              <a:rPr lang="en-US" sz="2000" b="0" i="1" u="none" strike="noStrike" baseline="0" dirty="0">
                <a:solidFill>
                  <a:srgbClr val="000000"/>
                </a:solidFill>
                <a:latin typeface="Times New Roman" panose="02020603050405020304" pitchFamily="18" charset="0"/>
              </a:rPr>
              <a:t>Participants</a:t>
            </a:r>
            <a:r>
              <a:rPr lang="en-US" sz="2000" b="0" i="0" u="none" strike="noStrike" baseline="0" dirty="0">
                <a:solidFill>
                  <a:srgbClr val="000000"/>
                </a:solidFill>
                <a:latin typeface="Times New Roman" panose="02020603050405020304" pitchFamily="18" charset="0"/>
              </a:rPr>
              <a:t>:</a:t>
            </a:r>
          </a:p>
          <a:p>
            <a:r>
              <a:rPr lang="en-US" sz="2000" b="0" i="0" u="none" strike="noStrike" baseline="0" dirty="0">
                <a:solidFill>
                  <a:srgbClr val="000000"/>
                </a:solidFill>
                <a:latin typeface="Times New Roman" panose="02020603050405020304" pitchFamily="18" charset="0"/>
              </a:rPr>
              <a:t>Snohomish PUD - Garrison Marr</a:t>
            </a:r>
          </a:p>
          <a:p>
            <a:r>
              <a:rPr lang="en-US" sz="2000" b="0" i="0" u="none" strike="noStrike" baseline="0" dirty="0">
                <a:solidFill>
                  <a:srgbClr val="000000"/>
                </a:solidFill>
                <a:latin typeface="Times New Roman" panose="02020603050405020304" pitchFamily="18" charset="0"/>
              </a:rPr>
              <a:t>Avista - James Gall</a:t>
            </a:r>
          </a:p>
          <a:p>
            <a:r>
              <a:rPr lang="en-US" sz="2000" b="0" i="0" u="none" strike="noStrike" baseline="0" dirty="0">
                <a:solidFill>
                  <a:srgbClr val="000000"/>
                </a:solidFill>
                <a:latin typeface="Times New Roman" panose="02020603050405020304" pitchFamily="18" charset="0"/>
              </a:rPr>
              <a:t>NWEC - Joni Bosh</a:t>
            </a:r>
          </a:p>
        </p:txBody>
      </p:sp>
      <p:sp>
        <p:nvSpPr>
          <p:cNvPr id="4" name="Slide Number Placeholder 3"/>
          <p:cNvSpPr>
            <a:spLocks noGrp="1"/>
          </p:cNvSpPr>
          <p:nvPr>
            <p:ph type="sldNum" sz="quarter" idx="12"/>
          </p:nvPr>
        </p:nvSpPr>
        <p:spPr/>
        <p:txBody>
          <a:bodyPr/>
          <a:lstStyle/>
          <a:p>
            <a:fld id="{DDAE79DE-E2CD-4409-97EA-8D66D2239F8B}" type="slidenum">
              <a:rPr lang="en-US" smtClean="0"/>
              <a:t>10</a:t>
            </a:fld>
            <a:endParaRPr lang="en-US"/>
          </a:p>
        </p:txBody>
      </p:sp>
      <p:pic>
        <p:nvPicPr>
          <p:cNvPr id="10" name="Picture 9" descr="Logo&#10;&#10;Description automatically generated">
            <a:extLst>
              <a:ext uri="{FF2B5EF4-FFF2-40B4-BE49-F238E27FC236}">
                <a16:creationId xmlns:a16="http://schemas.microsoft.com/office/drawing/2014/main" id="{C4737DDF-5A41-43B4-8056-36D029D4AF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21" y="5916647"/>
            <a:ext cx="740068" cy="741327"/>
          </a:xfrm>
          <a:prstGeom prst="rect">
            <a:avLst/>
          </a:prstGeom>
        </p:spPr>
      </p:pic>
      <p:sp>
        <p:nvSpPr>
          <p:cNvPr id="7" name="Content Placeholder 5">
            <a:extLst>
              <a:ext uri="{FF2B5EF4-FFF2-40B4-BE49-F238E27FC236}">
                <a16:creationId xmlns:a16="http://schemas.microsoft.com/office/drawing/2014/main" id="{A092E7F8-F9E7-49AC-BA12-6271C42F72B3}"/>
              </a:ext>
            </a:extLst>
          </p:cNvPr>
          <p:cNvSpPr txBox="1">
            <a:spLocks/>
          </p:cNvSpPr>
          <p:nvPr/>
        </p:nvSpPr>
        <p:spPr>
          <a:xfrm>
            <a:off x="6096000" y="1820517"/>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solidFill>
                  <a:srgbClr val="000000"/>
                </a:solidFill>
                <a:latin typeface="Times New Roman" panose="02020603050405020304" pitchFamily="18" charset="0"/>
              </a:rPr>
              <a:t>Prompt</a:t>
            </a:r>
            <a:r>
              <a:rPr lang="en-US" sz="2000" dirty="0">
                <a:solidFill>
                  <a:srgbClr val="000000"/>
                </a:solidFill>
                <a:latin typeface="Times New Roman" panose="02020603050405020304" pitchFamily="18" charset="0"/>
              </a:rPr>
              <a:t>:</a:t>
            </a:r>
          </a:p>
          <a:p>
            <a:r>
              <a:rPr lang="en-US" sz="1800" b="0" i="0" u="none" strike="noStrike" baseline="0" dirty="0">
                <a:solidFill>
                  <a:srgbClr val="000000"/>
                </a:solidFill>
                <a:latin typeface="Times New Roman" panose="02020603050405020304" pitchFamily="18" charset="0"/>
              </a:rPr>
              <a:t>If the accounting rules disregard storage activities, would this policy discourage development of higher efficiency storage technologies, since energy losses in charging/discharging are not accounted for?</a:t>
            </a:r>
          </a:p>
          <a:p>
            <a:r>
              <a:rPr lang="en-US" sz="1800" b="0" i="0" u="none" strike="noStrike" baseline="0" dirty="0">
                <a:solidFill>
                  <a:srgbClr val="000000"/>
                </a:solidFill>
                <a:latin typeface="Times New Roman" panose="02020603050405020304" pitchFamily="18" charset="0"/>
              </a:rPr>
              <a:t>Would it discourage development of renewable resources with greater capability to meet peak demand and a diverse combination of renewables that better matches the load profile, since compliance is based on total generation not the relationship between generation output and load? </a:t>
            </a:r>
          </a:p>
        </p:txBody>
      </p:sp>
    </p:spTree>
    <p:extLst>
      <p:ext uri="{BB962C8B-B14F-4D97-AF65-F5344CB8AC3E}">
        <p14:creationId xmlns:p14="http://schemas.microsoft.com/office/powerpoint/2010/main" val="4152988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Panel D: </a:t>
            </a:r>
            <a:r>
              <a:rPr lang="en-US" sz="4400" i="1" dirty="0">
                <a:solidFill>
                  <a:srgbClr val="000000"/>
                </a:solidFill>
                <a:effectLst/>
                <a:latin typeface="Calibri" panose="020F0502020204030204" pitchFamily="34" charset="0"/>
                <a:ea typeface="Calibri" panose="020F0502020204030204" pitchFamily="34" charset="0"/>
              </a:rPr>
              <a:t>Demonstrating delivery of renewable generation</a:t>
            </a:r>
            <a:endParaRPr lang="en-US" dirty="0"/>
          </a:p>
        </p:txBody>
      </p:sp>
      <p:sp>
        <p:nvSpPr>
          <p:cNvPr id="6" name="Content Placeholder 5"/>
          <p:cNvSpPr>
            <a:spLocks noGrp="1"/>
          </p:cNvSpPr>
          <p:nvPr>
            <p:ph idx="1"/>
          </p:nvPr>
        </p:nvSpPr>
        <p:spPr>
          <a:xfrm>
            <a:off x="838200" y="1825625"/>
            <a:ext cx="5257800" cy="4351338"/>
          </a:xfrm>
        </p:spPr>
        <p:txBody>
          <a:bodyPr>
            <a:normAutofit/>
          </a:bodyPr>
          <a:lstStyle/>
          <a:p>
            <a:pPr marL="0" indent="0" algn="l">
              <a:buNone/>
            </a:pPr>
            <a:r>
              <a:rPr lang="en-US" sz="2000" b="0" i="1" u="none" strike="noStrike" baseline="0" dirty="0">
                <a:solidFill>
                  <a:srgbClr val="000000"/>
                </a:solidFill>
                <a:latin typeface="Times New Roman" panose="02020603050405020304" pitchFamily="18" charset="0"/>
              </a:rPr>
              <a:t>Participants</a:t>
            </a:r>
            <a:r>
              <a:rPr lang="en-US" sz="2000" b="0" i="0" u="none" strike="noStrike" baseline="0" dirty="0">
                <a:solidFill>
                  <a:srgbClr val="000000"/>
                </a:solidFill>
                <a:latin typeface="Times New Roman" panose="02020603050405020304" pitchFamily="18" charset="0"/>
              </a:rPr>
              <a:t>:</a:t>
            </a:r>
          </a:p>
          <a:p>
            <a:r>
              <a:rPr lang="en-US" sz="2000" b="0" i="0" u="none" strike="noStrike" baseline="0" dirty="0">
                <a:solidFill>
                  <a:srgbClr val="000000"/>
                </a:solidFill>
                <a:latin typeface="Times New Roman" panose="02020603050405020304" pitchFamily="18" charset="0"/>
              </a:rPr>
              <a:t>Pacific Power – </a:t>
            </a:r>
            <a:r>
              <a:rPr lang="en-US" sz="2000" b="0" i="0" u="none" strike="noStrike" baseline="0">
                <a:solidFill>
                  <a:srgbClr val="000000"/>
                </a:solidFill>
                <a:latin typeface="Times New Roman" panose="02020603050405020304" pitchFamily="18" charset="0"/>
              </a:rPr>
              <a:t>Jessica Zahnow</a:t>
            </a:r>
            <a:endParaRPr lang="en-US" sz="2000" b="0" i="0" u="none" strike="noStrike" baseline="0" dirty="0">
              <a:solidFill>
                <a:srgbClr val="000000"/>
              </a:solidFill>
              <a:latin typeface="Times New Roman" panose="02020603050405020304" pitchFamily="18" charset="0"/>
            </a:endParaRPr>
          </a:p>
          <a:p>
            <a:r>
              <a:rPr lang="en-US" sz="2000" dirty="0">
                <a:solidFill>
                  <a:srgbClr val="000000"/>
                </a:solidFill>
                <a:latin typeface="Times New Roman" panose="02020603050405020304" pitchFamily="18" charset="0"/>
              </a:rPr>
              <a:t>W</a:t>
            </a:r>
            <a:r>
              <a:rPr lang="en-US" sz="2000" b="0" i="0" u="none" strike="noStrike" baseline="0" dirty="0">
                <a:solidFill>
                  <a:srgbClr val="000000"/>
                </a:solidFill>
                <a:latin typeface="Times New Roman" panose="02020603050405020304" pitchFamily="18" charset="0"/>
              </a:rPr>
              <a:t>estern Power Trading Forum - Clare Breidenich	</a:t>
            </a:r>
          </a:p>
          <a:p>
            <a:r>
              <a:rPr lang="en-US" sz="2000" b="0" i="0" u="none" strike="noStrike" baseline="0" dirty="0">
                <a:solidFill>
                  <a:srgbClr val="000000"/>
                </a:solidFill>
                <a:latin typeface="Times New Roman" panose="02020603050405020304" pitchFamily="18" charset="0"/>
              </a:rPr>
              <a:t>Climate Solutions - Kelly Hall</a:t>
            </a:r>
          </a:p>
        </p:txBody>
      </p:sp>
      <p:sp>
        <p:nvSpPr>
          <p:cNvPr id="4" name="Slide Number Placeholder 3"/>
          <p:cNvSpPr>
            <a:spLocks noGrp="1"/>
          </p:cNvSpPr>
          <p:nvPr>
            <p:ph type="sldNum" sz="quarter" idx="12"/>
          </p:nvPr>
        </p:nvSpPr>
        <p:spPr/>
        <p:txBody>
          <a:bodyPr/>
          <a:lstStyle/>
          <a:p>
            <a:fld id="{DDAE79DE-E2CD-4409-97EA-8D66D2239F8B}" type="slidenum">
              <a:rPr lang="en-US" smtClean="0"/>
              <a:t>11</a:t>
            </a:fld>
            <a:endParaRPr lang="en-US"/>
          </a:p>
        </p:txBody>
      </p:sp>
      <p:pic>
        <p:nvPicPr>
          <p:cNvPr id="10" name="Picture 9" descr="Logo&#10;&#10;Description automatically generated">
            <a:extLst>
              <a:ext uri="{FF2B5EF4-FFF2-40B4-BE49-F238E27FC236}">
                <a16:creationId xmlns:a16="http://schemas.microsoft.com/office/drawing/2014/main" id="{C4737DDF-5A41-43B4-8056-36D029D4AF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21" y="5916647"/>
            <a:ext cx="740068" cy="741327"/>
          </a:xfrm>
          <a:prstGeom prst="rect">
            <a:avLst/>
          </a:prstGeom>
        </p:spPr>
      </p:pic>
      <p:sp>
        <p:nvSpPr>
          <p:cNvPr id="7" name="Content Placeholder 5">
            <a:extLst>
              <a:ext uri="{FF2B5EF4-FFF2-40B4-BE49-F238E27FC236}">
                <a16:creationId xmlns:a16="http://schemas.microsoft.com/office/drawing/2014/main" id="{A092E7F8-F9E7-49AC-BA12-6271C42F72B3}"/>
              </a:ext>
            </a:extLst>
          </p:cNvPr>
          <p:cNvSpPr txBox="1">
            <a:spLocks/>
          </p:cNvSpPr>
          <p:nvPr/>
        </p:nvSpPr>
        <p:spPr>
          <a:xfrm>
            <a:off x="6096000" y="1820517"/>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solidFill>
                  <a:srgbClr val="000000"/>
                </a:solidFill>
                <a:latin typeface="Times New Roman" panose="02020603050405020304" pitchFamily="18" charset="0"/>
              </a:rPr>
              <a:t>Prompt</a:t>
            </a:r>
            <a:r>
              <a:rPr lang="en-US" sz="2000" dirty="0">
                <a:solidFill>
                  <a:srgbClr val="000000"/>
                </a:solidFill>
                <a:latin typeface="Times New Roman" panose="02020603050405020304" pitchFamily="18" charset="0"/>
              </a:rPr>
              <a:t>:</a:t>
            </a:r>
            <a:endParaRPr lang="en-US" sz="1800" b="0" i="0" u="none" strike="noStrike" baseline="0" dirty="0">
              <a:solidFill>
                <a:srgbClr val="000000"/>
              </a:solidFill>
              <a:latin typeface="Times New Roman" panose="02020603050405020304" pitchFamily="18" charset="0"/>
            </a:endParaRPr>
          </a:p>
          <a:p>
            <a:pPr marL="0" indent="0">
              <a:buNone/>
            </a:pPr>
            <a:r>
              <a:rPr lang="en-US" sz="1800" b="0" i="0" u="none" strike="noStrike" baseline="0" dirty="0">
                <a:solidFill>
                  <a:srgbClr val="000000"/>
                </a:solidFill>
                <a:latin typeface="Times New Roman" panose="02020603050405020304" pitchFamily="18" charset="0"/>
              </a:rPr>
              <a:t>Stakeholders have noted that storage allows the delivery of electricity to load at a different time from when it is generated. </a:t>
            </a:r>
          </a:p>
          <a:p>
            <a:r>
              <a:rPr lang="en-US" sz="1800" b="0" i="0" u="none" strike="noStrike" baseline="0" dirty="0">
                <a:solidFill>
                  <a:srgbClr val="000000"/>
                </a:solidFill>
                <a:latin typeface="Times New Roman" panose="02020603050405020304" pitchFamily="18" charset="0"/>
              </a:rPr>
              <a:t>If the accounting rules disregard storage activities, would a utility be able to demonstrate that its load was served using renewable generation (if so required)? </a:t>
            </a:r>
          </a:p>
          <a:p>
            <a:endParaRPr lang="en-US" sz="18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86465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Next steps</a:t>
            </a:r>
          </a:p>
        </p:txBody>
      </p:sp>
      <p:sp>
        <p:nvSpPr>
          <p:cNvPr id="4" name="Slide Number Placeholder 3"/>
          <p:cNvSpPr>
            <a:spLocks noGrp="1"/>
          </p:cNvSpPr>
          <p:nvPr>
            <p:ph type="sldNum" sz="quarter" idx="12"/>
          </p:nvPr>
        </p:nvSpPr>
        <p:spPr/>
        <p:txBody>
          <a:bodyPr/>
          <a:lstStyle/>
          <a:p>
            <a:fld id="{DDAE79DE-E2CD-4409-97EA-8D66D2239F8B}" type="slidenum">
              <a:rPr lang="en-US" smtClean="0"/>
              <a:t>12</a:t>
            </a:fld>
            <a:endParaRPr lang="en-US"/>
          </a:p>
        </p:txBody>
      </p:sp>
      <p:pic>
        <p:nvPicPr>
          <p:cNvPr id="10" name="Picture 9" descr="Logo&#10;&#10;Description automatically generated">
            <a:extLst>
              <a:ext uri="{FF2B5EF4-FFF2-40B4-BE49-F238E27FC236}">
                <a16:creationId xmlns:a16="http://schemas.microsoft.com/office/drawing/2014/main" id="{C4737DDF-5A41-43B4-8056-36D029D4AF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21" y="5916647"/>
            <a:ext cx="740068" cy="741327"/>
          </a:xfrm>
          <a:prstGeom prst="rect">
            <a:avLst/>
          </a:prstGeom>
        </p:spPr>
      </p:pic>
      <p:sp>
        <p:nvSpPr>
          <p:cNvPr id="7" name="Content Placeholder 5">
            <a:extLst>
              <a:ext uri="{FF2B5EF4-FFF2-40B4-BE49-F238E27FC236}">
                <a16:creationId xmlns:a16="http://schemas.microsoft.com/office/drawing/2014/main" id="{FBE8D1BB-D3C9-4736-93B9-A7647D8742EB}"/>
              </a:ext>
            </a:extLst>
          </p:cNvPr>
          <p:cNvSpPr>
            <a:spLocks noGrp="1"/>
          </p:cNvSpPr>
          <p:nvPr>
            <p:ph idx="1"/>
          </p:nvPr>
        </p:nvSpPr>
        <p:spPr>
          <a:xfrm>
            <a:off x="838200" y="1825625"/>
            <a:ext cx="5257800" cy="4351338"/>
          </a:xfrm>
        </p:spPr>
        <p:txBody>
          <a:bodyPr>
            <a:normAutofit/>
          </a:bodyPr>
          <a:lstStyle/>
          <a:p>
            <a:pPr marL="0" indent="0" algn="l">
              <a:buNone/>
            </a:pPr>
            <a:r>
              <a:rPr lang="en-US" sz="2000" b="1" i="1" u="none" strike="noStrike" baseline="0" dirty="0">
                <a:solidFill>
                  <a:srgbClr val="000000"/>
                </a:solidFill>
                <a:latin typeface="Times New Roman" panose="02020603050405020304" pitchFamily="18" charset="0"/>
              </a:rPr>
              <a:t>Original</a:t>
            </a:r>
            <a:r>
              <a:rPr lang="en-US" sz="2000" b="0" i="1" u="none" strike="noStrike" baseline="0" dirty="0">
                <a:solidFill>
                  <a:srgbClr val="000000"/>
                </a:solidFill>
                <a:latin typeface="Times New Roman" panose="02020603050405020304" pitchFamily="18" charset="0"/>
              </a:rPr>
              <a:t> proposed rulemaking schedule</a:t>
            </a:r>
            <a:r>
              <a:rPr lang="en-US" sz="2000" b="0" i="0" u="none" strike="noStrike" baseline="0" dirty="0">
                <a:solidFill>
                  <a:srgbClr val="000000"/>
                </a:solidFill>
                <a:latin typeface="Times New Roman" panose="02020603050405020304" pitchFamily="18" charset="0"/>
              </a:rPr>
              <a:t>:</a:t>
            </a:r>
          </a:p>
          <a:p>
            <a:r>
              <a:rPr lang="en-US" sz="2000" b="0" i="0" u="none" strike="noStrike" baseline="0" dirty="0">
                <a:solidFill>
                  <a:srgbClr val="000000"/>
                </a:solidFill>
                <a:latin typeface="Times New Roman" panose="02020603050405020304" pitchFamily="18" charset="0"/>
              </a:rPr>
              <a:t>June 9 – workshop (cancelled)</a:t>
            </a:r>
          </a:p>
          <a:p>
            <a:r>
              <a:rPr lang="en-US" sz="2000" b="0" i="0" u="none" strike="noStrike" baseline="0" dirty="0">
                <a:solidFill>
                  <a:srgbClr val="000000"/>
                </a:solidFill>
                <a:latin typeface="Times New Roman" panose="02020603050405020304" pitchFamily="18" charset="0"/>
              </a:rPr>
              <a:t>June 22 – energy storage workshop</a:t>
            </a:r>
          </a:p>
          <a:p>
            <a:r>
              <a:rPr lang="en-US" sz="2000" dirty="0">
                <a:solidFill>
                  <a:srgbClr val="000000"/>
                </a:solidFill>
                <a:latin typeface="Times New Roman" panose="02020603050405020304" pitchFamily="18" charset="0"/>
              </a:rPr>
              <a:t>July 30 – 1</a:t>
            </a:r>
            <a:r>
              <a:rPr lang="en-US" sz="2000" baseline="30000" dirty="0">
                <a:solidFill>
                  <a:srgbClr val="000000"/>
                </a:solidFill>
                <a:latin typeface="Times New Roman" panose="02020603050405020304" pitchFamily="18" charset="0"/>
              </a:rPr>
              <a:t>st</a:t>
            </a:r>
            <a:r>
              <a:rPr lang="en-US" sz="2000" dirty="0">
                <a:solidFill>
                  <a:srgbClr val="000000"/>
                </a:solidFill>
                <a:latin typeface="Times New Roman" panose="02020603050405020304" pitchFamily="18" charset="0"/>
              </a:rPr>
              <a:t> draft of proposed rules</a:t>
            </a:r>
          </a:p>
          <a:p>
            <a:r>
              <a:rPr lang="en-US" sz="2000" b="0" i="0" u="none" strike="noStrike" baseline="0" dirty="0">
                <a:solidFill>
                  <a:srgbClr val="000000"/>
                </a:solidFill>
                <a:latin typeface="Times New Roman" panose="02020603050405020304" pitchFamily="18" charset="0"/>
              </a:rPr>
              <a:t>August 27</a:t>
            </a:r>
          </a:p>
        </p:txBody>
      </p:sp>
      <p:sp>
        <p:nvSpPr>
          <p:cNvPr id="8" name="Content Placeholder 5">
            <a:extLst>
              <a:ext uri="{FF2B5EF4-FFF2-40B4-BE49-F238E27FC236}">
                <a16:creationId xmlns:a16="http://schemas.microsoft.com/office/drawing/2014/main" id="{17DBE6F6-CBE4-42CF-BD00-8DE8304A1B20}"/>
              </a:ext>
            </a:extLst>
          </p:cNvPr>
          <p:cNvSpPr txBox="1">
            <a:spLocks/>
          </p:cNvSpPr>
          <p:nvPr/>
        </p:nvSpPr>
        <p:spPr>
          <a:xfrm>
            <a:off x="6096000" y="1820517"/>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solidFill>
                  <a:srgbClr val="000000"/>
                </a:solidFill>
                <a:latin typeface="Times New Roman" panose="02020603050405020304" pitchFamily="18" charset="0"/>
                <a:hlinkClick r:id="rId3"/>
              </a:rPr>
              <a:t>Notice cancelling June 9 workshop</a:t>
            </a:r>
            <a:r>
              <a:rPr lang="en-US" sz="2000" dirty="0">
                <a:solidFill>
                  <a:srgbClr val="000000"/>
                </a:solidFill>
                <a:latin typeface="Times New Roman" panose="02020603050405020304" pitchFamily="18" charset="0"/>
              </a:rPr>
              <a:t>:</a:t>
            </a:r>
            <a:endParaRPr lang="en-US" sz="1800" b="0" i="0" u="none" strike="noStrike" baseline="0" dirty="0">
              <a:solidFill>
                <a:srgbClr val="000000"/>
              </a:solidFill>
              <a:latin typeface="Times New Roman" panose="02020603050405020304" pitchFamily="18" charset="0"/>
            </a:endParaRPr>
          </a:p>
          <a:p>
            <a:r>
              <a:rPr lang="en-US" sz="2000" b="0" i="0" u="none" strike="noStrike" baseline="0" dirty="0">
                <a:solidFill>
                  <a:srgbClr val="000000"/>
                </a:solidFill>
                <a:latin typeface="Times New Roman" panose="02020603050405020304" pitchFamily="18" charset="0"/>
              </a:rPr>
              <a:t>June 25 – UTC and COM to receive “any collaborative solution”</a:t>
            </a:r>
          </a:p>
          <a:p>
            <a:r>
              <a:rPr lang="en-US" sz="2000" b="0" i="0" u="none" strike="noStrike" baseline="0" dirty="0">
                <a:solidFill>
                  <a:srgbClr val="000000"/>
                </a:solidFill>
                <a:latin typeface="Times New Roman" panose="02020603050405020304" pitchFamily="18" charset="0"/>
              </a:rPr>
              <a:t>July 1 – based on any proposal received by June 25, UTC and COM to “establish dates for a workshop and written comments on the interpretation of RCW 19.405.040(1)(a).”</a:t>
            </a:r>
          </a:p>
          <a:p>
            <a:pPr marL="0" indent="0">
              <a:buNone/>
            </a:pPr>
            <a:endParaRPr lang="en-US" sz="18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87964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Thank you!</a:t>
            </a:r>
          </a:p>
        </p:txBody>
      </p:sp>
      <p:sp>
        <p:nvSpPr>
          <p:cNvPr id="6" name="Content Placeholder 5"/>
          <p:cNvSpPr>
            <a:spLocks noGrp="1"/>
          </p:cNvSpPr>
          <p:nvPr>
            <p:ph idx="1"/>
          </p:nvPr>
        </p:nvSpPr>
        <p:spPr>
          <a:xfrm>
            <a:off x="6197600" y="1690688"/>
            <a:ext cx="5257800" cy="4351338"/>
          </a:xfrm>
        </p:spPr>
        <p:txBody>
          <a:bodyPr>
            <a:normAutofit/>
          </a:bodyPr>
          <a:lstStyle/>
          <a:p>
            <a:pPr marL="0" indent="0" algn="l">
              <a:buNone/>
            </a:pPr>
            <a:r>
              <a:rPr lang="en-US" sz="2000" i="1" dirty="0">
                <a:solidFill>
                  <a:srgbClr val="000000"/>
                </a:solidFill>
                <a:latin typeface="Times New Roman" panose="02020603050405020304" pitchFamily="18" charset="0"/>
              </a:rPr>
              <a:t>WUTC team</a:t>
            </a:r>
            <a:r>
              <a:rPr lang="en-US" sz="2000" b="0" i="0" u="none" strike="noStrike" baseline="0" dirty="0">
                <a:solidFill>
                  <a:srgbClr val="000000"/>
                </a:solidFill>
                <a:latin typeface="Times New Roman" panose="02020603050405020304" pitchFamily="18" charset="0"/>
              </a:rPr>
              <a:t>:</a:t>
            </a:r>
          </a:p>
          <a:p>
            <a:r>
              <a:rPr lang="en-US" sz="1800" dirty="0">
                <a:solidFill>
                  <a:srgbClr val="000000"/>
                </a:solidFill>
                <a:latin typeface="Times New Roman" panose="02020603050405020304" pitchFamily="18" charset="0"/>
              </a:rPr>
              <a:t>Brad Cebulko</a:t>
            </a:r>
          </a:p>
          <a:p>
            <a:pPr lvl="1"/>
            <a:r>
              <a:rPr lang="en-US" sz="1400" b="0" i="0" u="none" strike="noStrike" baseline="0" dirty="0">
                <a:solidFill>
                  <a:srgbClr val="000000"/>
                </a:solidFill>
                <a:latin typeface="Times New Roman" panose="02020603050405020304" pitchFamily="18" charset="0"/>
              </a:rPr>
              <a:t>(360) 664-1309</a:t>
            </a:r>
          </a:p>
          <a:p>
            <a:pPr lvl="1"/>
            <a:r>
              <a:rPr lang="pl-PL" sz="1400" dirty="0">
                <a:solidFill>
                  <a:srgbClr val="000000"/>
                </a:solidFill>
                <a:latin typeface="Times New Roman" panose="02020603050405020304" pitchFamily="18" charset="0"/>
              </a:rPr>
              <a:t>bradley.cebulko@utc.wa.gov</a:t>
            </a:r>
            <a:endParaRPr lang="en-US" sz="140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Steve Johnson</a:t>
            </a:r>
          </a:p>
          <a:p>
            <a:pPr lvl="1"/>
            <a:r>
              <a:rPr lang="en-US" sz="1400" dirty="0">
                <a:solidFill>
                  <a:srgbClr val="000000"/>
                </a:solidFill>
                <a:latin typeface="Times New Roman" panose="02020603050405020304" pitchFamily="18" charset="0"/>
              </a:rPr>
              <a:t>(360) 481-1573</a:t>
            </a:r>
          </a:p>
          <a:p>
            <a:pPr lvl="1"/>
            <a:r>
              <a:rPr lang="nb-NO" sz="1400" b="0" i="0" u="none" strike="noStrike" baseline="0" dirty="0">
                <a:solidFill>
                  <a:srgbClr val="000000"/>
                </a:solidFill>
                <a:latin typeface="Times New Roman" panose="02020603050405020304" pitchFamily="18" charset="0"/>
              </a:rPr>
              <a:t>steven.johnson@utc.wa.gov</a:t>
            </a:r>
            <a:endParaRPr lang="en-US" sz="1400" b="0" i="0" u="none" strike="noStrike" baseline="0" dirty="0">
              <a:solidFill>
                <a:srgbClr val="000000"/>
              </a:solidFill>
              <a:latin typeface="Times New Roman" panose="02020603050405020304" pitchFamily="18" charset="0"/>
            </a:endParaRPr>
          </a:p>
          <a:p>
            <a:r>
              <a:rPr lang="en-US" sz="1800" dirty="0">
                <a:solidFill>
                  <a:srgbClr val="000000"/>
                </a:solidFill>
                <a:latin typeface="Times New Roman" panose="02020603050405020304" pitchFamily="18" charset="0"/>
              </a:rPr>
              <a:t>Kyle Frankiewich</a:t>
            </a:r>
          </a:p>
          <a:p>
            <a:pPr lvl="1"/>
            <a:r>
              <a:rPr lang="en-US" sz="1400" b="0" i="0" u="none" strike="noStrike" baseline="0" dirty="0">
                <a:solidFill>
                  <a:srgbClr val="000000"/>
                </a:solidFill>
                <a:latin typeface="Times New Roman" panose="02020603050405020304" pitchFamily="18" charset="0"/>
              </a:rPr>
              <a:t>(360</a:t>
            </a:r>
            <a:r>
              <a:rPr lang="en-US" sz="1400" dirty="0">
                <a:solidFill>
                  <a:srgbClr val="000000"/>
                </a:solidFill>
                <a:latin typeface="Times New Roman" panose="02020603050405020304" pitchFamily="18" charset="0"/>
              </a:rPr>
              <a:t>) 664-1316</a:t>
            </a:r>
          </a:p>
          <a:p>
            <a:pPr lvl="1"/>
            <a:r>
              <a:rPr lang="en-US" sz="1400" b="0" i="0" u="none" strike="noStrike" baseline="0" dirty="0">
                <a:solidFill>
                  <a:srgbClr val="000000"/>
                </a:solidFill>
                <a:latin typeface="Times New Roman" panose="02020603050405020304" pitchFamily="18" charset="0"/>
              </a:rPr>
              <a:t>kyle.frankiewich@utc.wa.gov</a:t>
            </a:r>
          </a:p>
          <a:p>
            <a:pPr marL="0" indent="0">
              <a:buNone/>
            </a:pPr>
            <a:endParaRPr lang="en-US" sz="1800" b="0" i="0" u="none" strike="noStrike" baseline="0" dirty="0">
              <a:solidFill>
                <a:srgbClr val="000000"/>
              </a:solidFill>
              <a:latin typeface="Times New Roman" panose="02020603050405020304" pitchFamily="18" charset="0"/>
            </a:endParaRPr>
          </a:p>
          <a:p>
            <a:pPr marL="0" indent="0">
              <a:buNone/>
            </a:pPr>
            <a:r>
              <a:rPr lang="en-US" sz="1800" b="0" i="0" u="none" strike="noStrike" baseline="0" dirty="0">
                <a:solidFill>
                  <a:srgbClr val="000000"/>
                </a:solidFill>
                <a:latin typeface="Times New Roman" panose="02020603050405020304" pitchFamily="18" charset="0"/>
              </a:rPr>
              <a:t>Rulemaking docket: UE-210183 – </a:t>
            </a:r>
          </a:p>
          <a:p>
            <a:pPr marL="0" indent="0">
              <a:buNone/>
            </a:pPr>
            <a:r>
              <a:rPr lang="en-US" sz="1800" b="0" i="0" u="none" strike="noStrike" baseline="0" dirty="0">
                <a:solidFill>
                  <a:srgbClr val="000000"/>
                </a:solidFill>
                <a:latin typeface="Times New Roman" panose="02020603050405020304" pitchFamily="18" charset="0"/>
                <a:hlinkClick r:id="rId2"/>
              </a:rPr>
              <a:t>https://www.utc.wa.gov/casedocket/2021/210183</a:t>
            </a:r>
            <a:endParaRPr lang="en-US" sz="18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DAE79DE-E2CD-4409-97EA-8D66D2239F8B}" type="slidenum">
              <a:rPr lang="en-US" smtClean="0"/>
              <a:t>13</a:t>
            </a:fld>
            <a:endParaRPr lang="en-US"/>
          </a:p>
        </p:txBody>
      </p:sp>
      <p:pic>
        <p:nvPicPr>
          <p:cNvPr id="10" name="Picture 9" descr="Logo&#10;&#10;Description automatically generated">
            <a:extLst>
              <a:ext uri="{FF2B5EF4-FFF2-40B4-BE49-F238E27FC236}">
                <a16:creationId xmlns:a16="http://schemas.microsoft.com/office/drawing/2014/main" id="{C4737DDF-5A41-43B4-8056-36D029D4AF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821" y="5916647"/>
            <a:ext cx="740068" cy="741327"/>
          </a:xfrm>
          <a:prstGeom prst="rect">
            <a:avLst/>
          </a:prstGeom>
        </p:spPr>
      </p:pic>
      <p:sp>
        <p:nvSpPr>
          <p:cNvPr id="7" name="Content Placeholder 5">
            <a:extLst>
              <a:ext uri="{FF2B5EF4-FFF2-40B4-BE49-F238E27FC236}">
                <a16:creationId xmlns:a16="http://schemas.microsoft.com/office/drawing/2014/main" id="{A092E7F8-F9E7-49AC-BA12-6271C42F72B3}"/>
              </a:ext>
            </a:extLst>
          </p:cNvPr>
          <p:cNvSpPr txBox="1">
            <a:spLocks/>
          </p:cNvSpPr>
          <p:nvPr/>
        </p:nvSpPr>
        <p:spPr>
          <a:xfrm>
            <a:off x="838200" y="1690688"/>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solidFill>
                  <a:srgbClr val="000000"/>
                </a:solidFill>
                <a:latin typeface="Times New Roman" panose="02020603050405020304" pitchFamily="18" charset="0"/>
              </a:rPr>
              <a:t>Dept. of Commerce team</a:t>
            </a:r>
            <a:r>
              <a:rPr lang="en-US" sz="2000" dirty="0">
                <a:solidFill>
                  <a:srgbClr val="000000"/>
                </a:solidFill>
                <a:latin typeface="Times New Roman" panose="02020603050405020304" pitchFamily="18" charset="0"/>
              </a:rPr>
              <a:t>:</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Glenn Blackmon</a:t>
            </a:r>
          </a:p>
          <a:p>
            <a:pPr lvl="1"/>
            <a:r>
              <a:rPr lang="en-US" sz="1400" b="0" i="0" u="none" strike="noStrike" baseline="0" dirty="0">
                <a:solidFill>
                  <a:srgbClr val="000000"/>
                </a:solidFill>
                <a:latin typeface="Times New Roman" panose="02020603050405020304" pitchFamily="18" charset="0"/>
              </a:rPr>
              <a:t>(360) 339-5619</a:t>
            </a:r>
          </a:p>
          <a:p>
            <a:pPr lvl="1"/>
            <a:r>
              <a:rPr lang="en-US" sz="1400" dirty="0">
                <a:solidFill>
                  <a:srgbClr val="000000"/>
                </a:solidFill>
                <a:latin typeface="Times New Roman" panose="02020603050405020304" pitchFamily="18" charset="0"/>
              </a:rPr>
              <a:t>glenn.blackmon@commerce.wa.gov</a:t>
            </a:r>
          </a:p>
          <a:p>
            <a:r>
              <a:rPr lang="en-US" sz="1800" b="0" i="0" u="none" strike="noStrike" baseline="0" dirty="0">
                <a:solidFill>
                  <a:srgbClr val="000000"/>
                </a:solidFill>
                <a:latin typeface="Times New Roman" panose="02020603050405020304" pitchFamily="18" charset="0"/>
              </a:rPr>
              <a:t>Austin Scharff</a:t>
            </a:r>
          </a:p>
          <a:p>
            <a:pPr lvl="1"/>
            <a:r>
              <a:rPr lang="en-US" sz="1400" dirty="0">
                <a:solidFill>
                  <a:srgbClr val="000000"/>
                </a:solidFill>
                <a:latin typeface="Times New Roman" panose="02020603050405020304" pitchFamily="18" charset="0"/>
              </a:rPr>
              <a:t>(360) 764-9632</a:t>
            </a:r>
          </a:p>
          <a:p>
            <a:pPr lvl="1"/>
            <a:r>
              <a:rPr lang="de-DE" sz="1400" dirty="0">
                <a:solidFill>
                  <a:srgbClr val="000000"/>
                </a:solidFill>
                <a:latin typeface="Times New Roman" panose="02020603050405020304" pitchFamily="18" charset="0"/>
              </a:rPr>
              <a:t>austin.scharff@commerce.wa.gov</a:t>
            </a:r>
            <a:endParaRPr lang="en-US" sz="1400" dirty="0">
              <a:solidFill>
                <a:srgbClr val="000000"/>
              </a:solidFill>
              <a:latin typeface="Times New Roman" panose="02020603050405020304" pitchFamily="18" charset="0"/>
            </a:endParaRPr>
          </a:p>
          <a:p>
            <a:pPr lvl="1"/>
            <a:endParaRPr lang="en-US" sz="1400" b="0" i="0" u="none" strike="noStrike" baseline="0" dirty="0">
              <a:solidFill>
                <a:srgbClr val="000000"/>
              </a:solidFill>
              <a:latin typeface="Times New Roman" panose="02020603050405020304" pitchFamily="18" charset="0"/>
            </a:endParaRPr>
          </a:p>
          <a:p>
            <a:pPr marL="0" indent="0">
              <a:buNone/>
            </a:pPr>
            <a:r>
              <a:rPr lang="en-US" sz="1800" b="0" i="0" u="none" strike="noStrike" baseline="0" dirty="0">
                <a:solidFill>
                  <a:srgbClr val="000000"/>
                </a:solidFill>
                <a:latin typeface="Times New Roman" panose="02020603050405020304" pitchFamily="18" charset="0"/>
              </a:rPr>
              <a:t>Rulemaking webpage:</a:t>
            </a:r>
          </a:p>
          <a:p>
            <a:pPr marL="0" indent="0">
              <a:buNone/>
            </a:pPr>
            <a:r>
              <a:rPr lang="en-US" sz="1800" b="0" i="0" u="none" strike="noStrike" baseline="0" dirty="0">
                <a:solidFill>
                  <a:srgbClr val="000000"/>
                </a:solidFill>
                <a:latin typeface="Times New Roman" panose="02020603050405020304" pitchFamily="18" charset="0"/>
                <a:hlinkClick r:id="rId4"/>
              </a:rPr>
              <a:t>https://www.commerce.wa.gov/growing-the-economy/energy/ceta/</a:t>
            </a:r>
            <a:endParaRPr lang="en-US" sz="18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096818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Participation information</a:t>
            </a:r>
          </a:p>
        </p:txBody>
      </p:sp>
      <p:sp>
        <p:nvSpPr>
          <p:cNvPr id="6" name="Content Placeholder 5"/>
          <p:cNvSpPr>
            <a:spLocks noGrp="1"/>
          </p:cNvSpPr>
          <p:nvPr>
            <p:ph idx="1"/>
          </p:nvPr>
        </p:nvSpPr>
        <p:spPr/>
        <p:txBody>
          <a:bodyPr>
            <a:normAutofit/>
          </a:bodyPr>
          <a:lstStyle/>
          <a:p>
            <a:r>
              <a:rPr lang="en-US" sz="2000" b="0" i="0" u="none" strike="noStrike" baseline="0" dirty="0">
                <a:solidFill>
                  <a:srgbClr val="0000FF"/>
                </a:solidFill>
                <a:latin typeface="Times New Roman" panose="02020603050405020304" pitchFamily="18" charset="0"/>
              </a:rPr>
              <a:t>Click to join meeting </a:t>
            </a:r>
          </a:p>
          <a:p>
            <a:r>
              <a:rPr lang="en-US" sz="1800" b="0" i="0" u="none" strike="noStrike" baseline="0" dirty="0">
                <a:solidFill>
                  <a:srgbClr val="0000FF"/>
                </a:solidFill>
                <a:latin typeface="Times New Roman" panose="02020603050405020304" pitchFamily="18" charset="0"/>
              </a:rPr>
              <a:t>https://wastatecommerce.zoom.us/j/86354894145?pwd=V28reEZLWlNwMEh5Q0dZdUhtZVNDdz09 </a:t>
            </a:r>
          </a:p>
          <a:p>
            <a:r>
              <a:rPr lang="en-US" sz="2000" b="0" i="0" u="none" strike="noStrike" baseline="0" dirty="0">
                <a:solidFill>
                  <a:srgbClr val="000000"/>
                </a:solidFill>
                <a:latin typeface="Times New Roman" panose="02020603050405020304" pitchFamily="18" charset="0"/>
              </a:rPr>
              <a:t>Password: Energy </a:t>
            </a:r>
          </a:p>
          <a:p>
            <a:r>
              <a:rPr lang="en-US" sz="2000" b="0" i="0" u="none" strike="noStrike" baseline="0" dirty="0">
                <a:solidFill>
                  <a:srgbClr val="000000"/>
                </a:solidFill>
                <a:latin typeface="Times New Roman" panose="02020603050405020304" pitchFamily="18" charset="0"/>
              </a:rPr>
              <a:t>Join by phone: (253) 215-8782</a:t>
            </a:r>
          </a:p>
          <a:p>
            <a:pPr lvl="1"/>
            <a:r>
              <a:rPr lang="en-US" sz="1800" b="0" i="0" u="none" strike="noStrike" baseline="0" dirty="0">
                <a:solidFill>
                  <a:srgbClr val="000000"/>
                </a:solidFill>
                <a:latin typeface="Times New Roman" panose="02020603050405020304" pitchFamily="18" charset="0"/>
              </a:rPr>
              <a:t>conference ID: 890 9305 6157#; </a:t>
            </a:r>
          </a:p>
          <a:p>
            <a:pPr lvl="1"/>
            <a:r>
              <a:rPr lang="en-US" sz="1800" b="0" i="0" u="none" strike="noStrike" baseline="0" dirty="0">
                <a:solidFill>
                  <a:srgbClr val="000000"/>
                </a:solidFill>
                <a:latin typeface="Times New Roman" panose="02020603050405020304" pitchFamily="18" charset="0"/>
              </a:rPr>
              <a:t>passcode: *521222# </a:t>
            </a:r>
            <a:endParaRPr lang="en-US" sz="2000" dirty="0">
              <a:solidFill>
                <a:srgbClr val="000000"/>
              </a:solidFill>
              <a:latin typeface="Times New Roman" panose="02020603050405020304" pitchFamily="18" charset="0"/>
            </a:endParaRPr>
          </a:p>
          <a:p>
            <a:r>
              <a:rPr lang="en-US" sz="2000" b="0" i="0" u="none" strike="noStrike" baseline="0" dirty="0">
                <a:solidFill>
                  <a:srgbClr val="000000"/>
                </a:solidFill>
                <a:latin typeface="Times New Roman" panose="02020603050405020304" pitchFamily="18" charset="0"/>
              </a:rPr>
              <a:t>Phone participants - *6 to mute and unmute</a:t>
            </a:r>
            <a:endParaRPr lang="en-US" sz="2000" dirty="0">
              <a:solidFill>
                <a:srgbClr val="000000"/>
              </a:solidFill>
              <a:latin typeface="Times New Roman" panose="02020603050405020304" pitchFamily="18" charset="0"/>
            </a:endParaRPr>
          </a:p>
          <a:p>
            <a:r>
              <a:rPr lang="en-US" sz="2000" b="0" i="0" u="none" strike="noStrike" baseline="0" dirty="0">
                <a:solidFill>
                  <a:srgbClr val="000000"/>
                </a:solidFill>
                <a:latin typeface="Times New Roman" panose="02020603050405020304" pitchFamily="18" charset="0"/>
              </a:rPr>
              <a:t>Technical issues? Please contact Austin Scharff –</a:t>
            </a:r>
          </a:p>
          <a:p>
            <a:pPr lvl="1"/>
            <a:r>
              <a:rPr lang="en-US" sz="1600" dirty="0">
                <a:solidFill>
                  <a:srgbClr val="000000"/>
                </a:solidFill>
                <a:latin typeface="Times New Roman" panose="02020603050405020304" pitchFamily="18" charset="0"/>
              </a:rPr>
              <a:t>(360) 764-9632</a:t>
            </a:r>
          </a:p>
          <a:p>
            <a:pPr lvl="1"/>
            <a:r>
              <a:rPr lang="de-DE" sz="1600" dirty="0">
                <a:solidFill>
                  <a:srgbClr val="000000"/>
                </a:solidFill>
                <a:latin typeface="Times New Roman" panose="02020603050405020304" pitchFamily="18" charset="0"/>
              </a:rPr>
              <a:t>austin.scharff@commerce.wa.gov</a:t>
            </a:r>
            <a:endParaRPr lang="en-US" sz="1600" dirty="0">
              <a:solidFill>
                <a:srgbClr val="000000"/>
              </a:solidFill>
              <a:latin typeface="Times New Roman" panose="02020603050405020304" pitchFamily="18" charset="0"/>
            </a:endParaRPr>
          </a:p>
          <a:p>
            <a:pPr lvl="1"/>
            <a:endParaRPr lang="en-US" sz="16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DAE79DE-E2CD-4409-97EA-8D66D2239F8B}" type="slidenum">
              <a:rPr lang="en-US" smtClean="0"/>
              <a:t>2</a:t>
            </a:fld>
            <a:endParaRPr lang="en-US"/>
          </a:p>
        </p:txBody>
      </p:sp>
      <p:pic>
        <p:nvPicPr>
          <p:cNvPr id="10" name="Picture 9" descr="Logo&#10;&#10;Description automatically generated">
            <a:extLst>
              <a:ext uri="{FF2B5EF4-FFF2-40B4-BE49-F238E27FC236}">
                <a16:creationId xmlns:a16="http://schemas.microsoft.com/office/drawing/2014/main" id="{C4737DDF-5A41-43B4-8056-36D029D4AF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21" y="5916647"/>
            <a:ext cx="740068" cy="741327"/>
          </a:xfrm>
          <a:prstGeom prst="rect">
            <a:avLst/>
          </a:prstGeom>
        </p:spPr>
      </p:pic>
    </p:spTree>
    <p:extLst>
      <p:ext uri="{BB962C8B-B14F-4D97-AF65-F5344CB8AC3E}">
        <p14:creationId xmlns:p14="http://schemas.microsoft.com/office/powerpoint/2010/main" val="315339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a:t>
            </a:r>
          </a:p>
        </p:txBody>
      </p:sp>
      <p:sp>
        <p:nvSpPr>
          <p:cNvPr id="6" name="Content Placeholder 5"/>
          <p:cNvSpPr>
            <a:spLocks noGrp="1"/>
          </p:cNvSpPr>
          <p:nvPr>
            <p:ph idx="1"/>
          </p:nvPr>
        </p:nvSpPr>
        <p:spPr/>
        <p:txBody>
          <a:bodyPr>
            <a:normAutofit/>
          </a:bodyPr>
          <a:lstStyle/>
          <a:p>
            <a:pPr marL="457200" indent="-457200" algn="l">
              <a:buFont typeface="+mj-lt"/>
              <a:buAutoNum type="arabicPeriod"/>
            </a:pPr>
            <a:r>
              <a:rPr lang="en-US" sz="2400" b="0" i="0" u="none" strike="noStrike" baseline="0" dirty="0">
                <a:solidFill>
                  <a:srgbClr val="000000"/>
                </a:solidFill>
                <a:latin typeface="Times New Roman" panose="02020603050405020304" pitchFamily="18" charset="0"/>
              </a:rPr>
              <a:t>Scope and Process for Issues and Workshop</a:t>
            </a:r>
          </a:p>
          <a:p>
            <a:pPr marL="457200" indent="-457200" algn="l">
              <a:buFont typeface="+mj-lt"/>
              <a:buAutoNum type="arabicPeriod"/>
            </a:pPr>
            <a:r>
              <a:rPr lang="en-US" sz="2400" dirty="0">
                <a:solidFill>
                  <a:srgbClr val="000000"/>
                </a:solidFill>
                <a:latin typeface="Times New Roman" panose="02020603050405020304" pitchFamily="18" charset="0"/>
              </a:rPr>
              <a:t>Commissioner remarks</a:t>
            </a:r>
          </a:p>
          <a:p>
            <a:pPr marL="457200" indent="-457200" algn="l">
              <a:buFont typeface="+mj-lt"/>
              <a:buAutoNum type="arabicPeriod"/>
            </a:pPr>
            <a:r>
              <a:rPr lang="en-US" sz="2400" b="0" i="0" u="none" strike="noStrike" baseline="0" dirty="0">
                <a:solidFill>
                  <a:srgbClr val="000000"/>
                </a:solidFill>
                <a:latin typeface="Times New Roman" panose="02020603050405020304" pitchFamily="18" charset="0"/>
              </a:rPr>
              <a:t>Opening remarks and summary of comments</a:t>
            </a:r>
          </a:p>
          <a:p>
            <a:pPr marL="457200" indent="-457200" algn="l">
              <a:buFont typeface="+mj-lt"/>
              <a:buAutoNum type="arabicPeriod"/>
            </a:pPr>
            <a:r>
              <a:rPr lang="en-US" sz="2400" dirty="0">
                <a:solidFill>
                  <a:srgbClr val="000000"/>
                </a:solidFill>
                <a:latin typeface="Times New Roman" panose="02020603050405020304" pitchFamily="18" charset="0"/>
              </a:rPr>
              <a:t>Ten-minute break</a:t>
            </a:r>
          </a:p>
          <a:p>
            <a:pPr marL="457200" indent="-457200" algn="l">
              <a:buFont typeface="+mj-lt"/>
              <a:buAutoNum type="arabicPeriod"/>
            </a:pPr>
            <a:r>
              <a:rPr lang="en-US" sz="2400" b="0" i="0" u="none" strike="noStrike" baseline="0" dirty="0">
                <a:solidFill>
                  <a:srgbClr val="000000"/>
                </a:solidFill>
                <a:latin typeface="Times New Roman" panose="02020603050405020304" pitchFamily="18" charset="0"/>
              </a:rPr>
              <a:t>Panel discussions – “Problem Solving Pods”</a:t>
            </a:r>
          </a:p>
          <a:p>
            <a:pPr marL="914400" lvl="1" indent="-457200">
              <a:buFont typeface="+mj-lt"/>
              <a:buAutoNum type="alphaLcParenR"/>
            </a:pPr>
            <a:r>
              <a:rPr lang="en-US" sz="1800" dirty="0">
                <a:solidFill>
                  <a:srgbClr val="000000"/>
                </a:solidFill>
                <a:latin typeface="Times New Roman" panose="02020603050405020304" pitchFamily="18" charset="0"/>
              </a:rPr>
              <a:t>Track the sources of electricity used in charging</a:t>
            </a:r>
          </a:p>
          <a:p>
            <a:pPr marL="914400" lvl="1" indent="-457200">
              <a:buFont typeface="+mj-lt"/>
              <a:buAutoNum type="alphaLcParenR"/>
            </a:pPr>
            <a:r>
              <a:rPr lang="en-US" sz="1800" b="0" i="0" u="none" strike="noStrike" baseline="0" dirty="0">
                <a:solidFill>
                  <a:srgbClr val="000000"/>
                </a:solidFill>
                <a:latin typeface="Times New Roman" panose="02020603050405020304" pitchFamily="18" charset="0"/>
              </a:rPr>
              <a:t>Ignore storage activities and focus on </a:t>
            </a:r>
            <a:r>
              <a:rPr lang="en-US" sz="1800" dirty="0">
                <a:solidFill>
                  <a:srgbClr val="000000"/>
                </a:solidFill>
                <a:latin typeface="Times New Roman" panose="02020603050405020304" pitchFamily="18" charset="0"/>
              </a:rPr>
              <a:t>generation and load</a:t>
            </a:r>
          </a:p>
          <a:p>
            <a:pPr marL="914400" lvl="1" indent="-457200">
              <a:buFont typeface="+mj-lt"/>
              <a:buAutoNum type="alphaLcParenR"/>
            </a:pPr>
            <a:r>
              <a:rPr lang="en-US" sz="1800" b="0" i="0" u="none" strike="noStrike" baseline="0" dirty="0">
                <a:solidFill>
                  <a:srgbClr val="000000"/>
                </a:solidFill>
                <a:latin typeface="Times New Roman" panose="02020603050405020304" pitchFamily="18" charset="0"/>
              </a:rPr>
              <a:t>Effect on storage and generation resource choices</a:t>
            </a:r>
          </a:p>
          <a:p>
            <a:pPr marL="914400" lvl="1" indent="-457200">
              <a:buFont typeface="+mj-lt"/>
              <a:buAutoNum type="alphaLcParenR"/>
            </a:pPr>
            <a:r>
              <a:rPr lang="en-US" sz="1800" dirty="0">
                <a:solidFill>
                  <a:srgbClr val="000000"/>
                </a:solidFill>
                <a:latin typeface="Times New Roman" panose="02020603050405020304" pitchFamily="18" charset="0"/>
              </a:rPr>
              <a:t>Demonstrating delivery of renewable generation</a:t>
            </a:r>
          </a:p>
          <a:p>
            <a:pPr marL="457200" indent="-457200">
              <a:buFont typeface="+mj-lt"/>
              <a:buAutoNum type="arabicPeriod"/>
            </a:pPr>
            <a:r>
              <a:rPr lang="en-US" sz="2400" dirty="0">
                <a:solidFill>
                  <a:srgbClr val="000000"/>
                </a:solidFill>
                <a:latin typeface="Times New Roman" panose="02020603050405020304" pitchFamily="18" charset="0"/>
              </a:rPr>
              <a:t>Next steps: Dept. of Commerce and UTC</a:t>
            </a:r>
          </a:p>
        </p:txBody>
      </p:sp>
      <p:sp>
        <p:nvSpPr>
          <p:cNvPr id="4" name="Slide Number Placeholder 3"/>
          <p:cNvSpPr>
            <a:spLocks noGrp="1"/>
          </p:cNvSpPr>
          <p:nvPr>
            <p:ph type="sldNum" sz="quarter" idx="12"/>
          </p:nvPr>
        </p:nvSpPr>
        <p:spPr/>
        <p:txBody>
          <a:bodyPr/>
          <a:lstStyle/>
          <a:p>
            <a:fld id="{DDAE79DE-E2CD-4409-97EA-8D66D2239F8B}" type="slidenum">
              <a:rPr lang="en-US" smtClean="0"/>
              <a:t>3</a:t>
            </a:fld>
            <a:endParaRPr lang="en-US"/>
          </a:p>
        </p:txBody>
      </p:sp>
      <p:pic>
        <p:nvPicPr>
          <p:cNvPr id="10" name="Picture 9" descr="Logo&#10;&#10;Description automatically generated">
            <a:extLst>
              <a:ext uri="{FF2B5EF4-FFF2-40B4-BE49-F238E27FC236}">
                <a16:creationId xmlns:a16="http://schemas.microsoft.com/office/drawing/2014/main" id="{C4737DDF-5A41-43B4-8056-36D029D4AF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21" y="5916647"/>
            <a:ext cx="740068" cy="741327"/>
          </a:xfrm>
          <a:prstGeom prst="rect">
            <a:avLst/>
          </a:prstGeom>
        </p:spPr>
      </p:pic>
    </p:spTree>
    <p:extLst>
      <p:ext uri="{BB962C8B-B14F-4D97-AF65-F5344CB8AC3E}">
        <p14:creationId xmlns:p14="http://schemas.microsoft.com/office/powerpoint/2010/main" val="402409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Scope and Process for Issues and Workshop</a:t>
            </a:r>
          </a:p>
        </p:txBody>
      </p:sp>
      <p:sp>
        <p:nvSpPr>
          <p:cNvPr id="6" name="Content Placeholder 5"/>
          <p:cNvSpPr>
            <a:spLocks noGrp="1"/>
          </p:cNvSpPr>
          <p:nvPr>
            <p:ph idx="1"/>
          </p:nvPr>
        </p:nvSpPr>
        <p:spPr/>
        <p:txBody>
          <a:bodyPr>
            <a:normAutofit/>
          </a:bodyPr>
          <a:lstStyle/>
          <a:p>
            <a:pPr algn="l"/>
            <a:r>
              <a:rPr lang="en-US" sz="2400" b="0" i="0" u="none" strike="noStrike" baseline="0" dirty="0">
                <a:solidFill>
                  <a:srgbClr val="000000"/>
                </a:solidFill>
                <a:latin typeface="Times New Roman" panose="02020603050405020304" pitchFamily="18" charset="0"/>
              </a:rPr>
              <a:t>Three ‘tracks’ for rulemaking:</a:t>
            </a:r>
          </a:p>
          <a:p>
            <a:pPr lvl="1"/>
            <a:r>
              <a:rPr lang="en-US" sz="1800" b="0" i="0" u="none" strike="noStrike" baseline="0" dirty="0">
                <a:solidFill>
                  <a:srgbClr val="000000"/>
                </a:solidFill>
                <a:latin typeface="Times New Roman" panose="02020603050405020304" pitchFamily="18" charset="0"/>
              </a:rPr>
              <a:t>Interpretation</a:t>
            </a:r>
            <a:r>
              <a:rPr lang="en-US" sz="1800" dirty="0">
                <a:solidFill>
                  <a:srgbClr val="000000"/>
                </a:solidFill>
                <a:latin typeface="Times New Roman" panose="02020603050405020304" pitchFamily="18" charset="0"/>
              </a:rPr>
              <a:t> of “use”</a:t>
            </a:r>
            <a:endParaRPr lang="en-US" sz="1800" b="0" i="0" u="none" strike="noStrike" baseline="0" dirty="0">
              <a:solidFill>
                <a:srgbClr val="000000"/>
              </a:solidFill>
              <a:latin typeface="Times New Roman" panose="02020603050405020304" pitchFamily="18" charset="0"/>
            </a:endParaRPr>
          </a:p>
          <a:p>
            <a:pPr lvl="1"/>
            <a:r>
              <a:rPr lang="en-US" sz="1800" dirty="0">
                <a:solidFill>
                  <a:srgbClr val="000000"/>
                </a:solidFill>
                <a:latin typeface="Times New Roman" panose="02020603050405020304" pitchFamily="18" charset="0"/>
              </a:rPr>
              <a:t>Market purchases and double-counting</a:t>
            </a:r>
          </a:p>
          <a:p>
            <a:pPr lvl="1"/>
            <a:r>
              <a:rPr lang="en-US" sz="1800" b="0" i="0" u="none" strike="noStrike" baseline="0" dirty="0">
                <a:solidFill>
                  <a:srgbClr val="000000"/>
                </a:solidFill>
                <a:latin typeface="Times New Roman" panose="02020603050405020304" pitchFamily="18" charset="0"/>
              </a:rPr>
              <a:t>Storage accounting</a:t>
            </a:r>
            <a:endParaRPr lang="en-US" sz="180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DAE79DE-E2CD-4409-97EA-8D66D2239F8B}" type="slidenum">
              <a:rPr lang="en-US" smtClean="0"/>
              <a:t>4</a:t>
            </a:fld>
            <a:endParaRPr lang="en-US"/>
          </a:p>
        </p:txBody>
      </p:sp>
      <p:pic>
        <p:nvPicPr>
          <p:cNvPr id="10" name="Picture 9" descr="Logo&#10;&#10;Description automatically generated">
            <a:extLst>
              <a:ext uri="{FF2B5EF4-FFF2-40B4-BE49-F238E27FC236}">
                <a16:creationId xmlns:a16="http://schemas.microsoft.com/office/drawing/2014/main" id="{C4737DDF-5A41-43B4-8056-36D029D4AF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21" y="5916647"/>
            <a:ext cx="740068" cy="741327"/>
          </a:xfrm>
          <a:prstGeom prst="rect">
            <a:avLst/>
          </a:prstGeom>
        </p:spPr>
      </p:pic>
    </p:spTree>
    <p:extLst>
      <p:ext uri="{BB962C8B-B14F-4D97-AF65-F5344CB8AC3E}">
        <p14:creationId xmlns:p14="http://schemas.microsoft.com/office/powerpoint/2010/main" val="1178088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Opening remarks and summary of comments</a:t>
            </a:r>
          </a:p>
        </p:txBody>
      </p:sp>
      <p:sp>
        <p:nvSpPr>
          <p:cNvPr id="6" name="Content Placeholder 5"/>
          <p:cNvSpPr>
            <a:spLocks noGrp="1"/>
          </p:cNvSpPr>
          <p:nvPr>
            <p:ph idx="1"/>
          </p:nvPr>
        </p:nvSpPr>
        <p:spPr>
          <a:xfrm>
            <a:off x="838200" y="2400258"/>
            <a:ext cx="10515600" cy="2256848"/>
          </a:xfrm>
        </p:spPr>
        <p:txBody>
          <a:bodyPr numCol="2">
            <a:normAutofit/>
          </a:bodyPr>
          <a:lstStyle/>
          <a:p>
            <a:r>
              <a:rPr lang="en-US" sz="2000" b="0" i="0" u="none" strike="noStrike" baseline="0" dirty="0">
                <a:solidFill>
                  <a:srgbClr val="000000"/>
                </a:solidFill>
                <a:latin typeface="Times New Roman" panose="02020603050405020304" pitchFamily="18" charset="0"/>
              </a:rPr>
              <a:t>Joint utilities: Avista Corporation, Pacific Power, Puget Sound Energy, Public Generation Pool, WA Public Utility Districts Association</a:t>
            </a:r>
          </a:p>
          <a:p>
            <a:pPr algn="l"/>
            <a:r>
              <a:rPr lang="en-US" sz="2000" b="0" i="0" u="none" strike="noStrike" baseline="0" dirty="0">
                <a:solidFill>
                  <a:srgbClr val="000000"/>
                </a:solidFill>
                <a:latin typeface="Times New Roman" panose="02020603050405020304" pitchFamily="18" charset="0"/>
              </a:rPr>
              <a:t>Northwest Energy Coalition</a:t>
            </a:r>
          </a:p>
          <a:p>
            <a:pPr algn="l"/>
            <a:r>
              <a:rPr lang="en-US" sz="2000" b="0" i="0" u="none" strike="noStrike" baseline="0" dirty="0">
                <a:solidFill>
                  <a:srgbClr val="000000"/>
                </a:solidFill>
                <a:latin typeface="Times New Roman" panose="02020603050405020304" pitchFamily="18" charset="0"/>
              </a:rPr>
              <a:t>Climate Solutions</a:t>
            </a:r>
          </a:p>
          <a:p>
            <a:pPr algn="l"/>
            <a:r>
              <a:rPr lang="en-US" sz="2000" b="0" i="0" u="none" strike="noStrike" baseline="0" dirty="0">
                <a:solidFill>
                  <a:srgbClr val="000000"/>
                </a:solidFill>
                <a:latin typeface="Times New Roman" panose="02020603050405020304" pitchFamily="18" charset="0"/>
              </a:rPr>
              <a:t>WA State Public Counsel</a:t>
            </a:r>
          </a:p>
          <a:p>
            <a:pPr algn="l"/>
            <a:r>
              <a:rPr lang="en-US" sz="2000" b="0" i="0" u="none" strike="noStrike" baseline="0" dirty="0">
                <a:solidFill>
                  <a:srgbClr val="000000"/>
                </a:solidFill>
                <a:latin typeface="Times New Roman" panose="02020603050405020304" pitchFamily="18" charset="0"/>
              </a:rPr>
              <a:t>US Energy Storage Association</a:t>
            </a:r>
          </a:p>
          <a:p>
            <a:pPr algn="l"/>
            <a:r>
              <a:rPr lang="en-US" sz="2000" b="0" i="0" u="none" strike="noStrike" baseline="0" dirty="0">
                <a:solidFill>
                  <a:srgbClr val="000000"/>
                </a:solidFill>
                <a:latin typeface="Times New Roman" panose="02020603050405020304" pitchFamily="18" charset="0"/>
              </a:rPr>
              <a:t>Renewable Hydrogen Alliance</a:t>
            </a:r>
          </a:p>
          <a:p>
            <a:pPr algn="l"/>
            <a:r>
              <a:rPr lang="en-US" sz="2000" b="0" i="0" u="none" strike="noStrike" baseline="0" dirty="0">
                <a:solidFill>
                  <a:srgbClr val="000000"/>
                </a:solidFill>
                <a:latin typeface="Times New Roman" panose="02020603050405020304" pitchFamily="18" charset="0"/>
              </a:rPr>
              <a:t>Renewable Northwest</a:t>
            </a:r>
          </a:p>
          <a:p>
            <a:pPr algn="l"/>
            <a:r>
              <a:rPr lang="en-US" sz="2000" b="0" i="0" u="none" strike="noStrike" baseline="0" dirty="0">
                <a:solidFill>
                  <a:srgbClr val="000000"/>
                </a:solidFill>
                <a:latin typeface="Times New Roman" panose="02020603050405020304" pitchFamily="18" charset="0"/>
              </a:rPr>
              <a:t>Western Power Trading Forum</a:t>
            </a:r>
          </a:p>
          <a:p>
            <a:pPr algn="l"/>
            <a:r>
              <a:rPr lang="en-US" sz="2000" b="0" i="0" u="none" strike="noStrike" baseline="0" dirty="0">
                <a:solidFill>
                  <a:srgbClr val="000000"/>
                </a:solidFill>
                <a:latin typeface="Times New Roman" panose="02020603050405020304" pitchFamily="18" charset="0"/>
              </a:rPr>
              <a:t>Center for Resource Solutions</a:t>
            </a:r>
          </a:p>
        </p:txBody>
      </p:sp>
      <p:sp>
        <p:nvSpPr>
          <p:cNvPr id="4" name="Slide Number Placeholder 3"/>
          <p:cNvSpPr>
            <a:spLocks noGrp="1"/>
          </p:cNvSpPr>
          <p:nvPr>
            <p:ph type="sldNum" sz="quarter" idx="12"/>
          </p:nvPr>
        </p:nvSpPr>
        <p:spPr/>
        <p:txBody>
          <a:bodyPr/>
          <a:lstStyle/>
          <a:p>
            <a:fld id="{DDAE79DE-E2CD-4409-97EA-8D66D2239F8B}" type="slidenum">
              <a:rPr lang="en-US" smtClean="0"/>
              <a:t>5</a:t>
            </a:fld>
            <a:endParaRPr lang="en-US"/>
          </a:p>
        </p:txBody>
      </p:sp>
      <p:pic>
        <p:nvPicPr>
          <p:cNvPr id="10" name="Picture 9" descr="Logo&#10;&#10;Description automatically generated">
            <a:extLst>
              <a:ext uri="{FF2B5EF4-FFF2-40B4-BE49-F238E27FC236}">
                <a16:creationId xmlns:a16="http://schemas.microsoft.com/office/drawing/2014/main" id="{C4737DDF-5A41-43B4-8056-36D029D4AF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21" y="5916647"/>
            <a:ext cx="740068" cy="741327"/>
          </a:xfrm>
          <a:prstGeom prst="rect">
            <a:avLst/>
          </a:prstGeom>
        </p:spPr>
      </p:pic>
      <p:sp>
        <p:nvSpPr>
          <p:cNvPr id="8" name="TextBox 7">
            <a:extLst>
              <a:ext uri="{FF2B5EF4-FFF2-40B4-BE49-F238E27FC236}">
                <a16:creationId xmlns:a16="http://schemas.microsoft.com/office/drawing/2014/main" id="{EB3E583B-30F1-4A5B-B1A6-FD515E130474}"/>
              </a:ext>
            </a:extLst>
          </p:cNvPr>
          <p:cNvSpPr txBox="1"/>
          <p:nvPr/>
        </p:nvSpPr>
        <p:spPr>
          <a:xfrm>
            <a:off x="838200" y="4730095"/>
            <a:ext cx="10226964" cy="1200329"/>
          </a:xfrm>
          <a:prstGeom prst="rect">
            <a:avLst/>
          </a:prstGeom>
          <a:noFill/>
        </p:spPr>
        <p:txBody>
          <a:bodyPr wrap="square">
            <a:spAutoFit/>
          </a:bodyPr>
          <a:lstStyle/>
          <a:p>
            <a:pPr algn="l"/>
            <a:r>
              <a:rPr lang="en-US" sz="2000" dirty="0">
                <a:solidFill>
                  <a:srgbClr val="000000"/>
                </a:solidFill>
                <a:latin typeface="Times New Roman" panose="02020603050405020304" pitchFamily="18" charset="0"/>
              </a:rPr>
              <a:t>Speakers are requested to keep opening remarks to about three minutes.</a:t>
            </a:r>
          </a:p>
          <a:p>
            <a:pPr algn="l"/>
            <a:endParaRPr lang="en-US" sz="1200" dirty="0">
              <a:solidFill>
                <a:srgbClr val="000000"/>
              </a:solidFill>
              <a:latin typeface="Times New Roman" panose="02020603050405020304" pitchFamily="18" charset="0"/>
            </a:endParaRPr>
          </a:p>
          <a:p>
            <a:pPr algn="l"/>
            <a:r>
              <a:rPr lang="en-US" sz="2000" dirty="0">
                <a:solidFill>
                  <a:srgbClr val="000000"/>
                </a:solidFill>
                <a:latin typeface="Times New Roman" panose="02020603050405020304" pitchFamily="18" charset="0"/>
              </a:rPr>
              <a:t>If your organization is not listed but you would like to speak, please let us know using the chat function of Zoom.</a:t>
            </a:r>
            <a:endParaRPr lang="en-US" sz="2000" b="0" i="0" u="none" strike="noStrike" baseline="0" dirty="0">
              <a:solidFill>
                <a:srgbClr val="000000"/>
              </a:solidFill>
              <a:latin typeface="Times New Roman" panose="02020603050405020304" pitchFamily="18" charset="0"/>
            </a:endParaRPr>
          </a:p>
        </p:txBody>
      </p:sp>
      <p:sp>
        <p:nvSpPr>
          <p:cNvPr id="9" name="TextBox 8">
            <a:extLst>
              <a:ext uri="{FF2B5EF4-FFF2-40B4-BE49-F238E27FC236}">
                <a16:creationId xmlns:a16="http://schemas.microsoft.com/office/drawing/2014/main" id="{73ED3A36-62BC-43F5-A3C3-B61EFE525DC1}"/>
              </a:ext>
            </a:extLst>
          </p:cNvPr>
          <p:cNvSpPr txBox="1"/>
          <p:nvPr/>
        </p:nvSpPr>
        <p:spPr>
          <a:xfrm>
            <a:off x="838200" y="1780230"/>
            <a:ext cx="10226964" cy="400110"/>
          </a:xfrm>
          <a:prstGeom prst="rect">
            <a:avLst/>
          </a:prstGeom>
          <a:noFill/>
        </p:spPr>
        <p:txBody>
          <a:bodyPr wrap="square">
            <a:spAutoFit/>
          </a:bodyPr>
          <a:lstStyle/>
          <a:p>
            <a:pPr algn="l"/>
            <a:r>
              <a:rPr lang="en-US" sz="2000" dirty="0">
                <a:solidFill>
                  <a:srgbClr val="000000"/>
                </a:solidFill>
                <a:latin typeface="Times New Roman" panose="02020603050405020304" pitchFamily="18" charset="0"/>
              </a:rPr>
              <a:t>Organizations filing written comments:</a:t>
            </a:r>
            <a:endParaRPr lang="en-US" sz="20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107180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10-minute break</a:t>
            </a:r>
          </a:p>
        </p:txBody>
      </p:sp>
      <p:pic>
        <p:nvPicPr>
          <p:cNvPr id="3" name="Content Placeholder 2" descr="Teapot and cup">
            <a:extLst>
              <a:ext uri="{FF2B5EF4-FFF2-40B4-BE49-F238E27FC236}">
                <a16:creationId xmlns:a16="http://schemas.microsoft.com/office/drawing/2014/main" id="{802EE10C-FE79-4B86-98E9-6EBCA8C22E1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84393" y="1825625"/>
            <a:ext cx="6623214" cy="4351338"/>
          </a:xfrm>
        </p:spPr>
      </p:pic>
      <p:sp>
        <p:nvSpPr>
          <p:cNvPr id="4" name="Slide Number Placeholder 3"/>
          <p:cNvSpPr>
            <a:spLocks noGrp="1"/>
          </p:cNvSpPr>
          <p:nvPr>
            <p:ph type="sldNum" sz="quarter" idx="12"/>
          </p:nvPr>
        </p:nvSpPr>
        <p:spPr/>
        <p:txBody>
          <a:bodyPr/>
          <a:lstStyle/>
          <a:p>
            <a:fld id="{DDAE79DE-E2CD-4409-97EA-8D66D2239F8B}" type="slidenum">
              <a:rPr lang="en-US" smtClean="0"/>
              <a:t>6</a:t>
            </a:fld>
            <a:endParaRPr lang="en-US"/>
          </a:p>
        </p:txBody>
      </p:sp>
      <p:pic>
        <p:nvPicPr>
          <p:cNvPr id="10" name="Picture 9" descr="Logo&#10;&#10;Description automatically generated">
            <a:extLst>
              <a:ext uri="{FF2B5EF4-FFF2-40B4-BE49-F238E27FC236}">
                <a16:creationId xmlns:a16="http://schemas.microsoft.com/office/drawing/2014/main" id="{C4737DDF-5A41-43B4-8056-36D029D4AF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821" y="5916647"/>
            <a:ext cx="740068" cy="741327"/>
          </a:xfrm>
          <a:prstGeom prst="rect">
            <a:avLst/>
          </a:prstGeom>
        </p:spPr>
      </p:pic>
    </p:spTree>
    <p:extLst>
      <p:ext uri="{BB962C8B-B14F-4D97-AF65-F5344CB8AC3E}">
        <p14:creationId xmlns:p14="http://schemas.microsoft.com/office/powerpoint/2010/main" val="1716506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Panel discussions</a:t>
            </a:r>
          </a:p>
        </p:txBody>
      </p:sp>
      <p:sp>
        <p:nvSpPr>
          <p:cNvPr id="6" name="Content Placeholder 5"/>
          <p:cNvSpPr>
            <a:spLocks noGrp="1"/>
          </p:cNvSpPr>
          <p:nvPr>
            <p:ph idx="1"/>
          </p:nvPr>
        </p:nvSpPr>
        <p:spPr/>
        <p:txBody>
          <a:bodyPr>
            <a:normAutofit/>
          </a:bodyPr>
          <a:lstStyle/>
          <a:p>
            <a:pPr marL="0" indent="0">
              <a:buNone/>
            </a:pPr>
            <a:endParaRPr lang="en-US" sz="2000" dirty="0">
              <a:solidFill>
                <a:srgbClr val="000000"/>
              </a:solidFill>
              <a:latin typeface="Times New Roman" panose="02020603050405020304" pitchFamily="18" charset="0"/>
            </a:endParaRPr>
          </a:p>
          <a:p>
            <a:pPr marL="0" indent="0">
              <a:buNone/>
            </a:pPr>
            <a:endParaRPr lang="en-US" sz="200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DAE79DE-E2CD-4409-97EA-8D66D2239F8B}" type="slidenum">
              <a:rPr lang="en-US" smtClean="0"/>
              <a:t>7</a:t>
            </a:fld>
            <a:endParaRPr lang="en-US"/>
          </a:p>
        </p:txBody>
      </p:sp>
      <p:pic>
        <p:nvPicPr>
          <p:cNvPr id="10" name="Picture 9" descr="Logo&#10;&#10;Description automatically generated">
            <a:extLst>
              <a:ext uri="{FF2B5EF4-FFF2-40B4-BE49-F238E27FC236}">
                <a16:creationId xmlns:a16="http://schemas.microsoft.com/office/drawing/2014/main" id="{C4737DDF-5A41-43B4-8056-36D029D4AF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21" y="5916647"/>
            <a:ext cx="740068" cy="741327"/>
          </a:xfrm>
          <a:prstGeom prst="rect">
            <a:avLst/>
          </a:prstGeom>
        </p:spPr>
      </p:pic>
      <p:graphicFrame>
        <p:nvGraphicFramePr>
          <p:cNvPr id="3" name="Table 6">
            <a:extLst>
              <a:ext uri="{FF2B5EF4-FFF2-40B4-BE49-F238E27FC236}">
                <a16:creationId xmlns:a16="http://schemas.microsoft.com/office/drawing/2014/main" id="{D4DD5A8A-3423-4C93-A7F2-D8CFBFE2E05E}"/>
              </a:ext>
            </a:extLst>
          </p:cNvPr>
          <p:cNvGraphicFramePr>
            <a:graphicFrameLocks noGrp="1"/>
          </p:cNvGraphicFramePr>
          <p:nvPr>
            <p:extLst>
              <p:ext uri="{D42A27DB-BD31-4B8C-83A1-F6EECF244321}">
                <p14:modId xmlns:p14="http://schemas.microsoft.com/office/powerpoint/2010/main" val="3808707856"/>
              </p:ext>
            </p:extLst>
          </p:nvPr>
        </p:nvGraphicFramePr>
        <p:xfrm>
          <a:off x="838200" y="1723331"/>
          <a:ext cx="10515600" cy="4090923"/>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643859525"/>
                    </a:ext>
                  </a:extLst>
                </a:gridCol>
                <a:gridCol w="2628900">
                  <a:extLst>
                    <a:ext uri="{9D8B030D-6E8A-4147-A177-3AD203B41FA5}">
                      <a16:colId xmlns:a16="http://schemas.microsoft.com/office/drawing/2014/main" val="1589201553"/>
                    </a:ext>
                  </a:extLst>
                </a:gridCol>
                <a:gridCol w="2628900">
                  <a:extLst>
                    <a:ext uri="{9D8B030D-6E8A-4147-A177-3AD203B41FA5}">
                      <a16:colId xmlns:a16="http://schemas.microsoft.com/office/drawing/2014/main" val="2191647662"/>
                    </a:ext>
                  </a:extLst>
                </a:gridCol>
                <a:gridCol w="2628900">
                  <a:extLst>
                    <a:ext uri="{9D8B030D-6E8A-4147-A177-3AD203B41FA5}">
                      <a16:colId xmlns:a16="http://schemas.microsoft.com/office/drawing/2014/main" val="3950340656"/>
                    </a:ext>
                  </a:extLst>
                </a:gridCol>
              </a:tblGrid>
              <a:tr h="815001">
                <a:tc>
                  <a:txBody>
                    <a:bodyPr/>
                    <a:lstStyle/>
                    <a:p>
                      <a:pPr marL="0" marR="0" algn="ctr">
                        <a:spcBef>
                          <a:spcPts val="0"/>
                        </a:spcBef>
                        <a:spcAft>
                          <a:spcPts val="0"/>
                        </a:spcAft>
                      </a:pPr>
                      <a:r>
                        <a:rPr lang="en-US" sz="1800" b="1" i="1" dirty="0">
                          <a:solidFill>
                            <a:srgbClr val="000000"/>
                          </a:solidFill>
                          <a:effectLst/>
                          <a:latin typeface="Calibri" panose="020F0502020204030204" pitchFamily="34" charset="0"/>
                          <a:ea typeface="Calibri" panose="020F0502020204030204" pitchFamily="34" charset="0"/>
                        </a:rPr>
                        <a:t>Panel</a:t>
                      </a:r>
                      <a:endParaRPr lang="en-US" sz="18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Panelist</a:t>
                      </a:r>
                      <a:endParaRPr lang="en-US" sz="18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Panelist</a:t>
                      </a:r>
                      <a:endParaRPr lang="en-US" sz="18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rPr>
                        <a:t>Panelist</a:t>
                      </a:r>
                      <a:endParaRPr lang="en-US" sz="18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735954180"/>
                  </a:ext>
                </a:extLst>
              </a:tr>
              <a:tr h="815001">
                <a:tc>
                  <a:txBody>
                    <a:bodyPr/>
                    <a:lstStyle/>
                    <a:p>
                      <a:pPr marL="0" marR="0" algn="l">
                        <a:spcBef>
                          <a:spcPts val="0"/>
                        </a:spcBef>
                        <a:spcAft>
                          <a:spcPts val="0"/>
                        </a:spcAft>
                      </a:pPr>
                      <a:r>
                        <a:rPr lang="en-US" sz="1800" i="1" dirty="0">
                          <a:solidFill>
                            <a:srgbClr val="000000"/>
                          </a:solidFill>
                          <a:effectLst/>
                          <a:latin typeface="Calibri" panose="020F0502020204030204" pitchFamily="34" charset="0"/>
                          <a:ea typeface="Calibri" panose="020F0502020204030204" pitchFamily="34" charset="0"/>
                        </a:rPr>
                        <a:t>a. Track sources of electricity for charging</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Pacific Power - </a:t>
                      </a:r>
                      <a:r>
                        <a:rPr lang="en-US" sz="1800" kern="1200" dirty="0">
                          <a:solidFill>
                            <a:schemeClr val="dk1"/>
                          </a:solidFill>
                          <a:effectLst/>
                          <a:latin typeface="+mn-lt"/>
                          <a:ea typeface="+mn-ea"/>
                          <a:cs typeface="+mn-cs"/>
                        </a:rPr>
                        <a:t>Jessica </a:t>
                      </a:r>
                      <a:r>
                        <a:rPr lang="en-US" sz="1800" kern="1200" dirty="0" err="1">
                          <a:solidFill>
                            <a:schemeClr val="dk1"/>
                          </a:solidFill>
                          <a:effectLst/>
                          <a:latin typeface="+mn-lt"/>
                          <a:ea typeface="+mn-ea"/>
                          <a:cs typeface="+mn-cs"/>
                        </a:rPr>
                        <a:t>Zahnow</a:t>
                      </a:r>
                      <a:r>
                        <a:rPr lang="en-US" sz="1800" kern="1200" dirty="0">
                          <a:solidFill>
                            <a:schemeClr val="dk1"/>
                          </a:solidFill>
                          <a:effectLst/>
                          <a:latin typeface="+mn-lt"/>
                          <a:ea typeface="+mn-ea"/>
                          <a:cs typeface="+mn-cs"/>
                        </a:rPr>
                        <a:t> </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Western Power Trading Forum - Clare Breidenich</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Climate Solutions - Kelly Hall</a:t>
                      </a:r>
                      <a:endParaRPr lang="en-US"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476232018"/>
                  </a:ext>
                </a:extLst>
              </a:tr>
              <a:tr h="815001">
                <a:tc>
                  <a:txBody>
                    <a:bodyPr/>
                    <a:lstStyle/>
                    <a:p>
                      <a:pPr marL="0" marR="0" algn="l">
                        <a:spcBef>
                          <a:spcPts val="0"/>
                        </a:spcBef>
                        <a:spcAft>
                          <a:spcPts val="0"/>
                        </a:spcAft>
                      </a:pPr>
                      <a:r>
                        <a:rPr lang="en-US" sz="1800" i="1" dirty="0">
                          <a:solidFill>
                            <a:srgbClr val="000000"/>
                          </a:solidFill>
                          <a:effectLst/>
                          <a:latin typeface="Calibri" panose="020F0502020204030204" pitchFamily="34" charset="0"/>
                          <a:ea typeface="Calibri" panose="020F0502020204030204" pitchFamily="34" charset="0"/>
                        </a:rPr>
                        <a:t>b. Ignore storage activities and focus on generation and load</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PSE - Ben Farrow</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US Energy Storage Association - Julian Boggs</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Renewable Northwest - Sashwat Roy</a:t>
                      </a:r>
                      <a:endParaRPr lang="en-US"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287516820"/>
                  </a:ext>
                </a:extLst>
              </a:tr>
              <a:tr h="815001">
                <a:tc>
                  <a:txBody>
                    <a:bodyPr/>
                    <a:lstStyle/>
                    <a:p>
                      <a:pPr marL="0" marR="0" algn="l">
                        <a:spcBef>
                          <a:spcPts val="0"/>
                        </a:spcBef>
                        <a:spcAft>
                          <a:spcPts val="0"/>
                        </a:spcAft>
                      </a:pPr>
                      <a:r>
                        <a:rPr lang="en-US" sz="1800" i="1" dirty="0">
                          <a:solidFill>
                            <a:srgbClr val="000000"/>
                          </a:solidFill>
                          <a:effectLst/>
                          <a:latin typeface="Calibri" panose="020F0502020204030204" pitchFamily="34" charset="0"/>
                          <a:ea typeface="Calibri" panose="020F0502020204030204" pitchFamily="34" charset="0"/>
                        </a:rPr>
                        <a:t>c. Effect on storage and generation resource choices</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Snohomish PUD - Garrison Marr</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Avista - James Gall</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NWEC - Joni Bosh</a:t>
                      </a:r>
                      <a:endParaRPr lang="en-US"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949221382"/>
                  </a:ext>
                </a:extLst>
              </a:tr>
              <a:tr h="815001">
                <a:tc>
                  <a:txBody>
                    <a:bodyPr/>
                    <a:lstStyle/>
                    <a:p>
                      <a:pPr marL="0" marR="0" algn="l">
                        <a:spcBef>
                          <a:spcPts val="0"/>
                        </a:spcBef>
                        <a:spcAft>
                          <a:spcPts val="0"/>
                        </a:spcAft>
                      </a:pPr>
                      <a:r>
                        <a:rPr lang="en-US" sz="1800" i="1" dirty="0">
                          <a:solidFill>
                            <a:srgbClr val="000000"/>
                          </a:solidFill>
                          <a:effectLst/>
                          <a:latin typeface="Calibri" panose="020F0502020204030204" pitchFamily="34" charset="0"/>
                          <a:ea typeface="Calibri" panose="020F0502020204030204" pitchFamily="34" charset="0"/>
                        </a:rPr>
                        <a:t>d. Demonstrating delivery of renewable generation</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Climate Solutions - Kelly Hall</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Renewables Northwest - Sashwat Roy</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NWEC - Joni Bosh</a:t>
                      </a:r>
                      <a:endParaRPr lang="en-US"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983557776"/>
                  </a:ext>
                </a:extLst>
              </a:tr>
            </a:tbl>
          </a:graphicData>
        </a:graphic>
      </p:graphicFrame>
    </p:spTree>
    <p:extLst>
      <p:ext uri="{BB962C8B-B14F-4D97-AF65-F5344CB8AC3E}">
        <p14:creationId xmlns:p14="http://schemas.microsoft.com/office/powerpoint/2010/main" val="3552124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Panel A: </a:t>
            </a:r>
            <a:r>
              <a:rPr lang="en-US" sz="4400" i="1" dirty="0">
                <a:solidFill>
                  <a:srgbClr val="000000"/>
                </a:solidFill>
                <a:effectLst/>
                <a:latin typeface="Calibri" panose="020F0502020204030204" pitchFamily="34" charset="0"/>
                <a:ea typeface="Calibri" panose="020F0502020204030204" pitchFamily="34" charset="0"/>
              </a:rPr>
              <a:t>Track sources of electricity for charging</a:t>
            </a:r>
            <a:endParaRPr lang="en-US" dirty="0"/>
          </a:p>
        </p:txBody>
      </p:sp>
      <p:sp>
        <p:nvSpPr>
          <p:cNvPr id="6" name="Content Placeholder 5"/>
          <p:cNvSpPr>
            <a:spLocks noGrp="1"/>
          </p:cNvSpPr>
          <p:nvPr>
            <p:ph idx="1"/>
          </p:nvPr>
        </p:nvSpPr>
        <p:spPr>
          <a:xfrm>
            <a:off x="838200" y="1825625"/>
            <a:ext cx="5257800" cy="4351338"/>
          </a:xfrm>
        </p:spPr>
        <p:txBody>
          <a:bodyPr>
            <a:normAutofit/>
          </a:bodyPr>
          <a:lstStyle/>
          <a:p>
            <a:pPr marL="0" indent="0" algn="l">
              <a:buNone/>
            </a:pPr>
            <a:r>
              <a:rPr lang="en-US" sz="2000" b="0" i="1" u="none" strike="noStrike" baseline="0" dirty="0">
                <a:solidFill>
                  <a:srgbClr val="000000"/>
                </a:solidFill>
                <a:latin typeface="Times New Roman" panose="02020603050405020304" pitchFamily="18" charset="0"/>
              </a:rPr>
              <a:t>Participants</a:t>
            </a:r>
            <a:r>
              <a:rPr lang="en-US" sz="2000" b="0" i="0" u="none" strike="noStrike" baseline="0" dirty="0">
                <a:solidFill>
                  <a:srgbClr val="000000"/>
                </a:solidFill>
                <a:latin typeface="Times New Roman" panose="02020603050405020304" pitchFamily="18" charset="0"/>
              </a:rPr>
              <a:t>:</a:t>
            </a:r>
          </a:p>
          <a:p>
            <a:r>
              <a:rPr lang="en-US" sz="2000" b="0" i="0" u="none" strike="noStrike" baseline="0" dirty="0">
                <a:solidFill>
                  <a:srgbClr val="000000"/>
                </a:solidFill>
                <a:latin typeface="Times New Roman" panose="02020603050405020304" pitchFamily="18" charset="0"/>
              </a:rPr>
              <a:t>Pacific Power - (not yet fully confirmed)</a:t>
            </a:r>
          </a:p>
          <a:p>
            <a:r>
              <a:rPr lang="en-US" sz="2000" dirty="0">
                <a:solidFill>
                  <a:srgbClr val="000000"/>
                </a:solidFill>
                <a:latin typeface="Times New Roman" panose="02020603050405020304" pitchFamily="18" charset="0"/>
              </a:rPr>
              <a:t>W</a:t>
            </a:r>
            <a:r>
              <a:rPr lang="en-US" sz="2000" b="0" i="0" u="none" strike="noStrike" baseline="0" dirty="0">
                <a:solidFill>
                  <a:srgbClr val="000000"/>
                </a:solidFill>
                <a:latin typeface="Times New Roman" panose="02020603050405020304" pitchFamily="18" charset="0"/>
              </a:rPr>
              <a:t>estern Power Trading Forum - Clare Breidenich	</a:t>
            </a:r>
          </a:p>
          <a:p>
            <a:r>
              <a:rPr lang="en-US" sz="2000" b="0" i="0" u="none" strike="noStrike" baseline="0" dirty="0">
                <a:solidFill>
                  <a:srgbClr val="000000"/>
                </a:solidFill>
                <a:latin typeface="Times New Roman" panose="02020603050405020304" pitchFamily="18" charset="0"/>
              </a:rPr>
              <a:t>Climate Solutions - Kelly Hall</a:t>
            </a:r>
          </a:p>
        </p:txBody>
      </p:sp>
      <p:sp>
        <p:nvSpPr>
          <p:cNvPr id="4" name="Slide Number Placeholder 3"/>
          <p:cNvSpPr>
            <a:spLocks noGrp="1"/>
          </p:cNvSpPr>
          <p:nvPr>
            <p:ph type="sldNum" sz="quarter" idx="12"/>
          </p:nvPr>
        </p:nvSpPr>
        <p:spPr/>
        <p:txBody>
          <a:bodyPr/>
          <a:lstStyle/>
          <a:p>
            <a:fld id="{DDAE79DE-E2CD-4409-97EA-8D66D2239F8B}" type="slidenum">
              <a:rPr lang="en-US" smtClean="0"/>
              <a:t>8</a:t>
            </a:fld>
            <a:endParaRPr lang="en-US"/>
          </a:p>
        </p:txBody>
      </p:sp>
      <p:pic>
        <p:nvPicPr>
          <p:cNvPr id="10" name="Picture 9" descr="Logo&#10;&#10;Description automatically generated">
            <a:extLst>
              <a:ext uri="{FF2B5EF4-FFF2-40B4-BE49-F238E27FC236}">
                <a16:creationId xmlns:a16="http://schemas.microsoft.com/office/drawing/2014/main" id="{C4737DDF-5A41-43B4-8056-36D029D4AF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21" y="5916647"/>
            <a:ext cx="740068" cy="741327"/>
          </a:xfrm>
          <a:prstGeom prst="rect">
            <a:avLst/>
          </a:prstGeom>
        </p:spPr>
      </p:pic>
      <p:sp>
        <p:nvSpPr>
          <p:cNvPr id="7" name="Content Placeholder 5">
            <a:extLst>
              <a:ext uri="{FF2B5EF4-FFF2-40B4-BE49-F238E27FC236}">
                <a16:creationId xmlns:a16="http://schemas.microsoft.com/office/drawing/2014/main" id="{A092E7F8-F9E7-49AC-BA12-6271C42F72B3}"/>
              </a:ext>
            </a:extLst>
          </p:cNvPr>
          <p:cNvSpPr txBox="1">
            <a:spLocks/>
          </p:cNvSpPr>
          <p:nvPr/>
        </p:nvSpPr>
        <p:spPr>
          <a:xfrm>
            <a:off x="6096000" y="1820517"/>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solidFill>
                  <a:srgbClr val="000000"/>
                </a:solidFill>
                <a:latin typeface="Times New Roman" panose="02020603050405020304" pitchFamily="18" charset="0"/>
              </a:rPr>
              <a:t>Prompt</a:t>
            </a:r>
            <a:r>
              <a:rPr lang="en-US" sz="2000" dirty="0">
                <a:solidFill>
                  <a:srgbClr val="000000"/>
                </a:solidFill>
                <a:latin typeface="Times New Roman" panose="02020603050405020304" pitchFamily="18" charset="0"/>
              </a:rPr>
              <a:t>:</a:t>
            </a:r>
          </a:p>
          <a:p>
            <a:pPr marL="0" indent="0" algn="l">
              <a:buNone/>
            </a:pPr>
            <a:r>
              <a:rPr lang="en-US" sz="1800" b="0" i="0" u="none" strike="noStrike" baseline="0" dirty="0">
                <a:solidFill>
                  <a:srgbClr val="000000"/>
                </a:solidFill>
                <a:latin typeface="Times New Roman" panose="02020603050405020304" pitchFamily="18" charset="0"/>
              </a:rPr>
              <a:t>Some stakeholders propose that storage resources track the electricity used in charging or demonstrate that 100% is renewable. Other stakeholders have stated that it is impossible to track the source of electricity used for charging. </a:t>
            </a:r>
          </a:p>
          <a:p>
            <a:pPr algn="l"/>
            <a:r>
              <a:rPr lang="en-US" sz="1800" b="0" i="0" u="none" strike="noStrike" baseline="0" dirty="0">
                <a:solidFill>
                  <a:srgbClr val="000000"/>
                </a:solidFill>
                <a:latin typeface="Times New Roman" panose="02020603050405020304" pitchFamily="18" charset="0"/>
              </a:rPr>
              <a:t>Is it any harder or easier to track electricity for charging than to track electricity for end uses? </a:t>
            </a:r>
          </a:p>
          <a:p>
            <a:pPr algn="l"/>
            <a:r>
              <a:rPr lang="en-US" sz="1800" b="0" i="0" u="none" strike="noStrike" baseline="0" dirty="0">
                <a:solidFill>
                  <a:srgbClr val="000000"/>
                </a:solidFill>
                <a:latin typeface="Times New Roman" panose="02020603050405020304" pitchFamily="18" charset="0"/>
              </a:rPr>
              <a:t>What benefits would result from tracking the source of electricity for charging? </a:t>
            </a:r>
          </a:p>
          <a:p>
            <a:pPr algn="l"/>
            <a:r>
              <a:rPr lang="en-US" sz="1800" b="0" i="0" u="none" strike="noStrike" baseline="0" dirty="0">
                <a:solidFill>
                  <a:srgbClr val="000000"/>
                </a:solidFill>
                <a:latin typeface="Times New Roman" panose="02020603050405020304" pitchFamily="18" charset="0"/>
              </a:rPr>
              <a:t>Would it be feasible to apply a tracking requirement to non-utility operators of storage resources? </a:t>
            </a:r>
          </a:p>
        </p:txBody>
      </p:sp>
    </p:spTree>
    <p:extLst>
      <p:ext uri="{BB962C8B-B14F-4D97-AF65-F5344CB8AC3E}">
        <p14:creationId xmlns:p14="http://schemas.microsoft.com/office/powerpoint/2010/main" val="312475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Panel B: </a:t>
            </a:r>
            <a:r>
              <a:rPr lang="en-US" sz="4400" i="1" dirty="0">
                <a:solidFill>
                  <a:srgbClr val="000000"/>
                </a:solidFill>
                <a:effectLst/>
                <a:latin typeface="Calibri" panose="020F0502020204030204" pitchFamily="34" charset="0"/>
                <a:ea typeface="Calibri" panose="020F0502020204030204" pitchFamily="34" charset="0"/>
              </a:rPr>
              <a:t>Ignore storage activities and focus on generation and load</a:t>
            </a:r>
            <a:endParaRPr lang="en-US" dirty="0"/>
          </a:p>
        </p:txBody>
      </p:sp>
      <p:sp>
        <p:nvSpPr>
          <p:cNvPr id="6" name="Content Placeholder 5"/>
          <p:cNvSpPr>
            <a:spLocks noGrp="1"/>
          </p:cNvSpPr>
          <p:nvPr>
            <p:ph idx="1"/>
          </p:nvPr>
        </p:nvSpPr>
        <p:spPr>
          <a:xfrm>
            <a:off x="838200" y="1825625"/>
            <a:ext cx="5257800" cy="4351338"/>
          </a:xfrm>
        </p:spPr>
        <p:txBody>
          <a:bodyPr>
            <a:normAutofit/>
          </a:bodyPr>
          <a:lstStyle/>
          <a:p>
            <a:pPr marL="0" indent="0" algn="l">
              <a:buNone/>
            </a:pPr>
            <a:r>
              <a:rPr lang="en-US" sz="2000" b="0" i="1" u="none" strike="noStrike" baseline="0" dirty="0">
                <a:solidFill>
                  <a:srgbClr val="000000"/>
                </a:solidFill>
                <a:latin typeface="Times New Roman" panose="02020603050405020304" pitchFamily="18" charset="0"/>
              </a:rPr>
              <a:t>Participants</a:t>
            </a:r>
            <a:r>
              <a:rPr lang="en-US" sz="2000" b="0" i="0" u="none" strike="noStrike" baseline="0" dirty="0">
                <a:solidFill>
                  <a:srgbClr val="000000"/>
                </a:solidFill>
                <a:latin typeface="Times New Roman" panose="02020603050405020304" pitchFamily="18" charset="0"/>
              </a:rPr>
              <a:t>:</a:t>
            </a:r>
          </a:p>
          <a:p>
            <a:r>
              <a:rPr lang="en-US" sz="2000" b="0" i="0" u="none" strike="noStrike" baseline="0" dirty="0">
                <a:solidFill>
                  <a:srgbClr val="000000"/>
                </a:solidFill>
                <a:latin typeface="Times New Roman" panose="02020603050405020304" pitchFamily="18" charset="0"/>
              </a:rPr>
              <a:t>PSE - Ben Farrow</a:t>
            </a:r>
          </a:p>
          <a:p>
            <a:r>
              <a:rPr lang="en-US" sz="2000" b="0" i="0" u="none" strike="noStrike" baseline="0" dirty="0">
                <a:solidFill>
                  <a:srgbClr val="000000"/>
                </a:solidFill>
                <a:latin typeface="Times New Roman" panose="02020603050405020304" pitchFamily="18" charset="0"/>
              </a:rPr>
              <a:t>US Energy Storage Association - Julian Boggs</a:t>
            </a:r>
          </a:p>
          <a:p>
            <a:r>
              <a:rPr lang="en-US" sz="2000" b="0" i="0" u="none" strike="noStrike" baseline="0" dirty="0">
                <a:solidFill>
                  <a:srgbClr val="000000"/>
                </a:solidFill>
                <a:latin typeface="Times New Roman" panose="02020603050405020304" pitchFamily="18" charset="0"/>
              </a:rPr>
              <a:t>Renewable Northwest - Sashwat Roy</a:t>
            </a:r>
          </a:p>
        </p:txBody>
      </p:sp>
      <p:sp>
        <p:nvSpPr>
          <p:cNvPr id="4" name="Slide Number Placeholder 3"/>
          <p:cNvSpPr>
            <a:spLocks noGrp="1"/>
          </p:cNvSpPr>
          <p:nvPr>
            <p:ph type="sldNum" sz="quarter" idx="12"/>
          </p:nvPr>
        </p:nvSpPr>
        <p:spPr/>
        <p:txBody>
          <a:bodyPr/>
          <a:lstStyle/>
          <a:p>
            <a:fld id="{DDAE79DE-E2CD-4409-97EA-8D66D2239F8B}" type="slidenum">
              <a:rPr lang="en-US" smtClean="0"/>
              <a:t>9</a:t>
            </a:fld>
            <a:endParaRPr lang="en-US"/>
          </a:p>
        </p:txBody>
      </p:sp>
      <p:pic>
        <p:nvPicPr>
          <p:cNvPr id="10" name="Picture 9" descr="Logo&#10;&#10;Description automatically generated">
            <a:extLst>
              <a:ext uri="{FF2B5EF4-FFF2-40B4-BE49-F238E27FC236}">
                <a16:creationId xmlns:a16="http://schemas.microsoft.com/office/drawing/2014/main" id="{C4737DDF-5A41-43B4-8056-36D029D4AF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21" y="5916647"/>
            <a:ext cx="740068" cy="741327"/>
          </a:xfrm>
          <a:prstGeom prst="rect">
            <a:avLst/>
          </a:prstGeom>
        </p:spPr>
      </p:pic>
      <p:sp>
        <p:nvSpPr>
          <p:cNvPr id="7" name="Content Placeholder 5">
            <a:extLst>
              <a:ext uri="{FF2B5EF4-FFF2-40B4-BE49-F238E27FC236}">
                <a16:creationId xmlns:a16="http://schemas.microsoft.com/office/drawing/2014/main" id="{A092E7F8-F9E7-49AC-BA12-6271C42F72B3}"/>
              </a:ext>
            </a:extLst>
          </p:cNvPr>
          <p:cNvSpPr txBox="1">
            <a:spLocks/>
          </p:cNvSpPr>
          <p:nvPr/>
        </p:nvSpPr>
        <p:spPr>
          <a:xfrm>
            <a:off x="6096000" y="1820517"/>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solidFill>
                  <a:srgbClr val="000000"/>
                </a:solidFill>
                <a:latin typeface="Times New Roman" panose="02020603050405020304" pitchFamily="18" charset="0"/>
              </a:rPr>
              <a:t>Prompt</a:t>
            </a:r>
            <a:r>
              <a:rPr lang="en-US" sz="2000" dirty="0">
                <a:solidFill>
                  <a:srgbClr val="000000"/>
                </a:solidFill>
                <a:latin typeface="Times New Roman" panose="02020603050405020304" pitchFamily="18" charset="0"/>
              </a:rPr>
              <a:t>:</a:t>
            </a:r>
            <a:endParaRPr lang="en-US" sz="1800" b="0" i="0" u="none" strike="noStrike" baseline="0" dirty="0">
              <a:solidFill>
                <a:srgbClr val="000000"/>
              </a:solidFill>
              <a:latin typeface="Times New Roman" panose="02020603050405020304" pitchFamily="18" charset="0"/>
            </a:endParaRPr>
          </a:p>
          <a:p>
            <a:pPr marL="0" indent="0">
              <a:buNone/>
            </a:pPr>
            <a:r>
              <a:rPr lang="en-US" sz="1800" b="0" i="0" u="none" strike="noStrike" baseline="0" dirty="0">
                <a:solidFill>
                  <a:srgbClr val="000000"/>
                </a:solidFill>
                <a:latin typeface="Times New Roman" panose="02020603050405020304" pitchFamily="18" charset="0"/>
              </a:rPr>
              <a:t>Some stakeholders have proposed that storage charging and discharging be disregarded in determining CETA compliance. Instead compliance would be determined by comparing generation to load. No RECs would be retired for the energy losses in charging/discharging, and these RECs would be available for compliance. </a:t>
            </a:r>
          </a:p>
          <a:p>
            <a:r>
              <a:rPr lang="en-US" sz="1800" b="0" i="0" u="none" strike="noStrike" baseline="0" dirty="0">
                <a:solidFill>
                  <a:srgbClr val="000000"/>
                </a:solidFill>
                <a:latin typeface="Times New Roman" panose="02020603050405020304" pitchFamily="18" charset="0"/>
              </a:rPr>
              <a:t>Would this policy provide a useful incentive to deployment of storage resources? Or would it open a loophole in the GHG neutral standard by allowing additional fossil generation?</a:t>
            </a:r>
          </a:p>
        </p:txBody>
      </p:sp>
    </p:spTree>
    <p:extLst>
      <p:ext uri="{BB962C8B-B14F-4D97-AF65-F5344CB8AC3E}">
        <p14:creationId xmlns:p14="http://schemas.microsoft.com/office/powerpoint/2010/main" val="1646319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refix xmlns="dc463f71-b30c-4ab2-9473-d307f9d35888">UE</Prefix>
    <Visibility xmlns="dc463f71-b30c-4ab2-9473-d307f9d35888">Full Visibility</Visibility>
    <DocumentSetType xmlns="dc463f71-b30c-4ab2-9473-d307f9d35888">Presentation</DocumentSetType>
    <IsConfidential xmlns="dc463f71-b30c-4ab2-9473-d307f9d35888">false</IsConfidential>
    <CaseType xmlns="dc463f71-b30c-4ab2-9473-d307f9d35888">Rulemaking</CaseType>
    <IndustryCode xmlns="dc463f71-b30c-4ab2-9473-d307f9d35888">140</IndustryCode>
    <CaseStatus xmlns="dc463f71-b30c-4ab2-9473-d307f9d35888">Formal</CaseStatus>
    <OpenedDate xmlns="dc463f71-b30c-4ab2-9473-d307f9d35888">2021-03-18T07:00:00+00:00</OpenedDate>
    <Date1 xmlns="dc463f71-b30c-4ab2-9473-d307f9d35888">2021-06-21T23:57:31+00:00</Date1>
    <IsDocumentOrder xmlns="dc463f71-b30c-4ab2-9473-d307f9d35888">false</IsDocumentOrder>
    <IsHighlyConfidential xmlns="dc463f71-b30c-4ab2-9473-d307f9d35888">false</IsHighlyConfidential>
    <CaseCompanyNames xmlns="dc463f71-b30c-4ab2-9473-d307f9d35888" xsi:nil="true"/>
    <Nickname xmlns="http://schemas.microsoft.com/sharepoint/v3" xsi:nil="true"/>
    <DocketNumber xmlns="dc463f71-b30c-4ab2-9473-d307f9d35888">210183</DocketNumber>
    <AgendaOrder xmlns="dc463f71-b30c-4ab2-9473-d307f9d35888">false</AgendaOrder>
    <SignificantOrder xmlns="dc463f71-b30c-4ab2-9473-d307f9d35888">false</SignificantOrder>
    <DelegatedOrder xmlns="dc463f71-b30c-4ab2-9473-d307f9d35888">false</DelegatedOrder>
  </documentManagement>
</p:properties>
</file>

<file path=customXml/item3.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CD238D1C1FD001469ABA2E73906F181D" ma:contentTypeVersion="44" ma:contentTypeDescription="" ma:contentTypeScope="" ma:versionID="adbe4b6899bb659626f99345b1fefc4b">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9af6b0a9aa2de783aac4f3d36dbacc3c"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015f1b76-b32e-440f-80a7-f0ca4d8a872c" ContentTypeId="0x0101006E56B4D1795A2E4DB2F0B01679ED314A" PreviousValue="true"/>
</file>

<file path=customXml/itemProps1.xml><?xml version="1.0" encoding="utf-8"?>
<ds:datastoreItem xmlns:ds="http://schemas.openxmlformats.org/officeDocument/2006/customXml" ds:itemID="{7F8F7298-1B2B-4C3C-97C7-EB004EC4B82F}">
  <ds:schemaRefs>
    <ds:schemaRef ds:uri="http://schemas.microsoft.com/sharepoint/v3/contenttype/forms"/>
  </ds:schemaRefs>
</ds:datastoreItem>
</file>

<file path=customXml/itemProps2.xml><?xml version="1.0" encoding="utf-8"?>
<ds:datastoreItem xmlns:ds="http://schemas.openxmlformats.org/officeDocument/2006/customXml" ds:itemID="{BE42038F-05B4-4CAB-B789-481994CDD08C}">
  <ds:schemaRefs>
    <ds:schemaRef ds:uri="http://schemas.openxmlformats.org/package/2006/metadata/core-properties"/>
    <ds:schemaRef ds:uri="http://purl.org/dc/dcmitype/"/>
    <ds:schemaRef ds:uri="http://schemas.microsoft.com/office/2006/metadata/properties"/>
    <ds:schemaRef ds:uri="117d69bb-fb60-4a7b-ae84-67c7806b0d94"/>
    <ds:schemaRef ds:uri="http://schemas.microsoft.com/office/2006/documentManagement/types"/>
    <ds:schemaRef ds:uri="http://purl.org/dc/terms/"/>
    <ds:schemaRef ds:uri="http://www.w3.org/XML/1998/namespace"/>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5E1E0F05-82DF-4A38-8A7E-CE453C484301}"/>
</file>

<file path=customXml/itemProps4.xml><?xml version="1.0" encoding="utf-8"?>
<ds:datastoreItem xmlns:ds="http://schemas.openxmlformats.org/officeDocument/2006/customXml" ds:itemID="{A5865E0C-BE01-4440-B61A-B688D59CCE3C}"/>
</file>

<file path=docProps/app.xml><?xml version="1.0" encoding="utf-8"?>
<Properties xmlns="http://schemas.openxmlformats.org/officeDocument/2006/extended-properties" xmlns:vt="http://schemas.openxmlformats.org/officeDocument/2006/docPropsVTypes">
  <Template>ppt2D6D.tmp</Template>
  <TotalTime>189</TotalTime>
  <Words>1022</Words>
  <Application>Microsoft Office PowerPoint</Application>
  <PresentationFormat>Widescreen</PresentationFormat>
  <Paragraphs>146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Tw Cen MT</vt:lpstr>
      <vt:lpstr>Office Theme</vt:lpstr>
      <vt:lpstr>Joint Rulemaking Workshop</vt:lpstr>
      <vt:lpstr>Participation information</vt:lpstr>
      <vt:lpstr>Agenda</vt:lpstr>
      <vt:lpstr>Scope and Process for Issues and Workshop</vt:lpstr>
      <vt:lpstr>Opening remarks and summary of comments</vt:lpstr>
      <vt:lpstr>10-minute break</vt:lpstr>
      <vt:lpstr>Panel discussions</vt:lpstr>
      <vt:lpstr>Panel A: Track sources of electricity for charging</vt:lpstr>
      <vt:lpstr>Panel B: Ignore storage activities and focus on generation and load</vt:lpstr>
      <vt:lpstr>Panel C: Effect on storage and generation resource choices</vt:lpstr>
      <vt:lpstr>Panel D: Demonstrating delivery of renewable generation</vt:lpstr>
      <vt:lpstr>Next steps</vt:lpstr>
      <vt:lpstr>Thank you!</vt:lpstr>
    </vt:vector>
  </TitlesOfParts>
  <Company>Washington Utilities and Transportation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Griffith, Kate (UTC)</dc:creator>
  <cp:lastModifiedBy>Doyle, Paige (UTC)</cp:lastModifiedBy>
  <cp:revision>22</cp:revision>
  <dcterms:created xsi:type="dcterms:W3CDTF">2018-07-09T23:11:30Z</dcterms:created>
  <dcterms:modified xsi:type="dcterms:W3CDTF">2021-06-21T23:43:23Z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0x0101006E56B4D1795A2E4DB2F0B01679ED314A00CD238D1C1FD001469ABA2E73906F181D</vt:lpwstr>
  </property>
  <property fmtid="{D5CDD505-2E9C-101B-9397-08002B2CF9AE}" pid="3" name="Order">
    <vt:r8>2400</vt:r8>
  </property>
  <property fmtid="{D5CDD505-2E9C-101B-9397-08002B2CF9AE}" pid="5" name="EfsecDocumentType">
    <vt:lpwstr>Documents</vt:lpwstr>
  </property>
  <property fmtid="{D5CDD505-2E9C-101B-9397-08002B2CF9AE}" pid="11" name="IsOfficialRecord">
    <vt:bool>false</vt:bool>
  </property>
  <property fmtid="{D5CDD505-2E9C-101B-9397-08002B2CF9AE}" pid="12" name="IsVisibleToEfsecCouncil">
    <vt:bool>false</vt:bool>
  </property>
  <property fmtid="{D5CDD505-2E9C-101B-9397-08002B2CF9AE}" pid="19" name="_docset_NoMedatataSyncRequired">
    <vt:lpwstr>False</vt:lpwstr>
  </property>
  <property fmtid="{D5CDD505-2E9C-101B-9397-08002B2CF9AE}" pid="20" name="IsEFSEC">
    <vt:bool>false</vt:bool>
  </property>
</Properties>
</file>