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6"/>
  </p:sldMasterIdLst>
  <p:notesMasterIdLst>
    <p:notesMasterId r:id="rId18"/>
  </p:notesMasterIdLst>
  <p:handoutMasterIdLst>
    <p:handoutMasterId r:id="rId19"/>
  </p:handoutMasterIdLst>
  <p:sldIdLst>
    <p:sldId id="427" r:id="rId7"/>
    <p:sldId id="458" r:id="rId8"/>
    <p:sldId id="471" r:id="rId9"/>
    <p:sldId id="470" r:id="rId10"/>
    <p:sldId id="469" r:id="rId11"/>
    <p:sldId id="456" r:id="rId12"/>
    <p:sldId id="449" r:id="rId13"/>
    <p:sldId id="448" r:id="rId14"/>
    <p:sldId id="457" r:id="rId15"/>
    <p:sldId id="447" r:id="rId16"/>
    <p:sldId id="425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C55"/>
    <a:srgbClr val="000000"/>
    <a:srgbClr val="70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87141" autoAdjust="0"/>
  </p:normalViewPr>
  <p:slideViewPr>
    <p:cSldViewPr>
      <p:cViewPr varScale="1">
        <p:scale>
          <a:sx n="71" d="100"/>
          <a:sy n="71" d="100"/>
        </p:scale>
        <p:origin x="204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58" y="80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3" Type="http://schemas.openxmlformats.org/officeDocument/2006/relationships/tableStyles" Target="tableStyles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1EA1D3-159C-4ABC-BF65-58452798B78E}" type="datetimeFigureOut">
              <a:rPr lang="en-US" smtClean="0"/>
              <a:t>10/25/2016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C4942D-E767-459A-A0A3-D0C67CC41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9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71" indent="-17067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2E8EF-0FF6-4CF3-A079-90F9504331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0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942D-E767-459A-A0A3-D0C67CC414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2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942D-E767-459A-A0A3-D0C67CC414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9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942D-E767-459A-A0A3-D0C67CC414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3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942D-E767-459A-A0A3-D0C67CC414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89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942D-E767-459A-A0A3-D0C67CC414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5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942D-E767-459A-A0A3-D0C67CC414D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7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942D-E767-459A-A0A3-D0C67CC414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2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942D-E767-459A-A0A3-D0C67CC414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0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0299-CE61-4961-B8B9-F0560793171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9E59-C4BE-404D-885A-60C13C79A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7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0299-CE61-4961-B8B9-F0560793171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9E59-C4BE-404D-885A-60C13C79A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0299-CE61-4961-B8B9-F0560793171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9E59-C4BE-404D-885A-60C13C79A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1"/>
            <a:ext cx="4800600" cy="7619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3352800"/>
            <a:ext cx="4800600" cy="60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400" y="61722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35750D-C36C-45A3-B897-79C3996CA887}" type="slidenum">
              <a:rPr lang="en-US" smtClean="0">
                <a:solidFill>
                  <a:srgbClr val="474C5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74C55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241836"/>
            <a:ext cx="630237" cy="30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8382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4111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474C5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11430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7159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1"/>
            <a:ext cx="4800600" cy="7619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3352800"/>
            <a:ext cx="4800600" cy="60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400" y="61722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56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0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0299-CE61-4961-B8B9-F0560793171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9E59-C4BE-404D-885A-60C13C79A7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52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0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11430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7159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11430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7159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49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11430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7159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0299-CE61-4961-B8B9-F0560793171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9E59-C4BE-404D-885A-60C13C79A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0299-CE61-4961-B8B9-F0560793171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9E59-C4BE-404D-885A-60C13C79A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4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0299-CE61-4961-B8B9-F0560793171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9E59-C4BE-404D-885A-60C13C79A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7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0299-CE61-4961-B8B9-F0560793171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9E59-C4BE-404D-885A-60C13C79A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4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42E2-56D9-401F-BBF9-A1E555247FEE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A908-2B5C-4C7B-9F01-955552DC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4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0299-CE61-4961-B8B9-F0560793171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9E59-C4BE-404D-885A-60C13C79A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9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0299-CE61-4961-B8B9-F0560793171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9E59-C4BE-404D-885A-60C13C79A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7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D0299-CE61-4961-B8B9-F0560793171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9E59-C4BE-404D-885A-60C13C79A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7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675" r:id="rId15"/>
    <p:sldLayoutId id="2147483678" r:id="rId16"/>
    <p:sldLayoutId id="2147483681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9" r:id="rId23"/>
    <p:sldLayoutId id="2147483690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571999"/>
            <a:ext cx="569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Puget Sound Energy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October 31, 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3" y="2912776"/>
            <a:ext cx="486460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2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9710" y="152400"/>
            <a:ext cx="8229600" cy="792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474C55"/>
                </a:solidFill>
              </a:rPr>
              <a:t>Market Performance - Pricing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3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6891"/>
            <a:ext cx="282257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5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0668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EIM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Market </a:t>
            </a:r>
            <a:r>
              <a:rPr lang="en-US" dirty="0" smtClean="0">
                <a:solidFill>
                  <a:schemeClr val="bg1"/>
                </a:solidFill>
              </a:rPr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PSE </a:t>
            </a:r>
            <a:r>
              <a:rPr lang="en-US" dirty="0" smtClean="0"/>
              <a:t>Overview and Service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5400" y="6400800"/>
            <a:ext cx="3067050" cy="2762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Privileged and Confidential: For Internal Discussion Purposes Only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3733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 smtClean="0"/>
              <a:t>Headquarters</a:t>
            </a:r>
            <a:r>
              <a:rPr lang="en-US" sz="1600" b="1" dirty="0"/>
              <a:t>: Bellevue, </a:t>
            </a:r>
            <a:r>
              <a:rPr lang="en-US" sz="1600" b="1" dirty="0" smtClean="0"/>
              <a:t>WA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Revenues: $3.19 billion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Assets</a:t>
            </a:r>
            <a:r>
              <a:rPr lang="en-US" sz="1600" b="1" dirty="0"/>
              <a:t>: $10.8 billion 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/>
              <a:t>Employees: 2,700 </a:t>
            </a:r>
            <a:endParaRPr lang="en-US" sz="1600" b="1" dirty="0" smtClean="0"/>
          </a:p>
          <a:p>
            <a:endParaRPr lang="en-US" sz="1600" dirty="0"/>
          </a:p>
          <a:p>
            <a:r>
              <a:rPr lang="en-US" sz="1600" b="1" dirty="0"/>
              <a:t>Customers: </a:t>
            </a:r>
          </a:p>
          <a:p>
            <a:pPr lvl="1"/>
            <a:r>
              <a:rPr lang="en-US" sz="1600" dirty="0"/>
              <a:t>More than 1 million electric </a:t>
            </a:r>
          </a:p>
          <a:p>
            <a:pPr lvl="1"/>
            <a:r>
              <a:rPr lang="en-US" sz="1600" dirty="0"/>
              <a:t>More than 770,000 natural </a:t>
            </a:r>
            <a:r>
              <a:rPr lang="en-US" sz="1600" dirty="0" smtClean="0"/>
              <a:t>gas</a:t>
            </a:r>
          </a:p>
          <a:p>
            <a:pPr lvl="1"/>
            <a:endParaRPr lang="en-US" sz="1600" dirty="0" smtClean="0"/>
          </a:p>
          <a:p>
            <a:r>
              <a:rPr lang="en-US" sz="1600" b="1" dirty="0" smtClean="0"/>
              <a:t>Electric Load</a:t>
            </a:r>
          </a:p>
          <a:p>
            <a:pPr lvl="1"/>
            <a:r>
              <a:rPr lang="en-US" sz="1600" dirty="0" smtClean="0"/>
              <a:t>Average 2,585 MW</a:t>
            </a:r>
          </a:p>
          <a:p>
            <a:pPr lvl="1"/>
            <a:r>
              <a:rPr lang="en-US" sz="1600" dirty="0" smtClean="0"/>
              <a:t>Peak 4,912 MW</a:t>
            </a:r>
          </a:p>
          <a:p>
            <a:pPr lvl="1"/>
            <a:endParaRPr lang="en-US" sz="1600" dirty="0" smtClean="0"/>
          </a:p>
          <a:p>
            <a:r>
              <a:rPr lang="en-US" sz="1600" b="1" dirty="0" smtClean="0"/>
              <a:t>Gas Load </a:t>
            </a:r>
          </a:p>
          <a:p>
            <a:pPr lvl="1"/>
            <a:r>
              <a:rPr lang="en-US" sz="1600" dirty="0" smtClean="0"/>
              <a:t>Average 295,000 MMBTU</a:t>
            </a:r>
          </a:p>
          <a:p>
            <a:pPr lvl="1"/>
            <a:r>
              <a:rPr lang="en-US" sz="1600" dirty="0" smtClean="0"/>
              <a:t>Peak 838,834 MMBTU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198"/>
            <a:ext cx="4648200" cy="5029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0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System Integration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82507"/>
            <a:ext cx="6679727" cy="489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134" y="91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PSE Applications Impacted:   ~28</a:t>
            </a:r>
          </a:p>
          <a:p>
            <a:pPr algn="ctr"/>
            <a:r>
              <a:rPr lang="en-US" dirty="0" smtClean="0"/>
              <a:t>Total Number of Added/Changed Interfaces:   ~97</a:t>
            </a:r>
          </a:p>
        </p:txBody>
      </p:sp>
    </p:spTree>
    <p:extLst>
      <p:ext uri="{BB962C8B-B14F-4D97-AF65-F5344CB8AC3E}">
        <p14:creationId xmlns:p14="http://schemas.microsoft.com/office/powerpoint/2010/main" val="41677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4367" y="1354238"/>
            <a:ext cx="4076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Full Network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PSE Inputs: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Real Time Load, Generation, Voltage, and Transmission Flow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CAISO Outputs: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Pricing Nodes, CAISO State Estimator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Master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Resource characteristics and costs (i.e., ramp time, start up, capacity)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Metering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 minute (Generation Meters)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Settlement Quality Meter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ISOME or SCME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78" y="251619"/>
            <a:ext cx="7943850" cy="715962"/>
          </a:xfrm>
        </p:spPr>
        <p:txBody>
          <a:bodyPr/>
          <a:lstStyle/>
          <a:p>
            <a:r>
              <a:rPr lang="en-US" dirty="0" smtClean="0"/>
              <a:t>System Integration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91" y="3642826"/>
            <a:ext cx="3443287" cy="119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26" y="5029200"/>
            <a:ext cx="340835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93" y="1557827"/>
            <a:ext cx="2502008" cy="179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61" y="1253698"/>
            <a:ext cx="1357862" cy="1128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1026" idx="3"/>
          </p:cNvCxnSpPr>
          <p:nvPr/>
        </p:nvCxnSpPr>
        <p:spPr>
          <a:xfrm>
            <a:off x="6124223" y="1817981"/>
            <a:ext cx="1170657" cy="6394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80" y="2377593"/>
            <a:ext cx="192094" cy="159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Operations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047750"/>
            <a:ext cx="4800600" cy="5124450"/>
          </a:xfrm>
        </p:spPr>
        <p:txBody>
          <a:bodyPr>
            <a:normAutofit/>
          </a:bodyPr>
          <a:lstStyle/>
          <a:p>
            <a:r>
              <a:rPr lang="en-US" dirty="0" smtClean="0"/>
              <a:t>Dry run for PSE’s 10/1 go-live cutover</a:t>
            </a:r>
          </a:p>
          <a:p>
            <a:endParaRPr lang="en-US" dirty="0"/>
          </a:p>
          <a:p>
            <a:r>
              <a:rPr lang="en-US" dirty="0" smtClean="0"/>
              <a:t>Effective training for real-time staff</a:t>
            </a:r>
          </a:p>
          <a:p>
            <a:endParaRPr lang="en-US" dirty="0"/>
          </a:p>
          <a:p>
            <a:r>
              <a:rPr lang="en-US" dirty="0" smtClean="0"/>
              <a:t>Opportunity to refine business process </a:t>
            </a:r>
          </a:p>
          <a:p>
            <a:pPr marL="0" indent="0">
              <a:buNone/>
            </a:pPr>
            <a:r>
              <a:rPr lang="en-US" dirty="0" smtClean="0"/>
              <a:t>      and improve applications performance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Testing unit by unit to receive and operate to CAISO’s Dispatch Operating Target</a:t>
            </a:r>
          </a:p>
          <a:p>
            <a:endParaRPr lang="en-US" dirty="0"/>
          </a:p>
          <a:p>
            <a:r>
              <a:rPr lang="en-US" dirty="0" smtClean="0"/>
              <a:t>Successfully Completed Readiness Criteria</a:t>
            </a:r>
          </a:p>
          <a:p>
            <a:pPr lvl="1"/>
            <a:r>
              <a:rPr lang="en-US" dirty="0" smtClean="0"/>
              <a:t>FERC filing August 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9290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09880"/>
            <a:ext cx="3924879" cy="260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7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Performance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Limited sufficiency test failures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Balancing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Flex Ramp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Capacity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Very few FMM or RTD infeasibilities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ELAP prices are normal with a few exceptions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PSE participating generation consistently following Dispatch Operating Targets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Rate of Change Constraints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494" y="152400"/>
            <a:ext cx="82296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474C55"/>
                </a:solidFill>
              </a:rPr>
              <a:t>Market Performance – EIM Transfers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" y="1297675"/>
            <a:ext cx="914741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8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159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Market Performance –  Dispatch Operating Targets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59155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591550" cy="26037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35470F039289A547ADA88AE1FAFD97B8" ma:contentTypeVersion="104" ma:contentTypeDescription="" ma:contentTypeScope="" ma:versionID="6cbe75c0dfd8f4030c9b4016cb9b60b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IsConfidential xmlns="dc463f71-b30c-4ab2-9473-d307f9d35888">false</IsConfidential>
    <AgendaOrder xmlns="dc463f71-b30c-4ab2-9473-d307f9d35888">false</AgendaOrder>
    <CaseType xmlns="dc463f71-b30c-4ab2-9473-d307f9d35888">Special Presentation</CaseType>
    <IndustryCode xmlns="dc463f71-b30c-4ab2-9473-d307f9d35888">140</IndustryCode>
    <CaseStatus xmlns="dc463f71-b30c-4ab2-9473-d307f9d35888">Closed</CaseStatus>
    <OpenedDate xmlns="dc463f71-b30c-4ab2-9473-d307f9d35888">2016-03-25T07:00:00+00:00</OpenedDate>
    <Date1 xmlns="dc463f71-b30c-4ab2-9473-d307f9d35888">2016-10-25T07:00:00+00:00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160334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5.xml><?xml version="1.0" encoding="utf-8"?>
<?mso-contentType ?>
<SharedContentType xmlns="Microsoft.SharePoint.Taxonomy.ContentTypeSync" SourceId="b78b92c0-6fcf-41e8-8e0a-7e25a7829659" ContentTypeId="0x010100C0D18F09767D4CD89C64898810CBD739" PreviousValue="false"/>
</file>

<file path=customXml/itemProps1.xml><?xml version="1.0" encoding="utf-8"?>
<ds:datastoreItem xmlns:ds="http://schemas.openxmlformats.org/officeDocument/2006/customXml" ds:itemID="{D1481D6F-48A9-4408-B4FC-3D02933C7DD3}"/>
</file>

<file path=customXml/itemProps2.xml><?xml version="1.0" encoding="utf-8"?>
<ds:datastoreItem xmlns:ds="http://schemas.openxmlformats.org/officeDocument/2006/customXml" ds:itemID="{466D338B-AFC8-4A97-8CDD-AFD52530EA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C11F35-582F-477E-89B0-F647CAB2C964}"/>
</file>

<file path=customXml/itemProps4.xml><?xml version="1.0" encoding="utf-8"?>
<ds:datastoreItem xmlns:ds="http://schemas.openxmlformats.org/officeDocument/2006/customXml" ds:itemID="{7EAEEA8F-A971-467A-B8EA-97EF8D16F951}">
  <ds:schemaRefs>
    <ds:schemaRef ds:uri="http://purl.org/dc/dcmitype/"/>
    <ds:schemaRef ds:uri="c88183fd-330d-436d-b273-061d0bb81990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59eb0a9-3221-4dcc-8574-cee4d5e4954c"/>
    <ds:schemaRef ds:uri="http://schemas.microsoft.com/sharepoint/v3/fields"/>
    <ds:schemaRef ds:uri="http://schemas.microsoft.com/sharepoint/v3"/>
  </ds:schemaRefs>
</ds:datastoreItem>
</file>

<file path=customXml/itemProps5.xml><?xml version="1.0" encoding="utf-8"?>
<ds:datastoreItem xmlns:ds="http://schemas.openxmlformats.org/officeDocument/2006/customXml" ds:itemID="{6776844B-F8BE-416E-82B4-C01FF9C2DE40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18542</TotalTime>
  <Words>255</Words>
  <Application>Microsoft Office PowerPoint</Application>
  <PresentationFormat>On-screen Show (4:3)</PresentationFormat>
  <Paragraphs>85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Agenda</vt:lpstr>
      <vt:lpstr>PSE Overview and Service Area</vt:lpstr>
      <vt:lpstr>System Integration</vt:lpstr>
      <vt:lpstr>System Integration</vt:lpstr>
      <vt:lpstr>Parallel Operations</vt:lpstr>
      <vt:lpstr>Market Performance</vt:lpstr>
      <vt:lpstr>Market Performance – EIM Transfers</vt:lpstr>
      <vt:lpstr>Market Performance –  Dispatch Operating Targets</vt:lpstr>
      <vt:lpstr>Market Performance - Pricing </vt:lpstr>
      <vt:lpstr>Questions</vt:lpstr>
    </vt:vector>
  </TitlesOfParts>
  <Company>Puget Sound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Update as of 9/11/2014</dc:title>
  <dc:creator>igupta</dc:creator>
  <cp:lastModifiedBy>Rendahl, Ann (UTC)</cp:lastModifiedBy>
  <cp:revision>654</cp:revision>
  <cp:lastPrinted>2016-02-09T22:54:54Z</cp:lastPrinted>
  <dcterms:created xsi:type="dcterms:W3CDTF">2014-09-15T21:02:13Z</dcterms:created>
  <dcterms:modified xsi:type="dcterms:W3CDTF">2016-10-25T21:47:01Z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0x0101006E56B4D1795A2E4DB2F0B01679ED314A0035470F039289A547ADA88AE1FAFD97B8</vt:lpwstr>
  </property>
  <property fmtid="{D5CDD505-2E9C-101B-9397-08002B2CF9AE}" pid="3" name="_dlc_DocIdItemGuid">
    <vt:lpwstr>e49eba89-75d2-4877-88f9-afd232bd5e8f</vt:lpwstr>
  </property>
  <property fmtid="{D5CDD505-2E9C-101B-9397-08002B2CF9AE}" pid="4" name="TaxKeyword">
    <vt:lpwstr/>
  </property>
  <property fmtid="{D5CDD505-2E9C-101B-9397-08002B2CF9AE}" pid="5" name="_docset_NoMedatataSyncRequired">
    <vt:lpwstr>False</vt:lpwstr>
  </property>
</Properties>
</file>