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presentation.xml" ContentType="application/vnd.openxmlformats-officedocument.presentationml.presentation.main+xml"/>
  <Override PartName="/ppt/slides/slide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Slides/notesSlide3.xml" ContentType="application/vnd.openxmlformats-officedocument.presentationml.notes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Layouts/slideLayout1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4" r:id="rId5"/>
  </p:sldMasterIdLst>
  <p:notesMasterIdLst>
    <p:notesMasterId r:id="rId13"/>
  </p:notesMasterIdLst>
  <p:handoutMasterIdLst>
    <p:handoutMasterId r:id="rId14"/>
  </p:handoutMasterIdLst>
  <p:sldIdLst>
    <p:sldId id="260" r:id="rId6"/>
    <p:sldId id="334" r:id="rId7"/>
    <p:sldId id="349" r:id="rId8"/>
    <p:sldId id="338" r:id="rId9"/>
    <p:sldId id="346" r:id="rId10"/>
    <p:sldId id="348" r:id="rId11"/>
    <p:sldId id="282" r:id="rId12"/>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Cathcart" initials="MC" lastIdx="21" clrIdx="0">
    <p:extLst>
      <p:ext uri="{19B8F6BF-5375-455C-9EA6-DF929625EA0E}">
        <p15:presenceInfo xmlns:p15="http://schemas.microsoft.com/office/powerpoint/2012/main" userId="Michelle Cathcart" providerId="None"/>
      </p:ext>
    </p:extLst>
  </p:cmAuthor>
  <p:cmAuthor id="2" name="Albright,Margaret I (BPA) - TOO-DITT-2" initials="MIA" lastIdx="3" clrIdx="1">
    <p:extLst>
      <p:ext uri="{19B8F6BF-5375-455C-9EA6-DF929625EA0E}">
        <p15:presenceInfo xmlns:p15="http://schemas.microsoft.com/office/powerpoint/2012/main" userId="Albright,Margaret I (BPA) - TOO-DITT-2" providerId="None"/>
      </p:ext>
    </p:extLst>
  </p:cmAuthor>
  <p:cmAuthor id="3" name="Troy Simpson" initials="TS" lastIdx="2" clrIdx="2">
    <p:extLst>
      <p:ext uri="{19B8F6BF-5375-455C-9EA6-DF929625EA0E}">
        <p15:presenceInfo xmlns:p15="http://schemas.microsoft.com/office/powerpoint/2012/main" userId="Troy Simpson" providerId="None"/>
      </p:ext>
    </p:extLst>
  </p:cmAuthor>
  <p:cmAuthor id="4" name="James Hillegas-Elting" initials="JH" lastIdx="1" clrIdx="3">
    <p:extLst>
      <p:ext uri="{19B8F6BF-5375-455C-9EA6-DF929625EA0E}">
        <p15:presenceInfo xmlns:p15="http://schemas.microsoft.com/office/powerpoint/2012/main" userId="James Hillegas-Elt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D4891C"/>
    <a:srgbClr val="E37F1C"/>
    <a:srgbClr val="535486"/>
    <a:srgbClr val="F4B183"/>
    <a:srgbClr val="E04E39"/>
    <a:srgbClr val="FFFFFF"/>
    <a:srgbClr val="A9D18E"/>
    <a:srgbClr val="B4C7E7"/>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32" autoAdjust="0"/>
    <p:restoredTop sz="93605" autoAdjust="0"/>
  </p:normalViewPr>
  <p:slideViewPr>
    <p:cSldViewPr>
      <p:cViewPr varScale="1">
        <p:scale>
          <a:sx n="95" d="100"/>
          <a:sy n="95" d="100"/>
        </p:scale>
        <p:origin x="984" y="8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150"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A734DFD-218A-47B8-83E1-7A8CEFFF9FCA}" type="datetimeFigureOut">
              <a:rPr lang="en-US" smtClean="0"/>
              <a:t>5/25/2021</a:t>
            </a:fld>
            <a:endParaRPr lang="en-US" dirty="0"/>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D727C66-4CFB-41AD-812D-D01FE70883BD}" type="slidenum">
              <a:rPr lang="en-US" smtClean="0"/>
              <a:t>‹#›</a:t>
            </a:fld>
            <a:endParaRPr lang="en-US" dirty="0"/>
          </a:p>
        </p:txBody>
      </p:sp>
    </p:spTree>
    <p:extLst>
      <p:ext uri="{BB962C8B-B14F-4D97-AF65-F5344CB8AC3E}">
        <p14:creationId xmlns:p14="http://schemas.microsoft.com/office/powerpoint/2010/main" val="3363236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D48593BF-DE0C-4C87-AC3D-0A189E42EA2F}" type="datetimeFigureOut">
              <a:rPr lang="en-US" smtClean="0"/>
              <a:t>5/25/2021</a:t>
            </a:fld>
            <a:endParaRPr lang="en-US" dirty="0"/>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998AF6E4-792C-457C-A2ED-C81C48D2AA29}" type="slidenum">
              <a:rPr lang="en-US" smtClean="0"/>
              <a:t>‹#›</a:t>
            </a:fld>
            <a:endParaRPr lang="en-US" dirty="0"/>
          </a:p>
        </p:txBody>
      </p:sp>
    </p:spTree>
    <p:extLst>
      <p:ext uri="{BB962C8B-B14F-4D97-AF65-F5344CB8AC3E}">
        <p14:creationId xmlns:p14="http://schemas.microsoft.com/office/powerpoint/2010/main" val="24732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BPA combines aggressive vegetation management</a:t>
            </a:r>
            <a:r>
              <a:rPr lang="en-US" baseline="0" dirty="0" smtClean="0"/>
              <a:t> with equipment repairs during the spring to mitigate the chance of a wildfire starting on a BPA right-of-way. These efforts served us well during the unprecedented 2020 wildfires. </a:t>
            </a:r>
            <a:endParaRPr lang="en-US" dirty="0"/>
          </a:p>
        </p:txBody>
      </p:sp>
      <p:sp>
        <p:nvSpPr>
          <p:cNvPr id="4" name="Slide Number Placeholder 3"/>
          <p:cNvSpPr>
            <a:spLocks noGrp="1"/>
          </p:cNvSpPr>
          <p:nvPr>
            <p:ph type="sldNum" sz="quarter" idx="10"/>
          </p:nvPr>
        </p:nvSpPr>
        <p:spPr/>
        <p:txBody>
          <a:bodyPr/>
          <a:lstStyle/>
          <a:p>
            <a:fld id="{998AF6E4-792C-457C-A2ED-C81C48D2AA29}" type="slidenum">
              <a:rPr lang="en-US" smtClean="0"/>
              <a:t>3</a:t>
            </a:fld>
            <a:endParaRPr lang="en-US" dirty="0"/>
          </a:p>
        </p:txBody>
      </p:sp>
    </p:spTree>
    <p:extLst>
      <p:ext uri="{BB962C8B-B14F-4D97-AF65-F5344CB8AC3E}">
        <p14:creationId xmlns:p14="http://schemas.microsoft.com/office/powerpoint/2010/main" val="2539744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a:t>
            </a:r>
            <a:r>
              <a:rPr lang="en-US" baseline="0" dirty="0" smtClean="0"/>
              <a:t> can see from the tip of the pyramid diagram, PSPS is an option of last resort. There are a lot of activities we engage in prior to wildfire season to mitigate fire risk. While we understand turning off power voluntary takes away an important commodity people rely on having 24 hours a day 365 days a year, we hope in those rare instances we have to use PSPS for what we believe will be 4 to 10 hours, that is worth avoiding wildfires that can impact people for days, weeks and even months and destroy homes and businesses. </a:t>
            </a:r>
            <a:endParaRPr lang="en-US" dirty="0"/>
          </a:p>
        </p:txBody>
      </p:sp>
      <p:sp>
        <p:nvSpPr>
          <p:cNvPr id="4" name="Slide Number Placeholder 3"/>
          <p:cNvSpPr>
            <a:spLocks noGrp="1"/>
          </p:cNvSpPr>
          <p:nvPr>
            <p:ph type="sldNum" sz="quarter" idx="10"/>
          </p:nvPr>
        </p:nvSpPr>
        <p:spPr/>
        <p:txBody>
          <a:bodyPr/>
          <a:lstStyle/>
          <a:p>
            <a:fld id="{998AF6E4-792C-457C-A2ED-C81C48D2AA29}" type="slidenum">
              <a:rPr lang="en-US" smtClean="0"/>
              <a:t>4</a:t>
            </a:fld>
            <a:endParaRPr lang="en-US" dirty="0"/>
          </a:p>
        </p:txBody>
      </p:sp>
    </p:spTree>
    <p:extLst>
      <p:ext uri="{BB962C8B-B14F-4D97-AF65-F5344CB8AC3E}">
        <p14:creationId xmlns:p14="http://schemas.microsoft.com/office/powerpoint/2010/main" val="406905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Non-operational</a:t>
            </a:r>
            <a:r>
              <a:rPr lang="en-US" baseline="0" dirty="0" smtClean="0"/>
              <a:t> communications will include media outreach to impacted areas in coordination with local utilities and outreach to state ESF-12 staff. </a:t>
            </a:r>
            <a:endParaRPr lang="en-US" dirty="0"/>
          </a:p>
        </p:txBody>
      </p:sp>
      <p:sp>
        <p:nvSpPr>
          <p:cNvPr id="4" name="Slide Number Placeholder 3"/>
          <p:cNvSpPr>
            <a:spLocks noGrp="1"/>
          </p:cNvSpPr>
          <p:nvPr>
            <p:ph type="sldNum" sz="quarter" idx="10"/>
          </p:nvPr>
        </p:nvSpPr>
        <p:spPr/>
        <p:txBody>
          <a:bodyPr/>
          <a:lstStyle/>
          <a:p>
            <a:fld id="{998AF6E4-792C-457C-A2ED-C81C48D2AA29}" type="slidenum">
              <a:rPr lang="en-US" smtClean="0"/>
              <a:t>6</a:t>
            </a:fld>
            <a:endParaRPr lang="en-US" dirty="0"/>
          </a:p>
        </p:txBody>
      </p:sp>
    </p:spTree>
    <p:extLst>
      <p:ext uri="{BB962C8B-B14F-4D97-AF65-F5344CB8AC3E}">
        <p14:creationId xmlns:p14="http://schemas.microsoft.com/office/powerpoint/2010/main" val="2350494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Pr>
        <a:solidFill>
          <a:srgbClr val="535486"/>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905"/>
            <a:ext cx="9144000" cy="2362200"/>
          </a:xfrm>
          <a:prstGeom prst="rect">
            <a:avLst/>
          </a:prstGeom>
        </p:spPr>
      </p:pic>
      <p:sp>
        <p:nvSpPr>
          <p:cNvPr id="2" name="Title 1"/>
          <p:cNvSpPr>
            <a:spLocks noGrp="1"/>
          </p:cNvSpPr>
          <p:nvPr>
            <p:ph type="ctrTitle"/>
          </p:nvPr>
        </p:nvSpPr>
        <p:spPr>
          <a:xfrm>
            <a:off x="685800" y="2400300"/>
            <a:ext cx="7772400" cy="1102519"/>
          </a:xfrm>
        </p:spPr>
        <p:txBody>
          <a:bodyPr>
            <a:normAutofit/>
          </a:bodyPr>
          <a:lstStyle>
            <a:lvl1pPr algn="ctr">
              <a:defRPr sz="4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3657600"/>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0" y="2331720"/>
            <a:ext cx="9144000" cy="6858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0" y="101085"/>
            <a:ext cx="9296400" cy="246221"/>
          </a:xfrm>
          <a:prstGeom prst="rect">
            <a:avLst/>
          </a:prstGeom>
          <a:noFill/>
        </p:spPr>
        <p:txBody>
          <a:bodyPr wrap="square" rtlCol="0">
            <a:spAutoFit/>
          </a:bodyPr>
          <a:lstStyle/>
          <a:p>
            <a:pPr algn="ctr"/>
            <a:r>
              <a:rPr lang="en-US" sz="1000" spc="1570" dirty="0">
                <a:solidFill>
                  <a:srgbClr val="515151"/>
                </a:solidFill>
                <a:latin typeface="Arial" panose="020B0604020202020204" pitchFamily="34" charset="0"/>
                <a:cs typeface="Arial" panose="020B0604020202020204" pitchFamily="34" charset="0"/>
              </a:rPr>
              <a:t>BONNEVILLE</a:t>
            </a:r>
            <a:r>
              <a:rPr lang="en-US" sz="1000" spc="1570" baseline="0" dirty="0">
                <a:solidFill>
                  <a:srgbClr val="515151"/>
                </a:solidFill>
                <a:latin typeface="Arial" panose="020B0604020202020204" pitchFamily="34" charset="0"/>
                <a:cs typeface="Arial" panose="020B0604020202020204" pitchFamily="34" charset="0"/>
              </a:rPr>
              <a:t> POWER ADMINISTRATION</a:t>
            </a:r>
            <a:endParaRPr lang="en-US" sz="1000" spc="1570" dirty="0">
              <a:solidFill>
                <a:srgbClr val="515151"/>
              </a:solidFill>
              <a:latin typeface="Arial" panose="020B0604020202020204" pitchFamily="34" charset="0"/>
              <a:cs typeface="Arial" panose="020B0604020202020204" pitchFamily="34" charset="0"/>
            </a:endParaRPr>
          </a:p>
        </p:txBody>
      </p:sp>
      <p:pic>
        <p:nvPicPr>
          <p:cNvPr id="5" name="Picture 4" descr="BPA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4800" y="4300392"/>
            <a:ext cx="867162" cy="610750"/>
          </a:xfrm>
          <a:prstGeom prst="rect">
            <a:avLst/>
          </a:prstGeom>
        </p:spPr>
      </p:pic>
    </p:spTree>
    <p:extLst>
      <p:ext uri="{BB962C8B-B14F-4D97-AF65-F5344CB8AC3E}">
        <p14:creationId xmlns:p14="http://schemas.microsoft.com/office/powerpoint/2010/main" val="4171653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3632234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1440379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4000914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582873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786717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918533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3208212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2418032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186980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53548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4930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953"/>
            <a:ext cx="9144000" cy="2362200"/>
          </a:xfrm>
          <a:prstGeom prst="rect">
            <a:avLst/>
          </a:prstGeom>
        </p:spPr>
      </p:pic>
      <p:sp>
        <p:nvSpPr>
          <p:cNvPr id="5" name="Title 1"/>
          <p:cNvSpPr>
            <a:spLocks noGrp="1"/>
          </p:cNvSpPr>
          <p:nvPr>
            <p:ph type="ctrTitle"/>
          </p:nvPr>
        </p:nvSpPr>
        <p:spPr>
          <a:xfrm>
            <a:off x="685800" y="2400300"/>
            <a:ext cx="7772400" cy="1102519"/>
          </a:xfrm>
        </p:spPr>
        <p:txBody>
          <a:bodyPr>
            <a:normAutofit/>
          </a:bodyPr>
          <a:lstStyle>
            <a:lvl1pPr algn="ctr">
              <a:defRPr sz="4200">
                <a:solidFill>
                  <a:srgbClr val="535486"/>
                </a:solidFill>
              </a:defRPr>
            </a:lvl1pPr>
          </a:lstStyle>
          <a:p>
            <a:r>
              <a:rPr lang="en-US" dirty="0"/>
              <a:t>Click to edit Master title style</a:t>
            </a:r>
          </a:p>
        </p:txBody>
      </p:sp>
      <p:sp>
        <p:nvSpPr>
          <p:cNvPr id="6" name="Subtitle 2"/>
          <p:cNvSpPr>
            <a:spLocks noGrp="1"/>
          </p:cNvSpPr>
          <p:nvPr>
            <p:ph type="subTitle" idx="1"/>
          </p:nvPr>
        </p:nvSpPr>
        <p:spPr>
          <a:xfrm>
            <a:off x="1371600" y="3657600"/>
            <a:ext cx="6400800" cy="1314450"/>
          </a:xfrm>
        </p:spPr>
        <p:txBody>
          <a:bodyPr/>
          <a:lstStyle>
            <a:lvl1pPr marL="0" indent="0" algn="ctr">
              <a:buNone/>
              <a:defRPr>
                <a:solidFill>
                  <a:srgbClr val="53548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Rectangle 10"/>
          <p:cNvSpPr/>
          <p:nvPr userDrawn="1"/>
        </p:nvSpPr>
        <p:spPr>
          <a:xfrm>
            <a:off x="0" y="2331720"/>
            <a:ext cx="9144000" cy="6858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userDrawn="1"/>
        </p:nvSpPr>
        <p:spPr>
          <a:xfrm>
            <a:off x="0" y="101085"/>
            <a:ext cx="9296400" cy="246221"/>
          </a:xfrm>
          <a:prstGeom prst="rect">
            <a:avLst/>
          </a:prstGeom>
          <a:noFill/>
        </p:spPr>
        <p:txBody>
          <a:bodyPr wrap="square" rtlCol="0">
            <a:spAutoFit/>
          </a:bodyPr>
          <a:lstStyle/>
          <a:p>
            <a:pPr algn="ctr"/>
            <a:r>
              <a:rPr lang="en-US" sz="1000" spc="1570" dirty="0">
                <a:solidFill>
                  <a:srgbClr val="515151"/>
                </a:solidFill>
                <a:latin typeface="Arial" panose="020B0604020202020204" pitchFamily="34" charset="0"/>
                <a:cs typeface="Arial" panose="020B0604020202020204" pitchFamily="34" charset="0"/>
              </a:rPr>
              <a:t>BONNEVILLE</a:t>
            </a:r>
            <a:r>
              <a:rPr lang="en-US" sz="1000" spc="1570" baseline="0" dirty="0">
                <a:solidFill>
                  <a:srgbClr val="515151"/>
                </a:solidFill>
                <a:latin typeface="Arial" panose="020B0604020202020204" pitchFamily="34" charset="0"/>
                <a:cs typeface="Arial" panose="020B0604020202020204" pitchFamily="34" charset="0"/>
              </a:rPr>
              <a:t> POWER ADMINISTRATION</a:t>
            </a:r>
            <a:endParaRPr lang="en-US" sz="1000" spc="1570" dirty="0">
              <a:solidFill>
                <a:srgbClr val="515151"/>
              </a:solidFill>
              <a:latin typeface="Arial" panose="020B0604020202020204" pitchFamily="34" charset="0"/>
              <a:cs typeface="Arial" panose="020B0604020202020204" pitchFamily="34" charset="0"/>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4800" y="4300392"/>
            <a:ext cx="867162" cy="610750"/>
          </a:xfrm>
          <a:prstGeom prst="rect">
            <a:avLst/>
          </a:prstGeom>
        </p:spPr>
      </p:pic>
    </p:spTree>
    <p:extLst>
      <p:ext uri="{BB962C8B-B14F-4D97-AF65-F5344CB8AC3E}">
        <p14:creationId xmlns:p14="http://schemas.microsoft.com/office/powerpoint/2010/main" val="3391647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535486"/>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685800" y="1828800"/>
            <a:ext cx="7772400" cy="1102519"/>
          </a:xfrm>
        </p:spPr>
        <p:txBody>
          <a:bodyPr>
            <a:normAutofit/>
          </a:bodyPr>
          <a:lstStyle>
            <a:lvl1pPr algn="ctr">
              <a:defRPr sz="4200">
                <a:solidFill>
                  <a:schemeClr val="bg1"/>
                </a:solidFill>
              </a:defRPr>
            </a:lvl1pPr>
          </a:lstStyle>
          <a:p>
            <a:r>
              <a:rPr lang="en-US" dirty="0"/>
              <a:t>Click to edit Master title style</a:t>
            </a:r>
          </a:p>
        </p:txBody>
      </p:sp>
      <p:sp>
        <p:nvSpPr>
          <p:cNvPr id="8" name="Subtitle 2"/>
          <p:cNvSpPr>
            <a:spLocks noGrp="1"/>
          </p:cNvSpPr>
          <p:nvPr>
            <p:ph type="subTitle" idx="1"/>
          </p:nvPr>
        </p:nvSpPr>
        <p:spPr>
          <a:xfrm>
            <a:off x="1371600" y="3086100"/>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4800" y="4300392"/>
            <a:ext cx="867162" cy="610750"/>
          </a:xfrm>
          <a:prstGeom prst="rect">
            <a:avLst/>
          </a:prstGeom>
        </p:spPr>
      </p:pic>
    </p:spTree>
    <p:extLst>
      <p:ext uri="{BB962C8B-B14F-4D97-AF65-F5344CB8AC3E}">
        <p14:creationId xmlns:p14="http://schemas.microsoft.com/office/powerpoint/2010/main" val="2292852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p:cNvSpPr/>
          <p:nvPr userDrawn="1"/>
        </p:nvSpPr>
        <p:spPr>
          <a:xfrm>
            <a:off x="0" y="-11430"/>
            <a:ext cx="9144000" cy="1097280"/>
          </a:xfrm>
          <a:prstGeom prst="rect">
            <a:avLst/>
          </a:prstGeom>
          <a:solidFill>
            <a:srgbClr val="5354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solidFill>
                <a:srgbClr val="D4891C"/>
              </a:solidFill>
            </a:endParaRPr>
          </a:p>
        </p:txBody>
      </p:sp>
      <p:sp>
        <p:nvSpPr>
          <p:cNvPr id="3" name="Content Placeholder 2"/>
          <p:cNvSpPr>
            <a:spLocks noGrp="1"/>
          </p:cNvSpPr>
          <p:nvPr>
            <p:ph idx="1"/>
          </p:nvPr>
        </p:nvSpPr>
        <p:spPr>
          <a:xfrm>
            <a:off x="457200" y="1257516"/>
            <a:ext cx="8229600" cy="3085884"/>
          </a:xfrm>
        </p:spPr>
        <p:txBody>
          <a:bodyPr/>
          <a:lstStyle>
            <a:lvl1pPr>
              <a:defRPr>
                <a:solidFill>
                  <a:srgbClr val="535486"/>
                </a:solidFill>
              </a:defRPr>
            </a:lvl1pPr>
            <a:lvl2pPr>
              <a:defRPr>
                <a:solidFill>
                  <a:srgbClr val="515151"/>
                </a:solidFill>
              </a:defRPr>
            </a:lvl2pPr>
            <a:lvl3pPr>
              <a:defRPr>
                <a:solidFill>
                  <a:srgbClr val="515151"/>
                </a:solidFill>
              </a:defRPr>
            </a:lvl3pPr>
            <a:lvl4pPr>
              <a:defRPr>
                <a:solidFill>
                  <a:srgbClr val="515151"/>
                </a:solidFill>
              </a:defRPr>
            </a:lvl4pPr>
            <a:lvl5pPr>
              <a:defRPr>
                <a:solidFill>
                  <a:srgbClr val="5151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4767263"/>
            <a:ext cx="5562600" cy="273844"/>
          </a:xfrm>
          <a:prstGeom prst="rect">
            <a:avLst/>
          </a:prstGeom>
        </p:spPr>
        <p:txBody>
          <a:bodyPr vert="horz" lIns="91440" tIns="45720" rIns="91440" bIns="45720" rtlCol="0" anchor="ctr"/>
          <a:lstStyle>
            <a:lvl1pPr algn="ctr">
              <a:defRPr sz="1000" b="0">
                <a:solidFill>
                  <a:srgbClr val="515151"/>
                </a:solidFill>
                <a:latin typeface="Arial" pitchFamily="34" charset="0"/>
                <a:cs typeface="Arial" pitchFamily="34" charset="0"/>
              </a:defRPr>
            </a:lvl1pPr>
          </a:lstStyle>
          <a:p>
            <a:pPr algn="l"/>
            <a:endParaRPr lang="en-US" dirty="0"/>
          </a:p>
        </p:txBody>
      </p:sp>
      <p:sp>
        <p:nvSpPr>
          <p:cNvPr id="4" name="Title 3"/>
          <p:cNvSpPr>
            <a:spLocks noGrp="1"/>
          </p:cNvSpPr>
          <p:nvPr>
            <p:ph type="title"/>
          </p:nvPr>
        </p:nvSpPr>
        <p:spPr>
          <a:xfrm>
            <a:off x="457200" y="457201"/>
            <a:ext cx="8229600" cy="443573"/>
          </a:xfrm>
        </p:spPr>
        <p:txBody>
          <a:bodyPr>
            <a:noAutofit/>
          </a:bodyPr>
          <a:lstStyle>
            <a:lvl1pPr>
              <a:defRPr sz="3700">
                <a:solidFill>
                  <a:schemeClr val="bg1"/>
                </a:solidFill>
              </a:defRPr>
            </a:lvl1pPr>
          </a:lstStyle>
          <a:p>
            <a:r>
              <a:rPr lang="en-US" dirty="0"/>
              <a:t>Click to edit Master title style</a:t>
            </a:r>
          </a:p>
        </p:txBody>
      </p:sp>
      <p:sp>
        <p:nvSpPr>
          <p:cNvPr id="8" name="TextBox 7"/>
          <p:cNvSpPr txBox="1"/>
          <p:nvPr userDrawn="1"/>
        </p:nvSpPr>
        <p:spPr>
          <a:xfrm>
            <a:off x="0" y="101085"/>
            <a:ext cx="9296400" cy="246221"/>
          </a:xfrm>
          <a:prstGeom prst="rect">
            <a:avLst/>
          </a:prstGeom>
          <a:noFill/>
        </p:spPr>
        <p:txBody>
          <a:bodyPr wrap="square" rtlCol="0">
            <a:spAutoFit/>
          </a:bodyPr>
          <a:lstStyle/>
          <a:p>
            <a:pPr algn="ctr"/>
            <a:r>
              <a:rPr lang="en-US" sz="1000" spc="1570" dirty="0">
                <a:solidFill>
                  <a:schemeClr val="bg1"/>
                </a:solidFill>
                <a:latin typeface="Arial" panose="020B0604020202020204" pitchFamily="34" charset="0"/>
                <a:cs typeface="Arial" panose="020B0604020202020204" pitchFamily="34" charset="0"/>
              </a:rPr>
              <a:t>BONNEVILLE</a:t>
            </a:r>
            <a:r>
              <a:rPr lang="en-US" sz="1000" spc="1570" baseline="0" dirty="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4846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8891"/>
            <a:ext cx="9144000" cy="1092200"/>
          </a:xfrm>
          <a:prstGeom prst="rect">
            <a:avLst/>
          </a:prstGeom>
        </p:spPr>
      </p:pic>
      <p:sp>
        <p:nvSpPr>
          <p:cNvPr id="6" name="Slide Number Placeholder 5"/>
          <p:cNvSpPr>
            <a:spLocks noGrp="1"/>
          </p:cNvSpPr>
          <p:nvPr>
            <p:ph type="sldNum" sz="quarter" idx="12"/>
          </p:nvPr>
        </p:nvSpPr>
        <p:spPr/>
        <p:txBody>
          <a:bodyPr/>
          <a:lstStyle>
            <a:lvl1pPr>
              <a:defRPr>
                <a:solidFill>
                  <a:srgbClr val="515151"/>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4767263"/>
            <a:ext cx="5562600" cy="273844"/>
          </a:xfrm>
          <a:prstGeom prst="rect">
            <a:avLst/>
          </a:prstGeom>
        </p:spPr>
        <p:txBody>
          <a:bodyPr vert="horz" lIns="91440" tIns="45720" rIns="91440" bIns="45720" rtlCol="0" anchor="ctr"/>
          <a:lstStyle>
            <a:lvl1pPr algn="ctr">
              <a:defRPr sz="1000" b="0">
                <a:solidFill>
                  <a:srgbClr val="515151"/>
                </a:solidFill>
                <a:latin typeface="Arial" pitchFamily="34" charset="0"/>
                <a:cs typeface="Arial" pitchFamily="34" charset="0"/>
              </a:defRPr>
            </a:lvl1pPr>
          </a:lstStyle>
          <a:p>
            <a:pPr algn="l"/>
            <a:endParaRPr lang="en-US" dirty="0"/>
          </a:p>
        </p:txBody>
      </p:sp>
      <p:sp>
        <p:nvSpPr>
          <p:cNvPr id="11" name="TextBox 10"/>
          <p:cNvSpPr txBox="1"/>
          <p:nvPr userDrawn="1"/>
        </p:nvSpPr>
        <p:spPr>
          <a:xfrm>
            <a:off x="0" y="101085"/>
            <a:ext cx="9296400" cy="246221"/>
          </a:xfrm>
          <a:prstGeom prst="rect">
            <a:avLst/>
          </a:prstGeom>
          <a:noFill/>
        </p:spPr>
        <p:txBody>
          <a:bodyPr wrap="square" rtlCol="0">
            <a:spAutoFit/>
          </a:bodyPr>
          <a:lstStyle/>
          <a:p>
            <a:pPr algn="ctr"/>
            <a:r>
              <a:rPr lang="en-US" sz="1000" spc="1570" dirty="0">
                <a:solidFill>
                  <a:schemeClr val="bg1"/>
                </a:solidFill>
                <a:latin typeface="Arial" panose="020B0604020202020204" pitchFamily="34" charset="0"/>
                <a:cs typeface="Arial" panose="020B0604020202020204" pitchFamily="34" charset="0"/>
              </a:rPr>
              <a:t>BONNEVILLE</a:t>
            </a:r>
            <a:r>
              <a:rPr lang="en-US" sz="1000" spc="1570" baseline="0" dirty="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sp>
        <p:nvSpPr>
          <p:cNvPr id="12" name="Content Placeholder 2"/>
          <p:cNvSpPr>
            <a:spLocks noGrp="1"/>
          </p:cNvSpPr>
          <p:nvPr>
            <p:ph idx="1"/>
          </p:nvPr>
        </p:nvSpPr>
        <p:spPr>
          <a:xfrm>
            <a:off x="457200" y="1257516"/>
            <a:ext cx="8229600" cy="3085884"/>
          </a:xfrm>
        </p:spPr>
        <p:txBody>
          <a:bodyPr/>
          <a:lstStyle>
            <a:lvl1pPr>
              <a:defRPr>
                <a:solidFill>
                  <a:srgbClr val="535486"/>
                </a:solidFill>
              </a:defRPr>
            </a:lvl1pPr>
            <a:lvl2pPr>
              <a:defRPr>
                <a:solidFill>
                  <a:srgbClr val="515151"/>
                </a:solidFill>
              </a:defRPr>
            </a:lvl2pPr>
            <a:lvl3pPr>
              <a:defRPr>
                <a:solidFill>
                  <a:srgbClr val="515151"/>
                </a:solidFill>
              </a:defRPr>
            </a:lvl3pPr>
            <a:lvl4pPr>
              <a:defRPr>
                <a:solidFill>
                  <a:srgbClr val="515151"/>
                </a:solidFill>
              </a:defRPr>
            </a:lvl4pPr>
            <a:lvl5pPr>
              <a:defRPr>
                <a:solidFill>
                  <a:srgbClr val="5151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7731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4767263"/>
            <a:ext cx="1524000" cy="273844"/>
          </a:xfrm>
          <a:prstGeom prst="rect">
            <a:avLst/>
          </a:prstGeom>
        </p:spPr>
        <p:txBody>
          <a:bodyPr vert="horz" lIns="91440" tIns="45720" rIns="91440" bIns="45720" rtlCol="0" anchor="ctr"/>
          <a:lstStyle>
            <a:lvl1pPr algn="ctr">
              <a:defRPr sz="1000" b="0">
                <a:solidFill>
                  <a:schemeClr val="tx1">
                    <a:lumMod val="65000"/>
                    <a:lumOff val="35000"/>
                  </a:schemeClr>
                </a:solidFill>
                <a:latin typeface="Arial" pitchFamily="34" charset="0"/>
                <a:cs typeface="Arial" pitchFamily="34" charset="0"/>
              </a:defRPr>
            </a:lvl1pPr>
          </a:lstStyle>
          <a:p>
            <a:pPr algn="l"/>
            <a:endParaRPr lang="en-US" dirty="0"/>
          </a:p>
        </p:txBody>
      </p:sp>
      <p:sp>
        <p:nvSpPr>
          <p:cNvPr id="10" name="Title Placeholder 1"/>
          <p:cNvSpPr>
            <a:spLocks noGrp="1"/>
          </p:cNvSpPr>
          <p:nvPr>
            <p:ph type="title"/>
          </p:nvPr>
        </p:nvSpPr>
        <p:spPr>
          <a:xfrm>
            <a:off x="457200" y="548829"/>
            <a:ext cx="8229600" cy="708471"/>
          </a:xfrm>
          <a:prstGeom prst="rect">
            <a:avLst/>
          </a:prstGeom>
        </p:spPr>
        <p:txBody>
          <a:bodyPr vert="horz" lIns="91440" tIns="45720" rIns="91440" bIns="45720" rtlCol="0" anchor="ctr">
            <a:normAutofit/>
          </a:bodyPr>
          <a:lstStyle>
            <a:lvl1pPr>
              <a:defRPr>
                <a:solidFill>
                  <a:srgbClr val="535486"/>
                </a:solidFill>
              </a:defRPr>
            </a:lvl1pPr>
          </a:lstStyle>
          <a:p>
            <a:r>
              <a:rPr lang="en-US" dirty="0"/>
              <a:t>Click to edit Master title style</a:t>
            </a:r>
          </a:p>
        </p:txBody>
      </p:sp>
      <p:sp>
        <p:nvSpPr>
          <p:cNvPr id="11" name="Text Placeholder 2"/>
          <p:cNvSpPr>
            <a:spLocks noGrp="1"/>
          </p:cNvSpPr>
          <p:nvPr>
            <p:ph idx="1"/>
          </p:nvPr>
        </p:nvSpPr>
        <p:spPr>
          <a:xfrm>
            <a:off x="457200" y="1354444"/>
            <a:ext cx="8229600" cy="3085884"/>
          </a:xfrm>
          <a:prstGeom prst="rect">
            <a:avLst/>
          </a:prstGeom>
        </p:spPr>
        <p:txBody>
          <a:bodyPr vert="horz" lIns="91440" tIns="45720" rIns="91440" bIns="45720" rtlCol="0">
            <a:normAutofit/>
          </a:bodyPr>
          <a:lstStyle>
            <a:lvl1pPr>
              <a:defRPr>
                <a:solidFill>
                  <a:srgbClr val="535486"/>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8719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2326066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dirty="0"/>
          </a:p>
        </p:txBody>
      </p:sp>
    </p:spTree>
    <p:extLst>
      <p:ext uri="{BB962C8B-B14F-4D97-AF65-F5344CB8AC3E}">
        <p14:creationId xmlns:p14="http://schemas.microsoft.com/office/powerpoint/2010/main" val="400486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2470"/>
            <a:ext cx="9144000" cy="365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708235"/>
            <a:ext cx="8229600" cy="443573"/>
          </a:xfrm>
          <a:prstGeom prst="rect">
            <a:avLst/>
          </a:prstGeom>
        </p:spPr>
        <p:txBody>
          <a:bodyPr vert="horz" lIns="91440" tIns="45720" rIns="91440" bIns="45720" rtlCol="0" anchor="ctr">
            <a:normAutofit/>
          </a:bodyPr>
          <a:lstStyle/>
          <a:p>
            <a:r>
              <a:rPr lang="en-US" dirty="0"/>
              <a:t>Slide Title</a:t>
            </a:r>
          </a:p>
        </p:txBody>
      </p:sp>
      <p:sp>
        <p:nvSpPr>
          <p:cNvPr id="3" name="Text Placeholder 2"/>
          <p:cNvSpPr>
            <a:spLocks noGrp="1"/>
          </p:cNvSpPr>
          <p:nvPr>
            <p:ph type="body" idx="1"/>
          </p:nvPr>
        </p:nvSpPr>
        <p:spPr>
          <a:xfrm>
            <a:off x="457200" y="1354444"/>
            <a:ext cx="8229600" cy="3085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4767263"/>
            <a:ext cx="5562600" cy="273844"/>
          </a:xfrm>
          <a:prstGeom prst="rect">
            <a:avLst/>
          </a:prstGeom>
        </p:spPr>
        <p:txBody>
          <a:bodyPr vert="horz" lIns="91440" tIns="45720" rIns="91440" bIns="45720" rtlCol="0" anchor="ctr"/>
          <a:lstStyle>
            <a:lvl1pPr algn="ctr">
              <a:defRPr sz="1000" b="0">
                <a:solidFill>
                  <a:schemeClr val="tx1">
                    <a:lumMod val="65000"/>
                    <a:lumOff val="35000"/>
                  </a:schemeClr>
                </a:solidFill>
                <a:latin typeface="Arial" pitchFamily="34" charset="0"/>
                <a:cs typeface="Arial" pitchFamily="34" charset="0"/>
              </a:defRPr>
            </a:lvl1pPr>
          </a:lstStyle>
          <a:p>
            <a:pPr algn="l"/>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000" b="0">
                <a:solidFill>
                  <a:schemeClr val="tx1">
                    <a:lumMod val="65000"/>
                    <a:lumOff val="35000"/>
                  </a:schemeClr>
                </a:solidFill>
                <a:latin typeface="Arial" panose="020B0604020202020204" pitchFamily="34" charset="0"/>
                <a:cs typeface="Arial" panose="020B0604020202020204" pitchFamily="34" charset="0"/>
              </a:defRPr>
            </a:lvl1pPr>
          </a:lstStyle>
          <a:p>
            <a:fld id="{4B8BC155-96A9-416C-9A6C-7FA79B5D88ED}" type="slidenum">
              <a:rPr lang="en-US" smtClean="0"/>
              <a:pPr/>
              <a:t>‹#›</a:t>
            </a:fld>
            <a:endParaRPr lang="en-US" dirty="0"/>
          </a:p>
        </p:txBody>
      </p:sp>
      <p:sp>
        <p:nvSpPr>
          <p:cNvPr id="9" name="TextBox 8"/>
          <p:cNvSpPr txBox="1"/>
          <p:nvPr userDrawn="1"/>
        </p:nvSpPr>
        <p:spPr>
          <a:xfrm>
            <a:off x="0" y="101085"/>
            <a:ext cx="9296400" cy="246221"/>
          </a:xfrm>
          <a:prstGeom prst="rect">
            <a:avLst/>
          </a:prstGeom>
          <a:noFill/>
        </p:spPr>
        <p:txBody>
          <a:bodyPr wrap="square" rtlCol="0">
            <a:spAutoFit/>
          </a:bodyPr>
          <a:lstStyle/>
          <a:p>
            <a:pPr algn="ctr"/>
            <a:r>
              <a:rPr lang="en-US" sz="1000" spc="1570" dirty="0">
                <a:latin typeface="Arial" panose="020B0604020202020204" pitchFamily="34" charset="0"/>
                <a:cs typeface="Arial" panose="020B0604020202020204" pitchFamily="34" charset="0"/>
              </a:rPr>
              <a:t>BONNEVILLE</a:t>
            </a:r>
            <a:r>
              <a:rPr lang="en-US" sz="1000" spc="1570" baseline="0" dirty="0">
                <a:latin typeface="Arial" panose="020B0604020202020204" pitchFamily="34" charset="0"/>
                <a:cs typeface="Arial" panose="020B0604020202020204" pitchFamily="34" charset="0"/>
              </a:rPr>
              <a:t> POWER ADMINISTRATION</a:t>
            </a:r>
            <a:endParaRPr lang="en-US" sz="1000" spc="157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0459623"/>
      </p:ext>
    </p:extLst>
  </p:cSld>
  <p:clrMap bg1="lt1" tx1="dk1" bg2="lt2" tx2="dk2" accent1="accent1" accent2="accent2" accent3="accent3" accent4="accent4" accent5="accent5" accent6="accent6" hlink="hlink" folHlink="folHlink"/>
  <p:sldLayoutIdLst>
    <p:sldLayoutId id="2147483700" r:id="rId1"/>
    <p:sldLayoutId id="2147483649" r:id="rId2"/>
    <p:sldLayoutId id="2147483697" r:id="rId3"/>
    <p:sldLayoutId id="2147483654" r:id="rId4"/>
    <p:sldLayoutId id="2147483696" r:id="rId5"/>
    <p:sldLayoutId id="2147483698" r:id="rId6"/>
    <p:sldLayoutId id="2147483650" r:id="rId7"/>
  </p:sldLayoutIdLst>
  <p:hf hdr="0" ftr="0" dt="0"/>
  <p:txStyles>
    <p:titleStyle>
      <a:lvl1pPr algn="l" defTabSz="914400" rtl="0" eaLnBrk="1" latinLnBrk="0" hangingPunct="1">
        <a:spcBef>
          <a:spcPct val="0"/>
        </a:spcBef>
        <a:buNone/>
        <a:defRPr sz="4000" b="1" kern="1200">
          <a:solidFill>
            <a:srgbClr val="535486"/>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rgbClr val="535486"/>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72B654F-B615-44E0-B6B8-7C8B3AFAF829}" type="slidenum">
              <a:rPr lang="en-US" smtClean="0"/>
              <a:t>‹#›</a:t>
            </a:fld>
            <a:endParaRPr lang="en-US" dirty="0"/>
          </a:p>
        </p:txBody>
      </p:sp>
    </p:spTree>
    <p:extLst>
      <p:ext uri="{BB962C8B-B14F-4D97-AF65-F5344CB8AC3E}">
        <p14:creationId xmlns:p14="http://schemas.microsoft.com/office/powerpoint/2010/main" val="26238873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Public Safety Power Shutoff (PSPS)</a:t>
            </a:r>
            <a:endParaRPr lang="en-US" sz="3200" dirty="0"/>
          </a:p>
        </p:txBody>
      </p:sp>
      <p:sp>
        <p:nvSpPr>
          <p:cNvPr id="4" name="Subtitle 2"/>
          <p:cNvSpPr>
            <a:spLocks noGrp="1"/>
          </p:cNvSpPr>
          <p:nvPr>
            <p:ph type="subTitle" idx="1"/>
          </p:nvPr>
        </p:nvSpPr>
        <p:spPr>
          <a:xfrm>
            <a:off x="152400" y="3409950"/>
            <a:ext cx="8763000" cy="1447800"/>
          </a:xfrm>
        </p:spPr>
        <p:txBody>
          <a:bodyPr>
            <a:normAutofit/>
          </a:bodyPr>
          <a:lstStyle/>
          <a:p>
            <a:r>
              <a:rPr lang="en-US" sz="2400" dirty="0" smtClean="0"/>
              <a:t>Washington Utilities and Transportation Committee</a:t>
            </a:r>
          </a:p>
          <a:p>
            <a:pPr>
              <a:spcBef>
                <a:spcPts val="1200"/>
              </a:spcBef>
            </a:pPr>
            <a:r>
              <a:rPr lang="en-US" sz="1600" dirty="0" smtClean="0"/>
              <a:t>May 26, 2021</a:t>
            </a:r>
          </a:p>
        </p:txBody>
      </p:sp>
    </p:spTree>
    <p:extLst>
      <p:ext uri="{BB962C8B-B14F-4D97-AF65-F5344CB8AC3E}">
        <p14:creationId xmlns:p14="http://schemas.microsoft.com/office/powerpoint/2010/main" val="142518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Background</a:t>
            </a:r>
          </a:p>
          <a:p>
            <a:r>
              <a:rPr lang="en-US" dirty="0" smtClean="0"/>
              <a:t>Communication</a:t>
            </a:r>
          </a:p>
          <a:p>
            <a:r>
              <a:rPr lang="en-US" dirty="0" smtClean="0"/>
              <a:t>Questions</a:t>
            </a:r>
          </a:p>
          <a:p>
            <a:endParaRPr lang="en-US" dirty="0"/>
          </a:p>
        </p:txBody>
      </p:sp>
    </p:spTree>
    <p:extLst>
      <p:ext uri="{BB962C8B-B14F-4D97-AF65-F5344CB8AC3E}">
        <p14:creationId xmlns:p14="http://schemas.microsoft.com/office/powerpoint/2010/main" val="1044242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B8BC155-96A9-416C-9A6C-7FA79B5D88ED}" type="slidenum">
              <a:rPr lang="en-US" smtClean="0"/>
              <a:pPr/>
              <a:t>3</a:t>
            </a:fld>
            <a:endParaRPr lang="en-US" dirty="0"/>
          </a:p>
        </p:txBody>
      </p:sp>
      <p:sp>
        <p:nvSpPr>
          <p:cNvPr id="3" name="Title 2"/>
          <p:cNvSpPr>
            <a:spLocks noGrp="1"/>
          </p:cNvSpPr>
          <p:nvPr>
            <p:ph type="title"/>
          </p:nvPr>
        </p:nvSpPr>
        <p:spPr/>
        <p:txBody>
          <a:bodyPr/>
          <a:lstStyle/>
          <a:p>
            <a:r>
              <a:rPr lang="en-US" dirty="0" smtClean="0"/>
              <a:t>Background</a:t>
            </a:r>
            <a:endParaRPr lang="en-US" dirty="0"/>
          </a:p>
        </p:txBody>
      </p:sp>
      <p:sp>
        <p:nvSpPr>
          <p:cNvPr id="4" name="Content Placeholder 3"/>
          <p:cNvSpPr>
            <a:spLocks noGrp="1"/>
          </p:cNvSpPr>
          <p:nvPr>
            <p:ph idx="1"/>
          </p:nvPr>
        </p:nvSpPr>
        <p:spPr/>
        <p:txBody>
          <a:bodyPr>
            <a:normAutofit fontScale="40000" lnSpcReduction="20000"/>
          </a:bodyPr>
          <a:lstStyle/>
          <a:p>
            <a:r>
              <a:rPr lang="en-US" dirty="0" smtClean="0">
                <a:latin typeface="Calibri" panose="020F0502020204030204" pitchFamily="34" charset="0"/>
              </a:rPr>
              <a:t>The </a:t>
            </a:r>
            <a:r>
              <a:rPr lang="en-US" dirty="0">
                <a:latin typeface="Calibri" panose="020F0502020204030204" pitchFamily="34" charset="0"/>
              </a:rPr>
              <a:t>2020 BPA Wildfire Mitigation Plan briefly addressed the possibility of preemptively shutting-off transmission assets in response to wildfire conditions to ensure public safety. </a:t>
            </a:r>
            <a:endParaRPr lang="en-US" dirty="0" smtClean="0">
              <a:latin typeface="Calibri" panose="020F0502020204030204" pitchFamily="34" charset="0"/>
            </a:endParaRPr>
          </a:p>
          <a:p>
            <a:pPr marL="0" indent="0">
              <a:buNone/>
            </a:pPr>
            <a:endParaRPr lang="en-US" dirty="0">
              <a:latin typeface="Calibri" panose="020F0502020204030204" pitchFamily="34" charset="0"/>
            </a:endParaRPr>
          </a:p>
          <a:p>
            <a:r>
              <a:rPr lang="en-US" dirty="0" smtClean="0">
                <a:latin typeface="Calibri" panose="020F0502020204030204" pitchFamily="34" charset="0"/>
              </a:rPr>
              <a:t>BPA’s </a:t>
            </a:r>
            <a:r>
              <a:rPr lang="en-US" dirty="0">
                <a:latin typeface="Calibri" panose="020F0502020204030204" pitchFamily="34" charset="0"/>
              </a:rPr>
              <a:t>PSPS is an additional aspect to wildfire mitigation and builds on our existing tools and methods to address wildfire concerns</a:t>
            </a:r>
            <a:r>
              <a:rPr lang="en-US" dirty="0" smtClean="0">
                <a:latin typeface="Calibri" panose="020F0502020204030204" pitchFamily="34" charset="0"/>
              </a:rPr>
              <a:t>.</a:t>
            </a:r>
          </a:p>
          <a:p>
            <a:pPr marL="0" indent="0">
              <a:buNone/>
            </a:pPr>
            <a:endParaRPr lang="en-US" dirty="0"/>
          </a:p>
          <a:p>
            <a:r>
              <a:rPr lang="en-US" dirty="0"/>
              <a:t>BPA using risk based analytics to prioritize and scale investments based on regional risk.  </a:t>
            </a:r>
          </a:p>
          <a:p>
            <a:pPr lvl="1"/>
            <a:r>
              <a:rPr lang="en-US" dirty="0" smtClean="0"/>
              <a:t>BPA is building new </a:t>
            </a:r>
            <a:r>
              <a:rPr lang="en-US" dirty="0"/>
              <a:t>resiliency metrics to expand historic design standards to build resiliency into assets.  Examples: access roads as fire breaks, hardware redundancy in high ignition areas. </a:t>
            </a:r>
          </a:p>
          <a:p>
            <a:pPr lvl="1"/>
            <a:r>
              <a:rPr lang="en-US" dirty="0" smtClean="0"/>
              <a:t>Long-term </a:t>
            </a:r>
            <a:r>
              <a:rPr lang="en-US" dirty="0"/>
              <a:t>planning includes regional overlay of highest risk areas from wildfire and identification of line rebuilds as well as emergency maintenance correctives</a:t>
            </a:r>
            <a:r>
              <a:rPr lang="en-US" dirty="0" smtClean="0"/>
              <a:t>.</a:t>
            </a:r>
          </a:p>
          <a:p>
            <a:pPr marL="457200" lvl="1" indent="0">
              <a:buNone/>
            </a:pPr>
            <a:endParaRPr lang="en-US" dirty="0"/>
          </a:p>
          <a:p>
            <a:r>
              <a:rPr lang="en-US" dirty="0"/>
              <a:t>GIS overlays of riskiest wildfire areas identified through Criticality, Health &amp; Risk for situational awareness triggers that allow for coordinated responses including material preparation, outage planning and patrols</a:t>
            </a:r>
            <a:r>
              <a:rPr lang="en-US" dirty="0" smtClean="0"/>
              <a:t>.</a:t>
            </a:r>
          </a:p>
          <a:p>
            <a:pPr marL="0" indent="0">
              <a:buNone/>
            </a:pPr>
            <a:endParaRPr lang="en-US" dirty="0"/>
          </a:p>
          <a:p>
            <a:r>
              <a:rPr lang="en-US" dirty="0"/>
              <a:t>Transmission Weather Alerts during fire season for conditions where wind gusts ≥60 mph are combined with National Weather Service Red Flag Conditions, within Transmission District(s), about 48 hours in advance</a:t>
            </a:r>
            <a:r>
              <a:rPr lang="en-US" dirty="0" smtClean="0"/>
              <a:t>.</a:t>
            </a:r>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16024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pic>
        <p:nvPicPr>
          <p:cNvPr id="5" name="Picture 4"/>
          <p:cNvPicPr>
            <a:picLocks noChangeAspect="1"/>
          </p:cNvPicPr>
          <p:nvPr/>
        </p:nvPicPr>
        <p:blipFill>
          <a:blip r:embed="rId3"/>
          <a:stretch>
            <a:fillRect/>
          </a:stretch>
        </p:blipFill>
        <p:spPr>
          <a:xfrm>
            <a:off x="717198" y="1268017"/>
            <a:ext cx="7094390" cy="3610133"/>
          </a:xfrm>
          <a:prstGeom prst="rect">
            <a:avLst/>
          </a:prstGeom>
        </p:spPr>
      </p:pic>
    </p:spTree>
    <p:extLst>
      <p:ext uri="{BB962C8B-B14F-4D97-AF65-F5344CB8AC3E}">
        <p14:creationId xmlns:p14="http://schemas.microsoft.com/office/powerpoint/2010/main" val="4118008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PSPS Program Communication </a:t>
            </a:r>
            <a:endParaRPr lang="en-US" dirty="0"/>
          </a:p>
        </p:txBody>
      </p:sp>
      <p:sp>
        <p:nvSpPr>
          <p:cNvPr id="3" name="Content Placeholder 2"/>
          <p:cNvSpPr>
            <a:spLocks noGrp="1"/>
          </p:cNvSpPr>
          <p:nvPr>
            <p:ph idx="1"/>
          </p:nvPr>
        </p:nvSpPr>
        <p:spPr/>
        <p:txBody>
          <a:bodyPr>
            <a:normAutofit fontScale="55000" lnSpcReduction="20000"/>
          </a:bodyPr>
          <a:lstStyle/>
          <a:p>
            <a:pPr>
              <a:spcBef>
                <a:spcPts val="1200"/>
              </a:spcBef>
            </a:pPr>
            <a:r>
              <a:rPr lang="en-US" b="1" dirty="0" smtClean="0"/>
              <a:t>PSPS Workshop:</a:t>
            </a:r>
            <a:r>
              <a:rPr lang="en-US" dirty="0" smtClean="0"/>
              <a:t> On April 27, 2021, BPA conducted a workshop to share information on the PSPS program.  The workshop was attended by more than 270 regional participants.  Comments were received and a FAQ developed in response.</a:t>
            </a:r>
            <a:endParaRPr lang="en-US" b="1" dirty="0" smtClean="0"/>
          </a:p>
          <a:p>
            <a:pPr>
              <a:spcBef>
                <a:spcPts val="1200"/>
              </a:spcBef>
            </a:pPr>
            <a:r>
              <a:rPr lang="en-US" b="1" dirty="0" smtClean="0"/>
              <a:t>Notification to utilities not impacted by high-risk lines:  </a:t>
            </a:r>
            <a:r>
              <a:rPr lang="en-US" dirty="0"/>
              <a:t>N</a:t>
            </a:r>
            <a:r>
              <a:rPr lang="en-US" dirty="0" smtClean="0"/>
              <a:t>otified that the utility is not impacted by high risk lines however BPA can implement PSPS on any line.  Requested PSPS specific communication contacts.</a:t>
            </a:r>
            <a:endParaRPr lang="en-US" dirty="0"/>
          </a:p>
          <a:p>
            <a:endParaRPr lang="en-US" b="1" dirty="0"/>
          </a:p>
          <a:p>
            <a:r>
              <a:rPr lang="en-US" b="1" dirty="0" smtClean="0"/>
              <a:t>Notification to utilities impacted by high-risk lines: </a:t>
            </a:r>
            <a:r>
              <a:rPr lang="en-US" dirty="0" smtClean="0"/>
              <a:t>Notified that the utility is impacted by high-risk line(s) and invited to regional small group meetings to discuss the operational impacts.</a:t>
            </a:r>
            <a:endParaRPr lang="en-US" b="1" dirty="0" smtClean="0"/>
          </a:p>
          <a:p>
            <a:pPr lvl="1"/>
            <a:r>
              <a:rPr lang="en-US" dirty="0" smtClean="0"/>
              <a:t>Review of the BPA PSPS program</a:t>
            </a:r>
          </a:p>
          <a:p>
            <a:pPr lvl="1"/>
            <a:r>
              <a:rPr lang="en-US" dirty="0" smtClean="0"/>
              <a:t>Line-by-line review of high-risk lines and operational impacts specific to the utility</a:t>
            </a:r>
          </a:p>
          <a:p>
            <a:pPr lvl="1"/>
            <a:r>
              <a:rPr lang="en-US" dirty="0" smtClean="0"/>
              <a:t>Review communication expectations and customize for specific utility needs</a:t>
            </a:r>
          </a:p>
        </p:txBody>
      </p:sp>
    </p:spTree>
    <p:extLst>
      <p:ext uri="{BB962C8B-B14F-4D97-AF65-F5344CB8AC3E}">
        <p14:creationId xmlns:p14="http://schemas.microsoft.com/office/powerpoint/2010/main" val="814379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PSPS Event Communication</a:t>
            </a:r>
            <a:endParaRPr lang="en-US" dirty="0"/>
          </a:p>
        </p:txBody>
      </p:sp>
      <p:sp>
        <p:nvSpPr>
          <p:cNvPr id="3" name="Content Placeholder 2"/>
          <p:cNvSpPr>
            <a:spLocks noGrp="1"/>
          </p:cNvSpPr>
          <p:nvPr>
            <p:ph idx="1"/>
          </p:nvPr>
        </p:nvSpPr>
        <p:spPr/>
        <p:txBody>
          <a:bodyPr>
            <a:normAutofit fontScale="62500" lnSpcReduction="20000"/>
          </a:bodyPr>
          <a:lstStyle/>
          <a:p>
            <a:pPr>
              <a:spcBef>
                <a:spcPts val="1200"/>
              </a:spcBef>
            </a:pPr>
            <a:r>
              <a:rPr lang="en-US" b="1" dirty="0"/>
              <a:t>Operational Communication:  </a:t>
            </a:r>
            <a:r>
              <a:rPr lang="en-US" dirty="0"/>
              <a:t>BPA Operations and Dispatch personnel will discuss PSPS plans with Operations personnel of adjacent utilities through normal utility to utility Operations channels.</a:t>
            </a:r>
          </a:p>
          <a:p>
            <a:endParaRPr lang="en-US" b="1" dirty="0"/>
          </a:p>
          <a:p>
            <a:r>
              <a:rPr lang="en-US" b="1" dirty="0"/>
              <a:t>Non-Operational Communication:  </a:t>
            </a:r>
            <a:r>
              <a:rPr lang="en-US" dirty="0" smtClean="0"/>
              <a:t>BPA’s </a:t>
            </a:r>
            <a:r>
              <a:rPr lang="en-US" dirty="0"/>
              <a:t>Transmission Customer Account Executives </a:t>
            </a:r>
            <a:r>
              <a:rPr lang="en-US" dirty="0" smtClean="0"/>
              <a:t>and Constituent Account Executives will reach to our utility </a:t>
            </a:r>
            <a:r>
              <a:rPr lang="en-US" dirty="0"/>
              <a:t>customers and regional stakeholders through calls and emails</a:t>
            </a:r>
            <a:r>
              <a:rPr lang="en-US" b="1" dirty="0" smtClean="0"/>
              <a:t>.</a:t>
            </a:r>
          </a:p>
          <a:p>
            <a:pPr lvl="1"/>
            <a:r>
              <a:rPr lang="en-US" dirty="0" smtClean="0"/>
              <a:t>Continuity staff will be in communication with ESF-12 </a:t>
            </a:r>
          </a:p>
          <a:p>
            <a:endParaRPr lang="en-US" dirty="0" smtClean="0"/>
          </a:p>
          <a:p>
            <a:r>
              <a:rPr lang="en-US" b="1" dirty="0" smtClean="0"/>
              <a:t>Electronic Communication:  </a:t>
            </a:r>
            <a:r>
              <a:rPr lang="en-US" dirty="0" smtClean="0"/>
              <a:t>BPA will utilize its website, OASIS and Outage Management System to keep the region informed as conditions change.</a:t>
            </a:r>
          </a:p>
          <a:p>
            <a:pPr marL="0" indent="0">
              <a:buNone/>
            </a:pPr>
            <a:endParaRPr lang="en-US" dirty="0" smtClean="0"/>
          </a:p>
        </p:txBody>
      </p:sp>
    </p:spTree>
    <p:extLst>
      <p:ext uri="{BB962C8B-B14F-4D97-AF65-F5344CB8AC3E}">
        <p14:creationId xmlns:p14="http://schemas.microsoft.com/office/powerpoint/2010/main" val="2321130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35726" y="1657350"/>
            <a:ext cx="8229600" cy="708471"/>
          </a:xfrm>
        </p:spPr>
        <p:txBody>
          <a:bodyPr>
            <a:normAutofit/>
          </a:bodyPr>
          <a:lstStyle/>
          <a:p>
            <a:pPr algn="ctr"/>
            <a:r>
              <a:rPr lang="en-US" sz="3200" dirty="0" smtClean="0"/>
              <a:t>Questions</a:t>
            </a:r>
            <a:endParaRPr lang="en-US" sz="3200" dirty="0"/>
          </a:p>
        </p:txBody>
      </p:sp>
      <p:sp>
        <p:nvSpPr>
          <p:cNvPr id="2" name="Slide Number Placeholder 1"/>
          <p:cNvSpPr>
            <a:spLocks noGrp="1"/>
          </p:cNvSpPr>
          <p:nvPr>
            <p:ph type="sldNum" sz="quarter" idx="12"/>
          </p:nvPr>
        </p:nvSpPr>
        <p:spPr>
          <a:xfrm>
            <a:off x="6705600" y="4767263"/>
            <a:ext cx="2133600" cy="273844"/>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8BC155-96A9-416C-9A6C-7FA79B5D88ED}" type="slidenum">
              <a:rPr kumimoji="0" lang="en-US" sz="1000" b="0" i="0" u="none" strike="noStrike" kern="1200" cap="none" spc="0" normalizeH="0" baseline="0" noProof="0" smtClean="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891"/>
            <a:ext cx="9144000" cy="1092200"/>
          </a:xfrm>
          <a:prstGeom prst="rect">
            <a:avLst/>
          </a:prstGeom>
        </p:spPr>
      </p:pic>
      <p:sp>
        <p:nvSpPr>
          <p:cNvPr id="7" name="TextBox 6"/>
          <p:cNvSpPr txBox="1"/>
          <p:nvPr/>
        </p:nvSpPr>
        <p:spPr>
          <a:xfrm>
            <a:off x="0" y="101085"/>
            <a:ext cx="9296400" cy="246221"/>
          </a:xfrm>
          <a:prstGeom prst="rect">
            <a:avLst/>
          </a:prstGeom>
          <a:noFill/>
        </p:spPr>
        <p:txBody>
          <a:bodyPr wrap="square" rtlCol="0">
            <a:spAutoFit/>
          </a:bodyPr>
          <a:lstStyle/>
          <a:p>
            <a:pPr algn="ctr"/>
            <a:r>
              <a:rPr lang="en-US" sz="1000" spc="1570" dirty="0">
                <a:solidFill>
                  <a:schemeClr val="bg1"/>
                </a:solidFill>
                <a:latin typeface="Arial" panose="020B0604020202020204" pitchFamily="34" charset="0"/>
                <a:cs typeface="Arial" panose="020B0604020202020204" pitchFamily="34" charset="0"/>
              </a:rPr>
              <a:t>BONNEVILLE</a:t>
            </a:r>
            <a:r>
              <a:rPr lang="en-US" sz="1000" spc="1570" baseline="0" dirty="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3279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refix xmlns="dc463f71-b30c-4ab2-9473-d307f9d35888">U</Prefix>
    <DocumentSetType xmlns="dc463f71-b30c-4ab2-9473-d307f9d35888">Presentation</DocumentSetType>
    <Visibility xmlns="dc463f71-b30c-4ab2-9473-d307f9d35888">Full Visibility</Visibility>
    <IsConfidential xmlns="dc463f71-b30c-4ab2-9473-d307f9d35888">false</IsConfidential>
    <AgendaOrder xmlns="dc463f71-b30c-4ab2-9473-d307f9d35888">false</AgendaOrder>
    <CaseType xmlns="dc463f71-b30c-4ab2-9473-d307f9d35888">Staff Investigation</CaseType>
    <IndustryCode xmlns="dc463f71-b30c-4ab2-9473-d307f9d35888">501</IndustryCode>
    <CaseStatus xmlns="dc463f71-b30c-4ab2-9473-d307f9d35888">Formal</CaseStatus>
    <OpenedDate xmlns="dc463f71-b30c-4ab2-9473-d307f9d35888">2021-04-16T07:00:00+00:00</OpenedDate>
    <SignificantOrder xmlns="dc463f71-b30c-4ab2-9473-d307f9d35888">false</SignificantOrder>
    <Date1 xmlns="dc463f71-b30c-4ab2-9473-d307f9d35888">2021-05-25T07:00:00+00:00</Date1>
    <IsDocumentOrder xmlns="dc463f71-b30c-4ab2-9473-d307f9d35888">false</IsDocumentOrder>
    <IsHighlyConfidential xmlns="dc463f71-b30c-4ab2-9473-d307f9d35888">false</IsHighlyConfidential>
    <CaseCompanyNames xmlns="dc463f71-b30c-4ab2-9473-d307f9d35888" xsi:nil="true"/>
    <Nickname xmlns="http://schemas.microsoft.com/sharepoint/v3">Utility Wildfire Preparedness</Nickname>
    <DocketNumber xmlns="dc463f71-b30c-4ab2-9473-d307f9d35888">210254</DocketNumber>
    <DelegatedOrder xmlns="dc463f71-b30c-4ab2-9473-d307f9d35888">false</DelegatedOrd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DD5FBB39BA873D489FDB596A76014EC6" ma:contentTypeVersion="44" ma:contentTypeDescription="" ma:contentTypeScope="" ma:versionID="d955672d6f14b93393bb783233cc86cc">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5371b12cbd0ca12feeca5b6edfa8e73e"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015f1b76-b32e-440f-80a7-f0ca4d8a872c" ContentTypeId="0x0101006E56B4D1795A2E4DB2F0B01679ED314A" PreviousValue="true"/>
</file>

<file path=customXml/itemProps1.xml><?xml version="1.0" encoding="utf-8"?>
<ds:datastoreItem xmlns:ds="http://schemas.openxmlformats.org/officeDocument/2006/customXml" ds:itemID="{26756873-C33D-49C0-8CA2-08791C6A0744}">
  <ds:schemaRefs>
    <ds:schemaRef ds:uri="780fa6ad-f2f8-4b0c-88c9-8bf0544827f0"/>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db7f14fa-b0d2-48b2-8b3e-0a51274e5e8b"/>
    <ds:schemaRef ds:uri="http://www.w3.org/XML/1998/namespace"/>
  </ds:schemaRefs>
</ds:datastoreItem>
</file>

<file path=customXml/itemProps2.xml><?xml version="1.0" encoding="utf-8"?>
<ds:datastoreItem xmlns:ds="http://schemas.openxmlformats.org/officeDocument/2006/customXml" ds:itemID="{B443C1CB-4C1E-45FA-BB99-7439325E0CC8}">
  <ds:schemaRefs>
    <ds:schemaRef ds:uri="http://schemas.microsoft.com/sharepoint/v3/contenttype/forms"/>
  </ds:schemaRefs>
</ds:datastoreItem>
</file>

<file path=customXml/itemProps3.xml><?xml version="1.0" encoding="utf-8"?>
<ds:datastoreItem xmlns:ds="http://schemas.openxmlformats.org/officeDocument/2006/customXml" ds:itemID="{EFA93206-A646-48F7-BC01-932704DA7BA1}"/>
</file>

<file path=customXml/itemProps4.xml><?xml version="1.0" encoding="utf-8"?>
<ds:datastoreItem xmlns:ds="http://schemas.openxmlformats.org/officeDocument/2006/customXml" ds:itemID="{F15E2530-6D99-44A8-B7E2-2AF2DFDD318A}"/>
</file>

<file path=docProps/app.xml><?xml version="1.0" encoding="utf-8"?>
<Properties xmlns="http://schemas.openxmlformats.org/officeDocument/2006/extended-properties" xmlns:vt="http://schemas.openxmlformats.org/officeDocument/2006/docPropsVTypes">
  <TotalTime>13557</TotalTime>
  <Words>600</Words>
  <Application>Microsoft Office PowerPoint</Application>
  <PresentationFormat>On-screen Show (16:9)</PresentationFormat>
  <Paragraphs>46</Paragraphs>
  <Slides>7</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Office Theme</vt:lpstr>
      <vt:lpstr>2_Custom Design</vt:lpstr>
      <vt:lpstr>Public Safety Power Shutoff (PSPS)</vt:lpstr>
      <vt:lpstr>Agenda</vt:lpstr>
      <vt:lpstr>Background</vt:lpstr>
      <vt:lpstr>Background</vt:lpstr>
      <vt:lpstr>PSPS Program Communication </vt:lpstr>
      <vt:lpstr>PSPS Event Communication</vt:lpstr>
      <vt:lpstr>Questions</vt:lpstr>
    </vt:vector>
  </TitlesOfParts>
  <Company>Bonneville Power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BPA User</dc:creator>
  <cp:lastModifiedBy>Elizabeth Klumpp</cp:lastModifiedBy>
  <cp:revision>381</cp:revision>
  <dcterms:created xsi:type="dcterms:W3CDTF">2013-09-16T17:48:00Z</dcterms:created>
  <dcterms:modified xsi:type="dcterms:W3CDTF">2021-05-25T18:24:43Z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0x0101006E56B4D1795A2E4DB2F0B01679ED314A00DD5FBB39BA873D489FDB596A76014EC6</vt:lpwstr>
  </property>
  <property fmtid="{D5CDD505-2E9C-101B-9397-08002B2CF9AE}" pid="3" name="BPAConnectionTags">
    <vt:lpwstr/>
  </property>
  <property fmtid="{D5CDD505-2E9C-101B-9397-08002B2CF9AE}" pid="4" name="BPALocation">
    <vt:lpwstr>1;#All|9b3ac6bf-9169-4ed2-8b6a-32bb27b4b3f6</vt:lpwstr>
  </property>
  <property fmtid="{D5CDD505-2E9C-101B-9397-08002B2CF9AE}" pid="5" name="BPAConnectionNavigation">
    <vt:lpwstr/>
  </property>
  <property fmtid="{D5CDD505-2E9C-101B-9397-08002B2CF9AE}" pid="6" name="_docset_NoMedatataSyncRequired">
    <vt:lpwstr>False</vt:lpwstr>
  </property>
  <property fmtid="{D5CDD505-2E9C-101B-9397-08002B2CF9AE}" pid="7" name="IsEFSEC">
    <vt:bool>false</vt:bool>
  </property>
</Properties>
</file>