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emf" ContentType="image/x-emf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4055" r:id="rId2"/>
  </p:sldMasterIdLst>
  <p:notesMasterIdLst>
    <p:notesMasterId r:id="rId21"/>
  </p:notesMasterIdLst>
  <p:handoutMasterIdLst>
    <p:handoutMasterId r:id="rId22"/>
  </p:handoutMasterIdLst>
  <p:sldIdLst>
    <p:sldId id="1070" r:id="rId3"/>
    <p:sldId id="1109" r:id="rId4"/>
    <p:sldId id="1116" r:id="rId5"/>
    <p:sldId id="1106" r:id="rId6"/>
    <p:sldId id="1110" r:id="rId7"/>
    <p:sldId id="1115" r:id="rId8"/>
    <p:sldId id="1119" r:id="rId9"/>
    <p:sldId id="1107" r:id="rId10"/>
    <p:sldId id="1117" r:id="rId11"/>
    <p:sldId id="1104" r:id="rId12"/>
    <p:sldId id="1103" r:id="rId13"/>
    <p:sldId id="1111" r:id="rId14"/>
    <p:sldId id="1102" r:id="rId15"/>
    <p:sldId id="1118" r:id="rId16"/>
    <p:sldId id="1105" r:id="rId17"/>
    <p:sldId id="1113" r:id="rId18"/>
    <p:sldId id="1112" r:id="rId19"/>
    <p:sldId id="1114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zc73v" initials="KI" lastIdx="18" clrIdx="0"/>
  <p:cmAuthor id="1" name="kac8178" initials="kjc" lastIdx="61" clrIdx="1"/>
  <p:cmAuthor id="2" name="bz5019" initials="gr" lastIdx="8" clrIdx="2"/>
  <p:cmAuthor id="3" name="bz5019" initials="b" lastIdx="16" clrIdx="3"/>
  <p:cmAuthor id="4" name="kac8178" initials="k" lastIdx="14" clrIdx="4"/>
  <p:cmAuthor id="5" name="Greg Rahn" initials="GRR" lastIdx="5" clrIdx="5"/>
  <p:cmAuthor id="6" name="shh1280" initials="sah" lastIdx="18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365"/>
    <a:srgbClr val="003359"/>
    <a:srgbClr val="782327"/>
    <a:srgbClr val="000000"/>
    <a:srgbClr val="593160"/>
    <a:srgbClr val="09C30D"/>
    <a:srgbClr val="899F99"/>
    <a:srgbClr val="23423A"/>
    <a:srgbClr val="E0D745"/>
    <a:srgbClr val="74C8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62559" autoAdjust="0"/>
  </p:normalViewPr>
  <p:slideViewPr>
    <p:cSldViewPr snapToGrid="0">
      <p:cViewPr varScale="1">
        <p:scale>
          <a:sx n="70" d="100"/>
          <a:sy n="70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652" y="-12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09" tIns="44904" rIns="89809" bIns="4490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183" y="0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09" tIns="44904" rIns="89809" bIns="4490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037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09" tIns="44904" rIns="89809" bIns="4490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183" y="8829037"/>
            <a:ext cx="3037628" cy="46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09" tIns="44904" rIns="89809" bIns="4490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64AF246-9DDE-48BD-9551-35BAC84901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>
            <a:lvl1pPr defTabSz="9323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>
            <a:lvl1pPr algn="r" defTabSz="9323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9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defTabSz="932397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0627"/>
            <a:ext cx="303603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78" rIns="93158" bIns="46578" numCol="1" anchor="b" anchorCtr="0" compatLnSpc="1">
            <a:prstTxWarp prst="textNoShape">
              <a:avLst/>
            </a:prstTxWarp>
          </a:bodyPr>
          <a:lstStyle>
            <a:lvl1pPr algn="r" defTabSz="932397">
              <a:defRPr sz="1200"/>
            </a:lvl1pPr>
          </a:lstStyle>
          <a:p>
            <a:pPr>
              <a:defRPr/>
            </a:pPr>
            <a:fld id="{353548E0-58C8-48C8-B1DA-20E162422D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69043-55F9-49C7-A403-4B3FBA35376C}" type="slidenum">
              <a:rPr lang="en-US"/>
              <a:pPr/>
              <a:t>18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331CAE-6B16-4255-8FDC-FC33E9316AD0}" type="slidenum">
              <a:rPr lang="en-US"/>
              <a:pPr/>
              <a:t>2</a:t>
            </a:fld>
            <a:endParaRPr lang="en-US"/>
          </a:p>
        </p:txBody>
      </p:sp>
      <p:sp>
        <p:nvSpPr>
          <p:cNvPr id="84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ln/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269043-55F9-49C7-A403-4B3FBA35376C}" type="slidenum">
              <a:rPr lang="en-US"/>
              <a:pPr/>
              <a:t>6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3548E0-58C8-48C8-B1DA-20E162422D6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_Blank 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B_Top Ar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819400"/>
            <a:ext cx="7696200" cy="1130300"/>
          </a:xfrm>
        </p:spPr>
        <p:txBody>
          <a:bodyPr lIns="91440" tIns="45720" rIns="91440" bIns="45720"/>
          <a:lstStyle>
            <a:lvl1pPr>
              <a:lnSpc>
                <a:spcPts val="4000"/>
              </a:lnSpc>
              <a:defRPr sz="30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191000"/>
            <a:ext cx="6400800" cy="990600"/>
          </a:xfrm>
        </p:spPr>
        <p:txBody>
          <a:bodyPr lIns="91440" tIns="45720" rIns="91440" bIns="45720"/>
          <a:lstStyle>
            <a:lvl1pPr>
              <a:lnSpc>
                <a:spcPts val="2000"/>
              </a:lnSpc>
              <a:spcBef>
                <a:spcPct val="20000"/>
              </a:spcBef>
              <a:defRPr sz="15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07D70C0-ECE7-46FF-818F-A6D9C66043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109538"/>
            <a:ext cx="7696200" cy="598646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buClr>
                <a:srgbClr val="000000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000000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000000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000000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F8F9F22-67D5-40BF-97B7-56F16B6649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1DEC87A-728A-45D2-9C5D-E2C61A472D5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9538"/>
            <a:ext cx="76962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536700"/>
            <a:ext cx="7683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4" descr="B_Avista Ba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3360"/>
            <a:ext cx="533400" cy="2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AC29A069-E9D6-4643-9D62-10FB1BBBFB0C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2" r:id="rId2"/>
    <p:sldLayoutId id="2147484047" r:id="rId3"/>
    <p:sldLayoutId id="214748405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Font typeface="Times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58788" indent="-230188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SzPct val="12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801688" indent="-2286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SzPct val="110000"/>
        <a:buFont typeface="Times" pitchFamily="18" charset="0"/>
        <a:buChar char="–"/>
        <a:defRPr sz="2000">
          <a:solidFill>
            <a:srgbClr val="000000"/>
          </a:solidFill>
          <a:latin typeface="+mn-lt"/>
        </a:defRPr>
      </a:lvl3pPr>
      <a:lvl4pPr marL="1146175" indent="-230188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Font typeface="Times" pitchFamily="18" charset="0"/>
        <a:buChar char="•"/>
        <a:defRPr sz="2000">
          <a:solidFill>
            <a:srgbClr val="000000"/>
          </a:solidFill>
          <a:latin typeface="+mn-lt"/>
        </a:defRPr>
      </a:lvl4pPr>
      <a:lvl5pPr marL="1489075" indent="-2286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SzPct val="75000"/>
        <a:buChar char="*"/>
        <a:defRPr sz="2000">
          <a:solidFill>
            <a:srgbClr val="000000"/>
          </a:solidFill>
          <a:latin typeface="+mn-lt"/>
        </a:defRPr>
      </a:lvl5pPr>
      <a:lvl6pPr marL="19462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6pPr>
      <a:lvl7pPr marL="24034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7pPr>
      <a:lvl8pPr marL="28606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8pPr>
      <a:lvl9pPr marL="33178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9538"/>
            <a:ext cx="7696200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3300" y="1536700"/>
            <a:ext cx="7683500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28" name="Picture 4" descr="B_Avista B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24588"/>
            <a:ext cx="9145588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63360"/>
            <a:ext cx="533400" cy="2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fld id="{AC29A069-E9D6-4643-9D62-10FB1BBBFB0C}" type="slidenum">
              <a:rPr lang="en-US" smtClean="0">
                <a:solidFill>
                  <a:srgbClr val="FFFFFF"/>
                </a:solidFill>
              </a:rPr>
              <a:pPr algn="ctr"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500">
          <a:solidFill>
            <a:srgbClr val="0136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Font typeface="Times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458788" indent="-230188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SzPct val="120000"/>
        <a:buFont typeface="Wingdings" pitchFamily="2" charset="2"/>
        <a:buChar char="§"/>
        <a:defRPr sz="2000">
          <a:solidFill>
            <a:srgbClr val="000000"/>
          </a:solidFill>
          <a:latin typeface="+mn-lt"/>
        </a:defRPr>
      </a:lvl2pPr>
      <a:lvl3pPr marL="801688" indent="-2286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SzPct val="110000"/>
        <a:buFont typeface="Times" pitchFamily="18" charset="0"/>
        <a:buChar char="–"/>
        <a:defRPr sz="2000">
          <a:solidFill>
            <a:srgbClr val="000000"/>
          </a:solidFill>
          <a:latin typeface="+mn-lt"/>
        </a:defRPr>
      </a:lvl3pPr>
      <a:lvl4pPr marL="1146175" indent="-230188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Font typeface="Times" pitchFamily="18" charset="0"/>
        <a:buChar char="•"/>
        <a:defRPr sz="2000">
          <a:solidFill>
            <a:srgbClr val="000000"/>
          </a:solidFill>
          <a:latin typeface="+mn-lt"/>
        </a:defRPr>
      </a:lvl4pPr>
      <a:lvl5pPr marL="1489075" indent="-228600" algn="l" rtl="0" eaLnBrk="0" fontAlgn="base" hangingPunct="0">
        <a:lnSpc>
          <a:spcPts val="2600"/>
        </a:lnSpc>
        <a:spcBef>
          <a:spcPts val="900"/>
        </a:spcBef>
        <a:spcAft>
          <a:spcPct val="0"/>
        </a:spcAft>
        <a:buClr>
          <a:srgbClr val="000000"/>
        </a:buClr>
        <a:buSzPct val="75000"/>
        <a:buChar char="*"/>
        <a:defRPr sz="2000">
          <a:solidFill>
            <a:srgbClr val="000000"/>
          </a:solidFill>
          <a:latin typeface="+mn-lt"/>
        </a:defRPr>
      </a:lvl5pPr>
      <a:lvl6pPr marL="19462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6pPr>
      <a:lvl7pPr marL="24034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7pPr>
      <a:lvl8pPr marL="28606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8pPr>
      <a:lvl9pPr marL="3317875" indent="-228600" algn="l" rtl="0" fontAlgn="base">
        <a:lnSpc>
          <a:spcPts val="2600"/>
        </a:lnSpc>
        <a:spcBef>
          <a:spcPts val="900"/>
        </a:spcBef>
        <a:spcAft>
          <a:spcPct val="0"/>
        </a:spcAft>
        <a:buClr>
          <a:srgbClr val="013668"/>
        </a:buClr>
        <a:buSzPct val="75000"/>
        <a:buChar char="*"/>
        <a:defRPr sz="2000">
          <a:solidFill>
            <a:srgbClr val="01366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953000"/>
            <a:ext cx="6400800" cy="9906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Washington State Utilities and Transportation Commission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Olympia, WA  </a:t>
            </a:r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November 26, 2012</a:t>
            </a:r>
            <a:endParaRPr lang="en-US" sz="14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625" y="2562225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Avista’s 2012 Natural Gas IRP</a:t>
            </a:r>
            <a:endParaRPr lang="en-US" sz="2400" b="1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779" y="982639"/>
            <a:ext cx="7943850" cy="50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5478" y="987188"/>
            <a:ext cx="7905749" cy="7619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 fontAlgn="base"/>
            <a:r>
              <a:rPr lang="en-US" sz="1600" b="1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Figure 1.5 - Expected Case - WA/ID Existing Resources vs. Peak Day Demand</a:t>
            </a:r>
            <a:endParaRPr lang="en-US" sz="1600" b="0" i="0" baseline="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algn="ctr" rtl="0"/>
            <a:r>
              <a:rPr lang="en-US" sz="1200" b="1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(Net of DSM)</a:t>
            </a:r>
            <a:endParaRPr lang="en-US" sz="1200" dirty="0"/>
          </a:p>
          <a:p>
            <a:pPr algn="ctr"/>
            <a:r>
              <a:rPr lang="en-US" sz="1200" b="1" i="0" baseline="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FEB 15</a:t>
            </a:r>
            <a:endParaRPr lang="en-US" sz="1200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09" y="184689"/>
            <a:ext cx="8763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Washington/Idaho Peak Day Demand vs. Resources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Expected Case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8" y="1430646"/>
            <a:ext cx="67151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461688"/>
            <a:ext cx="8763991" cy="6771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Key Risk – “Flat Demand”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If demand rebounds the need for resources accelerates.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33" y="1132764"/>
            <a:ext cx="8338782" cy="47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266576"/>
            <a:ext cx="8763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Peak Day Demand Scenarios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Broad range of scenarios identifies possible trajectories.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27797"/>
            <a:ext cx="8686800" cy="54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184689"/>
            <a:ext cx="876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Peak Day Deficiencies by Scenario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09" y="184689"/>
            <a:ext cx="8763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Washington/Idaho Peak Day Demand vs. Resources Selected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Expected Case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19" y="1064525"/>
            <a:ext cx="8269614" cy="48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55092"/>
            <a:ext cx="8686800" cy="547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184689"/>
            <a:ext cx="876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Long Term Henry Hub Price Forecasts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28" y="1009934"/>
            <a:ext cx="8379726" cy="498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184689"/>
            <a:ext cx="87639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Avoided Cost Comparison</a:t>
            </a:r>
          </a:p>
          <a:p>
            <a:r>
              <a:rPr lang="en-US" i="1" dirty="0" smtClean="0">
                <a:solidFill>
                  <a:srgbClr val="000000"/>
                </a:solidFill>
              </a:rPr>
              <a:t>Dramatic drop in avoided costs challenges cost effective DSM</a:t>
            </a:r>
            <a:endParaRPr lang="en-US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023" y="844429"/>
            <a:ext cx="8256895" cy="501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184689"/>
            <a:ext cx="876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Annual Demand Before and After DSM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Action Plan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1800" b="1" dirty="0"/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1446" y="867770"/>
            <a:ext cx="8243248" cy="4419600"/>
          </a:xfrm>
        </p:spPr>
        <p:txBody>
          <a:bodyPr/>
          <a:lstStyle/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Continue to closely monitor demand</a:t>
            </a:r>
            <a:endParaRPr lang="en-US" sz="1900" dirty="0"/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Are recessionary use per customer changes permanent or temporary?</a:t>
            </a:r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Will new uses come on line and alter our demand profile?</a:t>
            </a:r>
            <a:endParaRPr lang="en-US" sz="1600" dirty="0"/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“The Price is Right”</a:t>
            </a:r>
            <a:endParaRPr lang="en-US" sz="1900" dirty="0"/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$5 gas forever?</a:t>
            </a:r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Demand Side Management cost effectiveness evaluation</a:t>
            </a:r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Global Warming and “</a:t>
            </a:r>
            <a:r>
              <a:rPr lang="en-US" sz="1900" dirty="0" err="1" smtClean="0"/>
              <a:t>Peakier</a:t>
            </a:r>
            <a:r>
              <a:rPr lang="en-US" sz="1900" dirty="0" smtClean="0"/>
              <a:t>” Peaks</a:t>
            </a:r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Environmental legislation – the new Alaska pipeline</a:t>
            </a:r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Carbon Tax?</a:t>
            </a:r>
          </a:p>
          <a:p>
            <a:pPr marL="838200" lvl="1" indent="-381000">
              <a:tabLst>
                <a:tab pos="114300" algn="l"/>
              </a:tabLst>
            </a:pPr>
            <a:r>
              <a:rPr lang="en-US" sz="1600" dirty="0" smtClean="0"/>
              <a:t>Hydraulic Fracturing</a:t>
            </a:r>
            <a:endParaRPr lang="en-US" dirty="0" smtClean="0"/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900" dirty="0" smtClean="0"/>
              <a:t>Gas is the new power – power generation is the future growth opportunity for natural gas and could impair the availability of pipeline capacity.</a:t>
            </a:r>
            <a:endParaRPr lang="en-US" sz="1900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0" y="6563360"/>
            <a:ext cx="533400" cy="294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C87A-728A-45D2-9C5D-E2C61A472D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8006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1800" b="1" dirty="0"/>
              <a:t>August 31, 2011</a:t>
            </a:r>
            <a:r>
              <a:rPr lang="en-US" sz="1800" dirty="0"/>
              <a:t> – Work Plan filed with WUTC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January through April 2012</a:t>
            </a:r>
            <a:r>
              <a:rPr lang="en-US" sz="1800" dirty="0"/>
              <a:t> – Technical Advisory Committee meetings (exact meeting dates </a:t>
            </a:r>
            <a:r>
              <a:rPr lang="en-US" sz="1800" b="1" i="1" dirty="0"/>
              <a:t>subject to change</a:t>
            </a:r>
            <a:r>
              <a:rPr lang="en-US" sz="1800" dirty="0"/>
              <a:t>).  Meeting topics will include: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Demand </a:t>
            </a:r>
            <a:r>
              <a:rPr lang="en-US" sz="1800" dirty="0" smtClean="0"/>
              <a:t>Forecast </a:t>
            </a:r>
            <a:r>
              <a:rPr lang="en-US" sz="1800" dirty="0"/>
              <a:t>– January 17</a:t>
            </a:r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Demand Side Management </a:t>
            </a:r>
            <a:r>
              <a:rPr lang="en-US" sz="1800" dirty="0"/>
              <a:t>&amp; Supply/Infrastructure and Potential Case Discussion– </a:t>
            </a:r>
            <a:r>
              <a:rPr lang="en-US" sz="1800" i="1" dirty="0"/>
              <a:t>February </a:t>
            </a:r>
            <a:r>
              <a:rPr lang="en-US" sz="1800" i="1" dirty="0" smtClean="0"/>
              <a:t>21 </a:t>
            </a:r>
            <a:endParaRPr lang="en-US" sz="1800" i="1" dirty="0"/>
          </a:p>
          <a:p>
            <a:pPr lvl="1">
              <a:lnSpc>
                <a:spcPct val="100000"/>
              </a:lnSpc>
            </a:pPr>
            <a:r>
              <a:rPr lang="en-US" sz="1800" dirty="0" smtClean="0"/>
              <a:t>Distribution Planning, SENDOUT</a:t>
            </a:r>
            <a:r>
              <a:rPr lang="en-US" sz="1800" dirty="0"/>
              <a:t>® Preliminary Output Results and Further Case Discussion – </a:t>
            </a:r>
            <a:r>
              <a:rPr lang="en-US" sz="1800" i="1" dirty="0"/>
              <a:t>March </a:t>
            </a:r>
            <a:r>
              <a:rPr lang="en-US" sz="1800" i="1" dirty="0" smtClean="0"/>
              <a:t>20</a:t>
            </a:r>
            <a:r>
              <a:rPr lang="en-US" sz="1800" dirty="0" smtClean="0"/>
              <a:t> </a:t>
            </a:r>
            <a:endParaRPr lang="en-US" sz="18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SENDOUT®  results – </a:t>
            </a:r>
            <a:r>
              <a:rPr lang="en-US" sz="1800" i="1" dirty="0"/>
              <a:t>April 17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May </a:t>
            </a:r>
            <a:r>
              <a:rPr lang="en-US" sz="1800" b="1" dirty="0" smtClean="0"/>
              <a:t>25, </a:t>
            </a:r>
            <a:r>
              <a:rPr lang="en-US" sz="1800" b="1" dirty="0"/>
              <a:t>2012 – </a:t>
            </a:r>
            <a:r>
              <a:rPr lang="en-US" sz="1800" dirty="0"/>
              <a:t>Draft of IRP document to TAC</a:t>
            </a:r>
          </a:p>
          <a:p>
            <a:pPr lvl="0">
              <a:lnSpc>
                <a:spcPct val="100000"/>
              </a:lnSpc>
            </a:pPr>
            <a:r>
              <a:rPr lang="en-US" sz="1800" b="1" dirty="0" smtClean="0"/>
              <a:t>July 13, </a:t>
            </a:r>
            <a:r>
              <a:rPr lang="en-US" sz="1800" b="1" dirty="0"/>
              <a:t>2012 – </a:t>
            </a:r>
            <a:r>
              <a:rPr lang="en-US" sz="1800" dirty="0"/>
              <a:t>Comments on draft due back to Avista</a:t>
            </a:r>
          </a:p>
          <a:p>
            <a:pPr lvl="0">
              <a:lnSpc>
                <a:spcPct val="100000"/>
              </a:lnSpc>
            </a:pPr>
            <a:r>
              <a:rPr lang="en-US" sz="1800" b="1" dirty="0"/>
              <a:t>July 17, 2012 – </a:t>
            </a:r>
            <a:r>
              <a:rPr lang="en-US" sz="1800" dirty="0"/>
              <a:t>TAC final review meeting (if necessary)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August 31, 2012 – </a:t>
            </a:r>
            <a:r>
              <a:rPr lang="en-US" sz="1800" dirty="0"/>
              <a:t>File finalized IRP document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09" y="287469"/>
            <a:ext cx="876399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2012 Natural Gas IRP Timeline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7D70C0-ECE7-46FF-818F-A6D9C66043F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1076" y="90600"/>
            <a:ext cx="5927393" cy="614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 txBox="1">
            <a:spLocks noGrp="1"/>
          </p:cNvSpPr>
          <p:nvPr>
            <p:ph idx="1"/>
          </p:nvPr>
        </p:nvSpPr>
        <p:spPr>
          <a:xfrm rot="16200000">
            <a:off x="-673230" y="3384646"/>
            <a:ext cx="2053051" cy="333425"/>
          </a:xfrm>
          <a:prstGeom prst="rect">
            <a:avLst/>
          </a:prstGeom>
          <a:solidFill>
            <a:srgbClr val="00335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PIPELINES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76268" y="968990"/>
            <a:ext cx="2426241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06375" indent="-206375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320,000 natural gas customers</a:t>
            </a:r>
          </a:p>
          <a:p>
            <a:pPr marL="206375" indent="-206375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34 </a:t>
            </a:r>
            <a:r>
              <a:rPr lang="en-US" sz="1200" b="1" dirty="0" err="1" smtClean="0">
                <a:solidFill>
                  <a:srgbClr val="000000"/>
                </a:solidFill>
              </a:rPr>
              <a:t>Bcf</a:t>
            </a:r>
            <a:r>
              <a:rPr lang="en-US" sz="1200" b="1" dirty="0" smtClean="0">
                <a:solidFill>
                  <a:srgbClr val="000000"/>
                </a:solidFill>
              </a:rPr>
              <a:t> for core customers</a:t>
            </a:r>
          </a:p>
          <a:p>
            <a:pPr marL="206375" indent="-206375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14 </a:t>
            </a:r>
            <a:r>
              <a:rPr lang="en-US" sz="1200" b="1" dirty="0" err="1" smtClean="0">
                <a:solidFill>
                  <a:srgbClr val="000000"/>
                </a:solidFill>
              </a:rPr>
              <a:t>Bcf</a:t>
            </a:r>
            <a:r>
              <a:rPr lang="en-US" sz="1200" b="1" dirty="0" smtClean="0">
                <a:solidFill>
                  <a:srgbClr val="000000"/>
                </a:solidFill>
              </a:rPr>
              <a:t>  for transportation customers</a:t>
            </a:r>
            <a:endParaRPr lang="en-US" sz="1050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Williams Northwest Pipeline (NWP)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TransCanada Gas Transmission Northwest (GTN)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TransCanada Foothills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TransCanada Alberta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Spectra Energy (</a:t>
            </a:r>
            <a:r>
              <a:rPr lang="en-US" sz="1200" b="1" dirty="0" err="1" smtClean="0">
                <a:solidFill>
                  <a:srgbClr val="000000"/>
                </a:solidFill>
              </a:rPr>
              <a:t>Westcoast</a:t>
            </a:r>
            <a:r>
              <a:rPr lang="en-US" sz="1200" b="1" dirty="0" smtClean="0">
                <a:solidFill>
                  <a:srgbClr val="000000"/>
                </a:solidFill>
              </a:rPr>
              <a:t>)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217488" indent="-217488">
              <a:spcAft>
                <a:spcPts val="600"/>
              </a:spcAft>
              <a:buClr>
                <a:srgbClr val="000000"/>
              </a:buClr>
              <a:buFont typeface="Webdings" pitchFamily="18" charset="2"/>
              <a:buChar char="4"/>
            </a:pPr>
            <a:r>
              <a:rPr lang="en-US" sz="1200" b="1" dirty="0" smtClean="0">
                <a:solidFill>
                  <a:srgbClr val="000000"/>
                </a:solidFill>
              </a:rPr>
              <a:t>Jackson Prairie Storage</a:t>
            </a:r>
          </a:p>
          <a:p>
            <a:pPr marL="217488" indent="-217488">
              <a:spcAft>
                <a:spcPts val="600"/>
              </a:spcAft>
              <a:buClr>
                <a:srgbClr val="000000"/>
              </a:buClr>
            </a:pPr>
            <a:r>
              <a:rPr lang="en-US" sz="1000" b="1" dirty="0" smtClean="0">
                <a:solidFill>
                  <a:srgbClr val="000000"/>
                </a:solidFill>
              </a:rPr>
              <a:t>	</a:t>
            </a:r>
            <a:r>
              <a:rPr lang="en-US" sz="1000" i="1" dirty="0" smtClean="0">
                <a:solidFill>
                  <a:srgbClr val="000000"/>
                </a:solidFill>
              </a:rPr>
              <a:t>One third owner with Puget Sound Energy and Williams Pipeline.</a:t>
            </a:r>
            <a:r>
              <a:rPr lang="en-US" sz="1400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 rot="16200000">
            <a:off x="-383717" y="1516043"/>
            <a:ext cx="1454826" cy="333425"/>
          </a:xfrm>
          <a:prstGeom prst="rect">
            <a:avLst/>
          </a:prstGeom>
          <a:solidFill>
            <a:srgbClr val="00335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ts val="26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None/>
              <a:tabLst/>
              <a:defRPr/>
            </a:pPr>
            <a:r>
              <a:rPr lang="en-US" sz="1200" b="1" kern="0" dirty="0" smtClean="0">
                <a:solidFill>
                  <a:schemeClr val="bg1"/>
                </a:solidFill>
                <a:latin typeface="+mn-lt"/>
              </a:rPr>
              <a:t>STATISTICS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 bwMode="auto">
          <a:xfrm rot="16200000">
            <a:off x="-378410" y="5241881"/>
            <a:ext cx="1454824" cy="333425"/>
          </a:xfrm>
          <a:prstGeom prst="rect">
            <a:avLst/>
          </a:prstGeom>
          <a:solidFill>
            <a:srgbClr val="003359"/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ts val="2600"/>
              </a:lnSpc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STORAGE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009" y="205582"/>
            <a:ext cx="8763991" cy="46166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Avista Facts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65" y="637547"/>
            <a:ext cx="7206018" cy="334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01928"/>
            <a:ext cx="42957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4104" y="3021605"/>
            <a:ext cx="45624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433015" y="5773003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Customers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66346" y="5788926"/>
            <a:ext cx="1678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Dekatherms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80009" y="184689"/>
            <a:ext cx="876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Washington/Idaho Demand Profile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177421" y="1853963"/>
            <a:ext cx="1678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accent4"/>
                </a:solidFill>
              </a:rPr>
              <a:t>Dekatherms</a:t>
            </a:r>
            <a:endParaRPr lang="en-US" sz="1000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009" y="184689"/>
            <a:ext cx="8763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Washington/Idaho Customer Counts and Use Per Customer</a:t>
            </a:r>
          </a:p>
          <a:p>
            <a:r>
              <a:rPr lang="en-US" sz="1600" i="1" dirty="0" smtClean="0">
                <a:solidFill>
                  <a:srgbClr val="000000"/>
                </a:solidFill>
              </a:rPr>
              <a:t>2009 IRP Forecast vs. Actual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5" y="930728"/>
            <a:ext cx="870585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2400" b="1" dirty="0" smtClean="0"/>
              <a:t>The Planning Environment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i="1" dirty="0" smtClean="0"/>
              <a:t>Uncertainty is the only thing certain.</a:t>
            </a:r>
            <a:endParaRPr lang="en-US" sz="1800" i="1" dirty="0"/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1570" y="1249907"/>
            <a:ext cx="7696200" cy="4419600"/>
          </a:xfrm>
        </p:spPr>
        <p:txBody>
          <a:bodyPr/>
          <a:lstStyle/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b="1" dirty="0" smtClean="0"/>
              <a:t>Impact of the recession on local economies was greater and has lasted longer than anticipated.</a:t>
            </a:r>
          </a:p>
          <a:p>
            <a:pPr marL="687388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800" dirty="0" smtClean="0"/>
              <a:t>“When will it end?”</a:t>
            </a:r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b="1" dirty="0" smtClean="0"/>
              <a:t>Shale availability continues to grow and the price continues to decrease.</a:t>
            </a:r>
          </a:p>
          <a:p>
            <a:pPr marL="687388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800" dirty="0" smtClean="0"/>
              <a:t>Five dollar gas forever?</a:t>
            </a:r>
          </a:p>
          <a:p>
            <a:pPr marL="228600" indent="-228600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b="1" dirty="0" smtClean="0"/>
              <a:t>“New” uses for natural gas are en vogue.</a:t>
            </a:r>
          </a:p>
          <a:p>
            <a:pPr marL="687388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800" dirty="0" smtClean="0"/>
              <a:t>LNG export is the new import</a:t>
            </a:r>
          </a:p>
          <a:p>
            <a:pPr marL="687388" lvl="2">
              <a:buFont typeface="Times" pitchFamily="18" charset="0"/>
              <a:buChar char="•"/>
              <a:tabLst>
                <a:tab pos="114300" algn="l"/>
              </a:tabLst>
            </a:pPr>
            <a:r>
              <a:rPr lang="en-US" sz="1800" dirty="0" smtClean="0"/>
              <a:t>Natural Gas Vehicles</a:t>
            </a:r>
          </a:p>
          <a:p>
            <a:pPr marL="228600">
              <a:buFont typeface="Times" pitchFamily="18" charset="0"/>
              <a:buChar char="•"/>
              <a:tabLst>
                <a:tab pos="114300" algn="l"/>
              </a:tabLst>
            </a:pPr>
            <a:endParaRPr lang="en-US" b="1" dirty="0" smtClean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0" y="6563360"/>
            <a:ext cx="533400" cy="294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EC87A-728A-45D2-9C5D-E2C61A472D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09" y="266575"/>
            <a:ext cx="876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Sensitivities, Scenarios, Portfolios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1262" y="764275"/>
            <a:ext cx="6216768" cy="379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05469" y="4585648"/>
            <a:ext cx="8038531" cy="170596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0" fontAlgn="base" latinLnBrk="0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Char char="•"/>
              <a:tabLst>
                <a:tab pos="114300" algn="l"/>
              </a:tabLst>
              <a:defRPr/>
            </a:pPr>
            <a:r>
              <a:rPr kumimoji="0" lang="en-US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 Demand Sensitivities</a:t>
            </a:r>
          </a:p>
          <a:p>
            <a:pPr marL="228600" marR="0" lvl="0" indent="-228600" algn="l" defTabSz="914400" rtl="0" eaLnBrk="0" fontAlgn="base" latinLnBrk="0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Char char="•"/>
              <a:tabLst>
                <a:tab pos="114300" algn="l"/>
              </a:tabLst>
              <a:defRPr/>
            </a:pPr>
            <a:r>
              <a:rPr lang="en-US" i="1" kern="0" dirty="0" smtClean="0">
                <a:solidFill>
                  <a:srgbClr val="000000"/>
                </a:solidFill>
                <a:latin typeface="+mn-lt"/>
              </a:rPr>
              <a:t>5 Demand Scenarios</a:t>
            </a:r>
          </a:p>
          <a:p>
            <a:pPr marL="228600" marR="0" lvl="0" indent="-228600" algn="l" defTabSz="914400" rtl="0" eaLnBrk="0" fontAlgn="base" latinLnBrk="0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Char char="•"/>
              <a:tabLst>
                <a:tab pos="114300" algn="l"/>
              </a:tabLst>
              <a:defRPr/>
            </a:pPr>
            <a:r>
              <a:rPr kumimoji="0" lang="en-US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Supply</a:t>
            </a:r>
            <a:r>
              <a:rPr kumimoji="0" lang="en-US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Scenarios</a:t>
            </a:r>
          </a:p>
          <a:p>
            <a:pPr marL="228600" marR="0" lvl="0" indent="-228600" algn="l" defTabSz="914400" rtl="0" eaLnBrk="0" fontAlgn="base" latinLnBrk="0" hangingPunct="0">
              <a:spcBef>
                <a:spcPts val="900"/>
              </a:spcBef>
              <a:spcAft>
                <a:spcPct val="0"/>
              </a:spcAft>
              <a:buClr>
                <a:srgbClr val="000000"/>
              </a:buClr>
              <a:buSzTx/>
              <a:buFont typeface="Times" pitchFamily="18" charset="0"/>
              <a:buChar char="•"/>
              <a:tabLst>
                <a:tab pos="114300" algn="l"/>
              </a:tabLst>
              <a:defRPr/>
            </a:pPr>
            <a:r>
              <a:rPr lang="en-US" i="1" kern="0" noProof="0" dirty="0" smtClean="0">
                <a:solidFill>
                  <a:srgbClr val="000000"/>
                </a:solidFill>
                <a:latin typeface="+mn-lt"/>
              </a:rPr>
              <a:t>9 Portfolios</a:t>
            </a:r>
            <a:endParaRPr kumimoji="0" lang="en-US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99" y="668741"/>
            <a:ext cx="8606264" cy="544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09" y="184689"/>
            <a:ext cx="876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Customer Growth Scenarios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26509" y="3875964"/>
          <a:ext cx="3744036" cy="1235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012"/>
                <a:gridCol w="1248012"/>
                <a:gridCol w="1248012"/>
              </a:tblGrid>
              <a:tr h="2695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Residential</a:t>
                      </a:r>
                      <a:r>
                        <a:rPr lang="en-US" sz="1100" baseline="0" dirty="0" smtClean="0"/>
                        <a:t> Growth Rates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2012</a:t>
                      </a:r>
                      <a:r>
                        <a:rPr lang="en-US" sz="1100" baseline="0" dirty="0" smtClean="0"/>
                        <a:t> IRP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2009 IRP</a:t>
                      </a:r>
                      <a:endParaRPr lang="en-US" sz="1100" dirty="0"/>
                    </a:p>
                  </a:txBody>
                  <a:tcPr/>
                </a:tc>
              </a:tr>
              <a:tr h="2695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Washington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1.5%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1.8%</a:t>
                      </a:r>
                      <a:endParaRPr lang="en-US" sz="1100" dirty="0"/>
                    </a:p>
                  </a:txBody>
                  <a:tcPr/>
                </a:tc>
              </a:tr>
              <a:tr h="2695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Idaho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2.0%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3.0%</a:t>
                      </a:r>
                      <a:endParaRPr lang="en-US" sz="1100" dirty="0"/>
                    </a:p>
                  </a:txBody>
                  <a:tcPr/>
                </a:tc>
              </a:tr>
              <a:tr h="26954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Oregon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1.7%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2.7%</a:t>
                      </a:r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6563360"/>
            <a:ext cx="533400" cy="294640"/>
          </a:xfrm>
        </p:spPr>
        <p:txBody>
          <a:bodyPr/>
          <a:lstStyle/>
          <a:p>
            <a:pPr>
              <a:defRPr/>
            </a:pPr>
            <a:fld id="{41DEC87A-728A-45D2-9C5D-E2C61A472D5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09" y="184689"/>
            <a:ext cx="876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Use per Customer Analysis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</a:t>
            </a:r>
            <a:endParaRPr lang="en-US" sz="1600" i="1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723331"/>
            <a:ext cx="8696325" cy="533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eneral_2">
  <a:themeElements>
    <a:clrScheme name="General_2 1">
      <a:dk1>
        <a:srgbClr val="013668"/>
      </a:dk1>
      <a:lt1>
        <a:srgbClr val="FFFFFF"/>
      </a:lt1>
      <a:dk2>
        <a:srgbClr val="013668"/>
      </a:dk2>
      <a:lt2>
        <a:srgbClr val="B8AEA8"/>
      </a:lt2>
      <a:accent1>
        <a:srgbClr val="013668"/>
      </a:accent1>
      <a:accent2>
        <a:srgbClr val="F5E983"/>
      </a:accent2>
      <a:accent3>
        <a:srgbClr val="FFFFFF"/>
      </a:accent3>
      <a:accent4>
        <a:srgbClr val="012D58"/>
      </a:accent4>
      <a:accent5>
        <a:srgbClr val="AAAEB9"/>
      </a:accent5>
      <a:accent6>
        <a:srgbClr val="DED376"/>
      </a:accent6>
      <a:hlink>
        <a:srgbClr val="6C276A"/>
      </a:hlink>
      <a:folHlink>
        <a:srgbClr val="004834"/>
      </a:folHlink>
    </a:clrScheme>
    <a:fontScheme name="General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2 1">
        <a:dk1>
          <a:srgbClr val="013668"/>
        </a:dk1>
        <a:lt1>
          <a:srgbClr val="FFFFFF"/>
        </a:lt1>
        <a:dk2>
          <a:srgbClr val="013668"/>
        </a:dk2>
        <a:lt2>
          <a:srgbClr val="B8AEA8"/>
        </a:lt2>
        <a:accent1>
          <a:srgbClr val="013668"/>
        </a:accent1>
        <a:accent2>
          <a:srgbClr val="F5E983"/>
        </a:accent2>
        <a:accent3>
          <a:srgbClr val="FFFFFF"/>
        </a:accent3>
        <a:accent4>
          <a:srgbClr val="012D58"/>
        </a:accent4>
        <a:accent5>
          <a:srgbClr val="AAAEB9"/>
        </a:accent5>
        <a:accent6>
          <a:srgbClr val="DED376"/>
        </a:accent6>
        <a:hlink>
          <a:srgbClr val="6C276A"/>
        </a:hlink>
        <a:folHlink>
          <a:srgbClr val="0048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eneral_2">
  <a:themeElements>
    <a:clrScheme name="General_2 1">
      <a:dk1>
        <a:srgbClr val="013668"/>
      </a:dk1>
      <a:lt1>
        <a:srgbClr val="FFFFFF"/>
      </a:lt1>
      <a:dk2>
        <a:srgbClr val="013668"/>
      </a:dk2>
      <a:lt2>
        <a:srgbClr val="B8AEA8"/>
      </a:lt2>
      <a:accent1>
        <a:srgbClr val="013668"/>
      </a:accent1>
      <a:accent2>
        <a:srgbClr val="F5E983"/>
      </a:accent2>
      <a:accent3>
        <a:srgbClr val="FFFFFF"/>
      </a:accent3>
      <a:accent4>
        <a:srgbClr val="012D58"/>
      </a:accent4>
      <a:accent5>
        <a:srgbClr val="AAAEB9"/>
      </a:accent5>
      <a:accent6>
        <a:srgbClr val="DED376"/>
      </a:accent6>
      <a:hlink>
        <a:srgbClr val="6C276A"/>
      </a:hlink>
      <a:folHlink>
        <a:srgbClr val="004834"/>
      </a:folHlink>
    </a:clrScheme>
    <a:fontScheme name="General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2 1">
        <a:dk1>
          <a:srgbClr val="013668"/>
        </a:dk1>
        <a:lt1>
          <a:srgbClr val="FFFFFF"/>
        </a:lt1>
        <a:dk2>
          <a:srgbClr val="013668"/>
        </a:dk2>
        <a:lt2>
          <a:srgbClr val="B8AEA8"/>
        </a:lt2>
        <a:accent1>
          <a:srgbClr val="013668"/>
        </a:accent1>
        <a:accent2>
          <a:srgbClr val="F5E983"/>
        </a:accent2>
        <a:accent3>
          <a:srgbClr val="FFFFFF"/>
        </a:accent3>
        <a:accent4>
          <a:srgbClr val="012D58"/>
        </a:accent4>
        <a:accent5>
          <a:srgbClr val="AAAEB9"/>
        </a:accent5>
        <a:accent6>
          <a:srgbClr val="DED376"/>
        </a:accent6>
        <a:hlink>
          <a:srgbClr val="6C276A"/>
        </a:hlink>
        <a:folHlink>
          <a:srgbClr val="0048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UG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Plan</CaseType>
    <IndustryCode xmlns="dc463f71-b30c-4ab2-9473-d307f9d35888">150</IndustryCode>
    <CaseStatus xmlns="dc463f71-b30c-4ab2-9473-d307f9d35888">Closed</CaseStatus>
    <OpenedDate xmlns="dc463f71-b30c-4ab2-9473-d307f9d35888">2011-08-31T07:00:00+00:00</OpenedDate>
    <Date1 xmlns="dc463f71-b30c-4ab2-9473-d307f9d35888">2012-11-26T08:00:00+00:00</Date1>
    <IsDocumentOrder xmlns="dc463f71-b30c-4ab2-9473-d307f9d35888" xsi:nil="true"/>
    <IsHighlyConfidential xmlns="dc463f71-b30c-4ab2-9473-d307f9d35888">false</IsHighlyConfidential>
    <CaseCompanyNames xmlns="dc463f71-b30c-4ab2-9473-d307f9d35888">Avista Corporation</CaseCompanyNames>
    <DocketNumber xmlns="dc463f71-b30c-4ab2-9473-d307f9d35888">111588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94B0E8F8729F3B49952F88D109072BD9" ma:contentTypeVersion="143" ma:contentTypeDescription="" ma:contentTypeScope="" ma:versionID="ff9b2f94b9e7f6c8592cef859118abfd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967FA8-3464-4E23-A0B2-70D6DBFD8D24}"/>
</file>

<file path=customXml/itemProps2.xml><?xml version="1.0" encoding="utf-8"?>
<ds:datastoreItem xmlns:ds="http://schemas.openxmlformats.org/officeDocument/2006/customXml" ds:itemID="{0030BC18-A433-4A65-85B8-A4CC80DC16EB}"/>
</file>

<file path=customXml/itemProps3.xml><?xml version="1.0" encoding="utf-8"?>
<ds:datastoreItem xmlns:ds="http://schemas.openxmlformats.org/officeDocument/2006/customXml" ds:itemID="{30233308-B56F-4844-B186-71C468B89AA0}"/>
</file>

<file path=customXml/itemProps4.xml><?xml version="1.0" encoding="utf-8"?>
<ds:datastoreItem xmlns:ds="http://schemas.openxmlformats.org/officeDocument/2006/customXml" ds:itemID="{71ADC6EA-8D73-42ED-959E-62F2C7184C61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30290</TotalTime>
  <Words>540</Words>
  <Application>Microsoft Office PowerPoint</Application>
  <PresentationFormat>On-screen Show (4:3)</PresentationFormat>
  <Paragraphs>139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General_2</vt:lpstr>
      <vt:lpstr>1_General_2</vt:lpstr>
      <vt:lpstr>Slide 1</vt:lpstr>
      <vt:lpstr>Slide 2</vt:lpstr>
      <vt:lpstr>Slide 3</vt:lpstr>
      <vt:lpstr>Slide 4</vt:lpstr>
      <vt:lpstr>Slide 5</vt:lpstr>
      <vt:lpstr>The Planning Environment Uncertainty is the only thing certain.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Action Plan </vt:lpstr>
    </vt:vector>
  </TitlesOfParts>
  <Company>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Gas Update </dc:title>
  <dc:creator>Kelly Irvine</dc:creator>
  <cp:lastModifiedBy>nzc73v</cp:lastModifiedBy>
  <cp:revision>2776</cp:revision>
  <dcterms:created xsi:type="dcterms:W3CDTF">2008-08-12T16:15:33Z</dcterms:created>
  <dcterms:modified xsi:type="dcterms:W3CDTF">2012-11-26T14:28:40Z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0x0101006E56B4D1795A2E4DB2F0B01679ED314A0094B0E8F8729F3B49952F88D109072BD9</vt:lpwstr>
  </property>
  <property fmtid="{D5CDD505-2E9C-101B-9397-08002B2CF9AE}" pid="3" name="_docset_NoMedatataSyncRequired">
    <vt:lpwstr>False</vt:lpwstr>
  </property>
</Properties>
</file>