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1124" autoAdjust="0"/>
  </p:normalViewPr>
  <p:slideViewPr>
    <p:cSldViewPr>
      <p:cViewPr>
        <p:scale>
          <a:sx n="100" d="100"/>
          <a:sy n="100" d="100"/>
        </p:scale>
        <p:origin x="-158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4B92E-4709-47C3-827C-5626CF997333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543D5-77AF-4AE3-88D0-33A81E53E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509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defRPr sz="1300"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300"/>
            </a:lvl1pPr>
          </a:lstStyle>
          <a:p>
            <a:pPr>
              <a:defRPr/>
            </a:pPr>
            <a:fld id="{E848EA1A-0A02-4BD4-8F01-6E04D6117D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886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6A7E2E5-CD39-4922-8F9B-BD41C49AA7DF}" type="slidenum">
              <a:rPr lang="en-US" sz="1300" smtClean="0"/>
              <a:pPr eaLnBrk="1" hangingPunct="1"/>
              <a:t>1</a:t>
            </a:fld>
            <a:endParaRPr lang="en-US" sz="13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BD0EA-0AC5-43F9-9F5E-41DFC12E85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732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C93C7-CA44-4F15-8441-F030ECD47D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245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51EF4-24B7-4636-823E-68A38F1DA4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37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B4F3F-F6CC-449E-A159-9F75C9DB4E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9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91C76-E7D4-456E-A221-657441DF28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296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E4E60-E0CD-4C43-B8D0-7C0784246A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081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98F4E-CD09-4D7A-B2C5-20D3B45F88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95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17273-33C9-4AB0-AC2D-9AC9FFAEAF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920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1F2F0-D6FD-422F-9461-4FB1B2A4B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27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A86F4-B808-45E6-A84C-AD068982FD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705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1E223-D33F-4B1D-94C7-762D57728D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61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52991BD0-9FD3-4B2B-8E68-3D47533D99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390900" y="1295400"/>
            <a:ext cx="2590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50" b="1" dirty="0" smtClean="0"/>
              <a:t>Adjusted Plant in Service ($)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609600" y="2473325"/>
            <a:ext cx="25146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50" b="1" dirty="0" smtClean="0"/>
              <a:t>(1 – Load Factor) % Peak</a:t>
            </a: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 flipV="1">
            <a:off x="2171700" y="1558925"/>
            <a:ext cx="1905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050" dirty="0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 flipH="1">
            <a:off x="1752600" y="2727325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050" dirty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09613" y="3717925"/>
            <a:ext cx="2085975" cy="415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sz="1050" dirty="0" smtClean="0"/>
              <a:t>Allocated to all classes based on peak.</a:t>
            </a:r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5091113" y="1549400"/>
            <a:ext cx="1462087" cy="923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050" dirty="0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410200" y="2473325"/>
            <a:ext cx="22860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50" b="1" dirty="0" smtClean="0"/>
              <a:t>Load Factor % Average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447800" y="523875"/>
            <a:ext cx="64770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50" dirty="0" smtClean="0"/>
              <a:t>2012 General Rate Case – Natural Gas</a:t>
            </a:r>
          </a:p>
          <a:p>
            <a:pPr eaLnBrk="1" hangingPunct="1">
              <a:defRPr/>
            </a:pPr>
            <a:r>
              <a:rPr lang="en-US" sz="1050" dirty="0" smtClean="0"/>
              <a:t>Allocation of Natural Gas Distribution Mains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752850" y="3184525"/>
            <a:ext cx="1752600" cy="577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50" dirty="0" smtClean="0"/>
              <a:t>Large Main (=&gt; 4”) is allocated to all classes on annual throughput.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6553200" y="3184525"/>
            <a:ext cx="2324100" cy="577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50" dirty="0" smtClean="0"/>
              <a:t>Small Main (&lt; 2”) is allocated to all classes except Schedules 131, 132, and 146 on annual throughput.</a:t>
            </a:r>
          </a:p>
        </p:txBody>
      </p:sp>
      <p:sp>
        <p:nvSpPr>
          <p:cNvPr id="2060" name="Line 13"/>
          <p:cNvSpPr>
            <a:spLocks noChangeShapeType="1"/>
          </p:cNvSpPr>
          <p:nvPr/>
        </p:nvSpPr>
        <p:spPr bwMode="auto">
          <a:xfrm flipH="1">
            <a:off x="4838700" y="2727325"/>
            <a:ext cx="5715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050" dirty="0"/>
          </a:p>
        </p:txBody>
      </p:sp>
      <p:sp>
        <p:nvSpPr>
          <p:cNvPr id="2061" name="Line 14"/>
          <p:cNvSpPr>
            <a:spLocks noChangeShapeType="1"/>
          </p:cNvSpPr>
          <p:nvPr/>
        </p:nvSpPr>
        <p:spPr bwMode="auto">
          <a:xfrm>
            <a:off x="7696200" y="2727325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050" dirty="0"/>
          </a:p>
        </p:txBody>
      </p:sp>
      <p:sp>
        <p:nvSpPr>
          <p:cNvPr id="2062" name="Line 15"/>
          <p:cNvSpPr>
            <a:spLocks noChangeShapeType="1"/>
          </p:cNvSpPr>
          <p:nvPr/>
        </p:nvSpPr>
        <p:spPr bwMode="auto">
          <a:xfrm flipH="1">
            <a:off x="6096000" y="2727325"/>
            <a:ext cx="0" cy="1406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050" dirty="0"/>
          </a:p>
        </p:txBody>
      </p:sp>
      <p:sp>
        <p:nvSpPr>
          <p:cNvPr id="2063" name="Text Box 16"/>
          <p:cNvSpPr txBox="1">
            <a:spLocks noChangeArrowheads="1"/>
          </p:cNvSpPr>
          <p:nvPr/>
        </p:nvSpPr>
        <p:spPr bwMode="auto">
          <a:xfrm>
            <a:off x="5124450" y="4133850"/>
            <a:ext cx="17526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50" dirty="0" smtClean="0"/>
              <a:t>Medium Main (2-3”)</a:t>
            </a:r>
          </a:p>
        </p:txBody>
      </p:sp>
      <p:sp>
        <p:nvSpPr>
          <p:cNvPr id="2064" name="Line 17"/>
          <p:cNvSpPr>
            <a:spLocks noChangeShapeType="1"/>
          </p:cNvSpPr>
          <p:nvPr/>
        </p:nvSpPr>
        <p:spPr bwMode="auto">
          <a:xfrm flipH="1">
            <a:off x="4838700" y="4387850"/>
            <a:ext cx="28575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050" dirty="0"/>
          </a:p>
        </p:txBody>
      </p:sp>
      <p:sp>
        <p:nvSpPr>
          <p:cNvPr id="2065" name="Line 18"/>
          <p:cNvSpPr>
            <a:spLocks noChangeShapeType="1"/>
          </p:cNvSpPr>
          <p:nvPr/>
        </p:nvSpPr>
        <p:spPr bwMode="auto">
          <a:xfrm>
            <a:off x="6877050" y="4387850"/>
            <a:ext cx="233363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050" dirty="0"/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810000" y="4654550"/>
            <a:ext cx="1752600" cy="414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50" dirty="0" smtClean="0"/>
              <a:t>1/3 allocated to all classes on annual throughput.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6000750" y="4654550"/>
            <a:ext cx="2038350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50" dirty="0" smtClean="0"/>
              <a:t>2/3 allocated to all classes except Schedules 146 on annual throughput.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6248400"/>
            <a:ext cx="9144000" cy="609600"/>
          </a:xfrm>
        </p:spPr>
        <p:txBody>
          <a:bodyPr/>
          <a:lstStyle/>
          <a:p>
            <a:r>
              <a:rPr lang="en-US" sz="1050" dirty="0" smtClean="0"/>
              <a:t>Testimony </a:t>
            </a:r>
            <a:r>
              <a:rPr lang="en-US" sz="1050" dirty="0"/>
              <a:t>of Christopher T. </a:t>
            </a:r>
            <a:r>
              <a:rPr lang="en-US" sz="1050" dirty="0" smtClean="0"/>
              <a:t>Mickelson	 					   Exhibit No. ___ (CTM-8)</a:t>
            </a:r>
          </a:p>
          <a:p>
            <a:r>
              <a:rPr lang="en-US" sz="1050" dirty="0" smtClean="0"/>
              <a:t>Dockets </a:t>
            </a:r>
            <a:r>
              <a:rPr lang="en-US" sz="1050" dirty="0"/>
              <a:t>UE-120436 </a:t>
            </a:r>
            <a:r>
              <a:rPr lang="en-US" sz="1050" smtClean="0"/>
              <a:t>et al.		</a:t>
            </a:r>
            <a:r>
              <a:rPr lang="en-US" sz="1050" dirty="0"/>
              <a:t>	</a:t>
            </a:r>
            <a:r>
              <a:rPr lang="en-US" sz="1050" dirty="0" smtClean="0"/>
              <a:t> 					     Page </a:t>
            </a:r>
            <a:r>
              <a:rPr lang="en-US" sz="1050" dirty="0"/>
              <a:t>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1af0c028-e016-4365-948e-cc2e26d65303" ContentTypeId="0x0101006E56B4D1795A2E4DB2F0B01679ED314A" PreviousValue="tru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DEEBBBECEF4A9741925D1E0FF525C9BE" ma:contentTypeVersion="139" ma:contentTypeDescription="" ma:contentTypeScope="" ma:versionID="e1c2431b48247bef897b70fc6688e999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ccd4140794adb7bccf17b21b5812a9d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Testimony</DocumentSetType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140</IndustryCode>
    <CaseStatus xmlns="dc463f71-b30c-4ab2-9473-d307f9d35888">Closed</CaseStatus>
    <OpenedDate xmlns="dc463f71-b30c-4ab2-9473-d307f9d35888">2012-04-02T07:00:00+00:00</OpenedDate>
    <Date1 xmlns="dc463f71-b30c-4ab2-9473-d307f9d35888">2012-09-19T07:00:00+00:00</Date1>
    <IsDocumentOrder xmlns="dc463f71-b30c-4ab2-9473-d307f9d35888" xsi:nil="true"/>
    <IsHighlyConfidential xmlns="dc463f71-b30c-4ab2-9473-d307f9d35888">false</IsHighlyConfidential>
    <CaseCompanyNames xmlns="dc463f71-b30c-4ab2-9473-d307f9d35888">Avista Corporation</CaseCompanyNames>
    <DocketNumber xmlns="dc463f71-b30c-4ab2-9473-d307f9d35888">120436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Props1.xml><?xml version="1.0" encoding="utf-8"?>
<ds:datastoreItem xmlns:ds="http://schemas.openxmlformats.org/officeDocument/2006/customXml" ds:itemID="{152EDD19-933C-4E18-A89B-B2593CA585D2}"/>
</file>

<file path=customXml/itemProps2.xml><?xml version="1.0" encoding="utf-8"?>
<ds:datastoreItem xmlns:ds="http://schemas.openxmlformats.org/officeDocument/2006/customXml" ds:itemID="{C0C8FE6A-ED61-4B86-AFAE-467956EFA662}"/>
</file>

<file path=customXml/itemProps3.xml><?xml version="1.0" encoding="utf-8"?>
<ds:datastoreItem xmlns:ds="http://schemas.openxmlformats.org/officeDocument/2006/customXml" ds:itemID="{3D44BB2D-DBEC-42A0-90FF-E6816D6AECC9}"/>
</file>

<file path=customXml/itemProps4.xml><?xml version="1.0" encoding="utf-8"?>
<ds:datastoreItem xmlns:ds="http://schemas.openxmlformats.org/officeDocument/2006/customXml" ds:itemID="{4D21C333-BAA5-4823-AC0A-34A07F23A117}"/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107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Puget Sound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Allocation of Natural Gas Distribution Mains</dc:title>
  <dc:creator>Mickelson, Christopher (UTC)</dc:creator>
  <cp:keywords>Natural Gas</cp:keywords>
  <cp:lastModifiedBy>Mickelson, Christopher (UTC)</cp:lastModifiedBy>
  <cp:revision>90</cp:revision>
  <cp:lastPrinted>2012-07-18T17:17:57Z</cp:lastPrinted>
  <dcterms:created xsi:type="dcterms:W3CDTF">2008-06-13T18:03:29Z</dcterms:created>
  <dcterms:modified xsi:type="dcterms:W3CDTF">2012-09-17T19:14:11Z</dcterms:modified>
  <cp:category>Natural Gas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0x0101006E56B4D1795A2E4DB2F0B01679ED314A00DEEBBBECEF4A9741925D1E0FF525C9BE</vt:lpwstr>
  </property>
  <property fmtid="{D5CDD505-2E9C-101B-9397-08002B2CF9AE}" pid="3" name="_docset_NoMedatataSyncRequired">
    <vt:lpwstr>False</vt:lpwstr>
  </property>
</Properties>
</file>