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1" r:id="rId2"/>
    <p:sldId id="261" r:id="rId3"/>
    <p:sldId id="258" r:id="rId4"/>
    <p:sldId id="257"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1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D7F94-FD6B-4CC7-88C0-49EA462B593F}" type="datetimeFigureOut">
              <a:rPr lang="en-US" smtClean="0"/>
              <a:t>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4D2C6-0125-464A-81E6-F497EC463DF0}" type="slidenum">
              <a:rPr lang="en-US" smtClean="0"/>
              <a:t>‹#›</a:t>
            </a:fld>
            <a:endParaRPr lang="en-US"/>
          </a:p>
        </p:txBody>
      </p:sp>
    </p:spTree>
    <p:extLst>
      <p:ext uri="{BB962C8B-B14F-4D97-AF65-F5344CB8AC3E}">
        <p14:creationId xmlns:p14="http://schemas.microsoft.com/office/powerpoint/2010/main" val="155643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D76C45-526D-409C-905E-4ABB3D9C1490}" type="slidenum">
              <a:rPr lang="en-US" smtClean="0"/>
              <a:pPr fontAlgn="base">
                <a:spcBef>
                  <a:spcPct val="0"/>
                </a:spcBef>
                <a:spcAft>
                  <a:spcPct val="0"/>
                </a:spcAft>
                <a:defRPr/>
              </a:pPr>
              <a:t>1</a:t>
            </a:fld>
            <a:endParaRPr lang="en-US" smtClean="0"/>
          </a:p>
        </p:txBody>
      </p:sp>
      <p:sp>
        <p:nvSpPr>
          <p:cNvPr id="75779" name="Slide Image Placeholder 1"/>
          <p:cNvSpPr>
            <a:spLocks noGrp="1" noRot="1" noChangeAspect="1" noTextEdit="1"/>
          </p:cNvSpPr>
          <p:nvPr>
            <p:ph type="sldImg"/>
          </p:nvPr>
        </p:nvSpPr>
        <p:spPr bwMode="auto">
          <a:noFill/>
          <a:ln>
            <a:solidFill>
              <a:srgbClr val="000000"/>
            </a:solidFill>
            <a:miter lim="800000"/>
            <a:headEnd/>
            <a:tailEnd/>
          </a:ln>
        </p:spPr>
      </p:sp>
      <p:sp>
        <p:nvSpPr>
          <p:cNvPr id="7578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1" name="Slide Number Placeholder 4"/>
          <p:cNvSpPr txBox="1">
            <a:spLocks noGrp="1"/>
          </p:cNvSpPr>
          <p:nvPr/>
        </p:nvSpPr>
        <p:spPr bwMode="auto">
          <a:xfrm>
            <a:off x="3884028" y="8684927"/>
            <a:ext cx="2972421" cy="457513"/>
          </a:xfrm>
          <a:prstGeom prst="rect">
            <a:avLst/>
          </a:prstGeom>
          <a:noFill/>
          <a:ln w="9525">
            <a:noFill/>
            <a:miter lim="800000"/>
            <a:headEnd/>
            <a:tailEnd/>
          </a:ln>
        </p:spPr>
        <p:txBody>
          <a:bodyPr lIns="91414" tIns="45708" rIns="91414" bIns="45708" anchor="b"/>
          <a:lstStyle/>
          <a:p>
            <a:pPr algn="r"/>
            <a:fld id="{8A7E7200-6E8B-4863-B405-F68FB37EA09A}" type="slidenum">
              <a:rPr lang="en-US" sz="1200">
                <a:latin typeface="Calibri" pitchFamily="34" charset="0"/>
              </a:rPr>
              <a:pPr algn="r"/>
              <a:t>1</a:t>
            </a:fld>
            <a:endParaRPr 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4" name="Rectangle 12"/>
          <p:cNvSpPr>
            <a:spLocks noChangeArrowheads="1"/>
          </p:cNvSpPr>
          <p:nvPr/>
        </p:nvSpPr>
        <p:spPr bwMode="auto">
          <a:xfrm>
            <a:off x="0" y="1"/>
            <a:ext cx="9144000" cy="2819915"/>
          </a:xfrm>
          <a:prstGeom prst="rect">
            <a:avLst/>
          </a:prstGeom>
          <a:solidFill>
            <a:srgbClr val="60C5B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 name="Rectangle 2"/>
          <p:cNvSpPr>
            <a:spLocks noGrp="1" noChangeArrowheads="1"/>
          </p:cNvSpPr>
          <p:nvPr>
            <p:ph type="ctrTitle"/>
          </p:nvPr>
        </p:nvSpPr>
        <p:spPr>
          <a:xfrm>
            <a:off x="609600" y="1447894"/>
            <a:ext cx="2438400" cy="916788"/>
          </a:xfrm>
        </p:spPr>
        <p:txBody>
          <a:bodyPr/>
          <a:lstStyle>
            <a:lvl1pPr>
              <a:defRPr sz="3600" b="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5800" y="2132851"/>
            <a:ext cx="1447800" cy="535320"/>
          </a:xfrm>
        </p:spPr>
        <p:txBody>
          <a:bodyPr/>
          <a:lstStyle>
            <a:lvl1pPr marL="0" indent="0">
              <a:buFont typeface="Wingdings" pitchFamily="2" charset="2"/>
              <a:buNone/>
              <a:defRPr sz="1900"/>
            </a:lvl1pPr>
          </a:lstStyle>
          <a:p>
            <a:pPr lvl="0"/>
            <a:r>
              <a:rPr lang="en-US" noProof="0" smtClean="0"/>
              <a:t>Click to edit Master subtitle style</a:t>
            </a:r>
          </a:p>
        </p:txBody>
      </p:sp>
      <p:pic>
        <p:nvPicPr>
          <p:cNvPr id="3086" name="Picture 14" descr="StdDark_Tagline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4514" y="6208872"/>
            <a:ext cx="2084387" cy="453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D3DC92-B040-4309-A06D-E18152A6FC64}" type="slidenum">
              <a:rPr lang="en-US" smtClean="0"/>
              <a:t>‹#›</a:t>
            </a:fld>
            <a:endParaRPr lang="en-US"/>
          </a:p>
        </p:txBody>
      </p:sp>
    </p:spTree>
    <p:extLst>
      <p:ext uri="{BB962C8B-B14F-4D97-AF65-F5344CB8AC3E}">
        <p14:creationId xmlns:p14="http://schemas.microsoft.com/office/powerpoint/2010/main" val="25756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59011"/>
            <a:ext cx="2057400" cy="55049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59011"/>
            <a:ext cx="6019800" cy="55049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D3DC92-B040-4309-A06D-E18152A6FC64}" type="slidenum">
              <a:rPr lang="en-US" smtClean="0"/>
              <a:t>‹#›</a:t>
            </a:fld>
            <a:endParaRPr lang="en-US"/>
          </a:p>
        </p:txBody>
      </p:sp>
    </p:spTree>
    <p:extLst>
      <p:ext uri="{BB962C8B-B14F-4D97-AF65-F5344CB8AC3E}">
        <p14:creationId xmlns:p14="http://schemas.microsoft.com/office/powerpoint/2010/main" val="301224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D3DC92-B040-4309-A06D-E18152A6FC64}" type="slidenum">
              <a:rPr lang="en-US" smtClean="0"/>
              <a:t>‹#›</a:t>
            </a:fld>
            <a:endParaRPr lang="en-US"/>
          </a:p>
        </p:txBody>
      </p:sp>
    </p:spTree>
    <p:extLst>
      <p:ext uri="{BB962C8B-B14F-4D97-AF65-F5344CB8AC3E}">
        <p14:creationId xmlns:p14="http://schemas.microsoft.com/office/powerpoint/2010/main" val="416676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14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326"/>
            <a:ext cx="7772400" cy="150058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1D3DC92-B040-4309-A06D-E18152A6FC64}" type="slidenum">
              <a:rPr lang="en-US" smtClean="0"/>
              <a:t>‹#›</a:t>
            </a:fld>
            <a:endParaRPr lang="en-US"/>
          </a:p>
        </p:txBody>
      </p:sp>
    </p:spTree>
    <p:extLst>
      <p:ext uri="{BB962C8B-B14F-4D97-AF65-F5344CB8AC3E}">
        <p14:creationId xmlns:p14="http://schemas.microsoft.com/office/powerpoint/2010/main" val="3108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36919"/>
            <a:ext cx="3962400" cy="45270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36919"/>
            <a:ext cx="3962400" cy="45270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1D3DC92-B040-4309-A06D-E18152A6FC64}" type="slidenum">
              <a:rPr lang="en-US" smtClean="0"/>
              <a:t>‹#›</a:t>
            </a:fld>
            <a:endParaRPr lang="en-US"/>
          </a:p>
        </p:txBody>
      </p:sp>
    </p:spTree>
    <p:extLst>
      <p:ext uri="{BB962C8B-B14F-4D97-AF65-F5344CB8AC3E}">
        <p14:creationId xmlns:p14="http://schemas.microsoft.com/office/powerpoint/2010/main" val="328791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83"/>
            <a:ext cx="8229600" cy="114440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304"/>
            <a:ext cx="4040188" cy="6406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002"/>
            <a:ext cx="4040188" cy="39516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4304"/>
            <a:ext cx="4041775" cy="6406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5002"/>
            <a:ext cx="4041775" cy="39516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1D3DC92-B040-4309-A06D-E18152A6FC64}" type="slidenum">
              <a:rPr lang="en-US" smtClean="0"/>
              <a:t>‹#›</a:t>
            </a:fld>
            <a:endParaRPr lang="en-US"/>
          </a:p>
        </p:txBody>
      </p:sp>
    </p:spTree>
    <p:extLst>
      <p:ext uri="{BB962C8B-B14F-4D97-AF65-F5344CB8AC3E}">
        <p14:creationId xmlns:p14="http://schemas.microsoft.com/office/powerpoint/2010/main" val="276312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D3DC92-B040-4309-A06D-E18152A6FC64}" type="slidenum">
              <a:rPr lang="en-US" smtClean="0"/>
              <a:t>‹#›</a:t>
            </a:fld>
            <a:endParaRPr lang="en-US"/>
          </a:p>
        </p:txBody>
      </p:sp>
    </p:spTree>
    <p:extLst>
      <p:ext uri="{BB962C8B-B14F-4D97-AF65-F5344CB8AC3E}">
        <p14:creationId xmlns:p14="http://schemas.microsoft.com/office/powerpoint/2010/main" val="423326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1D3DC92-B040-4309-A06D-E18152A6FC64}" type="slidenum">
              <a:rPr lang="en-US" smtClean="0"/>
              <a:t>‹#›</a:t>
            </a:fld>
            <a:endParaRPr lang="en-US"/>
          </a:p>
        </p:txBody>
      </p:sp>
    </p:spTree>
    <p:extLst>
      <p:ext uri="{BB962C8B-B14F-4D97-AF65-F5344CB8AC3E}">
        <p14:creationId xmlns:p14="http://schemas.microsoft.com/office/powerpoint/2010/main" val="29409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984"/>
            <a:ext cx="3008313" cy="116126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983"/>
            <a:ext cx="5111750" cy="58526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250"/>
            <a:ext cx="3008313" cy="46914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1D3DC92-B040-4309-A06D-E18152A6FC64}" type="slidenum">
              <a:rPr lang="en-US" smtClean="0"/>
              <a:t>‹#›</a:t>
            </a:fld>
            <a:endParaRPr lang="en-US"/>
          </a:p>
        </p:txBody>
      </p:sp>
    </p:spTree>
    <p:extLst>
      <p:ext uri="{BB962C8B-B14F-4D97-AF65-F5344CB8AC3E}">
        <p14:creationId xmlns:p14="http://schemas.microsoft.com/office/powerpoint/2010/main" val="305733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022"/>
            <a:ext cx="5486400" cy="56693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3301"/>
            <a:ext cx="5486400" cy="41139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956"/>
            <a:ext cx="5486400" cy="805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1D3DC92-B040-4309-A06D-E18152A6FC64}" type="slidenum">
              <a:rPr lang="en-US" smtClean="0"/>
              <a:t>‹#›</a:t>
            </a:fld>
            <a:endParaRPr lang="en-US"/>
          </a:p>
        </p:txBody>
      </p:sp>
    </p:spTree>
    <p:extLst>
      <p:ext uri="{BB962C8B-B14F-4D97-AF65-F5344CB8AC3E}">
        <p14:creationId xmlns:p14="http://schemas.microsoft.com/office/powerpoint/2010/main" val="163972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1"/>
            <a:ext cx="9144000" cy="762937"/>
          </a:xfrm>
          <a:prstGeom prst="rect">
            <a:avLst/>
          </a:prstGeom>
          <a:solidFill>
            <a:srgbClr val="60C5B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381000" y="59012"/>
            <a:ext cx="8229600" cy="67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036919"/>
            <a:ext cx="8077200" cy="452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228600" y="6324788"/>
            <a:ext cx="2133600" cy="47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t" anchorCtr="0" compatLnSpc="1">
            <a:prstTxWarp prst="textNoShape">
              <a:avLst/>
            </a:prstTxWarp>
          </a:bodyPr>
          <a:lstStyle>
            <a:lvl1pPr defTabSz="715963">
              <a:defRPr sz="1100"/>
            </a:lvl1pPr>
          </a:lstStyle>
          <a:p>
            <a:fld id="{31D3DC92-B040-4309-A06D-E18152A6FC64}" type="slidenum">
              <a:rPr lang="en-US" smtClean="0"/>
              <a:t>‹#›</a:t>
            </a:fld>
            <a:endParaRPr lang="en-US"/>
          </a:p>
        </p:txBody>
      </p:sp>
      <p:pic>
        <p:nvPicPr>
          <p:cNvPr id="1035" name="Picture 11" descr="StdDark_Tagline_RGB"/>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92925" y="6208872"/>
            <a:ext cx="2084388" cy="45312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15963" rtl="0" eaLnBrk="1" fontAlgn="base" hangingPunct="1">
        <a:spcBef>
          <a:spcPct val="0"/>
        </a:spcBef>
        <a:spcAft>
          <a:spcPct val="0"/>
        </a:spcAft>
        <a:defRPr sz="3000" b="1">
          <a:solidFill>
            <a:schemeClr val="tx2"/>
          </a:solidFill>
          <a:latin typeface="+mj-lt"/>
          <a:ea typeface="+mj-ea"/>
          <a:cs typeface="+mj-cs"/>
        </a:defRPr>
      </a:lvl1pPr>
      <a:lvl2pPr algn="l" defTabSz="715963" rtl="0" eaLnBrk="1" fontAlgn="base" hangingPunct="1">
        <a:spcBef>
          <a:spcPct val="0"/>
        </a:spcBef>
        <a:spcAft>
          <a:spcPct val="0"/>
        </a:spcAft>
        <a:defRPr sz="3000" b="1">
          <a:solidFill>
            <a:schemeClr val="tx2"/>
          </a:solidFill>
          <a:latin typeface="Arial" charset="0"/>
        </a:defRPr>
      </a:lvl2pPr>
      <a:lvl3pPr algn="l" defTabSz="715963" rtl="0" eaLnBrk="1" fontAlgn="base" hangingPunct="1">
        <a:spcBef>
          <a:spcPct val="0"/>
        </a:spcBef>
        <a:spcAft>
          <a:spcPct val="0"/>
        </a:spcAft>
        <a:defRPr sz="3000" b="1">
          <a:solidFill>
            <a:schemeClr val="tx2"/>
          </a:solidFill>
          <a:latin typeface="Arial" charset="0"/>
        </a:defRPr>
      </a:lvl3pPr>
      <a:lvl4pPr algn="l" defTabSz="715963" rtl="0" eaLnBrk="1" fontAlgn="base" hangingPunct="1">
        <a:spcBef>
          <a:spcPct val="0"/>
        </a:spcBef>
        <a:spcAft>
          <a:spcPct val="0"/>
        </a:spcAft>
        <a:defRPr sz="3000" b="1">
          <a:solidFill>
            <a:schemeClr val="tx2"/>
          </a:solidFill>
          <a:latin typeface="Arial" charset="0"/>
        </a:defRPr>
      </a:lvl4pPr>
      <a:lvl5pPr algn="l" defTabSz="715963" rtl="0" eaLnBrk="1" fontAlgn="base" hangingPunct="1">
        <a:spcBef>
          <a:spcPct val="0"/>
        </a:spcBef>
        <a:spcAft>
          <a:spcPct val="0"/>
        </a:spcAft>
        <a:defRPr sz="3000" b="1">
          <a:solidFill>
            <a:schemeClr val="tx2"/>
          </a:solidFill>
          <a:latin typeface="Arial" charset="0"/>
        </a:defRPr>
      </a:lvl5pPr>
      <a:lvl6pPr marL="457200" algn="l" defTabSz="715963" rtl="0" eaLnBrk="1" fontAlgn="base" hangingPunct="1">
        <a:spcBef>
          <a:spcPct val="0"/>
        </a:spcBef>
        <a:spcAft>
          <a:spcPct val="0"/>
        </a:spcAft>
        <a:defRPr sz="3000" b="1">
          <a:solidFill>
            <a:schemeClr val="tx2"/>
          </a:solidFill>
          <a:latin typeface="Arial" charset="0"/>
        </a:defRPr>
      </a:lvl6pPr>
      <a:lvl7pPr marL="914400" algn="l" defTabSz="715963" rtl="0" eaLnBrk="1" fontAlgn="base" hangingPunct="1">
        <a:spcBef>
          <a:spcPct val="0"/>
        </a:spcBef>
        <a:spcAft>
          <a:spcPct val="0"/>
        </a:spcAft>
        <a:defRPr sz="3000" b="1">
          <a:solidFill>
            <a:schemeClr val="tx2"/>
          </a:solidFill>
          <a:latin typeface="Arial" charset="0"/>
        </a:defRPr>
      </a:lvl7pPr>
      <a:lvl8pPr marL="1371600" algn="l" defTabSz="715963" rtl="0" eaLnBrk="1" fontAlgn="base" hangingPunct="1">
        <a:spcBef>
          <a:spcPct val="0"/>
        </a:spcBef>
        <a:spcAft>
          <a:spcPct val="0"/>
        </a:spcAft>
        <a:defRPr sz="3000" b="1">
          <a:solidFill>
            <a:schemeClr val="tx2"/>
          </a:solidFill>
          <a:latin typeface="Arial" charset="0"/>
        </a:defRPr>
      </a:lvl8pPr>
      <a:lvl9pPr marL="1828800" algn="l" defTabSz="715963" rtl="0" eaLnBrk="1" fontAlgn="base" hangingPunct="1">
        <a:spcBef>
          <a:spcPct val="0"/>
        </a:spcBef>
        <a:spcAft>
          <a:spcPct val="0"/>
        </a:spcAft>
        <a:defRPr sz="3000" b="1">
          <a:solidFill>
            <a:schemeClr val="tx2"/>
          </a:solidFill>
          <a:latin typeface="Arial" charset="0"/>
        </a:defRPr>
      </a:lvl9pPr>
    </p:titleStyle>
    <p:bodyStyle>
      <a:lvl1pPr marL="268288" indent="-268288" algn="l" defTabSz="715963" rtl="0" eaLnBrk="1" fontAlgn="base" hangingPunct="1">
        <a:spcBef>
          <a:spcPct val="20000"/>
        </a:spcBef>
        <a:spcAft>
          <a:spcPct val="0"/>
        </a:spcAft>
        <a:buFont typeface="Wingdings" pitchFamily="2" charset="2"/>
        <a:buChar char="§"/>
        <a:defRPr sz="2200">
          <a:solidFill>
            <a:schemeClr val="tx1"/>
          </a:solidFill>
          <a:latin typeface="+mn-lt"/>
          <a:ea typeface="+mn-ea"/>
          <a:cs typeface="+mn-cs"/>
        </a:defRPr>
      </a:lvl1pPr>
      <a:lvl2pPr marL="581025" indent="-223838" algn="l" defTabSz="715963" rtl="0" eaLnBrk="1" fontAlgn="base" hangingPunct="1">
        <a:spcBef>
          <a:spcPct val="20000"/>
        </a:spcBef>
        <a:spcAft>
          <a:spcPct val="0"/>
        </a:spcAft>
        <a:buFont typeface="Wingdings" pitchFamily="2" charset="2"/>
        <a:buChar char="§"/>
        <a:defRPr sz="1900">
          <a:solidFill>
            <a:schemeClr val="tx1"/>
          </a:solidFill>
          <a:latin typeface="+mn-lt"/>
        </a:defRPr>
      </a:lvl2pPr>
      <a:lvl3pPr marL="893763" indent="-177800" algn="l" defTabSz="715963" rtl="0" eaLnBrk="1" fontAlgn="base" hangingPunct="1">
        <a:spcBef>
          <a:spcPct val="20000"/>
        </a:spcBef>
        <a:spcAft>
          <a:spcPct val="0"/>
        </a:spcAft>
        <a:buFont typeface="Wingdings" pitchFamily="2" charset="2"/>
        <a:buChar char="§"/>
        <a:defRPr sz="1600">
          <a:solidFill>
            <a:schemeClr val="tx1"/>
          </a:solidFill>
          <a:latin typeface="+mn-lt"/>
        </a:defRPr>
      </a:lvl3pPr>
      <a:lvl4pPr marL="1252538" indent="-179388" algn="l" defTabSz="715963" rtl="0" eaLnBrk="1" fontAlgn="base" hangingPunct="1">
        <a:spcBef>
          <a:spcPct val="20000"/>
        </a:spcBef>
        <a:spcAft>
          <a:spcPct val="0"/>
        </a:spcAft>
        <a:buFont typeface="Wingdings" pitchFamily="2" charset="2"/>
        <a:buChar char="§"/>
        <a:defRPr sz="1400">
          <a:solidFill>
            <a:schemeClr val="tx1"/>
          </a:solidFill>
          <a:latin typeface="+mn-lt"/>
        </a:defRPr>
      </a:lvl4pPr>
      <a:lvl5pPr marL="1609725" indent="-179388" algn="l" defTabSz="715963" rtl="0" eaLnBrk="1" fontAlgn="base" hangingPunct="1">
        <a:spcBef>
          <a:spcPct val="20000"/>
        </a:spcBef>
        <a:spcAft>
          <a:spcPct val="0"/>
        </a:spcAft>
        <a:buFont typeface="Wingdings" pitchFamily="2" charset="2"/>
        <a:buChar char="§"/>
        <a:defRPr sz="1400">
          <a:solidFill>
            <a:schemeClr val="tx1"/>
          </a:solidFill>
          <a:latin typeface="+mn-lt"/>
        </a:defRPr>
      </a:lvl5pPr>
      <a:lvl6pPr marL="2066925" indent="-179388" algn="l" defTabSz="715963" rtl="0" eaLnBrk="1" fontAlgn="base" hangingPunct="1">
        <a:spcBef>
          <a:spcPct val="20000"/>
        </a:spcBef>
        <a:spcAft>
          <a:spcPct val="0"/>
        </a:spcAft>
        <a:buFont typeface="Wingdings" pitchFamily="2" charset="2"/>
        <a:buChar char="§"/>
        <a:defRPr sz="1400">
          <a:solidFill>
            <a:schemeClr val="tx1"/>
          </a:solidFill>
          <a:latin typeface="+mn-lt"/>
        </a:defRPr>
      </a:lvl6pPr>
      <a:lvl7pPr marL="2524125" indent="-179388" algn="l" defTabSz="715963" rtl="0" eaLnBrk="1" fontAlgn="base" hangingPunct="1">
        <a:spcBef>
          <a:spcPct val="20000"/>
        </a:spcBef>
        <a:spcAft>
          <a:spcPct val="0"/>
        </a:spcAft>
        <a:buFont typeface="Wingdings" pitchFamily="2" charset="2"/>
        <a:buChar char="§"/>
        <a:defRPr sz="1400">
          <a:solidFill>
            <a:schemeClr val="tx1"/>
          </a:solidFill>
          <a:latin typeface="+mn-lt"/>
        </a:defRPr>
      </a:lvl7pPr>
      <a:lvl8pPr marL="2981325" indent="-179388" algn="l" defTabSz="715963" rtl="0" eaLnBrk="1" fontAlgn="base" hangingPunct="1">
        <a:spcBef>
          <a:spcPct val="20000"/>
        </a:spcBef>
        <a:spcAft>
          <a:spcPct val="0"/>
        </a:spcAft>
        <a:buFont typeface="Wingdings" pitchFamily="2" charset="2"/>
        <a:buChar char="§"/>
        <a:defRPr sz="1400">
          <a:solidFill>
            <a:schemeClr val="tx1"/>
          </a:solidFill>
          <a:latin typeface="+mn-lt"/>
        </a:defRPr>
      </a:lvl8pPr>
      <a:lvl9pPr marL="3438525" indent="-179388" algn="l" defTabSz="715963" rtl="0" eaLnBrk="1" fontAlgn="base" hangingPunct="1">
        <a:spcBef>
          <a:spcPct val="20000"/>
        </a:spcBef>
        <a:spcAft>
          <a:spcPct val="0"/>
        </a:spcAft>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76200" y="609600"/>
            <a:ext cx="7924800" cy="4343400"/>
          </a:xfrm>
        </p:spPr>
        <p:txBody>
          <a:bodyPr/>
          <a:lstStyle/>
          <a:p>
            <a:pPr eaLnBrk="1" hangingPunct="1"/>
            <a:r>
              <a:rPr lang="en-US" dirty="0" smtClean="0"/>
              <a:t>2013 IRP Power Price Review</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WUTC Staff</a:t>
            </a:r>
            <a:br>
              <a:rPr lang="en-US" dirty="0" smtClean="0"/>
            </a:br>
            <a:r>
              <a:rPr lang="en-US" sz="2000" dirty="0" smtClean="0"/>
              <a:t>Avoided Cost Filing</a:t>
            </a:r>
            <a:br>
              <a:rPr lang="en-US" sz="2000" dirty="0" smtClean="0"/>
            </a:br>
            <a:r>
              <a:rPr lang="en-US" sz="2000" dirty="0" smtClean="0"/>
              <a:t>IRP Modeling Process</a:t>
            </a:r>
          </a:p>
        </p:txBody>
      </p:sp>
      <p:sp>
        <p:nvSpPr>
          <p:cNvPr id="12291" name="Subtitle 2"/>
          <p:cNvSpPr>
            <a:spLocks noGrp="1"/>
          </p:cNvSpPr>
          <p:nvPr>
            <p:ph type="subTitle" idx="1"/>
          </p:nvPr>
        </p:nvSpPr>
        <p:spPr>
          <a:xfrm>
            <a:off x="152400" y="5105400"/>
            <a:ext cx="2209800" cy="534988"/>
          </a:xfrm>
        </p:spPr>
        <p:txBody>
          <a:bodyPr/>
          <a:lstStyle/>
          <a:p>
            <a:pPr eaLnBrk="1" hangingPunct="1"/>
            <a:r>
              <a:rPr lang="en-US" smtClean="0"/>
              <a:t>February </a:t>
            </a:r>
            <a:r>
              <a:rPr lang="en-US" smtClean="0"/>
              <a:t>5, </a:t>
            </a:r>
            <a:r>
              <a:rPr lang="en-US" dirty="0" smtClean="0"/>
              <a:t>2013</a:t>
            </a:r>
          </a:p>
        </p:txBody>
      </p:sp>
      <p:pic>
        <p:nvPicPr>
          <p:cNvPr id="12292" name="Picture 2"/>
          <p:cNvPicPr>
            <a:picLocks noChangeAspect="1" noChangeArrowheads="1"/>
          </p:cNvPicPr>
          <p:nvPr/>
        </p:nvPicPr>
        <p:blipFill>
          <a:blip r:embed="rId3" cstate="print"/>
          <a:srcRect/>
          <a:stretch>
            <a:fillRect/>
          </a:stretch>
        </p:blipFill>
        <p:spPr bwMode="auto">
          <a:xfrm>
            <a:off x="4762500" y="1819275"/>
            <a:ext cx="4305300" cy="1990725"/>
          </a:xfrm>
          <a:prstGeom prst="rect">
            <a:avLst/>
          </a:prstGeom>
          <a:noFill/>
          <a:ln w="9525">
            <a:noFill/>
            <a:miter lim="800000"/>
            <a:headEnd/>
            <a:tailEnd/>
          </a:ln>
        </p:spPr>
      </p:pic>
    </p:spTree>
    <p:extLst>
      <p:ext uri="{BB962C8B-B14F-4D97-AF65-F5344CB8AC3E}">
        <p14:creationId xmlns:p14="http://schemas.microsoft.com/office/powerpoint/2010/main" val="2791653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1"/>
          <p:cNvSpPr>
            <a:spLocks noGrp="1"/>
          </p:cNvSpPr>
          <p:nvPr>
            <p:ph type="sldNum" sz="quarter" idx="10"/>
          </p:nvPr>
        </p:nvSpPr>
        <p:spPr>
          <a:noFill/>
        </p:spPr>
        <p:txBody>
          <a:bodyPr/>
          <a:lstStyle/>
          <a:p>
            <a:fld id="{673FF6A3-D986-4C30-8D13-0943C5FD48D8}" type="slidenum">
              <a:rPr lang="en-US" smtClean="0"/>
              <a:pPr/>
              <a:t>10</a:t>
            </a:fld>
            <a:endParaRPr lang="en-US" smtClean="0"/>
          </a:p>
        </p:txBody>
      </p:sp>
      <p:sp>
        <p:nvSpPr>
          <p:cNvPr id="4" name="TextBox 3"/>
          <p:cNvSpPr txBox="1"/>
          <p:nvPr/>
        </p:nvSpPr>
        <p:spPr>
          <a:xfrm>
            <a:off x="152400" y="76200"/>
            <a:ext cx="7696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ctr" anchorCtr="0" compatLnSpc="1">
            <a:prstTxWarp prst="textNoShape">
              <a:avLst/>
            </a:prstTxWarp>
          </a:bodyPr>
          <a:lstStyle>
            <a:defPPr>
              <a:defRPr lang="en-US"/>
            </a:defPPr>
            <a:lvl1pPr defTabSz="715963" fontAlgn="base">
              <a:spcBef>
                <a:spcPct val="0"/>
              </a:spcBef>
              <a:spcAft>
                <a:spcPct val="0"/>
              </a:spcAft>
              <a:defRPr sz="3000" b="1">
                <a:solidFill>
                  <a:schemeClr val="tx2"/>
                </a:solidFill>
                <a:latin typeface="+mj-lt"/>
                <a:ea typeface="+mj-ea"/>
                <a:cs typeface="+mj-cs"/>
              </a:defRPr>
            </a:lvl1pPr>
            <a:lvl2pPr defTabSz="715963" fontAlgn="base">
              <a:spcBef>
                <a:spcPct val="0"/>
              </a:spcBef>
              <a:spcAft>
                <a:spcPct val="0"/>
              </a:spcAft>
              <a:defRPr sz="3000" b="1">
                <a:solidFill>
                  <a:schemeClr val="tx2"/>
                </a:solidFill>
                <a:latin typeface="Arial" charset="0"/>
              </a:defRPr>
            </a:lvl2pPr>
            <a:lvl3pPr defTabSz="715963" fontAlgn="base">
              <a:spcBef>
                <a:spcPct val="0"/>
              </a:spcBef>
              <a:spcAft>
                <a:spcPct val="0"/>
              </a:spcAft>
              <a:defRPr sz="3000" b="1">
                <a:solidFill>
                  <a:schemeClr val="tx2"/>
                </a:solidFill>
                <a:latin typeface="Arial" charset="0"/>
              </a:defRPr>
            </a:lvl3pPr>
            <a:lvl4pPr defTabSz="715963" fontAlgn="base">
              <a:spcBef>
                <a:spcPct val="0"/>
              </a:spcBef>
              <a:spcAft>
                <a:spcPct val="0"/>
              </a:spcAft>
              <a:defRPr sz="3000" b="1">
                <a:solidFill>
                  <a:schemeClr val="tx2"/>
                </a:solidFill>
                <a:latin typeface="Arial" charset="0"/>
              </a:defRPr>
            </a:lvl4pPr>
            <a:lvl5pPr defTabSz="715963" fontAlgn="base">
              <a:spcBef>
                <a:spcPct val="0"/>
              </a:spcBef>
              <a:spcAft>
                <a:spcPct val="0"/>
              </a:spcAft>
              <a:defRPr sz="3000" b="1">
                <a:solidFill>
                  <a:schemeClr val="tx2"/>
                </a:solidFill>
                <a:latin typeface="Arial" charset="0"/>
              </a:defRPr>
            </a:lvl5pPr>
            <a:lvl6pPr marL="457200" defTabSz="715963" fontAlgn="base">
              <a:spcBef>
                <a:spcPct val="0"/>
              </a:spcBef>
              <a:spcAft>
                <a:spcPct val="0"/>
              </a:spcAft>
              <a:defRPr sz="3000" b="1">
                <a:solidFill>
                  <a:schemeClr val="tx2"/>
                </a:solidFill>
                <a:latin typeface="Arial" charset="0"/>
              </a:defRPr>
            </a:lvl6pPr>
            <a:lvl7pPr marL="914400" defTabSz="715963" fontAlgn="base">
              <a:spcBef>
                <a:spcPct val="0"/>
              </a:spcBef>
              <a:spcAft>
                <a:spcPct val="0"/>
              </a:spcAft>
              <a:defRPr sz="3000" b="1">
                <a:solidFill>
                  <a:schemeClr val="tx2"/>
                </a:solidFill>
                <a:latin typeface="Arial" charset="0"/>
              </a:defRPr>
            </a:lvl7pPr>
            <a:lvl8pPr marL="1371600" defTabSz="715963" fontAlgn="base">
              <a:spcBef>
                <a:spcPct val="0"/>
              </a:spcBef>
              <a:spcAft>
                <a:spcPct val="0"/>
              </a:spcAft>
              <a:defRPr sz="3000" b="1">
                <a:solidFill>
                  <a:schemeClr val="tx2"/>
                </a:solidFill>
                <a:latin typeface="Arial" charset="0"/>
              </a:defRPr>
            </a:lvl8pPr>
            <a:lvl9pPr marL="1828800" defTabSz="715963" fontAlgn="base">
              <a:spcBef>
                <a:spcPct val="0"/>
              </a:spcBef>
              <a:spcAft>
                <a:spcPct val="0"/>
              </a:spcAft>
              <a:defRPr sz="3000" b="1">
                <a:solidFill>
                  <a:schemeClr val="tx2"/>
                </a:solidFill>
                <a:latin typeface="Arial" charset="0"/>
              </a:defRPr>
            </a:lvl9pPr>
          </a:lstStyle>
          <a:p>
            <a:r>
              <a:rPr lang="en-US" dirty="0"/>
              <a:t>NPCC Updated Load Forecast for WECC</a:t>
            </a:r>
          </a:p>
        </p:txBody>
      </p:sp>
      <p:pic>
        <p:nvPicPr>
          <p:cNvPr id="21507" name="Picture 2"/>
          <p:cNvPicPr>
            <a:picLocks noChangeAspect="1" noChangeArrowheads="1"/>
          </p:cNvPicPr>
          <p:nvPr/>
        </p:nvPicPr>
        <p:blipFill>
          <a:blip r:embed="rId2"/>
          <a:srcRect/>
          <a:stretch>
            <a:fillRect/>
          </a:stretch>
        </p:blipFill>
        <p:spPr bwMode="auto">
          <a:xfrm>
            <a:off x="238125" y="838200"/>
            <a:ext cx="8667750" cy="5791200"/>
          </a:xfrm>
          <a:prstGeom prst="rect">
            <a:avLst/>
          </a:prstGeom>
          <a:noFill/>
          <a:ln w="9525">
            <a:noFill/>
            <a:miter lim="800000"/>
            <a:headEnd/>
            <a:tailEnd/>
          </a:ln>
        </p:spPr>
      </p:pic>
    </p:spTree>
    <p:extLst>
      <p:ext uri="{BB962C8B-B14F-4D97-AF65-F5344CB8AC3E}">
        <p14:creationId xmlns:p14="http://schemas.microsoft.com/office/powerpoint/2010/main" val="3684214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1"/>
          <p:cNvSpPr>
            <a:spLocks noGrp="1"/>
          </p:cNvSpPr>
          <p:nvPr>
            <p:ph type="sldNum" sz="quarter" idx="10"/>
          </p:nvPr>
        </p:nvSpPr>
        <p:spPr>
          <a:noFill/>
        </p:spPr>
        <p:txBody>
          <a:bodyPr/>
          <a:lstStyle/>
          <a:p>
            <a:fld id="{CCD8C031-3EA0-4383-9923-DD2CD20FB0C9}" type="slidenum">
              <a:rPr lang="en-US" smtClean="0"/>
              <a:pPr/>
              <a:t>11</a:t>
            </a:fld>
            <a:endParaRPr lang="en-US" smtClean="0"/>
          </a:p>
        </p:txBody>
      </p:sp>
      <p:pic>
        <p:nvPicPr>
          <p:cNvPr id="22530" name="Picture 5"/>
          <p:cNvPicPr>
            <a:picLocks noChangeAspect="1" noChangeArrowheads="1"/>
          </p:cNvPicPr>
          <p:nvPr/>
        </p:nvPicPr>
        <p:blipFill>
          <a:blip r:embed="rId2"/>
          <a:srcRect/>
          <a:stretch>
            <a:fillRect/>
          </a:stretch>
        </p:blipFill>
        <p:spPr bwMode="auto">
          <a:xfrm>
            <a:off x="233363" y="277813"/>
            <a:ext cx="8677275" cy="6305550"/>
          </a:xfrm>
          <a:prstGeom prst="rect">
            <a:avLst/>
          </a:prstGeom>
          <a:noFill/>
          <a:ln w="9525">
            <a:noFill/>
            <a:miter lim="800000"/>
            <a:headEnd/>
            <a:tailEnd/>
          </a:ln>
        </p:spPr>
      </p:pic>
    </p:spTree>
    <p:extLst>
      <p:ext uri="{BB962C8B-B14F-4D97-AF65-F5344CB8AC3E}">
        <p14:creationId xmlns:p14="http://schemas.microsoft.com/office/powerpoint/2010/main" val="1272392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0"/>
          </p:nvPr>
        </p:nvSpPr>
        <p:spPr>
          <a:noFill/>
        </p:spPr>
        <p:txBody>
          <a:bodyPr/>
          <a:lstStyle/>
          <a:p>
            <a:fld id="{D647EC49-ECB0-4569-A833-F15E13C0D61A}" type="slidenum">
              <a:rPr lang="en-US" smtClean="0"/>
              <a:pPr/>
              <a:t>12</a:t>
            </a:fld>
            <a:endParaRPr lang="en-US" smtClean="0"/>
          </a:p>
        </p:txBody>
      </p:sp>
      <p:pic>
        <p:nvPicPr>
          <p:cNvPr id="23554" name="Picture 4"/>
          <p:cNvPicPr>
            <a:picLocks noChangeAspect="1" noChangeArrowheads="1"/>
          </p:cNvPicPr>
          <p:nvPr/>
        </p:nvPicPr>
        <p:blipFill>
          <a:blip r:embed="rId2"/>
          <a:srcRect/>
          <a:stretch>
            <a:fillRect/>
          </a:stretch>
        </p:blipFill>
        <p:spPr bwMode="auto">
          <a:xfrm>
            <a:off x="233363" y="276225"/>
            <a:ext cx="8677275" cy="6305550"/>
          </a:xfrm>
          <a:prstGeom prst="rect">
            <a:avLst/>
          </a:prstGeom>
          <a:noFill/>
          <a:ln w="9525">
            <a:noFill/>
            <a:miter lim="800000"/>
            <a:headEnd/>
            <a:tailEnd/>
          </a:ln>
        </p:spPr>
      </p:pic>
    </p:spTree>
    <p:extLst>
      <p:ext uri="{BB962C8B-B14F-4D97-AF65-F5344CB8AC3E}">
        <p14:creationId xmlns:p14="http://schemas.microsoft.com/office/powerpoint/2010/main" val="970056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Emission Standards for Coal</a:t>
            </a:r>
          </a:p>
        </p:txBody>
      </p:sp>
      <p:sp>
        <p:nvSpPr>
          <p:cNvPr id="24578" name="Content Placeholder 2"/>
          <p:cNvSpPr>
            <a:spLocks noGrp="1"/>
          </p:cNvSpPr>
          <p:nvPr>
            <p:ph idx="1"/>
          </p:nvPr>
        </p:nvSpPr>
        <p:spPr/>
        <p:txBody>
          <a:bodyPr/>
          <a:lstStyle/>
          <a:p>
            <a:r>
              <a:rPr lang="en-US" smtClean="0"/>
              <a:t>National Ambient Air Quality Standards (NAAQS)</a:t>
            </a:r>
          </a:p>
          <a:p>
            <a:pPr lvl="1"/>
            <a:r>
              <a:rPr lang="en-US" smtClean="0"/>
              <a:t>Each plant must meet a permitted SO2 rate from the EPA</a:t>
            </a:r>
          </a:p>
          <a:p>
            <a:pPr lvl="1"/>
            <a:r>
              <a:rPr lang="en-US" smtClean="0"/>
              <a:t>The permitted rate varies by plant</a:t>
            </a:r>
          </a:p>
          <a:p>
            <a:pPr>
              <a:buFont typeface="Wingdings" pitchFamily="2" charset="2"/>
              <a:buNone/>
            </a:pPr>
            <a:endParaRPr lang="en-US" smtClean="0"/>
          </a:p>
          <a:p>
            <a:r>
              <a:rPr lang="en-US" smtClean="0"/>
              <a:t>Mercury and Air Toxics Standards (MATS)</a:t>
            </a:r>
          </a:p>
          <a:p>
            <a:pPr lvl="1"/>
            <a:r>
              <a:rPr lang="en-US" smtClean="0"/>
              <a:t>Each plant must meet a permitted Hg rate from the EPA:1.9 lbs/trillion Btu</a:t>
            </a:r>
          </a:p>
          <a:p>
            <a:pPr lvl="1"/>
            <a:r>
              <a:rPr lang="en-US" smtClean="0"/>
              <a:t>The rate can be met by installing certain scrubbers</a:t>
            </a:r>
          </a:p>
          <a:p>
            <a:pPr lvl="2"/>
            <a:r>
              <a:rPr lang="en-US" smtClean="0"/>
              <a:t>Wet Scrubber</a:t>
            </a:r>
          </a:p>
          <a:p>
            <a:pPr lvl="2"/>
            <a:r>
              <a:rPr lang="en-US" smtClean="0"/>
              <a:t>Electrostatic Precipitator (ESP)</a:t>
            </a:r>
          </a:p>
          <a:p>
            <a:pPr lvl="2"/>
            <a:r>
              <a:rPr lang="en-US" smtClean="0"/>
              <a:t>Baghouse + Dry Scrubber</a:t>
            </a:r>
          </a:p>
        </p:txBody>
      </p:sp>
      <p:sp>
        <p:nvSpPr>
          <p:cNvPr id="24579" name="Slide Number Placeholder 3"/>
          <p:cNvSpPr>
            <a:spLocks noGrp="1"/>
          </p:cNvSpPr>
          <p:nvPr>
            <p:ph type="sldNum" sz="quarter" idx="10"/>
          </p:nvPr>
        </p:nvSpPr>
        <p:spPr>
          <a:noFill/>
        </p:spPr>
        <p:txBody>
          <a:bodyPr/>
          <a:lstStyle/>
          <a:p>
            <a:fld id="{72F06CE4-ABCB-4A23-9168-C87071125070}" type="slidenum">
              <a:rPr lang="en-US" smtClean="0"/>
              <a:pPr/>
              <a:t>13</a:t>
            </a:fld>
            <a:endParaRPr lang="en-US" smtClean="0"/>
          </a:p>
        </p:txBody>
      </p:sp>
    </p:spTree>
    <p:extLst>
      <p:ext uri="{BB962C8B-B14F-4D97-AF65-F5344CB8AC3E}">
        <p14:creationId xmlns:p14="http://schemas.microsoft.com/office/powerpoint/2010/main" val="3875277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Emission Standards Continued</a:t>
            </a:r>
          </a:p>
        </p:txBody>
      </p:sp>
      <p:sp>
        <p:nvSpPr>
          <p:cNvPr id="25602" name="Content Placeholder 2"/>
          <p:cNvSpPr>
            <a:spLocks noGrp="1"/>
          </p:cNvSpPr>
          <p:nvPr>
            <p:ph idx="1"/>
          </p:nvPr>
        </p:nvSpPr>
        <p:spPr>
          <a:xfrm>
            <a:off x="96838" y="1600200"/>
            <a:ext cx="8939212" cy="2133600"/>
          </a:xfrm>
        </p:spPr>
        <p:txBody>
          <a:bodyPr/>
          <a:lstStyle/>
          <a:p>
            <a:r>
              <a:rPr lang="en-US" smtClean="0"/>
              <a:t>The coal plants in the WECC were checked to make sure they meet NAAQS and MATS</a:t>
            </a:r>
          </a:p>
          <a:p>
            <a:r>
              <a:rPr lang="en-US" smtClean="0"/>
              <a:t>The plants that did not meet the emission standards and had not announced plans to add scrubbers were assumed to retire.</a:t>
            </a:r>
          </a:p>
        </p:txBody>
      </p:sp>
      <p:sp>
        <p:nvSpPr>
          <p:cNvPr id="25603" name="Slide Number Placeholder 3"/>
          <p:cNvSpPr>
            <a:spLocks noGrp="1"/>
          </p:cNvSpPr>
          <p:nvPr>
            <p:ph type="sldNum" sz="quarter" idx="10"/>
          </p:nvPr>
        </p:nvSpPr>
        <p:spPr>
          <a:noFill/>
        </p:spPr>
        <p:txBody>
          <a:bodyPr/>
          <a:lstStyle/>
          <a:p>
            <a:fld id="{96CAD713-F0FA-49D5-BB2E-CD2B45466821}" type="slidenum">
              <a:rPr lang="en-US" smtClean="0"/>
              <a:pPr/>
              <a:t>14</a:t>
            </a:fld>
            <a:endParaRPr lang="en-US" smtClean="0"/>
          </a:p>
        </p:txBody>
      </p:sp>
      <p:graphicFrame>
        <p:nvGraphicFramePr>
          <p:cNvPr id="5" name="Table 4"/>
          <p:cNvGraphicFramePr>
            <a:graphicFrameLocks noGrp="1"/>
          </p:cNvGraphicFramePr>
          <p:nvPr/>
        </p:nvGraphicFramePr>
        <p:xfrm>
          <a:off x="1447800" y="3886200"/>
          <a:ext cx="6400800" cy="2072640"/>
        </p:xfrm>
        <a:graphic>
          <a:graphicData uri="http://schemas.openxmlformats.org/drawingml/2006/table">
            <a:tbl>
              <a:tblPr firstRow="1" bandRow="1">
                <a:tableStyleId>{5C22544A-7EE6-4342-B048-85BDC9FD1C3A}</a:tableStyleId>
              </a:tblPr>
              <a:tblGrid>
                <a:gridCol w="4946072"/>
                <a:gridCol w="1454728"/>
              </a:tblGrid>
              <a:tr h="370840">
                <a:tc>
                  <a:txBody>
                    <a:bodyPr/>
                    <a:lstStyle/>
                    <a:p>
                      <a:r>
                        <a:rPr lang="en-US" sz="2800" dirty="0" smtClean="0"/>
                        <a:t>Total Coal Plant Retirement</a:t>
                      </a:r>
                      <a:endParaRPr lang="en-US" sz="2800" dirty="0"/>
                    </a:p>
                  </a:txBody>
                  <a:tcPr>
                    <a:solidFill>
                      <a:schemeClr val="accent1">
                        <a:lumMod val="75000"/>
                      </a:schemeClr>
                    </a:solidFill>
                  </a:tcPr>
                </a:tc>
                <a:tc>
                  <a:txBody>
                    <a:bodyPr/>
                    <a:lstStyle/>
                    <a:p>
                      <a:pPr algn="ctr"/>
                      <a:r>
                        <a:rPr lang="en-US" sz="2800" dirty="0" smtClean="0"/>
                        <a:t>MW</a:t>
                      </a:r>
                      <a:endParaRPr lang="en-US" sz="2800" dirty="0"/>
                    </a:p>
                  </a:txBody>
                  <a:tcPr>
                    <a:solidFill>
                      <a:schemeClr val="accent1">
                        <a:lumMod val="75000"/>
                      </a:schemeClr>
                    </a:solidFill>
                  </a:tcPr>
                </a:tc>
              </a:tr>
              <a:tr h="370840">
                <a:tc>
                  <a:txBody>
                    <a:bodyPr/>
                    <a:lstStyle/>
                    <a:p>
                      <a:r>
                        <a:rPr lang="en-US" sz="2800" dirty="0" smtClean="0"/>
                        <a:t>Planned Retirement*</a:t>
                      </a:r>
                    </a:p>
                  </a:txBody>
                  <a:tcPr>
                    <a:solidFill>
                      <a:schemeClr val="accent5"/>
                    </a:solidFill>
                  </a:tcPr>
                </a:tc>
                <a:tc>
                  <a:txBody>
                    <a:bodyPr/>
                    <a:lstStyle/>
                    <a:p>
                      <a:pPr algn="ctr"/>
                      <a:r>
                        <a:rPr lang="en-US" sz="2800" dirty="0" smtClean="0"/>
                        <a:t>3,319</a:t>
                      </a:r>
                      <a:endParaRPr lang="en-US" sz="2800" dirty="0"/>
                    </a:p>
                  </a:txBody>
                  <a:tcPr>
                    <a:solidFill>
                      <a:schemeClr val="accent5"/>
                    </a:solidFill>
                  </a:tcPr>
                </a:tc>
              </a:tr>
              <a:tr h="370840">
                <a:tc>
                  <a:txBody>
                    <a:bodyPr/>
                    <a:lstStyle/>
                    <a:p>
                      <a:r>
                        <a:rPr lang="en-US" sz="2800" dirty="0" smtClean="0"/>
                        <a:t>Assumed</a:t>
                      </a:r>
                      <a:r>
                        <a:rPr lang="en-US" sz="2800" baseline="0" dirty="0" smtClean="0"/>
                        <a:t> Retirement</a:t>
                      </a:r>
                      <a:endParaRPr lang="en-US" sz="2800" dirty="0"/>
                    </a:p>
                  </a:txBody>
                  <a:tcPr>
                    <a:lnB w="38100" cap="flat" cmpd="sng" algn="ctr">
                      <a:solidFill>
                        <a:schemeClr val="tx1"/>
                      </a:solidFill>
                      <a:prstDash val="solid"/>
                      <a:round/>
                      <a:headEnd type="none" w="med" len="med"/>
                      <a:tailEnd type="none" w="med" len="med"/>
                    </a:lnB>
                  </a:tcPr>
                </a:tc>
                <a:tc>
                  <a:txBody>
                    <a:bodyPr/>
                    <a:lstStyle/>
                    <a:p>
                      <a:pPr algn="ctr"/>
                      <a:r>
                        <a:rPr lang="en-US" sz="2800" dirty="0" smtClean="0"/>
                        <a:t>1,123</a:t>
                      </a:r>
                      <a:endParaRPr lang="en-US" sz="2800" dirty="0"/>
                    </a:p>
                  </a:txBody>
                  <a:tcPr>
                    <a:lnB w="38100" cap="flat" cmpd="sng" algn="ctr">
                      <a:solidFill>
                        <a:schemeClr val="tx1"/>
                      </a:solidFill>
                      <a:prstDash val="solid"/>
                      <a:round/>
                      <a:headEnd type="none" w="med" len="med"/>
                      <a:tailEnd type="none" w="med" len="med"/>
                    </a:lnB>
                  </a:tcPr>
                </a:tc>
              </a:tr>
              <a:tr h="370840">
                <a:tc>
                  <a:txBody>
                    <a:bodyPr/>
                    <a:lstStyle/>
                    <a:p>
                      <a:r>
                        <a:rPr lang="en-US" sz="2800" dirty="0" smtClean="0"/>
                        <a:t>Total</a:t>
                      </a:r>
                      <a:endParaRPr lang="en-US" sz="2800" dirty="0"/>
                    </a:p>
                  </a:txBody>
                  <a:tcPr>
                    <a:lnT w="38100" cap="flat" cmpd="sng" algn="ctr">
                      <a:solidFill>
                        <a:schemeClr val="tx1"/>
                      </a:solidFill>
                      <a:prstDash val="solid"/>
                      <a:round/>
                      <a:headEnd type="none" w="med" len="med"/>
                      <a:tailEnd type="none" w="med" len="med"/>
                    </a:lnT>
                    <a:solidFill>
                      <a:schemeClr val="accent5"/>
                    </a:solidFill>
                  </a:tcPr>
                </a:tc>
                <a:tc>
                  <a:txBody>
                    <a:bodyPr/>
                    <a:lstStyle/>
                    <a:p>
                      <a:pPr algn="ctr"/>
                      <a:r>
                        <a:rPr lang="en-US" sz="2800" dirty="0" smtClean="0"/>
                        <a:t>4,442</a:t>
                      </a:r>
                      <a:endParaRPr lang="en-US" sz="2800" dirty="0"/>
                    </a:p>
                  </a:txBody>
                  <a:tcPr>
                    <a:lnT w="38100" cap="flat" cmpd="sng" algn="ctr">
                      <a:solidFill>
                        <a:schemeClr val="tx1"/>
                      </a:solidFill>
                      <a:prstDash val="solid"/>
                      <a:round/>
                      <a:headEnd type="none" w="med" len="med"/>
                      <a:tailEnd type="none" w="med" len="med"/>
                    </a:lnT>
                    <a:solidFill>
                      <a:schemeClr val="accent5"/>
                    </a:solidFill>
                  </a:tcPr>
                </a:tc>
              </a:tr>
            </a:tbl>
          </a:graphicData>
        </a:graphic>
      </p:graphicFrame>
      <p:sp>
        <p:nvSpPr>
          <p:cNvPr id="25621" name="TextBox 5"/>
          <p:cNvSpPr txBox="1">
            <a:spLocks noChangeArrowheads="1"/>
          </p:cNvSpPr>
          <p:nvPr/>
        </p:nvSpPr>
        <p:spPr bwMode="auto">
          <a:xfrm>
            <a:off x="914400" y="6096000"/>
            <a:ext cx="7239000" cy="430213"/>
          </a:xfrm>
          <a:prstGeom prst="rect">
            <a:avLst/>
          </a:prstGeom>
          <a:noFill/>
          <a:ln w="9525">
            <a:noFill/>
            <a:miter lim="800000"/>
            <a:headEnd/>
            <a:tailEnd/>
          </a:ln>
        </p:spPr>
        <p:txBody>
          <a:bodyPr>
            <a:spAutoFit/>
          </a:bodyPr>
          <a:lstStyle/>
          <a:p>
            <a:r>
              <a:rPr lang="en-US" sz="2200"/>
              <a:t>*Includes Boardman and Centralia</a:t>
            </a:r>
          </a:p>
        </p:txBody>
      </p:sp>
    </p:spTree>
    <p:extLst>
      <p:ext uri="{BB962C8B-B14F-4D97-AF65-F5344CB8AC3E}">
        <p14:creationId xmlns:p14="http://schemas.microsoft.com/office/powerpoint/2010/main" val="2953684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California Once-Through Cooling (OTC)</a:t>
            </a:r>
          </a:p>
        </p:txBody>
      </p:sp>
      <p:sp>
        <p:nvSpPr>
          <p:cNvPr id="26626" name="Content Placeholder 2"/>
          <p:cNvSpPr>
            <a:spLocks noGrp="1"/>
          </p:cNvSpPr>
          <p:nvPr>
            <p:ph idx="1"/>
          </p:nvPr>
        </p:nvSpPr>
        <p:spPr/>
        <p:txBody>
          <a:bodyPr/>
          <a:lstStyle/>
          <a:p>
            <a:pPr>
              <a:buFont typeface="Wingdings" pitchFamily="2" charset="2"/>
              <a:buNone/>
            </a:pPr>
            <a:endParaRPr lang="en-US" smtClean="0"/>
          </a:p>
          <a:p>
            <a:r>
              <a:rPr lang="en-US" smtClean="0"/>
              <a:t> On May 4, 2010, the State Water Resources Board adopted a statewide water quality control policy on the use of Once-Through-Cooling (OTC) power plants (nuclear and non-nuclear facilities). This Policy establishes requirements for the implementation of the Clean Water Act Section 316(b), using best professional judgment in determining best technology available (BTA) for cooling water intake structures at existing coastal and estuarine power plants.</a:t>
            </a:r>
          </a:p>
          <a:p>
            <a:endParaRPr lang="en-US" smtClean="0"/>
          </a:p>
        </p:txBody>
      </p:sp>
      <p:sp>
        <p:nvSpPr>
          <p:cNvPr id="26627" name="Slide Number Placeholder 3"/>
          <p:cNvSpPr>
            <a:spLocks noGrp="1"/>
          </p:cNvSpPr>
          <p:nvPr>
            <p:ph type="sldNum" sz="quarter" idx="10"/>
          </p:nvPr>
        </p:nvSpPr>
        <p:spPr>
          <a:noFill/>
        </p:spPr>
        <p:txBody>
          <a:bodyPr/>
          <a:lstStyle/>
          <a:p>
            <a:fld id="{5818685F-1FE5-4E43-A16E-EBF4C2F70A5F}" type="slidenum">
              <a:rPr lang="en-US" smtClean="0"/>
              <a:pPr/>
              <a:t>15</a:t>
            </a:fld>
            <a:endParaRPr lang="en-US" smtClean="0"/>
          </a:p>
        </p:txBody>
      </p:sp>
    </p:spTree>
    <p:extLst>
      <p:ext uri="{BB962C8B-B14F-4D97-AF65-F5344CB8AC3E}">
        <p14:creationId xmlns:p14="http://schemas.microsoft.com/office/powerpoint/2010/main" val="1750453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California OTC continued</a:t>
            </a:r>
          </a:p>
        </p:txBody>
      </p:sp>
      <p:sp>
        <p:nvSpPr>
          <p:cNvPr id="27650" name="Content Placeholder 2"/>
          <p:cNvSpPr>
            <a:spLocks noGrp="1"/>
          </p:cNvSpPr>
          <p:nvPr>
            <p:ph idx="1"/>
          </p:nvPr>
        </p:nvSpPr>
        <p:spPr>
          <a:xfrm>
            <a:off x="0" y="1524000"/>
            <a:ext cx="8939213" cy="5029200"/>
          </a:xfrm>
        </p:spPr>
        <p:txBody>
          <a:bodyPr/>
          <a:lstStyle/>
          <a:p>
            <a:r>
              <a:rPr lang="en-US" smtClean="0"/>
              <a:t>Followed retirements/replacements from </a:t>
            </a:r>
          </a:p>
          <a:p>
            <a:pPr lvl="1"/>
            <a:r>
              <a:rPr lang="en-US" smtClean="0"/>
              <a:t>WECC Transmission Expansion Planning Policy Committee (TEPPC) 2022 Common Case and </a:t>
            </a:r>
          </a:p>
          <a:p>
            <a:pPr lvl="1"/>
            <a:r>
              <a:rPr lang="en-US" smtClean="0"/>
              <a:t>LADWP Implementation Plan April 2011.</a:t>
            </a:r>
          </a:p>
          <a:p>
            <a:r>
              <a:rPr lang="en-US" smtClean="0"/>
              <a:t>Consistent with NPCC assumptions</a:t>
            </a:r>
          </a:p>
        </p:txBody>
      </p:sp>
      <p:sp>
        <p:nvSpPr>
          <p:cNvPr id="27651" name="Slide Number Placeholder 3"/>
          <p:cNvSpPr>
            <a:spLocks noGrp="1"/>
          </p:cNvSpPr>
          <p:nvPr>
            <p:ph type="sldNum" sz="quarter" idx="10"/>
          </p:nvPr>
        </p:nvSpPr>
        <p:spPr>
          <a:noFill/>
        </p:spPr>
        <p:txBody>
          <a:bodyPr/>
          <a:lstStyle/>
          <a:p>
            <a:fld id="{98C04E00-BB20-41C5-885B-BF89FB9B0B2F}" type="slidenum">
              <a:rPr lang="en-US" smtClean="0"/>
              <a:pPr/>
              <a:t>16</a:t>
            </a:fld>
            <a:endParaRPr lang="en-US" smtClean="0"/>
          </a:p>
        </p:txBody>
      </p:sp>
      <p:graphicFrame>
        <p:nvGraphicFramePr>
          <p:cNvPr id="5" name="Table 4"/>
          <p:cNvGraphicFramePr>
            <a:graphicFrameLocks noGrp="1"/>
          </p:cNvGraphicFramePr>
          <p:nvPr/>
        </p:nvGraphicFramePr>
        <p:xfrm>
          <a:off x="228600" y="3886200"/>
          <a:ext cx="8686799" cy="2072640"/>
        </p:xfrm>
        <a:graphic>
          <a:graphicData uri="http://schemas.openxmlformats.org/drawingml/2006/table">
            <a:tbl>
              <a:tblPr firstRow="1" bandRow="1">
                <a:tableStyleId>{5C22544A-7EE6-4342-B048-85BDC9FD1C3A}</a:tableStyleId>
              </a:tblPr>
              <a:tblGrid>
                <a:gridCol w="2819400"/>
                <a:gridCol w="2057400"/>
                <a:gridCol w="1905000"/>
                <a:gridCol w="1904999"/>
              </a:tblGrid>
              <a:tr h="370840">
                <a:tc>
                  <a:txBody>
                    <a:bodyPr/>
                    <a:lstStyle/>
                    <a:p>
                      <a:r>
                        <a:rPr lang="en-US" sz="2800" dirty="0" smtClean="0"/>
                        <a:t>MW Nameplate</a:t>
                      </a:r>
                      <a:endParaRPr lang="en-US" sz="2800" dirty="0"/>
                    </a:p>
                  </a:txBody>
                  <a:tcPr>
                    <a:solidFill>
                      <a:schemeClr val="accent1">
                        <a:lumMod val="75000"/>
                      </a:schemeClr>
                    </a:solidFill>
                  </a:tcPr>
                </a:tc>
                <a:tc>
                  <a:txBody>
                    <a:bodyPr/>
                    <a:lstStyle/>
                    <a:p>
                      <a:pPr algn="ctr"/>
                      <a:r>
                        <a:rPr lang="en-US" sz="2800" dirty="0" smtClean="0"/>
                        <a:t>2013 -2017</a:t>
                      </a:r>
                      <a:endParaRPr lang="en-US" sz="2800" dirty="0"/>
                    </a:p>
                  </a:txBody>
                  <a:tcPr>
                    <a:solidFill>
                      <a:schemeClr val="accent1">
                        <a:lumMod val="75000"/>
                      </a:schemeClr>
                    </a:solidFill>
                  </a:tcPr>
                </a:tc>
                <a:tc>
                  <a:txBody>
                    <a:bodyPr/>
                    <a:lstStyle/>
                    <a:p>
                      <a:pPr algn="ctr"/>
                      <a:r>
                        <a:rPr lang="en-US" sz="2800" dirty="0" smtClean="0"/>
                        <a:t>2018-2023</a:t>
                      </a:r>
                      <a:endParaRPr lang="en-US" sz="2800" dirty="0"/>
                    </a:p>
                  </a:txBody>
                  <a:tcPr>
                    <a:solidFill>
                      <a:schemeClr val="accent1">
                        <a:lumMod val="75000"/>
                      </a:schemeClr>
                    </a:solidFill>
                  </a:tcPr>
                </a:tc>
                <a:tc>
                  <a:txBody>
                    <a:bodyPr/>
                    <a:lstStyle/>
                    <a:p>
                      <a:pPr algn="ctr"/>
                      <a:r>
                        <a:rPr lang="en-US" sz="2800" dirty="0" smtClean="0"/>
                        <a:t>2024-2030</a:t>
                      </a:r>
                      <a:endParaRPr lang="en-US" sz="2800" dirty="0"/>
                    </a:p>
                  </a:txBody>
                  <a:tcPr>
                    <a:solidFill>
                      <a:schemeClr val="accent1">
                        <a:lumMod val="75000"/>
                      </a:schemeClr>
                    </a:solidFill>
                  </a:tcPr>
                </a:tc>
              </a:tr>
              <a:tr h="370840">
                <a:tc>
                  <a:txBody>
                    <a:bodyPr/>
                    <a:lstStyle/>
                    <a:p>
                      <a:r>
                        <a:rPr lang="en-US" sz="2800" dirty="0" smtClean="0"/>
                        <a:t>Retirement</a:t>
                      </a:r>
                    </a:p>
                  </a:txBody>
                  <a:tcPr>
                    <a:solidFill>
                      <a:schemeClr val="accent5"/>
                    </a:solidFill>
                  </a:tcPr>
                </a:tc>
                <a:tc>
                  <a:txBody>
                    <a:bodyPr/>
                    <a:lstStyle/>
                    <a:p>
                      <a:pPr algn="ctr"/>
                      <a:r>
                        <a:rPr lang="en-US" sz="2800" dirty="0" smtClean="0"/>
                        <a:t>6,217</a:t>
                      </a:r>
                      <a:endParaRPr lang="en-US" sz="2800" dirty="0"/>
                    </a:p>
                  </a:txBody>
                  <a:tcPr>
                    <a:solidFill>
                      <a:schemeClr val="accent5"/>
                    </a:solidFill>
                  </a:tcPr>
                </a:tc>
                <a:tc>
                  <a:txBody>
                    <a:bodyPr/>
                    <a:lstStyle/>
                    <a:p>
                      <a:pPr algn="ctr"/>
                      <a:r>
                        <a:rPr lang="en-US" sz="2800" dirty="0" smtClean="0"/>
                        <a:t>6,568</a:t>
                      </a:r>
                      <a:endParaRPr lang="en-US" sz="2800" dirty="0"/>
                    </a:p>
                  </a:txBody>
                  <a:tcPr>
                    <a:solidFill>
                      <a:schemeClr val="accent5"/>
                    </a:solidFill>
                  </a:tcPr>
                </a:tc>
                <a:tc>
                  <a:txBody>
                    <a:bodyPr/>
                    <a:lstStyle/>
                    <a:p>
                      <a:pPr algn="ctr"/>
                      <a:r>
                        <a:rPr lang="en-US" sz="2800" dirty="0" smtClean="0"/>
                        <a:t>1,126</a:t>
                      </a:r>
                      <a:endParaRPr lang="en-US" sz="2800" dirty="0"/>
                    </a:p>
                  </a:txBody>
                  <a:tcPr>
                    <a:solidFill>
                      <a:schemeClr val="accent5"/>
                    </a:solidFill>
                  </a:tcPr>
                </a:tc>
              </a:tr>
              <a:tr h="370840">
                <a:tc>
                  <a:txBody>
                    <a:bodyPr/>
                    <a:lstStyle/>
                    <a:p>
                      <a:r>
                        <a:rPr lang="en-US" sz="2800" dirty="0" smtClean="0"/>
                        <a:t>Replacement</a:t>
                      </a:r>
                      <a:endParaRPr lang="en-US" sz="2800" dirty="0"/>
                    </a:p>
                  </a:txBody>
                  <a:tcPr>
                    <a:lnB w="38100" cap="flat" cmpd="sng" algn="ctr">
                      <a:solidFill>
                        <a:schemeClr val="tx1"/>
                      </a:solidFill>
                      <a:prstDash val="solid"/>
                      <a:round/>
                      <a:headEnd type="none" w="med" len="med"/>
                      <a:tailEnd type="none" w="med" len="med"/>
                    </a:lnB>
                  </a:tcPr>
                </a:tc>
                <a:tc>
                  <a:txBody>
                    <a:bodyPr/>
                    <a:lstStyle/>
                    <a:p>
                      <a:pPr algn="ctr"/>
                      <a:r>
                        <a:rPr lang="en-US" sz="2800" dirty="0" smtClean="0"/>
                        <a:t>1,150</a:t>
                      </a:r>
                      <a:endParaRPr lang="en-US" sz="2800" dirty="0"/>
                    </a:p>
                  </a:txBody>
                  <a:tcPr>
                    <a:lnB w="38100" cap="flat" cmpd="sng" algn="ctr">
                      <a:solidFill>
                        <a:schemeClr val="tx1"/>
                      </a:solidFill>
                      <a:prstDash val="solid"/>
                      <a:round/>
                      <a:headEnd type="none" w="med" len="med"/>
                      <a:tailEnd type="none" w="med" len="med"/>
                    </a:lnB>
                  </a:tcPr>
                </a:tc>
                <a:tc>
                  <a:txBody>
                    <a:bodyPr/>
                    <a:lstStyle/>
                    <a:p>
                      <a:pPr algn="ctr"/>
                      <a:endParaRPr lang="en-US" sz="2800" dirty="0"/>
                    </a:p>
                  </a:txBody>
                  <a:tcPr>
                    <a:lnB w="38100" cap="flat" cmpd="sng" algn="ctr">
                      <a:solidFill>
                        <a:schemeClr val="tx1"/>
                      </a:solidFill>
                      <a:prstDash val="solid"/>
                      <a:round/>
                      <a:headEnd type="none" w="med" len="med"/>
                      <a:tailEnd type="none" w="med" len="med"/>
                    </a:lnB>
                  </a:tcPr>
                </a:tc>
                <a:tc>
                  <a:txBody>
                    <a:bodyPr/>
                    <a:lstStyle/>
                    <a:p>
                      <a:pPr algn="ctr"/>
                      <a:endParaRPr lang="en-US" sz="2800" dirty="0"/>
                    </a:p>
                  </a:txBody>
                  <a:tcPr>
                    <a:lnB w="38100" cap="flat" cmpd="sng" algn="ctr">
                      <a:solidFill>
                        <a:schemeClr val="tx1"/>
                      </a:solidFill>
                      <a:prstDash val="solid"/>
                      <a:round/>
                      <a:headEnd type="none" w="med" len="med"/>
                      <a:tailEnd type="none" w="med" len="med"/>
                    </a:lnB>
                  </a:tcPr>
                </a:tc>
              </a:tr>
              <a:tr h="370840">
                <a:tc>
                  <a:txBody>
                    <a:bodyPr/>
                    <a:lstStyle/>
                    <a:p>
                      <a:r>
                        <a:rPr lang="en-US" sz="2800" dirty="0" smtClean="0">
                          <a:solidFill>
                            <a:schemeClr val="bg1"/>
                          </a:solidFill>
                        </a:rPr>
                        <a:t>Cumulative Total</a:t>
                      </a:r>
                      <a:endParaRPr lang="en-US" sz="2800" dirty="0">
                        <a:solidFill>
                          <a:schemeClr val="bg1"/>
                        </a:solidFill>
                      </a:endParaRPr>
                    </a:p>
                  </a:txBody>
                  <a:tcPr>
                    <a:lnT w="381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a:r>
                        <a:rPr lang="en-US" sz="2800" dirty="0" smtClean="0">
                          <a:solidFill>
                            <a:schemeClr val="bg1"/>
                          </a:solidFill>
                        </a:rPr>
                        <a:t>5,067</a:t>
                      </a:r>
                      <a:endParaRPr lang="en-US" sz="2800" dirty="0">
                        <a:solidFill>
                          <a:schemeClr val="bg1"/>
                        </a:solidFill>
                      </a:endParaRPr>
                    </a:p>
                  </a:txBody>
                  <a:tcPr>
                    <a:lnT w="381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a:r>
                        <a:rPr lang="en-US" sz="2800" dirty="0" smtClean="0">
                          <a:solidFill>
                            <a:schemeClr val="bg1"/>
                          </a:solidFill>
                        </a:rPr>
                        <a:t>11,635</a:t>
                      </a:r>
                      <a:endParaRPr lang="en-US" sz="2800" dirty="0">
                        <a:solidFill>
                          <a:schemeClr val="bg1"/>
                        </a:solidFill>
                      </a:endParaRPr>
                    </a:p>
                  </a:txBody>
                  <a:tcPr>
                    <a:lnT w="381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a:r>
                        <a:rPr lang="en-US" sz="2800" dirty="0" smtClean="0">
                          <a:solidFill>
                            <a:schemeClr val="bg1"/>
                          </a:solidFill>
                        </a:rPr>
                        <a:t>12,761</a:t>
                      </a:r>
                      <a:endParaRPr lang="en-US" sz="2800" dirty="0">
                        <a:solidFill>
                          <a:schemeClr val="bg1"/>
                        </a:solidFill>
                      </a:endParaRPr>
                    </a:p>
                  </a:txBody>
                  <a:tcPr>
                    <a:lnT w="38100" cap="flat" cmpd="sng" algn="ctr">
                      <a:solidFill>
                        <a:schemeClr val="tx1"/>
                      </a:solidFill>
                      <a:prstDash val="solid"/>
                      <a:round/>
                      <a:headEnd type="none" w="med" len="med"/>
                      <a:tailEnd type="none" w="med" len="med"/>
                    </a:lnT>
                    <a:solidFill>
                      <a:schemeClr val="accent5">
                        <a:lumMod val="50000"/>
                      </a:schemeClr>
                    </a:solidFill>
                  </a:tcPr>
                </a:tc>
              </a:tr>
            </a:tbl>
          </a:graphicData>
        </a:graphic>
      </p:graphicFrame>
    </p:spTree>
    <p:extLst>
      <p:ext uri="{BB962C8B-B14F-4D97-AF65-F5344CB8AC3E}">
        <p14:creationId xmlns:p14="http://schemas.microsoft.com/office/powerpoint/2010/main" val="159511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Resource Builds for WECC US	</a:t>
            </a:r>
          </a:p>
        </p:txBody>
      </p:sp>
      <p:sp>
        <p:nvSpPr>
          <p:cNvPr id="28674" name="Content Placeholder 2"/>
          <p:cNvSpPr>
            <a:spLocks noGrp="1"/>
          </p:cNvSpPr>
          <p:nvPr>
            <p:ph idx="1"/>
          </p:nvPr>
        </p:nvSpPr>
        <p:spPr>
          <a:xfrm>
            <a:off x="0" y="1447800"/>
            <a:ext cx="8939213" cy="914400"/>
          </a:xfrm>
        </p:spPr>
        <p:txBody>
          <a:bodyPr/>
          <a:lstStyle/>
          <a:p>
            <a:r>
              <a:rPr lang="en-US" smtClean="0"/>
              <a:t>Updated list of resources built and under construction (COD 2012-2016)</a:t>
            </a:r>
          </a:p>
        </p:txBody>
      </p:sp>
      <p:sp>
        <p:nvSpPr>
          <p:cNvPr id="28675" name="Slide Number Placeholder 3"/>
          <p:cNvSpPr>
            <a:spLocks noGrp="1"/>
          </p:cNvSpPr>
          <p:nvPr>
            <p:ph type="sldNum" sz="quarter" idx="10"/>
          </p:nvPr>
        </p:nvSpPr>
        <p:spPr>
          <a:noFill/>
        </p:spPr>
        <p:txBody>
          <a:bodyPr/>
          <a:lstStyle/>
          <a:p>
            <a:fld id="{D6F5F0A9-5991-4A0A-B62A-5E997C447F3A}" type="slidenum">
              <a:rPr lang="en-US" smtClean="0"/>
              <a:pPr/>
              <a:t>17</a:t>
            </a:fld>
            <a:endParaRPr lang="en-US" smtClean="0"/>
          </a:p>
        </p:txBody>
      </p:sp>
      <p:graphicFrame>
        <p:nvGraphicFramePr>
          <p:cNvPr id="6" name="Table 5"/>
          <p:cNvGraphicFramePr>
            <a:graphicFrameLocks noGrp="1"/>
          </p:cNvGraphicFramePr>
          <p:nvPr/>
        </p:nvGraphicFramePr>
        <p:xfrm>
          <a:off x="274638" y="2667000"/>
          <a:ext cx="8595361" cy="2743200"/>
        </p:xfrm>
        <a:graphic>
          <a:graphicData uri="http://schemas.openxmlformats.org/drawingml/2006/table">
            <a:tbl>
              <a:tblPr firstRow="1" bandRow="1">
                <a:tableStyleId>{5C22544A-7EE6-4342-B048-85BDC9FD1C3A}</a:tableStyleId>
              </a:tblPr>
              <a:tblGrid>
                <a:gridCol w="3078480"/>
                <a:gridCol w="1143000"/>
                <a:gridCol w="1143000"/>
                <a:gridCol w="990600"/>
                <a:gridCol w="1066800"/>
                <a:gridCol w="1173481"/>
              </a:tblGrid>
              <a:tr h="370840">
                <a:tc>
                  <a:txBody>
                    <a:bodyPr/>
                    <a:lstStyle/>
                    <a:p>
                      <a:r>
                        <a:rPr lang="en-US" sz="2400" dirty="0" smtClean="0"/>
                        <a:t>Nameplate (MW)</a:t>
                      </a:r>
                      <a:endParaRPr lang="en-US" sz="2400" dirty="0"/>
                    </a:p>
                  </a:txBody>
                  <a:tcPr>
                    <a:solidFill>
                      <a:schemeClr val="accent1">
                        <a:lumMod val="75000"/>
                      </a:schemeClr>
                    </a:solidFill>
                  </a:tcPr>
                </a:tc>
                <a:tc>
                  <a:txBody>
                    <a:bodyPr/>
                    <a:lstStyle/>
                    <a:p>
                      <a:pPr algn="ctr"/>
                      <a:r>
                        <a:rPr lang="en-US" sz="2400" dirty="0" smtClean="0"/>
                        <a:t>CA</a:t>
                      </a:r>
                      <a:endParaRPr lang="en-US" sz="2400" dirty="0"/>
                    </a:p>
                  </a:txBody>
                  <a:tcPr anchor="ctr">
                    <a:solidFill>
                      <a:schemeClr val="accent1">
                        <a:lumMod val="75000"/>
                      </a:schemeClr>
                    </a:solidFill>
                  </a:tcPr>
                </a:tc>
                <a:tc>
                  <a:txBody>
                    <a:bodyPr/>
                    <a:lstStyle/>
                    <a:p>
                      <a:pPr algn="ctr"/>
                      <a:r>
                        <a:rPr lang="en-US" sz="2400" dirty="0" smtClean="0"/>
                        <a:t>PNW</a:t>
                      </a:r>
                      <a:endParaRPr lang="en-US" sz="2400" dirty="0"/>
                    </a:p>
                  </a:txBody>
                  <a:tcPr anchor="ctr">
                    <a:solidFill>
                      <a:schemeClr val="accent1">
                        <a:lumMod val="75000"/>
                      </a:schemeClr>
                    </a:solidFill>
                  </a:tcPr>
                </a:tc>
                <a:tc>
                  <a:txBody>
                    <a:bodyPr/>
                    <a:lstStyle/>
                    <a:p>
                      <a:pPr algn="ctr"/>
                      <a:r>
                        <a:rPr lang="en-US" sz="2400" dirty="0" smtClean="0"/>
                        <a:t>SW</a:t>
                      </a:r>
                      <a:endParaRPr lang="en-US" sz="2400" dirty="0"/>
                    </a:p>
                  </a:txBody>
                  <a:tcPr anchor="ctr">
                    <a:solidFill>
                      <a:schemeClr val="accent1">
                        <a:lumMod val="75000"/>
                      </a:schemeClr>
                    </a:solidFill>
                  </a:tcPr>
                </a:tc>
                <a:tc>
                  <a:txBody>
                    <a:bodyPr/>
                    <a:lstStyle/>
                    <a:p>
                      <a:pPr algn="ctr"/>
                      <a:r>
                        <a:rPr lang="en-US" sz="2400" dirty="0" smtClean="0"/>
                        <a:t>RM</a:t>
                      </a:r>
                      <a:endParaRPr lang="en-US" sz="2400" dirty="0"/>
                    </a:p>
                  </a:txBody>
                  <a:tcPr anchor="ct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r"/>
                      <a:r>
                        <a:rPr lang="en-US" sz="2400" dirty="0" smtClean="0"/>
                        <a:t>Total</a:t>
                      </a:r>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r>
                        <a:rPr lang="en-US" sz="2400" dirty="0" smtClean="0"/>
                        <a:t>Solar</a:t>
                      </a:r>
                    </a:p>
                  </a:txBody>
                  <a:tcP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2,981</a:t>
                      </a:r>
                    </a:p>
                  </a:txBody>
                  <a:tcPr marL="0" marR="0" marT="0" marB="0" anchor="ct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2</a:t>
                      </a:r>
                    </a:p>
                  </a:txBody>
                  <a:tcPr marL="0" marR="0" marT="0" marB="0" anchor="ct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769</a:t>
                      </a:r>
                    </a:p>
                  </a:txBody>
                  <a:tcPr marL="0" marR="0" marT="0" marB="0" anchor="ct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5</a:t>
                      </a:r>
                    </a:p>
                  </a:txBody>
                  <a:tcPr marL="0" marR="0" marT="0" marB="0" anchor="ctr">
                    <a:lnR w="38100" cap="flat" cmpd="sng" algn="ctr">
                      <a:solidFill>
                        <a:schemeClr val="tx1"/>
                      </a:solidFill>
                      <a:prstDash val="solid"/>
                      <a:round/>
                      <a:headEnd type="none" w="med" len="med"/>
                      <a:tailEnd type="none" w="med" len="med"/>
                    </a:lnR>
                    <a:solidFill>
                      <a:schemeClr val="accent5"/>
                    </a:solidFill>
                  </a:tcPr>
                </a:tc>
                <a:tc>
                  <a:txBody>
                    <a:bodyPr/>
                    <a:lstStyle/>
                    <a:p>
                      <a:pPr marL="0" algn="r" defTabSz="914400" rtl="0" eaLnBrk="1" fontAlgn="b" latinLnBrk="0" hangingPunct="1"/>
                      <a:r>
                        <a:rPr lang="en-US" sz="1000" b="0" i="0" u="none" strike="noStrike" dirty="0" smtClean="0">
                          <a:latin typeface="Arial"/>
                        </a:rPr>
                        <a:t> </a:t>
                      </a:r>
                      <a:r>
                        <a:rPr lang="en-US" sz="2400" kern="1200" dirty="0" smtClean="0">
                          <a:solidFill>
                            <a:schemeClr val="dk1"/>
                          </a:solidFill>
                          <a:latin typeface="+mn-lt"/>
                          <a:ea typeface="+mn-ea"/>
                          <a:cs typeface="+mn-cs"/>
                        </a:rPr>
                        <a:t> 3,757</a:t>
                      </a:r>
                    </a:p>
                  </a:txBody>
                  <a:tcPr marL="0" marR="0" marT="0" marB="0" anchor="b">
                    <a:lnL w="38100" cap="flat" cmpd="sng" algn="ctr">
                      <a:solidFill>
                        <a:schemeClr val="tx1"/>
                      </a:solidFill>
                      <a:prstDash val="solid"/>
                      <a:round/>
                      <a:headEnd type="none" w="med" len="med"/>
                      <a:tailEnd type="none" w="med" len="med"/>
                    </a:lnL>
                    <a:solidFill>
                      <a:schemeClr val="accent5"/>
                    </a:solidFill>
                  </a:tcPr>
                </a:tc>
              </a:tr>
              <a:tr h="370840">
                <a:tc>
                  <a:txBody>
                    <a:bodyPr/>
                    <a:lstStyle/>
                    <a:p>
                      <a:r>
                        <a:rPr lang="en-US" sz="2400" dirty="0" smtClean="0"/>
                        <a:t>Other Renewable</a:t>
                      </a:r>
                      <a:endParaRPr lang="en-US" sz="2400" dirty="0"/>
                    </a:p>
                  </a:txBody>
                  <a:tcPr/>
                </a:tc>
                <a:tc>
                  <a:txBody>
                    <a:bodyPr/>
                    <a:lstStyle/>
                    <a:p>
                      <a:pPr marL="0" algn="r" defTabSz="914400" rtl="0" eaLnBrk="1" fontAlgn="b" latinLnBrk="0" hangingPunct="1"/>
                      <a:r>
                        <a:rPr lang="en-US" sz="2400" kern="1200" dirty="0" smtClean="0">
                          <a:solidFill>
                            <a:schemeClr val="dk1"/>
                          </a:solidFill>
                          <a:latin typeface="+mn-lt"/>
                          <a:ea typeface="+mn-ea"/>
                          <a:cs typeface="+mn-cs"/>
                        </a:rPr>
                        <a:t>103</a:t>
                      </a:r>
                    </a:p>
                  </a:txBody>
                  <a:tcPr marL="0" marR="0" marT="0" marB="0" anchor="ctr"/>
                </a:tc>
                <a:tc>
                  <a:txBody>
                    <a:bodyPr/>
                    <a:lstStyle/>
                    <a:p>
                      <a:pPr marL="0" algn="r" defTabSz="914400" rtl="0" eaLnBrk="1" fontAlgn="b" latinLnBrk="0" hangingPunct="1"/>
                      <a:r>
                        <a:rPr lang="en-US" sz="2400" kern="1200" dirty="0" smtClean="0">
                          <a:solidFill>
                            <a:schemeClr val="dk1"/>
                          </a:solidFill>
                          <a:latin typeface="+mn-lt"/>
                          <a:ea typeface="+mn-ea"/>
                          <a:cs typeface="+mn-cs"/>
                        </a:rPr>
                        <a:t>126</a:t>
                      </a:r>
                    </a:p>
                  </a:txBody>
                  <a:tcPr marL="0" marR="0" marT="0" marB="0" anchor="ctr"/>
                </a:tc>
                <a:tc>
                  <a:txBody>
                    <a:bodyPr/>
                    <a:lstStyle/>
                    <a:p>
                      <a:pPr marL="0" algn="r" defTabSz="914400" rtl="0" eaLnBrk="1" fontAlgn="b" latinLnBrk="0" hangingPunct="1"/>
                      <a:r>
                        <a:rPr lang="en-US" sz="2400" kern="1200" dirty="0" smtClean="0">
                          <a:solidFill>
                            <a:schemeClr val="dk1"/>
                          </a:solidFill>
                          <a:latin typeface="+mn-lt"/>
                          <a:ea typeface="+mn-ea"/>
                          <a:cs typeface="+mn-cs"/>
                        </a:rPr>
                        <a:t>80</a:t>
                      </a:r>
                    </a:p>
                  </a:txBody>
                  <a:tcPr marL="0" marR="0" marT="0" marB="0" anchor="ctr"/>
                </a:tc>
                <a:tc>
                  <a:txBody>
                    <a:bodyPr/>
                    <a:lstStyle/>
                    <a:p>
                      <a:pPr marL="0" algn="r" defTabSz="914400" rtl="0" eaLnBrk="1" fontAlgn="b" latinLnBrk="0" hangingPunct="1"/>
                      <a:r>
                        <a:rPr lang="en-US" sz="2400" kern="1200" dirty="0" smtClean="0">
                          <a:solidFill>
                            <a:schemeClr val="dk1"/>
                          </a:solidFill>
                          <a:latin typeface="+mn-lt"/>
                          <a:ea typeface="+mn-ea"/>
                          <a:cs typeface="+mn-cs"/>
                        </a:rPr>
                        <a:t>22</a:t>
                      </a:r>
                    </a:p>
                  </a:txBody>
                  <a:tcPr marL="0" marR="0" marT="0" marB="0" anchor="ctr">
                    <a:lnR w="38100" cap="flat" cmpd="sng" algn="ctr">
                      <a:solidFill>
                        <a:schemeClr val="tx1"/>
                      </a:solidFill>
                      <a:prstDash val="solid"/>
                      <a:round/>
                      <a:headEnd type="none" w="med" len="med"/>
                      <a:tailEnd type="none" w="med" len="med"/>
                    </a:lnR>
                  </a:tcPr>
                </a:tc>
                <a:tc>
                  <a:txBody>
                    <a:bodyPr/>
                    <a:lstStyle/>
                    <a:p>
                      <a:pPr marL="0" algn="r" defTabSz="914400" rtl="0" eaLnBrk="1" fontAlgn="b" latinLnBrk="0" hangingPunct="1"/>
                      <a:r>
                        <a:rPr lang="en-US" sz="2400" kern="1200" dirty="0" smtClean="0">
                          <a:solidFill>
                            <a:schemeClr val="dk1"/>
                          </a:solidFill>
                          <a:latin typeface="+mn-lt"/>
                          <a:ea typeface="+mn-ea"/>
                          <a:cs typeface="+mn-cs"/>
                        </a:rPr>
                        <a:t>331</a:t>
                      </a:r>
                    </a:p>
                  </a:txBody>
                  <a:tcPr marL="0" marR="0" marT="0" marB="0" anchor="b">
                    <a:lnL w="38100" cap="flat" cmpd="sng" algn="ctr">
                      <a:solidFill>
                        <a:schemeClr val="tx1"/>
                      </a:solidFill>
                      <a:prstDash val="solid"/>
                      <a:round/>
                      <a:headEnd type="none" w="med" len="med"/>
                      <a:tailEnd type="none" w="med" len="med"/>
                    </a:lnL>
                  </a:tcPr>
                </a:tc>
              </a:tr>
              <a:tr h="370840">
                <a:tc>
                  <a:txBody>
                    <a:bodyPr/>
                    <a:lstStyle/>
                    <a:p>
                      <a:r>
                        <a:rPr lang="en-US" sz="2400" dirty="0" smtClean="0"/>
                        <a:t>Wind</a:t>
                      </a:r>
                      <a:endParaRPr lang="en-US" sz="2400" dirty="0"/>
                    </a:p>
                  </a:txBody>
                  <a:tcP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1,298</a:t>
                      </a:r>
                    </a:p>
                  </a:txBody>
                  <a:tcPr marL="0" marR="0" marT="0" marB="0" anchor="ct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1,867</a:t>
                      </a:r>
                    </a:p>
                  </a:txBody>
                  <a:tcPr marL="0" marR="0" marT="0" marB="0" anchor="ct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152</a:t>
                      </a:r>
                    </a:p>
                  </a:txBody>
                  <a:tcPr marL="0" marR="0" marT="0" marB="0" anchor="ct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36</a:t>
                      </a:r>
                    </a:p>
                  </a:txBody>
                  <a:tcPr marL="0" marR="0" marT="0" marB="0" anchor="ctr">
                    <a:lnR w="38100" cap="flat" cmpd="sng" algn="ctr">
                      <a:solidFill>
                        <a:schemeClr val="tx1"/>
                      </a:solidFill>
                      <a:prstDash val="solid"/>
                      <a:round/>
                      <a:headEnd type="none" w="med" len="med"/>
                      <a:tailEnd type="none" w="med" len="med"/>
                    </a:ln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3,353</a:t>
                      </a:r>
                    </a:p>
                  </a:txBody>
                  <a:tcPr marL="0" marR="0" marT="0" marB="0" anchor="b">
                    <a:lnL w="38100" cap="flat" cmpd="sng" algn="ctr">
                      <a:solidFill>
                        <a:schemeClr val="tx1"/>
                      </a:solidFill>
                      <a:prstDash val="solid"/>
                      <a:round/>
                      <a:headEnd type="none" w="med" len="med"/>
                      <a:tailEnd type="none" w="med" len="med"/>
                    </a:lnL>
                    <a:solidFill>
                      <a:schemeClr val="accent5"/>
                    </a:solidFill>
                  </a:tcPr>
                </a:tc>
              </a:tr>
              <a:tr h="370840">
                <a:tc>
                  <a:txBody>
                    <a:bodyPr/>
                    <a:lstStyle/>
                    <a:p>
                      <a:r>
                        <a:rPr lang="en-US" sz="2400" dirty="0" smtClean="0"/>
                        <a:t>Thermal</a:t>
                      </a:r>
                      <a:endParaRPr lang="en-US" sz="2400" dirty="0"/>
                    </a:p>
                  </a:txBody>
                  <a:tcPr>
                    <a:lnB w="381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2400" kern="1200" dirty="0" smtClean="0">
                          <a:solidFill>
                            <a:schemeClr val="dk1"/>
                          </a:solidFill>
                          <a:latin typeface="+mn-lt"/>
                          <a:ea typeface="+mn-ea"/>
                          <a:cs typeface="+mn-cs"/>
                        </a:rPr>
                        <a:t>*5,930</a:t>
                      </a:r>
                    </a:p>
                  </a:txBody>
                  <a:tcPr marL="0" marR="0" marT="0" marB="0" anchor="ctr">
                    <a:lnB w="381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2400" kern="1200" dirty="0" smtClean="0">
                          <a:solidFill>
                            <a:schemeClr val="dk1"/>
                          </a:solidFill>
                          <a:latin typeface="+mn-lt"/>
                          <a:ea typeface="+mn-ea"/>
                          <a:cs typeface="+mn-cs"/>
                        </a:rPr>
                        <a:t>319</a:t>
                      </a:r>
                    </a:p>
                  </a:txBody>
                  <a:tcPr marL="0" marR="0" marT="0" marB="0" anchor="ctr">
                    <a:lnB w="381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2400" kern="1200" dirty="0" smtClean="0">
                          <a:solidFill>
                            <a:schemeClr val="dk1"/>
                          </a:solidFill>
                          <a:latin typeface="+mn-lt"/>
                          <a:ea typeface="+mn-ea"/>
                          <a:cs typeface="+mn-cs"/>
                        </a:rPr>
                        <a:t>87</a:t>
                      </a:r>
                    </a:p>
                  </a:txBody>
                  <a:tcPr marL="0" marR="0" marT="0" marB="0" anchor="ctr">
                    <a:lnB w="381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2400" kern="1200" dirty="0" smtClean="0">
                          <a:solidFill>
                            <a:schemeClr val="dk1"/>
                          </a:solidFill>
                          <a:latin typeface="+mn-lt"/>
                          <a:ea typeface="+mn-ea"/>
                          <a:cs typeface="+mn-cs"/>
                        </a:rPr>
                        <a:t>1,330</a:t>
                      </a:r>
                    </a:p>
                  </a:txBody>
                  <a:tcPr marL="0" marR="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n-US" sz="2400" kern="1200" dirty="0" smtClean="0">
                          <a:solidFill>
                            <a:schemeClr val="dk1"/>
                          </a:solidFill>
                          <a:latin typeface="+mn-lt"/>
                          <a:ea typeface="+mn-ea"/>
                          <a:cs typeface="+mn-cs"/>
                        </a:rPr>
                        <a:t>7,665</a:t>
                      </a:r>
                    </a:p>
                  </a:txBody>
                  <a:tcPr marL="0" marR="0" marT="0" marB="0" anchor="b">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r>
              <a:tr h="370840">
                <a:tc>
                  <a:txBody>
                    <a:bodyPr/>
                    <a:lstStyle/>
                    <a:p>
                      <a:r>
                        <a:rPr lang="en-US" sz="2400" dirty="0" smtClean="0"/>
                        <a:t>Total</a:t>
                      </a:r>
                      <a:endParaRPr lang="en-US" sz="2400" dirty="0"/>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10,313</a:t>
                      </a:r>
                    </a:p>
                  </a:txBody>
                  <a:tcPr marL="0" marR="0"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2,313</a:t>
                      </a:r>
                    </a:p>
                  </a:txBody>
                  <a:tcPr marL="0" marR="0"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sz="2400" kern="1200" smtClean="0">
                          <a:solidFill>
                            <a:schemeClr val="dk1"/>
                          </a:solidFill>
                          <a:latin typeface="+mn-lt"/>
                          <a:ea typeface="+mn-ea"/>
                          <a:cs typeface="+mn-cs"/>
                        </a:rPr>
                        <a:t>1,088</a:t>
                      </a:r>
                      <a:endParaRPr lang="en-US" sz="2400" kern="1200" dirty="0" smtClean="0">
                        <a:solidFill>
                          <a:schemeClr val="dk1"/>
                        </a:solidFill>
                        <a:latin typeface="+mn-lt"/>
                        <a:ea typeface="+mn-ea"/>
                        <a:cs typeface="+mn-cs"/>
                      </a:endParaRPr>
                    </a:p>
                  </a:txBody>
                  <a:tcPr marL="0" marR="0"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1,392</a:t>
                      </a:r>
                    </a:p>
                  </a:txBody>
                  <a:tcPr marL="0" marR="0" marT="0" marB="0" anchor="ct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sz="2400" kern="1200" dirty="0" smtClean="0">
                          <a:solidFill>
                            <a:schemeClr val="dk1"/>
                          </a:solidFill>
                          <a:latin typeface="+mn-lt"/>
                          <a:ea typeface="+mn-ea"/>
                          <a:cs typeface="+mn-cs"/>
                        </a:rPr>
                        <a:t>15,106</a:t>
                      </a:r>
                    </a:p>
                  </a:txBody>
                  <a:tcPr marL="0" marR="0" marT="0" marB="0" anchor="b">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bl>
          </a:graphicData>
        </a:graphic>
      </p:graphicFrame>
      <p:sp>
        <p:nvSpPr>
          <p:cNvPr id="28726" name="TextBox 6"/>
          <p:cNvSpPr txBox="1">
            <a:spLocks noChangeArrowheads="1"/>
          </p:cNvSpPr>
          <p:nvPr/>
        </p:nvSpPr>
        <p:spPr bwMode="auto">
          <a:xfrm>
            <a:off x="228600" y="5715000"/>
            <a:ext cx="4648200" cy="461963"/>
          </a:xfrm>
          <a:prstGeom prst="rect">
            <a:avLst/>
          </a:prstGeom>
          <a:noFill/>
          <a:ln w="9525">
            <a:noFill/>
            <a:miter lim="800000"/>
            <a:headEnd/>
            <a:tailEnd/>
          </a:ln>
        </p:spPr>
        <p:txBody>
          <a:bodyPr>
            <a:spAutoFit/>
          </a:bodyPr>
          <a:lstStyle/>
          <a:p>
            <a:r>
              <a:rPr lang="en-US" sz="2400" dirty="0"/>
              <a:t>*Includes OTC replacement</a:t>
            </a:r>
          </a:p>
        </p:txBody>
      </p:sp>
    </p:spTree>
    <p:extLst>
      <p:ext uri="{BB962C8B-B14F-4D97-AF65-F5344CB8AC3E}">
        <p14:creationId xmlns:p14="http://schemas.microsoft.com/office/powerpoint/2010/main" val="2336345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514600"/>
            <a:ext cx="7772400" cy="825500"/>
          </a:xfrm>
        </p:spPr>
        <p:txBody>
          <a:bodyPr/>
          <a:lstStyle/>
          <a:p>
            <a:pPr algn="ctr">
              <a:defRPr/>
            </a:pPr>
            <a:r>
              <a:rPr lang="en-US" sz="4000" b="1" dirty="0" smtClean="0">
                <a:latin typeface="+mj-lt"/>
              </a:rPr>
              <a:t>Base Scenario</a:t>
            </a:r>
            <a:endParaRPr lang="en-US" sz="4000" b="1" dirty="0">
              <a:latin typeface="+mj-lt"/>
            </a:endParaRPr>
          </a:p>
        </p:txBody>
      </p:sp>
      <p:sp>
        <p:nvSpPr>
          <p:cNvPr id="29698" name="Slide Number Placeholder 3"/>
          <p:cNvSpPr>
            <a:spLocks noGrp="1"/>
          </p:cNvSpPr>
          <p:nvPr>
            <p:ph type="sldNum" sz="quarter" idx="10"/>
          </p:nvPr>
        </p:nvSpPr>
        <p:spPr>
          <a:noFill/>
        </p:spPr>
        <p:txBody>
          <a:bodyPr/>
          <a:lstStyle/>
          <a:p>
            <a:fld id="{B3607DB9-0CAD-48B2-8B6E-99B53DEC4BC4}" type="slidenum">
              <a:rPr lang="en-US" smtClean="0"/>
              <a:pPr/>
              <a:t>18</a:t>
            </a:fld>
            <a:endParaRPr lang="en-US" smtClean="0"/>
          </a:p>
        </p:txBody>
      </p:sp>
    </p:spTree>
    <p:extLst>
      <p:ext uri="{BB962C8B-B14F-4D97-AF65-F5344CB8AC3E}">
        <p14:creationId xmlns:p14="http://schemas.microsoft.com/office/powerpoint/2010/main" val="4002044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76200" y="59012"/>
            <a:ext cx="8839200" cy="674419"/>
          </a:xfrm>
        </p:spPr>
        <p:txBody>
          <a:bodyPr/>
          <a:lstStyle/>
          <a:p>
            <a:pPr eaLnBrk="1" hangingPunct="1"/>
            <a:r>
              <a:rPr lang="en-US" sz="2800" dirty="0" smtClean="0"/>
              <a:t>Draft 2013 IRP 20-yr </a:t>
            </a:r>
            <a:r>
              <a:rPr lang="en-US" sz="2800" dirty="0" err="1" smtClean="0"/>
              <a:t>Levelized</a:t>
            </a:r>
            <a:r>
              <a:rPr lang="en-US" sz="2800" dirty="0" smtClean="0"/>
              <a:t> Mid-C Power Prices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0172610"/>
              </p:ext>
            </p:extLst>
          </p:nvPr>
        </p:nvGraphicFramePr>
        <p:xfrm>
          <a:off x="96838" y="914400"/>
          <a:ext cx="8939210" cy="4820920"/>
        </p:xfrm>
        <a:graphic>
          <a:graphicData uri="http://schemas.openxmlformats.org/drawingml/2006/table">
            <a:tbl>
              <a:tblPr firstRow="1" bandRow="1">
                <a:tableStyleId>{5C22544A-7EE6-4342-B048-85BDC9FD1C3A}</a:tableStyleId>
              </a:tblPr>
              <a:tblGrid>
                <a:gridCol w="525945"/>
                <a:gridCol w="3873017"/>
                <a:gridCol w="914400"/>
                <a:gridCol w="914400"/>
                <a:gridCol w="1371600"/>
                <a:gridCol w="1339848"/>
              </a:tblGrid>
              <a:tr h="370840">
                <a:tc rowSpan="2">
                  <a:txBody>
                    <a:bodyPr/>
                    <a:lstStyle/>
                    <a:p>
                      <a:endParaRPr lang="en-US" dirty="0"/>
                    </a:p>
                  </a:txBody>
                  <a:tcPr>
                    <a:solidFill>
                      <a:schemeClr val="accent1">
                        <a:lumMod val="75000"/>
                      </a:schemeClr>
                    </a:solidFill>
                  </a:tcPr>
                </a:tc>
                <a:tc rowSpan="2">
                  <a:txBody>
                    <a:bodyPr/>
                    <a:lstStyle/>
                    <a:p>
                      <a:pPr algn="ctr"/>
                      <a:endParaRPr lang="en-US" dirty="0"/>
                    </a:p>
                  </a:txBody>
                  <a:tcPr anchor="ctr">
                    <a:lnR w="12700" cap="flat" cmpd="sng" algn="ctr">
                      <a:solidFill>
                        <a:schemeClr val="bg1"/>
                      </a:solidFill>
                      <a:prstDash val="solid"/>
                      <a:round/>
                      <a:headEnd type="none" w="med" len="med"/>
                      <a:tailEnd type="none" w="med" len="med"/>
                    </a:lnR>
                    <a:solidFill>
                      <a:schemeClr val="accent1">
                        <a:lumMod val="75000"/>
                      </a:schemeClr>
                    </a:solidFill>
                  </a:tcPr>
                </a:tc>
                <a:tc gridSpan="2">
                  <a:txBody>
                    <a:bodyPr/>
                    <a:lstStyle/>
                    <a:p>
                      <a:pPr marL="0" algn="ctr" defTabSz="914400" rtl="0" eaLnBrk="1" latinLnBrk="0" hangingPunct="1"/>
                      <a:r>
                        <a:rPr lang="en-US" sz="1800" b="1" kern="1200" dirty="0" smtClean="0">
                          <a:solidFill>
                            <a:schemeClr val="lt1"/>
                          </a:solidFill>
                          <a:latin typeface="+mn-lt"/>
                          <a:ea typeface="+mn-ea"/>
                          <a:cs typeface="+mn-cs"/>
                        </a:rPr>
                        <a:t>2012-2031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a:endParaRPr lang="en-US" sz="1800" b="1" kern="1200" dirty="0" smtClean="0">
                        <a:solidFill>
                          <a:schemeClr val="lt1"/>
                        </a:solidFill>
                        <a:latin typeface="+mn-lt"/>
                        <a:ea typeface="+mn-ea"/>
                        <a:cs typeface="+mn-cs"/>
                      </a:endParaRPr>
                    </a:p>
                  </a:txBody>
                  <a:tcPr anchor="ctr">
                    <a:solidFill>
                      <a:schemeClr val="accent1">
                        <a:lumMod val="75000"/>
                      </a:schemeClr>
                    </a:solidFill>
                  </a:tcPr>
                </a:tc>
                <a:tc>
                  <a:txBody>
                    <a:bodyPr/>
                    <a:lstStyle/>
                    <a:p>
                      <a:pPr marL="0" algn="ctr" defTabSz="914400" rtl="0" eaLnBrk="1" latinLnBrk="0" hangingPunct="1"/>
                      <a:r>
                        <a:rPr lang="en-US" sz="1800" b="1" kern="1200" dirty="0" smtClean="0">
                          <a:solidFill>
                            <a:schemeClr val="lt1"/>
                          </a:solidFill>
                          <a:latin typeface="+mn-lt"/>
                          <a:ea typeface="+mn-ea"/>
                          <a:cs typeface="+mn-cs"/>
                        </a:rPr>
                        <a:t>2014-2033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a:r>
                        <a:rPr lang="en-US" dirty="0" smtClean="0"/>
                        <a:t>Difference</a:t>
                      </a:r>
                      <a:endParaRPr lang="en-US" dirty="0"/>
                    </a:p>
                  </a:txBody>
                  <a:tcPr anchor="ctr">
                    <a:lnL w="12700" cap="flat" cmpd="sng" algn="ctr">
                      <a:solidFill>
                        <a:schemeClr val="bg1"/>
                      </a:solidFill>
                      <a:prstDash val="solid"/>
                      <a:round/>
                      <a:headEnd type="none" w="med" len="med"/>
                      <a:tailEnd type="none" w="med" len="med"/>
                    </a:lnL>
                    <a:solidFill>
                      <a:schemeClr val="accent1">
                        <a:lumMod val="75000"/>
                      </a:schemeClr>
                    </a:solidFill>
                  </a:tcPr>
                </a:tc>
              </a:tr>
              <a:tr h="370840">
                <a:tc vMerge="1">
                  <a:txBody>
                    <a:bodyPr/>
                    <a:lstStyle/>
                    <a:p>
                      <a:endParaRPr lang="en-US" dirty="0"/>
                    </a:p>
                  </a:txBody>
                  <a:tcPr>
                    <a:solidFill>
                      <a:schemeClr val="accent1">
                        <a:lumMod val="75000"/>
                      </a:schemeClr>
                    </a:solidFill>
                  </a:tcPr>
                </a:tc>
                <a:tc vMerge="1">
                  <a:txBody>
                    <a:bodyPr/>
                    <a:lstStyle/>
                    <a:p>
                      <a:endParaRPr lang="en-US" dirty="0"/>
                    </a:p>
                  </a:txBody>
                  <a:tcPr>
                    <a:solidFill>
                      <a:schemeClr val="accent1">
                        <a:lumMod val="75000"/>
                      </a:schemeClr>
                    </a:solidFill>
                  </a:tcPr>
                </a:tc>
                <a:tc>
                  <a:txBody>
                    <a:bodyPr/>
                    <a:lstStyle/>
                    <a:p>
                      <a:pPr marL="0" algn="ctr" defTabSz="914400" rtl="0" eaLnBrk="1" latinLnBrk="0" hangingPunct="1"/>
                      <a:r>
                        <a:rPr lang="en-US" sz="1800" b="1" kern="1200" dirty="0" smtClean="0">
                          <a:solidFill>
                            <a:schemeClr val="lt1"/>
                          </a:solidFill>
                          <a:latin typeface="+mn-lt"/>
                          <a:ea typeface="+mn-ea"/>
                          <a:cs typeface="+mn-cs"/>
                        </a:rPr>
                        <a:t>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r>
                        <a:rPr lang="en-US" sz="1800" b="1" kern="1200" smtClean="0">
                          <a:solidFill>
                            <a:schemeClr val="lt1"/>
                          </a:solidFill>
                          <a:latin typeface="+mn-lt"/>
                          <a:ea typeface="+mn-ea"/>
                          <a:cs typeface="+mn-cs"/>
                        </a:rPr>
                        <a:t>7.8%</a:t>
                      </a:r>
                      <a:endParaRPr lang="en-US" sz="1800" b="1" kern="1200" dirty="0" smtClean="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r>
                        <a:rPr lang="en-US" sz="1800" b="1" kern="1200" dirty="0" smtClean="0">
                          <a:solidFill>
                            <a:schemeClr val="lt1"/>
                          </a:solidFill>
                          <a:latin typeface="+mn-lt"/>
                          <a:ea typeface="+mn-ea"/>
                          <a:cs typeface="+mn-cs"/>
                        </a:rPr>
                        <a:t>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pPr algn="ctr"/>
                      <a:endParaRPr lang="en-US" dirty="0"/>
                    </a:p>
                  </a:txBody>
                  <a:tcPr anchor="ctr">
                    <a:solidFill>
                      <a:schemeClr val="accent1">
                        <a:lumMod val="75000"/>
                      </a:schemeClr>
                    </a:solidFill>
                  </a:tcPr>
                </a:tc>
              </a:tr>
              <a:tr h="370840">
                <a:tc>
                  <a:txBody>
                    <a:bodyPr/>
                    <a:lstStyle/>
                    <a:p>
                      <a:endParaRPr lang="en-US" dirty="0"/>
                    </a:p>
                  </a:txBody>
                  <a:tcPr>
                    <a:solidFill>
                      <a:schemeClr val="accent5">
                        <a:lumMod val="90000"/>
                      </a:schemeClr>
                    </a:solidFill>
                  </a:tcPr>
                </a:tc>
                <a:tc>
                  <a:txBody>
                    <a:bodyPr/>
                    <a:lstStyle/>
                    <a:p>
                      <a:r>
                        <a:rPr lang="en-US" dirty="0" smtClean="0"/>
                        <a:t>2011 IRP Base v10.0, DB 2009.02</a:t>
                      </a:r>
                      <a:endParaRPr lang="en-US" dirty="0"/>
                    </a:p>
                  </a:txBody>
                  <a:tcPr>
                    <a:solidFill>
                      <a:schemeClr val="accent5">
                        <a:lumMod val="90000"/>
                      </a:schemeClr>
                    </a:solidFill>
                  </a:tcPr>
                </a:tc>
                <a:tc>
                  <a:txBody>
                    <a:bodyPr/>
                    <a:lstStyle/>
                    <a:p>
                      <a:pPr algn="ctr"/>
                      <a:r>
                        <a:rPr lang="en-US" dirty="0" smtClean="0"/>
                        <a:t>$57.46</a:t>
                      </a:r>
                      <a:endParaRPr lang="en-US" dirty="0"/>
                    </a:p>
                  </a:txBody>
                  <a:tcPr>
                    <a:lnT w="38100" cap="flat" cmpd="sng" algn="ctr">
                      <a:solidFill>
                        <a:schemeClr val="bg1"/>
                      </a:solidFill>
                      <a:prstDash val="solid"/>
                      <a:round/>
                      <a:headEnd type="none" w="med" len="med"/>
                      <a:tailEnd type="none" w="med" len="med"/>
                    </a:lnT>
                    <a:solidFill>
                      <a:schemeClr val="accent5">
                        <a:lumMod val="90000"/>
                      </a:schemeClr>
                    </a:solidFill>
                  </a:tcPr>
                </a:tc>
                <a:tc>
                  <a:txBody>
                    <a:bodyPr/>
                    <a:lstStyle/>
                    <a:p>
                      <a:pPr algn="ctr"/>
                      <a:r>
                        <a:rPr lang="en-US" dirty="0" smtClean="0"/>
                        <a:t>$57.64</a:t>
                      </a:r>
                      <a:endParaRPr lang="en-US" dirty="0"/>
                    </a:p>
                  </a:txBody>
                  <a:tcPr>
                    <a:lnT w="38100" cap="flat" cmpd="sng" algn="ctr">
                      <a:solidFill>
                        <a:schemeClr val="bg1"/>
                      </a:solidFill>
                      <a:prstDash val="solid"/>
                      <a:round/>
                      <a:headEnd type="none" w="med" len="med"/>
                      <a:tailEnd type="none" w="med" len="med"/>
                    </a:lnT>
                    <a:solidFill>
                      <a:schemeClr val="accent5">
                        <a:lumMod val="90000"/>
                      </a:schemeClr>
                    </a:solidFill>
                  </a:tcPr>
                </a:tc>
                <a:tc>
                  <a:txBody>
                    <a:bodyPr/>
                    <a:lstStyle/>
                    <a:p>
                      <a:pPr algn="ctr"/>
                      <a:endParaRPr lang="en-US" dirty="0"/>
                    </a:p>
                  </a:txBody>
                  <a:tcPr>
                    <a:lnT w="38100" cap="flat" cmpd="sng" algn="ctr">
                      <a:solidFill>
                        <a:schemeClr val="bg1"/>
                      </a:solidFill>
                      <a:prstDash val="solid"/>
                      <a:round/>
                      <a:headEnd type="none" w="med" len="med"/>
                      <a:tailEnd type="none" w="med" len="med"/>
                    </a:lnT>
                    <a:solidFill>
                      <a:schemeClr val="accent5">
                        <a:lumMod val="90000"/>
                      </a:schemeClr>
                    </a:solidFill>
                  </a:tcPr>
                </a:tc>
                <a:tc>
                  <a:txBody>
                    <a:bodyPr/>
                    <a:lstStyle/>
                    <a:p>
                      <a:pPr algn="ctr"/>
                      <a:endParaRPr lang="en-US" dirty="0"/>
                    </a:p>
                  </a:txBody>
                  <a:tcPr>
                    <a:solidFill>
                      <a:schemeClr val="accent5">
                        <a:lumMod val="90000"/>
                      </a:schemeClr>
                    </a:solidFill>
                  </a:tcPr>
                </a:tc>
              </a:tr>
              <a:tr h="370840">
                <a:tc>
                  <a:txBody>
                    <a:bodyPr/>
                    <a:lstStyle/>
                    <a:p>
                      <a:pPr algn="ctr"/>
                      <a:endParaRPr lang="en-US" dirty="0"/>
                    </a:p>
                  </a:txBody>
                  <a:tcPr/>
                </a:tc>
                <a:tc>
                  <a:txBody>
                    <a:bodyPr/>
                    <a:lstStyle/>
                    <a:p>
                      <a:r>
                        <a:rPr lang="en-US" dirty="0" smtClean="0"/>
                        <a:t>2011 RFP Base v10.1, DB 2010.02</a:t>
                      </a:r>
                      <a:endParaRPr lang="en-US" dirty="0"/>
                    </a:p>
                  </a:txBody>
                  <a:tcPr/>
                </a:tc>
                <a:tc>
                  <a:txBody>
                    <a:bodyPr/>
                    <a:lstStyle/>
                    <a:p>
                      <a:pPr algn="ctr"/>
                      <a:r>
                        <a:rPr lang="en-US" dirty="0" smtClean="0"/>
                        <a:t>$48.41</a:t>
                      </a:r>
                      <a:endParaRPr lang="en-US" dirty="0"/>
                    </a:p>
                  </a:txBody>
                  <a:tcPr/>
                </a:tc>
                <a:tc>
                  <a:txBody>
                    <a:bodyPr/>
                    <a:lstStyle/>
                    <a:p>
                      <a:pPr algn="ctr"/>
                      <a:r>
                        <a:rPr lang="en-US" dirty="0" smtClean="0"/>
                        <a:t>$48.59</a:t>
                      </a:r>
                      <a:endParaRPr lang="en-US" dirty="0"/>
                    </a:p>
                  </a:txBody>
                  <a:tcPr/>
                </a:tc>
                <a:tc>
                  <a:txBody>
                    <a:bodyPr/>
                    <a:lstStyle/>
                    <a:p>
                      <a:pPr algn="ctr"/>
                      <a:endParaRPr lang="en-US" dirty="0"/>
                    </a:p>
                  </a:txBody>
                  <a:tcPr/>
                </a:tc>
                <a:tc>
                  <a:txBody>
                    <a:bodyPr/>
                    <a:lstStyle/>
                    <a:p>
                      <a:pPr algn="ctr"/>
                      <a:endParaRPr lang="en-US" dirty="0" smtClean="0">
                        <a:solidFill>
                          <a:srgbClr val="FF0000"/>
                        </a:solidFill>
                      </a:endParaRPr>
                    </a:p>
                  </a:txBody>
                  <a:tcPr/>
                </a:tc>
              </a:tr>
              <a:tr h="370840">
                <a:tc>
                  <a:txBody>
                    <a:bodyPr/>
                    <a:lstStyle/>
                    <a:p>
                      <a:pPr algn="ctr"/>
                      <a:endParaRPr lang="en-US" dirty="0"/>
                    </a:p>
                  </a:txBody>
                  <a:tcPr>
                    <a:lnB w="38100" cap="flat" cmpd="sng" algn="ctr">
                      <a:solidFill>
                        <a:schemeClr val="tx1"/>
                      </a:solidFill>
                      <a:prstDash val="solid"/>
                      <a:round/>
                      <a:headEnd type="none" w="med" len="med"/>
                      <a:tailEnd type="none" w="med" len="med"/>
                    </a:lnB>
                    <a:solidFill>
                      <a:schemeClr val="accent5">
                        <a:lumMod val="90000"/>
                      </a:schemeClr>
                    </a:solidFill>
                  </a:tcPr>
                </a:tc>
                <a:tc>
                  <a:txBody>
                    <a:bodyPr/>
                    <a:lstStyle/>
                    <a:p>
                      <a:r>
                        <a:rPr lang="en-US" dirty="0" smtClean="0"/>
                        <a:t>2011 RFP Base v11.0,</a:t>
                      </a:r>
                      <a:r>
                        <a:rPr lang="en-US" baseline="0" dirty="0" smtClean="0"/>
                        <a:t> DB 2010.02</a:t>
                      </a:r>
                      <a:endParaRPr lang="en-US" dirty="0"/>
                    </a:p>
                  </a:txBody>
                  <a:tcPr>
                    <a:lnB w="381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dirty="0" smtClean="0"/>
                        <a:t>$48.44</a:t>
                      </a:r>
                      <a:endParaRPr lang="en-US" dirty="0"/>
                    </a:p>
                  </a:txBody>
                  <a:tcPr>
                    <a:lnB w="381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dirty="0" smtClean="0"/>
                        <a:t>$48.63</a:t>
                      </a:r>
                      <a:endParaRPr lang="en-US" dirty="0"/>
                    </a:p>
                  </a:txBody>
                  <a:tcPr>
                    <a:lnB w="381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endParaRPr lang="en-US" dirty="0"/>
                    </a:p>
                  </a:txBody>
                  <a:tcPr>
                    <a:lnB w="381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endParaRPr lang="en-US" dirty="0"/>
                    </a:p>
                  </a:txBody>
                  <a:tcPr>
                    <a:lnB w="38100" cap="flat" cmpd="sng" algn="ctr">
                      <a:solidFill>
                        <a:schemeClr val="tx1"/>
                      </a:solidFill>
                      <a:prstDash val="solid"/>
                      <a:round/>
                      <a:headEnd type="none" w="med" len="med"/>
                      <a:tailEnd type="none" w="med" len="med"/>
                    </a:lnB>
                    <a:solidFill>
                      <a:schemeClr val="accent5">
                        <a:lumMod val="90000"/>
                      </a:schemeClr>
                    </a:solidFill>
                  </a:tcPr>
                </a:tc>
              </a:tr>
              <a:tr h="370840">
                <a:tc>
                  <a:txBody>
                    <a:bodyPr/>
                    <a:lstStyle/>
                    <a:p>
                      <a:pPr algn="ctr"/>
                      <a:endParaRPr lang="en-US" dirty="0"/>
                    </a:p>
                  </a:txBody>
                  <a:tcPr>
                    <a:lnT w="38100" cap="flat" cmpd="sng" algn="ctr">
                      <a:solidFill>
                        <a:schemeClr val="tx1"/>
                      </a:solidFill>
                      <a:prstDash val="solid"/>
                      <a:round/>
                      <a:headEnd type="none" w="med" len="med"/>
                      <a:tailEnd type="none" w="med" len="med"/>
                    </a:lnT>
                  </a:tcPr>
                </a:tc>
                <a:tc>
                  <a:txBody>
                    <a:bodyPr/>
                    <a:lstStyle/>
                    <a:p>
                      <a:r>
                        <a:rPr lang="en-US" dirty="0" smtClean="0"/>
                        <a:t>v11.0.1007</a:t>
                      </a:r>
                      <a:r>
                        <a:rPr lang="en-US" baseline="0" dirty="0" smtClean="0"/>
                        <a:t> DB 2012.01 Default</a:t>
                      </a:r>
                    </a:p>
                  </a:txBody>
                  <a:tcPr>
                    <a:lnT w="38100" cap="flat" cmpd="sng" algn="ctr">
                      <a:solidFill>
                        <a:schemeClr val="tx1"/>
                      </a:solidFill>
                      <a:prstDash val="solid"/>
                      <a:round/>
                      <a:headEnd type="none" w="med" len="med"/>
                      <a:tailEnd type="none" w="med" len="med"/>
                    </a:lnT>
                  </a:tcPr>
                </a:tc>
                <a:tc>
                  <a:txBody>
                    <a:bodyPr/>
                    <a:lstStyle/>
                    <a:p>
                      <a:pPr algn="ctr"/>
                      <a:endParaRPr lang="en-US" dirty="0"/>
                    </a:p>
                  </a:txBody>
                  <a:tcPr>
                    <a:lnT w="38100" cap="flat" cmpd="sng" algn="ctr">
                      <a:solidFill>
                        <a:schemeClr val="tx1"/>
                      </a:solidFill>
                      <a:prstDash val="solid"/>
                      <a:round/>
                      <a:headEnd type="none" w="med" len="med"/>
                      <a:tailEnd type="none" w="med" len="med"/>
                    </a:lnT>
                  </a:tcPr>
                </a:tc>
                <a:tc>
                  <a:txBody>
                    <a:bodyPr/>
                    <a:lstStyle/>
                    <a:p>
                      <a:pPr algn="ctr"/>
                      <a:r>
                        <a:rPr lang="en-US" dirty="0" smtClean="0"/>
                        <a:t>$54.86</a:t>
                      </a:r>
                      <a:endParaRPr lang="en-US" dirty="0"/>
                    </a:p>
                  </a:txBody>
                  <a:tcPr>
                    <a:lnT w="38100" cap="flat" cmpd="sng" algn="ctr">
                      <a:solidFill>
                        <a:schemeClr val="tx1"/>
                      </a:solidFill>
                      <a:prstDash val="solid"/>
                      <a:round/>
                      <a:headEnd type="none" w="med" len="med"/>
                      <a:tailEnd type="none" w="med" len="med"/>
                    </a:lnT>
                  </a:tcPr>
                </a:tc>
                <a:tc>
                  <a:txBody>
                    <a:bodyPr/>
                    <a:lstStyle/>
                    <a:p>
                      <a:pPr algn="ctr"/>
                      <a:r>
                        <a:rPr lang="en-US" dirty="0" smtClean="0"/>
                        <a:t>$61.71</a:t>
                      </a:r>
                      <a:endParaRPr lang="en-US" dirty="0"/>
                    </a:p>
                  </a:txBody>
                  <a:tcPr>
                    <a:lnT w="381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endParaRPr lang="en-US" sz="1800" kern="1200" dirty="0" smtClean="0">
                        <a:solidFill>
                          <a:schemeClr val="dk1"/>
                        </a:solidFill>
                        <a:latin typeface="+mn-lt"/>
                        <a:ea typeface="+mn-ea"/>
                        <a:cs typeface="+mn-cs"/>
                      </a:endParaRPr>
                    </a:p>
                  </a:txBody>
                  <a:tcPr marL="9525" marR="9525" marT="9525" marB="0" anchor="ctr">
                    <a:lnT w="38100" cap="flat" cmpd="sng" algn="ctr">
                      <a:solidFill>
                        <a:schemeClr val="tx1"/>
                      </a:solidFill>
                      <a:prstDash val="solid"/>
                      <a:round/>
                      <a:headEnd type="none" w="med" len="med"/>
                      <a:tailEnd type="none" w="med" len="med"/>
                    </a:lnT>
                  </a:tcPr>
                </a:tc>
              </a:tr>
              <a:tr h="370840">
                <a:tc>
                  <a:txBody>
                    <a:bodyPr/>
                    <a:lstStyle/>
                    <a:p>
                      <a:pPr algn="ctr"/>
                      <a:r>
                        <a:rPr lang="en-US" dirty="0" smtClean="0"/>
                        <a:t>1</a:t>
                      </a:r>
                      <a:endParaRPr lang="en-US" dirty="0"/>
                    </a:p>
                  </a:txBody>
                  <a:tcPr>
                    <a:solidFill>
                      <a:schemeClr val="accent5">
                        <a:lumMod val="90000"/>
                      </a:schemeClr>
                    </a:solidFill>
                  </a:tcPr>
                </a:tc>
                <a:tc>
                  <a:txBody>
                    <a:bodyPr/>
                    <a:lstStyle/>
                    <a:p>
                      <a:r>
                        <a:rPr lang="en-US" dirty="0" smtClean="0"/>
                        <a:t>+</a:t>
                      </a:r>
                      <a:r>
                        <a:rPr lang="en-US" baseline="0" dirty="0" smtClean="0"/>
                        <a:t> 6</a:t>
                      </a:r>
                      <a:r>
                        <a:rPr lang="en-US" baseline="30000" dirty="0" smtClean="0"/>
                        <a:t>th</a:t>
                      </a:r>
                      <a:r>
                        <a:rPr lang="en-US" baseline="0" dirty="0" smtClean="0"/>
                        <a:t> Power Plan Load</a:t>
                      </a:r>
                      <a:endParaRPr lang="en-US" dirty="0"/>
                    </a:p>
                  </a:txBody>
                  <a:tcPr>
                    <a:solidFill>
                      <a:schemeClr val="accent5">
                        <a:lumMod val="90000"/>
                      </a:schemeClr>
                    </a:solidFill>
                  </a:tcPr>
                </a:tc>
                <a:tc>
                  <a:txBody>
                    <a:bodyPr/>
                    <a:lstStyle/>
                    <a:p>
                      <a:pPr algn="ctr"/>
                      <a:endParaRPr lang="en-US" dirty="0"/>
                    </a:p>
                  </a:txBody>
                  <a:tcPr>
                    <a:solidFill>
                      <a:schemeClr val="accent5">
                        <a:lumMod val="90000"/>
                      </a:schemeClr>
                    </a:solidFill>
                  </a:tcPr>
                </a:tc>
                <a:tc>
                  <a:txBody>
                    <a:bodyPr/>
                    <a:lstStyle/>
                    <a:p>
                      <a:pPr algn="ctr"/>
                      <a:r>
                        <a:rPr lang="en-US" dirty="0" smtClean="0"/>
                        <a:t>$53.82</a:t>
                      </a:r>
                      <a:endParaRPr lang="en-US" dirty="0"/>
                    </a:p>
                  </a:txBody>
                  <a:tcPr>
                    <a:solidFill>
                      <a:schemeClr val="accent5">
                        <a:lumMod val="90000"/>
                      </a:schemeClr>
                    </a:solidFill>
                  </a:tcPr>
                </a:tc>
                <a:tc>
                  <a:txBody>
                    <a:bodyPr/>
                    <a:lstStyle/>
                    <a:p>
                      <a:pPr algn="ctr"/>
                      <a:r>
                        <a:rPr lang="en-US" dirty="0" smtClean="0"/>
                        <a:t>$60.37</a:t>
                      </a:r>
                      <a:endParaRPr lang="en-US" dirty="0"/>
                    </a:p>
                  </a:txBody>
                  <a:tcPr>
                    <a:solidFill>
                      <a:schemeClr val="accent5">
                        <a:lumMod val="90000"/>
                      </a:schemeClr>
                    </a:solidFill>
                  </a:tcPr>
                </a:tc>
                <a:tc>
                  <a:txBody>
                    <a:bodyPr/>
                    <a:lstStyle/>
                    <a:p>
                      <a:pPr marL="0" algn="ctr" defTabSz="914400" rtl="0" eaLnBrk="1" fontAlgn="b" latinLnBrk="0" hangingPunct="1"/>
                      <a:r>
                        <a:rPr lang="en-US" sz="1800" kern="1200" dirty="0" smtClean="0">
                          <a:solidFill>
                            <a:srgbClr val="FF0000"/>
                          </a:solidFill>
                          <a:latin typeface="+mn-lt"/>
                          <a:ea typeface="+mn-ea"/>
                          <a:cs typeface="+mn-cs"/>
                        </a:rPr>
                        <a:t>(1.34)</a:t>
                      </a:r>
                    </a:p>
                  </a:txBody>
                  <a:tcPr marL="9525" marR="9525" marT="9525" marB="0" anchor="ctr">
                    <a:solidFill>
                      <a:schemeClr val="accent5">
                        <a:lumMod val="90000"/>
                      </a:schemeClr>
                    </a:solidFill>
                  </a:tcPr>
                </a:tc>
              </a:tr>
              <a:tr h="370840">
                <a:tc>
                  <a:txBody>
                    <a:bodyPr/>
                    <a:lstStyle/>
                    <a:p>
                      <a:pPr marL="0" algn="ctr" defTabSz="914400" rtl="0" eaLnBrk="1" latinLnBrk="0" hangingPunct="1"/>
                      <a:r>
                        <a:rPr lang="en-US" sz="1800" kern="1200" dirty="0" smtClean="0">
                          <a:solidFill>
                            <a:schemeClr val="dk1"/>
                          </a:solidFill>
                          <a:latin typeface="+mn-lt"/>
                          <a:ea typeface="+mn-ea"/>
                          <a:cs typeface="+mn-cs"/>
                        </a:rPr>
                        <a:t>2</a:t>
                      </a:r>
                    </a:p>
                  </a:txBody>
                  <a:tcPr>
                    <a:solidFill>
                      <a:srgbClr val="F3F9FA"/>
                    </a:solidFill>
                  </a:tcPr>
                </a:tc>
                <a:tc>
                  <a:txBody>
                    <a:bodyPr/>
                    <a:lstStyle/>
                    <a:p>
                      <a:pPr marL="0" algn="l" defTabSz="914400" rtl="0" eaLnBrk="1" latinLnBrk="0" hangingPunct="1"/>
                      <a:r>
                        <a:rPr lang="en-US" sz="1800" kern="1200" dirty="0" smtClean="0">
                          <a:solidFill>
                            <a:schemeClr val="dk1"/>
                          </a:solidFill>
                          <a:latin typeface="+mn-lt"/>
                          <a:ea typeface="+mn-ea"/>
                          <a:cs typeface="+mn-cs"/>
                        </a:rPr>
                        <a:t>+ October</a:t>
                      </a:r>
                      <a:r>
                        <a:rPr lang="en-US" sz="1800" kern="1200" baseline="0" dirty="0" smtClean="0">
                          <a:solidFill>
                            <a:schemeClr val="dk1"/>
                          </a:solidFill>
                          <a:latin typeface="+mn-lt"/>
                          <a:ea typeface="+mn-ea"/>
                          <a:cs typeface="+mn-cs"/>
                        </a:rPr>
                        <a:t> 2011 NG Price</a:t>
                      </a:r>
                      <a:endParaRPr lang="en-US" sz="1800" kern="1200" dirty="0" smtClean="0">
                        <a:solidFill>
                          <a:schemeClr val="dk1"/>
                        </a:solidFill>
                        <a:latin typeface="+mn-lt"/>
                        <a:ea typeface="+mn-ea"/>
                        <a:cs typeface="+mn-cs"/>
                      </a:endParaRPr>
                    </a:p>
                  </a:txBody>
                  <a:tcPr>
                    <a:solidFill>
                      <a:srgbClr val="F3F9FA"/>
                    </a:solidFill>
                  </a:tcPr>
                </a:tc>
                <a:tc>
                  <a:txBody>
                    <a:bodyPr/>
                    <a:lstStyle/>
                    <a:p>
                      <a:pPr marL="0" algn="ctr" defTabSz="914400" rtl="0" eaLnBrk="1" latinLnBrk="0" hangingPunct="1"/>
                      <a:endParaRPr lang="en-US" sz="1800" kern="1200" dirty="0" smtClean="0">
                        <a:solidFill>
                          <a:schemeClr val="dk1"/>
                        </a:solidFill>
                        <a:latin typeface="+mn-lt"/>
                        <a:ea typeface="+mn-ea"/>
                        <a:cs typeface="+mn-cs"/>
                      </a:endParaRPr>
                    </a:p>
                  </a:txBody>
                  <a:tcPr>
                    <a:solidFill>
                      <a:srgbClr val="F3F9FA"/>
                    </a:solidFill>
                  </a:tcPr>
                </a:tc>
                <a:tc>
                  <a:txBody>
                    <a:bodyPr/>
                    <a:lstStyle/>
                    <a:p>
                      <a:pPr marL="0" algn="ctr" defTabSz="914400" rtl="0" eaLnBrk="1" latinLnBrk="0" hangingPunct="1"/>
                      <a:r>
                        <a:rPr lang="en-US" sz="1800" kern="1200" dirty="0" smtClean="0">
                          <a:solidFill>
                            <a:schemeClr val="dk1"/>
                          </a:solidFill>
                          <a:latin typeface="+mn-lt"/>
                          <a:ea typeface="+mn-ea"/>
                          <a:cs typeface="+mn-cs"/>
                        </a:rPr>
                        <a:t>$54.33</a:t>
                      </a:r>
                    </a:p>
                  </a:txBody>
                  <a:tcPr>
                    <a:solidFill>
                      <a:srgbClr val="F3F9FA"/>
                    </a:solidFill>
                  </a:tcPr>
                </a:tc>
                <a:tc>
                  <a:txBody>
                    <a:bodyPr/>
                    <a:lstStyle/>
                    <a:p>
                      <a:pPr marL="0" algn="ctr" defTabSz="914400" rtl="0" eaLnBrk="1" latinLnBrk="0" hangingPunct="1"/>
                      <a:r>
                        <a:rPr lang="en-US" sz="1800" kern="1200" dirty="0" smtClean="0">
                          <a:solidFill>
                            <a:schemeClr val="dk1"/>
                          </a:solidFill>
                          <a:latin typeface="+mn-lt"/>
                          <a:ea typeface="+mn-ea"/>
                          <a:cs typeface="+mn-cs"/>
                        </a:rPr>
                        <a:t>$60.00</a:t>
                      </a:r>
                    </a:p>
                  </a:txBody>
                  <a:tcPr>
                    <a:solidFill>
                      <a:srgbClr val="F3F9FA"/>
                    </a:solidFill>
                  </a:tcPr>
                </a:tc>
                <a:tc>
                  <a:txBody>
                    <a:bodyPr/>
                    <a:lstStyle/>
                    <a:p>
                      <a:pPr marL="0" algn="ctr" defTabSz="914400" rtl="0" eaLnBrk="1" fontAlgn="b" latinLnBrk="0" hangingPunct="1"/>
                      <a:r>
                        <a:rPr lang="en-US" sz="1800" kern="1200" dirty="0" smtClean="0">
                          <a:solidFill>
                            <a:srgbClr val="FF0000"/>
                          </a:solidFill>
                          <a:latin typeface="+mn-lt"/>
                          <a:ea typeface="+mn-ea"/>
                          <a:cs typeface="+mn-cs"/>
                        </a:rPr>
                        <a:t>(0.38)</a:t>
                      </a:r>
                    </a:p>
                  </a:txBody>
                  <a:tcPr marL="9525" marR="9525" marT="9525" marB="0" anchor="ctr">
                    <a:solidFill>
                      <a:srgbClr val="F3F9FA"/>
                    </a:solidFill>
                  </a:tcPr>
                </a:tc>
              </a:tr>
              <a:tr h="370840">
                <a:tc>
                  <a:txBody>
                    <a:bodyPr/>
                    <a:lstStyle/>
                    <a:p>
                      <a:pPr marL="0" algn="ctr" defTabSz="914400" rtl="0" eaLnBrk="1" latinLnBrk="0" hangingPunct="1"/>
                      <a:r>
                        <a:rPr lang="en-US" sz="1800" kern="1200" dirty="0" smtClean="0">
                          <a:solidFill>
                            <a:schemeClr val="dk1"/>
                          </a:solidFill>
                          <a:latin typeface="+mn-lt"/>
                          <a:ea typeface="+mn-ea"/>
                          <a:cs typeface="+mn-cs"/>
                        </a:rPr>
                        <a:t>3</a:t>
                      </a:r>
                    </a:p>
                  </a:txBody>
                  <a:tcPr>
                    <a:solidFill>
                      <a:schemeClr val="accent5">
                        <a:lumMod val="90000"/>
                      </a:schemeClr>
                    </a:solidFill>
                  </a:tcPr>
                </a:tc>
                <a:tc>
                  <a:txBody>
                    <a:bodyPr/>
                    <a:lstStyle/>
                    <a:p>
                      <a:pPr marL="0" algn="l" defTabSz="914400" rtl="0" eaLnBrk="1" latinLnBrk="0" hangingPunct="1"/>
                      <a:r>
                        <a:rPr lang="en-US" sz="1800" kern="1200" dirty="0" smtClean="0">
                          <a:solidFill>
                            <a:schemeClr val="dk1"/>
                          </a:solidFill>
                          <a:latin typeface="+mn-lt"/>
                          <a:ea typeface="+mn-ea"/>
                          <a:cs typeface="+mn-cs"/>
                        </a:rPr>
                        <a:t>+ 2011 GRC Assumptions</a:t>
                      </a:r>
                    </a:p>
                  </a:txBody>
                  <a:tcPr>
                    <a:solidFill>
                      <a:schemeClr val="accent5">
                        <a:lumMod val="90000"/>
                      </a:schemeClr>
                    </a:solidFill>
                  </a:tcPr>
                </a:tc>
                <a:tc>
                  <a:txBody>
                    <a:bodyPr/>
                    <a:lstStyle/>
                    <a:p>
                      <a:pPr marL="0" algn="ctr" defTabSz="914400" rtl="0" eaLnBrk="1" latinLnBrk="0" hangingPunct="1"/>
                      <a:endParaRPr lang="en-US" sz="1800" kern="1200" dirty="0" smtClean="0">
                        <a:solidFill>
                          <a:schemeClr val="dk1"/>
                        </a:solidFill>
                        <a:latin typeface="+mn-lt"/>
                        <a:ea typeface="+mn-ea"/>
                        <a:cs typeface="+mn-cs"/>
                      </a:endParaRPr>
                    </a:p>
                  </a:txBody>
                  <a:tcPr>
                    <a:solidFill>
                      <a:schemeClr val="accent5">
                        <a:lumMod val="90000"/>
                      </a:schemeClr>
                    </a:solidFill>
                  </a:tcPr>
                </a:tc>
                <a:tc>
                  <a:txBody>
                    <a:bodyPr/>
                    <a:lstStyle/>
                    <a:p>
                      <a:pPr marL="0" algn="ctr" defTabSz="914400" rtl="0" eaLnBrk="1" latinLnBrk="0" hangingPunct="1"/>
                      <a:r>
                        <a:rPr lang="en-US" sz="1800" kern="1200" dirty="0" smtClean="0">
                          <a:solidFill>
                            <a:schemeClr val="dk1"/>
                          </a:solidFill>
                          <a:latin typeface="+mn-lt"/>
                          <a:ea typeface="+mn-ea"/>
                          <a:cs typeface="+mn-cs"/>
                        </a:rPr>
                        <a:t>$53.30</a:t>
                      </a:r>
                    </a:p>
                  </a:txBody>
                  <a:tcPr>
                    <a:solidFill>
                      <a:schemeClr val="accent5">
                        <a:lumMod val="90000"/>
                      </a:schemeClr>
                    </a:solidFill>
                  </a:tcPr>
                </a:tc>
                <a:tc>
                  <a:txBody>
                    <a:bodyPr/>
                    <a:lstStyle/>
                    <a:p>
                      <a:pPr marL="0" algn="ctr" defTabSz="914400" rtl="0" eaLnBrk="1" latinLnBrk="0" hangingPunct="1"/>
                      <a:r>
                        <a:rPr lang="en-US" sz="1800" kern="1200" dirty="0" smtClean="0">
                          <a:solidFill>
                            <a:schemeClr val="dk1"/>
                          </a:solidFill>
                          <a:latin typeface="+mn-lt"/>
                          <a:ea typeface="+mn-ea"/>
                          <a:cs typeface="+mn-cs"/>
                        </a:rPr>
                        <a:t>$58.82</a:t>
                      </a:r>
                    </a:p>
                  </a:txBody>
                  <a:tcPr>
                    <a:solidFill>
                      <a:schemeClr val="accent5">
                        <a:lumMod val="90000"/>
                      </a:schemeClr>
                    </a:solidFill>
                  </a:tcPr>
                </a:tc>
                <a:tc>
                  <a:txBody>
                    <a:bodyPr/>
                    <a:lstStyle/>
                    <a:p>
                      <a:pPr marL="0" algn="ctr" defTabSz="914400" rtl="0" eaLnBrk="1" fontAlgn="b" latinLnBrk="0" hangingPunct="1"/>
                      <a:r>
                        <a:rPr lang="en-US" sz="1800" kern="1200" dirty="0" smtClean="0">
                          <a:solidFill>
                            <a:srgbClr val="FF0000"/>
                          </a:solidFill>
                          <a:latin typeface="+mn-lt"/>
                          <a:ea typeface="+mn-ea"/>
                          <a:cs typeface="+mn-cs"/>
                        </a:rPr>
                        <a:t>(1.17)</a:t>
                      </a:r>
                    </a:p>
                  </a:txBody>
                  <a:tcPr marL="9525" marR="9525" marT="9525" marB="0" anchor="ctr">
                    <a:solidFill>
                      <a:schemeClr val="accent5">
                        <a:lumMod val="90000"/>
                      </a:schemeClr>
                    </a:solidFill>
                  </a:tcPr>
                </a:tc>
              </a:tr>
              <a:tr h="370840">
                <a:tc>
                  <a:txBody>
                    <a:bodyPr/>
                    <a:lstStyle/>
                    <a:p>
                      <a:pPr algn="ctr"/>
                      <a:r>
                        <a:rPr lang="en-US" dirty="0" smtClean="0"/>
                        <a:t>4</a:t>
                      </a:r>
                      <a:endParaRPr lang="en-US" dirty="0"/>
                    </a:p>
                  </a:txBody>
                  <a:tcPr>
                    <a:solidFill>
                      <a:srgbClr val="F3F9FA"/>
                    </a:solidFill>
                  </a:tcPr>
                </a:tc>
                <a:tc>
                  <a:txBody>
                    <a:bodyPr/>
                    <a:lstStyle/>
                    <a:p>
                      <a:r>
                        <a:rPr lang="en-US" dirty="0" smtClean="0"/>
                        <a:t>+</a:t>
                      </a:r>
                      <a:r>
                        <a:rPr lang="en-US" baseline="0" dirty="0" smtClean="0"/>
                        <a:t> RPS from 2011 RFP</a:t>
                      </a:r>
                      <a:endParaRPr lang="en-US" dirty="0"/>
                    </a:p>
                  </a:txBody>
                  <a:tcPr>
                    <a:solidFill>
                      <a:srgbClr val="F3F9FA"/>
                    </a:solidFill>
                  </a:tcPr>
                </a:tc>
                <a:tc>
                  <a:txBody>
                    <a:bodyPr/>
                    <a:lstStyle/>
                    <a:p>
                      <a:pPr algn="ctr"/>
                      <a:endParaRPr lang="en-US" dirty="0"/>
                    </a:p>
                  </a:txBody>
                  <a:tcPr>
                    <a:solidFill>
                      <a:srgbClr val="F3F9FA"/>
                    </a:solidFill>
                  </a:tcPr>
                </a:tc>
                <a:tc>
                  <a:txBody>
                    <a:bodyPr/>
                    <a:lstStyle/>
                    <a:p>
                      <a:pPr algn="ctr"/>
                      <a:r>
                        <a:rPr lang="en-US" dirty="0" smtClean="0"/>
                        <a:t>$51.39</a:t>
                      </a:r>
                      <a:endParaRPr lang="en-US" dirty="0"/>
                    </a:p>
                  </a:txBody>
                  <a:tcPr>
                    <a:solidFill>
                      <a:srgbClr val="F3F9FA"/>
                    </a:solidFill>
                  </a:tcPr>
                </a:tc>
                <a:tc>
                  <a:txBody>
                    <a:bodyPr/>
                    <a:lstStyle/>
                    <a:p>
                      <a:pPr algn="ctr"/>
                      <a:r>
                        <a:rPr lang="en-US" dirty="0" smtClean="0"/>
                        <a:t>$56.66</a:t>
                      </a:r>
                      <a:endParaRPr lang="en-US" dirty="0"/>
                    </a:p>
                  </a:txBody>
                  <a:tcPr>
                    <a:solidFill>
                      <a:srgbClr val="F3F9FA"/>
                    </a:solidFill>
                  </a:tcPr>
                </a:tc>
                <a:tc>
                  <a:txBody>
                    <a:bodyPr/>
                    <a:lstStyle/>
                    <a:p>
                      <a:pPr marL="0" algn="ctr" defTabSz="914400" rtl="0" eaLnBrk="1" fontAlgn="b" latinLnBrk="0" hangingPunct="1"/>
                      <a:r>
                        <a:rPr lang="en-US" sz="1800" kern="1200" dirty="0" smtClean="0">
                          <a:solidFill>
                            <a:srgbClr val="FF0000"/>
                          </a:solidFill>
                          <a:latin typeface="+mn-lt"/>
                          <a:ea typeface="+mn-ea"/>
                          <a:cs typeface="+mn-cs"/>
                        </a:rPr>
                        <a:t>(2.16)</a:t>
                      </a:r>
                    </a:p>
                  </a:txBody>
                  <a:tcPr marL="9525" marR="9525" marT="9525" marB="0" anchor="ctr">
                    <a:solidFill>
                      <a:srgbClr val="F3F9FA"/>
                    </a:solidFill>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5</a:t>
                      </a:r>
                    </a:p>
                  </a:txBody>
                  <a:tcPr horzOverflow="overflow">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 Misc Updates from 2011 RFP</a:t>
                      </a:r>
                    </a:p>
                  </a:txBody>
                  <a:tcPr horzOverflow="overflow">
                    <a:solidFill>
                      <a:schemeClr val="accent1"/>
                    </a:solidFill>
                  </a:tcPr>
                </a:tc>
                <a:tc>
                  <a:txBody>
                    <a:bodyPr/>
                    <a:lstStyle/>
                    <a:p>
                      <a:pPr algn="ctr"/>
                      <a:endParaRPr lang="en-US" dirty="0"/>
                    </a:p>
                  </a:txBody>
                  <a:tcP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$50.59</a:t>
                      </a:r>
                    </a:p>
                  </a:txBody>
                  <a:tcP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$55.70</a:t>
                      </a:r>
                    </a:p>
                  </a:txBody>
                  <a:tcPr horzOverflow="overflow">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cs typeface="Arial" charset="0"/>
                        </a:rPr>
                        <a:t>(0.96)</a:t>
                      </a:r>
                    </a:p>
                  </a:txBody>
                  <a:tcPr marL="9525" marR="9525" marT="9525" marB="0" anchor="ctr" horzOverflow="overflow">
                    <a:solidFill>
                      <a:schemeClr val="accent1"/>
                    </a:solidFill>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6</a:t>
                      </a:r>
                    </a:p>
                  </a:txBody>
                  <a:tcPr horzOverflow="overflow">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7D67"/>
                          </a:solidFill>
                          <a:effectLst/>
                          <a:latin typeface="Arial" charset="0"/>
                          <a:cs typeface="Arial" charset="0"/>
                        </a:rPr>
                        <a:t>+ No CO2 price, add </a:t>
                      </a:r>
                      <a:r>
                        <a:rPr kumimoji="0" lang="en-US" sz="1800" b="0" i="0" u="none" strike="noStrike" cap="none" normalizeH="0" baseline="0" dirty="0" err="1" smtClean="0">
                          <a:ln>
                            <a:noFill/>
                          </a:ln>
                          <a:solidFill>
                            <a:srgbClr val="FF7D67"/>
                          </a:solidFill>
                          <a:effectLst/>
                          <a:latin typeface="Arial" charset="0"/>
                          <a:cs typeface="Arial" charset="0"/>
                        </a:rPr>
                        <a:t>NOx</a:t>
                      </a:r>
                      <a:r>
                        <a:rPr kumimoji="0" lang="en-US" sz="1800" b="0" i="0" u="none" strike="noStrike" cap="none" normalizeH="0" baseline="0" dirty="0" smtClean="0">
                          <a:ln>
                            <a:noFill/>
                          </a:ln>
                          <a:solidFill>
                            <a:srgbClr val="FF7D67"/>
                          </a:solidFill>
                          <a:effectLst/>
                          <a:latin typeface="Arial" charset="0"/>
                          <a:cs typeface="Arial" charset="0"/>
                        </a:rPr>
                        <a:t> and SO2</a:t>
                      </a:r>
                    </a:p>
                  </a:txBody>
                  <a:tcPr horzOverflow="overflow">
                    <a:solidFill>
                      <a:srgbClr val="F3F9FA"/>
                    </a:solidFill>
                  </a:tcPr>
                </a:tc>
                <a:tc>
                  <a:txBody>
                    <a:bodyPr/>
                    <a:lstStyle/>
                    <a:p>
                      <a:pPr algn="ctr"/>
                      <a:endParaRPr lang="en-US" dirty="0"/>
                    </a:p>
                  </a:txBody>
                  <a:tcP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$47.93</a:t>
                      </a:r>
                    </a:p>
                  </a:txBody>
                  <a:tcPr horzOverflow="overflow">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$52.00</a:t>
                      </a:r>
                    </a:p>
                  </a:txBody>
                  <a:tcPr horzOverflow="overflow">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charset="0"/>
                          <a:cs typeface="Arial" charset="0"/>
                        </a:rPr>
                        <a:t>(3.70)</a:t>
                      </a:r>
                    </a:p>
                  </a:txBody>
                  <a:tcPr marL="9525" marR="9525" marT="9525" marB="0" anchor="ctr" horzOverflow="overflow">
                    <a:solidFill>
                      <a:srgbClr val="F3F9FA"/>
                    </a:solidFill>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7</a:t>
                      </a:r>
                    </a:p>
                  </a:txBody>
                  <a:tcPr horzOverflow="overflow">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 April 2012 NG Price</a:t>
                      </a:r>
                    </a:p>
                  </a:txBody>
                  <a:tcPr horzOverflow="overflow">
                    <a:solidFill>
                      <a:schemeClr val="accent1"/>
                    </a:solidFill>
                  </a:tcPr>
                </a:tc>
                <a:tc>
                  <a:txBody>
                    <a:bodyPr/>
                    <a:lstStyle/>
                    <a:p>
                      <a:pPr algn="ctr"/>
                      <a:endParaRPr lang="en-US" dirty="0"/>
                    </a:p>
                  </a:txBody>
                  <a:tcP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$43.88</a:t>
                      </a:r>
                    </a:p>
                  </a:txBody>
                  <a:tcP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$48.79</a:t>
                      </a:r>
                    </a:p>
                  </a:txBody>
                  <a:tcPr horzOverflow="overflow">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charset="0"/>
                          <a:cs typeface="Arial" charset="0"/>
                        </a:rPr>
                        <a:t>(3.22)</a:t>
                      </a:r>
                    </a:p>
                  </a:txBody>
                  <a:tcPr marL="9525" marR="9525" marT="9525" marB="0" anchor="ctr" horzOverflow="overflow">
                    <a:solidFill>
                      <a:schemeClr val="accent1"/>
                    </a:solidFill>
                  </a:tcPr>
                </a:tc>
              </a:tr>
            </a:tbl>
          </a:graphicData>
        </a:graphic>
      </p:graphicFrame>
      <p:sp>
        <p:nvSpPr>
          <p:cNvPr id="11371" name="Oval 5"/>
          <p:cNvSpPr>
            <a:spLocks noChangeArrowheads="1"/>
          </p:cNvSpPr>
          <p:nvPr/>
        </p:nvSpPr>
        <p:spPr bwMode="auto">
          <a:xfrm>
            <a:off x="5410200" y="2362200"/>
            <a:ext cx="914400" cy="381000"/>
          </a:xfrm>
          <a:prstGeom prst="ellipse">
            <a:avLst/>
          </a:prstGeom>
          <a:noFill/>
          <a:ln w="25400" algn="ctr">
            <a:solidFill>
              <a:srgbClr val="FF0000"/>
            </a:solidFill>
            <a:round/>
            <a:headEnd/>
            <a:tailEnd/>
          </a:ln>
        </p:spPr>
        <p:txBody>
          <a:bodyPr anchor="ctr"/>
          <a:lstStyle/>
          <a:p>
            <a:endParaRPr lang="en-US"/>
          </a:p>
        </p:txBody>
      </p:sp>
      <p:sp>
        <p:nvSpPr>
          <p:cNvPr id="11372" name="Oval 6"/>
          <p:cNvSpPr>
            <a:spLocks noChangeArrowheads="1"/>
          </p:cNvSpPr>
          <p:nvPr/>
        </p:nvSpPr>
        <p:spPr bwMode="auto">
          <a:xfrm>
            <a:off x="5403273" y="4936367"/>
            <a:ext cx="914400" cy="381000"/>
          </a:xfrm>
          <a:prstGeom prst="ellipse">
            <a:avLst/>
          </a:prstGeom>
          <a:noFill/>
          <a:ln w="25400" algn="ctr">
            <a:solidFill>
              <a:srgbClr val="FF0000"/>
            </a:solidFill>
            <a:round/>
            <a:headEnd/>
            <a:tailEnd/>
          </a:ln>
        </p:spPr>
        <p:txBody>
          <a:bodyPr anchor="ctr"/>
          <a:lstStyle/>
          <a:p>
            <a:endParaRPr lang="en-US"/>
          </a:p>
        </p:txBody>
      </p:sp>
      <p:cxnSp>
        <p:nvCxnSpPr>
          <p:cNvPr id="11373" name="Straight Connector 8"/>
          <p:cNvCxnSpPr>
            <a:cxnSpLocks noChangeShapeType="1"/>
            <a:stCxn id="11371" idx="2"/>
            <a:endCxn id="11375" idx="3"/>
          </p:cNvCxnSpPr>
          <p:nvPr/>
        </p:nvCxnSpPr>
        <p:spPr bwMode="auto">
          <a:xfrm flipH="1">
            <a:off x="4953000" y="2552700"/>
            <a:ext cx="457200" cy="1823244"/>
          </a:xfrm>
          <a:prstGeom prst="line">
            <a:avLst/>
          </a:prstGeom>
          <a:noFill/>
          <a:ln w="25400" algn="ctr">
            <a:solidFill>
              <a:srgbClr val="FF0000"/>
            </a:solidFill>
            <a:round/>
            <a:headEnd/>
            <a:tailEnd/>
          </a:ln>
        </p:spPr>
      </p:cxnSp>
      <p:cxnSp>
        <p:nvCxnSpPr>
          <p:cNvPr id="11374" name="Straight Connector 10"/>
          <p:cNvCxnSpPr>
            <a:cxnSpLocks noChangeShapeType="1"/>
            <a:stCxn id="11372" idx="2"/>
            <a:endCxn id="11375" idx="3"/>
          </p:cNvCxnSpPr>
          <p:nvPr/>
        </p:nvCxnSpPr>
        <p:spPr bwMode="auto">
          <a:xfrm flipH="1" flipV="1">
            <a:off x="4953000" y="4375944"/>
            <a:ext cx="450273" cy="750923"/>
          </a:xfrm>
          <a:prstGeom prst="line">
            <a:avLst/>
          </a:prstGeom>
          <a:noFill/>
          <a:ln w="25400" algn="ctr">
            <a:solidFill>
              <a:srgbClr val="FF0000"/>
            </a:solidFill>
            <a:round/>
            <a:headEnd/>
            <a:tailEnd/>
          </a:ln>
        </p:spPr>
      </p:cxnSp>
      <p:sp>
        <p:nvSpPr>
          <p:cNvPr id="11375" name="TextBox 16"/>
          <p:cNvSpPr txBox="1">
            <a:spLocks noChangeArrowheads="1"/>
          </p:cNvSpPr>
          <p:nvPr/>
        </p:nvSpPr>
        <p:spPr bwMode="auto">
          <a:xfrm>
            <a:off x="4114800" y="4191000"/>
            <a:ext cx="838200" cy="369888"/>
          </a:xfrm>
          <a:prstGeom prst="rect">
            <a:avLst/>
          </a:prstGeom>
          <a:solidFill>
            <a:schemeClr val="bg1">
              <a:alpha val="67058"/>
            </a:schemeClr>
          </a:solidFill>
          <a:ln w="25400">
            <a:solidFill>
              <a:srgbClr val="FF0000"/>
            </a:solidFill>
            <a:miter lim="800000"/>
            <a:headEnd/>
            <a:tailEnd/>
          </a:ln>
        </p:spPr>
        <p:txBody>
          <a:bodyPr>
            <a:spAutoFit/>
          </a:bodyPr>
          <a:lstStyle/>
          <a:p>
            <a:r>
              <a:rPr lang="en-US" sz="1800">
                <a:solidFill>
                  <a:srgbClr val="FF0000"/>
                </a:solidFill>
              </a:rPr>
              <a:t>(0.70)</a:t>
            </a:r>
          </a:p>
        </p:txBody>
      </p:sp>
      <p:sp>
        <p:nvSpPr>
          <p:cNvPr id="11376" name="Oval 33"/>
          <p:cNvSpPr>
            <a:spLocks noChangeArrowheads="1"/>
          </p:cNvSpPr>
          <p:nvPr/>
        </p:nvSpPr>
        <p:spPr bwMode="auto">
          <a:xfrm>
            <a:off x="5410200" y="1981200"/>
            <a:ext cx="914400" cy="381000"/>
          </a:xfrm>
          <a:prstGeom prst="ellipse">
            <a:avLst/>
          </a:prstGeom>
          <a:noFill/>
          <a:ln w="25400" algn="ctr">
            <a:solidFill>
              <a:srgbClr val="FF0000"/>
            </a:solidFill>
            <a:round/>
            <a:headEnd/>
            <a:tailEnd/>
          </a:ln>
        </p:spPr>
        <p:txBody>
          <a:bodyPr anchor="ctr"/>
          <a:lstStyle/>
          <a:p>
            <a:endParaRPr lang="en-US"/>
          </a:p>
        </p:txBody>
      </p:sp>
      <p:sp>
        <p:nvSpPr>
          <p:cNvPr id="11377" name="Right Brace 34"/>
          <p:cNvSpPr>
            <a:spLocks/>
          </p:cNvSpPr>
          <p:nvPr/>
        </p:nvSpPr>
        <p:spPr bwMode="auto">
          <a:xfrm>
            <a:off x="6324600" y="2133600"/>
            <a:ext cx="304800" cy="457200"/>
          </a:xfrm>
          <a:prstGeom prst="rightBrace">
            <a:avLst>
              <a:gd name="adj1" fmla="val 37500"/>
              <a:gd name="adj2" fmla="val 50000"/>
            </a:avLst>
          </a:prstGeom>
          <a:noFill/>
          <a:ln w="25400" algn="ctr">
            <a:solidFill>
              <a:srgbClr val="FF0000"/>
            </a:solidFill>
            <a:round/>
            <a:headEnd/>
            <a:tailEnd/>
          </a:ln>
        </p:spPr>
        <p:txBody>
          <a:bodyPr anchor="ctr"/>
          <a:lstStyle/>
          <a:p>
            <a:endParaRPr lang="en-US"/>
          </a:p>
        </p:txBody>
      </p:sp>
      <p:sp>
        <p:nvSpPr>
          <p:cNvPr id="11378" name="TextBox 35"/>
          <p:cNvSpPr txBox="1">
            <a:spLocks noChangeArrowheads="1"/>
          </p:cNvSpPr>
          <p:nvPr/>
        </p:nvSpPr>
        <p:spPr bwMode="auto">
          <a:xfrm>
            <a:off x="6629400" y="2220912"/>
            <a:ext cx="685800" cy="369888"/>
          </a:xfrm>
          <a:prstGeom prst="rect">
            <a:avLst/>
          </a:prstGeom>
          <a:solidFill>
            <a:schemeClr val="bg1">
              <a:alpha val="67058"/>
            </a:schemeClr>
          </a:solidFill>
          <a:ln w="25400">
            <a:solidFill>
              <a:srgbClr val="FF0000"/>
            </a:solidFill>
            <a:miter lim="800000"/>
            <a:headEnd/>
            <a:tailEnd/>
          </a:ln>
        </p:spPr>
        <p:txBody>
          <a:bodyPr>
            <a:spAutoFit/>
          </a:bodyPr>
          <a:lstStyle/>
          <a:p>
            <a:r>
              <a:rPr lang="en-US" sz="1800">
                <a:solidFill>
                  <a:schemeClr val="tx1"/>
                </a:solidFill>
              </a:rPr>
              <a:t>0.04</a:t>
            </a:r>
          </a:p>
        </p:txBody>
      </p:sp>
    </p:spTree>
    <p:extLst>
      <p:ext uri="{BB962C8B-B14F-4D97-AF65-F5344CB8AC3E}">
        <p14:creationId xmlns:p14="http://schemas.microsoft.com/office/powerpoint/2010/main" val="333231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376"/>
                                        </p:tgtEl>
                                        <p:attrNameLst>
                                          <p:attrName>style.visibility</p:attrName>
                                        </p:attrNameLst>
                                      </p:cBhvr>
                                      <p:to>
                                        <p:strVal val="visible"/>
                                      </p:to>
                                    </p:set>
                                    <p:animEffect transition="in" filter="circle(in)">
                                      <p:cBhvr>
                                        <p:cTn id="7" dur="2000"/>
                                        <p:tgtEl>
                                          <p:spTgt spid="1137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371"/>
                                        </p:tgtEl>
                                        <p:attrNameLst>
                                          <p:attrName>style.visibility</p:attrName>
                                        </p:attrNameLst>
                                      </p:cBhvr>
                                      <p:to>
                                        <p:strVal val="visible"/>
                                      </p:to>
                                    </p:set>
                                    <p:animEffect transition="in" filter="circle(in)">
                                      <p:cBhvr>
                                        <p:cTn id="10" dur="2000"/>
                                        <p:tgtEl>
                                          <p:spTgt spid="1137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377"/>
                                        </p:tgtEl>
                                        <p:attrNameLst>
                                          <p:attrName>style.visibility</p:attrName>
                                        </p:attrNameLst>
                                      </p:cBhvr>
                                      <p:to>
                                        <p:strVal val="visible"/>
                                      </p:to>
                                    </p:set>
                                    <p:animEffect transition="in" filter="box(in)">
                                      <p:cBhvr>
                                        <p:cTn id="13" dur="500"/>
                                        <p:tgtEl>
                                          <p:spTgt spid="1137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378"/>
                                        </p:tgtEl>
                                        <p:attrNameLst>
                                          <p:attrName>style.visibility</p:attrName>
                                        </p:attrNameLst>
                                      </p:cBhvr>
                                      <p:to>
                                        <p:strVal val="visible"/>
                                      </p:to>
                                    </p:set>
                                    <p:animEffect transition="in" filter="box(in)">
                                      <p:cBhvr>
                                        <p:cTn id="16" dur="500"/>
                                        <p:tgtEl>
                                          <p:spTgt spid="1137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1373"/>
                                        </p:tgtEl>
                                        <p:attrNameLst>
                                          <p:attrName>style.visibility</p:attrName>
                                        </p:attrNameLst>
                                      </p:cBhvr>
                                      <p:to>
                                        <p:strVal val="visible"/>
                                      </p:to>
                                    </p:set>
                                    <p:animEffect transition="in" filter="box(in)">
                                      <p:cBhvr>
                                        <p:cTn id="21" dur="500"/>
                                        <p:tgtEl>
                                          <p:spTgt spid="11373"/>
                                        </p:tgtEl>
                                      </p:cBhvr>
                                    </p:animEffect>
                                  </p:childTnLst>
                                </p:cTn>
                              </p:par>
                              <p:par>
                                <p:cTn id="22" presetID="4" presetClass="entr" presetSubtype="16" fill="hold" nodeType="withEffect">
                                  <p:stCondLst>
                                    <p:cond delay="0"/>
                                  </p:stCondLst>
                                  <p:childTnLst>
                                    <p:set>
                                      <p:cBhvr>
                                        <p:cTn id="23" dur="1" fill="hold">
                                          <p:stCondLst>
                                            <p:cond delay="0"/>
                                          </p:stCondLst>
                                        </p:cTn>
                                        <p:tgtEl>
                                          <p:spTgt spid="11374"/>
                                        </p:tgtEl>
                                        <p:attrNameLst>
                                          <p:attrName>style.visibility</p:attrName>
                                        </p:attrNameLst>
                                      </p:cBhvr>
                                      <p:to>
                                        <p:strVal val="visible"/>
                                      </p:to>
                                    </p:set>
                                    <p:animEffect transition="in" filter="box(in)">
                                      <p:cBhvr>
                                        <p:cTn id="24" dur="500"/>
                                        <p:tgtEl>
                                          <p:spTgt spid="1137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1375"/>
                                        </p:tgtEl>
                                        <p:attrNameLst>
                                          <p:attrName>style.visibility</p:attrName>
                                        </p:attrNameLst>
                                      </p:cBhvr>
                                      <p:to>
                                        <p:strVal val="visible"/>
                                      </p:to>
                                    </p:set>
                                    <p:animEffect transition="in" filter="box(in)">
                                      <p:cBhvr>
                                        <p:cTn id="27" dur="500"/>
                                        <p:tgtEl>
                                          <p:spTgt spid="1137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1372"/>
                                        </p:tgtEl>
                                        <p:attrNameLst>
                                          <p:attrName>style.visibility</p:attrName>
                                        </p:attrNameLst>
                                      </p:cBhvr>
                                      <p:to>
                                        <p:strVal val="visible"/>
                                      </p:to>
                                    </p:set>
                                    <p:animEffect transition="in" filter="circle(in)">
                                      <p:cBhvr>
                                        <p:cTn id="30" dur="2000"/>
                                        <p:tgtEl>
                                          <p:spTgt spid="11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1" grpId="0" animBg="1"/>
      <p:bldP spid="11372" grpId="0" animBg="1"/>
      <p:bldP spid="11375" grpId="0" animBg="1"/>
      <p:bldP spid="11376" grpId="0" animBg="1"/>
      <p:bldP spid="11377" grpId="0" animBg="1"/>
      <p:bldP spid="113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lum bright="70000" contrast="-70000"/>
          </a:blip>
          <a:srcRect/>
          <a:stretch>
            <a:fillRect/>
          </a:stretch>
        </p:blipFill>
        <p:spPr bwMode="auto">
          <a:xfrm>
            <a:off x="762000" y="914400"/>
            <a:ext cx="5067300" cy="5791200"/>
          </a:xfrm>
          <a:prstGeom prst="rect">
            <a:avLst/>
          </a:prstGeom>
          <a:noFill/>
          <a:ln w="25400" cap="flat" cmpd="sng" algn="ctr">
            <a:solidFill>
              <a:schemeClr val="tx1"/>
            </a:solidFill>
            <a:prstDash val="solid"/>
            <a:round/>
            <a:headEnd type="none" w="med" len="med"/>
            <a:tailEnd type="none" w="med" len="med"/>
          </a:ln>
          <a:effectLst/>
        </p:spPr>
      </p:pic>
      <p:sp>
        <p:nvSpPr>
          <p:cNvPr id="2" name="Slide Number Placeholder 1"/>
          <p:cNvSpPr>
            <a:spLocks noGrp="1"/>
          </p:cNvSpPr>
          <p:nvPr>
            <p:ph type="sldNum" sz="quarter" idx="10"/>
          </p:nvPr>
        </p:nvSpPr>
        <p:spPr/>
        <p:txBody>
          <a:bodyPr/>
          <a:lstStyle/>
          <a:p>
            <a:fld id="{0E05C5C8-5DF2-4D4A-B3DF-92E939E90157}" type="slidenum">
              <a:rPr lang="en-US" smtClean="0"/>
              <a:pPr/>
              <a:t>2</a:t>
            </a:fld>
            <a:endParaRPr lang="en-US"/>
          </a:p>
        </p:txBody>
      </p:sp>
      <p:sp>
        <p:nvSpPr>
          <p:cNvPr id="7" name="Oval 6"/>
          <p:cNvSpPr/>
          <p:nvPr/>
        </p:nvSpPr>
        <p:spPr bwMode="auto">
          <a:xfrm>
            <a:off x="1600200" y="14478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smtClean="0"/>
              <a:t>OWI</a:t>
            </a:r>
          </a:p>
        </p:txBody>
      </p:sp>
      <p:sp>
        <p:nvSpPr>
          <p:cNvPr id="8" name="Oval 7"/>
          <p:cNvSpPr/>
          <p:nvPr/>
        </p:nvSpPr>
        <p:spPr bwMode="auto">
          <a:xfrm>
            <a:off x="3810000" y="15240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t>MT</a:t>
            </a:r>
          </a:p>
        </p:txBody>
      </p:sp>
      <p:sp>
        <p:nvSpPr>
          <p:cNvPr id="9" name="Oval 8"/>
          <p:cNvSpPr/>
          <p:nvPr/>
        </p:nvSpPr>
        <p:spPr bwMode="auto">
          <a:xfrm>
            <a:off x="2895600" y="2590800"/>
            <a:ext cx="609600" cy="6096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err="1" smtClean="0"/>
              <a:t>IDSo</a:t>
            </a:r>
            <a:endParaRPr lang="en-US" sz="1400" dirty="0" smtClean="0"/>
          </a:p>
        </p:txBody>
      </p:sp>
      <p:sp>
        <p:nvSpPr>
          <p:cNvPr id="10" name="Oval 9"/>
          <p:cNvSpPr/>
          <p:nvPr/>
        </p:nvSpPr>
        <p:spPr bwMode="auto">
          <a:xfrm>
            <a:off x="4038600" y="28956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smtClean="0"/>
              <a:t>WY</a:t>
            </a:r>
          </a:p>
        </p:txBody>
      </p:sp>
      <p:sp>
        <p:nvSpPr>
          <p:cNvPr id="11" name="Oval 10"/>
          <p:cNvSpPr/>
          <p:nvPr/>
        </p:nvSpPr>
        <p:spPr bwMode="auto">
          <a:xfrm>
            <a:off x="4343400" y="39624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t>CO</a:t>
            </a:r>
          </a:p>
        </p:txBody>
      </p:sp>
      <p:sp>
        <p:nvSpPr>
          <p:cNvPr id="12" name="Oval 11"/>
          <p:cNvSpPr/>
          <p:nvPr/>
        </p:nvSpPr>
        <p:spPr bwMode="auto">
          <a:xfrm>
            <a:off x="4114800" y="53340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smtClean="0"/>
              <a:t>NM</a:t>
            </a:r>
          </a:p>
        </p:txBody>
      </p:sp>
      <p:sp>
        <p:nvSpPr>
          <p:cNvPr id="13" name="Oval 12"/>
          <p:cNvSpPr/>
          <p:nvPr/>
        </p:nvSpPr>
        <p:spPr bwMode="auto">
          <a:xfrm>
            <a:off x="2895600" y="54102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smtClean="0"/>
              <a:t>AZ</a:t>
            </a:r>
          </a:p>
        </p:txBody>
      </p:sp>
      <p:sp>
        <p:nvSpPr>
          <p:cNvPr id="14" name="Oval 13"/>
          <p:cNvSpPr/>
          <p:nvPr/>
        </p:nvSpPr>
        <p:spPr bwMode="auto">
          <a:xfrm>
            <a:off x="3048000" y="38100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t>UT</a:t>
            </a:r>
          </a:p>
        </p:txBody>
      </p:sp>
      <p:sp>
        <p:nvSpPr>
          <p:cNvPr id="15" name="Oval 14"/>
          <p:cNvSpPr/>
          <p:nvPr/>
        </p:nvSpPr>
        <p:spPr bwMode="auto">
          <a:xfrm>
            <a:off x="2286000" y="45720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err="1" smtClean="0"/>
              <a:t>NVSo</a:t>
            </a:r>
            <a:endParaRPr lang="en-US" sz="1400" dirty="0" smtClean="0"/>
          </a:p>
        </p:txBody>
      </p:sp>
      <p:sp>
        <p:nvSpPr>
          <p:cNvPr id="16" name="Oval 15"/>
          <p:cNvSpPr/>
          <p:nvPr/>
        </p:nvSpPr>
        <p:spPr bwMode="auto">
          <a:xfrm>
            <a:off x="1981200" y="32004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err="1" smtClean="0"/>
              <a:t>NVNo</a:t>
            </a:r>
            <a:endParaRPr lang="en-US" sz="1400" dirty="0" smtClean="0"/>
          </a:p>
        </p:txBody>
      </p:sp>
      <p:sp>
        <p:nvSpPr>
          <p:cNvPr id="17" name="Oval 16"/>
          <p:cNvSpPr/>
          <p:nvPr/>
        </p:nvSpPr>
        <p:spPr bwMode="auto">
          <a:xfrm>
            <a:off x="838200" y="31242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100" dirty="0" smtClean="0"/>
              <a:t>NP15</a:t>
            </a:r>
          </a:p>
        </p:txBody>
      </p:sp>
      <p:sp>
        <p:nvSpPr>
          <p:cNvPr id="18" name="Oval 17"/>
          <p:cNvSpPr/>
          <p:nvPr/>
        </p:nvSpPr>
        <p:spPr bwMode="auto">
          <a:xfrm>
            <a:off x="914400" y="40386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100" dirty="0" smtClean="0"/>
              <a:t>ZP26</a:t>
            </a:r>
          </a:p>
        </p:txBody>
      </p:sp>
      <p:sp>
        <p:nvSpPr>
          <p:cNvPr id="19" name="Oval 18"/>
          <p:cNvSpPr/>
          <p:nvPr/>
        </p:nvSpPr>
        <p:spPr bwMode="auto">
          <a:xfrm>
            <a:off x="1447800" y="48768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100" dirty="0" smtClean="0"/>
              <a:t>SP15</a:t>
            </a:r>
          </a:p>
        </p:txBody>
      </p:sp>
      <p:sp>
        <p:nvSpPr>
          <p:cNvPr id="20" name="Oval 19"/>
          <p:cNvSpPr/>
          <p:nvPr/>
        </p:nvSpPr>
        <p:spPr bwMode="auto">
          <a:xfrm>
            <a:off x="1828800" y="61722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t>Baja No</a:t>
            </a:r>
          </a:p>
        </p:txBody>
      </p:sp>
      <p:sp>
        <p:nvSpPr>
          <p:cNvPr id="21" name="Oval 20"/>
          <p:cNvSpPr/>
          <p:nvPr/>
        </p:nvSpPr>
        <p:spPr bwMode="auto">
          <a:xfrm>
            <a:off x="2286000" y="1524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smtClean="0"/>
              <a:t>BC</a:t>
            </a:r>
          </a:p>
        </p:txBody>
      </p:sp>
      <p:sp>
        <p:nvSpPr>
          <p:cNvPr id="22" name="Oval 21"/>
          <p:cNvSpPr/>
          <p:nvPr/>
        </p:nvSpPr>
        <p:spPr bwMode="auto">
          <a:xfrm>
            <a:off x="4114800" y="381000"/>
            <a:ext cx="762000" cy="685800"/>
          </a:xfrm>
          <a:prstGeom prst="ellipse">
            <a:avLst/>
          </a:prstGeom>
          <a:solidFill>
            <a:schemeClr val="bg1">
              <a:alpha val="69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400" dirty="0" smtClean="0"/>
              <a:t>AB</a:t>
            </a:r>
          </a:p>
        </p:txBody>
      </p:sp>
      <p:cxnSp>
        <p:nvCxnSpPr>
          <p:cNvPr id="28" name="Straight Arrow Connector 27"/>
          <p:cNvCxnSpPr/>
          <p:nvPr/>
        </p:nvCxnSpPr>
        <p:spPr bwMode="auto">
          <a:xfrm flipH="1">
            <a:off x="2133600" y="762000"/>
            <a:ext cx="381000" cy="685800"/>
          </a:xfrm>
          <a:prstGeom prst="straightConnector1">
            <a:avLst/>
          </a:prstGeom>
          <a:noFill/>
          <a:ln w="25400" cap="flat" cmpd="sng" algn="ctr">
            <a:solidFill>
              <a:schemeClr val="tx1"/>
            </a:solidFill>
            <a:prstDash val="solid"/>
            <a:round/>
            <a:headEnd type="triangle"/>
            <a:tailEnd type="triangle"/>
          </a:ln>
          <a:effectLst/>
        </p:spPr>
      </p:cxnSp>
      <p:cxnSp>
        <p:nvCxnSpPr>
          <p:cNvPr id="29" name="Straight Arrow Connector 28"/>
          <p:cNvCxnSpPr>
            <a:stCxn id="8" idx="2"/>
            <a:endCxn id="7" idx="6"/>
          </p:cNvCxnSpPr>
          <p:nvPr/>
        </p:nvCxnSpPr>
        <p:spPr bwMode="auto">
          <a:xfrm flipH="1" flipV="1">
            <a:off x="2362200" y="1790700"/>
            <a:ext cx="1447800" cy="76200"/>
          </a:xfrm>
          <a:prstGeom prst="straightConnector1">
            <a:avLst/>
          </a:prstGeom>
          <a:noFill/>
          <a:ln w="25400" cap="flat" cmpd="sng" algn="ctr">
            <a:solidFill>
              <a:schemeClr val="tx1"/>
            </a:solidFill>
            <a:prstDash val="solid"/>
            <a:round/>
            <a:headEnd type="triangle"/>
            <a:tailEnd type="triangle"/>
          </a:ln>
          <a:effectLst/>
        </p:spPr>
      </p:cxnSp>
      <p:cxnSp>
        <p:nvCxnSpPr>
          <p:cNvPr id="32" name="Straight Arrow Connector 31"/>
          <p:cNvCxnSpPr>
            <a:stCxn id="22" idx="2"/>
            <a:endCxn id="21" idx="6"/>
          </p:cNvCxnSpPr>
          <p:nvPr/>
        </p:nvCxnSpPr>
        <p:spPr bwMode="auto">
          <a:xfrm flipH="1" flipV="1">
            <a:off x="3048000" y="495300"/>
            <a:ext cx="1066800" cy="228600"/>
          </a:xfrm>
          <a:prstGeom prst="straightConnector1">
            <a:avLst/>
          </a:prstGeom>
          <a:noFill/>
          <a:ln w="25400" cap="flat" cmpd="sng" algn="ctr">
            <a:solidFill>
              <a:schemeClr val="bg1"/>
            </a:solidFill>
            <a:prstDash val="solid"/>
            <a:round/>
            <a:headEnd type="triangle"/>
            <a:tailEnd type="triangle"/>
          </a:ln>
          <a:effectLst/>
        </p:spPr>
      </p:cxnSp>
      <p:cxnSp>
        <p:nvCxnSpPr>
          <p:cNvPr id="35" name="Straight Arrow Connector 34"/>
          <p:cNvCxnSpPr/>
          <p:nvPr/>
        </p:nvCxnSpPr>
        <p:spPr bwMode="auto">
          <a:xfrm flipV="1">
            <a:off x="4343400" y="1066800"/>
            <a:ext cx="152400" cy="457200"/>
          </a:xfrm>
          <a:prstGeom prst="straightConnector1">
            <a:avLst/>
          </a:prstGeom>
          <a:noFill/>
          <a:ln w="25400" cap="flat" cmpd="sng" algn="ctr">
            <a:solidFill>
              <a:schemeClr val="tx1"/>
            </a:solidFill>
            <a:prstDash val="solid"/>
            <a:round/>
            <a:headEnd type="triangle"/>
            <a:tailEnd type="triangle"/>
          </a:ln>
          <a:effectLst/>
        </p:spPr>
      </p:cxnSp>
      <p:cxnSp>
        <p:nvCxnSpPr>
          <p:cNvPr id="38" name="Straight Arrow Connector 37"/>
          <p:cNvCxnSpPr>
            <a:stCxn id="9" idx="7"/>
            <a:endCxn id="8" idx="3"/>
          </p:cNvCxnSpPr>
          <p:nvPr/>
        </p:nvCxnSpPr>
        <p:spPr bwMode="auto">
          <a:xfrm flipV="1">
            <a:off x="3415926" y="2109367"/>
            <a:ext cx="505666" cy="570707"/>
          </a:xfrm>
          <a:prstGeom prst="straightConnector1">
            <a:avLst/>
          </a:prstGeom>
          <a:noFill/>
          <a:ln w="25400" cap="flat" cmpd="sng" algn="ctr">
            <a:solidFill>
              <a:schemeClr val="tx1"/>
            </a:solidFill>
            <a:prstDash val="solid"/>
            <a:round/>
            <a:headEnd type="triangle"/>
            <a:tailEnd type="triangle"/>
          </a:ln>
          <a:effectLst/>
        </p:spPr>
      </p:cxnSp>
      <p:cxnSp>
        <p:nvCxnSpPr>
          <p:cNvPr id="40" name="Straight Arrow Connector 39"/>
          <p:cNvCxnSpPr>
            <a:stCxn id="10" idx="0"/>
            <a:endCxn id="8" idx="4"/>
          </p:cNvCxnSpPr>
          <p:nvPr/>
        </p:nvCxnSpPr>
        <p:spPr bwMode="auto">
          <a:xfrm flipH="1" flipV="1">
            <a:off x="4191000" y="2209800"/>
            <a:ext cx="228600" cy="685800"/>
          </a:xfrm>
          <a:prstGeom prst="straightConnector1">
            <a:avLst/>
          </a:prstGeom>
          <a:noFill/>
          <a:ln w="25400" cap="flat" cmpd="sng" algn="ctr">
            <a:solidFill>
              <a:schemeClr val="tx1"/>
            </a:solidFill>
            <a:prstDash val="solid"/>
            <a:round/>
            <a:headEnd type="triangle"/>
            <a:tailEnd type="triangle"/>
          </a:ln>
          <a:effectLst/>
        </p:spPr>
      </p:cxnSp>
      <p:cxnSp>
        <p:nvCxnSpPr>
          <p:cNvPr id="43" name="Straight Arrow Connector 42"/>
          <p:cNvCxnSpPr>
            <a:stCxn id="10" idx="2"/>
            <a:endCxn id="9" idx="5"/>
          </p:cNvCxnSpPr>
          <p:nvPr/>
        </p:nvCxnSpPr>
        <p:spPr bwMode="auto">
          <a:xfrm flipH="1" flipV="1">
            <a:off x="3415926" y="3111126"/>
            <a:ext cx="622674" cy="127374"/>
          </a:xfrm>
          <a:prstGeom prst="straightConnector1">
            <a:avLst/>
          </a:prstGeom>
          <a:noFill/>
          <a:ln w="25400" cap="flat" cmpd="sng" algn="ctr">
            <a:solidFill>
              <a:schemeClr val="tx1"/>
            </a:solidFill>
            <a:prstDash val="solid"/>
            <a:round/>
            <a:headEnd type="triangle"/>
            <a:tailEnd type="triangle"/>
          </a:ln>
          <a:effectLst/>
        </p:spPr>
      </p:cxnSp>
      <p:cxnSp>
        <p:nvCxnSpPr>
          <p:cNvPr id="45" name="Straight Arrow Connector 44"/>
          <p:cNvCxnSpPr>
            <a:stCxn id="16" idx="0"/>
            <a:endCxn id="7" idx="4"/>
          </p:cNvCxnSpPr>
          <p:nvPr/>
        </p:nvCxnSpPr>
        <p:spPr bwMode="auto">
          <a:xfrm flipH="1" flipV="1">
            <a:off x="1981200" y="2133600"/>
            <a:ext cx="381000" cy="1066800"/>
          </a:xfrm>
          <a:prstGeom prst="straightConnector1">
            <a:avLst/>
          </a:prstGeom>
          <a:noFill/>
          <a:ln w="25400" cap="flat" cmpd="sng" algn="ctr">
            <a:solidFill>
              <a:schemeClr val="tx1"/>
            </a:solidFill>
            <a:prstDash val="solid"/>
            <a:round/>
            <a:headEnd type="triangle"/>
            <a:tailEnd type="triangle"/>
          </a:ln>
          <a:effectLst/>
        </p:spPr>
      </p:cxnSp>
      <p:cxnSp>
        <p:nvCxnSpPr>
          <p:cNvPr id="48" name="Straight Arrow Connector 47"/>
          <p:cNvCxnSpPr>
            <a:stCxn id="9" idx="1"/>
            <a:endCxn id="7" idx="5"/>
          </p:cNvCxnSpPr>
          <p:nvPr/>
        </p:nvCxnSpPr>
        <p:spPr bwMode="auto">
          <a:xfrm flipH="1" flipV="1">
            <a:off x="2250608" y="2033167"/>
            <a:ext cx="734266" cy="646907"/>
          </a:xfrm>
          <a:prstGeom prst="straightConnector1">
            <a:avLst/>
          </a:prstGeom>
          <a:noFill/>
          <a:ln w="25400" cap="flat" cmpd="sng" algn="ctr">
            <a:solidFill>
              <a:schemeClr val="tx1"/>
            </a:solidFill>
            <a:prstDash val="solid"/>
            <a:round/>
            <a:headEnd type="triangle"/>
            <a:tailEnd type="triangle"/>
          </a:ln>
          <a:effectLst/>
        </p:spPr>
      </p:cxnSp>
      <p:cxnSp>
        <p:nvCxnSpPr>
          <p:cNvPr id="50" name="Straight Arrow Connector 49"/>
          <p:cNvCxnSpPr>
            <a:stCxn id="17" idx="0"/>
            <a:endCxn id="7" idx="3"/>
          </p:cNvCxnSpPr>
          <p:nvPr/>
        </p:nvCxnSpPr>
        <p:spPr bwMode="auto">
          <a:xfrm flipV="1">
            <a:off x="1219200" y="2033167"/>
            <a:ext cx="492592" cy="1091033"/>
          </a:xfrm>
          <a:prstGeom prst="straightConnector1">
            <a:avLst/>
          </a:prstGeom>
          <a:noFill/>
          <a:ln w="25400" cap="flat" cmpd="sng" algn="ctr">
            <a:solidFill>
              <a:schemeClr val="tx1"/>
            </a:solidFill>
            <a:prstDash val="solid"/>
            <a:round/>
            <a:headEnd type="triangle"/>
            <a:tailEnd type="triangle"/>
          </a:ln>
          <a:effectLst/>
        </p:spPr>
      </p:cxnSp>
      <p:cxnSp>
        <p:nvCxnSpPr>
          <p:cNvPr id="52" name="Straight Arrow Connector 51"/>
          <p:cNvCxnSpPr>
            <a:stCxn id="19" idx="0"/>
            <a:endCxn id="7" idx="4"/>
          </p:cNvCxnSpPr>
          <p:nvPr/>
        </p:nvCxnSpPr>
        <p:spPr bwMode="auto">
          <a:xfrm flipV="1">
            <a:off x="1828800" y="2133600"/>
            <a:ext cx="152400" cy="2743200"/>
          </a:xfrm>
          <a:prstGeom prst="straightConnector1">
            <a:avLst/>
          </a:prstGeom>
          <a:noFill/>
          <a:ln w="25400" cap="flat" cmpd="sng" algn="ctr">
            <a:solidFill>
              <a:schemeClr val="tx1"/>
            </a:solidFill>
            <a:prstDash val="solid"/>
            <a:round/>
            <a:headEnd type="triangle"/>
            <a:tailEnd type="triangle"/>
          </a:ln>
          <a:effectLst/>
        </p:spPr>
      </p:cxnSp>
      <p:cxnSp>
        <p:nvCxnSpPr>
          <p:cNvPr id="65" name="Straight Arrow Connector 64"/>
          <p:cNvCxnSpPr>
            <a:stCxn id="16" idx="7"/>
            <a:endCxn id="9" idx="3"/>
          </p:cNvCxnSpPr>
          <p:nvPr/>
        </p:nvCxnSpPr>
        <p:spPr bwMode="auto">
          <a:xfrm flipV="1">
            <a:off x="2631608" y="3111126"/>
            <a:ext cx="353266" cy="189707"/>
          </a:xfrm>
          <a:prstGeom prst="straightConnector1">
            <a:avLst/>
          </a:prstGeom>
          <a:noFill/>
          <a:ln w="25400" cap="flat" cmpd="sng" algn="ctr">
            <a:solidFill>
              <a:schemeClr val="tx1"/>
            </a:solidFill>
            <a:prstDash val="solid"/>
            <a:round/>
            <a:headEnd type="triangle"/>
            <a:tailEnd type="triangle"/>
          </a:ln>
          <a:effectLst/>
        </p:spPr>
      </p:cxnSp>
      <p:cxnSp>
        <p:nvCxnSpPr>
          <p:cNvPr id="77" name="Straight Arrow Connector 76"/>
          <p:cNvCxnSpPr>
            <a:stCxn id="14" idx="0"/>
            <a:endCxn id="9" idx="4"/>
          </p:cNvCxnSpPr>
          <p:nvPr/>
        </p:nvCxnSpPr>
        <p:spPr bwMode="auto">
          <a:xfrm flipH="1" flipV="1">
            <a:off x="3200400" y="3200400"/>
            <a:ext cx="228600" cy="609600"/>
          </a:xfrm>
          <a:prstGeom prst="straightConnector1">
            <a:avLst/>
          </a:prstGeom>
          <a:noFill/>
          <a:ln w="25400" cap="flat" cmpd="sng" algn="ctr">
            <a:solidFill>
              <a:schemeClr val="tx1"/>
            </a:solidFill>
            <a:prstDash val="solid"/>
            <a:round/>
            <a:headEnd type="triangle"/>
            <a:tailEnd type="triangle"/>
          </a:ln>
          <a:effectLst/>
        </p:spPr>
      </p:cxnSp>
      <p:cxnSp>
        <p:nvCxnSpPr>
          <p:cNvPr id="80" name="Straight Arrow Connector 79"/>
          <p:cNvCxnSpPr>
            <a:stCxn id="14" idx="7"/>
            <a:endCxn id="10" idx="3"/>
          </p:cNvCxnSpPr>
          <p:nvPr/>
        </p:nvCxnSpPr>
        <p:spPr bwMode="auto">
          <a:xfrm flipV="1">
            <a:off x="3698408" y="3480967"/>
            <a:ext cx="451784" cy="429466"/>
          </a:xfrm>
          <a:prstGeom prst="straightConnector1">
            <a:avLst/>
          </a:prstGeom>
          <a:noFill/>
          <a:ln w="25400" cap="flat" cmpd="sng" algn="ctr">
            <a:solidFill>
              <a:schemeClr val="tx1"/>
            </a:solidFill>
            <a:prstDash val="solid"/>
            <a:round/>
            <a:headEnd type="triangle"/>
            <a:tailEnd type="triangle"/>
          </a:ln>
          <a:effectLst/>
        </p:spPr>
      </p:cxnSp>
      <p:cxnSp>
        <p:nvCxnSpPr>
          <p:cNvPr id="83" name="Straight Arrow Connector 82"/>
          <p:cNvCxnSpPr>
            <a:stCxn id="11" idx="0"/>
            <a:endCxn id="10" idx="4"/>
          </p:cNvCxnSpPr>
          <p:nvPr/>
        </p:nvCxnSpPr>
        <p:spPr bwMode="auto">
          <a:xfrm flipH="1" flipV="1">
            <a:off x="4419600" y="3581400"/>
            <a:ext cx="304800" cy="381000"/>
          </a:xfrm>
          <a:prstGeom prst="straightConnector1">
            <a:avLst/>
          </a:prstGeom>
          <a:noFill/>
          <a:ln w="25400" cap="flat" cmpd="sng" algn="ctr">
            <a:solidFill>
              <a:schemeClr val="tx1"/>
            </a:solidFill>
            <a:prstDash val="solid"/>
            <a:round/>
            <a:headEnd type="triangle"/>
            <a:tailEnd type="triangle"/>
          </a:ln>
          <a:effectLst/>
        </p:spPr>
      </p:cxnSp>
      <p:cxnSp>
        <p:nvCxnSpPr>
          <p:cNvPr id="86" name="Straight Arrow Connector 85"/>
          <p:cNvCxnSpPr>
            <a:stCxn id="11" idx="2"/>
            <a:endCxn id="14" idx="6"/>
          </p:cNvCxnSpPr>
          <p:nvPr/>
        </p:nvCxnSpPr>
        <p:spPr bwMode="auto">
          <a:xfrm flipH="1" flipV="1">
            <a:off x="3810000" y="4152900"/>
            <a:ext cx="533400" cy="152400"/>
          </a:xfrm>
          <a:prstGeom prst="straightConnector1">
            <a:avLst/>
          </a:prstGeom>
          <a:noFill/>
          <a:ln w="25400" cap="flat" cmpd="sng" algn="ctr">
            <a:solidFill>
              <a:schemeClr val="tx1"/>
            </a:solidFill>
            <a:prstDash val="solid"/>
            <a:round/>
            <a:headEnd type="triangle"/>
            <a:tailEnd type="triangle"/>
          </a:ln>
          <a:effectLst/>
        </p:spPr>
      </p:cxnSp>
      <p:cxnSp>
        <p:nvCxnSpPr>
          <p:cNvPr id="89" name="Straight Arrow Connector 88"/>
          <p:cNvCxnSpPr>
            <a:stCxn id="11" idx="4"/>
            <a:endCxn id="12" idx="0"/>
          </p:cNvCxnSpPr>
          <p:nvPr/>
        </p:nvCxnSpPr>
        <p:spPr bwMode="auto">
          <a:xfrm flipH="1">
            <a:off x="4495800" y="4648200"/>
            <a:ext cx="228600" cy="685800"/>
          </a:xfrm>
          <a:prstGeom prst="straightConnector1">
            <a:avLst/>
          </a:prstGeom>
          <a:noFill/>
          <a:ln w="25400" cap="flat" cmpd="sng" algn="ctr">
            <a:solidFill>
              <a:schemeClr val="tx1"/>
            </a:solidFill>
            <a:prstDash val="solid"/>
            <a:round/>
            <a:headEnd type="triangle"/>
            <a:tailEnd type="triangle"/>
          </a:ln>
          <a:effectLst/>
        </p:spPr>
      </p:cxnSp>
      <p:cxnSp>
        <p:nvCxnSpPr>
          <p:cNvPr id="92" name="Straight Arrow Connector 91"/>
          <p:cNvCxnSpPr>
            <a:stCxn id="14" idx="5"/>
            <a:endCxn id="12" idx="1"/>
          </p:cNvCxnSpPr>
          <p:nvPr/>
        </p:nvCxnSpPr>
        <p:spPr bwMode="auto">
          <a:xfrm>
            <a:off x="3698408" y="4395367"/>
            <a:ext cx="527984" cy="1039066"/>
          </a:xfrm>
          <a:prstGeom prst="straightConnector1">
            <a:avLst/>
          </a:prstGeom>
          <a:noFill/>
          <a:ln w="25400" cap="flat" cmpd="sng" algn="ctr">
            <a:solidFill>
              <a:schemeClr val="tx1"/>
            </a:solidFill>
            <a:prstDash val="solid"/>
            <a:round/>
            <a:headEnd type="triangle"/>
            <a:tailEnd type="triangle"/>
          </a:ln>
          <a:effectLst/>
        </p:spPr>
      </p:cxnSp>
      <p:cxnSp>
        <p:nvCxnSpPr>
          <p:cNvPr id="95" name="Straight Arrow Connector 94"/>
          <p:cNvCxnSpPr>
            <a:stCxn id="14" idx="4"/>
            <a:endCxn id="13" idx="0"/>
          </p:cNvCxnSpPr>
          <p:nvPr/>
        </p:nvCxnSpPr>
        <p:spPr bwMode="auto">
          <a:xfrm flipH="1">
            <a:off x="3276600" y="4495800"/>
            <a:ext cx="152400" cy="914400"/>
          </a:xfrm>
          <a:prstGeom prst="straightConnector1">
            <a:avLst/>
          </a:prstGeom>
          <a:noFill/>
          <a:ln w="25400" cap="flat" cmpd="sng" algn="ctr">
            <a:solidFill>
              <a:schemeClr val="tx1"/>
            </a:solidFill>
            <a:prstDash val="solid"/>
            <a:round/>
            <a:headEnd type="triangle"/>
            <a:tailEnd type="triangle"/>
          </a:ln>
          <a:effectLst/>
        </p:spPr>
      </p:cxnSp>
      <p:cxnSp>
        <p:nvCxnSpPr>
          <p:cNvPr id="98" name="Straight Arrow Connector 97"/>
          <p:cNvCxnSpPr>
            <a:stCxn id="12" idx="2"/>
            <a:endCxn id="13" idx="6"/>
          </p:cNvCxnSpPr>
          <p:nvPr/>
        </p:nvCxnSpPr>
        <p:spPr bwMode="auto">
          <a:xfrm flipH="1">
            <a:off x="3657600" y="5676900"/>
            <a:ext cx="457200" cy="76200"/>
          </a:xfrm>
          <a:prstGeom prst="straightConnector1">
            <a:avLst/>
          </a:prstGeom>
          <a:noFill/>
          <a:ln w="25400" cap="flat" cmpd="sng" algn="ctr">
            <a:solidFill>
              <a:schemeClr val="tx1"/>
            </a:solidFill>
            <a:prstDash val="solid"/>
            <a:round/>
            <a:headEnd type="triangle"/>
            <a:tailEnd type="triangle"/>
          </a:ln>
          <a:effectLst/>
        </p:spPr>
      </p:cxnSp>
      <p:cxnSp>
        <p:nvCxnSpPr>
          <p:cNvPr id="101" name="Straight Arrow Connector 100"/>
          <p:cNvCxnSpPr>
            <a:stCxn id="13" idx="1"/>
            <a:endCxn id="15" idx="5"/>
          </p:cNvCxnSpPr>
          <p:nvPr/>
        </p:nvCxnSpPr>
        <p:spPr bwMode="auto">
          <a:xfrm flipH="1" flipV="1">
            <a:off x="2936408" y="5157367"/>
            <a:ext cx="70784" cy="353266"/>
          </a:xfrm>
          <a:prstGeom prst="straightConnector1">
            <a:avLst/>
          </a:prstGeom>
          <a:noFill/>
          <a:ln w="25400" cap="flat" cmpd="sng" algn="ctr">
            <a:solidFill>
              <a:schemeClr val="tx1"/>
            </a:solidFill>
            <a:prstDash val="solid"/>
            <a:round/>
            <a:headEnd type="triangle"/>
            <a:tailEnd type="triangle"/>
          </a:ln>
          <a:effectLst/>
        </p:spPr>
      </p:cxnSp>
      <p:cxnSp>
        <p:nvCxnSpPr>
          <p:cNvPr id="104" name="Straight Arrow Connector 103"/>
          <p:cNvCxnSpPr>
            <a:stCxn id="14" idx="3"/>
            <a:endCxn id="15" idx="7"/>
          </p:cNvCxnSpPr>
          <p:nvPr/>
        </p:nvCxnSpPr>
        <p:spPr bwMode="auto">
          <a:xfrm flipH="1">
            <a:off x="2936408" y="4395367"/>
            <a:ext cx="223184" cy="277066"/>
          </a:xfrm>
          <a:prstGeom prst="straightConnector1">
            <a:avLst/>
          </a:prstGeom>
          <a:noFill/>
          <a:ln w="25400" cap="flat" cmpd="sng" algn="ctr">
            <a:solidFill>
              <a:schemeClr val="tx1"/>
            </a:solidFill>
            <a:prstDash val="solid"/>
            <a:round/>
            <a:headEnd type="triangle"/>
            <a:tailEnd type="triangle"/>
          </a:ln>
          <a:effectLst/>
        </p:spPr>
      </p:cxnSp>
      <p:cxnSp>
        <p:nvCxnSpPr>
          <p:cNvPr id="107" name="Straight Arrow Connector 106"/>
          <p:cNvCxnSpPr>
            <a:stCxn id="14" idx="1"/>
            <a:endCxn id="16" idx="5"/>
          </p:cNvCxnSpPr>
          <p:nvPr/>
        </p:nvCxnSpPr>
        <p:spPr bwMode="auto">
          <a:xfrm flipH="1" flipV="1">
            <a:off x="2631608" y="3785767"/>
            <a:ext cx="527984" cy="124666"/>
          </a:xfrm>
          <a:prstGeom prst="straightConnector1">
            <a:avLst/>
          </a:prstGeom>
          <a:noFill/>
          <a:ln w="25400" cap="flat" cmpd="sng" algn="ctr">
            <a:solidFill>
              <a:schemeClr val="tx1"/>
            </a:solidFill>
            <a:prstDash val="solid"/>
            <a:round/>
            <a:headEnd type="triangle"/>
            <a:tailEnd type="triangle"/>
          </a:ln>
          <a:effectLst/>
        </p:spPr>
      </p:cxnSp>
      <p:cxnSp>
        <p:nvCxnSpPr>
          <p:cNvPr id="117" name="Straight Arrow Connector 116"/>
          <p:cNvCxnSpPr>
            <a:stCxn id="14" idx="2"/>
          </p:cNvCxnSpPr>
          <p:nvPr/>
        </p:nvCxnSpPr>
        <p:spPr bwMode="auto">
          <a:xfrm flipH="1">
            <a:off x="1828800" y="4152900"/>
            <a:ext cx="1219200" cy="723900"/>
          </a:xfrm>
          <a:prstGeom prst="straightConnector1">
            <a:avLst/>
          </a:prstGeom>
          <a:noFill/>
          <a:ln w="25400" cap="flat" cmpd="sng" algn="ctr">
            <a:solidFill>
              <a:schemeClr val="tx1"/>
            </a:solidFill>
            <a:prstDash val="solid"/>
            <a:round/>
            <a:headEnd type="triangle"/>
            <a:tailEnd type="triangle"/>
          </a:ln>
          <a:effectLst/>
        </p:spPr>
      </p:cxnSp>
      <p:cxnSp>
        <p:nvCxnSpPr>
          <p:cNvPr id="120" name="Straight Arrow Connector 119"/>
          <p:cNvCxnSpPr>
            <a:stCxn id="20" idx="1"/>
            <a:endCxn id="19" idx="4"/>
          </p:cNvCxnSpPr>
          <p:nvPr/>
        </p:nvCxnSpPr>
        <p:spPr bwMode="auto">
          <a:xfrm flipH="1" flipV="1">
            <a:off x="1828800" y="5562600"/>
            <a:ext cx="111592" cy="710033"/>
          </a:xfrm>
          <a:prstGeom prst="straightConnector1">
            <a:avLst/>
          </a:prstGeom>
          <a:noFill/>
          <a:ln w="25400" cap="flat" cmpd="sng" algn="ctr">
            <a:solidFill>
              <a:schemeClr val="tx1"/>
            </a:solidFill>
            <a:prstDash val="solid"/>
            <a:round/>
            <a:headEnd type="triangle"/>
            <a:tailEnd type="triangle"/>
          </a:ln>
          <a:effectLst/>
        </p:spPr>
      </p:cxnSp>
      <p:cxnSp>
        <p:nvCxnSpPr>
          <p:cNvPr id="124" name="Straight Arrow Connector 123"/>
          <p:cNvCxnSpPr>
            <a:stCxn id="20" idx="7"/>
            <a:endCxn id="13" idx="3"/>
          </p:cNvCxnSpPr>
          <p:nvPr/>
        </p:nvCxnSpPr>
        <p:spPr bwMode="auto">
          <a:xfrm flipV="1">
            <a:off x="2479208" y="5995567"/>
            <a:ext cx="527984" cy="277066"/>
          </a:xfrm>
          <a:prstGeom prst="straightConnector1">
            <a:avLst/>
          </a:prstGeom>
          <a:noFill/>
          <a:ln w="25400" cap="flat" cmpd="sng" algn="ctr">
            <a:solidFill>
              <a:schemeClr val="tx1"/>
            </a:solidFill>
            <a:prstDash val="solid"/>
            <a:round/>
            <a:headEnd type="triangle"/>
            <a:tailEnd type="triangle"/>
          </a:ln>
          <a:effectLst/>
        </p:spPr>
      </p:cxnSp>
      <p:cxnSp>
        <p:nvCxnSpPr>
          <p:cNvPr id="128" name="Straight Arrow Connector 127"/>
          <p:cNvCxnSpPr>
            <a:stCxn id="19" idx="6"/>
            <a:endCxn id="15" idx="3"/>
          </p:cNvCxnSpPr>
          <p:nvPr/>
        </p:nvCxnSpPr>
        <p:spPr bwMode="auto">
          <a:xfrm flipV="1">
            <a:off x="2209800" y="5157367"/>
            <a:ext cx="187792" cy="62333"/>
          </a:xfrm>
          <a:prstGeom prst="straightConnector1">
            <a:avLst/>
          </a:prstGeom>
          <a:noFill/>
          <a:ln w="25400" cap="flat" cmpd="sng" algn="ctr">
            <a:solidFill>
              <a:schemeClr val="tx1"/>
            </a:solidFill>
            <a:prstDash val="solid"/>
            <a:round/>
            <a:headEnd type="triangle"/>
            <a:tailEnd type="triangle"/>
          </a:ln>
          <a:effectLst/>
        </p:spPr>
      </p:cxnSp>
      <p:cxnSp>
        <p:nvCxnSpPr>
          <p:cNvPr id="131" name="Straight Arrow Connector 130"/>
          <p:cNvCxnSpPr>
            <a:stCxn id="19" idx="1"/>
            <a:endCxn id="18" idx="4"/>
          </p:cNvCxnSpPr>
          <p:nvPr/>
        </p:nvCxnSpPr>
        <p:spPr bwMode="auto">
          <a:xfrm flipH="1" flipV="1">
            <a:off x="1295400" y="4724400"/>
            <a:ext cx="263992" cy="252833"/>
          </a:xfrm>
          <a:prstGeom prst="straightConnector1">
            <a:avLst/>
          </a:prstGeom>
          <a:noFill/>
          <a:ln w="25400" cap="flat" cmpd="sng" algn="ctr">
            <a:solidFill>
              <a:schemeClr val="tx1"/>
            </a:solidFill>
            <a:prstDash val="solid"/>
            <a:round/>
            <a:headEnd type="triangle"/>
            <a:tailEnd type="triangle"/>
          </a:ln>
          <a:effectLst/>
        </p:spPr>
      </p:cxnSp>
      <p:cxnSp>
        <p:nvCxnSpPr>
          <p:cNvPr id="134" name="Straight Arrow Connector 133"/>
          <p:cNvCxnSpPr>
            <a:stCxn id="17" idx="4"/>
            <a:endCxn id="18" idx="0"/>
          </p:cNvCxnSpPr>
          <p:nvPr/>
        </p:nvCxnSpPr>
        <p:spPr bwMode="auto">
          <a:xfrm>
            <a:off x="1219200" y="3810000"/>
            <a:ext cx="76200" cy="228600"/>
          </a:xfrm>
          <a:prstGeom prst="straightConnector1">
            <a:avLst/>
          </a:prstGeom>
          <a:noFill/>
          <a:ln w="25400" cap="flat" cmpd="sng" algn="ctr">
            <a:solidFill>
              <a:schemeClr val="tx1"/>
            </a:solidFill>
            <a:prstDash val="solid"/>
            <a:round/>
            <a:headEnd type="triangle"/>
            <a:tailEnd type="triangle"/>
          </a:ln>
          <a:effectLst/>
        </p:spPr>
      </p:cxnSp>
      <p:cxnSp>
        <p:nvCxnSpPr>
          <p:cNvPr id="137" name="Straight Arrow Connector 136"/>
          <p:cNvCxnSpPr>
            <a:stCxn id="17" idx="6"/>
            <a:endCxn id="16" idx="2"/>
          </p:cNvCxnSpPr>
          <p:nvPr/>
        </p:nvCxnSpPr>
        <p:spPr bwMode="auto">
          <a:xfrm>
            <a:off x="1600200" y="3467100"/>
            <a:ext cx="381000" cy="76200"/>
          </a:xfrm>
          <a:prstGeom prst="straightConnector1">
            <a:avLst/>
          </a:prstGeom>
          <a:noFill/>
          <a:ln w="25400" cap="flat" cmpd="sng" algn="ctr">
            <a:solidFill>
              <a:schemeClr val="tx1"/>
            </a:solidFill>
            <a:prstDash val="solid"/>
            <a:round/>
            <a:headEnd type="triangle"/>
            <a:tailEnd type="triangle"/>
          </a:ln>
          <a:effectLst/>
        </p:spPr>
      </p:cxnSp>
      <p:cxnSp>
        <p:nvCxnSpPr>
          <p:cNvPr id="140" name="Straight Arrow Connector 139"/>
          <p:cNvCxnSpPr>
            <a:stCxn id="19" idx="0"/>
            <a:endCxn id="16" idx="4"/>
          </p:cNvCxnSpPr>
          <p:nvPr/>
        </p:nvCxnSpPr>
        <p:spPr bwMode="auto">
          <a:xfrm flipV="1">
            <a:off x="1828800" y="3886200"/>
            <a:ext cx="533400" cy="990600"/>
          </a:xfrm>
          <a:prstGeom prst="straightConnector1">
            <a:avLst/>
          </a:prstGeom>
          <a:noFill/>
          <a:ln w="25400" cap="flat" cmpd="sng" algn="ctr">
            <a:solidFill>
              <a:schemeClr val="tx1"/>
            </a:solidFill>
            <a:prstDash val="solid"/>
            <a:round/>
            <a:headEnd type="triangle"/>
            <a:tailEnd type="triangle"/>
          </a:ln>
          <a:effectLst/>
        </p:spPr>
      </p:cxnSp>
      <p:sp>
        <p:nvSpPr>
          <p:cNvPr id="172" name="TextBox 171"/>
          <p:cNvSpPr txBox="1"/>
          <p:nvPr/>
        </p:nvSpPr>
        <p:spPr>
          <a:xfrm>
            <a:off x="6172200" y="838200"/>
            <a:ext cx="2667000" cy="3477875"/>
          </a:xfrm>
          <a:prstGeom prst="rect">
            <a:avLst/>
          </a:prstGeom>
          <a:noFill/>
        </p:spPr>
        <p:txBody>
          <a:bodyPr wrap="square" rtlCol="0">
            <a:spAutoFit/>
          </a:bodyPr>
          <a:lstStyle/>
          <a:p>
            <a:pPr algn="ctr"/>
            <a:r>
              <a:rPr lang="en-US" sz="2400" b="1" dirty="0" smtClean="0"/>
              <a:t>Aurora System Diagram for WECC</a:t>
            </a:r>
          </a:p>
          <a:p>
            <a:pPr algn="ctr"/>
            <a:endParaRPr lang="en-US" dirty="0" smtClean="0"/>
          </a:p>
          <a:p>
            <a:pPr marL="0" lvl="1" algn="ctr"/>
            <a:r>
              <a:rPr lang="en-US" sz="1600" dirty="0"/>
              <a:t>The System Diagram provides an object view of each Zone Definition system being modeled.  A System Diagram has been created for all delivered Zone Definition Systems.</a:t>
            </a:r>
          </a:p>
          <a:p>
            <a:pPr algn="ctr"/>
            <a:endParaRPr lang="en-US" dirty="0"/>
          </a:p>
        </p:txBody>
      </p:sp>
      <p:sp>
        <p:nvSpPr>
          <p:cNvPr id="176" name="TextBox 175"/>
          <p:cNvSpPr txBox="1"/>
          <p:nvPr/>
        </p:nvSpPr>
        <p:spPr>
          <a:xfrm>
            <a:off x="6019800" y="4876800"/>
            <a:ext cx="2667000" cy="1815882"/>
          </a:xfrm>
          <a:prstGeom prst="rect">
            <a:avLst/>
          </a:prstGeom>
          <a:noFill/>
        </p:spPr>
        <p:txBody>
          <a:bodyPr wrap="square" rtlCol="0">
            <a:spAutoFit/>
          </a:bodyPr>
          <a:lstStyle/>
          <a:p>
            <a:r>
              <a:rPr lang="en-US" sz="1400" dirty="0" smtClean="0"/>
              <a:t>NP15 – PG&amp;E North, San Francisco, SMUD</a:t>
            </a:r>
          </a:p>
          <a:p>
            <a:endParaRPr lang="en-US" sz="1400" dirty="0" smtClean="0"/>
          </a:p>
          <a:p>
            <a:r>
              <a:rPr lang="en-US" sz="1400" dirty="0" smtClean="0"/>
              <a:t>ZP26 – PG&amp;E</a:t>
            </a:r>
          </a:p>
          <a:p>
            <a:endParaRPr lang="en-US" sz="1400" dirty="0" smtClean="0"/>
          </a:p>
          <a:p>
            <a:r>
              <a:rPr lang="en-US" sz="1400" dirty="0" smtClean="0"/>
              <a:t>SP15 – SCE, IID, LADWP, SDG&amp;E</a:t>
            </a:r>
          </a:p>
          <a:p>
            <a:endParaRPr lang="en-US" sz="1400" dirty="0"/>
          </a:p>
        </p:txBody>
      </p:sp>
    </p:spTree>
    <p:extLst>
      <p:ext uri="{BB962C8B-B14F-4D97-AF65-F5344CB8AC3E}">
        <p14:creationId xmlns:p14="http://schemas.microsoft.com/office/powerpoint/2010/main" val="3209905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75" name="Group 115"/>
          <p:cNvGraphicFramePr>
            <a:graphicFrameLocks noGrp="1"/>
          </p:cNvGraphicFramePr>
          <p:nvPr>
            <p:ph idx="1"/>
          </p:nvPr>
        </p:nvGraphicFramePr>
        <p:xfrm>
          <a:off x="152400" y="990600"/>
          <a:ext cx="8786812" cy="3714750"/>
        </p:xfrm>
        <a:graphic>
          <a:graphicData uri="http://schemas.openxmlformats.org/drawingml/2006/table">
            <a:tbl>
              <a:tblPr/>
              <a:tblGrid>
                <a:gridCol w="576262"/>
                <a:gridCol w="4122738"/>
                <a:gridCol w="1417637"/>
                <a:gridCol w="1298575"/>
                <a:gridCol w="13716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2BFC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2BFC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2012-2031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2BFC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2014-2033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2BFC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Difference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2BFC5"/>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 RPS Updates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$43.96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$48.91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0.12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 New Resource Assumptions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$43.47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$48.23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charset="0"/>
                          <a:cs typeface="Arial" charset="0"/>
                        </a:rPr>
                        <a:t>(0.67)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 Demand Update w/ RPS Update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$44.29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$49.36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 Emission Standards (Coal Retire)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$43.48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$48.55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charset="0"/>
                          <a:cs typeface="Arial" charset="0"/>
                        </a:rPr>
                        <a:t>(0.81)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 NG Forward Marks 7/9/12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$43.01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$48.12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charset="0"/>
                          <a:cs typeface="Arial" charset="0"/>
                        </a:rPr>
                        <a:t>(0.42)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 Resource Update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$41.98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$47.09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charset="0"/>
                          <a:cs typeface="Arial" charset="0"/>
                        </a:rPr>
                        <a:t>(1.03)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 NPCC Updated Demand Forecast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$40.09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$44.52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charset="0"/>
                          <a:cs typeface="Arial" charset="0"/>
                        </a:rPr>
                        <a:t>(2.57)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 CA OTC retirements/replacement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$40.98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$45.82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1.30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 update to v11.0.1063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$40.79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$45.61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charset="0"/>
                          <a:cs typeface="Arial" charset="0"/>
                        </a:rPr>
                        <a:t>(0.21)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r>
            </a:tbl>
          </a:graphicData>
        </a:graphic>
      </p:graphicFrame>
      <p:sp>
        <p:nvSpPr>
          <p:cNvPr id="16" name="TextBox 15"/>
          <p:cNvSpPr txBox="1"/>
          <p:nvPr/>
        </p:nvSpPr>
        <p:spPr>
          <a:xfrm>
            <a:off x="152400" y="161925"/>
            <a:ext cx="8763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ctr" anchorCtr="0" compatLnSpc="1">
            <a:prstTxWarp prst="textNoShape">
              <a:avLst/>
            </a:prstTxWarp>
          </a:bodyPr>
          <a:lstStyle>
            <a:lvl1pPr defTabSz="715963" fontAlgn="base">
              <a:spcBef>
                <a:spcPct val="0"/>
              </a:spcBef>
              <a:spcAft>
                <a:spcPct val="0"/>
              </a:spcAft>
              <a:defRPr sz="2800" b="1">
                <a:solidFill>
                  <a:schemeClr val="tx2"/>
                </a:solidFill>
                <a:latin typeface="+mj-lt"/>
                <a:ea typeface="+mj-ea"/>
                <a:cs typeface="+mj-cs"/>
              </a:defRPr>
            </a:lvl1pPr>
            <a:lvl2pPr defTabSz="715963" fontAlgn="base">
              <a:spcBef>
                <a:spcPct val="0"/>
              </a:spcBef>
              <a:spcAft>
                <a:spcPct val="0"/>
              </a:spcAft>
              <a:defRPr sz="3000" b="1">
                <a:solidFill>
                  <a:schemeClr val="tx2"/>
                </a:solidFill>
                <a:latin typeface="Arial" charset="0"/>
              </a:defRPr>
            </a:lvl2pPr>
            <a:lvl3pPr defTabSz="715963" fontAlgn="base">
              <a:spcBef>
                <a:spcPct val="0"/>
              </a:spcBef>
              <a:spcAft>
                <a:spcPct val="0"/>
              </a:spcAft>
              <a:defRPr sz="3000" b="1">
                <a:solidFill>
                  <a:schemeClr val="tx2"/>
                </a:solidFill>
                <a:latin typeface="Arial" charset="0"/>
              </a:defRPr>
            </a:lvl3pPr>
            <a:lvl4pPr defTabSz="715963" fontAlgn="base">
              <a:spcBef>
                <a:spcPct val="0"/>
              </a:spcBef>
              <a:spcAft>
                <a:spcPct val="0"/>
              </a:spcAft>
              <a:defRPr sz="3000" b="1">
                <a:solidFill>
                  <a:schemeClr val="tx2"/>
                </a:solidFill>
                <a:latin typeface="Arial" charset="0"/>
              </a:defRPr>
            </a:lvl4pPr>
            <a:lvl5pPr defTabSz="715963" fontAlgn="base">
              <a:spcBef>
                <a:spcPct val="0"/>
              </a:spcBef>
              <a:spcAft>
                <a:spcPct val="0"/>
              </a:spcAft>
              <a:defRPr sz="3000" b="1">
                <a:solidFill>
                  <a:schemeClr val="tx2"/>
                </a:solidFill>
                <a:latin typeface="Arial" charset="0"/>
              </a:defRPr>
            </a:lvl5pPr>
            <a:lvl6pPr marL="457200" defTabSz="715963" fontAlgn="base">
              <a:spcBef>
                <a:spcPct val="0"/>
              </a:spcBef>
              <a:spcAft>
                <a:spcPct val="0"/>
              </a:spcAft>
              <a:defRPr sz="3000" b="1">
                <a:solidFill>
                  <a:schemeClr val="tx2"/>
                </a:solidFill>
                <a:latin typeface="Arial" charset="0"/>
              </a:defRPr>
            </a:lvl6pPr>
            <a:lvl7pPr marL="914400" defTabSz="715963" fontAlgn="base">
              <a:spcBef>
                <a:spcPct val="0"/>
              </a:spcBef>
              <a:spcAft>
                <a:spcPct val="0"/>
              </a:spcAft>
              <a:defRPr sz="3000" b="1">
                <a:solidFill>
                  <a:schemeClr val="tx2"/>
                </a:solidFill>
                <a:latin typeface="Arial" charset="0"/>
              </a:defRPr>
            </a:lvl7pPr>
            <a:lvl8pPr marL="1371600" defTabSz="715963" fontAlgn="base">
              <a:spcBef>
                <a:spcPct val="0"/>
              </a:spcBef>
              <a:spcAft>
                <a:spcPct val="0"/>
              </a:spcAft>
              <a:defRPr sz="3000" b="1">
                <a:solidFill>
                  <a:schemeClr val="tx2"/>
                </a:solidFill>
                <a:latin typeface="Arial" charset="0"/>
              </a:defRPr>
            </a:lvl8pPr>
            <a:lvl9pPr marL="1828800" defTabSz="715963" fontAlgn="base">
              <a:spcBef>
                <a:spcPct val="0"/>
              </a:spcBef>
              <a:spcAft>
                <a:spcPct val="0"/>
              </a:spcAft>
              <a:defRPr sz="3000" b="1">
                <a:solidFill>
                  <a:schemeClr val="tx2"/>
                </a:solidFill>
                <a:latin typeface="Arial" charset="0"/>
              </a:defRPr>
            </a:lvl9pPr>
          </a:lstStyle>
          <a:p>
            <a:r>
              <a:rPr lang="en-US" dirty="0"/>
              <a:t>Draft 2013 IRP 20-yr Levelized Mid-C Power Prices</a:t>
            </a:r>
          </a:p>
        </p:txBody>
      </p:sp>
    </p:spTree>
    <p:extLst>
      <p:ext uri="{BB962C8B-B14F-4D97-AF65-F5344CB8AC3E}">
        <p14:creationId xmlns:p14="http://schemas.microsoft.com/office/powerpoint/2010/main" val="1436063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1"/>
          <p:cNvSpPr>
            <a:spLocks noGrp="1"/>
          </p:cNvSpPr>
          <p:nvPr>
            <p:ph type="sldNum" sz="quarter" idx="10"/>
          </p:nvPr>
        </p:nvSpPr>
        <p:spPr>
          <a:noFill/>
        </p:spPr>
        <p:txBody>
          <a:bodyPr/>
          <a:lstStyle/>
          <a:p>
            <a:fld id="{CA08595C-D09B-4464-A573-C926A87E09FE}" type="slidenum">
              <a:rPr lang="en-US" smtClean="0"/>
              <a:pPr/>
              <a:t>21</a:t>
            </a:fld>
            <a:endParaRPr lang="en-US" smtClean="0"/>
          </a:p>
        </p:txBody>
      </p:sp>
      <p:pic>
        <p:nvPicPr>
          <p:cNvPr id="32770" name="Picture 5"/>
          <p:cNvPicPr>
            <a:picLocks noChangeAspect="1" noChangeArrowheads="1"/>
          </p:cNvPicPr>
          <p:nvPr/>
        </p:nvPicPr>
        <p:blipFill>
          <a:blip r:embed="rId2"/>
          <a:srcRect/>
          <a:stretch>
            <a:fillRect/>
          </a:stretch>
        </p:blipFill>
        <p:spPr bwMode="auto">
          <a:xfrm>
            <a:off x="233363" y="277813"/>
            <a:ext cx="8677275" cy="6305550"/>
          </a:xfrm>
          <a:prstGeom prst="rect">
            <a:avLst/>
          </a:prstGeom>
          <a:noFill/>
          <a:ln w="9525">
            <a:noFill/>
            <a:miter lim="800000"/>
            <a:headEnd/>
            <a:tailEnd/>
          </a:ln>
        </p:spPr>
      </p:pic>
    </p:spTree>
    <p:extLst>
      <p:ext uri="{BB962C8B-B14F-4D97-AF65-F5344CB8AC3E}">
        <p14:creationId xmlns:p14="http://schemas.microsoft.com/office/powerpoint/2010/main" val="3295648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1"/>
          <p:cNvSpPr>
            <a:spLocks noGrp="1"/>
          </p:cNvSpPr>
          <p:nvPr>
            <p:ph type="sldNum" sz="quarter" idx="10"/>
          </p:nvPr>
        </p:nvSpPr>
        <p:spPr>
          <a:noFill/>
        </p:spPr>
        <p:txBody>
          <a:bodyPr/>
          <a:lstStyle/>
          <a:p>
            <a:fld id="{9F063666-BD36-475E-8D8B-2E3C5A23FDAB}" type="slidenum">
              <a:rPr lang="en-US" smtClean="0"/>
              <a:pPr/>
              <a:t>22</a:t>
            </a:fld>
            <a:endParaRPr lang="en-US" smtClean="0"/>
          </a:p>
        </p:txBody>
      </p:sp>
      <p:sp>
        <p:nvSpPr>
          <p:cNvPr id="4" name="TextBox 3"/>
          <p:cNvSpPr txBox="1"/>
          <p:nvPr/>
        </p:nvSpPr>
        <p:spPr>
          <a:xfrm>
            <a:off x="152400" y="762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ctr" anchorCtr="0" compatLnSpc="1">
            <a:prstTxWarp prst="textNoShape">
              <a:avLst/>
            </a:prstTxWarp>
          </a:bodyPr>
          <a:lstStyle>
            <a:defPPr>
              <a:defRPr lang="en-US"/>
            </a:defPPr>
            <a:lvl1pPr defTabSz="715963" fontAlgn="base">
              <a:spcBef>
                <a:spcPct val="0"/>
              </a:spcBef>
              <a:spcAft>
                <a:spcPct val="0"/>
              </a:spcAft>
              <a:defRPr sz="2800" b="1">
                <a:solidFill>
                  <a:schemeClr val="tx2"/>
                </a:solidFill>
                <a:latin typeface="+mj-lt"/>
                <a:ea typeface="+mj-ea"/>
                <a:cs typeface="+mj-cs"/>
              </a:defRPr>
            </a:lvl1pPr>
            <a:lvl2pPr defTabSz="715963" fontAlgn="base">
              <a:spcBef>
                <a:spcPct val="0"/>
              </a:spcBef>
              <a:spcAft>
                <a:spcPct val="0"/>
              </a:spcAft>
              <a:defRPr sz="3000" b="1">
                <a:solidFill>
                  <a:schemeClr val="tx2"/>
                </a:solidFill>
                <a:latin typeface="Arial" charset="0"/>
              </a:defRPr>
            </a:lvl2pPr>
            <a:lvl3pPr defTabSz="715963" fontAlgn="base">
              <a:spcBef>
                <a:spcPct val="0"/>
              </a:spcBef>
              <a:spcAft>
                <a:spcPct val="0"/>
              </a:spcAft>
              <a:defRPr sz="3000" b="1">
                <a:solidFill>
                  <a:schemeClr val="tx2"/>
                </a:solidFill>
                <a:latin typeface="Arial" charset="0"/>
              </a:defRPr>
            </a:lvl3pPr>
            <a:lvl4pPr defTabSz="715963" fontAlgn="base">
              <a:spcBef>
                <a:spcPct val="0"/>
              </a:spcBef>
              <a:spcAft>
                <a:spcPct val="0"/>
              </a:spcAft>
              <a:defRPr sz="3000" b="1">
                <a:solidFill>
                  <a:schemeClr val="tx2"/>
                </a:solidFill>
                <a:latin typeface="Arial" charset="0"/>
              </a:defRPr>
            </a:lvl4pPr>
            <a:lvl5pPr defTabSz="715963" fontAlgn="base">
              <a:spcBef>
                <a:spcPct val="0"/>
              </a:spcBef>
              <a:spcAft>
                <a:spcPct val="0"/>
              </a:spcAft>
              <a:defRPr sz="3000" b="1">
                <a:solidFill>
                  <a:schemeClr val="tx2"/>
                </a:solidFill>
                <a:latin typeface="Arial" charset="0"/>
              </a:defRPr>
            </a:lvl5pPr>
            <a:lvl6pPr marL="457200" defTabSz="715963" fontAlgn="base">
              <a:spcBef>
                <a:spcPct val="0"/>
              </a:spcBef>
              <a:spcAft>
                <a:spcPct val="0"/>
              </a:spcAft>
              <a:defRPr sz="3000" b="1">
                <a:solidFill>
                  <a:schemeClr val="tx2"/>
                </a:solidFill>
                <a:latin typeface="Arial" charset="0"/>
              </a:defRPr>
            </a:lvl6pPr>
            <a:lvl7pPr marL="914400" defTabSz="715963" fontAlgn="base">
              <a:spcBef>
                <a:spcPct val="0"/>
              </a:spcBef>
              <a:spcAft>
                <a:spcPct val="0"/>
              </a:spcAft>
              <a:defRPr sz="3000" b="1">
                <a:solidFill>
                  <a:schemeClr val="tx2"/>
                </a:solidFill>
                <a:latin typeface="Arial" charset="0"/>
              </a:defRPr>
            </a:lvl7pPr>
            <a:lvl8pPr marL="1371600" defTabSz="715963" fontAlgn="base">
              <a:spcBef>
                <a:spcPct val="0"/>
              </a:spcBef>
              <a:spcAft>
                <a:spcPct val="0"/>
              </a:spcAft>
              <a:defRPr sz="3000" b="1">
                <a:solidFill>
                  <a:schemeClr val="tx2"/>
                </a:solidFill>
                <a:latin typeface="Arial" charset="0"/>
              </a:defRPr>
            </a:lvl8pPr>
            <a:lvl9pPr marL="1828800" defTabSz="715963" fontAlgn="base">
              <a:spcBef>
                <a:spcPct val="0"/>
              </a:spcBef>
              <a:spcAft>
                <a:spcPct val="0"/>
              </a:spcAft>
              <a:defRPr sz="3000" b="1">
                <a:solidFill>
                  <a:schemeClr val="tx2"/>
                </a:solidFill>
                <a:latin typeface="Arial" charset="0"/>
              </a:defRPr>
            </a:lvl9pPr>
          </a:lstStyle>
          <a:p>
            <a:r>
              <a:rPr lang="en-US" dirty="0"/>
              <a:t>Mid-C Price comparison to 2011 IRP</a:t>
            </a:r>
          </a:p>
        </p:txBody>
      </p:sp>
      <p:pic>
        <p:nvPicPr>
          <p:cNvPr id="33795" name="Picture 6"/>
          <p:cNvPicPr>
            <a:picLocks noChangeAspect="1" noChangeArrowheads="1"/>
          </p:cNvPicPr>
          <p:nvPr/>
        </p:nvPicPr>
        <p:blipFill>
          <a:blip r:embed="rId2"/>
          <a:srcRect/>
          <a:stretch>
            <a:fillRect/>
          </a:stretch>
        </p:blipFill>
        <p:spPr bwMode="auto">
          <a:xfrm>
            <a:off x="233363" y="838200"/>
            <a:ext cx="8677275" cy="5745163"/>
          </a:xfrm>
          <a:prstGeom prst="rect">
            <a:avLst/>
          </a:prstGeom>
          <a:noFill/>
          <a:ln w="9525">
            <a:noFill/>
            <a:miter lim="800000"/>
            <a:headEnd/>
            <a:tailEnd/>
          </a:ln>
        </p:spPr>
      </p:pic>
    </p:spTree>
    <p:extLst>
      <p:ext uri="{BB962C8B-B14F-4D97-AF65-F5344CB8AC3E}">
        <p14:creationId xmlns:p14="http://schemas.microsoft.com/office/powerpoint/2010/main" val="1709812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1"/>
          <p:cNvSpPr>
            <a:spLocks noGrp="1"/>
          </p:cNvSpPr>
          <p:nvPr>
            <p:ph type="sldNum" sz="quarter" idx="10"/>
          </p:nvPr>
        </p:nvSpPr>
        <p:spPr>
          <a:noFill/>
        </p:spPr>
        <p:txBody>
          <a:bodyPr/>
          <a:lstStyle/>
          <a:p>
            <a:fld id="{A79DDD29-4AB0-4F39-B097-13B15EF2C86E}" type="slidenum">
              <a:rPr lang="en-US" smtClean="0"/>
              <a:pPr/>
              <a:t>23</a:t>
            </a:fld>
            <a:endParaRPr lang="en-US" smtClean="0"/>
          </a:p>
        </p:txBody>
      </p:sp>
      <p:sp>
        <p:nvSpPr>
          <p:cNvPr id="4" name="TextBox 3"/>
          <p:cNvSpPr txBox="1"/>
          <p:nvPr/>
        </p:nvSpPr>
        <p:spPr>
          <a:xfrm>
            <a:off x="152400" y="762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ctr" anchorCtr="0" compatLnSpc="1">
            <a:prstTxWarp prst="textNoShape">
              <a:avLst/>
            </a:prstTxWarp>
          </a:bodyPr>
          <a:lstStyle>
            <a:defPPr>
              <a:defRPr lang="en-US"/>
            </a:defPPr>
            <a:lvl1pPr defTabSz="715963" fontAlgn="base">
              <a:spcBef>
                <a:spcPct val="0"/>
              </a:spcBef>
              <a:spcAft>
                <a:spcPct val="0"/>
              </a:spcAft>
              <a:defRPr sz="2800" b="1">
                <a:solidFill>
                  <a:schemeClr val="tx2"/>
                </a:solidFill>
                <a:latin typeface="+mj-lt"/>
                <a:ea typeface="+mj-ea"/>
                <a:cs typeface="+mj-cs"/>
              </a:defRPr>
            </a:lvl1pPr>
            <a:lvl2pPr defTabSz="715963" fontAlgn="base">
              <a:spcBef>
                <a:spcPct val="0"/>
              </a:spcBef>
              <a:spcAft>
                <a:spcPct val="0"/>
              </a:spcAft>
              <a:defRPr sz="3000" b="1">
                <a:solidFill>
                  <a:schemeClr val="tx2"/>
                </a:solidFill>
                <a:latin typeface="Arial" charset="0"/>
              </a:defRPr>
            </a:lvl2pPr>
            <a:lvl3pPr defTabSz="715963" fontAlgn="base">
              <a:spcBef>
                <a:spcPct val="0"/>
              </a:spcBef>
              <a:spcAft>
                <a:spcPct val="0"/>
              </a:spcAft>
              <a:defRPr sz="3000" b="1">
                <a:solidFill>
                  <a:schemeClr val="tx2"/>
                </a:solidFill>
                <a:latin typeface="Arial" charset="0"/>
              </a:defRPr>
            </a:lvl3pPr>
            <a:lvl4pPr defTabSz="715963" fontAlgn="base">
              <a:spcBef>
                <a:spcPct val="0"/>
              </a:spcBef>
              <a:spcAft>
                <a:spcPct val="0"/>
              </a:spcAft>
              <a:defRPr sz="3000" b="1">
                <a:solidFill>
                  <a:schemeClr val="tx2"/>
                </a:solidFill>
                <a:latin typeface="Arial" charset="0"/>
              </a:defRPr>
            </a:lvl4pPr>
            <a:lvl5pPr defTabSz="715963" fontAlgn="base">
              <a:spcBef>
                <a:spcPct val="0"/>
              </a:spcBef>
              <a:spcAft>
                <a:spcPct val="0"/>
              </a:spcAft>
              <a:defRPr sz="3000" b="1">
                <a:solidFill>
                  <a:schemeClr val="tx2"/>
                </a:solidFill>
                <a:latin typeface="Arial" charset="0"/>
              </a:defRPr>
            </a:lvl5pPr>
            <a:lvl6pPr marL="457200" defTabSz="715963" fontAlgn="base">
              <a:spcBef>
                <a:spcPct val="0"/>
              </a:spcBef>
              <a:spcAft>
                <a:spcPct val="0"/>
              </a:spcAft>
              <a:defRPr sz="3000" b="1">
                <a:solidFill>
                  <a:schemeClr val="tx2"/>
                </a:solidFill>
                <a:latin typeface="Arial" charset="0"/>
              </a:defRPr>
            </a:lvl6pPr>
            <a:lvl7pPr marL="914400" defTabSz="715963" fontAlgn="base">
              <a:spcBef>
                <a:spcPct val="0"/>
              </a:spcBef>
              <a:spcAft>
                <a:spcPct val="0"/>
              </a:spcAft>
              <a:defRPr sz="3000" b="1">
                <a:solidFill>
                  <a:schemeClr val="tx2"/>
                </a:solidFill>
                <a:latin typeface="Arial" charset="0"/>
              </a:defRPr>
            </a:lvl7pPr>
            <a:lvl8pPr marL="1371600" defTabSz="715963" fontAlgn="base">
              <a:spcBef>
                <a:spcPct val="0"/>
              </a:spcBef>
              <a:spcAft>
                <a:spcPct val="0"/>
              </a:spcAft>
              <a:defRPr sz="3000" b="1">
                <a:solidFill>
                  <a:schemeClr val="tx2"/>
                </a:solidFill>
                <a:latin typeface="Arial" charset="0"/>
              </a:defRPr>
            </a:lvl8pPr>
            <a:lvl9pPr marL="1828800" defTabSz="715963" fontAlgn="base">
              <a:spcBef>
                <a:spcPct val="0"/>
              </a:spcBef>
              <a:spcAft>
                <a:spcPct val="0"/>
              </a:spcAft>
              <a:defRPr sz="3000" b="1">
                <a:solidFill>
                  <a:schemeClr val="tx2"/>
                </a:solidFill>
                <a:latin typeface="Arial" charset="0"/>
              </a:defRPr>
            </a:lvl9pPr>
          </a:lstStyle>
          <a:p>
            <a:r>
              <a:rPr lang="en-US" dirty="0"/>
              <a:t>Annual On/Off Peak Price Spreads</a:t>
            </a:r>
          </a:p>
        </p:txBody>
      </p:sp>
      <p:pic>
        <p:nvPicPr>
          <p:cNvPr id="34819" name="Picture 5"/>
          <p:cNvPicPr>
            <a:picLocks noChangeAspect="1" noChangeArrowheads="1"/>
          </p:cNvPicPr>
          <p:nvPr/>
        </p:nvPicPr>
        <p:blipFill>
          <a:blip r:embed="rId2"/>
          <a:srcRect/>
          <a:stretch>
            <a:fillRect/>
          </a:stretch>
        </p:blipFill>
        <p:spPr bwMode="auto">
          <a:xfrm>
            <a:off x="233363" y="838200"/>
            <a:ext cx="8677275" cy="5745163"/>
          </a:xfrm>
          <a:prstGeom prst="rect">
            <a:avLst/>
          </a:prstGeom>
          <a:noFill/>
          <a:ln w="9525">
            <a:noFill/>
            <a:miter lim="800000"/>
            <a:headEnd/>
            <a:tailEnd/>
          </a:ln>
        </p:spPr>
      </p:pic>
    </p:spTree>
    <p:extLst>
      <p:ext uri="{BB962C8B-B14F-4D97-AF65-F5344CB8AC3E}">
        <p14:creationId xmlns:p14="http://schemas.microsoft.com/office/powerpoint/2010/main" val="2583116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1"/>
          <p:cNvSpPr>
            <a:spLocks noGrp="1"/>
          </p:cNvSpPr>
          <p:nvPr>
            <p:ph type="sldNum" sz="quarter" idx="10"/>
          </p:nvPr>
        </p:nvSpPr>
        <p:spPr>
          <a:noFill/>
        </p:spPr>
        <p:txBody>
          <a:bodyPr/>
          <a:lstStyle/>
          <a:p>
            <a:fld id="{913FB4F9-F5EF-431D-A0FD-07AB80925A35}" type="slidenum">
              <a:rPr lang="en-US" smtClean="0"/>
              <a:pPr/>
              <a:t>24</a:t>
            </a:fld>
            <a:endParaRPr lang="en-US" smtClean="0"/>
          </a:p>
        </p:txBody>
      </p:sp>
      <p:sp>
        <p:nvSpPr>
          <p:cNvPr id="4" name="TextBox 3"/>
          <p:cNvSpPr txBox="1"/>
          <p:nvPr/>
        </p:nvSpPr>
        <p:spPr>
          <a:xfrm>
            <a:off x="152400" y="762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ctr" anchorCtr="0" compatLnSpc="1">
            <a:prstTxWarp prst="textNoShape">
              <a:avLst/>
            </a:prstTxWarp>
          </a:bodyPr>
          <a:lstStyle>
            <a:defPPr>
              <a:defRPr lang="en-US"/>
            </a:defPPr>
            <a:lvl1pPr defTabSz="715963" fontAlgn="base">
              <a:spcBef>
                <a:spcPct val="0"/>
              </a:spcBef>
              <a:spcAft>
                <a:spcPct val="0"/>
              </a:spcAft>
              <a:defRPr sz="2800" b="1">
                <a:solidFill>
                  <a:schemeClr val="tx2"/>
                </a:solidFill>
                <a:latin typeface="+mj-lt"/>
                <a:ea typeface="+mj-ea"/>
                <a:cs typeface="+mj-cs"/>
              </a:defRPr>
            </a:lvl1pPr>
            <a:lvl2pPr defTabSz="715963" fontAlgn="base">
              <a:spcBef>
                <a:spcPct val="0"/>
              </a:spcBef>
              <a:spcAft>
                <a:spcPct val="0"/>
              </a:spcAft>
              <a:defRPr sz="3000" b="1">
                <a:solidFill>
                  <a:schemeClr val="tx2"/>
                </a:solidFill>
                <a:latin typeface="Arial" charset="0"/>
              </a:defRPr>
            </a:lvl2pPr>
            <a:lvl3pPr defTabSz="715963" fontAlgn="base">
              <a:spcBef>
                <a:spcPct val="0"/>
              </a:spcBef>
              <a:spcAft>
                <a:spcPct val="0"/>
              </a:spcAft>
              <a:defRPr sz="3000" b="1">
                <a:solidFill>
                  <a:schemeClr val="tx2"/>
                </a:solidFill>
                <a:latin typeface="Arial" charset="0"/>
              </a:defRPr>
            </a:lvl3pPr>
            <a:lvl4pPr defTabSz="715963" fontAlgn="base">
              <a:spcBef>
                <a:spcPct val="0"/>
              </a:spcBef>
              <a:spcAft>
                <a:spcPct val="0"/>
              </a:spcAft>
              <a:defRPr sz="3000" b="1">
                <a:solidFill>
                  <a:schemeClr val="tx2"/>
                </a:solidFill>
                <a:latin typeface="Arial" charset="0"/>
              </a:defRPr>
            </a:lvl4pPr>
            <a:lvl5pPr defTabSz="715963" fontAlgn="base">
              <a:spcBef>
                <a:spcPct val="0"/>
              </a:spcBef>
              <a:spcAft>
                <a:spcPct val="0"/>
              </a:spcAft>
              <a:defRPr sz="3000" b="1">
                <a:solidFill>
                  <a:schemeClr val="tx2"/>
                </a:solidFill>
                <a:latin typeface="Arial" charset="0"/>
              </a:defRPr>
            </a:lvl5pPr>
            <a:lvl6pPr marL="457200" defTabSz="715963" fontAlgn="base">
              <a:spcBef>
                <a:spcPct val="0"/>
              </a:spcBef>
              <a:spcAft>
                <a:spcPct val="0"/>
              </a:spcAft>
              <a:defRPr sz="3000" b="1">
                <a:solidFill>
                  <a:schemeClr val="tx2"/>
                </a:solidFill>
                <a:latin typeface="Arial" charset="0"/>
              </a:defRPr>
            </a:lvl6pPr>
            <a:lvl7pPr marL="914400" defTabSz="715963" fontAlgn="base">
              <a:spcBef>
                <a:spcPct val="0"/>
              </a:spcBef>
              <a:spcAft>
                <a:spcPct val="0"/>
              </a:spcAft>
              <a:defRPr sz="3000" b="1">
                <a:solidFill>
                  <a:schemeClr val="tx2"/>
                </a:solidFill>
                <a:latin typeface="Arial" charset="0"/>
              </a:defRPr>
            </a:lvl7pPr>
            <a:lvl8pPr marL="1371600" defTabSz="715963" fontAlgn="base">
              <a:spcBef>
                <a:spcPct val="0"/>
              </a:spcBef>
              <a:spcAft>
                <a:spcPct val="0"/>
              </a:spcAft>
              <a:defRPr sz="3000" b="1">
                <a:solidFill>
                  <a:schemeClr val="tx2"/>
                </a:solidFill>
                <a:latin typeface="Arial" charset="0"/>
              </a:defRPr>
            </a:lvl8pPr>
            <a:lvl9pPr marL="1828800" defTabSz="715963" fontAlgn="base">
              <a:spcBef>
                <a:spcPct val="0"/>
              </a:spcBef>
              <a:spcAft>
                <a:spcPct val="0"/>
              </a:spcAft>
              <a:defRPr sz="3000" b="1">
                <a:solidFill>
                  <a:schemeClr val="tx2"/>
                </a:solidFill>
                <a:latin typeface="Arial" charset="0"/>
              </a:defRPr>
            </a:lvl9pPr>
          </a:lstStyle>
          <a:p>
            <a:r>
              <a:rPr lang="en-US" dirty="0"/>
              <a:t>Annual Sumas/Mid-C Heat Rate</a:t>
            </a:r>
          </a:p>
        </p:txBody>
      </p:sp>
      <p:pic>
        <p:nvPicPr>
          <p:cNvPr id="35843" name="Picture 4"/>
          <p:cNvPicPr>
            <a:picLocks noChangeAspect="1" noChangeArrowheads="1"/>
          </p:cNvPicPr>
          <p:nvPr/>
        </p:nvPicPr>
        <p:blipFill>
          <a:blip r:embed="rId2"/>
          <a:srcRect/>
          <a:stretch>
            <a:fillRect/>
          </a:stretch>
        </p:blipFill>
        <p:spPr bwMode="auto">
          <a:xfrm>
            <a:off x="233363" y="838200"/>
            <a:ext cx="8677275" cy="5740400"/>
          </a:xfrm>
          <a:prstGeom prst="rect">
            <a:avLst/>
          </a:prstGeom>
          <a:noFill/>
          <a:ln w="9525">
            <a:noFill/>
            <a:miter lim="800000"/>
            <a:headEnd/>
            <a:tailEnd/>
          </a:ln>
        </p:spPr>
      </p:pic>
    </p:spTree>
    <p:extLst>
      <p:ext uri="{BB962C8B-B14F-4D97-AF65-F5344CB8AC3E}">
        <p14:creationId xmlns:p14="http://schemas.microsoft.com/office/powerpoint/2010/main" val="2004296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1"/>
          <p:cNvSpPr>
            <a:spLocks noGrp="1"/>
          </p:cNvSpPr>
          <p:nvPr>
            <p:ph type="sldNum" sz="quarter" idx="10"/>
          </p:nvPr>
        </p:nvSpPr>
        <p:spPr>
          <a:noFill/>
        </p:spPr>
        <p:txBody>
          <a:bodyPr/>
          <a:lstStyle/>
          <a:p>
            <a:fld id="{31730F19-7256-4D1A-8362-CFFBA5B43F1A}" type="slidenum">
              <a:rPr lang="en-US" smtClean="0"/>
              <a:pPr/>
              <a:t>25</a:t>
            </a:fld>
            <a:endParaRPr lang="en-US" smtClean="0"/>
          </a:p>
        </p:txBody>
      </p:sp>
      <p:sp>
        <p:nvSpPr>
          <p:cNvPr id="4" name="TextBox 3"/>
          <p:cNvSpPr txBox="1"/>
          <p:nvPr/>
        </p:nvSpPr>
        <p:spPr>
          <a:xfrm>
            <a:off x="152400" y="762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ctr" anchorCtr="0" compatLnSpc="1">
            <a:prstTxWarp prst="textNoShape">
              <a:avLst/>
            </a:prstTxWarp>
          </a:bodyPr>
          <a:lstStyle>
            <a:defPPr>
              <a:defRPr lang="en-US"/>
            </a:defPPr>
            <a:lvl1pPr defTabSz="715963" fontAlgn="base">
              <a:spcBef>
                <a:spcPct val="0"/>
              </a:spcBef>
              <a:spcAft>
                <a:spcPct val="0"/>
              </a:spcAft>
              <a:defRPr sz="2800" b="1">
                <a:solidFill>
                  <a:schemeClr val="tx2"/>
                </a:solidFill>
                <a:latin typeface="+mj-lt"/>
                <a:ea typeface="+mj-ea"/>
                <a:cs typeface="+mj-cs"/>
              </a:defRPr>
            </a:lvl1pPr>
            <a:lvl2pPr defTabSz="715963" fontAlgn="base">
              <a:spcBef>
                <a:spcPct val="0"/>
              </a:spcBef>
              <a:spcAft>
                <a:spcPct val="0"/>
              </a:spcAft>
              <a:defRPr sz="3000" b="1">
                <a:solidFill>
                  <a:schemeClr val="tx2"/>
                </a:solidFill>
                <a:latin typeface="Arial" charset="0"/>
              </a:defRPr>
            </a:lvl2pPr>
            <a:lvl3pPr defTabSz="715963" fontAlgn="base">
              <a:spcBef>
                <a:spcPct val="0"/>
              </a:spcBef>
              <a:spcAft>
                <a:spcPct val="0"/>
              </a:spcAft>
              <a:defRPr sz="3000" b="1">
                <a:solidFill>
                  <a:schemeClr val="tx2"/>
                </a:solidFill>
                <a:latin typeface="Arial" charset="0"/>
              </a:defRPr>
            </a:lvl3pPr>
            <a:lvl4pPr defTabSz="715963" fontAlgn="base">
              <a:spcBef>
                <a:spcPct val="0"/>
              </a:spcBef>
              <a:spcAft>
                <a:spcPct val="0"/>
              </a:spcAft>
              <a:defRPr sz="3000" b="1">
                <a:solidFill>
                  <a:schemeClr val="tx2"/>
                </a:solidFill>
                <a:latin typeface="Arial" charset="0"/>
              </a:defRPr>
            </a:lvl4pPr>
            <a:lvl5pPr defTabSz="715963" fontAlgn="base">
              <a:spcBef>
                <a:spcPct val="0"/>
              </a:spcBef>
              <a:spcAft>
                <a:spcPct val="0"/>
              </a:spcAft>
              <a:defRPr sz="3000" b="1">
                <a:solidFill>
                  <a:schemeClr val="tx2"/>
                </a:solidFill>
                <a:latin typeface="Arial" charset="0"/>
              </a:defRPr>
            </a:lvl5pPr>
            <a:lvl6pPr marL="457200" defTabSz="715963" fontAlgn="base">
              <a:spcBef>
                <a:spcPct val="0"/>
              </a:spcBef>
              <a:spcAft>
                <a:spcPct val="0"/>
              </a:spcAft>
              <a:defRPr sz="3000" b="1">
                <a:solidFill>
                  <a:schemeClr val="tx2"/>
                </a:solidFill>
                <a:latin typeface="Arial" charset="0"/>
              </a:defRPr>
            </a:lvl6pPr>
            <a:lvl7pPr marL="914400" defTabSz="715963" fontAlgn="base">
              <a:spcBef>
                <a:spcPct val="0"/>
              </a:spcBef>
              <a:spcAft>
                <a:spcPct val="0"/>
              </a:spcAft>
              <a:defRPr sz="3000" b="1">
                <a:solidFill>
                  <a:schemeClr val="tx2"/>
                </a:solidFill>
                <a:latin typeface="Arial" charset="0"/>
              </a:defRPr>
            </a:lvl7pPr>
            <a:lvl8pPr marL="1371600" defTabSz="715963" fontAlgn="base">
              <a:spcBef>
                <a:spcPct val="0"/>
              </a:spcBef>
              <a:spcAft>
                <a:spcPct val="0"/>
              </a:spcAft>
              <a:defRPr sz="3000" b="1">
                <a:solidFill>
                  <a:schemeClr val="tx2"/>
                </a:solidFill>
                <a:latin typeface="Arial" charset="0"/>
              </a:defRPr>
            </a:lvl8pPr>
            <a:lvl9pPr marL="1828800" defTabSz="715963" fontAlgn="base">
              <a:spcBef>
                <a:spcPct val="0"/>
              </a:spcBef>
              <a:spcAft>
                <a:spcPct val="0"/>
              </a:spcAft>
              <a:defRPr sz="3000" b="1">
                <a:solidFill>
                  <a:schemeClr val="tx2"/>
                </a:solidFill>
                <a:latin typeface="Arial" charset="0"/>
              </a:defRPr>
            </a:lvl9pPr>
          </a:lstStyle>
          <a:p>
            <a:r>
              <a:rPr lang="en-US" dirty="0"/>
              <a:t>IRP Mid-C Compared to Forward Marks</a:t>
            </a:r>
          </a:p>
        </p:txBody>
      </p:sp>
      <p:pic>
        <p:nvPicPr>
          <p:cNvPr id="36867" name="Picture 4"/>
          <p:cNvPicPr>
            <a:picLocks noChangeAspect="1" noChangeArrowheads="1"/>
          </p:cNvPicPr>
          <p:nvPr/>
        </p:nvPicPr>
        <p:blipFill>
          <a:blip r:embed="rId2"/>
          <a:srcRect/>
          <a:stretch>
            <a:fillRect/>
          </a:stretch>
        </p:blipFill>
        <p:spPr bwMode="auto">
          <a:xfrm>
            <a:off x="233363" y="914400"/>
            <a:ext cx="8677275" cy="5668963"/>
          </a:xfrm>
          <a:prstGeom prst="rect">
            <a:avLst/>
          </a:prstGeom>
          <a:noFill/>
          <a:ln w="9525">
            <a:noFill/>
            <a:miter lim="800000"/>
            <a:headEnd/>
            <a:tailEnd/>
          </a:ln>
        </p:spPr>
      </p:pic>
    </p:spTree>
    <p:extLst>
      <p:ext uri="{BB962C8B-B14F-4D97-AF65-F5344CB8AC3E}">
        <p14:creationId xmlns:p14="http://schemas.microsoft.com/office/powerpoint/2010/main" val="55020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a:spLocks noGrp="1"/>
          </p:cNvSpPr>
          <p:nvPr>
            <p:ph type="sldNum" sz="quarter" idx="10"/>
          </p:nvPr>
        </p:nvSpPr>
        <p:spPr>
          <a:noFill/>
        </p:spPr>
        <p:txBody>
          <a:bodyPr/>
          <a:lstStyle/>
          <a:p>
            <a:fld id="{62637EA1-EC27-41A0-873B-4C4F3B7E9033}" type="slidenum">
              <a:rPr lang="en-US" smtClean="0"/>
              <a:pPr/>
              <a:t>26</a:t>
            </a:fld>
            <a:endParaRPr lang="en-US" smtClean="0"/>
          </a:p>
        </p:txBody>
      </p:sp>
      <p:sp>
        <p:nvSpPr>
          <p:cNvPr id="4" name="TextBox 3"/>
          <p:cNvSpPr txBox="1"/>
          <p:nvPr/>
        </p:nvSpPr>
        <p:spPr>
          <a:xfrm>
            <a:off x="152400" y="76200"/>
            <a:ext cx="876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ctr" anchorCtr="0" compatLnSpc="1">
            <a:prstTxWarp prst="textNoShape">
              <a:avLst/>
            </a:prstTxWarp>
          </a:bodyPr>
          <a:lstStyle>
            <a:defPPr>
              <a:defRPr lang="en-US"/>
            </a:defPPr>
            <a:lvl1pPr defTabSz="715963" fontAlgn="base">
              <a:spcBef>
                <a:spcPct val="0"/>
              </a:spcBef>
              <a:spcAft>
                <a:spcPct val="0"/>
              </a:spcAft>
              <a:defRPr sz="2800" b="1">
                <a:solidFill>
                  <a:schemeClr val="tx2"/>
                </a:solidFill>
                <a:latin typeface="+mj-lt"/>
                <a:ea typeface="+mj-ea"/>
                <a:cs typeface="+mj-cs"/>
              </a:defRPr>
            </a:lvl1pPr>
            <a:lvl2pPr defTabSz="715963" fontAlgn="base">
              <a:spcBef>
                <a:spcPct val="0"/>
              </a:spcBef>
              <a:spcAft>
                <a:spcPct val="0"/>
              </a:spcAft>
              <a:defRPr sz="3000" b="1">
                <a:solidFill>
                  <a:schemeClr val="tx2"/>
                </a:solidFill>
                <a:latin typeface="Arial" charset="0"/>
              </a:defRPr>
            </a:lvl2pPr>
            <a:lvl3pPr defTabSz="715963" fontAlgn="base">
              <a:spcBef>
                <a:spcPct val="0"/>
              </a:spcBef>
              <a:spcAft>
                <a:spcPct val="0"/>
              </a:spcAft>
              <a:defRPr sz="3000" b="1">
                <a:solidFill>
                  <a:schemeClr val="tx2"/>
                </a:solidFill>
                <a:latin typeface="Arial" charset="0"/>
              </a:defRPr>
            </a:lvl3pPr>
            <a:lvl4pPr defTabSz="715963" fontAlgn="base">
              <a:spcBef>
                <a:spcPct val="0"/>
              </a:spcBef>
              <a:spcAft>
                <a:spcPct val="0"/>
              </a:spcAft>
              <a:defRPr sz="3000" b="1">
                <a:solidFill>
                  <a:schemeClr val="tx2"/>
                </a:solidFill>
                <a:latin typeface="Arial" charset="0"/>
              </a:defRPr>
            </a:lvl4pPr>
            <a:lvl5pPr defTabSz="715963" fontAlgn="base">
              <a:spcBef>
                <a:spcPct val="0"/>
              </a:spcBef>
              <a:spcAft>
                <a:spcPct val="0"/>
              </a:spcAft>
              <a:defRPr sz="3000" b="1">
                <a:solidFill>
                  <a:schemeClr val="tx2"/>
                </a:solidFill>
                <a:latin typeface="Arial" charset="0"/>
              </a:defRPr>
            </a:lvl5pPr>
            <a:lvl6pPr marL="457200" defTabSz="715963" fontAlgn="base">
              <a:spcBef>
                <a:spcPct val="0"/>
              </a:spcBef>
              <a:spcAft>
                <a:spcPct val="0"/>
              </a:spcAft>
              <a:defRPr sz="3000" b="1">
                <a:solidFill>
                  <a:schemeClr val="tx2"/>
                </a:solidFill>
                <a:latin typeface="Arial" charset="0"/>
              </a:defRPr>
            </a:lvl6pPr>
            <a:lvl7pPr marL="914400" defTabSz="715963" fontAlgn="base">
              <a:spcBef>
                <a:spcPct val="0"/>
              </a:spcBef>
              <a:spcAft>
                <a:spcPct val="0"/>
              </a:spcAft>
              <a:defRPr sz="3000" b="1">
                <a:solidFill>
                  <a:schemeClr val="tx2"/>
                </a:solidFill>
                <a:latin typeface="Arial" charset="0"/>
              </a:defRPr>
            </a:lvl7pPr>
            <a:lvl8pPr marL="1371600" defTabSz="715963" fontAlgn="base">
              <a:spcBef>
                <a:spcPct val="0"/>
              </a:spcBef>
              <a:spcAft>
                <a:spcPct val="0"/>
              </a:spcAft>
              <a:defRPr sz="3000" b="1">
                <a:solidFill>
                  <a:schemeClr val="tx2"/>
                </a:solidFill>
                <a:latin typeface="Arial" charset="0"/>
              </a:defRPr>
            </a:lvl8pPr>
            <a:lvl9pPr marL="1828800" defTabSz="715963" fontAlgn="base">
              <a:spcBef>
                <a:spcPct val="0"/>
              </a:spcBef>
              <a:spcAft>
                <a:spcPct val="0"/>
              </a:spcAft>
              <a:defRPr sz="3000" b="1">
                <a:solidFill>
                  <a:schemeClr val="tx2"/>
                </a:solidFill>
                <a:latin typeface="Arial" charset="0"/>
              </a:defRPr>
            </a:lvl9pPr>
          </a:lstStyle>
          <a:p>
            <a:r>
              <a:rPr lang="en-US" dirty="0"/>
              <a:t>Annual Builds and Retirements for WECC</a:t>
            </a:r>
          </a:p>
        </p:txBody>
      </p:sp>
      <p:pic>
        <p:nvPicPr>
          <p:cNvPr id="37891" name="Picture 5"/>
          <p:cNvPicPr>
            <a:picLocks noChangeAspect="1" noChangeArrowheads="1"/>
          </p:cNvPicPr>
          <p:nvPr/>
        </p:nvPicPr>
        <p:blipFill>
          <a:blip r:embed="rId2"/>
          <a:srcRect/>
          <a:stretch>
            <a:fillRect/>
          </a:stretch>
        </p:blipFill>
        <p:spPr bwMode="auto">
          <a:xfrm>
            <a:off x="233363" y="838200"/>
            <a:ext cx="8869362" cy="5867400"/>
          </a:xfrm>
          <a:prstGeom prst="rect">
            <a:avLst/>
          </a:prstGeom>
          <a:noFill/>
          <a:ln w="9525">
            <a:noFill/>
            <a:miter lim="800000"/>
            <a:headEnd/>
            <a:tailEnd/>
          </a:ln>
        </p:spPr>
      </p:pic>
    </p:spTree>
    <p:extLst>
      <p:ext uri="{BB962C8B-B14F-4D97-AF65-F5344CB8AC3E}">
        <p14:creationId xmlns:p14="http://schemas.microsoft.com/office/powerpoint/2010/main" val="1366835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IRP Modeling Process for Aurora</a:t>
            </a:r>
            <a:endParaRPr lang="en-US" dirty="0"/>
          </a:p>
        </p:txBody>
      </p:sp>
      <p:sp>
        <p:nvSpPr>
          <p:cNvPr id="3" name="Oval 2"/>
          <p:cNvSpPr/>
          <p:nvPr/>
        </p:nvSpPr>
        <p:spPr>
          <a:xfrm>
            <a:off x="228600" y="1447800"/>
            <a:ext cx="4267200" cy="2743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EPIS Database</a:t>
            </a:r>
          </a:p>
          <a:p>
            <a:pPr algn="ctr" fontAlgn="auto">
              <a:spcBef>
                <a:spcPts val="0"/>
              </a:spcBef>
              <a:spcAft>
                <a:spcPts val="0"/>
              </a:spcAft>
              <a:defRPr/>
            </a:pPr>
            <a:r>
              <a:rPr lang="en-US" dirty="0" smtClean="0">
                <a:solidFill>
                  <a:schemeClr val="tx1"/>
                </a:solidFill>
              </a:rPr>
              <a:t>Gas </a:t>
            </a:r>
            <a:r>
              <a:rPr lang="en-US" dirty="0">
                <a:solidFill>
                  <a:schemeClr val="tx1"/>
                </a:solidFill>
              </a:rPr>
              <a:t>Prices</a:t>
            </a:r>
          </a:p>
          <a:p>
            <a:pPr algn="ctr" fontAlgn="auto">
              <a:spcBef>
                <a:spcPts val="0"/>
              </a:spcBef>
              <a:spcAft>
                <a:spcPts val="0"/>
              </a:spcAft>
              <a:defRPr/>
            </a:pPr>
            <a:r>
              <a:rPr lang="en-US" dirty="0">
                <a:solidFill>
                  <a:schemeClr val="tx1"/>
                </a:solidFill>
              </a:rPr>
              <a:t>Regional Load</a:t>
            </a:r>
          </a:p>
          <a:p>
            <a:pPr algn="ctr" fontAlgn="auto">
              <a:spcBef>
                <a:spcPts val="0"/>
              </a:spcBef>
              <a:spcAft>
                <a:spcPts val="0"/>
              </a:spcAft>
              <a:defRPr/>
            </a:pPr>
            <a:r>
              <a:rPr lang="en-US" dirty="0">
                <a:solidFill>
                  <a:schemeClr val="tx1"/>
                </a:solidFill>
              </a:rPr>
              <a:t>RPS Resources</a:t>
            </a:r>
          </a:p>
          <a:p>
            <a:pPr algn="ctr" fontAlgn="auto">
              <a:spcBef>
                <a:spcPts val="0"/>
              </a:spcBef>
              <a:spcAft>
                <a:spcPts val="0"/>
              </a:spcAft>
              <a:defRPr/>
            </a:pPr>
            <a:r>
              <a:rPr lang="en-US" dirty="0">
                <a:solidFill>
                  <a:schemeClr val="tx1"/>
                </a:solidFill>
              </a:rPr>
              <a:t>Resource </a:t>
            </a:r>
            <a:r>
              <a:rPr lang="en-US" dirty="0" smtClean="0">
                <a:solidFill>
                  <a:schemeClr val="tx1"/>
                </a:solidFill>
              </a:rPr>
              <a:t>Assumptions</a:t>
            </a:r>
          </a:p>
          <a:p>
            <a:pPr algn="ctr" fontAlgn="auto">
              <a:spcBef>
                <a:spcPts val="0"/>
              </a:spcBef>
              <a:spcAft>
                <a:spcPts val="0"/>
              </a:spcAft>
              <a:defRPr/>
            </a:pPr>
            <a:r>
              <a:rPr lang="en-US" dirty="0" smtClean="0">
                <a:solidFill>
                  <a:schemeClr val="tx1"/>
                </a:solidFill>
              </a:rPr>
              <a:t>Environmental Assumptions</a:t>
            </a:r>
            <a:endParaRPr lang="en-US" dirty="0">
              <a:solidFill>
                <a:schemeClr val="tx1"/>
              </a:solidFill>
            </a:endParaRPr>
          </a:p>
          <a:p>
            <a:pPr algn="ctr" fontAlgn="auto">
              <a:spcBef>
                <a:spcPts val="0"/>
              </a:spcBef>
              <a:spcAft>
                <a:spcPts val="0"/>
              </a:spcAft>
              <a:defRPr/>
            </a:pPr>
            <a:r>
              <a:rPr lang="en-US" dirty="0">
                <a:solidFill>
                  <a:schemeClr val="tx1"/>
                </a:solidFill>
              </a:rPr>
              <a:t>Hydro </a:t>
            </a:r>
            <a:r>
              <a:rPr lang="en-US" dirty="0" smtClean="0">
                <a:solidFill>
                  <a:schemeClr val="tx1"/>
                </a:solidFill>
              </a:rPr>
              <a:t>Shapes</a:t>
            </a:r>
            <a:endParaRPr lang="en-US" dirty="0">
              <a:solidFill>
                <a:schemeClr val="tx1"/>
              </a:solidFill>
            </a:endParaRPr>
          </a:p>
        </p:txBody>
      </p:sp>
      <p:sp>
        <p:nvSpPr>
          <p:cNvPr id="4" name="Rectangle 3"/>
          <p:cNvSpPr/>
          <p:nvPr/>
        </p:nvSpPr>
        <p:spPr>
          <a:xfrm>
            <a:off x="5562600" y="1676400"/>
            <a:ext cx="2971800" cy="23622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Capacity Expansion and Power price Run</a:t>
            </a:r>
          </a:p>
          <a:p>
            <a:pPr algn="ctr" fontAlgn="auto">
              <a:spcBef>
                <a:spcPts val="0"/>
              </a:spcBef>
              <a:spcAft>
                <a:spcPts val="0"/>
              </a:spcAft>
              <a:defRPr/>
            </a:pPr>
            <a:r>
              <a:rPr lang="en-US" b="1" dirty="0"/>
              <a:t>(WECC)</a:t>
            </a:r>
          </a:p>
        </p:txBody>
      </p:sp>
      <p:sp>
        <p:nvSpPr>
          <p:cNvPr id="5" name="Right Arrow 4"/>
          <p:cNvSpPr/>
          <p:nvPr/>
        </p:nvSpPr>
        <p:spPr>
          <a:xfrm>
            <a:off x="4572000" y="2647950"/>
            <a:ext cx="838200" cy="3429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30"/>
          <p:cNvSpPr txBox="1">
            <a:spLocks noChangeArrowheads="1"/>
          </p:cNvSpPr>
          <p:nvPr/>
        </p:nvSpPr>
        <p:spPr bwMode="auto">
          <a:xfrm>
            <a:off x="5943600" y="1066800"/>
            <a:ext cx="2209800" cy="461963"/>
          </a:xfrm>
          <a:prstGeom prst="rect">
            <a:avLst/>
          </a:prstGeom>
          <a:noFill/>
          <a:ln w="9525">
            <a:noFill/>
            <a:miter lim="800000"/>
            <a:headEnd/>
            <a:tailEnd/>
          </a:ln>
        </p:spPr>
        <p:txBody>
          <a:bodyPr>
            <a:spAutoFit/>
          </a:bodyPr>
          <a:lstStyle/>
          <a:p>
            <a:r>
              <a:rPr lang="en-US" sz="2400" dirty="0" err="1">
                <a:solidFill>
                  <a:srgbClr val="C00000"/>
                </a:solidFill>
              </a:rPr>
              <a:t>AURORAxmp</a:t>
            </a:r>
            <a:endParaRPr lang="en-US" sz="2400" dirty="0">
              <a:solidFill>
                <a:srgbClr val="C00000"/>
              </a:solidFill>
            </a:endParaRPr>
          </a:p>
        </p:txBody>
      </p:sp>
      <p:sp>
        <p:nvSpPr>
          <p:cNvPr id="7" name="Down Arrow 6"/>
          <p:cNvSpPr/>
          <p:nvPr/>
        </p:nvSpPr>
        <p:spPr>
          <a:xfrm>
            <a:off x="6838950" y="4191000"/>
            <a:ext cx="419100" cy="6858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6057900" y="5029200"/>
            <a:ext cx="19812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t>Mid-C Power Prices</a:t>
            </a:r>
            <a:endParaRPr lang="en-US" b="1" dirty="0"/>
          </a:p>
        </p:txBody>
      </p:sp>
      <p:sp>
        <p:nvSpPr>
          <p:cNvPr id="9" name="TextBox 30"/>
          <p:cNvSpPr txBox="1">
            <a:spLocks noChangeArrowheads="1"/>
          </p:cNvSpPr>
          <p:nvPr/>
        </p:nvSpPr>
        <p:spPr bwMode="auto">
          <a:xfrm>
            <a:off x="1466850" y="909637"/>
            <a:ext cx="1790700" cy="461963"/>
          </a:xfrm>
          <a:prstGeom prst="rect">
            <a:avLst/>
          </a:prstGeom>
          <a:noFill/>
          <a:ln w="9525">
            <a:noFill/>
            <a:miter lim="800000"/>
            <a:headEnd/>
            <a:tailEnd/>
          </a:ln>
        </p:spPr>
        <p:txBody>
          <a:bodyPr wrap="square">
            <a:spAutoFit/>
          </a:bodyPr>
          <a:lstStyle/>
          <a:p>
            <a:r>
              <a:rPr lang="en-US" sz="2400" dirty="0" smtClean="0"/>
              <a:t>Key Inputs</a:t>
            </a:r>
            <a:endParaRPr lang="en-US" sz="2400" dirty="0"/>
          </a:p>
        </p:txBody>
      </p:sp>
    </p:spTree>
    <p:extLst>
      <p:ext uri="{BB962C8B-B14F-4D97-AF65-F5344CB8AC3E}">
        <p14:creationId xmlns:p14="http://schemas.microsoft.com/office/powerpoint/2010/main" val="1041942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467600" y="2667000"/>
            <a:ext cx="1447800" cy="2590800"/>
          </a:xfrm>
          <a:prstGeom prst="rect">
            <a:avLst/>
          </a:prstGeom>
          <a:noFill/>
          <a:ln>
            <a:solidFill>
              <a:schemeClr val="tx2">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3200400" y="1219200"/>
            <a:ext cx="2438400" cy="38100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3733800" y="1371600"/>
            <a:ext cx="1371600" cy="8382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Capacity Expansion and Power price Run</a:t>
            </a:r>
          </a:p>
          <a:p>
            <a:pPr algn="ctr" fontAlgn="auto">
              <a:spcBef>
                <a:spcPts val="0"/>
              </a:spcBef>
              <a:spcAft>
                <a:spcPts val="0"/>
              </a:spcAft>
              <a:defRPr/>
            </a:pPr>
            <a:r>
              <a:rPr lang="en-US" sz="1200" dirty="0"/>
              <a:t>(WECC)</a:t>
            </a:r>
          </a:p>
        </p:txBody>
      </p:sp>
      <p:sp>
        <p:nvSpPr>
          <p:cNvPr id="7" name="Rectangle 6"/>
          <p:cNvSpPr/>
          <p:nvPr/>
        </p:nvSpPr>
        <p:spPr>
          <a:xfrm>
            <a:off x="3733800" y="2819400"/>
            <a:ext cx="1371600" cy="8382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Deterministic Input Price Run</a:t>
            </a:r>
          </a:p>
          <a:p>
            <a:pPr algn="ctr" fontAlgn="auto">
              <a:spcBef>
                <a:spcPts val="0"/>
              </a:spcBef>
              <a:spcAft>
                <a:spcPts val="0"/>
              </a:spcAft>
              <a:defRPr/>
            </a:pPr>
            <a:r>
              <a:rPr lang="en-US" sz="1200" dirty="0"/>
              <a:t>(PSE)</a:t>
            </a:r>
          </a:p>
        </p:txBody>
      </p:sp>
      <p:sp>
        <p:nvSpPr>
          <p:cNvPr id="8" name="Rounded Rectangle 7"/>
          <p:cNvSpPr/>
          <p:nvPr/>
        </p:nvSpPr>
        <p:spPr>
          <a:xfrm>
            <a:off x="304800" y="5181600"/>
            <a:ext cx="2438400" cy="1066800"/>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Stochastic Model</a:t>
            </a:r>
          </a:p>
          <a:p>
            <a:pPr algn="ctr" fontAlgn="auto">
              <a:spcBef>
                <a:spcPts val="0"/>
              </a:spcBef>
              <a:spcAft>
                <a:spcPts val="0"/>
              </a:spcAft>
              <a:defRPr/>
            </a:pPr>
            <a:endParaRPr lang="en-US" sz="1400" dirty="0">
              <a:solidFill>
                <a:schemeClr val="tx1"/>
              </a:solidFill>
            </a:endParaRPr>
          </a:p>
        </p:txBody>
      </p:sp>
      <p:sp>
        <p:nvSpPr>
          <p:cNvPr id="9" name="Oval 8"/>
          <p:cNvSpPr/>
          <p:nvPr/>
        </p:nvSpPr>
        <p:spPr>
          <a:xfrm>
            <a:off x="76200" y="914400"/>
            <a:ext cx="2590800" cy="1828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Key Inputs:</a:t>
            </a:r>
          </a:p>
          <a:p>
            <a:pPr algn="ctr" fontAlgn="auto">
              <a:spcBef>
                <a:spcPts val="0"/>
              </a:spcBef>
              <a:spcAft>
                <a:spcPts val="0"/>
              </a:spcAft>
              <a:defRPr/>
            </a:pPr>
            <a:r>
              <a:rPr lang="en-US" sz="1200" dirty="0">
                <a:solidFill>
                  <a:schemeClr val="tx1"/>
                </a:solidFill>
              </a:rPr>
              <a:t>Gas Prices</a:t>
            </a:r>
          </a:p>
          <a:p>
            <a:pPr algn="ctr" fontAlgn="auto">
              <a:spcBef>
                <a:spcPts val="0"/>
              </a:spcBef>
              <a:spcAft>
                <a:spcPts val="0"/>
              </a:spcAft>
              <a:defRPr/>
            </a:pPr>
            <a:r>
              <a:rPr lang="en-US" sz="1200" dirty="0">
                <a:solidFill>
                  <a:schemeClr val="tx1"/>
                </a:solidFill>
              </a:rPr>
              <a:t>Regional Load</a:t>
            </a:r>
          </a:p>
          <a:p>
            <a:pPr algn="ctr" fontAlgn="auto">
              <a:spcBef>
                <a:spcPts val="0"/>
              </a:spcBef>
              <a:spcAft>
                <a:spcPts val="0"/>
              </a:spcAft>
              <a:defRPr/>
            </a:pPr>
            <a:r>
              <a:rPr lang="en-US" sz="1200" dirty="0">
                <a:solidFill>
                  <a:schemeClr val="tx1"/>
                </a:solidFill>
              </a:rPr>
              <a:t>RPS Resources</a:t>
            </a:r>
          </a:p>
          <a:p>
            <a:pPr algn="ctr" fontAlgn="auto">
              <a:spcBef>
                <a:spcPts val="0"/>
              </a:spcBef>
              <a:spcAft>
                <a:spcPts val="0"/>
              </a:spcAft>
              <a:defRPr/>
            </a:pPr>
            <a:r>
              <a:rPr lang="en-US" sz="1200" dirty="0">
                <a:solidFill>
                  <a:schemeClr val="tx1"/>
                </a:solidFill>
              </a:rPr>
              <a:t>Resource Assumptions</a:t>
            </a:r>
          </a:p>
          <a:p>
            <a:pPr algn="ctr" fontAlgn="auto">
              <a:spcBef>
                <a:spcPts val="0"/>
              </a:spcBef>
              <a:spcAft>
                <a:spcPts val="0"/>
              </a:spcAft>
              <a:defRPr/>
            </a:pPr>
            <a:r>
              <a:rPr lang="en-US" sz="1200" dirty="0">
                <a:solidFill>
                  <a:schemeClr val="tx1"/>
                </a:solidFill>
              </a:rPr>
              <a:t>Hydro Shapes</a:t>
            </a:r>
          </a:p>
          <a:p>
            <a:pPr algn="ctr" fontAlgn="auto">
              <a:spcBef>
                <a:spcPts val="0"/>
              </a:spcBef>
              <a:spcAft>
                <a:spcPts val="0"/>
              </a:spcAft>
              <a:defRPr/>
            </a:pPr>
            <a:r>
              <a:rPr lang="en-US" sz="1200" dirty="0">
                <a:solidFill>
                  <a:schemeClr val="tx1"/>
                </a:solidFill>
              </a:rPr>
              <a:t>EPIS Database</a:t>
            </a:r>
          </a:p>
          <a:p>
            <a:pPr algn="ctr" fontAlgn="auto">
              <a:spcBef>
                <a:spcPts val="0"/>
              </a:spcBef>
              <a:spcAft>
                <a:spcPts val="0"/>
              </a:spcAft>
              <a:defRPr/>
            </a:pPr>
            <a:endParaRPr lang="en-US" sz="1200" dirty="0">
              <a:solidFill>
                <a:schemeClr val="tx1"/>
              </a:solidFill>
            </a:endParaRPr>
          </a:p>
        </p:txBody>
      </p:sp>
      <p:sp>
        <p:nvSpPr>
          <p:cNvPr id="10" name="Right Arrow 9"/>
          <p:cNvSpPr/>
          <p:nvPr/>
        </p:nvSpPr>
        <p:spPr>
          <a:xfrm>
            <a:off x="2743200" y="1676400"/>
            <a:ext cx="838200" cy="2286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ight Arrow 12"/>
          <p:cNvSpPr/>
          <p:nvPr/>
        </p:nvSpPr>
        <p:spPr>
          <a:xfrm rot="8388455" flipV="1">
            <a:off x="1679575" y="3054350"/>
            <a:ext cx="2452688" cy="13176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Down Arrow 16"/>
          <p:cNvSpPr/>
          <p:nvPr/>
        </p:nvSpPr>
        <p:spPr>
          <a:xfrm>
            <a:off x="4343400" y="2286000"/>
            <a:ext cx="152400" cy="4572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08" name="TextBox 18"/>
          <p:cNvSpPr txBox="1">
            <a:spLocks noChangeArrowheads="1"/>
          </p:cNvSpPr>
          <p:nvPr/>
        </p:nvSpPr>
        <p:spPr bwMode="auto">
          <a:xfrm>
            <a:off x="4572000" y="2362200"/>
            <a:ext cx="1828800" cy="307777"/>
          </a:xfrm>
          <a:prstGeom prst="rect">
            <a:avLst/>
          </a:prstGeom>
          <a:solidFill>
            <a:schemeClr val="bg1"/>
          </a:solidFill>
          <a:ln w="9525">
            <a:noFill/>
            <a:miter lim="800000"/>
            <a:headEnd/>
            <a:tailEnd/>
          </a:ln>
        </p:spPr>
        <p:txBody>
          <a:bodyPr wrap="square">
            <a:spAutoFit/>
          </a:bodyPr>
          <a:lstStyle/>
          <a:p>
            <a:r>
              <a:rPr lang="en-US" sz="1400" dirty="0"/>
              <a:t>Mid-C Power Price</a:t>
            </a:r>
          </a:p>
        </p:txBody>
      </p:sp>
      <p:sp>
        <p:nvSpPr>
          <p:cNvPr id="21" name="Right Arrow 20"/>
          <p:cNvSpPr/>
          <p:nvPr/>
        </p:nvSpPr>
        <p:spPr>
          <a:xfrm rot="20472484">
            <a:off x="2533321" y="4834242"/>
            <a:ext cx="1181758" cy="161316"/>
          </a:xfrm>
          <a:prstGeom prst="righ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7620000" y="2895600"/>
            <a:ext cx="1219200" cy="685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Deterministic Optimization</a:t>
            </a:r>
          </a:p>
        </p:txBody>
      </p:sp>
      <p:sp>
        <p:nvSpPr>
          <p:cNvPr id="27" name="Rectangle 26"/>
          <p:cNvSpPr/>
          <p:nvPr/>
        </p:nvSpPr>
        <p:spPr>
          <a:xfrm>
            <a:off x="3733800" y="4038600"/>
            <a:ext cx="1371600" cy="8382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Aurora Risk Run</a:t>
            </a:r>
          </a:p>
          <a:p>
            <a:pPr algn="ctr" fontAlgn="auto">
              <a:spcBef>
                <a:spcPts val="0"/>
              </a:spcBef>
              <a:spcAft>
                <a:spcPts val="0"/>
              </a:spcAft>
              <a:defRPr/>
            </a:pPr>
            <a:r>
              <a:rPr lang="en-US" sz="1200" dirty="0"/>
              <a:t>(PSE)</a:t>
            </a:r>
          </a:p>
        </p:txBody>
      </p:sp>
      <p:sp>
        <p:nvSpPr>
          <p:cNvPr id="28" name="Right Arrow 27"/>
          <p:cNvSpPr/>
          <p:nvPr/>
        </p:nvSpPr>
        <p:spPr>
          <a:xfrm>
            <a:off x="5183188" y="4411663"/>
            <a:ext cx="2160587" cy="16033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ight Arrow 28"/>
          <p:cNvSpPr/>
          <p:nvPr/>
        </p:nvSpPr>
        <p:spPr>
          <a:xfrm>
            <a:off x="5181600" y="3124200"/>
            <a:ext cx="2133600" cy="1524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15" name="TextBox 30"/>
          <p:cNvSpPr txBox="1">
            <a:spLocks noChangeArrowheads="1"/>
          </p:cNvSpPr>
          <p:nvPr/>
        </p:nvSpPr>
        <p:spPr bwMode="auto">
          <a:xfrm>
            <a:off x="3352800" y="762000"/>
            <a:ext cx="2209800" cy="461963"/>
          </a:xfrm>
          <a:prstGeom prst="rect">
            <a:avLst/>
          </a:prstGeom>
          <a:noFill/>
          <a:ln w="9525">
            <a:noFill/>
            <a:miter lim="800000"/>
            <a:headEnd/>
            <a:tailEnd/>
          </a:ln>
        </p:spPr>
        <p:txBody>
          <a:bodyPr>
            <a:spAutoFit/>
          </a:bodyPr>
          <a:lstStyle/>
          <a:p>
            <a:r>
              <a:rPr lang="en-US" sz="2400" dirty="0" err="1">
                <a:solidFill>
                  <a:srgbClr val="C00000"/>
                </a:solidFill>
              </a:rPr>
              <a:t>AURORAxmp</a:t>
            </a:r>
            <a:endParaRPr lang="en-US" sz="2400" dirty="0">
              <a:solidFill>
                <a:srgbClr val="C00000"/>
              </a:solidFill>
            </a:endParaRPr>
          </a:p>
        </p:txBody>
      </p:sp>
      <p:sp>
        <p:nvSpPr>
          <p:cNvPr id="32" name="Rectangle 31"/>
          <p:cNvSpPr/>
          <p:nvPr/>
        </p:nvSpPr>
        <p:spPr>
          <a:xfrm>
            <a:off x="7620000" y="4267200"/>
            <a:ext cx="1219200" cy="685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1000 Trials Stochastic Risk Analysis</a:t>
            </a:r>
          </a:p>
        </p:txBody>
      </p:sp>
      <p:sp>
        <p:nvSpPr>
          <p:cNvPr id="4119" name="TextBox 34"/>
          <p:cNvSpPr txBox="1">
            <a:spLocks noChangeArrowheads="1"/>
          </p:cNvSpPr>
          <p:nvPr/>
        </p:nvSpPr>
        <p:spPr bwMode="auto">
          <a:xfrm>
            <a:off x="6629400" y="3657600"/>
            <a:ext cx="1524000" cy="307777"/>
          </a:xfrm>
          <a:prstGeom prst="rect">
            <a:avLst/>
          </a:prstGeom>
          <a:solidFill>
            <a:schemeClr val="bg1"/>
          </a:solidFill>
          <a:ln w="9525">
            <a:noFill/>
            <a:miter lim="800000"/>
            <a:headEnd/>
            <a:tailEnd/>
          </a:ln>
        </p:spPr>
        <p:txBody>
          <a:bodyPr wrap="square">
            <a:spAutoFit/>
          </a:bodyPr>
          <a:lstStyle/>
          <a:p>
            <a:pPr algn="r"/>
            <a:r>
              <a:rPr lang="en-US" sz="1400" dirty="0"/>
              <a:t>Optimal Portfolio</a:t>
            </a:r>
          </a:p>
        </p:txBody>
      </p:sp>
      <p:sp>
        <p:nvSpPr>
          <p:cNvPr id="4120" name="TextBox 35"/>
          <p:cNvSpPr txBox="1">
            <a:spLocks noChangeArrowheads="1"/>
          </p:cNvSpPr>
          <p:nvPr/>
        </p:nvSpPr>
        <p:spPr bwMode="auto">
          <a:xfrm>
            <a:off x="5181600" y="3349823"/>
            <a:ext cx="2209800" cy="307777"/>
          </a:xfrm>
          <a:prstGeom prst="rect">
            <a:avLst/>
          </a:prstGeom>
          <a:solidFill>
            <a:schemeClr val="bg1"/>
          </a:solidFill>
          <a:ln w="9525">
            <a:noFill/>
            <a:miter lim="800000"/>
            <a:headEnd/>
            <a:tailEnd/>
          </a:ln>
        </p:spPr>
        <p:txBody>
          <a:bodyPr wrap="square">
            <a:spAutoFit/>
          </a:bodyPr>
          <a:lstStyle/>
          <a:p>
            <a:pPr algn="ctr"/>
            <a:r>
              <a:rPr lang="en-US" sz="1400" dirty="0"/>
              <a:t>Energy, Cost, Revenue</a:t>
            </a:r>
          </a:p>
        </p:txBody>
      </p:sp>
      <p:sp>
        <p:nvSpPr>
          <p:cNvPr id="42" name="TextBox 41"/>
          <p:cNvSpPr txBox="1"/>
          <p:nvPr/>
        </p:nvSpPr>
        <p:spPr>
          <a:xfrm>
            <a:off x="7620000" y="5334000"/>
            <a:ext cx="1219200" cy="461962"/>
          </a:xfrm>
          <a:prstGeom prst="rect">
            <a:avLst/>
          </a:prstGeom>
          <a:noFill/>
        </p:spPr>
        <p:txBody>
          <a:bodyPr>
            <a:spAutoFit/>
          </a:bodyPr>
          <a:lstStyle/>
          <a:p>
            <a:pPr fontAlgn="auto">
              <a:spcBef>
                <a:spcPts val="0"/>
              </a:spcBef>
              <a:spcAft>
                <a:spcPts val="0"/>
              </a:spcAft>
              <a:defRPr/>
            </a:pPr>
            <a:r>
              <a:rPr lang="en-US" sz="2400" dirty="0">
                <a:solidFill>
                  <a:schemeClr val="tx2">
                    <a:lumMod val="65000"/>
                    <a:lumOff val="35000"/>
                  </a:schemeClr>
                </a:solidFill>
                <a:latin typeface="+mn-lt"/>
                <a:cs typeface="+mn-cs"/>
              </a:rPr>
              <a:t>PSM III</a:t>
            </a:r>
          </a:p>
        </p:txBody>
      </p:sp>
      <p:sp>
        <p:nvSpPr>
          <p:cNvPr id="4126" name="TextBox 44"/>
          <p:cNvSpPr txBox="1">
            <a:spLocks noChangeArrowheads="1"/>
          </p:cNvSpPr>
          <p:nvPr/>
        </p:nvSpPr>
        <p:spPr bwMode="auto">
          <a:xfrm>
            <a:off x="685800" y="3962400"/>
            <a:ext cx="1752600" cy="1200150"/>
          </a:xfrm>
          <a:prstGeom prst="rect">
            <a:avLst/>
          </a:prstGeom>
          <a:solidFill>
            <a:schemeClr val="bg1"/>
          </a:solidFill>
          <a:ln w="9525">
            <a:noFill/>
            <a:miter lim="800000"/>
            <a:headEnd/>
            <a:tailEnd/>
          </a:ln>
        </p:spPr>
        <p:txBody>
          <a:bodyPr>
            <a:spAutoFit/>
          </a:bodyPr>
          <a:lstStyle/>
          <a:p>
            <a:pPr algn="ctr"/>
            <a:r>
              <a:rPr lang="en-US" sz="1200" dirty="0"/>
              <a:t>PSE Load</a:t>
            </a:r>
          </a:p>
          <a:p>
            <a:pPr algn="ctr"/>
            <a:r>
              <a:rPr lang="en-US" sz="1200" dirty="0"/>
              <a:t>Sumas Gas Prices</a:t>
            </a:r>
          </a:p>
          <a:p>
            <a:pPr algn="ctr"/>
            <a:r>
              <a:rPr lang="en-US" sz="1200" dirty="0"/>
              <a:t>Mid-C Power Prices</a:t>
            </a:r>
          </a:p>
          <a:p>
            <a:pPr algn="ctr"/>
            <a:r>
              <a:rPr lang="en-US" sz="1200" dirty="0"/>
              <a:t>Hydro Generation</a:t>
            </a:r>
          </a:p>
          <a:p>
            <a:pPr algn="ctr"/>
            <a:r>
              <a:rPr lang="en-US" sz="1200" dirty="0"/>
              <a:t>Wind Generation</a:t>
            </a:r>
          </a:p>
          <a:p>
            <a:pPr algn="ctr"/>
            <a:r>
              <a:rPr lang="en-US" sz="1200" dirty="0"/>
              <a:t>CO2 Price</a:t>
            </a:r>
          </a:p>
        </p:txBody>
      </p:sp>
      <p:sp>
        <p:nvSpPr>
          <p:cNvPr id="4128" name="TextBox 47"/>
          <p:cNvSpPr txBox="1">
            <a:spLocks noChangeArrowheads="1"/>
          </p:cNvSpPr>
          <p:nvPr/>
        </p:nvSpPr>
        <p:spPr bwMode="auto">
          <a:xfrm>
            <a:off x="5181600" y="4600575"/>
            <a:ext cx="2057400" cy="307777"/>
          </a:xfrm>
          <a:prstGeom prst="rect">
            <a:avLst/>
          </a:prstGeom>
          <a:solidFill>
            <a:schemeClr val="bg1"/>
          </a:solidFill>
          <a:ln w="9525">
            <a:noFill/>
            <a:miter lim="800000"/>
            <a:headEnd/>
            <a:tailEnd/>
          </a:ln>
        </p:spPr>
        <p:txBody>
          <a:bodyPr wrap="square">
            <a:spAutoFit/>
          </a:bodyPr>
          <a:lstStyle/>
          <a:p>
            <a:pPr algn="ctr"/>
            <a:r>
              <a:rPr lang="en-US" sz="1400" dirty="0"/>
              <a:t>Energy, Cost, Revenue</a:t>
            </a:r>
          </a:p>
        </p:txBody>
      </p:sp>
      <p:sp>
        <p:nvSpPr>
          <p:cNvPr id="35" name="Rectangle 34"/>
          <p:cNvSpPr/>
          <p:nvPr/>
        </p:nvSpPr>
        <p:spPr bwMode="auto">
          <a:xfrm>
            <a:off x="228600" y="3962400"/>
            <a:ext cx="8763000" cy="2362200"/>
          </a:xfrm>
          <a:prstGeom prst="rect">
            <a:avLst/>
          </a:prstGeom>
          <a:noFill/>
          <a:ln w="25400" cap="flat" cmpd="sng" algn="ctr">
            <a:solidFill>
              <a:schemeClr val="accent1">
                <a:lumMod val="50000"/>
              </a:schemeClr>
            </a:solidFill>
            <a:prstDash val="dash"/>
            <a:round/>
            <a:headEnd type="none" w="med" len="med"/>
            <a:tailEnd type="none" w="med" len="med"/>
          </a:ln>
          <a:effectLst/>
        </p:spPr>
        <p:txBody>
          <a:bodyPr anchor="ctr"/>
          <a:lstStyle/>
          <a:p>
            <a:pPr>
              <a:defRPr/>
            </a:pPr>
            <a:endParaRPr lang="en-US" sz="3200">
              <a:solidFill>
                <a:schemeClr val="tx2"/>
              </a:solidFill>
            </a:endParaRPr>
          </a:p>
        </p:txBody>
      </p:sp>
      <p:sp>
        <p:nvSpPr>
          <p:cNvPr id="36" name="TextBox 35"/>
          <p:cNvSpPr txBox="1"/>
          <p:nvPr/>
        </p:nvSpPr>
        <p:spPr>
          <a:xfrm>
            <a:off x="3581400" y="6243638"/>
            <a:ext cx="2819400" cy="461962"/>
          </a:xfrm>
          <a:prstGeom prst="rect">
            <a:avLst/>
          </a:prstGeom>
          <a:noFill/>
        </p:spPr>
        <p:txBody>
          <a:bodyPr>
            <a:spAutoFit/>
          </a:bodyPr>
          <a:lstStyle/>
          <a:p>
            <a:pPr fontAlgn="auto">
              <a:spcBef>
                <a:spcPts val="0"/>
              </a:spcBef>
              <a:spcAft>
                <a:spcPts val="0"/>
              </a:spcAft>
              <a:defRPr/>
            </a:pPr>
            <a:r>
              <a:rPr lang="en-US" sz="2400" dirty="0">
                <a:solidFill>
                  <a:schemeClr val="accent1">
                    <a:lumMod val="50000"/>
                  </a:schemeClr>
                </a:solidFill>
                <a:latin typeface="+mn-lt"/>
                <a:cs typeface="+mn-cs"/>
              </a:rPr>
              <a:t>Stochastic Process</a:t>
            </a:r>
          </a:p>
        </p:txBody>
      </p:sp>
      <p:sp>
        <p:nvSpPr>
          <p:cNvPr id="41" name="TextBox 18"/>
          <p:cNvSpPr txBox="1">
            <a:spLocks noChangeArrowheads="1"/>
          </p:cNvSpPr>
          <p:nvPr/>
        </p:nvSpPr>
        <p:spPr bwMode="auto">
          <a:xfrm rot="-2389081">
            <a:off x="1643942" y="2974814"/>
            <a:ext cx="1786843" cy="307777"/>
          </a:xfrm>
          <a:prstGeom prst="rect">
            <a:avLst/>
          </a:prstGeom>
          <a:solidFill>
            <a:schemeClr val="bg1"/>
          </a:solidFill>
          <a:ln w="9525">
            <a:noFill/>
            <a:miter lim="800000"/>
            <a:headEnd/>
            <a:tailEnd/>
          </a:ln>
        </p:spPr>
        <p:txBody>
          <a:bodyPr wrap="square">
            <a:spAutoFit/>
          </a:bodyPr>
          <a:lstStyle/>
          <a:p>
            <a:r>
              <a:rPr lang="en-US" sz="1400" dirty="0"/>
              <a:t>Mid-C Power Price</a:t>
            </a:r>
          </a:p>
        </p:txBody>
      </p:sp>
      <p:sp>
        <p:nvSpPr>
          <p:cNvPr id="31" name="Oval 30"/>
          <p:cNvSpPr/>
          <p:nvPr/>
        </p:nvSpPr>
        <p:spPr>
          <a:xfrm>
            <a:off x="6477000" y="762000"/>
            <a:ext cx="2590800" cy="1371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smtClean="0">
              <a:solidFill>
                <a:schemeClr val="tx1"/>
              </a:solidFill>
            </a:endParaRPr>
          </a:p>
          <a:p>
            <a:pPr algn="ctr" fontAlgn="auto">
              <a:spcBef>
                <a:spcPts val="0"/>
              </a:spcBef>
              <a:spcAft>
                <a:spcPts val="0"/>
              </a:spcAft>
              <a:defRPr/>
            </a:pPr>
            <a:r>
              <a:rPr lang="en-US" sz="1200" dirty="0" smtClean="0">
                <a:solidFill>
                  <a:schemeClr val="tx1"/>
                </a:solidFill>
              </a:rPr>
              <a:t>Key </a:t>
            </a:r>
            <a:r>
              <a:rPr lang="en-US" sz="1200" dirty="0">
                <a:solidFill>
                  <a:schemeClr val="tx1"/>
                </a:solidFill>
              </a:rPr>
              <a:t>Inputs:</a:t>
            </a:r>
          </a:p>
          <a:p>
            <a:pPr algn="ctr" fontAlgn="auto">
              <a:spcBef>
                <a:spcPts val="0"/>
              </a:spcBef>
              <a:spcAft>
                <a:spcPts val="0"/>
              </a:spcAft>
              <a:defRPr/>
            </a:pPr>
            <a:r>
              <a:rPr lang="en-US" sz="1200" dirty="0" smtClean="0">
                <a:solidFill>
                  <a:schemeClr val="tx1"/>
                </a:solidFill>
              </a:rPr>
              <a:t>Existing Peak Capacity</a:t>
            </a:r>
          </a:p>
          <a:p>
            <a:pPr algn="ctr" fontAlgn="auto">
              <a:spcBef>
                <a:spcPts val="0"/>
              </a:spcBef>
              <a:spcAft>
                <a:spcPts val="0"/>
              </a:spcAft>
              <a:defRPr/>
            </a:pPr>
            <a:r>
              <a:rPr lang="en-US" sz="1200" dirty="0" smtClean="0">
                <a:solidFill>
                  <a:schemeClr val="tx1"/>
                </a:solidFill>
              </a:rPr>
              <a:t>Generic Peak Capacity</a:t>
            </a:r>
          </a:p>
          <a:p>
            <a:pPr algn="ctr" fontAlgn="auto">
              <a:spcBef>
                <a:spcPts val="0"/>
              </a:spcBef>
              <a:spcAft>
                <a:spcPts val="0"/>
              </a:spcAft>
              <a:defRPr/>
            </a:pPr>
            <a:r>
              <a:rPr lang="en-US" sz="1200" dirty="0" smtClean="0">
                <a:solidFill>
                  <a:schemeClr val="tx1"/>
                </a:solidFill>
              </a:rPr>
              <a:t>Normal Peak Load</a:t>
            </a:r>
          </a:p>
          <a:p>
            <a:pPr algn="ctr" fontAlgn="auto">
              <a:spcBef>
                <a:spcPts val="0"/>
              </a:spcBef>
              <a:spcAft>
                <a:spcPts val="0"/>
              </a:spcAft>
              <a:defRPr/>
            </a:pPr>
            <a:r>
              <a:rPr lang="en-US" sz="1200" dirty="0" smtClean="0">
                <a:solidFill>
                  <a:schemeClr val="tx1"/>
                </a:solidFill>
              </a:rPr>
              <a:t>Generic FOM and Capital Costs</a:t>
            </a:r>
            <a:endParaRPr lang="en-US" sz="1200" dirty="0">
              <a:solidFill>
                <a:schemeClr val="tx1"/>
              </a:solidFill>
            </a:endParaRPr>
          </a:p>
          <a:p>
            <a:pPr algn="ctr" fontAlgn="auto">
              <a:spcBef>
                <a:spcPts val="0"/>
              </a:spcBef>
              <a:spcAft>
                <a:spcPts val="0"/>
              </a:spcAft>
              <a:defRPr/>
            </a:pPr>
            <a:endParaRPr lang="en-US" sz="1200" dirty="0">
              <a:solidFill>
                <a:schemeClr val="tx1"/>
              </a:solidFill>
            </a:endParaRPr>
          </a:p>
        </p:txBody>
      </p:sp>
      <p:sp>
        <p:nvSpPr>
          <p:cNvPr id="33" name="Right Arrow 32"/>
          <p:cNvSpPr/>
          <p:nvPr/>
        </p:nvSpPr>
        <p:spPr>
          <a:xfrm rot="5400000">
            <a:off x="7648627" y="2390827"/>
            <a:ext cx="628546" cy="2286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ight Arrow 53"/>
          <p:cNvSpPr/>
          <p:nvPr/>
        </p:nvSpPr>
        <p:spPr>
          <a:xfrm rot="20874303">
            <a:off x="2773273" y="5415392"/>
            <a:ext cx="4843253" cy="179145"/>
          </a:xfrm>
          <a:prstGeom prst="righ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TextBox 18"/>
          <p:cNvSpPr txBox="1">
            <a:spLocks noChangeArrowheads="1"/>
          </p:cNvSpPr>
          <p:nvPr/>
        </p:nvSpPr>
        <p:spPr bwMode="auto">
          <a:xfrm rot="20866289">
            <a:off x="4203324" y="5595945"/>
            <a:ext cx="1786843" cy="307777"/>
          </a:xfrm>
          <a:prstGeom prst="rect">
            <a:avLst/>
          </a:prstGeom>
          <a:solidFill>
            <a:schemeClr val="bg1"/>
          </a:solidFill>
          <a:ln w="9525">
            <a:noFill/>
            <a:miter lim="800000"/>
            <a:headEnd/>
            <a:tailEnd/>
          </a:ln>
        </p:spPr>
        <p:txBody>
          <a:bodyPr wrap="square">
            <a:spAutoFit/>
          </a:bodyPr>
          <a:lstStyle/>
          <a:p>
            <a:r>
              <a:rPr lang="en-US" sz="1400" dirty="0" smtClean="0"/>
              <a:t>Normal Peak Load</a:t>
            </a:r>
            <a:endParaRPr lang="en-US" sz="1400" dirty="0"/>
          </a:p>
        </p:txBody>
      </p:sp>
      <p:sp>
        <p:nvSpPr>
          <p:cNvPr id="34" name="Down Arrow 33"/>
          <p:cNvSpPr/>
          <p:nvPr/>
        </p:nvSpPr>
        <p:spPr>
          <a:xfrm>
            <a:off x="8153400" y="3657600"/>
            <a:ext cx="152400" cy="533400"/>
          </a:xfrm>
          <a:prstGeom prst="downArrow">
            <a:avLst/>
          </a:prstGeom>
          <a:solidFill>
            <a:schemeClr val="tx2">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dirty="0" smtClean="0"/>
              <a:t>IRP Modeling Process</a:t>
            </a:r>
            <a:endParaRPr lang="en-US" dirty="0"/>
          </a:p>
        </p:txBody>
      </p:sp>
    </p:spTree>
    <p:extLst>
      <p:ext uri="{BB962C8B-B14F-4D97-AF65-F5344CB8AC3E}">
        <p14:creationId xmlns:p14="http://schemas.microsoft.com/office/powerpoint/2010/main" val="317844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7" grpId="0" animBg="1"/>
      <p:bldP spid="8" grpId="0" animBg="1"/>
      <p:bldP spid="9" grpId="0" animBg="1"/>
      <p:bldP spid="10" grpId="0" animBg="1"/>
      <p:bldP spid="13" grpId="0" animBg="1"/>
      <p:bldP spid="17" grpId="0" animBg="1"/>
      <p:bldP spid="4108" grpId="0" animBg="1"/>
      <p:bldP spid="21" grpId="0" animBg="1"/>
      <p:bldP spid="24" grpId="0" animBg="1"/>
      <p:bldP spid="27" grpId="0" animBg="1"/>
      <p:bldP spid="28" grpId="0" animBg="1"/>
      <p:bldP spid="29" grpId="0" animBg="1"/>
      <p:bldP spid="4115" grpId="0"/>
      <p:bldP spid="32" grpId="0" animBg="1"/>
      <p:bldP spid="4119" grpId="0" animBg="1"/>
      <p:bldP spid="4120" grpId="0" animBg="1"/>
      <p:bldP spid="4126" grpId="0" animBg="1"/>
      <p:bldP spid="4128" grpId="0" animBg="1"/>
      <p:bldP spid="35" grpId="0" animBg="1"/>
      <p:bldP spid="36" grpId="0"/>
      <p:bldP spid="41" grpId="0" animBg="1"/>
      <p:bldP spid="31" grpId="0" animBg="1"/>
      <p:bldP spid="33" grpId="0" animBg="1"/>
      <p:bldP spid="54" grpId="0" animBg="1"/>
      <p:bldP spid="56"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52400" y="34636"/>
            <a:ext cx="6400800" cy="685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ctr" anchorCtr="0" compatLnSpc="1">
            <a:prstTxWarp prst="textNoShape">
              <a:avLst/>
            </a:prstTxWarp>
          </a:bodyPr>
          <a:lstStyle/>
          <a:p>
            <a:r>
              <a:rPr lang="en-US"/>
              <a:t>Market Portfolio Analysis</a:t>
            </a:r>
          </a:p>
        </p:txBody>
      </p:sp>
      <p:pic>
        <p:nvPicPr>
          <p:cNvPr id="29699" name="Picture 2" descr="Visio-High Level Portfolio Processv2"/>
          <p:cNvPicPr>
            <a:picLocks noChangeAspect="1" noChangeArrowheads="1"/>
          </p:cNvPicPr>
          <p:nvPr/>
        </p:nvPicPr>
        <p:blipFill>
          <a:blip r:embed="rId2" cstate="print"/>
          <a:srcRect/>
          <a:stretch>
            <a:fillRect/>
          </a:stretch>
        </p:blipFill>
        <p:spPr bwMode="auto">
          <a:xfrm>
            <a:off x="609600" y="838200"/>
            <a:ext cx="8305800" cy="5819775"/>
          </a:xfrm>
          <a:prstGeom prst="rect">
            <a:avLst/>
          </a:prstGeom>
          <a:noFill/>
          <a:ln w="12700">
            <a:solidFill>
              <a:schemeClr val="tx1"/>
            </a:solidFill>
            <a:miter lim="800000"/>
            <a:headEnd/>
            <a:tailEnd/>
          </a:ln>
        </p:spPr>
      </p:pic>
      <p:sp>
        <p:nvSpPr>
          <p:cNvPr id="29700" name="Oval 5"/>
          <p:cNvSpPr>
            <a:spLocks noChangeArrowheads="1"/>
          </p:cNvSpPr>
          <p:nvPr/>
        </p:nvSpPr>
        <p:spPr bwMode="auto">
          <a:xfrm>
            <a:off x="152400" y="3124200"/>
            <a:ext cx="8763000" cy="1905000"/>
          </a:xfrm>
          <a:prstGeom prst="ellipse">
            <a:avLst/>
          </a:prstGeom>
          <a:noFill/>
          <a:ln w="19050" algn="ctr">
            <a:solidFill>
              <a:srgbClr val="FF0000"/>
            </a:solidFill>
            <a:round/>
            <a:headEnd/>
            <a:tailEnd/>
          </a:ln>
        </p:spPr>
        <p:txBody>
          <a:bodyPr anchor="ctr"/>
          <a:lstStyle/>
          <a:p>
            <a:endParaRPr lang="en-US" b="1"/>
          </a:p>
        </p:txBody>
      </p:sp>
    </p:spTree>
    <p:extLst>
      <p:ext uri="{BB962C8B-B14F-4D97-AF65-F5344CB8AC3E}">
        <p14:creationId xmlns:p14="http://schemas.microsoft.com/office/powerpoint/2010/main" val="2243014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IRP Modeling Process for Aurora</a:t>
            </a:r>
            <a:endParaRPr lang="en-US" dirty="0"/>
          </a:p>
        </p:txBody>
      </p:sp>
      <p:sp>
        <p:nvSpPr>
          <p:cNvPr id="3" name="Oval 2"/>
          <p:cNvSpPr/>
          <p:nvPr/>
        </p:nvSpPr>
        <p:spPr>
          <a:xfrm>
            <a:off x="228600" y="1447800"/>
            <a:ext cx="4267200" cy="2743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EPIS Database</a:t>
            </a:r>
          </a:p>
          <a:p>
            <a:pPr algn="ctr" fontAlgn="auto">
              <a:spcBef>
                <a:spcPts val="0"/>
              </a:spcBef>
              <a:spcAft>
                <a:spcPts val="0"/>
              </a:spcAft>
              <a:defRPr/>
            </a:pPr>
            <a:r>
              <a:rPr lang="en-US" dirty="0" smtClean="0">
                <a:solidFill>
                  <a:schemeClr val="tx1"/>
                </a:solidFill>
              </a:rPr>
              <a:t>Gas </a:t>
            </a:r>
            <a:r>
              <a:rPr lang="en-US" dirty="0">
                <a:solidFill>
                  <a:schemeClr val="tx1"/>
                </a:solidFill>
              </a:rPr>
              <a:t>Prices</a:t>
            </a:r>
          </a:p>
          <a:p>
            <a:pPr algn="ctr" fontAlgn="auto">
              <a:spcBef>
                <a:spcPts val="0"/>
              </a:spcBef>
              <a:spcAft>
                <a:spcPts val="0"/>
              </a:spcAft>
              <a:defRPr/>
            </a:pPr>
            <a:r>
              <a:rPr lang="en-US" dirty="0">
                <a:solidFill>
                  <a:schemeClr val="tx1"/>
                </a:solidFill>
              </a:rPr>
              <a:t>Regional Load</a:t>
            </a:r>
          </a:p>
          <a:p>
            <a:pPr algn="ctr" fontAlgn="auto">
              <a:spcBef>
                <a:spcPts val="0"/>
              </a:spcBef>
              <a:spcAft>
                <a:spcPts val="0"/>
              </a:spcAft>
              <a:defRPr/>
            </a:pPr>
            <a:r>
              <a:rPr lang="en-US" dirty="0">
                <a:solidFill>
                  <a:schemeClr val="tx1"/>
                </a:solidFill>
              </a:rPr>
              <a:t>RPS Resources</a:t>
            </a:r>
          </a:p>
          <a:p>
            <a:pPr algn="ctr" fontAlgn="auto">
              <a:spcBef>
                <a:spcPts val="0"/>
              </a:spcBef>
              <a:spcAft>
                <a:spcPts val="0"/>
              </a:spcAft>
              <a:defRPr/>
            </a:pPr>
            <a:r>
              <a:rPr lang="en-US" dirty="0">
                <a:solidFill>
                  <a:schemeClr val="tx1"/>
                </a:solidFill>
              </a:rPr>
              <a:t>Resource </a:t>
            </a:r>
            <a:r>
              <a:rPr lang="en-US" dirty="0" smtClean="0">
                <a:solidFill>
                  <a:schemeClr val="tx1"/>
                </a:solidFill>
              </a:rPr>
              <a:t>Assumptions</a:t>
            </a:r>
          </a:p>
          <a:p>
            <a:pPr algn="ctr" fontAlgn="auto">
              <a:spcBef>
                <a:spcPts val="0"/>
              </a:spcBef>
              <a:spcAft>
                <a:spcPts val="0"/>
              </a:spcAft>
              <a:defRPr/>
            </a:pPr>
            <a:r>
              <a:rPr lang="en-US" dirty="0" smtClean="0">
                <a:solidFill>
                  <a:schemeClr val="tx1"/>
                </a:solidFill>
              </a:rPr>
              <a:t>Environmental Assumptions</a:t>
            </a:r>
            <a:endParaRPr lang="en-US" dirty="0">
              <a:solidFill>
                <a:schemeClr val="tx1"/>
              </a:solidFill>
            </a:endParaRPr>
          </a:p>
          <a:p>
            <a:pPr algn="ctr" fontAlgn="auto">
              <a:spcBef>
                <a:spcPts val="0"/>
              </a:spcBef>
              <a:spcAft>
                <a:spcPts val="0"/>
              </a:spcAft>
              <a:defRPr/>
            </a:pPr>
            <a:r>
              <a:rPr lang="en-US" dirty="0">
                <a:solidFill>
                  <a:schemeClr val="tx1"/>
                </a:solidFill>
              </a:rPr>
              <a:t>Hydro </a:t>
            </a:r>
            <a:r>
              <a:rPr lang="en-US" dirty="0" smtClean="0">
                <a:solidFill>
                  <a:schemeClr val="tx1"/>
                </a:solidFill>
              </a:rPr>
              <a:t>Shapes</a:t>
            </a:r>
            <a:endParaRPr lang="en-US" dirty="0">
              <a:solidFill>
                <a:schemeClr val="tx1"/>
              </a:solidFill>
            </a:endParaRPr>
          </a:p>
        </p:txBody>
      </p:sp>
      <p:sp>
        <p:nvSpPr>
          <p:cNvPr id="4" name="Rectangle 3"/>
          <p:cNvSpPr/>
          <p:nvPr/>
        </p:nvSpPr>
        <p:spPr>
          <a:xfrm>
            <a:off x="5562600" y="1676400"/>
            <a:ext cx="2971800" cy="23622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Capacity Expansion and Power price Run</a:t>
            </a:r>
          </a:p>
          <a:p>
            <a:pPr algn="ctr" fontAlgn="auto">
              <a:spcBef>
                <a:spcPts val="0"/>
              </a:spcBef>
              <a:spcAft>
                <a:spcPts val="0"/>
              </a:spcAft>
              <a:defRPr/>
            </a:pPr>
            <a:r>
              <a:rPr lang="en-US" b="1" dirty="0"/>
              <a:t>(WECC)</a:t>
            </a:r>
          </a:p>
        </p:txBody>
      </p:sp>
      <p:sp>
        <p:nvSpPr>
          <p:cNvPr id="5" name="Right Arrow 4"/>
          <p:cNvSpPr/>
          <p:nvPr/>
        </p:nvSpPr>
        <p:spPr>
          <a:xfrm>
            <a:off x="4572000" y="2647950"/>
            <a:ext cx="838200" cy="3429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30"/>
          <p:cNvSpPr txBox="1">
            <a:spLocks noChangeArrowheads="1"/>
          </p:cNvSpPr>
          <p:nvPr/>
        </p:nvSpPr>
        <p:spPr bwMode="auto">
          <a:xfrm>
            <a:off x="5943600" y="1066800"/>
            <a:ext cx="2209800" cy="461963"/>
          </a:xfrm>
          <a:prstGeom prst="rect">
            <a:avLst/>
          </a:prstGeom>
          <a:noFill/>
          <a:ln w="9525">
            <a:noFill/>
            <a:miter lim="800000"/>
            <a:headEnd/>
            <a:tailEnd/>
          </a:ln>
        </p:spPr>
        <p:txBody>
          <a:bodyPr>
            <a:spAutoFit/>
          </a:bodyPr>
          <a:lstStyle/>
          <a:p>
            <a:r>
              <a:rPr lang="en-US" sz="2400" dirty="0" err="1">
                <a:solidFill>
                  <a:srgbClr val="C00000"/>
                </a:solidFill>
              </a:rPr>
              <a:t>AURORAxmp</a:t>
            </a:r>
            <a:endParaRPr lang="en-US" sz="2400" dirty="0">
              <a:solidFill>
                <a:srgbClr val="C00000"/>
              </a:solidFill>
            </a:endParaRPr>
          </a:p>
        </p:txBody>
      </p:sp>
      <p:sp>
        <p:nvSpPr>
          <p:cNvPr id="7" name="Down Arrow 6"/>
          <p:cNvSpPr/>
          <p:nvPr/>
        </p:nvSpPr>
        <p:spPr>
          <a:xfrm>
            <a:off x="6838950" y="4191000"/>
            <a:ext cx="419100" cy="6858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6057900" y="5029200"/>
            <a:ext cx="19812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t>Mid-C Power Prices</a:t>
            </a:r>
            <a:endParaRPr lang="en-US" b="1" dirty="0"/>
          </a:p>
        </p:txBody>
      </p:sp>
      <p:sp>
        <p:nvSpPr>
          <p:cNvPr id="9" name="TextBox 30"/>
          <p:cNvSpPr txBox="1">
            <a:spLocks noChangeArrowheads="1"/>
          </p:cNvSpPr>
          <p:nvPr/>
        </p:nvSpPr>
        <p:spPr bwMode="auto">
          <a:xfrm>
            <a:off x="1466850" y="909637"/>
            <a:ext cx="1790700" cy="461963"/>
          </a:xfrm>
          <a:prstGeom prst="rect">
            <a:avLst/>
          </a:prstGeom>
          <a:noFill/>
          <a:ln w="9525">
            <a:noFill/>
            <a:miter lim="800000"/>
            <a:headEnd/>
            <a:tailEnd/>
          </a:ln>
        </p:spPr>
        <p:txBody>
          <a:bodyPr wrap="square">
            <a:spAutoFit/>
          </a:bodyPr>
          <a:lstStyle/>
          <a:p>
            <a:r>
              <a:rPr lang="en-US" sz="2400" dirty="0" smtClean="0"/>
              <a:t>Key Inputs</a:t>
            </a:r>
            <a:endParaRPr lang="en-US" sz="2400" dirty="0"/>
          </a:p>
        </p:txBody>
      </p:sp>
    </p:spTree>
    <p:extLst>
      <p:ext uri="{BB962C8B-B14F-4D97-AF65-F5344CB8AC3E}">
        <p14:creationId xmlns:p14="http://schemas.microsoft.com/office/powerpoint/2010/main" val="3964583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012"/>
            <a:ext cx="8610600" cy="674419"/>
          </a:xfrm>
        </p:spPr>
        <p:txBody>
          <a:bodyPr/>
          <a:lstStyle/>
          <a:p>
            <a:r>
              <a:rPr lang="en-US" dirty="0" smtClean="0"/>
              <a:t>Portfolio Screening Model Version 3 (PSM III)</a:t>
            </a:r>
            <a:endParaRPr lang="en-US" dirty="0"/>
          </a:p>
        </p:txBody>
      </p:sp>
      <p:sp>
        <p:nvSpPr>
          <p:cNvPr id="3" name="Content Placeholder 2"/>
          <p:cNvSpPr>
            <a:spLocks noGrp="1"/>
          </p:cNvSpPr>
          <p:nvPr>
            <p:ph idx="1"/>
          </p:nvPr>
        </p:nvSpPr>
        <p:spPr/>
        <p:txBody>
          <a:bodyPr/>
          <a:lstStyle/>
          <a:p>
            <a:r>
              <a:rPr lang="en-US" dirty="0" smtClean="0"/>
              <a:t>Excel Spreadsheet-based capacity expansion model that evaluates incremental costs (Rev </a:t>
            </a:r>
            <a:r>
              <a:rPr lang="en-US" dirty="0" err="1" smtClean="0"/>
              <a:t>Req</a:t>
            </a:r>
            <a:r>
              <a:rPr lang="en-US" dirty="0" smtClean="0"/>
              <a:t>) and risks of a wide variety of resource alternatives and portfolio strategies</a:t>
            </a:r>
          </a:p>
          <a:p>
            <a:r>
              <a:rPr lang="en-US" dirty="0" smtClean="0"/>
              <a:t>Incremental Costs includes:</a:t>
            </a:r>
          </a:p>
          <a:p>
            <a:pPr lvl="1"/>
            <a:r>
              <a:rPr lang="en-US" dirty="0" smtClean="0"/>
              <a:t>The variable fuel cost and emissions for PSE’s existing fleet</a:t>
            </a:r>
          </a:p>
          <a:p>
            <a:pPr lvl="1"/>
            <a:r>
              <a:rPr lang="en-US" dirty="0" smtClean="0"/>
              <a:t>The variable fuel, emissions, and O&amp;M for new resources</a:t>
            </a:r>
          </a:p>
          <a:p>
            <a:pPr lvl="1"/>
            <a:r>
              <a:rPr lang="en-US" dirty="0" smtClean="0"/>
              <a:t>The fixed depreciation and capital cost for new resources</a:t>
            </a:r>
          </a:p>
          <a:p>
            <a:pPr lvl="1"/>
            <a:r>
              <a:rPr lang="en-US" dirty="0" smtClean="0"/>
              <a:t>End Effects for new resources</a:t>
            </a:r>
          </a:p>
          <a:p>
            <a:pPr lvl="1"/>
            <a:r>
              <a:rPr lang="en-US" dirty="0" smtClean="0"/>
              <a:t>The market purchases and sales</a:t>
            </a:r>
            <a:endParaRPr lang="en-US" dirty="0"/>
          </a:p>
        </p:txBody>
      </p:sp>
    </p:spTree>
    <p:extLst>
      <p:ext uri="{BB962C8B-B14F-4D97-AF65-F5344CB8AC3E}">
        <p14:creationId xmlns:p14="http://schemas.microsoft.com/office/powerpoint/2010/main" val="2080638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8991600" cy="685800"/>
          </a:xfrm>
        </p:spPr>
        <p:txBody>
          <a:bodyPr/>
          <a:lstStyle/>
          <a:p>
            <a:r>
              <a:rPr lang="en-US" dirty="0" smtClean="0"/>
              <a:t>PSM III Optimization Process</a:t>
            </a:r>
          </a:p>
        </p:txBody>
      </p:sp>
      <p:sp>
        <p:nvSpPr>
          <p:cNvPr id="3" name="Oval 2"/>
          <p:cNvSpPr/>
          <p:nvPr/>
        </p:nvSpPr>
        <p:spPr>
          <a:xfrm>
            <a:off x="381000" y="1524000"/>
            <a:ext cx="1981200" cy="1143000"/>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Aurora Outputs for each Resource</a:t>
            </a:r>
          </a:p>
          <a:p>
            <a:pPr algn="ctr">
              <a:defRPr/>
            </a:pPr>
            <a:r>
              <a:rPr lang="en-US" sz="1200" dirty="0"/>
              <a:t>Cost, Revenue, MWhs</a:t>
            </a:r>
          </a:p>
        </p:txBody>
      </p:sp>
      <p:sp>
        <p:nvSpPr>
          <p:cNvPr id="4" name="Oval 3"/>
          <p:cNvSpPr/>
          <p:nvPr/>
        </p:nvSpPr>
        <p:spPr>
          <a:xfrm>
            <a:off x="381000" y="2971800"/>
            <a:ext cx="1981200" cy="1143000"/>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Resource Assumptions</a:t>
            </a:r>
          </a:p>
          <a:p>
            <a:pPr algn="ctr">
              <a:defRPr/>
            </a:pPr>
            <a:r>
              <a:rPr lang="en-US" sz="1200" dirty="0"/>
              <a:t>Year available, Capacity Contribution </a:t>
            </a:r>
          </a:p>
        </p:txBody>
      </p:sp>
      <p:sp>
        <p:nvSpPr>
          <p:cNvPr id="5" name="Oval 4"/>
          <p:cNvSpPr/>
          <p:nvPr/>
        </p:nvSpPr>
        <p:spPr>
          <a:xfrm>
            <a:off x="381000" y="5257800"/>
            <a:ext cx="1981200" cy="1143000"/>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Need Assumptions</a:t>
            </a:r>
          </a:p>
          <a:p>
            <a:pPr algn="ctr">
              <a:defRPr/>
            </a:pPr>
            <a:r>
              <a:rPr lang="en-US" sz="1200" dirty="0"/>
              <a:t>Capacity, Energy, and Renewable needs</a:t>
            </a:r>
          </a:p>
        </p:txBody>
      </p:sp>
      <p:sp>
        <p:nvSpPr>
          <p:cNvPr id="6" name="Rectangle 5"/>
          <p:cNvSpPr/>
          <p:nvPr/>
        </p:nvSpPr>
        <p:spPr>
          <a:xfrm>
            <a:off x="3657600" y="1295400"/>
            <a:ext cx="2133600" cy="2895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Financial Model:</a:t>
            </a:r>
          </a:p>
          <a:p>
            <a:pPr algn="ctr">
              <a:defRPr/>
            </a:pPr>
            <a:r>
              <a:rPr lang="en-US" sz="1800" dirty="0"/>
              <a:t>Evaluates the cost of each resource alternative used in the model </a:t>
            </a:r>
          </a:p>
        </p:txBody>
      </p:sp>
      <p:sp>
        <p:nvSpPr>
          <p:cNvPr id="7" name="Rectangle 6"/>
          <p:cNvSpPr/>
          <p:nvPr/>
        </p:nvSpPr>
        <p:spPr>
          <a:xfrm>
            <a:off x="3505200" y="4876800"/>
            <a:ext cx="23622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Optimization Model:</a:t>
            </a:r>
          </a:p>
          <a:p>
            <a:pPr algn="ctr">
              <a:defRPr/>
            </a:pPr>
            <a:r>
              <a:rPr lang="en-US" sz="1800" dirty="0"/>
              <a:t>Linear Program finds the lowest cost portfolio that meets your resource needs</a:t>
            </a:r>
          </a:p>
        </p:txBody>
      </p:sp>
      <p:sp>
        <p:nvSpPr>
          <p:cNvPr id="21" name="Down Arrow 20"/>
          <p:cNvSpPr/>
          <p:nvPr/>
        </p:nvSpPr>
        <p:spPr>
          <a:xfrm>
            <a:off x="4648200" y="4267200"/>
            <a:ext cx="152400" cy="5334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ight Arrow 21"/>
          <p:cNvSpPr/>
          <p:nvPr/>
        </p:nvSpPr>
        <p:spPr>
          <a:xfrm>
            <a:off x="2438400" y="5638800"/>
            <a:ext cx="99060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ight Arrow 10"/>
          <p:cNvSpPr/>
          <p:nvPr/>
        </p:nvSpPr>
        <p:spPr>
          <a:xfrm>
            <a:off x="5943600" y="5486400"/>
            <a:ext cx="99060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ight Arrow 11"/>
          <p:cNvSpPr/>
          <p:nvPr/>
        </p:nvSpPr>
        <p:spPr>
          <a:xfrm>
            <a:off x="2438400" y="2667000"/>
            <a:ext cx="99060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Hexagon 12"/>
          <p:cNvSpPr/>
          <p:nvPr/>
        </p:nvSpPr>
        <p:spPr bwMode="auto">
          <a:xfrm>
            <a:off x="7315200" y="5105400"/>
            <a:ext cx="1447800" cy="1143000"/>
          </a:xfrm>
          <a:prstGeom prst="hexagon">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600" dirty="0">
                <a:solidFill>
                  <a:schemeClr val="tx2"/>
                </a:solidFill>
              </a:rPr>
              <a:t>Optimal Portfolio</a:t>
            </a:r>
          </a:p>
        </p:txBody>
      </p:sp>
    </p:spTree>
    <p:extLst>
      <p:ext uri="{BB962C8B-B14F-4D97-AF65-F5344CB8AC3E}">
        <p14:creationId xmlns:p14="http://schemas.microsoft.com/office/powerpoint/2010/main" val="3212089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59012"/>
            <a:ext cx="8763000" cy="674419"/>
          </a:xfrm>
        </p:spPr>
        <p:txBody>
          <a:bodyPr/>
          <a:lstStyle/>
          <a:p>
            <a:r>
              <a:rPr lang="en-US" dirty="0" smtClean="0"/>
              <a:t>Objective Function and Constraints for PSM III</a:t>
            </a:r>
          </a:p>
        </p:txBody>
      </p:sp>
      <p:sp>
        <p:nvSpPr>
          <p:cNvPr id="4" name="TextBox 3"/>
          <p:cNvSpPr txBox="1"/>
          <p:nvPr/>
        </p:nvSpPr>
        <p:spPr>
          <a:xfrm>
            <a:off x="228600" y="1066800"/>
            <a:ext cx="8763000" cy="3170099"/>
          </a:xfrm>
          <a:prstGeom prst="rect">
            <a:avLst/>
          </a:prstGeom>
          <a:noFill/>
          <a:ln>
            <a:solidFill>
              <a:schemeClr val="accent1">
                <a:lumMod val="50000"/>
              </a:schemeClr>
            </a:solidFill>
          </a:ln>
          <a:effectLst>
            <a:outerShdw blurRad="63500" sx="102000" sy="102000" algn="ctr" rotWithShape="0">
              <a:prstClr val="black">
                <a:alpha val="40000"/>
              </a:prstClr>
            </a:outerShdw>
          </a:effectLst>
        </p:spPr>
        <p:txBody>
          <a:bodyPr wrap="square" rtlCol="0">
            <a:spAutoFit/>
          </a:bodyPr>
          <a:lstStyle/>
          <a:p>
            <a:r>
              <a:rPr lang="en-US" dirty="0" smtClean="0"/>
              <a:t>Objective Function:</a:t>
            </a:r>
          </a:p>
          <a:p>
            <a:r>
              <a:rPr lang="en-US" sz="2800" dirty="0" smtClean="0"/>
              <a:t>	Minimize Expected Cost = </a:t>
            </a:r>
          </a:p>
          <a:p>
            <a:r>
              <a:rPr lang="en-US" sz="2800" dirty="0" smtClean="0"/>
              <a:t>		NPV(cost of Existing) + </a:t>
            </a:r>
          </a:p>
          <a:p>
            <a:r>
              <a:rPr lang="en-US" sz="2800" dirty="0" smtClean="0"/>
              <a:t>		NPV(cost of Generics) + 					NPV(Market Purchases/Sales) + 				NPV(DSR) – NPV(REC sales) + 				NPV(End Effects)</a:t>
            </a:r>
            <a:endParaRPr lang="en-US" sz="2800" dirty="0"/>
          </a:p>
        </p:txBody>
      </p:sp>
      <p:sp>
        <p:nvSpPr>
          <p:cNvPr id="5" name="TextBox 4"/>
          <p:cNvSpPr txBox="1"/>
          <p:nvPr/>
        </p:nvSpPr>
        <p:spPr>
          <a:xfrm>
            <a:off x="228600" y="4419600"/>
            <a:ext cx="8763000" cy="1877437"/>
          </a:xfrm>
          <a:prstGeom prst="rect">
            <a:avLst/>
          </a:prstGeom>
          <a:noFill/>
          <a:ln>
            <a:solidFill>
              <a:schemeClr val="accent1">
                <a:lumMod val="50000"/>
              </a:schemeClr>
            </a:solidFill>
          </a:ln>
          <a:effectLst>
            <a:outerShdw blurRad="63500" sx="102000" sy="102000" algn="ctr" rotWithShape="0">
              <a:prstClr val="black">
                <a:alpha val="40000"/>
              </a:prstClr>
            </a:outerShdw>
          </a:effectLst>
        </p:spPr>
        <p:txBody>
          <a:bodyPr wrap="square" rtlCol="0">
            <a:spAutoFit/>
          </a:bodyPr>
          <a:lstStyle/>
          <a:p>
            <a:r>
              <a:rPr lang="en-US" dirty="0" smtClean="0"/>
              <a:t>Subject to 3 Constraints:</a:t>
            </a:r>
          </a:p>
          <a:p>
            <a:r>
              <a:rPr lang="en-US" sz="2800" dirty="0" smtClean="0"/>
              <a:t>	1. Annual Capacity &gt;=Peak load + PM</a:t>
            </a:r>
          </a:p>
          <a:p>
            <a:r>
              <a:rPr lang="en-US" sz="2800" dirty="0" smtClean="0"/>
              <a:t>	2. REC Need &gt;= 0</a:t>
            </a:r>
          </a:p>
          <a:p>
            <a:r>
              <a:rPr lang="en-US" sz="2800" dirty="0" smtClean="0"/>
              <a:t>	3. West Side builds &lt;= 1000 MW </a:t>
            </a:r>
            <a:r>
              <a:rPr lang="en-US" sz="2800" dirty="0" smtClean="0">
                <a:solidFill>
                  <a:srgbClr val="FF0000"/>
                </a:solidFill>
              </a:rPr>
              <a:t>*New for 2013</a:t>
            </a:r>
            <a:endParaRPr lang="en-US" sz="2800" dirty="0" smtClean="0"/>
          </a:p>
        </p:txBody>
      </p:sp>
    </p:spTree>
    <p:extLst>
      <p:ext uri="{BB962C8B-B14F-4D97-AF65-F5344CB8AC3E}">
        <p14:creationId xmlns:p14="http://schemas.microsoft.com/office/powerpoint/2010/main" val="2719867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Next Steps</a:t>
            </a:r>
          </a:p>
        </p:txBody>
      </p:sp>
      <p:sp>
        <p:nvSpPr>
          <p:cNvPr id="50179" name="Content Placeholder 2"/>
          <p:cNvSpPr>
            <a:spLocks noGrp="1"/>
          </p:cNvSpPr>
          <p:nvPr>
            <p:ph idx="1"/>
          </p:nvPr>
        </p:nvSpPr>
        <p:spPr>
          <a:xfrm>
            <a:off x="381000" y="1036638"/>
            <a:ext cx="8077200" cy="5135562"/>
          </a:xfrm>
        </p:spPr>
        <p:txBody>
          <a:bodyPr/>
          <a:lstStyle/>
          <a:p>
            <a:pPr eaLnBrk="1" hangingPunct="1"/>
            <a:r>
              <a:rPr lang="en-US" dirty="0" smtClean="0"/>
              <a:t>Very Low Gas Portfolio</a:t>
            </a:r>
          </a:p>
          <a:p>
            <a:pPr eaLnBrk="1" hangingPunct="1"/>
            <a:r>
              <a:rPr lang="en-US" dirty="0" smtClean="0"/>
              <a:t>Very High Gas Portfolio</a:t>
            </a:r>
          </a:p>
          <a:p>
            <a:pPr eaLnBrk="1" hangingPunct="1"/>
            <a:r>
              <a:rPr lang="en-US" dirty="0" smtClean="0"/>
              <a:t>Low Power/Gas Prices + Base Load</a:t>
            </a:r>
          </a:p>
          <a:p>
            <a:pPr eaLnBrk="1" hangingPunct="1"/>
            <a:r>
              <a:rPr lang="en-US" dirty="0" smtClean="0"/>
              <a:t>Additional Portfolio Analysis</a:t>
            </a:r>
          </a:p>
          <a:p>
            <a:pPr lvl="1" eaLnBrk="1" hangingPunct="1"/>
            <a:r>
              <a:rPr lang="en-US" dirty="0" smtClean="0"/>
              <a:t>Westside only builds</a:t>
            </a:r>
          </a:p>
          <a:p>
            <a:pPr lvl="1" eaLnBrk="1" hangingPunct="1"/>
            <a:r>
              <a:rPr lang="en-US" dirty="0" smtClean="0"/>
              <a:t>Frame Peaker w/o oil backup</a:t>
            </a:r>
          </a:p>
          <a:p>
            <a:pPr lvl="1" eaLnBrk="1" hangingPunct="1"/>
            <a:r>
              <a:rPr lang="en-US" dirty="0" err="1" smtClean="0"/>
              <a:t>Recip</a:t>
            </a:r>
            <a:r>
              <a:rPr lang="en-US" dirty="0" smtClean="0"/>
              <a:t> Engine Peaker</a:t>
            </a:r>
          </a:p>
          <a:p>
            <a:pPr lvl="1" eaLnBrk="1" hangingPunct="1"/>
            <a:r>
              <a:rPr lang="en-US" dirty="0" smtClean="0"/>
              <a:t>Short Term Delivered PPA</a:t>
            </a:r>
          </a:p>
          <a:p>
            <a:pPr eaLnBrk="1" hangingPunct="1"/>
            <a:r>
              <a:rPr lang="en-US" dirty="0" smtClean="0"/>
              <a:t>Market Risk Analysis</a:t>
            </a:r>
          </a:p>
          <a:p>
            <a:pPr eaLnBrk="1" hangingPunct="1"/>
            <a:r>
              <a:rPr lang="en-US" dirty="0" smtClean="0"/>
              <a:t>Flexibility Analysis</a:t>
            </a:r>
          </a:p>
          <a:p>
            <a:pPr eaLnBrk="1" hangingPunct="1"/>
            <a:r>
              <a:rPr lang="en-US" dirty="0" smtClean="0"/>
              <a:t>Gas for Power Loads</a:t>
            </a:r>
          </a:p>
          <a:p>
            <a:pPr eaLnBrk="1" hangingPunct="1"/>
            <a:r>
              <a:rPr lang="en-US" dirty="0" smtClean="0"/>
              <a:t>Check Portfolios in LOLP Analysis</a:t>
            </a:r>
          </a:p>
          <a:p>
            <a:pPr eaLnBrk="1" hangingPunct="1"/>
            <a:r>
              <a:rPr lang="en-US" dirty="0" smtClean="0"/>
              <a:t>Final Plan</a:t>
            </a:r>
          </a:p>
        </p:txBody>
      </p:sp>
      <p:sp>
        <p:nvSpPr>
          <p:cNvPr id="4" name="Slide Number Placeholder 3"/>
          <p:cNvSpPr>
            <a:spLocks noGrp="1"/>
          </p:cNvSpPr>
          <p:nvPr>
            <p:ph type="sldNum" sz="quarter" idx="10"/>
          </p:nvPr>
        </p:nvSpPr>
        <p:spPr/>
        <p:txBody>
          <a:bodyPr/>
          <a:lstStyle/>
          <a:p>
            <a:pPr>
              <a:defRPr/>
            </a:pPr>
            <a:fld id="{809605CC-3672-46EC-BF11-7DB4E06BFAC0}" type="slidenum">
              <a:rPr lang="en-US" smtClean="0"/>
              <a:pPr>
                <a:defRPr/>
              </a:pPr>
              <a:t>33</a:t>
            </a:fld>
            <a:endParaRPr lang="en-US" dirty="0"/>
          </a:p>
        </p:txBody>
      </p:sp>
    </p:spTree>
    <p:extLst>
      <p:ext uri="{BB962C8B-B14F-4D97-AF65-F5344CB8AC3E}">
        <p14:creationId xmlns:p14="http://schemas.microsoft.com/office/powerpoint/2010/main" val="3077991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467600" y="2667000"/>
            <a:ext cx="1447800" cy="2590800"/>
          </a:xfrm>
          <a:prstGeom prst="rect">
            <a:avLst/>
          </a:prstGeom>
          <a:noFill/>
          <a:ln>
            <a:solidFill>
              <a:schemeClr val="tx2">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3200400" y="1219200"/>
            <a:ext cx="2438400" cy="38100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3733800" y="1371600"/>
            <a:ext cx="1371600" cy="8382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Capacity Expansion and Power price Run</a:t>
            </a:r>
          </a:p>
          <a:p>
            <a:pPr algn="ctr" fontAlgn="auto">
              <a:spcBef>
                <a:spcPts val="0"/>
              </a:spcBef>
              <a:spcAft>
                <a:spcPts val="0"/>
              </a:spcAft>
              <a:defRPr/>
            </a:pPr>
            <a:r>
              <a:rPr lang="en-US" sz="1200" dirty="0"/>
              <a:t>(WECC)</a:t>
            </a:r>
          </a:p>
        </p:txBody>
      </p:sp>
      <p:sp>
        <p:nvSpPr>
          <p:cNvPr id="7" name="Rectangle 6"/>
          <p:cNvSpPr/>
          <p:nvPr/>
        </p:nvSpPr>
        <p:spPr>
          <a:xfrm>
            <a:off x="3733800" y="2819400"/>
            <a:ext cx="1371600" cy="8382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Deterministic Input Price Run</a:t>
            </a:r>
          </a:p>
          <a:p>
            <a:pPr algn="ctr" fontAlgn="auto">
              <a:spcBef>
                <a:spcPts val="0"/>
              </a:spcBef>
              <a:spcAft>
                <a:spcPts val="0"/>
              </a:spcAft>
              <a:defRPr/>
            </a:pPr>
            <a:r>
              <a:rPr lang="en-US" sz="1200" dirty="0"/>
              <a:t>(PSE)</a:t>
            </a:r>
          </a:p>
        </p:txBody>
      </p:sp>
      <p:sp>
        <p:nvSpPr>
          <p:cNvPr id="8" name="Rounded Rectangle 7"/>
          <p:cNvSpPr/>
          <p:nvPr/>
        </p:nvSpPr>
        <p:spPr>
          <a:xfrm>
            <a:off x="304800" y="5181600"/>
            <a:ext cx="2438400" cy="1066800"/>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Stochastic Model</a:t>
            </a:r>
          </a:p>
          <a:p>
            <a:pPr algn="ctr" fontAlgn="auto">
              <a:spcBef>
                <a:spcPts val="0"/>
              </a:spcBef>
              <a:spcAft>
                <a:spcPts val="0"/>
              </a:spcAft>
              <a:defRPr/>
            </a:pPr>
            <a:endParaRPr lang="en-US" sz="1400" dirty="0">
              <a:solidFill>
                <a:schemeClr val="tx1"/>
              </a:solidFill>
            </a:endParaRPr>
          </a:p>
        </p:txBody>
      </p:sp>
      <p:sp>
        <p:nvSpPr>
          <p:cNvPr id="9" name="Oval 8"/>
          <p:cNvSpPr/>
          <p:nvPr/>
        </p:nvSpPr>
        <p:spPr>
          <a:xfrm>
            <a:off x="76200" y="914400"/>
            <a:ext cx="2590800" cy="1828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Key Inputs:</a:t>
            </a:r>
          </a:p>
          <a:p>
            <a:pPr algn="ctr" fontAlgn="auto">
              <a:spcBef>
                <a:spcPts val="0"/>
              </a:spcBef>
              <a:spcAft>
                <a:spcPts val="0"/>
              </a:spcAft>
              <a:defRPr/>
            </a:pPr>
            <a:r>
              <a:rPr lang="en-US" sz="1200" dirty="0">
                <a:solidFill>
                  <a:schemeClr val="tx1"/>
                </a:solidFill>
              </a:rPr>
              <a:t>Gas Prices</a:t>
            </a:r>
          </a:p>
          <a:p>
            <a:pPr algn="ctr" fontAlgn="auto">
              <a:spcBef>
                <a:spcPts val="0"/>
              </a:spcBef>
              <a:spcAft>
                <a:spcPts val="0"/>
              </a:spcAft>
              <a:defRPr/>
            </a:pPr>
            <a:r>
              <a:rPr lang="en-US" sz="1200" dirty="0">
                <a:solidFill>
                  <a:schemeClr val="tx1"/>
                </a:solidFill>
              </a:rPr>
              <a:t>Regional Load</a:t>
            </a:r>
          </a:p>
          <a:p>
            <a:pPr algn="ctr" fontAlgn="auto">
              <a:spcBef>
                <a:spcPts val="0"/>
              </a:spcBef>
              <a:spcAft>
                <a:spcPts val="0"/>
              </a:spcAft>
              <a:defRPr/>
            </a:pPr>
            <a:r>
              <a:rPr lang="en-US" sz="1200" dirty="0">
                <a:solidFill>
                  <a:schemeClr val="tx1"/>
                </a:solidFill>
              </a:rPr>
              <a:t>RPS Resources</a:t>
            </a:r>
          </a:p>
          <a:p>
            <a:pPr algn="ctr" fontAlgn="auto">
              <a:spcBef>
                <a:spcPts val="0"/>
              </a:spcBef>
              <a:spcAft>
                <a:spcPts val="0"/>
              </a:spcAft>
              <a:defRPr/>
            </a:pPr>
            <a:r>
              <a:rPr lang="en-US" sz="1200" dirty="0">
                <a:solidFill>
                  <a:schemeClr val="tx1"/>
                </a:solidFill>
              </a:rPr>
              <a:t>Resource Assumptions</a:t>
            </a:r>
          </a:p>
          <a:p>
            <a:pPr algn="ctr" fontAlgn="auto">
              <a:spcBef>
                <a:spcPts val="0"/>
              </a:spcBef>
              <a:spcAft>
                <a:spcPts val="0"/>
              </a:spcAft>
              <a:defRPr/>
            </a:pPr>
            <a:r>
              <a:rPr lang="en-US" sz="1200" dirty="0">
                <a:solidFill>
                  <a:schemeClr val="tx1"/>
                </a:solidFill>
              </a:rPr>
              <a:t>Hydro Shapes</a:t>
            </a:r>
          </a:p>
          <a:p>
            <a:pPr algn="ctr" fontAlgn="auto">
              <a:spcBef>
                <a:spcPts val="0"/>
              </a:spcBef>
              <a:spcAft>
                <a:spcPts val="0"/>
              </a:spcAft>
              <a:defRPr/>
            </a:pPr>
            <a:r>
              <a:rPr lang="en-US" sz="1200" dirty="0">
                <a:solidFill>
                  <a:schemeClr val="tx1"/>
                </a:solidFill>
              </a:rPr>
              <a:t>EPIS Database</a:t>
            </a:r>
          </a:p>
          <a:p>
            <a:pPr algn="ctr" fontAlgn="auto">
              <a:spcBef>
                <a:spcPts val="0"/>
              </a:spcBef>
              <a:spcAft>
                <a:spcPts val="0"/>
              </a:spcAft>
              <a:defRPr/>
            </a:pPr>
            <a:endParaRPr lang="en-US" sz="1200" dirty="0">
              <a:solidFill>
                <a:schemeClr val="tx1"/>
              </a:solidFill>
            </a:endParaRPr>
          </a:p>
        </p:txBody>
      </p:sp>
      <p:sp>
        <p:nvSpPr>
          <p:cNvPr id="10" name="Right Arrow 9"/>
          <p:cNvSpPr/>
          <p:nvPr/>
        </p:nvSpPr>
        <p:spPr>
          <a:xfrm>
            <a:off x="2743200" y="1676400"/>
            <a:ext cx="838200" cy="2286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ight Arrow 12"/>
          <p:cNvSpPr/>
          <p:nvPr/>
        </p:nvSpPr>
        <p:spPr>
          <a:xfrm rot="8388455" flipV="1">
            <a:off x="1679575" y="3054350"/>
            <a:ext cx="2452688" cy="13176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Down Arrow 16"/>
          <p:cNvSpPr/>
          <p:nvPr/>
        </p:nvSpPr>
        <p:spPr>
          <a:xfrm>
            <a:off x="4343400" y="2286000"/>
            <a:ext cx="152400" cy="4572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08" name="TextBox 18"/>
          <p:cNvSpPr txBox="1">
            <a:spLocks noChangeArrowheads="1"/>
          </p:cNvSpPr>
          <p:nvPr/>
        </p:nvSpPr>
        <p:spPr bwMode="auto">
          <a:xfrm>
            <a:off x="4572000" y="2362200"/>
            <a:ext cx="1828800" cy="307777"/>
          </a:xfrm>
          <a:prstGeom prst="rect">
            <a:avLst/>
          </a:prstGeom>
          <a:solidFill>
            <a:schemeClr val="bg1"/>
          </a:solidFill>
          <a:ln w="9525">
            <a:noFill/>
            <a:miter lim="800000"/>
            <a:headEnd/>
            <a:tailEnd/>
          </a:ln>
        </p:spPr>
        <p:txBody>
          <a:bodyPr wrap="square">
            <a:spAutoFit/>
          </a:bodyPr>
          <a:lstStyle/>
          <a:p>
            <a:r>
              <a:rPr lang="en-US" sz="1400" dirty="0"/>
              <a:t>Mid-C Power Price</a:t>
            </a:r>
          </a:p>
        </p:txBody>
      </p:sp>
      <p:sp>
        <p:nvSpPr>
          <p:cNvPr id="21" name="Right Arrow 20"/>
          <p:cNvSpPr/>
          <p:nvPr/>
        </p:nvSpPr>
        <p:spPr>
          <a:xfrm rot="20472484">
            <a:off x="2533321" y="4834242"/>
            <a:ext cx="1181758" cy="161316"/>
          </a:xfrm>
          <a:prstGeom prst="righ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7620000" y="2895600"/>
            <a:ext cx="1219200" cy="685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Deterministic Optimization</a:t>
            </a:r>
          </a:p>
        </p:txBody>
      </p:sp>
      <p:sp>
        <p:nvSpPr>
          <p:cNvPr id="27" name="Rectangle 26"/>
          <p:cNvSpPr/>
          <p:nvPr/>
        </p:nvSpPr>
        <p:spPr>
          <a:xfrm>
            <a:off x="3733800" y="4038600"/>
            <a:ext cx="1371600" cy="8382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Aurora Risk Run</a:t>
            </a:r>
          </a:p>
          <a:p>
            <a:pPr algn="ctr" fontAlgn="auto">
              <a:spcBef>
                <a:spcPts val="0"/>
              </a:spcBef>
              <a:spcAft>
                <a:spcPts val="0"/>
              </a:spcAft>
              <a:defRPr/>
            </a:pPr>
            <a:r>
              <a:rPr lang="en-US" sz="1200" dirty="0"/>
              <a:t>(PSE)</a:t>
            </a:r>
          </a:p>
        </p:txBody>
      </p:sp>
      <p:sp>
        <p:nvSpPr>
          <p:cNvPr id="28" name="Right Arrow 27"/>
          <p:cNvSpPr/>
          <p:nvPr/>
        </p:nvSpPr>
        <p:spPr>
          <a:xfrm>
            <a:off x="5183188" y="4411663"/>
            <a:ext cx="2160587" cy="16033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ight Arrow 28"/>
          <p:cNvSpPr/>
          <p:nvPr/>
        </p:nvSpPr>
        <p:spPr>
          <a:xfrm>
            <a:off x="5181600" y="3124200"/>
            <a:ext cx="2133600" cy="1524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15" name="TextBox 30"/>
          <p:cNvSpPr txBox="1">
            <a:spLocks noChangeArrowheads="1"/>
          </p:cNvSpPr>
          <p:nvPr/>
        </p:nvSpPr>
        <p:spPr bwMode="auto">
          <a:xfrm>
            <a:off x="3352800" y="762000"/>
            <a:ext cx="2209800" cy="461963"/>
          </a:xfrm>
          <a:prstGeom prst="rect">
            <a:avLst/>
          </a:prstGeom>
          <a:noFill/>
          <a:ln w="9525">
            <a:noFill/>
            <a:miter lim="800000"/>
            <a:headEnd/>
            <a:tailEnd/>
          </a:ln>
        </p:spPr>
        <p:txBody>
          <a:bodyPr>
            <a:spAutoFit/>
          </a:bodyPr>
          <a:lstStyle/>
          <a:p>
            <a:r>
              <a:rPr lang="en-US" sz="2400" dirty="0" err="1">
                <a:solidFill>
                  <a:srgbClr val="C00000"/>
                </a:solidFill>
              </a:rPr>
              <a:t>AURORAxmp</a:t>
            </a:r>
            <a:endParaRPr lang="en-US" sz="2400" dirty="0">
              <a:solidFill>
                <a:srgbClr val="C00000"/>
              </a:solidFill>
            </a:endParaRPr>
          </a:p>
        </p:txBody>
      </p:sp>
      <p:sp>
        <p:nvSpPr>
          <p:cNvPr id="32" name="Rectangle 31"/>
          <p:cNvSpPr/>
          <p:nvPr/>
        </p:nvSpPr>
        <p:spPr>
          <a:xfrm>
            <a:off x="7620000" y="4267200"/>
            <a:ext cx="1219200" cy="685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1000 Trials Stochastic Risk Analysis</a:t>
            </a:r>
          </a:p>
        </p:txBody>
      </p:sp>
      <p:sp>
        <p:nvSpPr>
          <p:cNvPr id="4119" name="TextBox 34"/>
          <p:cNvSpPr txBox="1">
            <a:spLocks noChangeArrowheads="1"/>
          </p:cNvSpPr>
          <p:nvPr/>
        </p:nvSpPr>
        <p:spPr bwMode="auto">
          <a:xfrm>
            <a:off x="6629400" y="3657600"/>
            <a:ext cx="1524000" cy="307777"/>
          </a:xfrm>
          <a:prstGeom prst="rect">
            <a:avLst/>
          </a:prstGeom>
          <a:solidFill>
            <a:schemeClr val="bg1"/>
          </a:solidFill>
          <a:ln w="9525">
            <a:noFill/>
            <a:miter lim="800000"/>
            <a:headEnd/>
            <a:tailEnd/>
          </a:ln>
        </p:spPr>
        <p:txBody>
          <a:bodyPr wrap="square">
            <a:spAutoFit/>
          </a:bodyPr>
          <a:lstStyle/>
          <a:p>
            <a:pPr algn="r"/>
            <a:r>
              <a:rPr lang="en-US" sz="1400" dirty="0"/>
              <a:t>Optimal Portfolio</a:t>
            </a:r>
          </a:p>
        </p:txBody>
      </p:sp>
      <p:sp>
        <p:nvSpPr>
          <p:cNvPr id="4120" name="TextBox 35"/>
          <p:cNvSpPr txBox="1">
            <a:spLocks noChangeArrowheads="1"/>
          </p:cNvSpPr>
          <p:nvPr/>
        </p:nvSpPr>
        <p:spPr bwMode="auto">
          <a:xfrm>
            <a:off x="5181600" y="3349823"/>
            <a:ext cx="2209800" cy="307777"/>
          </a:xfrm>
          <a:prstGeom prst="rect">
            <a:avLst/>
          </a:prstGeom>
          <a:solidFill>
            <a:schemeClr val="bg1"/>
          </a:solidFill>
          <a:ln w="9525">
            <a:noFill/>
            <a:miter lim="800000"/>
            <a:headEnd/>
            <a:tailEnd/>
          </a:ln>
        </p:spPr>
        <p:txBody>
          <a:bodyPr wrap="square">
            <a:spAutoFit/>
          </a:bodyPr>
          <a:lstStyle/>
          <a:p>
            <a:pPr algn="ctr"/>
            <a:r>
              <a:rPr lang="en-US" sz="1400" dirty="0"/>
              <a:t>Energy, Cost, Revenue</a:t>
            </a:r>
          </a:p>
        </p:txBody>
      </p:sp>
      <p:sp>
        <p:nvSpPr>
          <p:cNvPr id="42" name="TextBox 41"/>
          <p:cNvSpPr txBox="1"/>
          <p:nvPr/>
        </p:nvSpPr>
        <p:spPr>
          <a:xfrm>
            <a:off x="7620000" y="5334000"/>
            <a:ext cx="1219200" cy="461962"/>
          </a:xfrm>
          <a:prstGeom prst="rect">
            <a:avLst/>
          </a:prstGeom>
          <a:noFill/>
        </p:spPr>
        <p:txBody>
          <a:bodyPr>
            <a:spAutoFit/>
          </a:bodyPr>
          <a:lstStyle/>
          <a:p>
            <a:pPr fontAlgn="auto">
              <a:spcBef>
                <a:spcPts val="0"/>
              </a:spcBef>
              <a:spcAft>
                <a:spcPts val="0"/>
              </a:spcAft>
              <a:defRPr/>
            </a:pPr>
            <a:r>
              <a:rPr lang="en-US" sz="2400" dirty="0">
                <a:solidFill>
                  <a:schemeClr val="tx2">
                    <a:lumMod val="65000"/>
                    <a:lumOff val="35000"/>
                  </a:schemeClr>
                </a:solidFill>
                <a:latin typeface="+mn-lt"/>
                <a:cs typeface="+mn-cs"/>
              </a:rPr>
              <a:t>PSM III</a:t>
            </a:r>
          </a:p>
        </p:txBody>
      </p:sp>
      <p:sp>
        <p:nvSpPr>
          <p:cNvPr id="4126" name="TextBox 44"/>
          <p:cNvSpPr txBox="1">
            <a:spLocks noChangeArrowheads="1"/>
          </p:cNvSpPr>
          <p:nvPr/>
        </p:nvSpPr>
        <p:spPr bwMode="auto">
          <a:xfrm>
            <a:off x="685800" y="3962400"/>
            <a:ext cx="1752600" cy="1200150"/>
          </a:xfrm>
          <a:prstGeom prst="rect">
            <a:avLst/>
          </a:prstGeom>
          <a:solidFill>
            <a:schemeClr val="bg1"/>
          </a:solidFill>
          <a:ln w="9525">
            <a:noFill/>
            <a:miter lim="800000"/>
            <a:headEnd/>
            <a:tailEnd/>
          </a:ln>
        </p:spPr>
        <p:txBody>
          <a:bodyPr>
            <a:spAutoFit/>
          </a:bodyPr>
          <a:lstStyle/>
          <a:p>
            <a:pPr algn="ctr"/>
            <a:r>
              <a:rPr lang="en-US" sz="1200" dirty="0"/>
              <a:t>PSE Load</a:t>
            </a:r>
          </a:p>
          <a:p>
            <a:pPr algn="ctr"/>
            <a:r>
              <a:rPr lang="en-US" sz="1200" dirty="0"/>
              <a:t>Sumas Gas Prices</a:t>
            </a:r>
          </a:p>
          <a:p>
            <a:pPr algn="ctr"/>
            <a:r>
              <a:rPr lang="en-US" sz="1200" dirty="0"/>
              <a:t>Mid-C Power Prices</a:t>
            </a:r>
          </a:p>
          <a:p>
            <a:pPr algn="ctr"/>
            <a:r>
              <a:rPr lang="en-US" sz="1200" dirty="0"/>
              <a:t>Hydro Generation</a:t>
            </a:r>
          </a:p>
          <a:p>
            <a:pPr algn="ctr"/>
            <a:r>
              <a:rPr lang="en-US" sz="1200" dirty="0"/>
              <a:t>Wind Generation</a:t>
            </a:r>
          </a:p>
          <a:p>
            <a:pPr algn="ctr"/>
            <a:r>
              <a:rPr lang="en-US" sz="1200" dirty="0"/>
              <a:t>CO2 Price</a:t>
            </a:r>
          </a:p>
        </p:txBody>
      </p:sp>
      <p:sp>
        <p:nvSpPr>
          <p:cNvPr id="4128" name="TextBox 47"/>
          <p:cNvSpPr txBox="1">
            <a:spLocks noChangeArrowheads="1"/>
          </p:cNvSpPr>
          <p:nvPr/>
        </p:nvSpPr>
        <p:spPr bwMode="auto">
          <a:xfrm>
            <a:off x="5181600" y="4600575"/>
            <a:ext cx="2057400" cy="307777"/>
          </a:xfrm>
          <a:prstGeom prst="rect">
            <a:avLst/>
          </a:prstGeom>
          <a:solidFill>
            <a:schemeClr val="bg1"/>
          </a:solidFill>
          <a:ln w="9525">
            <a:noFill/>
            <a:miter lim="800000"/>
            <a:headEnd/>
            <a:tailEnd/>
          </a:ln>
        </p:spPr>
        <p:txBody>
          <a:bodyPr wrap="square">
            <a:spAutoFit/>
          </a:bodyPr>
          <a:lstStyle/>
          <a:p>
            <a:pPr algn="ctr"/>
            <a:r>
              <a:rPr lang="en-US" sz="1400" dirty="0"/>
              <a:t>Energy, Cost, Revenue</a:t>
            </a:r>
          </a:p>
        </p:txBody>
      </p:sp>
      <p:sp>
        <p:nvSpPr>
          <p:cNvPr id="35" name="Rectangle 34"/>
          <p:cNvSpPr/>
          <p:nvPr/>
        </p:nvSpPr>
        <p:spPr bwMode="auto">
          <a:xfrm>
            <a:off x="228600" y="3962400"/>
            <a:ext cx="8763000" cy="2362200"/>
          </a:xfrm>
          <a:prstGeom prst="rect">
            <a:avLst/>
          </a:prstGeom>
          <a:noFill/>
          <a:ln w="25400" cap="flat" cmpd="sng" algn="ctr">
            <a:solidFill>
              <a:schemeClr val="accent1">
                <a:lumMod val="50000"/>
              </a:schemeClr>
            </a:solidFill>
            <a:prstDash val="dash"/>
            <a:round/>
            <a:headEnd type="none" w="med" len="med"/>
            <a:tailEnd type="none" w="med" len="med"/>
          </a:ln>
          <a:effectLst/>
        </p:spPr>
        <p:txBody>
          <a:bodyPr anchor="ctr"/>
          <a:lstStyle/>
          <a:p>
            <a:pPr>
              <a:defRPr/>
            </a:pPr>
            <a:endParaRPr lang="en-US" sz="3200">
              <a:solidFill>
                <a:schemeClr val="tx2"/>
              </a:solidFill>
            </a:endParaRPr>
          </a:p>
        </p:txBody>
      </p:sp>
      <p:sp>
        <p:nvSpPr>
          <p:cNvPr id="36" name="TextBox 35"/>
          <p:cNvSpPr txBox="1"/>
          <p:nvPr/>
        </p:nvSpPr>
        <p:spPr>
          <a:xfrm>
            <a:off x="3581400" y="6243638"/>
            <a:ext cx="2819400" cy="461962"/>
          </a:xfrm>
          <a:prstGeom prst="rect">
            <a:avLst/>
          </a:prstGeom>
          <a:noFill/>
        </p:spPr>
        <p:txBody>
          <a:bodyPr>
            <a:spAutoFit/>
          </a:bodyPr>
          <a:lstStyle/>
          <a:p>
            <a:pPr fontAlgn="auto">
              <a:spcBef>
                <a:spcPts val="0"/>
              </a:spcBef>
              <a:spcAft>
                <a:spcPts val="0"/>
              </a:spcAft>
              <a:defRPr/>
            </a:pPr>
            <a:r>
              <a:rPr lang="en-US" sz="2400" dirty="0">
                <a:solidFill>
                  <a:schemeClr val="accent1">
                    <a:lumMod val="50000"/>
                  </a:schemeClr>
                </a:solidFill>
                <a:latin typeface="+mn-lt"/>
                <a:cs typeface="+mn-cs"/>
              </a:rPr>
              <a:t>Stochastic Process</a:t>
            </a:r>
          </a:p>
        </p:txBody>
      </p:sp>
      <p:sp>
        <p:nvSpPr>
          <p:cNvPr id="41" name="TextBox 18"/>
          <p:cNvSpPr txBox="1">
            <a:spLocks noChangeArrowheads="1"/>
          </p:cNvSpPr>
          <p:nvPr/>
        </p:nvSpPr>
        <p:spPr bwMode="auto">
          <a:xfrm rot="-2389081">
            <a:off x="1643942" y="2974814"/>
            <a:ext cx="1786843" cy="307777"/>
          </a:xfrm>
          <a:prstGeom prst="rect">
            <a:avLst/>
          </a:prstGeom>
          <a:solidFill>
            <a:schemeClr val="bg1"/>
          </a:solidFill>
          <a:ln w="9525">
            <a:noFill/>
            <a:miter lim="800000"/>
            <a:headEnd/>
            <a:tailEnd/>
          </a:ln>
        </p:spPr>
        <p:txBody>
          <a:bodyPr wrap="square">
            <a:spAutoFit/>
          </a:bodyPr>
          <a:lstStyle/>
          <a:p>
            <a:r>
              <a:rPr lang="en-US" sz="1400" dirty="0"/>
              <a:t>Mid-C Power Price</a:t>
            </a:r>
          </a:p>
        </p:txBody>
      </p:sp>
      <p:sp>
        <p:nvSpPr>
          <p:cNvPr id="31" name="Oval 30"/>
          <p:cNvSpPr/>
          <p:nvPr/>
        </p:nvSpPr>
        <p:spPr>
          <a:xfrm>
            <a:off x="6477000" y="762000"/>
            <a:ext cx="2590800" cy="1371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smtClean="0">
              <a:solidFill>
                <a:schemeClr val="tx1"/>
              </a:solidFill>
            </a:endParaRPr>
          </a:p>
          <a:p>
            <a:pPr algn="ctr" fontAlgn="auto">
              <a:spcBef>
                <a:spcPts val="0"/>
              </a:spcBef>
              <a:spcAft>
                <a:spcPts val="0"/>
              </a:spcAft>
              <a:defRPr/>
            </a:pPr>
            <a:r>
              <a:rPr lang="en-US" sz="1200" dirty="0" smtClean="0">
                <a:solidFill>
                  <a:schemeClr val="tx1"/>
                </a:solidFill>
              </a:rPr>
              <a:t>Key </a:t>
            </a:r>
            <a:r>
              <a:rPr lang="en-US" sz="1200" dirty="0">
                <a:solidFill>
                  <a:schemeClr val="tx1"/>
                </a:solidFill>
              </a:rPr>
              <a:t>Inputs:</a:t>
            </a:r>
          </a:p>
          <a:p>
            <a:pPr algn="ctr" fontAlgn="auto">
              <a:spcBef>
                <a:spcPts val="0"/>
              </a:spcBef>
              <a:spcAft>
                <a:spcPts val="0"/>
              </a:spcAft>
              <a:defRPr/>
            </a:pPr>
            <a:r>
              <a:rPr lang="en-US" sz="1200" dirty="0" smtClean="0">
                <a:solidFill>
                  <a:schemeClr val="tx1"/>
                </a:solidFill>
              </a:rPr>
              <a:t>Existing Peak Capacity</a:t>
            </a:r>
          </a:p>
          <a:p>
            <a:pPr algn="ctr" fontAlgn="auto">
              <a:spcBef>
                <a:spcPts val="0"/>
              </a:spcBef>
              <a:spcAft>
                <a:spcPts val="0"/>
              </a:spcAft>
              <a:defRPr/>
            </a:pPr>
            <a:r>
              <a:rPr lang="en-US" sz="1200" dirty="0" smtClean="0">
                <a:solidFill>
                  <a:schemeClr val="tx1"/>
                </a:solidFill>
              </a:rPr>
              <a:t>Generic Peak Capacity</a:t>
            </a:r>
          </a:p>
          <a:p>
            <a:pPr algn="ctr" fontAlgn="auto">
              <a:spcBef>
                <a:spcPts val="0"/>
              </a:spcBef>
              <a:spcAft>
                <a:spcPts val="0"/>
              </a:spcAft>
              <a:defRPr/>
            </a:pPr>
            <a:r>
              <a:rPr lang="en-US" sz="1200" dirty="0" smtClean="0">
                <a:solidFill>
                  <a:schemeClr val="tx1"/>
                </a:solidFill>
              </a:rPr>
              <a:t>Normal Peak Load</a:t>
            </a:r>
          </a:p>
          <a:p>
            <a:pPr algn="ctr" fontAlgn="auto">
              <a:spcBef>
                <a:spcPts val="0"/>
              </a:spcBef>
              <a:spcAft>
                <a:spcPts val="0"/>
              </a:spcAft>
              <a:defRPr/>
            </a:pPr>
            <a:r>
              <a:rPr lang="en-US" sz="1200" dirty="0" smtClean="0">
                <a:solidFill>
                  <a:schemeClr val="tx1"/>
                </a:solidFill>
              </a:rPr>
              <a:t>Generic FOM and Capital Costs</a:t>
            </a:r>
            <a:endParaRPr lang="en-US" sz="1200" dirty="0">
              <a:solidFill>
                <a:schemeClr val="tx1"/>
              </a:solidFill>
            </a:endParaRPr>
          </a:p>
          <a:p>
            <a:pPr algn="ctr" fontAlgn="auto">
              <a:spcBef>
                <a:spcPts val="0"/>
              </a:spcBef>
              <a:spcAft>
                <a:spcPts val="0"/>
              </a:spcAft>
              <a:defRPr/>
            </a:pPr>
            <a:endParaRPr lang="en-US" sz="1200" dirty="0">
              <a:solidFill>
                <a:schemeClr val="tx1"/>
              </a:solidFill>
            </a:endParaRPr>
          </a:p>
        </p:txBody>
      </p:sp>
      <p:sp>
        <p:nvSpPr>
          <p:cNvPr id="33" name="Right Arrow 32"/>
          <p:cNvSpPr/>
          <p:nvPr/>
        </p:nvSpPr>
        <p:spPr>
          <a:xfrm rot="5400000">
            <a:off x="7648627" y="2390827"/>
            <a:ext cx="628546" cy="2286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Right Arrow 53"/>
          <p:cNvSpPr/>
          <p:nvPr/>
        </p:nvSpPr>
        <p:spPr>
          <a:xfrm rot="20874303">
            <a:off x="2773273" y="5415392"/>
            <a:ext cx="4843253" cy="179145"/>
          </a:xfrm>
          <a:prstGeom prst="righ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TextBox 18"/>
          <p:cNvSpPr txBox="1">
            <a:spLocks noChangeArrowheads="1"/>
          </p:cNvSpPr>
          <p:nvPr/>
        </p:nvSpPr>
        <p:spPr bwMode="auto">
          <a:xfrm rot="20866289">
            <a:off x="4203324" y="5595945"/>
            <a:ext cx="1786843" cy="307777"/>
          </a:xfrm>
          <a:prstGeom prst="rect">
            <a:avLst/>
          </a:prstGeom>
          <a:solidFill>
            <a:schemeClr val="bg1"/>
          </a:solidFill>
          <a:ln w="9525">
            <a:noFill/>
            <a:miter lim="800000"/>
            <a:headEnd/>
            <a:tailEnd/>
          </a:ln>
        </p:spPr>
        <p:txBody>
          <a:bodyPr wrap="square">
            <a:spAutoFit/>
          </a:bodyPr>
          <a:lstStyle/>
          <a:p>
            <a:r>
              <a:rPr lang="en-US" sz="1400" dirty="0" smtClean="0"/>
              <a:t>Normal Peak Load</a:t>
            </a:r>
            <a:endParaRPr lang="en-US" sz="1400" dirty="0"/>
          </a:p>
        </p:txBody>
      </p:sp>
      <p:sp>
        <p:nvSpPr>
          <p:cNvPr id="34" name="Down Arrow 33"/>
          <p:cNvSpPr/>
          <p:nvPr/>
        </p:nvSpPr>
        <p:spPr>
          <a:xfrm>
            <a:off x="8153400" y="3657600"/>
            <a:ext cx="152400" cy="533400"/>
          </a:xfrm>
          <a:prstGeom prst="downArrow">
            <a:avLst/>
          </a:prstGeom>
          <a:solidFill>
            <a:schemeClr val="tx2">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dirty="0" smtClean="0"/>
              <a:t>IRP Modeling Process</a:t>
            </a:r>
            <a:endParaRPr lang="en-US" dirty="0"/>
          </a:p>
        </p:txBody>
      </p:sp>
    </p:spTree>
    <p:extLst>
      <p:ext uri="{BB962C8B-B14F-4D97-AF65-F5344CB8AC3E}">
        <p14:creationId xmlns:p14="http://schemas.microsoft.com/office/powerpoint/2010/main" val="50835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7" grpId="0" animBg="1"/>
      <p:bldP spid="8" grpId="0" animBg="1"/>
      <p:bldP spid="9" grpId="0" animBg="1"/>
      <p:bldP spid="10" grpId="0" animBg="1"/>
      <p:bldP spid="13" grpId="0" animBg="1"/>
      <p:bldP spid="17" grpId="0" animBg="1"/>
      <p:bldP spid="4108" grpId="0" animBg="1"/>
      <p:bldP spid="21" grpId="0" animBg="1"/>
      <p:bldP spid="24" grpId="0" animBg="1"/>
      <p:bldP spid="27" grpId="0" animBg="1"/>
      <p:bldP spid="28" grpId="0" animBg="1"/>
      <p:bldP spid="29" grpId="0" animBg="1"/>
      <p:bldP spid="4115" grpId="0"/>
      <p:bldP spid="32" grpId="0" animBg="1"/>
      <p:bldP spid="4119" grpId="0" animBg="1"/>
      <p:bldP spid="4120" grpId="0" animBg="1"/>
      <p:bldP spid="4126" grpId="0" animBg="1"/>
      <p:bldP spid="4128" grpId="0" animBg="1"/>
      <p:bldP spid="35" grpId="0" animBg="1"/>
      <p:bldP spid="36" grpId="0"/>
      <p:bldP spid="41" grpId="0" animBg="1"/>
      <p:bldP spid="31" grpId="0" animBg="1"/>
      <p:bldP spid="33" grpId="0" animBg="1"/>
      <p:bldP spid="54" grpId="0" animBg="1"/>
      <p:bldP spid="56"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1"/>
          <p:cNvSpPr>
            <a:spLocks noGrp="1"/>
          </p:cNvSpPr>
          <p:nvPr>
            <p:ph type="sldNum" sz="quarter" idx="10"/>
          </p:nvPr>
        </p:nvSpPr>
        <p:spPr>
          <a:noFill/>
        </p:spPr>
        <p:txBody>
          <a:bodyPr/>
          <a:lstStyle/>
          <a:p>
            <a:fld id="{CA08595C-D09B-4464-A573-C926A87E09FE}" type="slidenum">
              <a:rPr lang="en-US" smtClean="0"/>
              <a:pPr/>
              <a:t>5</a:t>
            </a:fld>
            <a:endParaRPr lang="en-US" smtClean="0"/>
          </a:p>
        </p:txBody>
      </p:sp>
      <p:pic>
        <p:nvPicPr>
          <p:cNvPr id="32770" name="Picture 5"/>
          <p:cNvPicPr>
            <a:picLocks noChangeAspect="1" noChangeArrowheads="1"/>
          </p:cNvPicPr>
          <p:nvPr/>
        </p:nvPicPr>
        <p:blipFill>
          <a:blip r:embed="rId2"/>
          <a:srcRect/>
          <a:stretch>
            <a:fillRect/>
          </a:stretch>
        </p:blipFill>
        <p:spPr bwMode="auto">
          <a:xfrm>
            <a:off x="233363" y="277813"/>
            <a:ext cx="8677275" cy="6305550"/>
          </a:xfrm>
          <a:prstGeom prst="rect">
            <a:avLst/>
          </a:prstGeom>
          <a:noFill/>
          <a:ln w="9525">
            <a:noFill/>
            <a:miter lim="800000"/>
            <a:headEnd/>
            <a:tailEnd/>
          </a:ln>
        </p:spPr>
      </p:pic>
    </p:spTree>
    <p:extLst>
      <p:ext uri="{BB962C8B-B14F-4D97-AF65-F5344CB8AC3E}">
        <p14:creationId xmlns:p14="http://schemas.microsoft.com/office/powerpoint/2010/main" val="1693635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Aurora Updates</a:t>
            </a:r>
          </a:p>
        </p:txBody>
      </p:sp>
      <p:sp>
        <p:nvSpPr>
          <p:cNvPr id="15362" name="Slide Number Placeholder 3"/>
          <p:cNvSpPr>
            <a:spLocks noGrp="1"/>
          </p:cNvSpPr>
          <p:nvPr>
            <p:ph type="sldNum" sz="quarter" idx="10"/>
          </p:nvPr>
        </p:nvSpPr>
        <p:spPr>
          <a:noFill/>
        </p:spPr>
        <p:txBody>
          <a:bodyPr/>
          <a:lstStyle/>
          <a:p>
            <a:fld id="{381FCD44-730C-4821-8AF6-F234FF78CF4F}" type="slidenum">
              <a:rPr lang="en-US" smtClean="0"/>
              <a:pPr/>
              <a:t>6</a:t>
            </a:fld>
            <a:endParaRPr lang="en-US" smtClean="0"/>
          </a:p>
        </p:txBody>
      </p:sp>
      <p:graphicFrame>
        <p:nvGraphicFramePr>
          <p:cNvPr id="6" name="Table 5"/>
          <p:cNvGraphicFramePr>
            <a:graphicFrameLocks noGrp="1"/>
          </p:cNvGraphicFramePr>
          <p:nvPr/>
        </p:nvGraphicFramePr>
        <p:xfrm>
          <a:off x="457200" y="2743200"/>
          <a:ext cx="8229600" cy="1447800"/>
        </p:xfrm>
        <a:graphic>
          <a:graphicData uri="http://schemas.openxmlformats.org/drawingml/2006/table">
            <a:tbl>
              <a:tblPr firstRow="1" bandRow="1">
                <a:tableStyleId>{5C22544A-7EE6-4342-B048-85BDC9FD1C3A}</a:tableStyleId>
              </a:tblPr>
              <a:tblGrid>
                <a:gridCol w="2438400"/>
                <a:gridCol w="1930400"/>
                <a:gridCol w="1930400"/>
                <a:gridCol w="1930400"/>
              </a:tblGrid>
              <a:tr h="484271">
                <a:tc>
                  <a:txBody>
                    <a:bodyPr/>
                    <a:lstStyle/>
                    <a:p>
                      <a:pPr algn="ctr"/>
                      <a:endParaRPr lang="en-US" sz="2400" dirty="0"/>
                    </a:p>
                  </a:txBody>
                  <a:tcPr>
                    <a:solidFill>
                      <a:schemeClr val="accent1">
                        <a:lumMod val="75000"/>
                      </a:schemeClr>
                    </a:solidFill>
                  </a:tcPr>
                </a:tc>
                <a:tc>
                  <a:txBody>
                    <a:bodyPr/>
                    <a:lstStyle/>
                    <a:p>
                      <a:pPr algn="ctr"/>
                      <a:r>
                        <a:rPr lang="en-US" sz="2400" dirty="0" smtClean="0"/>
                        <a:t>2011 IRP</a:t>
                      </a:r>
                      <a:endParaRPr lang="en-US" sz="2400" dirty="0"/>
                    </a:p>
                  </a:txBody>
                  <a:tcPr>
                    <a:solidFill>
                      <a:schemeClr val="accent1">
                        <a:lumMod val="75000"/>
                      </a:schemeClr>
                    </a:solidFill>
                  </a:tcPr>
                </a:tc>
                <a:tc>
                  <a:txBody>
                    <a:bodyPr/>
                    <a:lstStyle/>
                    <a:p>
                      <a:pPr algn="ctr"/>
                      <a:r>
                        <a:rPr lang="en-US" sz="2400" dirty="0" smtClean="0"/>
                        <a:t>2011 RFP</a:t>
                      </a:r>
                      <a:endParaRPr lang="en-US" sz="2400" dirty="0"/>
                    </a:p>
                  </a:txBody>
                  <a:tcPr>
                    <a:solidFill>
                      <a:schemeClr val="accent1">
                        <a:lumMod val="75000"/>
                      </a:schemeClr>
                    </a:solidFill>
                  </a:tcPr>
                </a:tc>
                <a:tc>
                  <a:txBody>
                    <a:bodyPr/>
                    <a:lstStyle/>
                    <a:p>
                      <a:pPr algn="ctr"/>
                      <a:r>
                        <a:rPr lang="en-US" sz="2400" dirty="0" smtClean="0"/>
                        <a:t>2013 IRP</a:t>
                      </a:r>
                      <a:endParaRPr lang="en-US" sz="2400" dirty="0"/>
                    </a:p>
                  </a:txBody>
                  <a:tcPr>
                    <a:solidFill>
                      <a:schemeClr val="accent1">
                        <a:lumMod val="75000"/>
                      </a:schemeClr>
                    </a:solidFill>
                  </a:tcPr>
                </a:tc>
              </a:tr>
              <a:tr h="506329">
                <a:tc>
                  <a:txBody>
                    <a:bodyPr/>
                    <a:lstStyle/>
                    <a:p>
                      <a:pPr algn="l"/>
                      <a:r>
                        <a:rPr lang="en-US" sz="2400" dirty="0" smtClean="0"/>
                        <a:t>Aurora Version</a:t>
                      </a:r>
                    </a:p>
                  </a:txBody>
                  <a:tcPr>
                    <a:solidFill>
                      <a:schemeClr val="accent5">
                        <a:lumMod val="90000"/>
                      </a:schemeClr>
                    </a:solidFill>
                  </a:tcPr>
                </a:tc>
                <a:tc>
                  <a:txBody>
                    <a:bodyPr/>
                    <a:lstStyle/>
                    <a:p>
                      <a:pPr algn="ctr"/>
                      <a:r>
                        <a:rPr lang="en-US" sz="2400" dirty="0" smtClean="0"/>
                        <a:t>10.0.1029</a:t>
                      </a:r>
                      <a:endParaRPr lang="en-US" sz="2400" dirty="0"/>
                    </a:p>
                  </a:txBody>
                  <a:tcPr>
                    <a:solidFill>
                      <a:schemeClr val="accent5">
                        <a:lumMod val="90000"/>
                      </a:schemeClr>
                    </a:solidFill>
                  </a:tcPr>
                </a:tc>
                <a:tc>
                  <a:txBody>
                    <a:bodyPr/>
                    <a:lstStyle/>
                    <a:p>
                      <a:pPr algn="ctr"/>
                      <a:r>
                        <a:rPr lang="en-US" sz="2400" dirty="0" smtClean="0"/>
                        <a:t>10.1.1032</a:t>
                      </a:r>
                      <a:endParaRPr lang="en-US" sz="2400" dirty="0"/>
                    </a:p>
                  </a:txBody>
                  <a:tcPr>
                    <a:solidFill>
                      <a:schemeClr val="accent5">
                        <a:lumMod val="90000"/>
                      </a:schemeClr>
                    </a:solidFill>
                  </a:tcPr>
                </a:tc>
                <a:tc>
                  <a:txBody>
                    <a:bodyPr/>
                    <a:lstStyle/>
                    <a:p>
                      <a:pPr algn="ctr"/>
                      <a:r>
                        <a:rPr lang="en-US" sz="2400" dirty="0" smtClean="0"/>
                        <a:t>11.0.1063</a:t>
                      </a:r>
                      <a:endParaRPr lang="en-US" sz="2400" dirty="0"/>
                    </a:p>
                  </a:txBody>
                  <a:tcPr>
                    <a:solidFill>
                      <a:schemeClr val="accent5">
                        <a:lumMod val="90000"/>
                      </a:schemeClr>
                    </a:solidFill>
                  </a:tcPr>
                </a:tc>
              </a:tr>
              <a:tr h="457200">
                <a:tc>
                  <a:txBody>
                    <a:bodyPr/>
                    <a:lstStyle/>
                    <a:p>
                      <a:pPr algn="l"/>
                      <a:r>
                        <a:rPr lang="en-US" sz="2400" dirty="0" smtClean="0"/>
                        <a:t>Database</a:t>
                      </a:r>
                      <a:endParaRPr lang="en-US" sz="2400" dirty="0"/>
                    </a:p>
                  </a:txBody>
                  <a:tcPr/>
                </a:tc>
                <a:tc>
                  <a:txBody>
                    <a:bodyPr/>
                    <a:lstStyle/>
                    <a:p>
                      <a:pPr algn="ctr"/>
                      <a:r>
                        <a:rPr lang="en-US" sz="2400" dirty="0" smtClean="0"/>
                        <a:t>2009.02</a:t>
                      </a:r>
                      <a:endParaRPr lang="en-US" sz="2400" dirty="0"/>
                    </a:p>
                  </a:txBody>
                  <a:tcPr/>
                </a:tc>
                <a:tc>
                  <a:txBody>
                    <a:bodyPr/>
                    <a:lstStyle/>
                    <a:p>
                      <a:pPr algn="ctr"/>
                      <a:r>
                        <a:rPr lang="en-US" sz="2400" dirty="0" smtClean="0"/>
                        <a:t>2010.02</a:t>
                      </a:r>
                      <a:endParaRPr lang="en-US" sz="2400" dirty="0"/>
                    </a:p>
                  </a:txBody>
                  <a:tcPr/>
                </a:tc>
                <a:tc>
                  <a:txBody>
                    <a:bodyPr/>
                    <a:lstStyle/>
                    <a:p>
                      <a:pPr algn="ctr"/>
                      <a:r>
                        <a:rPr lang="en-US" sz="2400" dirty="0" smtClean="0"/>
                        <a:t>2012.01</a:t>
                      </a:r>
                      <a:endParaRPr lang="en-US" sz="2400" dirty="0"/>
                    </a:p>
                  </a:txBody>
                  <a:tcPr/>
                </a:tc>
              </a:tr>
            </a:tbl>
          </a:graphicData>
        </a:graphic>
      </p:graphicFrame>
      <p:sp>
        <p:nvSpPr>
          <p:cNvPr id="15385" name="Right Brace 10"/>
          <p:cNvSpPr>
            <a:spLocks/>
          </p:cNvSpPr>
          <p:nvPr/>
        </p:nvSpPr>
        <p:spPr bwMode="auto">
          <a:xfrm rot="5400000">
            <a:off x="4629150" y="3371850"/>
            <a:ext cx="419100" cy="2057400"/>
          </a:xfrm>
          <a:prstGeom prst="rightBrace">
            <a:avLst>
              <a:gd name="adj1" fmla="val 122727"/>
              <a:gd name="adj2" fmla="val 50449"/>
            </a:avLst>
          </a:prstGeom>
          <a:noFill/>
          <a:ln w="9525" algn="ctr">
            <a:solidFill>
              <a:schemeClr val="tx1"/>
            </a:solidFill>
            <a:round/>
            <a:headEnd/>
            <a:tailEnd/>
          </a:ln>
        </p:spPr>
        <p:txBody>
          <a:bodyPr anchor="ctr"/>
          <a:lstStyle/>
          <a:p>
            <a:endParaRPr lang="en-US"/>
          </a:p>
        </p:txBody>
      </p:sp>
      <p:sp>
        <p:nvSpPr>
          <p:cNvPr id="15386" name="TextBox 12"/>
          <p:cNvSpPr txBox="1">
            <a:spLocks noChangeArrowheads="1"/>
          </p:cNvSpPr>
          <p:nvPr/>
        </p:nvSpPr>
        <p:spPr bwMode="auto">
          <a:xfrm>
            <a:off x="3200400" y="4648200"/>
            <a:ext cx="3352800" cy="1200150"/>
          </a:xfrm>
          <a:prstGeom prst="rect">
            <a:avLst/>
          </a:prstGeom>
          <a:noFill/>
          <a:ln w="9525">
            <a:noFill/>
            <a:miter lim="800000"/>
            <a:headEnd/>
            <a:tailEnd/>
          </a:ln>
        </p:spPr>
        <p:txBody>
          <a:bodyPr>
            <a:spAutoFit/>
          </a:bodyPr>
          <a:lstStyle/>
          <a:p>
            <a:pPr algn="ctr"/>
            <a:r>
              <a:rPr lang="en-US" sz="2400"/>
              <a:t>Big changes between versions and databases</a:t>
            </a:r>
          </a:p>
        </p:txBody>
      </p:sp>
      <p:sp>
        <p:nvSpPr>
          <p:cNvPr id="2" name="TextBox 1"/>
          <p:cNvSpPr txBox="1"/>
          <p:nvPr/>
        </p:nvSpPr>
        <p:spPr>
          <a:xfrm>
            <a:off x="7010400" y="1676400"/>
            <a:ext cx="1600200" cy="646331"/>
          </a:xfrm>
          <a:prstGeom prst="rect">
            <a:avLst/>
          </a:prstGeom>
          <a:noFill/>
          <a:ln>
            <a:solidFill>
              <a:schemeClr val="tx1"/>
            </a:solidFill>
          </a:ln>
        </p:spPr>
        <p:txBody>
          <a:bodyPr wrap="square" rtlCol="0">
            <a:spAutoFit/>
          </a:bodyPr>
          <a:lstStyle/>
          <a:p>
            <a:pPr algn="ctr"/>
            <a:r>
              <a:rPr lang="en-US" dirty="0" smtClean="0"/>
              <a:t>2012 Avoided Cost Filing</a:t>
            </a:r>
            <a:endParaRPr lang="en-US" dirty="0"/>
          </a:p>
        </p:txBody>
      </p:sp>
      <p:sp>
        <p:nvSpPr>
          <p:cNvPr id="8" name="TextBox 7"/>
          <p:cNvSpPr txBox="1"/>
          <p:nvPr/>
        </p:nvSpPr>
        <p:spPr>
          <a:xfrm>
            <a:off x="5058064" y="1676399"/>
            <a:ext cx="1600200" cy="646331"/>
          </a:xfrm>
          <a:prstGeom prst="rect">
            <a:avLst/>
          </a:prstGeom>
          <a:noFill/>
          <a:ln>
            <a:solidFill>
              <a:schemeClr val="tx1"/>
            </a:solidFill>
          </a:ln>
        </p:spPr>
        <p:txBody>
          <a:bodyPr wrap="square" rtlCol="0">
            <a:spAutoFit/>
          </a:bodyPr>
          <a:lstStyle/>
          <a:p>
            <a:pPr algn="ctr"/>
            <a:r>
              <a:rPr lang="en-US" dirty="0" smtClean="0"/>
              <a:t>2011 Avoided Cost Filing</a:t>
            </a:r>
            <a:endParaRPr lang="en-US" dirty="0"/>
          </a:p>
        </p:txBody>
      </p:sp>
      <p:sp>
        <p:nvSpPr>
          <p:cNvPr id="9" name="TextBox 8"/>
          <p:cNvSpPr txBox="1"/>
          <p:nvPr/>
        </p:nvSpPr>
        <p:spPr>
          <a:xfrm>
            <a:off x="3048000" y="1676400"/>
            <a:ext cx="1600200" cy="646331"/>
          </a:xfrm>
          <a:prstGeom prst="rect">
            <a:avLst/>
          </a:prstGeom>
          <a:noFill/>
          <a:ln>
            <a:solidFill>
              <a:schemeClr val="tx1"/>
            </a:solidFill>
          </a:ln>
        </p:spPr>
        <p:txBody>
          <a:bodyPr wrap="square" rtlCol="0">
            <a:spAutoFit/>
          </a:bodyPr>
          <a:lstStyle/>
          <a:p>
            <a:pPr algn="ctr"/>
            <a:r>
              <a:rPr lang="en-US" dirty="0" smtClean="0"/>
              <a:t>2010 Avoided Cost Filing</a:t>
            </a:r>
            <a:endParaRPr lang="en-US" dirty="0"/>
          </a:p>
        </p:txBody>
      </p:sp>
      <p:sp>
        <p:nvSpPr>
          <p:cNvPr id="3" name="Down Arrow 2"/>
          <p:cNvSpPr/>
          <p:nvPr/>
        </p:nvSpPr>
        <p:spPr bwMode="auto">
          <a:xfrm>
            <a:off x="3733800" y="23622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715963"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 name="Down Arrow 10"/>
          <p:cNvSpPr/>
          <p:nvPr/>
        </p:nvSpPr>
        <p:spPr bwMode="auto">
          <a:xfrm>
            <a:off x="5743864" y="23622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715963"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2" name="Down Arrow 11"/>
          <p:cNvSpPr/>
          <p:nvPr/>
        </p:nvSpPr>
        <p:spPr bwMode="auto">
          <a:xfrm>
            <a:off x="7696200" y="2362200"/>
            <a:ext cx="228600" cy="3048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715963"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23351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514600"/>
            <a:ext cx="7772400" cy="825500"/>
          </a:xfrm>
        </p:spPr>
        <p:txBody>
          <a:bodyPr/>
          <a:lstStyle/>
          <a:p>
            <a:pPr algn="ctr">
              <a:defRPr/>
            </a:pPr>
            <a:r>
              <a:rPr lang="en-US" sz="4000" b="1" dirty="0" smtClean="0">
                <a:latin typeface="+mj-lt"/>
              </a:rPr>
              <a:t>Reference Assumptions</a:t>
            </a:r>
            <a:endParaRPr lang="en-US" sz="4000" b="1" dirty="0">
              <a:latin typeface="+mj-lt"/>
            </a:endParaRPr>
          </a:p>
        </p:txBody>
      </p:sp>
      <p:sp>
        <p:nvSpPr>
          <p:cNvPr id="18434" name="Slide Number Placeholder 3"/>
          <p:cNvSpPr>
            <a:spLocks noGrp="1"/>
          </p:cNvSpPr>
          <p:nvPr>
            <p:ph type="sldNum" sz="quarter" idx="10"/>
          </p:nvPr>
        </p:nvSpPr>
        <p:spPr>
          <a:noFill/>
        </p:spPr>
        <p:txBody>
          <a:bodyPr/>
          <a:lstStyle/>
          <a:p>
            <a:fld id="{17D9E58B-6556-452B-A695-EEC1CE85749C}" type="slidenum">
              <a:rPr lang="en-US" smtClean="0"/>
              <a:pPr/>
              <a:t>7</a:t>
            </a:fld>
            <a:endParaRPr lang="en-US" smtClean="0"/>
          </a:p>
        </p:txBody>
      </p:sp>
    </p:spTree>
    <p:extLst>
      <p:ext uri="{BB962C8B-B14F-4D97-AF65-F5344CB8AC3E}">
        <p14:creationId xmlns:p14="http://schemas.microsoft.com/office/powerpoint/2010/main" val="2073312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1"/>
          <p:cNvSpPr>
            <a:spLocks noGrp="1"/>
          </p:cNvSpPr>
          <p:nvPr>
            <p:ph type="sldNum" sz="quarter" idx="10"/>
          </p:nvPr>
        </p:nvSpPr>
        <p:spPr>
          <a:noFill/>
        </p:spPr>
        <p:txBody>
          <a:bodyPr/>
          <a:lstStyle/>
          <a:p>
            <a:fld id="{F57F36BD-69AA-4745-A3FB-91E35479CD30}" type="slidenum">
              <a:rPr lang="en-US" smtClean="0"/>
              <a:pPr/>
              <a:t>8</a:t>
            </a:fld>
            <a:endParaRPr lang="en-US" smtClean="0"/>
          </a:p>
        </p:txBody>
      </p:sp>
      <p:sp>
        <p:nvSpPr>
          <p:cNvPr id="4" name="TextBox 3"/>
          <p:cNvSpPr txBox="1"/>
          <p:nvPr/>
        </p:nvSpPr>
        <p:spPr>
          <a:xfrm>
            <a:off x="152400" y="76200"/>
            <a:ext cx="7696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ctr" anchorCtr="0" compatLnSpc="1">
            <a:prstTxWarp prst="textNoShape">
              <a:avLst/>
            </a:prstTxWarp>
          </a:bodyPr>
          <a:lstStyle>
            <a:lvl1pPr defTabSz="715963" fontAlgn="base">
              <a:spcBef>
                <a:spcPct val="0"/>
              </a:spcBef>
              <a:spcAft>
                <a:spcPct val="0"/>
              </a:spcAft>
              <a:defRPr sz="3000" b="1">
                <a:solidFill>
                  <a:schemeClr val="tx2"/>
                </a:solidFill>
                <a:latin typeface="+mj-lt"/>
                <a:ea typeface="+mj-ea"/>
                <a:cs typeface="+mj-cs"/>
              </a:defRPr>
            </a:lvl1pPr>
            <a:lvl2pPr defTabSz="715963" fontAlgn="base">
              <a:spcBef>
                <a:spcPct val="0"/>
              </a:spcBef>
              <a:spcAft>
                <a:spcPct val="0"/>
              </a:spcAft>
              <a:defRPr sz="3000" b="1">
                <a:solidFill>
                  <a:schemeClr val="tx2"/>
                </a:solidFill>
                <a:latin typeface="Arial" charset="0"/>
              </a:defRPr>
            </a:lvl2pPr>
            <a:lvl3pPr defTabSz="715963" fontAlgn="base">
              <a:spcBef>
                <a:spcPct val="0"/>
              </a:spcBef>
              <a:spcAft>
                <a:spcPct val="0"/>
              </a:spcAft>
              <a:defRPr sz="3000" b="1">
                <a:solidFill>
                  <a:schemeClr val="tx2"/>
                </a:solidFill>
                <a:latin typeface="Arial" charset="0"/>
              </a:defRPr>
            </a:lvl3pPr>
            <a:lvl4pPr defTabSz="715963" fontAlgn="base">
              <a:spcBef>
                <a:spcPct val="0"/>
              </a:spcBef>
              <a:spcAft>
                <a:spcPct val="0"/>
              </a:spcAft>
              <a:defRPr sz="3000" b="1">
                <a:solidFill>
                  <a:schemeClr val="tx2"/>
                </a:solidFill>
                <a:latin typeface="Arial" charset="0"/>
              </a:defRPr>
            </a:lvl4pPr>
            <a:lvl5pPr defTabSz="715963" fontAlgn="base">
              <a:spcBef>
                <a:spcPct val="0"/>
              </a:spcBef>
              <a:spcAft>
                <a:spcPct val="0"/>
              </a:spcAft>
              <a:defRPr sz="3000" b="1">
                <a:solidFill>
                  <a:schemeClr val="tx2"/>
                </a:solidFill>
                <a:latin typeface="Arial" charset="0"/>
              </a:defRPr>
            </a:lvl5pPr>
            <a:lvl6pPr marL="457200" defTabSz="715963" fontAlgn="base">
              <a:spcBef>
                <a:spcPct val="0"/>
              </a:spcBef>
              <a:spcAft>
                <a:spcPct val="0"/>
              </a:spcAft>
              <a:defRPr sz="3000" b="1">
                <a:solidFill>
                  <a:schemeClr val="tx2"/>
                </a:solidFill>
                <a:latin typeface="Arial" charset="0"/>
              </a:defRPr>
            </a:lvl6pPr>
            <a:lvl7pPr marL="914400" defTabSz="715963" fontAlgn="base">
              <a:spcBef>
                <a:spcPct val="0"/>
              </a:spcBef>
              <a:spcAft>
                <a:spcPct val="0"/>
              </a:spcAft>
              <a:defRPr sz="3000" b="1">
                <a:solidFill>
                  <a:schemeClr val="tx2"/>
                </a:solidFill>
                <a:latin typeface="Arial" charset="0"/>
              </a:defRPr>
            </a:lvl7pPr>
            <a:lvl8pPr marL="1371600" defTabSz="715963" fontAlgn="base">
              <a:spcBef>
                <a:spcPct val="0"/>
              </a:spcBef>
              <a:spcAft>
                <a:spcPct val="0"/>
              </a:spcAft>
              <a:defRPr sz="3000" b="1">
                <a:solidFill>
                  <a:schemeClr val="tx2"/>
                </a:solidFill>
                <a:latin typeface="Arial" charset="0"/>
              </a:defRPr>
            </a:lvl8pPr>
            <a:lvl9pPr marL="1828800" defTabSz="715963" fontAlgn="base">
              <a:spcBef>
                <a:spcPct val="0"/>
              </a:spcBef>
              <a:spcAft>
                <a:spcPct val="0"/>
              </a:spcAft>
              <a:defRPr sz="3000" b="1">
                <a:solidFill>
                  <a:schemeClr val="tx2"/>
                </a:solidFill>
                <a:latin typeface="Arial" charset="0"/>
              </a:defRPr>
            </a:lvl9pPr>
          </a:lstStyle>
          <a:p>
            <a:r>
              <a:rPr lang="en-US" dirty="0"/>
              <a:t>Levelized Gas Prices</a:t>
            </a:r>
          </a:p>
        </p:txBody>
      </p:sp>
      <p:pic>
        <p:nvPicPr>
          <p:cNvPr id="19459" name="Picture 2"/>
          <p:cNvPicPr>
            <a:picLocks noChangeAspect="1" noChangeArrowheads="1"/>
          </p:cNvPicPr>
          <p:nvPr/>
        </p:nvPicPr>
        <p:blipFill>
          <a:blip r:embed="rId2"/>
          <a:srcRect/>
          <a:stretch>
            <a:fillRect/>
          </a:stretch>
        </p:blipFill>
        <p:spPr bwMode="auto">
          <a:xfrm>
            <a:off x="228600" y="914400"/>
            <a:ext cx="8686800" cy="5791200"/>
          </a:xfrm>
          <a:prstGeom prst="rect">
            <a:avLst/>
          </a:prstGeom>
          <a:noFill/>
          <a:ln w="9525">
            <a:noFill/>
            <a:miter lim="800000"/>
            <a:headEnd/>
            <a:tailEnd/>
          </a:ln>
        </p:spPr>
      </p:pic>
    </p:spTree>
    <p:extLst>
      <p:ext uri="{BB962C8B-B14F-4D97-AF65-F5344CB8AC3E}">
        <p14:creationId xmlns:p14="http://schemas.microsoft.com/office/powerpoint/2010/main" val="1155217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0"/>
          </p:nvPr>
        </p:nvSpPr>
        <p:spPr>
          <a:noFill/>
        </p:spPr>
        <p:txBody>
          <a:bodyPr/>
          <a:lstStyle/>
          <a:p>
            <a:fld id="{981D0DFE-7975-42ED-9E07-847ADD092534}" type="slidenum">
              <a:rPr lang="en-US" smtClean="0"/>
              <a:pPr/>
              <a:t>9</a:t>
            </a:fld>
            <a:endParaRPr lang="en-US" smtClean="0"/>
          </a:p>
        </p:txBody>
      </p:sp>
      <p:sp>
        <p:nvSpPr>
          <p:cNvPr id="4" name="TextBox 3"/>
          <p:cNvSpPr txBox="1"/>
          <p:nvPr/>
        </p:nvSpPr>
        <p:spPr>
          <a:xfrm>
            <a:off x="152400" y="76200"/>
            <a:ext cx="7696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536" tIns="35768" rIns="71536" bIns="35768" numCol="1" anchor="ctr" anchorCtr="0" compatLnSpc="1">
            <a:prstTxWarp prst="textNoShape">
              <a:avLst/>
            </a:prstTxWarp>
          </a:bodyPr>
          <a:lstStyle>
            <a:defPPr>
              <a:defRPr lang="en-US"/>
            </a:defPPr>
            <a:lvl1pPr defTabSz="715963" fontAlgn="base">
              <a:spcBef>
                <a:spcPct val="0"/>
              </a:spcBef>
              <a:spcAft>
                <a:spcPct val="0"/>
              </a:spcAft>
              <a:defRPr sz="3000" b="1">
                <a:solidFill>
                  <a:schemeClr val="tx2"/>
                </a:solidFill>
                <a:latin typeface="+mj-lt"/>
                <a:ea typeface="+mj-ea"/>
                <a:cs typeface="+mj-cs"/>
              </a:defRPr>
            </a:lvl1pPr>
            <a:lvl2pPr defTabSz="715963" fontAlgn="base">
              <a:spcBef>
                <a:spcPct val="0"/>
              </a:spcBef>
              <a:spcAft>
                <a:spcPct val="0"/>
              </a:spcAft>
              <a:defRPr sz="3000" b="1">
                <a:solidFill>
                  <a:schemeClr val="tx2"/>
                </a:solidFill>
                <a:latin typeface="Arial" charset="0"/>
              </a:defRPr>
            </a:lvl2pPr>
            <a:lvl3pPr defTabSz="715963" fontAlgn="base">
              <a:spcBef>
                <a:spcPct val="0"/>
              </a:spcBef>
              <a:spcAft>
                <a:spcPct val="0"/>
              </a:spcAft>
              <a:defRPr sz="3000" b="1">
                <a:solidFill>
                  <a:schemeClr val="tx2"/>
                </a:solidFill>
                <a:latin typeface="Arial" charset="0"/>
              </a:defRPr>
            </a:lvl3pPr>
            <a:lvl4pPr defTabSz="715963" fontAlgn="base">
              <a:spcBef>
                <a:spcPct val="0"/>
              </a:spcBef>
              <a:spcAft>
                <a:spcPct val="0"/>
              </a:spcAft>
              <a:defRPr sz="3000" b="1">
                <a:solidFill>
                  <a:schemeClr val="tx2"/>
                </a:solidFill>
                <a:latin typeface="Arial" charset="0"/>
              </a:defRPr>
            </a:lvl4pPr>
            <a:lvl5pPr defTabSz="715963" fontAlgn="base">
              <a:spcBef>
                <a:spcPct val="0"/>
              </a:spcBef>
              <a:spcAft>
                <a:spcPct val="0"/>
              </a:spcAft>
              <a:defRPr sz="3000" b="1">
                <a:solidFill>
                  <a:schemeClr val="tx2"/>
                </a:solidFill>
                <a:latin typeface="Arial" charset="0"/>
              </a:defRPr>
            </a:lvl5pPr>
            <a:lvl6pPr marL="457200" defTabSz="715963" fontAlgn="base">
              <a:spcBef>
                <a:spcPct val="0"/>
              </a:spcBef>
              <a:spcAft>
                <a:spcPct val="0"/>
              </a:spcAft>
              <a:defRPr sz="3000" b="1">
                <a:solidFill>
                  <a:schemeClr val="tx2"/>
                </a:solidFill>
                <a:latin typeface="Arial" charset="0"/>
              </a:defRPr>
            </a:lvl6pPr>
            <a:lvl7pPr marL="914400" defTabSz="715963" fontAlgn="base">
              <a:spcBef>
                <a:spcPct val="0"/>
              </a:spcBef>
              <a:spcAft>
                <a:spcPct val="0"/>
              </a:spcAft>
              <a:defRPr sz="3000" b="1">
                <a:solidFill>
                  <a:schemeClr val="tx2"/>
                </a:solidFill>
                <a:latin typeface="Arial" charset="0"/>
              </a:defRPr>
            </a:lvl7pPr>
            <a:lvl8pPr marL="1371600" defTabSz="715963" fontAlgn="base">
              <a:spcBef>
                <a:spcPct val="0"/>
              </a:spcBef>
              <a:spcAft>
                <a:spcPct val="0"/>
              </a:spcAft>
              <a:defRPr sz="3000" b="1">
                <a:solidFill>
                  <a:schemeClr val="tx2"/>
                </a:solidFill>
                <a:latin typeface="Arial" charset="0"/>
              </a:defRPr>
            </a:lvl8pPr>
            <a:lvl9pPr marL="1828800" defTabSz="715963" fontAlgn="base">
              <a:spcBef>
                <a:spcPct val="0"/>
              </a:spcBef>
              <a:spcAft>
                <a:spcPct val="0"/>
              </a:spcAft>
              <a:defRPr sz="3000" b="1">
                <a:solidFill>
                  <a:schemeClr val="tx2"/>
                </a:solidFill>
                <a:latin typeface="Arial" charset="0"/>
              </a:defRPr>
            </a:lvl9pPr>
          </a:lstStyle>
          <a:p>
            <a:r>
              <a:rPr lang="en-US" dirty="0"/>
              <a:t>NPCC Updated Load Forecast for PNW</a:t>
            </a:r>
          </a:p>
        </p:txBody>
      </p:sp>
      <p:pic>
        <p:nvPicPr>
          <p:cNvPr id="20483" name="Picture 2"/>
          <p:cNvPicPr>
            <a:picLocks noChangeAspect="1" noChangeArrowheads="1"/>
          </p:cNvPicPr>
          <p:nvPr/>
        </p:nvPicPr>
        <p:blipFill>
          <a:blip r:embed="rId2"/>
          <a:srcRect/>
          <a:stretch>
            <a:fillRect/>
          </a:stretch>
        </p:blipFill>
        <p:spPr bwMode="auto">
          <a:xfrm>
            <a:off x="152400" y="838200"/>
            <a:ext cx="8753475" cy="5867400"/>
          </a:xfrm>
          <a:prstGeom prst="rect">
            <a:avLst/>
          </a:prstGeom>
          <a:noFill/>
          <a:ln w="9525">
            <a:noFill/>
            <a:miter lim="800000"/>
            <a:headEnd/>
            <a:tailEnd/>
          </a:ln>
        </p:spPr>
      </p:pic>
    </p:spTree>
    <p:extLst>
      <p:ext uri="{BB962C8B-B14F-4D97-AF65-F5344CB8AC3E}">
        <p14:creationId xmlns:p14="http://schemas.microsoft.com/office/powerpoint/2010/main" val="1549979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PSE 2013">
  <a:themeElements>
    <a:clrScheme name="2013_PSE_Template_Refresh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13_PSE_Template_Refresh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15963"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15963"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2013_PSE_Template_Refresh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3_PSE_Template_Refresh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3_PSE_Template_Refresh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3_PSE_Template_Refresh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3_PSE_Template_Refresh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3_PSE_Template_Refresh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3_PSE_Template_Refresh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3_PSE_Template_Refresh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3_PSE_Template_Refresh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3_PSE_Template_Refresh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3_PSE_Template_Refresh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3_PSE_Template_Refresh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Document</DocumentSetType>
    <IsConfidential xmlns="dc463f71-b30c-4ab2-9473-d307f9d35888">false</IsConfidential>
    <AgendaOrder xmlns="dc463f71-b30c-4ab2-9473-d307f9d35888">false</AgendaOrder>
    <CaseType xmlns="dc463f71-b30c-4ab2-9473-d307f9d35888">Staff Investigation</CaseType>
    <IndustryCode xmlns="dc463f71-b30c-4ab2-9473-d307f9d35888">140</IndustryCode>
    <CaseStatus xmlns="dc463f71-b30c-4ab2-9473-d307f9d35888">Closed</CaseStatus>
    <OpenedDate xmlns="dc463f71-b30c-4ab2-9473-d307f9d35888">2012-12-27T08:00:00+00:00</OpenedDate>
    <Date1 xmlns="dc463f71-b30c-4ab2-9473-d307f9d35888">2013-02-05T08:00:00+00:00</Date1>
    <IsDocumentOrder xmlns="dc463f71-b30c-4ab2-9473-d307f9d35888" xsi:nil="true"/>
    <IsHighlyConfidential xmlns="dc463f71-b30c-4ab2-9473-d307f9d35888">false</IsHighlyConfidential>
    <CaseCompanyNames xmlns="dc463f71-b30c-4ab2-9473-d307f9d35888">Puget Sound Energy</CaseCompanyNames>
    <DocketNumber xmlns="dc463f71-b30c-4ab2-9473-d307f9d35888">122005</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839A8CCCB22FBE42BA5BC780FDC0C9FC" ma:contentTypeVersion="139" ma:contentTypeDescription="" ma:contentTypeScope="" ma:versionID="bb74c8786094aa0c3666d158a6fa7ac8">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4ccd4140794adb7bccf17b21b5812a9d"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1af0c028-e016-4365-948e-cc2e26d65303" ContentTypeId="0x0101006E56B4D1795A2E4DB2F0B01679ED314A" PreviousValue="true"/>
</file>

<file path=customXml/itemProps1.xml><?xml version="1.0" encoding="utf-8"?>
<ds:datastoreItem xmlns:ds="http://schemas.openxmlformats.org/officeDocument/2006/customXml" ds:itemID="{8A22D6D0-D144-42B9-B5A7-3C0F5C1E57F5}"/>
</file>

<file path=customXml/itemProps2.xml><?xml version="1.0" encoding="utf-8"?>
<ds:datastoreItem xmlns:ds="http://schemas.openxmlformats.org/officeDocument/2006/customXml" ds:itemID="{E9B6CD81-DF8E-4367-9A6B-EFBC3F6C26DA}"/>
</file>

<file path=customXml/itemProps3.xml><?xml version="1.0" encoding="utf-8"?>
<ds:datastoreItem xmlns:ds="http://schemas.openxmlformats.org/officeDocument/2006/customXml" ds:itemID="{504BC0AF-1845-4213-B616-B7250BE5F8AC}"/>
</file>

<file path=customXml/itemProps4.xml><?xml version="1.0" encoding="utf-8"?>
<ds:datastoreItem xmlns:ds="http://schemas.openxmlformats.org/officeDocument/2006/customXml" ds:itemID="{7A06C687-9E2F-4C17-B67F-8A944C426D7C}"/>
</file>

<file path=docProps/app.xml><?xml version="1.0" encoding="utf-8"?>
<Properties xmlns="http://schemas.openxmlformats.org/officeDocument/2006/extended-properties" xmlns:vt="http://schemas.openxmlformats.org/officeDocument/2006/docPropsVTypes">
  <Template>Theme PSE 2013</Template>
  <TotalTime>302</TotalTime>
  <Words>1256</Words>
  <Application>Microsoft Office PowerPoint</Application>
  <PresentationFormat>On-screen Show (4:3)</PresentationFormat>
  <Paragraphs>411</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Theme PSE 2013</vt:lpstr>
      <vt:lpstr>2013 IRP Power Price Review      WUTC Staff Avoided Cost Filing IRP Modeling Process</vt:lpstr>
      <vt:lpstr>PowerPoint Presentation</vt:lpstr>
      <vt:lpstr>IRP Modeling Process for Aurora</vt:lpstr>
      <vt:lpstr>IRP Modeling Process</vt:lpstr>
      <vt:lpstr>PowerPoint Presentation</vt:lpstr>
      <vt:lpstr>Aurora Updates</vt:lpstr>
      <vt:lpstr>PowerPoint Presentation</vt:lpstr>
      <vt:lpstr>PowerPoint Presentation</vt:lpstr>
      <vt:lpstr>PowerPoint Presentation</vt:lpstr>
      <vt:lpstr>PowerPoint Presentation</vt:lpstr>
      <vt:lpstr>PowerPoint Presentation</vt:lpstr>
      <vt:lpstr>PowerPoint Presentation</vt:lpstr>
      <vt:lpstr>Emission Standards for Coal</vt:lpstr>
      <vt:lpstr>Emission Standards Continued</vt:lpstr>
      <vt:lpstr>California Once-Through Cooling (OTC)</vt:lpstr>
      <vt:lpstr>California OTC continued</vt:lpstr>
      <vt:lpstr>Resource Builds for WECC US </vt:lpstr>
      <vt:lpstr>PowerPoint Presentation</vt:lpstr>
      <vt:lpstr>Draft 2013 IRP 20-yr Levelized Mid-C Power Prices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IRP Modeling Process for Aurora</vt:lpstr>
      <vt:lpstr>IRP Modeling Process</vt:lpstr>
      <vt:lpstr>Market Portfolio Analysis</vt:lpstr>
      <vt:lpstr>Portfolio Screening Model Version 3 (PSM III)</vt:lpstr>
      <vt:lpstr>PSM III Optimization Process</vt:lpstr>
      <vt:lpstr>Objective Function and Constraints for PSM III</vt:lpstr>
      <vt:lpstr>Next Steps</vt:lpstr>
    </vt:vector>
  </TitlesOfParts>
  <Company>Puget Sound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Puget Sound Energy</dc:creator>
  <cp:lastModifiedBy>Puget Sound Energy</cp:lastModifiedBy>
  <cp:revision>15</cp:revision>
  <dcterms:created xsi:type="dcterms:W3CDTF">2013-02-02T00:39:36Z</dcterms:created>
  <dcterms:modified xsi:type="dcterms:W3CDTF">2013-02-12T19:16:46Z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0x0101006E56B4D1795A2E4DB2F0B01679ED314A00839A8CCCB22FBE42BA5BC780FDC0C9FC</vt:lpwstr>
  </property>
  <property fmtid="{D5CDD505-2E9C-101B-9397-08002B2CF9AE}" pid="3" name="_docset_NoMedatataSyncRequired">
    <vt:lpwstr>False</vt:lpwstr>
  </property>
</Properties>
</file>