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package/2006/relationships/metadata/thumbnail" Target="docProps/thumbnail.jpeg"/></Relationships>
</file>

<file path=ppt/presentation.xml><?xml version="1.0" encoding="utf-8"?>
<!--Generated by Aspose.Slides for .NET 14.2.0.0--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62" r:id="rId4"/>
    <p:sldId id="263" r:id="rId5"/>
    <p:sldId id="261" r:id="rId6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r="http://schemas.openxmlformats.org/officeDocument/2006/relationships" xmlns:a="http://schemas.openxmlformats.org/drawingml/2006/main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handoutMaster" Target="handoutMasters/handoutMaster1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8505A-8E2C-4CE8-BFFF-EF9CEC2784F6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20DFA-1ED7-4419-B614-D309B0EE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6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F67A-3D94-467C-919E-7CC1B81A372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3046-61C0-4D1B-9B20-F232FB28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13077"/>
      </p:ext>
    </p:extLst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3046-61C0-4D1B-9B20-F232FB2814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02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3046-61C0-4D1B-9B20-F232FB2814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54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3046-61C0-4D1B-9B20-F232FB2814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835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197B-A5A4-4040-9A63-F2A61C89A3A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7666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B7567-7387-46ED-82D6-09A985BB493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75648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9E020-B7E2-47CB-B9C2-642F803E44D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713401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3F0D-DCAA-4364-8389-977DD6F14BA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64764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CE39-04AE-49D1-86B5-71E2C7A1AD0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731067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E193-3F0B-493A-AC7E-8424AAA8B2F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78999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97A3B-E986-4E6B-B0A1-558CB0DE65C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57729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1849-0C0E-463A-AE89-B0A74641F13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81003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D8AD6-4ADB-4959-8590-014EFFFD1C2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680808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C752-4D70-40AF-AECA-AFB65BC29940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12053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5CC0-DA7F-4208-9E1D-5C79F4CAA63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144765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E9537026-F413-4ACA-A359-B1436FEEFF38}" type="slidenum">
              <a:rPr 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"/>
          <p:cNvSpPr txBox="1">
            <a:spLocks noChangeArrowheads="1"/>
          </p:cNvSpPr>
          <p:nvPr/>
        </p:nvSpPr>
        <p:spPr>
          <a:xfrm>
            <a:off x="3486127" y="1156660"/>
            <a:ext cx="216786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Crown Castle International Corp.</a:t>
            </a:r>
            <a:br>
              <a:rPr lang="en-US" sz="1000" b="0" smtClean="0">
                <a:cs typeface="Arial" charset="0"/>
              </a:rPr>
            </a:br>
            <a:r>
              <a:rPr lang="en-US" sz="800" b="0" smtClean="0">
                <a:cs typeface="Arial" charset="0"/>
              </a:rPr>
              <a:t>(“Predecessor-</a:t>
            </a:r>
            <a:r>
              <a:rPr lang="en-US" sz="800" b="0" smtClean="0">
                <a:cs typeface="Arial" charset="0"/>
              </a:rPr>
              <a:t>CCIC</a:t>
            </a:r>
            <a:r>
              <a:rPr lang="en-US" sz="800" b="0" smtClean="0">
                <a:cs typeface="Arial" charset="0"/>
              </a:rPr>
              <a:t>”)</a:t>
            </a:r>
            <a:endParaRPr lang="en-US" sz="800" b="0">
              <a:cs typeface="Arial" charset="0"/>
            </a:endParaRPr>
          </a:p>
        </p:txBody>
      </p:sp>
      <p:sp>
        <p:nvSpPr>
          <p:cNvPr id="36" name="Text Box 69"/>
          <p:cNvSpPr txBox="1">
            <a:spLocks noChangeArrowheads="1"/>
          </p:cNvSpPr>
          <p:nvPr/>
        </p:nvSpPr>
        <p:spPr>
          <a:xfrm>
            <a:off x="381000" y="603285"/>
            <a:ext cx="2362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b="0"/>
              <a:t>* The entities listed herein only include </a:t>
            </a:r>
            <a:r>
              <a:rPr lang="en-US" sz="800" b="0" smtClean="0"/>
              <a:t>Predecessor-CCIC </a:t>
            </a:r>
            <a:r>
              <a:rPr lang="en-US" sz="800" b="0"/>
              <a:t>and those subsidiaries of Predecessor-CCIC that (1) hold authorization to provide intrastate, </a:t>
            </a:r>
            <a:r>
              <a:rPr lang="en-US" sz="800" b="0" smtClean="0"/>
              <a:t>interstate or international telecommunications </a:t>
            </a:r>
            <a:r>
              <a:rPr lang="en-US" sz="800" b="0"/>
              <a:t>services </a:t>
            </a:r>
            <a:r>
              <a:rPr lang="en-US" sz="800" b="0" smtClean="0"/>
              <a:t>or </a:t>
            </a:r>
            <a:r>
              <a:rPr lang="en-US" sz="800" b="0"/>
              <a:t>(2) are in the chain of ownership of those entities</a:t>
            </a:r>
            <a:r>
              <a:rPr lang="en-US" sz="800" b="0" smtClean="0"/>
              <a:t>. </a:t>
            </a:r>
            <a:r>
              <a:rPr lang="en-US" sz="800" b="0"/>
              <a:t>The chart excludes subsidiaries of Predecessor-CCIC that do not hold authorization to provide intrastate, interstate or international telecommunications </a:t>
            </a:r>
            <a:r>
              <a:rPr lang="en-US" sz="800" b="0" smtClean="0"/>
              <a:t>services or that only hold wireless licensees.</a:t>
            </a:r>
            <a:endParaRPr lang="en-US" sz="800" b="0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>
          <a:xfrm>
            <a:off x="3532285" y="2410419"/>
            <a:ext cx="2081094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Solutions Corp.</a:t>
            </a:r>
            <a:br>
              <a:rPr lang="en-US" sz="900" b="0" smtClean="0"/>
            </a:br>
            <a:r>
              <a:rPr lang="en-US" sz="800" b="0"/>
              <a:t>(“Solutions</a:t>
            </a:r>
            <a:r>
              <a:rPr lang="en-US" sz="800" b="0" smtClean="0"/>
              <a:t>”)</a:t>
            </a:r>
            <a:endParaRPr lang="en-US" sz="800" b="0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>
          <a:xfrm>
            <a:off x="2590801" y="3052884"/>
            <a:ext cx="1982030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Networks LLC</a:t>
            </a:r>
            <a:br>
              <a:rPr lang="en-US" sz="900" b="0" smtClean="0"/>
            </a:br>
            <a:r>
              <a:rPr lang="en-US" sz="800" b="0" smtClean="0"/>
              <a:t>(“CCNG”)</a:t>
            </a:r>
            <a:endParaRPr lang="en-US" sz="800" b="0"/>
          </a:p>
        </p:txBody>
      </p:sp>
      <p:cxnSp>
        <p:nvCxnSpPr>
          <p:cNvPr id="39" name="Elbow Connector 38"/>
          <p:cNvCxnSpPr>
            <a:stCxn id="38" idx="0"/>
            <a:endCxn id="37" idx="2"/>
          </p:cNvCxnSpPr>
          <p:nvPr/>
        </p:nvCxnSpPr>
        <p:spPr>
          <a:xfrm rot="5400000" flipH="1" flipV="1">
            <a:off x="3933063" y="2413115"/>
            <a:ext cx="288522" cy="99101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 Box 33"/>
          <p:cNvSpPr txBox="1">
            <a:spLocks noChangeArrowheads="1"/>
          </p:cNvSpPr>
          <p:nvPr/>
        </p:nvSpPr>
        <p:spPr>
          <a:xfrm>
            <a:off x="545225" y="3052884"/>
            <a:ext cx="121919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NewPath Networks Holding LLC</a:t>
            </a:r>
            <a:endParaRPr lang="en-US" sz="1000" b="0"/>
          </a:p>
        </p:txBody>
      </p:sp>
      <p:cxnSp>
        <p:nvCxnSpPr>
          <p:cNvPr id="41" name="Elbow Connector 40"/>
          <p:cNvCxnSpPr>
            <a:stCxn id="37" idx="2"/>
            <a:endCxn id="40" idx="0"/>
          </p:cNvCxnSpPr>
          <p:nvPr/>
        </p:nvCxnSpPr>
        <p:spPr>
          <a:xfrm rot="5400000">
            <a:off x="2719566" y="1199618"/>
            <a:ext cx="288522" cy="341801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33"/>
          <p:cNvSpPr txBox="1">
            <a:spLocks noChangeArrowheads="1"/>
          </p:cNvSpPr>
          <p:nvPr/>
        </p:nvSpPr>
        <p:spPr>
          <a:xfrm>
            <a:off x="633485" y="3603364"/>
            <a:ext cx="104269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NewPath Networks, LLC</a:t>
            </a:r>
            <a:endParaRPr lang="en-US" sz="1000" b="0"/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>
          <a:xfrm>
            <a:off x="430922" y="4184308"/>
            <a:ext cx="144780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InSITE Solutions, LLC</a:t>
            </a:r>
            <a:endParaRPr lang="en-US" sz="1000" b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>
          <a:xfrm>
            <a:off x="607271" y="4675729"/>
            <a:ext cx="109510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InSITE Fiber of Virginia LLC</a:t>
            </a:r>
            <a:endParaRPr lang="en-US" sz="800" b="0"/>
          </a:p>
        </p:txBody>
      </p:sp>
      <p:cxnSp>
        <p:nvCxnSpPr>
          <p:cNvPr id="47" name="Straight Connector 46"/>
          <p:cNvCxnSpPr>
            <a:stCxn id="40" idx="2"/>
            <a:endCxn id="42" idx="0"/>
          </p:cNvCxnSpPr>
          <p:nvPr/>
        </p:nvCxnSpPr>
        <p:spPr>
          <a:xfrm>
            <a:off x="1154822" y="3422216"/>
            <a:ext cx="9" cy="1811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>
            <a:stCxn id="44" idx="0"/>
            <a:endCxn id="42" idx="2"/>
          </p:cNvCxnSpPr>
          <p:nvPr/>
        </p:nvCxnSpPr>
        <p:spPr>
          <a:xfrm flipV="1">
            <a:off x="1154822" y="3972696"/>
            <a:ext cx="9" cy="2116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 Box 33"/>
          <p:cNvSpPr txBox="1">
            <a:spLocks noChangeArrowheads="1"/>
          </p:cNvSpPr>
          <p:nvPr/>
        </p:nvSpPr>
        <p:spPr>
          <a:xfrm>
            <a:off x="5764906" y="3729406"/>
            <a:ext cx="106083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Atlantic LLC</a:t>
            </a:r>
            <a:endParaRPr lang="en-US" sz="800" b="0"/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>
          <a:xfrm>
            <a:off x="3273923" y="3737094"/>
            <a:ext cx="105409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Central LLC</a:t>
            </a:r>
            <a:endParaRPr lang="en-US" sz="1000" b="0"/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>
          <a:xfrm>
            <a:off x="4535337" y="3737094"/>
            <a:ext cx="105408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East LLC</a:t>
            </a:r>
            <a:endParaRPr lang="en-US" sz="1000" b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>
          <a:xfrm>
            <a:off x="2070826" y="3737094"/>
            <a:ext cx="106083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West LLC</a:t>
            </a:r>
            <a:endParaRPr lang="en-US" sz="1000" b="0"/>
          </a:p>
        </p:txBody>
      </p:sp>
      <p:cxnSp>
        <p:nvCxnSpPr>
          <p:cNvPr id="58" name="Elbow Connector 57"/>
          <p:cNvCxnSpPr>
            <a:stCxn id="38" idx="2"/>
            <a:endCxn id="56" idx="0"/>
          </p:cNvCxnSpPr>
          <p:nvPr/>
        </p:nvCxnSpPr>
        <p:spPr>
          <a:xfrm rot="5400000">
            <a:off x="2926397" y="3081674"/>
            <a:ext cx="330267" cy="9805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Elbow Connector 58"/>
          <p:cNvCxnSpPr>
            <a:stCxn id="38" idx="2"/>
            <a:endCxn id="53" idx="0"/>
          </p:cNvCxnSpPr>
          <p:nvPr/>
        </p:nvCxnSpPr>
        <p:spPr>
          <a:xfrm rot="16200000" flipH="1">
            <a:off x="4156966" y="2831677"/>
            <a:ext cx="330267" cy="14805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Elbow Connector 62"/>
          <p:cNvCxnSpPr>
            <a:stCxn id="38" idx="2"/>
            <a:endCxn id="52" idx="0"/>
          </p:cNvCxnSpPr>
          <p:nvPr/>
        </p:nvCxnSpPr>
        <p:spPr>
          <a:xfrm rot="16200000" flipH="1">
            <a:off x="3526259" y="3462384"/>
            <a:ext cx="330267" cy="21915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 Box 33"/>
          <p:cNvSpPr txBox="1">
            <a:spLocks noChangeArrowheads="1"/>
          </p:cNvSpPr>
          <p:nvPr/>
        </p:nvSpPr>
        <p:spPr>
          <a:xfrm>
            <a:off x="5085743" y="3040834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CA – CLEC LLC</a:t>
            </a:r>
            <a:endParaRPr lang="en-US" sz="1000" b="0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>
          <a:xfrm>
            <a:off x="5992866" y="3040116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NY – CLEC LLC</a:t>
            </a:r>
            <a:endParaRPr lang="en-US" sz="1000" b="0"/>
          </a:p>
        </p:txBody>
      </p:sp>
      <p:sp>
        <p:nvSpPr>
          <p:cNvPr id="66" name="Text Box 33"/>
          <p:cNvSpPr txBox="1">
            <a:spLocks noChangeArrowheads="1"/>
          </p:cNvSpPr>
          <p:nvPr/>
        </p:nvSpPr>
        <p:spPr>
          <a:xfrm>
            <a:off x="6858000" y="3041553"/>
            <a:ext cx="77699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PA – CLEC LLC</a:t>
            </a:r>
            <a:endParaRPr lang="en-US" sz="1000" b="0"/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>
          <a:xfrm>
            <a:off x="7696200" y="3048866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/>
              <a:t>W</a:t>
            </a:r>
            <a:r>
              <a:rPr lang="en-US" sz="900" b="0" smtClean="0"/>
              <a:t>A – CLEC LLC</a:t>
            </a:r>
            <a:endParaRPr lang="en-US" sz="1000" b="0"/>
          </a:p>
        </p:txBody>
      </p:sp>
      <p:cxnSp>
        <p:nvCxnSpPr>
          <p:cNvPr id="68" name="Elbow Connector 67"/>
          <p:cNvCxnSpPr>
            <a:stCxn id="37" idx="2"/>
            <a:endCxn id="64" idx="0"/>
          </p:cNvCxnSpPr>
          <p:nvPr/>
        </p:nvCxnSpPr>
        <p:spPr>
          <a:xfrm rot="16200000" flipH="1">
            <a:off x="4889364" y="2447829"/>
            <a:ext cx="276472" cy="90953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Elbow Connector 68"/>
          <p:cNvCxnSpPr>
            <a:stCxn id="37" idx="2"/>
            <a:endCxn id="65" idx="0"/>
          </p:cNvCxnSpPr>
          <p:nvPr/>
        </p:nvCxnSpPr>
        <p:spPr>
          <a:xfrm rot="16200000" flipH="1">
            <a:off x="5343285" y="1993909"/>
            <a:ext cx="275754" cy="181666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Elbow Connector 69"/>
          <p:cNvCxnSpPr>
            <a:stCxn id="37" idx="2"/>
            <a:endCxn id="66" idx="0"/>
          </p:cNvCxnSpPr>
          <p:nvPr/>
        </p:nvCxnSpPr>
        <p:spPr>
          <a:xfrm rot="16200000" flipH="1">
            <a:off x="5771070" y="1566123"/>
            <a:ext cx="277191" cy="26736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Elbow Connector 70"/>
          <p:cNvCxnSpPr>
            <a:stCxn id="37" idx="2"/>
            <a:endCxn id="67" idx="0"/>
          </p:cNvCxnSpPr>
          <p:nvPr/>
        </p:nvCxnSpPr>
        <p:spPr>
          <a:xfrm rot="16200000" flipH="1">
            <a:off x="6190577" y="1146617"/>
            <a:ext cx="284504" cy="3519994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3"/>
          <p:cNvSpPr txBox="1">
            <a:spLocks noChangeArrowheads="1"/>
          </p:cNvSpPr>
          <p:nvPr/>
        </p:nvSpPr>
        <p:spPr>
          <a:xfrm>
            <a:off x="3493300" y="1777890"/>
            <a:ext cx="216068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Crown Castle Operating Company</a:t>
            </a:r>
            <a:br>
              <a:rPr lang="en-US" sz="1000" b="0" smtClean="0">
                <a:cs typeface="Arial" charset="0"/>
              </a:rPr>
            </a:br>
            <a:r>
              <a:rPr lang="en-US" sz="800" b="0" smtClean="0">
                <a:cs typeface="Arial" charset="0"/>
              </a:rPr>
              <a:t>(“</a:t>
            </a:r>
            <a:r>
              <a:rPr lang="en-US" sz="800" b="0" smtClean="0">
                <a:cs typeface="Arial" charset="0"/>
              </a:rPr>
              <a:t>CCOC</a:t>
            </a:r>
            <a:r>
              <a:rPr lang="en-US" sz="800" b="0" smtClean="0">
                <a:cs typeface="Arial" charset="0"/>
              </a:rPr>
              <a:t>”)</a:t>
            </a:r>
            <a:endParaRPr lang="en-US" sz="800" b="0">
              <a:cs typeface="Arial" charset="0"/>
            </a:endParaRPr>
          </a:p>
        </p:txBody>
      </p:sp>
      <p:cxnSp>
        <p:nvCxnSpPr>
          <p:cNvPr id="74" name="Straight Connector 73"/>
          <p:cNvCxnSpPr>
            <a:stCxn id="72" idx="2"/>
            <a:endCxn id="37" idx="0"/>
          </p:cNvCxnSpPr>
          <p:nvPr/>
        </p:nvCxnSpPr>
        <p:spPr>
          <a:xfrm flipH="1">
            <a:off x="4572832" y="2147222"/>
            <a:ext cx="812" cy="2631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 Box 33"/>
          <p:cNvSpPr txBox="1">
            <a:spLocks noChangeArrowheads="1"/>
          </p:cNvSpPr>
          <p:nvPr/>
        </p:nvSpPr>
        <p:spPr>
          <a:xfrm>
            <a:off x="5687420" y="4357043"/>
            <a:ext cx="12158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Chesapeake Holdings, LLC</a:t>
            </a:r>
            <a:endParaRPr lang="en-US" sz="1000" b="0"/>
          </a:p>
        </p:txBody>
      </p:sp>
      <p:sp>
        <p:nvSpPr>
          <p:cNvPr id="76" name="Text Box 33"/>
          <p:cNvSpPr txBox="1">
            <a:spLocks noChangeArrowheads="1"/>
          </p:cNvSpPr>
          <p:nvPr/>
        </p:nvSpPr>
        <p:spPr>
          <a:xfrm>
            <a:off x="4361181" y="5072754"/>
            <a:ext cx="104469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Mid-Atlantic Network of Virginia, LLC</a:t>
            </a:r>
            <a:endParaRPr lang="en-US" sz="1000" b="0"/>
          </a:p>
        </p:txBody>
      </p:sp>
      <p:sp>
        <p:nvSpPr>
          <p:cNvPr id="77" name="Text Box 33"/>
          <p:cNvSpPr txBox="1">
            <a:spLocks noChangeArrowheads="1"/>
          </p:cNvSpPr>
          <p:nvPr/>
        </p:nvSpPr>
        <p:spPr>
          <a:xfrm>
            <a:off x="7101003" y="5072755"/>
            <a:ext cx="8517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Chesapeake Fiber, LLC</a:t>
            </a:r>
            <a:endParaRPr lang="en-US" sz="1000" b="0"/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>
          <a:xfrm>
            <a:off x="5653177" y="5072756"/>
            <a:ext cx="126925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Mid-Atlantic Network, LLC</a:t>
            </a:r>
            <a:endParaRPr lang="en-US" sz="800" b="0"/>
          </a:p>
        </p:txBody>
      </p:sp>
      <p:cxnSp>
        <p:nvCxnSpPr>
          <p:cNvPr id="79" name="Elbow Connector 78"/>
          <p:cNvCxnSpPr>
            <a:stCxn id="76" idx="0"/>
            <a:endCxn id="75" idx="2"/>
          </p:cNvCxnSpPr>
          <p:nvPr/>
        </p:nvCxnSpPr>
        <p:spPr>
          <a:xfrm rot="5400000" flipH="1" flipV="1">
            <a:off x="5416237" y="4193668"/>
            <a:ext cx="346379" cy="141179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Elbow Connector 79"/>
          <p:cNvCxnSpPr>
            <a:stCxn id="75" idx="2"/>
            <a:endCxn id="78" idx="0"/>
          </p:cNvCxnSpPr>
          <p:nvPr/>
        </p:nvCxnSpPr>
        <p:spPr>
          <a:xfrm rot="5400000">
            <a:off x="6118375" y="4895806"/>
            <a:ext cx="346381" cy="75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lbow Connector 80"/>
          <p:cNvCxnSpPr>
            <a:stCxn id="75" idx="2"/>
            <a:endCxn id="77" idx="0"/>
          </p:cNvCxnSpPr>
          <p:nvPr/>
        </p:nvCxnSpPr>
        <p:spPr>
          <a:xfrm rot="16200000" flipH="1">
            <a:off x="6737912" y="4283787"/>
            <a:ext cx="346380" cy="12315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>
            <a:stCxn id="45" idx="0"/>
            <a:endCxn id="44" idx="2"/>
          </p:cNvCxnSpPr>
          <p:nvPr/>
        </p:nvCxnSpPr>
        <p:spPr>
          <a:xfrm flipH="1" flipV="1">
            <a:off x="1154822" y="4415140"/>
            <a:ext cx="1" cy="2605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Elbow Connector 82"/>
          <p:cNvCxnSpPr>
            <a:stCxn id="38" idx="2"/>
            <a:endCxn id="50" idx="0"/>
          </p:cNvCxnSpPr>
          <p:nvPr/>
        </p:nvCxnSpPr>
        <p:spPr>
          <a:xfrm rot="16200000" flipH="1">
            <a:off x="4777281" y="2211362"/>
            <a:ext cx="322579" cy="271350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>
            <a:stCxn id="50" idx="2"/>
            <a:endCxn id="75" idx="0"/>
          </p:cNvCxnSpPr>
          <p:nvPr/>
        </p:nvCxnSpPr>
        <p:spPr>
          <a:xfrm>
            <a:off x="6295324" y="4098738"/>
            <a:ext cx="0" cy="2583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2"/>
          <p:cNvSpPr txBox="1">
            <a:spLocks noChangeArrowheads="1"/>
          </p:cNvSpPr>
          <p:nvPr/>
        </p:nvSpPr>
        <p:spPr>
          <a:xfrm>
            <a:off x="579646" y="228600"/>
            <a:ext cx="8077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0" u="sng" smtClean="0">
                <a:cs typeface="Arial" charset="0"/>
              </a:rPr>
              <a:t>Pre-REIT Transaction Corporate Structure</a:t>
            </a:r>
            <a:endParaRPr lang="en-US" sz="1200" b="0" u="sng">
              <a:cs typeface="Arial" charset="0"/>
            </a:endParaRPr>
          </a:p>
        </p:txBody>
      </p:sp>
      <p:sp>
        <p:nvSpPr>
          <p:cNvPr id="48" name="TextBox 321"/>
          <p:cNvSpPr txBox="1">
            <a:spLocks noChangeArrowheads="1"/>
          </p:cNvSpPr>
          <p:nvPr/>
        </p:nvSpPr>
        <p:spPr>
          <a:xfrm>
            <a:off x="335357" y="6018630"/>
            <a:ext cx="345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/>
              <a:t>Unless otherwise indicated all ownership percentages are 100%.</a:t>
            </a:r>
          </a:p>
        </p:txBody>
      </p:sp>
      <p:cxnSp>
        <p:nvCxnSpPr>
          <p:cNvPr id="13" name="Straight Connector 12"/>
          <p:cNvCxnSpPr>
            <a:stCxn id="35" idx="2"/>
            <a:endCxn id="72" idx="0"/>
          </p:cNvCxnSpPr>
          <p:nvPr/>
        </p:nvCxnSpPr>
        <p:spPr>
          <a:xfrm>
            <a:off x="4570057" y="1525992"/>
            <a:ext cx="3587" cy="2518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3"/>
          <p:cNvSpPr txBox="1">
            <a:spLocks noChangeArrowheads="1"/>
          </p:cNvSpPr>
          <p:nvPr/>
        </p:nvSpPr>
        <p:spPr>
          <a:xfrm>
            <a:off x="3980852" y="685800"/>
            <a:ext cx="1185583" cy="24622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Shareholders</a:t>
            </a:r>
            <a:endParaRPr lang="en-US" sz="800" b="0">
              <a:cs typeface="Arial" charset="0"/>
            </a:endParaRPr>
          </a:p>
        </p:txBody>
      </p:sp>
      <p:cxnSp>
        <p:nvCxnSpPr>
          <p:cNvPr id="4" name="Straight Connector 3"/>
          <p:cNvCxnSpPr>
            <a:stCxn id="35" idx="0"/>
            <a:endCxn id="46" idx="2"/>
          </p:cNvCxnSpPr>
          <p:nvPr/>
        </p:nvCxnSpPr>
        <p:spPr>
          <a:xfrm flipV="1">
            <a:off x="4570057" y="932021"/>
            <a:ext cx="3587" cy="2246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06960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"/>
          <p:cNvSpPr txBox="1">
            <a:spLocks noChangeArrowheads="1"/>
          </p:cNvSpPr>
          <p:nvPr/>
        </p:nvSpPr>
        <p:spPr>
          <a:xfrm>
            <a:off x="3480868" y="1046667"/>
            <a:ext cx="216068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Crown Castle International Corp.</a:t>
            </a:r>
            <a:br>
              <a:rPr lang="en-US" sz="1000" b="0" smtClean="0">
                <a:cs typeface="Arial" charset="0"/>
              </a:rPr>
            </a:br>
            <a:r>
              <a:rPr lang="en-US" sz="800" b="0" smtClean="0">
                <a:cs typeface="Arial" charset="0"/>
              </a:rPr>
              <a:t>(“</a:t>
            </a:r>
            <a:r>
              <a:rPr lang="en-US" sz="800" b="0"/>
              <a:t>Predecessor-CCIC</a:t>
            </a:r>
            <a:r>
              <a:rPr lang="en-US" sz="800" b="0" smtClean="0">
                <a:cs typeface="Arial" charset="0"/>
              </a:rPr>
              <a:t>”)</a:t>
            </a:r>
            <a:endParaRPr lang="en-US" sz="800" b="0">
              <a:cs typeface="Arial" charset="0"/>
            </a:endParaRPr>
          </a:p>
        </p:txBody>
      </p:sp>
      <p:sp>
        <p:nvSpPr>
          <p:cNvPr id="36" name="Text Box 69"/>
          <p:cNvSpPr txBox="1">
            <a:spLocks noChangeArrowheads="1"/>
          </p:cNvSpPr>
          <p:nvPr/>
        </p:nvSpPr>
        <p:spPr>
          <a:xfrm>
            <a:off x="381000" y="603285"/>
            <a:ext cx="2362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b="0"/>
              <a:t>* The entities listed herein only include Predecessor-CCIC and those subsidiaries of Predecessor-CCIC that (1) hold authorization to provide intrastate, </a:t>
            </a:r>
            <a:r>
              <a:rPr lang="en-US" sz="800" b="0" smtClean="0"/>
              <a:t>interstate or international telecommunications </a:t>
            </a:r>
            <a:r>
              <a:rPr lang="en-US" sz="800" b="0"/>
              <a:t>services </a:t>
            </a:r>
            <a:r>
              <a:rPr lang="en-US" sz="800" b="0" smtClean="0"/>
              <a:t>or </a:t>
            </a:r>
            <a:r>
              <a:rPr lang="en-US" sz="800" b="0"/>
              <a:t>(2) are in the chain of ownership of those entities</a:t>
            </a:r>
            <a:r>
              <a:rPr lang="en-US" sz="800" b="0" smtClean="0"/>
              <a:t>. </a:t>
            </a:r>
            <a:r>
              <a:rPr lang="en-US" sz="800" b="0"/>
              <a:t>The chart excludes subsidiaries of Predecessor-CCIC that do not hold authorization to provide intrastate, interstate or international telecommunications </a:t>
            </a:r>
            <a:r>
              <a:rPr lang="en-US" sz="800" b="0" smtClean="0"/>
              <a:t>services or that only hold wireless licensees.</a:t>
            </a:r>
            <a:endParaRPr lang="en-US" sz="800" b="0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>
          <a:xfrm>
            <a:off x="2312349" y="2618439"/>
            <a:ext cx="1897544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Solutions Corp.</a:t>
            </a:r>
            <a:br>
              <a:rPr lang="en-US" sz="900" b="0" smtClean="0"/>
            </a:br>
            <a:r>
              <a:rPr lang="en-US" sz="800" b="0"/>
              <a:t>(“Solutions</a:t>
            </a:r>
            <a:r>
              <a:rPr lang="en-US" sz="800" b="0" smtClean="0"/>
              <a:t>”)</a:t>
            </a:r>
            <a:endParaRPr lang="en-US" sz="800" b="0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>
          <a:xfrm>
            <a:off x="2590801" y="3260904"/>
            <a:ext cx="1982030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Networks LLC</a:t>
            </a:r>
            <a:br>
              <a:rPr lang="en-US" sz="900" b="0" smtClean="0"/>
            </a:br>
            <a:r>
              <a:rPr lang="en-US" sz="800" b="0" smtClean="0"/>
              <a:t>(“CCNG”)</a:t>
            </a:r>
            <a:endParaRPr lang="en-US" sz="800" b="0"/>
          </a:p>
        </p:txBody>
      </p:sp>
      <p:cxnSp>
        <p:nvCxnSpPr>
          <p:cNvPr id="39" name="Elbow Connector 38"/>
          <p:cNvCxnSpPr>
            <a:stCxn id="38" idx="0"/>
            <a:endCxn id="37" idx="2"/>
          </p:cNvCxnSpPr>
          <p:nvPr/>
        </p:nvCxnSpPr>
        <p:spPr>
          <a:xfrm rot="16200000" flipV="1">
            <a:off x="3277208" y="2956295"/>
            <a:ext cx="288522" cy="32069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 Box 33"/>
          <p:cNvSpPr txBox="1">
            <a:spLocks noChangeArrowheads="1"/>
          </p:cNvSpPr>
          <p:nvPr/>
        </p:nvSpPr>
        <p:spPr>
          <a:xfrm>
            <a:off x="545225" y="3260904"/>
            <a:ext cx="121919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NewPath Networks Holding LLC</a:t>
            </a:r>
            <a:endParaRPr lang="en-US" sz="1000" b="0"/>
          </a:p>
        </p:txBody>
      </p:sp>
      <p:cxnSp>
        <p:nvCxnSpPr>
          <p:cNvPr id="41" name="Elbow Connector 40"/>
          <p:cNvCxnSpPr>
            <a:stCxn id="37" idx="2"/>
            <a:endCxn id="40" idx="0"/>
          </p:cNvCxnSpPr>
          <p:nvPr/>
        </p:nvCxnSpPr>
        <p:spPr>
          <a:xfrm rot="5400000">
            <a:off x="2063711" y="2063494"/>
            <a:ext cx="288522" cy="210629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33"/>
          <p:cNvSpPr txBox="1">
            <a:spLocks noChangeArrowheads="1"/>
          </p:cNvSpPr>
          <p:nvPr/>
        </p:nvSpPr>
        <p:spPr>
          <a:xfrm>
            <a:off x="633485" y="3811384"/>
            <a:ext cx="104269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NewPath Networks, LLC</a:t>
            </a:r>
            <a:endParaRPr lang="en-US" sz="1000" b="0"/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>
          <a:xfrm>
            <a:off x="430922" y="4392328"/>
            <a:ext cx="144780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InSITE Solutions, LLC</a:t>
            </a:r>
            <a:endParaRPr lang="en-US" sz="1000" b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>
          <a:xfrm>
            <a:off x="607271" y="4883749"/>
            <a:ext cx="109510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InSITE Fiber of Virginia, LLC</a:t>
            </a:r>
            <a:endParaRPr lang="en-US" sz="800" b="0"/>
          </a:p>
        </p:txBody>
      </p:sp>
      <p:cxnSp>
        <p:nvCxnSpPr>
          <p:cNvPr id="47" name="Straight Connector 46"/>
          <p:cNvCxnSpPr>
            <a:stCxn id="40" idx="2"/>
            <a:endCxn id="42" idx="0"/>
          </p:cNvCxnSpPr>
          <p:nvPr/>
        </p:nvCxnSpPr>
        <p:spPr>
          <a:xfrm>
            <a:off x="1154822" y="3630236"/>
            <a:ext cx="9" cy="1811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>
            <a:stCxn id="44" idx="0"/>
            <a:endCxn id="42" idx="2"/>
          </p:cNvCxnSpPr>
          <p:nvPr/>
        </p:nvCxnSpPr>
        <p:spPr>
          <a:xfrm flipV="1">
            <a:off x="1154822" y="4180716"/>
            <a:ext cx="9" cy="2116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 Box 33"/>
          <p:cNvSpPr txBox="1">
            <a:spLocks noChangeArrowheads="1"/>
          </p:cNvSpPr>
          <p:nvPr/>
        </p:nvSpPr>
        <p:spPr>
          <a:xfrm>
            <a:off x="5764906" y="3937426"/>
            <a:ext cx="106083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Atlantic LLC</a:t>
            </a:r>
            <a:endParaRPr lang="en-US" sz="800" b="0"/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>
          <a:xfrm>
            <a:off x="3273923" y="3945114"/>
            <a:ext cx="105409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Central LLC</a:t>
            </a:r>
            <a:endParaRPr lang="en-US" sz="1000" b="0"/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>
          <a:xfrm>
            <a:off x="4535337" y="3945114"/>
            <a:ext cx="105408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East LLC</a:t>
            </a:r>
            <a:endParaRPr lang="en-US" sz="1000" b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>
          <a:xfrm>
            <a:off x="2070826" y="3945114"/>
            <a:ext cx="106083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West LLC</a:t>
            </a:r>
            <a:endParaRPr lang="en-US" sz="1000" b="0"/>
          </a:p>
        </p:txBody>
      </p:sp>
      <p:cxnSp>
        <p:nvCxnSpPr>
          <p:cNvPr id="58" name="Elbow Connector 57"/>
          <p:cNvCxnSpPr>
            <a:stCxn id="38" idx="2"/>
            <a:endCxn id="56" idx="0"/>
          </p:cNvCxnSpPr>
          <p:nvPr/>
        </p:nvCxnSpPr>
        <p:spPr>
          <a:xfrm rot="5400000">
            <a:off x="2926397" y="3289694"/>
            <a:ext cx="330267" cy="9805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Elbow Connector 58"/>
          <p:cNvCxnSpPr>
            <a:stCxn id="38" idx="2"/>
            <a:endCxn id="53" idx="0"/>
          </p:cNvCxnSpPr>
          <p:nvPr/>
        </p:nvCxnSpPr>
        <p:spPr>
          <a:xfrm rot="16200000" flipH="1">
            <a:off x="4156966" y="3039697"/>
            <a:ext cx="330267" cy="14805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Elbow Connector 62"/>
          <p:cNvCxnSpPr>
            <a:stCxn id="38" idx="2"/>
            <a:endCxn id="52" idx="0"/>
          </p:cNvCxnSpPr>
          <p:nvPr/>
        </p:nvCxnSpPr>
        <p:spPr>
          <a:xfrm rot="16200000" flipH="1">
            <a:off x="3526259" y="3670404"/>
            <a:ext cx="330267" cy="21915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 Box 33"/>
          <p:cNvSpPr txBox="1">
            <a:spLocks noChangeArrowheads="1"/>
          </p:cNvSpPr>
          <p:nvPr/>
        </p:nvSpPr>
        <p:spPr>
          <a:xfrm>
            <a:off x="5085743" y="3248854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CA – CLEC LLC</a:t>
            </a:r>
            <a:endParaRPr lang="en-US" sz="1000" b="0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>
          <a:xfrm>
            <a:off x="5992866" y="3248136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NY – CLEC LLC</a:t>
            </a:r>
            <a:endParaRPr lang="en-US" sz="1000" b="0"/>
          </a:p>
        </p:txBody>
      </p:sp>
      <p:sp>
        <p:nvSpPr>
          <p:cNvPr id="66" name="Text Box 33"/>
          <p:cNvSpPr txBox="1">
            <a:spLocks noChangeArrowheads="1"/>
          </p:cNvSpPr>
          <p:nvPr/>
        </p:nvSpPr>
        <p:spPr>
          <a:xfrm>
            <a:off x="6858000" y="3249573"/>
            <a:ext cx="77699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PA – CLEC LLC</a:t>
            </a:r>
            <a:endParaRPr lang="en-US" sz="1000" b="0"/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>
          <a:xfrm>
            <a:off x="7696200" y="3256886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/>
              <a:t>W</a:t>
            </a:r>
            <a:r>
              <a:rPr lang="en-US" sz="900" b="0" smtClean="0"/>
              <a:t>A – CLEC LLC</a:t>
            </a:r>
            <a:endParaRPr lang="en-US" sz="1000" b="0"/>
          </a:p>
        </p:txBody>
      </p:sp>
      <p:cxnSp>
        <p:nvCxnSpPr>
          <p:cNvPr id="68" name="Elbow Connector 67"/>
          <p:cNvCxnSpPr>
            <a:stCxn id="37" idx="2"/>
            <a:endCxn id="64" idx="0"/>
          </p:cNvCxnSpPr>
          <p:nvPr/>
        </p:nvCxnSpPr>
        <p:spPr>
          <a:xfrm rot="16200000" flipH="1">
            <a:off x="4233509" y="1999994"/>
            <a:ext cx="276472" cy="222124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Elbow Connector 68"/>
          <p:cNvCxnSpPr>
            <a:stCxn id="37" idx="2"/>
            <a:endCxn id="65" idx="0"/>
          </p:cNvCxnSpPr>
          <p:nvPr/>
        </p:nvCxnSpPr>
        <p:spPr>
          <a:xfrm rot="16200000" flipH="1">
            <a:off x="4687429" y="1546073"/>
            <a:ext cx="275754" cy="3128371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Elbow Connector 69"/>
          <p:cNvCxnSpPr>
            <a:stCxn id="37" idx="2"/>
            <a:endCxn id="66" idx="0"/>
          </p:cNvCxnSpPr>
          <p:nvPr/>
        </p:nvCxnSpPr>
        <p:spPr>
          <a:xfrm rot="16200000" flipH="1">
            <a:off x="5115215" y="1118288"/>
            <a:ext cx="277191" cy="398537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Elbow Connector 70"/>
          <p:cNvCxnSpPr>
            <a:stCxn id="37" idx="2"/>
            <a:endCxn id="67" idx="0"/>
          </p:cNvCxnSpPr>
          <p:nvPr/>
        </p:nvCxnSpPr>
        <p:spPr>
          <a:xfrm rot="16200000" flipH="1">
            <a:off x="5534721" y="698781"/>
            <a:ext cx="284504" cy="483170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3"/>
          <p:cNvSpPr txBox="1">
            <a:spLocks noChangeArrowheads="1"/>
          </p:cNvSpPr>
          <p:nvPr/>
        </p:nvSpPr>
        <p:spPr>
          <a:xfrm>
            <a:off x="2180778" y="2119092"/>
            <a:ext cx="216068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Crown Castle Operating Company</a:t>
            </a:r>
            <a:br>
              <a:rPr lang="en-US" sz="1000" b="0" smtClean="0">
                <a:cs typeface="Arial" charset="0"/>
              </a:rPr>
            </a:br>
            <a:r>
              <a:rPr lang="en-US" sz="800" b="0" smtClean="0">
                <a:cs typeface="Arial" charset="0"/>
              </a:rPr>
              <a:t>(“</a:t>
            </a:r>
            <a:r>
              <a:rPr lang="en-US" sz="800" b="0" smtClean="0">
                <a:cs typeface="Arial" charset="0"/>
              </a:rPr>
              <a:t>CCOC</a:t>
            </a:r>
            <a:r>
              <a:rPr lang="en-US" sz="800" b="0" smtClean="0">
                <a:cs typeface="Arial" charset="0"/>
              </a:rPr>
              <a:t>”)</a:t>
            </a:r>
            <a:endParaRPr lang="en-US" sz="800" b="0">
              <a:cs typeface="Arial" charset="0"/>
            </a:endParaRPr>
          </a:p>
        </p:txBody>
      </p:sp>
      <p:cxnSp>
        <p:nvCxnSpPr>
          <p:cNvPr id="74" name="Straight Connector 73"/>
          <p:cNvCxnSpPr>
            <a:stCxn id="72" idx="2"/>
            <a:endCxn id="37" idx="0"/>
          </p:cNvCxnSpPr>
          <p:nvPr/>
        </p:nvCxnSpPr>
        <p:spPr>
          <a:xfrm flipH="1">
            <a:off x="3261121" y="2488424"/>
            <a:ext cx="1" cy="1300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 Box 33"/>
          <p:cNvSpPr txBox="1">
            <a:spLocks noChangeArrowheads="1"/>
          </p:cNvSpPr>
          <p:nvPr/>
        </p:nvSpPr>
        <p:spPr>
          <a:xfrm>
            <a:off x="5687420" y="4565063"/>
            <a:ext cx="12158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Chesapeake Holdings, LLC</a:t>
            </a:r>
            <a:endParaRPr lang="en-US" sz="1000" b="0"/>
          </a:p>
        </p:txBody>
      </p:sp>
      <p:sp>
        <p:nvSpPr>
          <p:cNvPr id="76" name="Text Box 33"/>
          <p:cNvSpPr txBox="1">
            <a:spLocks noChangeArrowheads="1"/>
          </p:cNvSpPr>
          <p:nvPr/>
        </p:nvSpPr>
        <p:spPr>
          <a:xfrm>
            <a:off x="4361181" y="5280774"/>
            <a:ext cx="104469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Mid-Atlantic Network of Virginia, LLC</a:t>
            </a:r>
            <a:endParaRPr lang="en-US" sz="1000" b="0"/>
          </a:p>
        </p:txBody>
      </p:sp>
      <p:sp>
        <p:nvSpPr>
          <p:cNvPr id="77" name="Text Box 33"/>
          <p:cNvSpPr txBox="1">
            <a:spLocks noChangeArrowheads="1"/>
          </p:cNvSpPr>
          <p:nvPr/>
        </p:nvSpPr>
        <p:spPr>
          <a:xfrm>
            <a:off x="7101003" y="5280775"/>
            <a:ext cx="8517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Chesapeake Fiber, LLC</a:t>
            </a:r>
            <a:endParaRPr lang="en-US" sz="1000" b="0"/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>
          <a:xfrm>
            <a:off x="5653177" y="5280776"/>
            <a:ext cx="126925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Mid-Atlantic Network, LLC</a:t>
            </a:r>
            <a:endParaRPr lang="en-US" sz="800" b="0"/>
          </a:p>
        </p:txBody>
      </p:sp>
      <p:cxnSp>
        <p:nvCxnSpPr>
          <p:cNvPr id="79" name="Elbow Connector 78"/>
          <p:cNvCxnSpPr>
            <a:stCxn id="76" idx="0"/>
            <a:endCxn id="75" idx="2"/>
          </p:cNvCxnSpPr>
          <p:nvPr/>
        </p:nvCxnSpPr>
        <p:spPr>
          <a:xfrm rot="5400000" flipH="1" flipV="1">
            <a:off x="5416237" y="4401688"/>
            <a:ext cx="346379" cy="141179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Elbow Connector 79"/>
          <p:cNvCxnSpPr>
            <a:stCxn id="75" idx="2"/>
            <a:endCxn id="78" idx="0"/>
          </p:cNvCxnSpPr>
          <p:nvPr/>
        </p:nvCxnSpPr>
        <p:spPr>
          <a:xfrm rot="5400000">
            <a:off x="6118375" y="5103826"/>
            <a:ext cx="346381" cy="75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lbow Connector 80"/>
          <p:cNvCxnSpPr>
            <a:stCxn id="75" idx="2"/>
            <a:endCxn id="77" idx="0"/>
          </p:cNvCxnSpPr>
          <p:nvPr/>
        </p:nvCxnSpPr>
        <p:spPr>
          <a:xfrm rot="16200000" flipH="1">
            <a:off x="6737912" y="4491807"/>
            <a:ext cx="346380" cy="12315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>
            <a:stCxn id="45" idx="0"/>
            <a:endCxn id="44" idx="2"/>
          </p:cNvCxnSpPr>
          <p:nvPr/>
        </p:nvCxnSpPr>
        <p:spPr>
          <a:xfrm flipH="1" flipV="1">
            <a:off x="1154822" y="4623160"/>
            <a:ext cx="1" cy="2605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Elbow Connector 82"/>
          <p:cNvCxnSpPr>
            <a:stCxn id="38" idx="2"/>
            <a:endCxn id="50" idx="0"/>
          </p:cNvCxnSpPr>
          <p:nvPr/>
        </p:nvCxnSpPr>
        <p:spPr>
          <a:xfrm rot="16200000" flipH="1">
            <a:off x="4777281" y="2419382"/>
            <a:ext cx="322579" cy="271350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>
            <a:stCxn id="50" idx="2"/>
            <a:endCxn id="75" idx="0"/>
          </p:cNvCxnSpPr>
          <p:nvPr/>
        </p:nvCxnSpPr>
        <p:spPr>
          <a:xfrm>
            <a:off x="6295324" y="4306758"/>
            <a:ext cx="0" cy="2583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 Box 3"/>
          <p:cNvSpPr txBox="1">
            <a:spLocks noChangeArrowheads="1"/>
          </p:cNvSpPr>
          <p:nvPr/>
        </p:nvSpPr>
        <p:spPr>
          <a:xfrm>
            <a:off x="4445900" y="2124092"/>
            <a:ext cx="1615819" cy="36933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Crown </a:t>
            </a:r>
            <a:r>
              <a:rPr lang="en-US" sz="1000" b="0" smtClean="0">
                <a:cs typeface="Arial" charset="0"/>
              </a:rPr>
              <a:t>Castle REIT </a:t>
            </a:r>
            <a:r>
              <a:rPr lang="en-US" sz="1000" b="0" smtClean="0">
                <a:cs typeface="Arial" charset="0"/>
              </a:rPr>
              <a:t>Inc.</a:t>
            </a:r>
            <a:br>
              <a:rPr lang="en-US" sz="1000" b="0" smtClean="0">
                <a:cs typeface="Arial" charset="0"/>
              </a:rPr>
            </a:br>
            <a:r>
              <a:rPr lang="en-US" sz="800" b="0" smtClean="0">
                <a:cs typeface="Arial" charset="0"/>
              </a:rPr>
              <a:t>(“</a:t>
            </a:r>
            <a:r>
              <a:rPr lang="en-US" sz="800" b="0" smtClean="0">
                <a:cs typeface="Arial" charset="0"/>
              </a:rPr>
              <a:t>CCR</a:t>
            </a:r>
            <a:r>
              <a:rPr lang="en-US" sz="800" b="0" smtClean="0">
                <a:cs typeface="Arial" charset="0"/>
              </a:rPr>
              <a:t>” or “REIT-Parent”)</a:t>
            </a:r>
            <a:endParaRPr lang="en-US" sz="800" b="0">
              <a:cs typeface="Arial" charset="0"/>
            </a:endParaRPr>
          </a:p>
        </p:txBody>
      </p:sp>
      <p:cxnSp>
        <p:nvCxnSpPr>
          <p:cNvPr id="12" name="Curved Connector 11"/>
          <p:cNvCxnSpPr>
            <a:stCxn id="35" idx="3"/>
            <a:endCxn id="85" idx="3"/>
          </p:cNvCxnSpPr>
          <p:nvPr/>
        </p:nvCxnSpPr>
        <p:spPr>
          <a:xfrm>
            <a:off x="5641554" y="1231333"/>
            <a:ext cx="420165" cy="1077425"/>
          </a:xfrm>
          <a:prstGeom prst="curvedConnector3">
            <a:avLst>
              <a:gd name="adj1" fmla="val 154407"/>
            </a:avLst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2"/>
          <p:cNvSpPr txBox="1">
            <a:spLocks noChangeArrowheads="1"/>
          </p:cNvSpPr>
          <p:nvPr/>
        </p:nvSpPr>
        <p:spPr>
          <a:xfrm>
            <a:off x="579646" y="228600"/>
            <a:ext cx="8077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0" u="sng" smtClean="0">
                <a:cs typeface="Arial" charset="0"/>
              </a:rPr>
              <a:t>REIT Transaction</a:t>
            </a:r>
            <a:endParaRPr lang="en-US" sz="1200" b="0" u="sng">
              <a:cs typeface="Arial" charset="0"/>
            </a:endParaRPr>
          </a:p>
        </p:txBody>
      </p:sp>
      <p:sp>
        <p:nvSpPr>
          <p:cNvPr id="88" name="Text Box 69"/>
          <p:cNvSpPr txBox="1">
            <a:spLocks noChangeArrowheads="1"/>
          </p:cNvSpPr>
          <p:nvPr/>
        </p:nvSpPr>
        <p:spPr>
          <a:xfrm>
            <a:off x="6287804" y="1046667"/>
            <a:ext cx="23690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rgbClr val="0000FF"/>
                </a:solidFill>
              </a:rPr>
              <a:t>(Step 1)</a:t>
            </a:r>
            <a:r>
              <a:rPr lang="en-US" sz="800" b="0">
                <a:solidFill>
                  <a:srgbClr val="0000FF"/>
                </a:solidFill>
              </a:rPr>
              <a:t> CCR </a:t>
            </a:r>
            <a:r>
              <a:rPr lang="en-US" sz="800" b="0" smtClean="0">
                <a:solidFill>
                  <a:srgbClr val="0000FF"/>
                </a:solidFill>
              </a:rPr>
              <a:t>was incorporated </a:t>
            </a:r>
            <a:r>
              <a:rPr lang="en-US" sz="800" b="0">
                <a:solidFill>
                  <a:srgbClr val="0000FF"/>
                </a:solidFill>
              </a:rPr>
              <a:t>as a direct wholly owned subsidiary of </a:t>
            </a:r>
            <a:r>
              <a:rPr lang="en-US" sz="800" b="0" smtClean="0">
                <a:solidFill>
                  <a:srgbClr val="0000FF"/>
                </a:solidFill>
              </a:rPr>
              <a:t>Predecssor-CCIC.</a:t>
            </a:r>
            <a:br>
              <a:rPr lang="en-US" sz="80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n-US" sz="800" b="0" smtClean="0">
                <a:solidFill>
                  <a:srgbClr val="C00000"/>
                </a:solidFill>
              </a:rPr>
            </a:br>
            <a:r>
              <a:rPr lang="en-US" sz="800" smtClean="0">
                <a:solidFill>
                  <a:srgbClr val="C00000"/>
                </a:solidFill>
              </a:rPr>
              <a:t>(Step 2)</a:t>
            </a:r>
            <a:r>
              <a:rPr lang="en-US" sz="800" b="0" smtClean="0">
                <a:solidFill>
                  <a:srgbClr val="C00000"/>
                </a:solidFill>
              </a:rPr>
              <a:t> Predecessor-CCIC merged with and into CCR, whereupon the separate existence of CCI ceased and CCR</a:t>
            </a:r>
            <a:r>
              <a:rPr lang="en-US" sz="800" b="0">
                <a:solidFill>
                  <a:srgbClr val="C00000"/>
                </a:solidFill>
              </a:rPr>
              <a:t> </a:t>
            </a:r>
            <a:r>
              <a:rPr lang="en-US" sz="800" b="0" smtClean="0">
                <a:solidFill>
                  <a:srgbClr val="C00000"/>
                </a:solidFill>
              </a:rPr>
              <a:t>was the surviving entity.  CCR then changed its name to Crown Castle International Corp</a:t>
            </a:r>
            <a:r>
              <a:rPr lang="en-US" sz="800" b="0" smtClean="0"/>
              <a:t>.</a:t>
            </a:r>
            <a:endParaRPr lang="en-US" sz="800" b="0"/>
          </a:p>
        </p:txBody>
      </p:sp>
      <p:sp>
        <p:nvSpPr>
          <p:cNvPr id="48" name="TextBox 321"/>
          <p:cNvSpPr txBox="1">
            <a:spLocks noChangeArrowheads="1"/>
          </p:cNvSpPr>
          <p:nvPr/>
        </p:nvSpPr>
        <p:spPr>
          <a:xfrm>
            <a:off x="335357" y="6018630"/>
            <a:ext cx="345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/>
              <a:t>Unless otherwise indicated all ownership percentages are 100%.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>
          <a:xfrm>
            <a:off x="3968417" y="626173"/>
            <a:ext cx="1185583" cy="24622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Shareholders</a:t>
            </a:r>
            <a:endParaRPr lang="en-US" sz="800" b="0">
              <a:cs typeface="Arial" charset="0"/>
            </a:endParaRPr>
          </a:p>
        </p:txBody>
      </p:sp>
      <p:cxnSp>
        <p:nvCxnSpPr>
          <p:cNvPr id="3" name="Straight Connector 2"/>
          <p:cNvCxnSpPr>
            <a:stCxn id="35" idx="0"/>
            <a:endCxn id="51" idx="2"/>
          </p:cNvCxnSpPr>
          <p:nvPr/>
        </p:nvCxnSpPr>
        <p:spPr>
          <a:xfrm flipH="1" flipV="1">
            <a:off x="4561209" y="872394"/>
            <a:ext cx="2" cy="1742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lbow Connector 13"/>
          <p:cNvCxnSpPr>
            <a:stCxn id="72" idx="0"/>
            <a:endCxn id="35" idx="2"/>
          </p:cNvCxnSpPr>
          <p:nvPr/>
        </p:nvCxnSpPr>
        <p:spPr>
          <a:xfrm rot="5400000" flipH="1" flipV="1">
            <a:off x="3559620" y="1117502"/>
            <a:ext cx="703093" cy="13000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>
            <a:stCxn id="85" idx="0"/>
            <a:endCxn id="35" idx="2"/>
          </p:cNvCxnSpPr>
          <p:nvPr/>
        </p:nvCxnSpPr>
        <p:spPr>
          <a:xfrm rot="16200000" flipV="1">
            <a:off x="4553465" y="1423746"/>
            <a:ext cx="708093" cy="69259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8617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"/>
          <p:cNvSpPr txBox="1">
            <a:spLocks noChangeArrowheads="1"/>
          </p:cNvSpPr>
          <p:nvPr/>
        </p:nvSpPr>
        <p:spPr>
          <a:xfrm>
            <a:off x="3485063" y="1234860"/>
            <a:ext cx="2160687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Crown Castle REIT, Inc.</a:t>
            </a:r>
            <a:br>
              <a:rPr lang="en-US" sz="1000" b="0" smtClean="0">
                <a:cs typeface="Arial" charset="0"/>
              </a:rPr>
            </a:br>
            <a:r>
              <a:rPr lang="en-US" sz="800" b="0" smtClean="0">
                <a:cs typeface="Arial" charset="0"/>
              </a:rPr>
              <a:t>(“REIT-Parent” or “</a:t>
            </a:r>
            <a:r>
              <a:rPr lang="en-US" sz="800" b="0" smtClean="0">
                <a:cs typeface="Arial" charset="0"/>
              </a:rPr>
              <a:t>CCR</a:t>
            </a:r>
            <a:r>
              <a:rPr lang="en-US" sz="800" b="0" smtClean="0">
                <a:cs typeface="Arial" charset="0"/>
              </a:rPr>
              <a:t>”)</a:t>
            </a:r>
            <a:br>
              <a:rPr lang="en-US" sz="800" b="0" smtClean="0">
                <a:cs typeface="Arial" charset="0"/>
              </a:rPr>
            </a:br>
            <a:r>
              <a:rPr lang="en-US" sz="1000" smtClean="0">
                <a:solidFill>
                  <a:srgbClr val="C00000"/>
                </a:solidFill>
                <a:cs typeface="Arial" charset="0"/>
              </a:rPr>
              <a:t>(Renamed Crown Castle International Corp.)</a:t>
            </a:r>
            <a:endParaRPr lang="en-US" sz="100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6" name="Text Box 69"/>
          <p:cNvSpPr txBox="1">
            <a:spLocks noChangeArrowheads="1"/>
          </p:cNvSpPr>
          <p:nvPr/>
        </p:nvSpPr>
        <p:spPr>
          <a:xfrm>
            <a:off x="443211" y="725977"/>
            <a:ext cx="2362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b="0"/>
              <a:t>* The entities listed herein only include </a:t>
            </a:r>
            <a:r>
              <a:rPr lang="en-US" sz="800" b="0" smtClean="0"/>
              <a:t>CCR </a:t>
            </a:r>
            <a:r>
              <a:rPr lang="en-US" sz="800" b="0"/>
              <a:t>and those subsidiaries of </a:t>
            </a:r>
            <a:r>
              <a:rPr lang="en-US" sz="800" b="0" smtClean="0"/>
              <a:t>CCR </a:t>
            </a:r>
            <a:r>
              <a:rPr lang="en-US" sz="800" b="0"/>
              <a:t>that (1) hold authorization to provide intrastate, interstate or international telecommunications services </a:t>
            </a:r>
            <a:r>
              <a:rPr lang="en-US" sz="800" b="0" smtClean="0"/>
              <a:t>or </a:t>
            </a:r>
            <a:r>
              <a:rPr lang="en-US" sz="800" b="0"/>
              <a:t>(2) are in the chain of ownership of those entities</a:t>
            </a:r>
            <a:r>
              <a:rPr lang="en-US" sz="800" b="0" smtClean="0"/>
              <a:t>. </a:t>
            </a:r>
            <a:r>
              <a:rPr lang="en-US" sz="800" b="0"/>
              <a:t>The chart excludes subsidiaries of </a:t>
            </a:r>
            <a:r>
              <a:rPr lang="en-US" sz="800" b="0" smtClean="0"/>
              <a:t>CCR </a:t>
            </a:r>
            <a:r>
              <a:rPr lang="en-US" sz="800" b="0"/>
              <a:t>that do not hold authorization to provide intrastate, interstate or international telecommunications </a:t>
            </a:r>
            <a:r>
              <a:rPr lang="en-US" sz="800" b="0" smtClean="0"/>
              <a:t>services or that only hold wireless licensees.</a:t>
            </a:r>
            <a:endParaRPr lang="en-US" sz="800" b="0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>
          <a:xfrm>
            <a:off x="3524861" y="2480576"/>
            <a:ext cx="2081094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Solutions Corp.</a:t>
            </a:r>
            <a:br>
              <a:rPr lang="en-US" sz="900" b="0" smtClean="0"/>
            </a:br>
            <a:r>
              <a:rPr lang="en-US" sz="800" b="0"/>
              <a:t>(“Solutions</a:t>
            </a:r>
            <a:r>
              <a:rPr lang="en-US" sz="800" b="0" smtClean="0"/>
              <a:t>”)</a:t>
            </a:r>
            <a:endParaRPr lang="en-US" sz="800" b="0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>
          <a:xfrm>
            <a:off x="2583377" y="3123041"/>
            <a:ext cx="198203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Networks LLC</a:t>
            </a:r>
            <a:endParaRPr lang="en-US" sz="800" b="0"/>
          </a:p>
        </p:txBody>
      </p:sp>
      <p:cxnSp>
        <p:nvCxnSpPr>
          <p:cNvPr id="39" name="Elbow Connector 38"/>
          <p:cNvCxnSpPr>
            <a:stCxn id="38" idx="0"/>
            <a:endCxn id="37" idx="2"/>
          </p:cNvCxnSpPr>
          <p:nvPr/>
        </p:nvCxnSpPr>
        <p:spPr>
          <a:xfrm rot="5400000" flipH="1" flipV="1">
            <a:off x="3925639" y="2483272"/>
            <a:ext cx="288522" cy="99101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 Box 33"/>
          <p:cNvSpPr txBox="1">
            <a:spLocks noChangeArrowheads="1"/>
          </p:cNvSpPr>
          <p:nvPr/>
        </p:nvSpPr>
        <p:spPr>
          <a:xfrm>
            <a:off x="443211" y="3123041"/>
            <a:ext cx="142152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NewPath Networks Holding LLC</a:t>
            </a:r>
            <a:endParaRPr lang="en-US" sz="1000" b="0"/>
          </a:p>
        </p:txBody>
      </p:sp>
      <p:cxnSp>
        <p:nvCxnSpPr>
          <p:cNvPr id="41" name="Elbow Connector 40"/>
          <p:cNvCxnSpPr>
            <a:stCxn id="37" idx="2"/>
            <a:endCxn id="40" idx="0"/>
          </p:cNvCxnSpPr>
          <p:nvPr/>
        </p:nvCxnSpPr>
        <p:spPr>
          <a:xfrm rot="5400000">
            <a:off x="2715429" y="1273062"/>
            <a:ext cx="288522" cy="341143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33"/>
          <p:cNvSpPr txBox="1">
            <a:spLocks noChangeArrowheads="1"/>
          </p:cNvSpPr>
          <p:nvPr/>
        </p:nvSpPr>
        <p:spPr>
          <a:xfrm>
            <a:off x="626061" y="3673521"/>
            <a:ext cx="104269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NewPath Networks, LLC</a:t>
            </a:r>
            <a:endParaRPr lang="en-US" sz="1000" b="0"/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>
          <a:xfrm>
            <a:off x="423498" y="4254465"/>
            <a:ext cx="144780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InSITE Solutions, LLC</a:t>
            </a:r>
            <a:endParaRPr lang="en-US" sz="1000" b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>
          <a:xfrm>
            <a:off x="599847" y="4745886"/>
            <a:ext cx="109510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InSITE Fiber of Virginia LLC</a:t>
            </a:r>
            <a:endParaRPr lang="en-US" sz="800" b="0"/>
          </a:p>
        </p:txBody>
      </p:sp>
      <p:cxnSp>
        <p:nvCxnSpPr>
          <p:cNvPr id="47" name="Straight Connector 46"/>
          <p:cNvCxnSpPr>
            <a:stCxn id="40" idx="2"/>
            <a:endCxn id="42" idx="0"/>
          </p:cNvCxnSpPr>
          <p:nvPr/>
        </p:nvCxnSpPr>
        <p:spPr>
          <a:xfrm flipH="1">
            <a:off x="1147407" y="3492373"/>
            <a:ext cx="6565" cy="1811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>
            <a:stCxn id="44" idx="0"/>
            <a:endCxn id="42" idx="2"/>
          </p:cNvCxnSpPr>
          <p:nvPr/>
        </p:nvCxnSpPr>
        <p:spPr>
          <a:xfrm flipV="1">
            <a:off x="1147398" y="4042853"/>
            <a:ext cx="9" cy="2116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 Box 33"/>
          <p:cNvSpPr txBox="1">
            <a:spLocks noChangeArrowheads="1"/>
          </p:cNvSpPr>
          <p:nvPr/>
        </p:nvSpPr>
        <p:spPr>
          <a:xfrm>
            <a:off x="5757483" y="3807251"/>
            <a:ext cx="106083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Atlantic LLC</a:t>
            </a:r>
            <a:endParaRPr lang="en-US" sz="800" b="0"/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>
          <a:xfrm>
            <a:off x="3266499" y="3807251"/>
            <a:ext cx="105409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Central LLC</a:t>
            </a:r>
            <a:endParaRPr lang="en-US" sz="1000" b="0"/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>
          <a:xfrm>
            <a:off x="4527913" y="3807251"/>
            <a:ext cx="105408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East LLC</a:t>
            </a:r>
            <a:endParaRPr lang="en-US" sz="1000" b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>
          <a:xfrm>
            <a:off x="2063402" y="3807251"/>
            <a:ext cx="106083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Crown Castle NG West LLC</a:t>
            </a:r>
            <a:endParaRPr lang="en-US" sz="1000" b="0"/>
          </a:p>
        </p:txBody>
      </p:sp>
      <p:cxnSp>
        <p:nvCxnSpPr>
          <p:cNvPr id="58" name="Elbow Connector 57"/>
          <p:cNvCxnSpPr>
            <a:stCxn id="38" idx="2"/>
            <a:endCxn id="56" idx="0"/>
          </p:cNvCxnSpPr>
          <p:nvPr/>
        </p:nvCxnSpPr>
        <p:spPr>
          <a:xfrm rot="5400000">
            <a:off x="2857417" y="3090276"/>
            <a:ext cx="453378" cy="9805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Elbow Connector 58"/>
          <p:cNvCxnSpPr>
            <a:stCxn id="38" idx="2"/>
            <a:endCxn id="53" idx="0"/>
          </p:cNvCxnSpPr>
          <p:nvPr/>
        </p:nvCxnSpPr>
        <p:spPr>
          <a:xfrm rot="16200000" flipH="1">
            <a:off x="4087986" y="2840279"/>
            <a:ext cx="453378" cy="14805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Elbow Connector 62"/>
          <p:cNvCxnSpPr>
            <a:stCxn id="38" idx="2"/>
            <a:endCxn id="52" idx="0"/>
          </p:cNvCxnSpPr>
          <p:nvPr/>
        </p:nvCxnSpPr>
        <p:spPr>
          <a:xfrm rot="16200000" flipH="1">
            <a:off x="3457279" y="3470986"/>
            <a:ext cx="453378" cy="21915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 Box 33"/>
          <p:cNvSpPr txBox="1">
            <a:spLocks noChangeArrowheads="1"/>
          </p:cNvSpPr>
          <p:nvPr/>
        </p:nvSpPr>
        <p:spPr>
          <a:xfrm>
            <a:off x="5078319" y="3110991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CA – CLEC LLC</a:t>
            </a:r>
            <a:endParaRPr lang="en-US" sz="1000" b="0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>
          <a:xfrm>
            <a:off x="5985442" y="3110273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NY – CLEC LLC</a:t>
            </a:r>
            <a:endParaRPr lang="en-US" sz="1000" b="0"/>
          </a:p>
        </p:txBody>
      </p:sp>
      <p:sp>
        <p:nvSpPr>
          <p:cNvPr id="66" name="Text Box 33"/>
          <p:cNvSpPr txBox="1">
            <a:spLocks noChangeArrowheads="1"/>
          </p:cNvSpPr>
          <p:nvPr/>
        </p:nvSpPr>
        <p:spPr>
          <a:xfrm>
            <a:off x="6850576" y="3111710"/>
            <a:ext cx="77699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PA – CLEC LLC</a:t>
            </a:r>
            <a:endParaRPr lang="en-US" sz="1000" b="0"/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>
          <a:xfrm>
            <a:off x="7688776" y="3119023"/>
            <a:ext cx="7932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/>
              <a:t>W</a:t>
            </a:r>
            <a:r>
              <a:rPr lang="en-US" sz="900" b="0" smtClean="0"/>
              <a:t>A – CLEC LLC</a:t>
            </a:r>
            <a:endParaRPr lang="en-US" sz="1000" b="0"/>
          </a:p>
        </p:txBody>
      </p:sp>
      <p:cxnSp>
        <p:nvCxnSpPr>
          <p:cNvPr id="68" name="Elbow Connector 67"/>
          <p:cNvCxnSpPr>
            <a:stCxn id="37" idx="2"/>
            <a:endCxn id="64" idx="0"/>
          </p:cNvCxnSpPr>
          <p:nvPr/>
        </p:nvCxnSpPr>
        <p:spPr>
          <a:xfrm rot="16200000" flipH="1">
            <a:off x="4881940" y="2517986"/>
            <a:ext cx="276472" cy="90953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Elbow Connector 68"/>
          <p:cNvCxnSpPr>
            <a:stCxn id="37" idx="2"/>
            <a:endCxn id="65" idx="0"/>
          </p:cNvCxnSpPr>
          <p:nvPr/>
        </p:nvCxnSpPr>
        <p:spPr>
          <a:xfrm rot="16200000" flipH="1">
            <a:off x="5335861" y="2064066"/>
            <a:ext cx="275754" cy="181666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Elbow Connector 69"/>
          <p:cNvCxnSpPr>
            <a:stCxn id="37" idx="2"/>
            <a:endCxn id="66" idx="0"/>
          </p:cNvCxnSpPr>
          <p:nvPr/>
        </p:nvCxnSpPr>
        <p:spPr>
          <a:xfrm rot="16200000" flipH="1">
            <a:off x="5763646" y="1636280"/>
            <a:ext cx="277191" cy="26736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Elbow Connector 70"/>
          <p:cNvCxnSpPr>
            <a:stCxn id="37" idx="2"/>
            <a:endCxn id="67" idx="0"/>
          </p:cNvCxnSpPr>
          <p:nvPr/>
        </p:nvCxnSpPr>
        <p:spPr>
          <a:xfrm rot="16200000" flipH="1">
            <a:off x="6183153" y="1216774"/>
            <a:ext cx="284504" cy="3519994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3"/>
          <p:cNvSpPr txBox="1">
            <a:spLocks noChangeArrowheads="1"/>
          </p:cNvSpPr>
          <p:nvPr/>
        </p:nvSpPr>
        <p:spPr>
          <a:xfrm>
            <a:off x="3485065" y="2014008"/>
            <a:ext cx="216068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Crown Castle Operating Company</a:t>
            </a:r>
            <a:br>
              <a:rPr lang="en-US" sz="1000" b="0" smtClean="0">
                <a:cs typeface="Arial" charset="0"/>
              </a:rPr>
            </a:br>
            <a:r>
              <a:rPr lang="en-US" sz="800" b="0" smtClean="0">
                <a:cs typeface="Arial" charset="0"/>
              </a:rPr>
              <a:t>(“</a:t>
            </a:r>
            <a:r>
              <a:rPr lang="en-US" sz="800" b="0" smtClean="0">
                <a:cs typeface="Arial" charset="0"/>
              </a:rPr>
              <a:t>CCOC</a:t>
            </a:r>
            <a:r>
              <a:rPr lang="en-US" sz="800" b="0" smtClean="0">
                <a:cs typeface="Arial" charset="0"/>
              </a:rPr>
              <a:t>”)</a:t>
            </a:r>
            <a:endParaRPr lang="en-US" sz="800" b="0">
              <a:cs typeface="Arial" charset="0"/>
            </a:endParaRPr>
          </a:p>
        </p:txBody>
      </p:sp>
      <p:cxnSp>
        <p:nvCxnSpPr>
          <p:cNvPr id="74" name="Straight Connector 73"/>
          <p:cNvCxnSpPr>
            <a:stCxn id="72" idx="2"/>
            <a:endCxn id="37" idx="0"/>
          </p:cNvCxnSpPr>
          <p:nvPr/>
        </p:nvCxnSpPr>
        <p:spPr>
          <a:xfrm flipH="1">
            <a:off x="4565408" y="2383340"/>
            <a:ext cx="1" cy="972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 Box 33"/>
          <p:cNvSpPr txBox="1">
            <a:spLocks noChangeArrowheads="1"/>
          </p:cNvSpPr>
          <p:nvPr/>
        </p:nvSpPr>
        <p:spPr>
          <a:xfrm>
            <a:off x="5679996" y="4427200"/>
            <a:ext cx="12158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Chesapeake Holdings, LLC</a:t>
            </a:r>
            <a:endParaRPr lang="en-US" sz="1000" b="0"/>
          </a:p>
        </p:txBody>
      </p:sp>
      <p:sp>
        <p:nvSpPr>
          <p:cNvPr id="76" name="Text Box 33"/>
          <p:cNvSpPr txBox="1">
            <a:spLocks noChangeArrowheads="1"/>
          </p:cNvSpPr>
          <p:nvPr/>
        </p:nvSpPr>
        <p:spPr>
          <a:xfrm>
            <a:off x="4353757" y="5142911"/>
            <a:ext cx="104469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Mid-Atlantic Network of Virginia, LLC</a:t>
            </a:r>
            <a:endParaRPr lang="en-US" sz="1000" b="0"/>
          </a:p>
        </p:txBody>
      </p:sp>
      <p:sp>
        <p:nvSpPr>
          <p:cNvPr id="77" name="Text Box 33"/>
          <p:cNvSpPr txBox="1">
            <a:spLocks noChangeArrowheads="1"/>
          </p:cNvSpPr>
          <p:nvPr/>
        </p:nvSpPr>
        <p:spPr>
          <a:xfrm>
            <a:off x="7093579" y="5142912"/>
            <a:ext cx="8517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Chesapeake Fiber, LLC</a:t>
            </a:r>
            <a:endParaRPr lang="en-US" sz="1000" b="0"/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>
          <a:xfrm>
            <a:off x="5653271" y="5142911"/>
            <a:ext cx="126925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900" b="0" smtClean="0"/>
              <a:t>24/7 Mid-Atlantic Network, LLC</a:t>
            </a:r>
            <a:endParaRPr lang="en-US" sz="800" b="0"/>
          </a:p>
        </p:txBody>
      </p:sp>
      <p:cxnSp>
        <p:nvCxnSpPr>
          <p:cNvPr id="79" name="Elbow Connector 78"/>
          <p:cNvCxnSpPr>
            <a:stCxn id="76" idx="0"/>
            <a:endCxn id="75" idx="2"/>
          </p:cNvCxnSpPr>
          <p:nvPr/>
        </p:nvCxnSpPr>
        <p:spPr>
          <a:xfrm rot="5400000" flipH="1" flipV="1">
            <a:off x="5408813" y="4263825"/>
            <a:ext cx="346379" cy="141179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Elbow Connector 79"/>
          <p:cNvCxnSpPr>
            <a:stCxn id="75" idx="2"/>
            <a:endCxn id="78" idx="0"/>
          </p:cNvCxnSpPr>
          <p:nvPr/>
        </p:nvCxnSpPr>
        <p:spPr>
          <a:xfrm rot="5400000">
            <a:off x="6114711" y="4969721"/>
            <a:ext cx="346379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lbow Connector 80"/>
          <p:cNvCxnSpPr>
            <a:stCxn id="75" idx="2"/>
            <a:endCxn id="77" idx="0"/>
          </p:cNvCxnSpPr>
          <p:nvPr/>
        </p:nvCxnSpPr>
        <p:spPr>
          <a:xfrm rot="16200000" flipH="1">
            <a:off x="6730488" y="4353944"/>
            <a:ext cx="346380" cy="12315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>
            <a:stCxn id="45" idx="0"/>
            <a:endCxn id="44" idx="2"/>
          </p:cNvCxnSpPr>
          <p:nvPr/>
        </p:nvCxnSpPr>
        <p:spPr>
          <a:xfrm flipH="1" flipV="1">
            <a:off x="1147398" y="4485297"/>
            <a:ext cx="1" cy="2605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Elbow Connector 82"/>
          <p:cNvCxnSpPr>
            <a:stCxn id="38" idx="2"/>
            <a:endCxn id="50" idx="0"/>
          </p:cNvCxnSpPr>
          <p:nvPr/>
        </p:nvCxnSpPr>
        <p:spPr>
          <a:xfrm rot="16200000" flipH="1">
            <a:off x="4704457" y="2223807"/>
            <a:ext cx="453378" cy="27135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>
            <a:stCxn id="50" idx="2"/>
            <a:endCxn id="75" idx="0"/>
          </p:cNvCxnSpPr>
          <p:nvPr/>
        </p:nvCxnSpPr>
        <p:spPr>
          <a:xfrm flipH="1">
            <a:off x="6287900" y="4176583"/>
            <a:ext cx="1" cy="250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lbow Connector 5"/>
          <p:cNvCxnSpPr>
            <a:stCxn id="72" idx="0"/>
            <a:endCxn id="35" idx="2"/>
          </p:cNvCxnSpPr>
          <p:nvPr/>
        </p:nvCxnSpPr>
        <p:spPr>
          <a:xfrm rot="16200000" flipV="1">
            <a:off x="4514388" y="1962987"/>
            <a:ext cx="102040" cy="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"/>
          <p:cNvSpPr txBox="1">
            <a:spLocks noChangeArrowheads="1"/>
          </p:cNvSpPr>
          <p:nvPr/>
        </p:nvSpPr>
        <p:spPr>
          <a:xfrm>
            <a:off x="579646" y="228600"/>
            <a:ext cx="8077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0" u="sng" smtClean="0">
                <a:cs typeface="Arial" charset="0"/>
              </a:rPr>
              <a:t>Current Corporate Structure</a:t>
            </a:r>
            <a:endParaRPr lang="en-US" sz="1200" b="0" u="sng">
              <a:cs typeface="Arial" charset="0"/>
            </a:endParaRPr>
          </a:p>
        </p:txBody>
      </p:sp>
      <p:sp>
        <p:nvSpPr>
          <p:cNvPr id="43" name="TextBox 321"/>
          <p:cNvSpPr txBox="1">
            <a:spLocks noChangeArrowheads="1"/>
          </p:cNvSpPr>
          <p:nvPr/>
        </p:nvSpPr>
        <p:spPr>
          <a:xfrm>
            <a:off x="335357" y="6018630"/>
            <a:ext cx="345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/>
              <a:t>Unless otherwise indicated all ownership percentages are 100%.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>
          <a:xfrm>
            <a:off x="3972616" y="749283"/>
            <a:ext cx="1185583" cy="24622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smtClean="0">
                <a:cs typeface="Arial" charset="0"/>
              </a:rPr>
              <a:t>Shareholders</a:t>
            </a:r>
            <a:endParaRPr lang="en-US" sz="800" b="0">
              <a:cs typeface="Arial" charset="0"/>
            </a:endParaRPr>
          </a:p>
        </p:txBody>
      </p:sp>
      <p:cxnSp>
        <p:nvCxnSpPr>
          <p:cNvPr id="3" name="Straight Connector 2"/>
          <p:cNvCxnSpPr>
            <a:stCxn id="35" idx="0"/>
            <a:endCxn id="48" idx="2"/>
          </p:cNvCxnSpPr>
          <p:nvPr/>
        </p:nvCxnSpPr>
        <p:spPr>
          <a:xfrm flipV="1">
            <a:off x="4565407" y="995504"/>
            <a:ext cx="1" cy="239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49686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4"/>
  <p:tag name="AS_OS" val="Microsoft Windows NT 6.1.7601 Service Pack 1"/>
  <p:tag name="AS_RELEASE_DATE" val="2014.02.25"/>
  <p:tag name="AS_TITLE" val="Aspose.Slides for .NET 4.0"/>
  <p:tag name="AS_VERSION" val="14.2.0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2015-03-30T07:00:00+00:00</OpenedDate>
    <Date1 xmlns="dc463f71-b30c-4ab2-9473-d307f9d35888">2015-03-30T07:00:00+00:00</Date1>
    <IsDocumentOrder xmlns="dc463f71-b30c-4ab2-9473-d307f9d35888" xsi:nil="true"/>
    <IsHighlyConfidential xmlns="dc463f71-b30c-4ab2-9473-d307f9d35888">false</IsHighlyConfidential>
    <CaseCompanyNames xmlns="dc463f71-b30c-4ab2-9473-d307f9d35888">Crown Castle NG West LLC;WA-CLEC LLC</CaseCompanyNames>
    <DocketNumber xmlns="dc463f71-b30c-4ab2-9473-d307f9d35888">150510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291623BACE2C843821C01E25B55B4E6" ma:contentTypeVersion="111" ma:contentTypeDescription="" ma:contentTypeScope="" ma:versionID="7b2de5bf376588a1cc155cbe4f21802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C234AF-848F-4343-B205-A6C5D14713F4}"/>
</file>

<file path=customXml/itemProps2.xml><?xml version="1.0" encoding="utf-8"?>
<ds:datastoreItem xmlns:ds="http://schemas.openxmlformats.org/officeDocument/2006/customXml" ds:itemID="{4B74F9CE-75B6-4A8F-8F5F-938FABB91553}"/>
</file>

<file path=customXml/itemProps3.xml><?xml version="1.0" encoding="utf-8"?>
<ds:datastoreItem xmlns:ds="http://schemas.openxmlformats.org/officeDocument/2006/customXml" ds:itemID="{D8137CF4-D0CC-4647-8F95-CF2EB1B11B2D}"/>
</file>

<file path=customXml/itemProps4.xml><?xml version="1.0" encoding="utf-8"?>
<ds:datastoreItem xmlns:ds="http://schemas.openxmlformats.org/officeDocument/2006/customXml" ds:itemID="{A8C31544-A291-4CEA-ABBB-8A6C9D5542AC}"/>
</file>

<file path=docProps/app.xml><?xml version="1.0" encoding="utf-8"?>
<Properties xmlns="http://schemas.openxmlformats.org/officeDocument/2006/extended-properties">
  <PresentationFormat>On-screen Show (4:3)</PresentationFormat>
  <TotalTime>0</TotalTime>
  <SharedDoc>0</SharedDoc>
  <HyperlinkBase/>
  <Application>Microsoft Office PowerPoint</Application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cp:lastPrinted>1601-01-01T00:00:00Z</cp:lastPrinted>
  <dcterms:created xsi:type="dcterms:W3CDTF">1601-01-01T00:00:00Z</dcterms:created>
  <dcterms:modified xsi:type="dcterms:W3CDTF">1601-01-01T00:00:00Z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0x0101006E56B4D1795A2E4DB2F0B01679ED314A00C291623BACE2C843821C01E25B55B4E6</vt:lpwstr>
  </property>
  <property fmtid="{D5CDD505-2E9C-101B-9397-08002B2CF9AE}" pid="3" name="_docset_NoMedatataSyncRequired">
    <vt:lpwstr>False</vt:lpwstr>
  </property>
</Properties>
</file>