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presentation.xml" ContentType="application/vnd.openxmlformats-officedocument.presentationml.presentation.main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2.xml" ContentType="application/vnd.openxmlformats-officedocument.presentationml.slideMaster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8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style10.xml" ContentType="application/vnd.ms-office.chartstyle+xml"/>
  <Override PartName="/ppt/charts/chart10.xml" ContentType="application/vnd.openxmlformats-officedocument.drawingml.chart+xml"/>
  <Override PartName="/ppt/charts/colors8.xml" ContentType="application/vnd.ms-office.chartcolorstyle+xml"/>
  <Override PartName="/ppt/charts/colors9.xml" ContentType="application/vnd.ms-office.chartcolorstyle+xml"/>
  <Override PartName="/ppt/theme/themeOverride2.xml" ContentType="application/vnd.openxmlformats-officedocument.themeOverride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3.xml" ContentType="application/vnd.ms-office.chartstyle+xml"/>
  <Override PartName="/ppt/charts/style4.xml" ContentType="application/vnd.ms-office.chartstyl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olors1.xml" ContentType="application/vnd.ms-office.chartcolorstyle+xml"/>
  <Override PartName="/ppt/charts/style1.xml" ContentType="application/vnd.ms-office.chartstyl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9.xml" ContentType="application/vnd.openxmlformats-officedocument.themeOverride+xml"/>
  <Override PartName="/ppt/charts/colors4.xml" ContentType="application/vnd.ms-office.chartcolorstyle+xml"/>
  <Override PartName="/ppt/charts/style8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theme/themeOverride4.xml" ContentType="application/vnd.openxmlformats-officedocument.themeOverride+xml"/>
  <Override PartName="/ppt/theme/themeOverride8.xml" ContentType="application/vnd.openxmlformats-officedocument.themeOverrid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6.xml" ContentType="application/vnd.ms-office.chartstyle+xml"/>
  <Override PartName="/ppt/theme/themeOverride5.xml" ContentType="application/vnd.openxmlformats-officedocument.themeOverride+xml"/>
  <Override PartName="/ppt/charts/style9.xml" ContentType="application/vnd.ms-office.chartstyle+xml"/>
  <Override PartName="/ppt/charts/chart9.xml" ContentType="application/vnd.openxmlformats-officedocument.drawingml.chart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5.xml" ContentType="application/vnd.openxmlformats-officedocument.drawingml.chart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66" r:id="rId5"/>
  </p:sldMasterIdLst>
  <p:notesMasterIdLst>
    <p:notesMasterId r:id="rId20"/>
  </p:notesMasterIdLst>
  <p:sldIdLst>
    <p:sldId id="258" r:id="rId6"/>
    <p:sldId id="257" r:id="rId7"/>
    <p:sldId id="555" r:id="rId8"/>
    <p:sldId id="556" r:id="rId9"/>
    <p:sldId id="562" r:id="rId10"/>
    <p:sldId id="558" r:id="rId11"/>
    <p:sldId id="563" r:id="rId12"/>
    <p:sldId id="560" r:id="rId13"/>
    <p:sldId id="321" r:id="rId14"/>
    <p:sldId id="565" r:id="rId15"/>
    <p:sldId id="564" r:id="rId16"/>
    <p:sldId id="552" r:id="rId17"/>
    <p:sldId id="557" r:id="rId18"/>
    <p:sldId id="26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46A"/>
    <a:srgbClr val="B53713"/>
    <a:srgbClr val="FF9500"/>
    <a:srgbClr val="8B542B"/>
    <a:srgbClr val="B79E88"/>
    <a:srgbClr val="476259"/>
    <a:srgbClr val="9FBB58"/>
    <a:srgbClr val="0039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0" autoAdjust="0"/>
    <p:restoredTop sz="52536" autoAdjust="0"/>
  </p:normalViewPr>
  <p:slideViewPr>
    <p:cSldViewPr snapToGrid="0">
      <p:cViewPr varScale="1">
        <p:scale>
          <a:sx n="45" d="100"/>
          <a:sy n="45" d="100"/>
        </p:scale>
        <p:origin x="1362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ustomXml" Target="../customXml/item4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file:///\\fs1\myhome\vravenscroft\A%20External%20Affairs\Projects\RA\Copy%20of%20WARA%20Charts%202021%20VR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C:\Users\vravenscroft\AppData\Local\Microsoft\Windows\INetCache\Content.Outlook\JLBGMRD9\WARA%20Charts%202021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C:\Users\vravenscroft\AppData\Local\Microsoft\Windows\INetCache\Content.Outlook\JLBGMRD9\WARA%20Charts%202021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\\fs1\myhome\vravenscroft\A%20External%20Affairs\Projects\RA\Copy%20of%20WARA%20Charts%202021%20VR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\\fs1\myhome\vravenscroft\A%20External%20Affairs\Projects\RA\Copy%20of%20WARA%20Charts%202021%20VR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file:///\\fs1\myhome\vravenscroft\A%20External%20Affairs\Projects\RA\Copy%20of%20WARA%20Charts%202021%20V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885576807366131"/>
          <c:y val="2.8184873120378037E-2"/>
          <c:w val="0.80924406187582587"/>
          <c:h val="0.75334499160348734"/>
        </c:manualLayout>
      </c:layout>
      <c:lineChart>
        <c:grouping val="standard"/>
        <c:varyColors val="0"/>
        <c:ser>
          <c:idx val="0"/>
          <c:order val="0"/>
          <c:tx>
            <c:strRef>
              <c:f>'NWPP-Central'!$C$162</c:f>
              <c:strCache>
                <c:ptCount val="1"/>
                <c:pt idx="0">
                  <c:v>Minimum</c:v>
                </c:pt>
              </c:strCache>
            </c:strRef>
          </c:tx>
          <c:spPr>
            <a:ln w="28575" cap="rnd">
              <a:solidFill>
                <a:srgbClr val="3D997C"/>
              </a:solidFill>
              <a:round/>
            </a:ln>
            <a:effectLst/>
          </c:spPr>
          <c:marker>
            <c:symbol val="none"/>
          </c:marker>
          <c:cat>
            <c:numRef>
              <c:f>'NWPP-Central'!$B$163:$B$215</c:f>
              <c:numCache>
                <c:formatCode>m/d/yyyy</c:formatCode>
                <c:ptCount val="53"/>
                <c:pt idx="0">
                  <c:v>44197</c:v>
                </c:pt>
                <c:pt idx="1">
                  <c:v>44199</c:v>
                </c:pt>
                <c:pt idx="2">
                  <c:v>44206</c:v>
                </c:pt>
                <c:pt idx="3">
                  <c:v>44213</c:v>
                </c:pt>
                <c:pt idx="4">
                  <c:v>44220</c:v>
                </c:pt>
                <c:pt idx="5">
                  <c:v>44227</c:v>
                </c:pt>
                <c:pt idx="6">
                  <c:v>44234</c:v>
                </c:pt>
                <c:pt idx="7">
                  <c:v>44241</c:v>
                </c:pt>
                <c:pt idx="8">
                  <c:v>44248</c:v>
                </c:pt>
                <c:pt idx="9">
                  <c:v>44255</c:v>
                </c:pt>
                <c:pt idx="10">
                  <c:v>44262</c:v>
                </c:pt>
                <c:pt idx="11">
                  <c:v>44269</c:v>
                </c:pt>
                <c:pt idx="12">
                  <c:v>44276</c:v>
                </c:pt>
                <c:pt idx="13">
                  <c:v>44283</c:v>
                </c:pt>
                <c:pt idx="14">
                  <c:v>44290</c:v>
                </c:pt>
                <c:pt idx="15">
                  <c:v>44297</c:v>
                </c:pt>
                <c:pt idx="16">
                  <c:v>44304</c:v>
                </c:pt>
                <c:pt idx="17">
                  <c:v>44311</c:v>
                </c:pt>
                <c:pt idx="18">
                  <c:v>44318</c:v>
                </c:pt>
                <c:pt idx="19">
                  <c:v>44325</c:v>
                </c:pt>
                <c:pt idx="20">
                  <c:v>44332</c:v>
                </c:pt>
                <c:pt idx="21">
                  <c:v>44339</c:v>
                </c:pt>
                <c:pt idx="22">
                  <c:v>44346</c:v>
                </c:pt>
                <c:pt idx="23">
                  <c:v>44353</c:v>
                </c:pt>
                <c:pt idx="24">
                  <c:v>44360</c:v>
                </c:pt>
                <c:pt idx="25">
                  <c:v>44367</c:v>
                </c:pt>
                <c:pt idx="26">
                  <c:v>44374</c:v>
                </c:pt>
                <c:pt idx="27">
                  <c:v>44381</c:v>
                </c:pt>
                <c:pt idx="28">
                  <c:v>44388</c:v>
                </c:pt>
                <c:pt idx="29">
                  <c:v>44395</c:v>
                </c:pt>
                <c:pt idx="30">
                  <c:v>44402</c:v>
                </c:pt>
                <c:pt idx="31">
                  <c:v>44409</c:v>
                </c:pt>
                <c:pt idx="32">
                  <c:v>44416</c:v>
                </c:pt>
                <c:pt idx="33">
                  <c:v>44423</c:v>
                </c:pt>
                <c:pt idx="34">
                  <c:v>44430</c:v>
                </c:pt>
                <c:pt idx="35">
                  <c:v>44437</c:v>
                </c:pt>
                <c:pt idx="36">
                  <c:v>44444</c:v>
                </c:pt>
                <c:pt idx="37">
                  <c:v>44451</c:v>
                </c:pt>
                <c:pt idx="38">
                  <c:v>44458</c:v>
                </c:pt>
                <c:pt idx="39">
                  <c:v>44465</c:v>
                </c:pt>
                <c:pt idx="40">
                  <c:v>44472</c:v>
                </c:pt>
                <c:pt idx="41">
                  <c:v>44479</c:v>
                </c:pt>
                <c:pt idx="42">
                  <c:v>44486</c:v>
                </c:pt>
                <c:pt idx="43">
                  <c:v>44493</c:v>
                </c:pt>
                <c:pt idx="44">
                  <c:v>44500</c:v>
                </c:pt>
                <c:pt idx="45">
                  <c:v>44507</c:v>
                </c:pt>
                <c:pt idx="46">
                  <c:v>44514</c:v>
                </c:pt>
                <c:pt idx="47">
                  <c:v>44521</c:v>
                </c:pt>
                <c:pt idx="48">
                  <c:v>44528</c:v>
                </c:pt>
                <c:pt idx="49">
                  <c:v>44535</c:v>
                </c:pt>
                <c:pt idx="50">
                  <c:v>44542</c:v>
                </c:pt>
                <c:pt idx="51">
                  <c:v>44549</c:v>
                </c:pt>
                <c:pt idx="52">
                  <c:v>44556</c:v>
                </c:pt>
              </c:numCache>
            </c:numRef>
          </c:cat>
          <c:val>
            <c:numRef>
              <c:f>'NWPP-Central'!$C$163:$C$215</c:f>
              <c:numCache>
                <c:formatCode>0%</c:formatCode>
                <c:ptCount val="53"/>
                <c:pt idx="0">
                  <c:v>0.15522153631635591</c:v>
                </c:pt>
                <c:pt idx="1">
                  <c:v>0.16186442886502925</c:v>
                </c:pt>
                <c:pt idx="2">
                  <c:v>0.15946422572001448</c:v>
                </c:pt>
                <c:pt idx="3">
                  <c:v>0.13993663134070486</c:v>
                </c:pt>
                <c:pt idx="4">
                  <c:v>0.16242382621603943</c:v>
                </c:pt>
                <c:pt idx="5">
                  <c:v>0.16234301097069431</c:v>
                </c:pt>
                <c:pt idx="6">
                  <c:v>0.18543343290504227</c:v>
                </c:pt>
                <c:pt idx="7">
                  <c:v>0.16677655494667057</c:v>
                </c:pt>
                <c:pt idx="8">
                  <c:v>0.16832816179668283</c:v>
                </c:pt>
                <c:pt idx="9">
                  <c:v>0.16621614175918525</c:v>
                </c:pt>
                <c:pt idx="10">
                  <c:v>0.17023952881227541</c:v>
                </c:pt>
                <c:pt idx="11">
                  <c:v>0.18077314400559563</c:v>
                </c:pt>
                <c:pt idx="12">
                  <c:v>0.17720505464671865</c:v>
                </c:pt>
                <c:pt idx="13">
                  <c:v>0.18703967314800207</c:v>
                </c:pt>
                <c:pt idx="14">
                  <c:v>0.17947550657916139</c:v>
                </c:pt>
                <c:pt idx="15">
                  <c:v>0.19137138105444862</c:v>
                </c:pt>
                <c:pt idx="16">
                  <c:v>0.18457061057153717</c:v>
                </c:pt>
                <c:pt idx="17">
                  <c:v>0.18509721053702474</c:v>
                </c:pt>
                <c:pt idx="18">
                  <c:v>0.17945976284607051</c:v>
                </c:pt>
                <c:pt idx="19">
                  <c:v>0.18979824281178245</c:v>
                </c:pt>
                <c:pt idx="20">
                  <c:v>0.1762166216957568</c:v>
                </c:pt>
                <c:pt idx="21">
                  <c:v>0.17713121086737255</c:v>
                </c:pt>
                <c:pt idx="22">
                  <c:v>0.16890018306798366</c:v>
                </c:pt>
                <c:pt idx="23">
                  <c:v>0.17241475473704437</c:v>
                </c:pt>
                <c:pt idx="24">
                  <c:v>0.16372691735275918</c:v>
                </c:pt>
                <c:pt idx="25">
                  <c:v>0.15251234903671113</c:v>
                </c:pt>
                <c:pt idx="26">
                  <c:v>0.13476635958852437</c:v>
                </c:pt>
                <c:pt idx="27">
                  <c:v>0.13715463434604563</c:v>
                </c:pt>
                <c:pt idx="28">
                  <c:v>0.1307316109171007</c:v>
                </c:pt>
                <c:pt idx="29">
                  <c:v>0.13217916381260728</c:v>
                </c:pt>
                <c:pt idx="30">
                  <c:v>0.13480079745585735</c:v>
                </c:pt>
                <c:pt idx="31">
                  <c:v>0.12826268301915558</c:v>
                </c:pt>
                <c:pt idx="32">
                  <c:v>0.1404723914690674</c:v>
                </c:pt>
                <c:pt idx="33">
                  <c:v>0.14670458622942115</c:v>
                </c:pt>
                <c:pt idx="34">
                  <c:v>0.14097735495665634</c:v>
                </c:pt>
                <c:pt idx="35">
                  <c:v>0.13239752447190786</c:v>
                </c:pt>
                <c:pt idx="36">
                  <c:v>0.14536200368788005</c:v>
                </c:pt>
                <c:pt idx="37">
                  <c:v>0.13773154392587869</c:v>
                </c:pt>
                <c:pt idx="38">
                  <c:v>0.13927850599251451</c:v>
                </c:pt>
                <c:pt idx="39">
                  <c:v>0.14265971073004061</c:v>
                </c:pt>
                <c:pt idx="40">
                  <c:v>0.16743818301077878</c:v>
                </c:pt>
                <c:pt idx="41">
                  <c:v>0.16604812804094229</c:v>
                </c:pt>
                <c:pt idx="42">
                  <c:v>0.16602763409310275</c:v>
                </c:pt>
                <c:pt idx="43">
                  <c:v>0.15294047419186679</c:v>
                </c:pt>
                <c:pt idx="44">
                  <c:v>0.16618045261050812</c:v>
                </c:pt>
                <c:pt idx="45">
                  <c:v>0.15476872890683716</c:v>
                </c:pt>
                <c:pt idx="46">
                  <c:v>0.16156661995059365</c:v>
                </c:pt>
                <c:pt idx="47">
                  <c:v>0.14550329241213847</c:v>
                </c:pt>
                <c:pt idx="48">
                  <c:v>0.16756623115194616</c:v>
                </c:pt>
                <c:pt idx="49">
                  <c:v>0.1657575534549004</c:v>
                </c:pt>
                <c:pt idx="50">
                  <c:v>0.13689303423167462</c:v>
                </c:pt>
                <c:pt idx="51">
                  <c:v>0.16882277250233974</c:v>
                </c:pt>
                <c:pt idx="52">
                  <c:v>0.14624125378991823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0D6-44BE-B091-BCB1CE6636AF}"/>
            </c:ext>
          </c:extLst>
        </c:ser>
        <c:ser>
          <c:idx val="1"/>
          <c:order val="1"/>
          <c:tx>
            <c:strRef>
              <c:f>'NWPP-Central'!$D$162</c:f>
              <c:strCache>
                <c:ptCount val="1"/>
                <c:pt idx="0">
                  <c:v>Median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'NWPP-Central'!$B$163:$B$215</c:f>
              <c:numCache>
                <c:formatCode>m/d/yyyy</c:formatCode>
                <c:ptCount val="53"/>
                <c:pt idx="0">
                  <c:v>44197</c:v>
                </c:pt>
                <c:pt idx="1">
                  <c:v>44199</c:v>
                </c:pt>
                <c:pt idx="2">
                  <c:v>44206</c:v>
                </c:pt>
                <c:pt idx="3">
                  <c:v>44213</c:v>
                </c:pt>
                <c:pt idx="4">
                  <c:v>44220</c:v>
                </c:pt>
                <c:pt idx="5">
                  <c:v>44227</c:v>
                </c:pt>
                <c:pt idx="6">
                  <c:v>44234</c:v>
                </c:pt>
                <c:pt idx="7">
                  <c:v>44241</c:v>
                </c:pt>
                <c:pt idx="8">
                  <c:v>44248</c:v>
                </c:pt>
                <c:pt idx="9">
                  <c:v>44255</c:v>
                </c:pt>
                <c:pt idx="10">
                  <c:v>44262</c:v>
                </c:pt>
                <c:pt idx="11">
                  <c:v>44269</c:v>
                </c:pt>
                <c:pt idx="12">
                  <c:v>44276</c:v>
                </c:pt>
                <c:pt idx="13">
                  <c:v>44283</c:v>
                </c:pt>
                <c:pt idx="14">
                  <c:v>44290</c:v>
                </c:pt>
                <c:pt idx="15">
                  <c:v>44297</c:v>
                </c:pt>
                <c:pt idx="16">
                  <c:v>44304</c:v>
                </c:pt>
                <c:pt idx="17">
                  <c:v>44311</c:v>
                </c:pt>
                <c:pt idx="18">
                  <c:v>44318</c:v>
                </c:pt>
                <c:pt idx="19">
                  <c:v>44325</c:v>
                </c:pt>
                <c:pt idx="20">
                  <c:v>44332</c:v>
                </c:pt>
                <c:pt idx="21">
                  <c:v>44339</c:v>
                </c:pt>
                <c:pt idx="22">
                  <c:v>44346</c:v>
                </c:pt>
                <c:pt idx="23">
                  <c:v>44353</c:v>
                </c:pt>
                <c:pt idx="24">
                  <c:v>44360</c:v>
                </c:pt>
                <c:pt idx="25">
                  <c:v>44367</c:v>
                </c:pt>
                <c:pt idx="26">
                  <c:v>44374</c:v>
                </c:pt>
                <c:pt idx="27">
                  <c:v>44381</c:v>
                </c:pt>
                <c:pt idx="28">
                  <c:v>44388</c:v>
                </c:pt>
                <c:pt idx="29">
                  <c:v>44395</c:v>
                </c:pt>
                <c:pt idx="30">
                  <c:v>44402</c:v>
                </c:pt>
                <c:pt idx="31">
                  <c:v>44409</c:v>
                </c:pt>
                <c:pt idx="32">
                  <c:v>44416</c:v>
                </c:pt>
                <c:pt idx="33">
                  <c:v>44423</c:v>
                </c:pt>
                <c:pt idx="34">
                  <c:v>44430</c:v>
                </c:pt>
                <c:pt idx="35">
                  <c:v>44437</c:v>
                </c:pt>
                <c:pt idx="36">
                  <c:v>44444</c:v>
                </c:pt>
                <c:pt idx="37">
                  <c:v>44451</c:v>
                </c:pt>
                <c:pt idx="38">
                  <c:v>44458</c:v>
                </c:pt>
                <c:pt idx="39">
                  <c:v>44465</c:v>
                </c:pt>
                <c:pt idx="40">
                  <c:v>44472</c:v>
                </c:pt>
                <c:pt idx="41">
                  <c:v>44479</c:v>
                </c:pt>
                <c:pt idx="42">
                  <c:v>44486</c:v>
                </c:pt>
                <c:pt idx="43">
                  <c:v>44493</c:v>
                </c:pt>
                <c:pt idx="44">
                  <c:v>44500</c:v>
                </c:pt>
                <c:pt idx="45">
                  <c:v>44507</c:v>
                </c:pt>
                <c:pt idx="46">
                  <c:v>44514</c:v>
                </c:pt>
                <c:pt idx="47">
                  <c:v>44521</c:v>
                </c:pt>
                <c:pt idx="48">
                  <c:v>44528</c:v>
                </c:pt>
                <c:pt idx="49">
                  <c:v>44535</c:v>
                </c:pt>
                <c:pt idx="50">
                  <c:v>44542</c:v>
                </c:pt>
                <c:pt idx="51">
                  <c:v>44549</c:v>
                </c:pt>
                <c:pt idx="52">
                  <c:v>44556</c:v>
                </c:pt>
              </c:numCache>
            </c:numRef>
          </c:cat>
          <c:val>
            <c:numRef>
              <c:f>'NWPP-Central'!$D$163:$D$215</c:f>
              <c:numCache>
                <c:formatCode>0%</c:formatCode>
                <c:ptCount val="53"/>
                <c:pt idx="0">
                  <c:v>0.18005378257644328</c:v>
                </c:pt>
                <c:pt idx="1">
                  <c:v>0.20095795588377205</c:v>
                </c:pt>
                <c:pt idx="2">
                  <c:v>0.20642153261362634</c:v>
                </c:pt>
                <c:pt idx="3">
                  <c:v>0.19982885916226367</c:v>
                </c:pt>
                <c:pt idx="4">
                  <c:v>0.21386077046408308</c:v>
                </c:pt>
                <c:pt idx="5">
                  <c:v>0.21685778009985135</c:v>
                </c:pt>
                <c:pt idx="6">
                  <c:v>0.23636313854191363</c:v>
                </c:pt>
                <c:pt idx="7">
                  <c:v>0.21374127704261242</c:v>
                </c:pt>
                <c:pt idx="8">
                  <c:v>0.22903904062136374</c:v>
                </c:pt>
                <c:pt idx="9">
                  <c:v>0.2202254351840674</c:v>
                </c:pt>
                <c:pt idx="10">
                  <c:v>0.21546459807849139</c:v>
                </c:pt>
                <c:pt idx="11">
                  <c:v>0.23316432485737237</c:v>
                </c:pt>
                <c:pt idx="12">
                  <c:v>0.23582377829518819</c:v>
                </c:pt>
                <c:pt idx="13">
                  <c:v>0.23721734356152196</c:v>
                </c:pt>
                <c:pt idx="14">
                  <c:v>0.23084858051075741</c:v>
                </c:pt>
                <c:pt idx="15">
                  <c:v>0.24429872290268298</c:v>
                </c:pt>
                <c:pt idx="16">
                  <c:v>0.2361585727372445</c:v>
                </c:pt>
                <c:pt idx="17">
                  <c:v>0.24436127561680157</c:v>
                </c:pt>
                <c:pt idx="18">
                  <c:v>0.22573410567999033</c:v>
                </c:pt>
                <c:pt idx="19">
                  <c:v>0.23700056561402386</c:v>
                </c:pt>
                <c:pt idx="20">
                  <c:v>0.2458568750776659</c:v>
                </c:pt>
                <c:pt idx="21">
                  <c:v>0.22803554136752355</c:v>
                </c:pt>
                <c:pt idx="22">
                  <c:v>0.20470824765029028</c:v>
                </c:pt>
                <c:pt idx="23">
                  <c:v>0.20948987731101643</c:v>
                </c:pt>
                <c:pt idx="24">
                  <c:v>0.20882304912736788</c:v>
                </c:pt>
                <c:pt idx="25">
                  <c:v>0.18289416035251851</c:v>
                </c:pt>
                <c:pt idx="26">
                  <c:v>0.17409397082004419</c:v>
                </c:pt>
                <c:pt idx="27">
                  <c:v>0.1632245101476851</c:v>
                </c:pt>
                <c:pt idx="28">
                  <c:v>0.15429755824122554</c:v>
                </c:pt>
                <c:pt idx="29">
                  <c:v>0.16508038284192242</c:v>
                </c:pt>
                <c:pt idx="30">
                  <c:v>0.15740972905390871</c:v>
                </c:pt>
                <c:pt idx="31">
                  <c:v>0.1627612741947661</c:v>
                </c:pt>
                <c:pt idx="32">
                  <c:v>0.16587419546549903</c:v>
                </c:pt>
                <c:pt idx="33">
                  <c:v>0.17817966633002202</c:v>
                </c:pt>
                <c:pt idx="34">
                  <c:v>0.17481699850060317</c:v>
                </c:pt>
                <c:pt idx="35">
                  <c:v>0.17210331581059132</c:v>
                </c:pt>
                <c:pt idx="36">
                  <c:v>0.19100150257471332</c:v>
                </c:pt>
                <c:pt idx="37">
                  <c:v>0.19044019995109324</c:v>
                </c:pt>
                <c:pt idx="38">
                  <c:v>0.18445803945286948</c:v>
                </c:pt>
                <c:pt idx="39">
                  <c:v>0.20091679113597893</c:v>
                </c:pt>
                <c:pt idx="40">
                  <c:v>0.20706909859266187</c:v>
                </c:pt>
                <c:pt idx="41">
                  <c:v>0.20412460681882769</c:v>
                </c:pt>
                <c:pt idx="42">
                  <c:v>0.21819593645379148</c:v>
                </c:pt>
                <c:pt idx="43">
                  <c:v>0.2017694347063041</c:v>
                </c:pt>
                <c:pt idx="44">
                  <c:v>0.21355037700658852</c:v>
                </c:pt>
                <c:pt idx="45">
                  <c:v>0.21138194553405221</c:v>
                </c:pt>
                <c:pt idx="46">
                  <c:v>0.21463813229655324</c:v>
                </c:pt>
                <c:pt idx="47">
                  <c:v>0.20982269328622527</c:v>
                </c:pt>
                <c:pt idx="48">
                  <c:v>0.22372795097894332</c:v>
                </c:pt>
                <c:pt idx="49">
                  <c:v>0.21103191165656127</c:v>
                </c:pt>
                <c:pt idx="50">
                  <c:v>0.19558411728071434</c:v>
                </c:pt>
                <c:pt idx="51">
                  <c:v>0.21500265453486445</c:v>
                </c:pt>
                <c:pt idx="52">
                  <c:v>0.18181522318711046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0D6-44BE-B091-BCB1CE6636AF}"/>
            </c:ext>
          </c:extLst>
        </c:ser>
        <c:ser>
          <c:idx val="2"/>
          <c:order val="2"/>
          <c:tx>
            <c:strRef>
              <c:f>'NWPP-Central'!$E$162</c:f>
              <c:strCache>
                <c:ptCount val="1"/>
                <c:pt idx="0">
                  <c:v>Maximum</c:v>
                </c:pt>
              </c:strCache>
            </c:strRef>
          </c:tx>
          <c:spPr>
            <a:ln w="28575" cap="rnd">
              <a:solidFill>
                <a:srgbClr val="FF5D45"/>
              </a:solidFill>
              <a:round/>
            </a:ln>
            <a:effectLst/>
          </c:spPr>
          <c:marker>
            <c:symbol val="none"/>
          </c:marker>
          <c:cat>
            <c:numRef>
              <c:f>'NWPP-Central'!$B$163:$B$215</c:f>
              <c:numCache>
                <c:formatCode>m/d/yyyy</c:formatCode>
                <c:ptCount val="53"/>
                <c:pt idx="0">
                  <c:v>44197</c:v>
                </c:pt>
                <c:pt idx="1">
                  <c:v>44199</c:v>
                </c:pt>
                <c:pt idx="2">
                  <c:v>44206</c:v>
                </c:pt>
                <c:pt idx="3">
                  <c:v>44213</c:v>
                </c:pt>
                <c:pt idx="4">
                  <c:v>44220</c:v>
                </c:pt>
                <c:pt idx="5">
                  <c:v>44227</c:v>
                </c:pt>
                <c:pt idx="6">
                  <c:v>44234</c:v>
                </c:pt>
                <c:pt idx="7">
                  <c:v>44241</c:v>
                </c:pt>
                <c:pt idx="8">
                  <c:v>44248</c:v>
                </c:pt>
                <c:pt idx="9">
                  <c:v>44255</c:v>
                </c:pt>
                <c:pt idx="10">
                  <c:v>44262</c:v>
                </c:pt>
                <c:pt idx="11">
                  <c:v>44269</c:v>
                </c:pt>
                <c:pt idx="12">
                  <c:v>44276</c:v>
                </c:pt>
                <c:pt idx="13">
                  <c:v>44283</c:v>
                </c:pt>
                <c:pt idx="14">
                  <c:v>44290</c:v>
                </c:pt>
                <c:pt idx="15">
                  <c:v>44297</c:v>
                </c:pt>
                <c:pt idx="16">
                  <c:v>44304</c:v>
                </c:pt>
                <c:pt idx="17">
                  <c:v>44311</c:v>
                </c:pt>
                <c:pt idx="18">
                  <c:v>44318</c:v>
                </c:pt>
                <c:pt idx="19">
                  <c:v>44325</c:v>
                </c:pt>
                <c:pt idx="20">
                  <c:v>44332</c:v>
                </c:pt>
                <c:pt idx="21">
                  <c:v>44339</c:v>
                </c:pt>
                <c:pt idx="22">
                  <c:v>44346</c:v>
                </c:pt>
                <c:pt idx="23">
                  <c:v>44353</c:v>
                </c:pt>
                <c:pt idx="24">
                  <c:v>44360</c:v>
                </c:pt>
                <c:pt idx="25">
                  <c:v>44367</c:v>
                </c:pt>
                <c:pt idx="26">
                  <c:v>44374</c:v>
                </c:pt>
                <c:pt idx="27">
                  <c:v>44381</c:v>
                </c:pt>
                <c:pt idx="28">
                  <c:v>44388</c:v>
                </c:pt>
                <c:pt idx="29">
                  <c:v>44395</c:v>
                </c:pt>
                <c:pt idx="30">
                  <c:v>44402</c:v>
                </c:pt>
                <c:pt idx="31">
                  <c:v>44409</c:v>
                </c:pt>
                <c:pt idx="32">
                  <c:v>44416</c:v>
                </c:pt>
                <c:pt idx="33">
                  <c:v>44423</c:v>
                </c:pt>
                <c:pt idx="34">
                  <c:v>44430</c:v>
                </c:pt>
                <c:pt idx="35">
                  <c:v>44437</c:v>
                </c:pt>
                <c:pt idx="36">
                  <c:v>44444</c:v>
                </c:pt>
                <c:pt idx="37">
                  <c:v>44451</c:v>
                </c:pt>
                <c:pt idx="38">
                  <c:v>44458</c:v>
                </c:pt>
                <c:pt idx="39">
                  <c:v>44465</c:v>
                </c:pt>
                <c:pt idx="40">
                  <c:v>44472</c:v>
                </c:pt>
                <c:pt idx="41">
                  <c:v>44479</c:v>
                </c:pt>
                <c:pt idx="42">
                  <c:v>44486</c:v>
                </c:pt>
                <c:pt idx="43">
                  <c:v>44493</c:v>
                </c:pt>
                <c:pt idx="44">
                  <c:v>44500</c:v>
                </c:pt>
                <c:pt idx="45">
                  <c:v>44507</c:v>
                </c:pt>
                <c:pt idx="46">
                  <c:v>44514</c:v>
                </c:pt>
                <c:pt idx="47">
                  <c:v>44521</c:v>
                </c:pt>
                <c:pt idx="48">
                  <c:v>44528</c:v>
                </c:pt>
                <c:pt idx="49">
                  <c:v>44535</c:v>
                </c:pt>
                <c:pt idx="50">
                  <c:v>44542</c:v>
                </c:pt>
                <c:pt idx="51">
                  <c:v>44549</c:v>
                </c:pt>
                <c:pt idx="52">
                  <c:v>44556</c:v>
                </c:pt>
              </c:numCache>
            </c:numRef>
          </c:cat>
          <c:val>
            <c:numRef>
              <c:f>'NWPP-Central'!$E$163:$E$215</c:f>
              <c:numCache>
                <c:formatCode>0%</c:formatCode>
                <c:ptCount val="53"/>
                <c:pt idx="0">
                  <c:v>0.21025068968891489</c:v>
                </c:pt>
                <c:pt idx="1">
                  <c:v>0.25760674693953778</c:v>
                </c:pt>
                <c:pt idx="2">
                  <c:v>0.25263946327955877</c:v>
                </c:pt>
                <c:pt idx="3">
                  <c:v>0.25940387035394424</c:v>
                </c:pt>
                <c:pt idx="4">
                  <c:v>0.28284959467877774</c:v>
                </c:pt>
                <c:pt idx="5">
                  <c:v>0.27027253406859031</c:v>
                </c:pt>
                <c:pt idx="6">
                  <c:v>0.29399772183284778</c:v>
                </c:pt>
                <c:pt idx="7">
                  <c:v>0.29180947274168351</c:v>
                </c:pt>
                <c:pt idx="8">
                  <c:v>0.29385940861396898</c:v>
                </c:pt>
                <c:pt idx="9">
                  <c:v>0.27433776600745158</c:v>
                </c:pt>
                <c:pt idx="10">
                  <c:v>0.27599965035802843</c:v>
                </c:pt>
                <c:pt idx="11">
                  <c:v>0.30908291398457821</c:v>
                </c:pt>
                <c:pt idx="12">
                  <c:v>0.27562942442247584</c:v>
                </c:pt>
                <c:pt idx="13">
                  <c:v>0.28496594736350839</c:v>
                </c:pt>
                <c:pt idx="14">
                  <c:v>0.31170470420746599</c:v>
                </c:pt>
                <c:pt idx="15">
                  <c:v>0.30609335372278601</c:v>
                </c:pt>
                <c:pt idx="16">
                  <c:v>0.31060722327243007</c:v>
                </c:pt>
                <c:pt idx="17">
                  <c:v>0.29000398839634978</c:v>
                </c:pt>
                <c:pt idx="18">
                  <c:v>0.28534524952536799</c:v>
                </c:pt>
                <c:pt idx="19">
                  <c:v>0.3022661396429015</c:v>
                </c:pt>
                <c:pt idx="20">
                  <c:v>0.31282839713300087</c:v>
                </c:pt>
                <c:pt idx="21">
                  <c:v>0.31725675709952916</c:v>
                </c:pt>
                <c:pt idx="22">
                  <c:v>0.25980798131634258</c:v>
                </c:pt>
                <c:pt idx="23">
                  <c:v>0.2763264324242426</c:v>
                </c:pt>
                <c:pt idx="24">
                  <c:v>0.2526294764160702</c:v>
                </c:pt>
                <c:pt idx="25">
                  <c:v>0.25052994950391905</c:v>
                </c:pt>
                <c:pt idx="26">
                  <c:v>0.20249530966099452</c:v>
                </c:pt>
                <c:pt idx="27">
                  <c:v>0.19716592734442159</c:v>
                </c:pt>
                <c:pt idx="28">
                  <c:v>0.17994377295851036</c:v>
                </c:pt>
                <c:pt idx="29">
                  <c:v>0.19700575995130817</c:v>
                </c:pt>
                <c:pt idx="30">
                  <c:v>0.18090124487994907</c:v>
                </c:pt>
                <c:pt idx="31">
                  <c:v>0.18522697511001837</c:v>
                </c:pt>
                <c:pt idx="32">
                  <c:v>0.20081946879985357</c:v>
                </c:pt>
                <c:pt idx="33">
                  <c:v>0.21050627020067006</c:v>
                </c:pt>
                <c:pt idx="34">
                  <c:v>0.212303641902645</c:v>
                </c:pt>
                <c:pt idx="35">
                  <c:v>0.20864474977201056</c:v>
                </c:pt>
                <c:pt idx="36">
                  <c:v>0.23877850382761653</c:v>
                </c:pt>
                <c:pt idx="37">
                  <c:v>0.27378026593035848</c:v>
                </c:pt>
                <c:pt idx="38">
                  <c:v>0.25374107989338363</c:v>
                </c:pt>
                <c:pt idx="39">
                  <c:v>0.27326877829980228</c:v>
                </c:pt>
                <c:pt idx="40">
                  <c:v>0.26718500859464395</c:v>
                </c:pt>
                <c:pt idx="41">
                  <c:v>0.25071423856441827</c:v>
                </c:pt>
                <c:pt idx="42">
                  <c:v>0.26261795024433171</c:v>
                </c:pt>
                <c:pt idx="43">
                  <c:v>0.25531663303124458</c:v>
                </c:pt>
                <c:pt idx="44">
                  <c:v>0.26626151239538498</c:v>
                </c:pt>
                <c:pt idx="45">
                  <c:v>0.27704407076537357</c:v>
                </c:pt>
                <c:pt idx="46">
                  <c:v>0.2799111329323935</c:v>
                </c:pt>
                <c:pt idx="47">
                  <c:v>0.28081745273728626</c:v>
                </c:pt>
                <c:pt idx="48">
                  <c:v>0.27278599003115533</c:v>
                </c:pt>
                <c:pt idx="49">
                  <c:v>0.26008865718657204</c:v>
                </c:pt>
                <c:pt idx="50">
                  <c:v>0.26357520584503513</c:v>
                </c:pt>
                <c:pt idx="51">
                  <c:v>0.28104290035317459</c:v>
                </c:pt>
                <c:pt idx="52">
                  <c:v>0.25270157888449113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0D6-44BE-B091-BCB1CE6636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22810744"/>
        <c:axId val="2122811072"/>
      </c:lineChart>
      <c:dateAx>
        <c:axId val="2122810744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2811072"/>
        <c:crosses val="autoZero"/>
        <c:auto val="1"/>
        <c:lblOffset val="100"/>
        <c:baseTimeUnit val="days"/>
      </c:dateAx>
      <c:valAx>
        <c:axId val="2122811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Reserve Margin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2810744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6"/>
          <c:order val="6"/>
          <c:tx>
            <c:strRef>
              <c:f>CAMX!$B$327</c:f>
              <c:strCache>
                <c:ptCount val="1"/>
                <c:pt idx="0">
                  <c:v>Total Expected</c:v>
                </c:pt>
              </c:strCache>
            </c:strRef>
          </c:tx>
          <c:spPr>
            <a:solidFill>
              <a:srgbClr val="44546A">
                <a:alpha val="25098"/>
              </a:srgbClr>
            </a:solidFill>
            <a:ln>
              <a:noFill/>
            </a:ln>
            <a:effectLst/>
          </c:spPr>
          <c:val>
            <c:numRef>
              <c:f>CAMX!$C$327:$Z$327</c:f>
              <c:numCache>
                <c:formatCode>#,##0_);\(#,##0\)</c:formatCode>
                <c:ptCount val="24"/>
                <c:pt idx="0">
                  <c:v>44953.078750000001</c:v>
                </c:pt>
                <c:pt idx="1">
                  <c:v>46530.368090000004</c:v>
                </c:pt>
                <c:pt idx="2">
                  <c:v>47720.885239999996</c:v>
                </c:pt>
                <c:pt idx="3">
                  <c:v>47461.975649999993</c:v>
                </c:pt>
                <c:pt idx="4">
                  <c:v>45408.32084</c:v>
                </c:pt>
                <c:pt idx="5">
                  <c:v>42100.721360000003</c:v>
                </c:pt>
                <c:pt idx="6">
                  <c:v>39161.287540000005</c:v>
                </c:pt>
                <c:pt idx="7">
                  <c:v>37458.501410000004</c:v>
                </c:pt>
                <c:pt idx="8">
                  <c:v>37687.29825</c:v>
                </c:pt>
                <c:pt idx="9">
                  <c:v>37825.14705</c:v>
                </c:pt>
                <c:pt idx="10">
                  <c:v>37333.167699999998</c:v>
                </c:pt>
                <c:pt idx="11">
                  <c:v>34606.284290000003</c:v>
                </c:pt>
                <c:pt idx="12">
                  <c:v>30889.264630000001</c:v>
                </c:pt>
                <c:pt idx="13">
                  <c:v>26386.632529999995</c:v>
                </c:pt>
                <c:pt idx="14">
                  <c:v>22252.675769999998</c:v>
                </c:pt>
                <c:pt idx="15">
                  <c:v>19841.214709999997</c:v>
                </c:pt>
                <c:pt idx="16">
                  <c:v>17420.785520000001</c:v>
                </c:pt>
                <c:pt idx="17">
                  <c:v>15623.623890000004</c:v>
                </c:pt>
                <c:pt idx="18">
                  <c:v>16298.51542</c:v>
                </c:pt>
                <c:pt idx="19">
                  <c:v>19919.385739999998</c:v>
                </c:pt>
                <c:pt idx="20">
                  <c:v>25176.11405</c:v>
                </c:pt>
                <c:pt idx="21">
                  <c:v>30764.806349999999</c:v>
                </c:pt>
                <c:pt idx="22">
                  <c:v>36483.43028</c:v>
                </c:pt>
                <c:pt idx="23">
                  <c:v>40202.742389999999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54-4A26-ACFA-EB41D7B490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3520656"/>
        <c:axId val="1823517048"/>
      </c:areaChart>
      <c:barChart>
        <c:barDir val="col"/>
        <c:grouping val="stacked"/>
        <c:varyColors val="0"/>
        <c:ser>
          <c:idx val="0"/>
          <c:order val="0"/>
          <c:tx>
            <c:strRef>
              <c:f>CAMX!$B$322</c:f>
              <c:strCache>
                <c:ptCount val="1"/>
                <c:pt idx="0">
                  <c:v>NW</c:v>
                </c:pt>
              </c:strCache>
            </c:strRef>
          </c:tx>
          <c:spPr>
            <a:solidFill>
              <a:srgbClr val="476259"/>
            </a:solidFill>
            <a:ln>
              <a:noFill/>
            </a:ln>
            <a:effectLst/>
          </c:spPr>
          <c:invertIfNegative val="0"/>
          <c:cat>
            <c:numRef>
              <c:f>CAMX!$C$321:$Z$321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CAMX!$C$322:$Z$322</c:f>
              <c:numCache>
                <c:formatCode>#,##0_);\(#,##0\)</c:formatCode>
                <c:ptCount val="24"/>
                <c:pt idx="0">
                  <c:v>-661.9791299999996</c:v>
                </c:pt>
                <c:pt idx="1">
                  <c:v>-812.03405999999995</c:v>
                </c:pt>
                <c:pt idx="2">
                  <c:v>-553.91392000000121</c:v>
                </c:pt>
                <c:pt idx="3">
                  <c:v>-791.05717000000129</c:v>
                </c:pt>
                <c:pt idx="4">
                  <c:v>-2038.0669999999996</c:v>
                </c:pt>
                <c:pt idx="5">
                  <c:v>-4241.0724999999993</c:v>
                </c:pt>
                <c:pt idx="6">
                  <c:v>-5254.0778799999989</c:v>
                </c:pt>
                <c:pt idx="7">
                  <c:v>-5497.0027199999986</c:v>
                </c:pt>
                <c:pt idx="8">
                  <c:v>-4859.0621999999985</c:v>
                </c:pt>
                <c:pt idx="9">
                  <c:v>-4578.0780699999996</c:v>
                </c:pt>
                <c:pt idx="10">
                  <c:v>-5234.9338899999993</c:v>
                </c:pt>
                <c:pt idx="11">
                  <c:v>-5690.0262899999962</c:v>
                </c:pt>
                <c:pt idx="12">
                  <c:v>-6517.9270699999943</c:v>
                </c:pt>
                <c:pt idx="13">
                  <c:v>-8066.952900000003</c:v>
                </c:pt>
                <c:pt idx="14">
                  <c:v>-8972.9538000000048</c:v>
                </c:pt>
                <c:pt idx="15">
                  <c:v>-8808.8603200000016</c:v>
                </c:pt>
                <c:pt idx="16">
                  <c:v>-8703.0540599999986</c:v>
                </c:pt>
                <c:pt idx="17">
                  <c:v>-8288.0880800000014</c:v>
                </c:pt>
                <c:pt idx="18">
                  <c:v>-7344.1164000000008</c:v>
                </c:pt>
                <c:pt idx="19">
                  <c:v>-5997.9250400000001</c:v>
                </c:pt>
                <c:pt idx="20">
                  <c:v>-4974.8906100000013</c:v>
                </c:pt>
                <c:pt idx="21">
                  <c:v>-3679.9782799999994</c:v>
                </c:pt>
                <c:pt idx="22">
                  <c:v>-2198.0842599999987</c:v>
                </c:pt>
                <c:pt idx="23">
                  <c:v>-1331.0634000000009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54-4A26-ACFA-EB41D7B49085}"/>
            </c:ext>
          </c:extLst>
        </c:ser>
        <c:ser>
          <c:idx val="1"/>
          <c:order val="1"/>
          <c:tx>
            <c:strRef>
              <c:f>CAMX!$B$323</c:f>
              <c:strCache>
                <c:ptCount val="1"/>
                <c:pt idx="0">
                  <c:v>NE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CAMX!$C$321:$Z$321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CAMX!$C$323:$Z$323</c:f>
              <c:numCache>
                <c:formatCode>#,##0_);\(#,##0\)</c:formatCode>
                <c:ptCount val="24"/>
                <c:pt idx="0">
                  <c:v>7703.1108700000004</c:v>
                </c:pt>
                <c:pt idx="1">
                  <c:v>7664.2765799999988</c:v>
                </c:pt>
                <c:pt idx="2">
                  <c:v>7733.2460699999992</c:v>
                </c:pt>
                <c:pt idx="3">
                  <c:v>7681.6077100000011</c:v>
                </c:pt>
                <c:pt idx="4">
                  <c:v>7526.7559700000002</c:v>
                </c:pt>
                <c:pt idx="5">
                  <c:v>7019.5967400000009</c:v>
                </c:pt>
                <c:pt idx="6">
                  <c:v>6731.9224800000011</c:v>
                </c:pt>
                <c:pt idx="7">
                  <c:v>6669.8842000000004</c:v>
                </c:pt>
                <c:pt idx="8">
                  <c:v>6514.9722999999994</c:v>
                </c:pt>
                <c:pt idx="9">
                  <c:v>6262.8249400000004</c:v>
                </c:pt>
                <c:pt idx="10">
                  <c:v>6059.5976099999998</c:v>
                </c:pt>
                <c:pt idx="11">
                  <c:v>5973.6330600000001</c:v>
                </c:pt>
                <c:pt idx="12">
                  <c:v>5820.0645800000002</c:v>
                </c:pt>
                <c:pt idx="13">
                  <c:v>5779.1734500000011</c:v>
                </c:pt>
                <c:pt idx="14">
                  <c:v>5740.0857199999991</c:v>
                </c:pt>
                <c:pt idx="15">
                  <c:v>5598.5967099999998</c:v>
                </c:pt>
                <c:pt idx="16">
                  <c:v>5434.1929399999999</c:v>
                </c:pt>
                <c:pt idx="17">
                  <c:v>5582.1803200000022</c:v>
                </c:pt>
                <c:pt idx="18">
                  <c:v>5708.4657400000006</c:v>
                </c:pt>
                <c:pt idx="19">
                  <c:v>5855.7945099999997</c:v>
                </c:pt>
                <c:pt idx="20">
                  <c:v>5932.6136600000009</c:v>
                </c:pt>
                <c:pt idx="21">
                  <c:v>6530.1552000000001</c:v>
                </c:pt>
                <c:pt idx="22">
                  <c:v>6985.6867799999991</c:v>
                </c:pt>
                <c:pt idx="23">
                  <c:v>7336.2767900000008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54-4A26-ACFA-EB41D7B49085}"/>
            </c:ext>
          </c:extLst>
        </c:ser>
        <c:ser>
          <c:idx val="2"/>
          <c:order val="2"/>
          <c:tx>
            <c:strRef>
              <c:f>CAMX!$B$324</c:f>
              <c:strCache>
                <c:ptCount val="1"/>
                <c:pt idx="0">
                  <c:v>Central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CAMX!$C$321:$Z$321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CAMX!$C$324:$Z$324</c:f>
              <c:numCache>
                <c:formatCode>#,##0_);\(#,##0\)</c:formatCode>
                <c:ptCount val="24"/>
                <c:pt idx="0">
                  <c:v>6425.5298199999997</c:v>
                </c:pt>
                <c:pt idx="1">
                  <c:v>6854.4326099999998</c:v>
                </c:pt>
                <c:pt idx="2">
                  <c:v>7646.0948600000002</c:v>
                </c:pt>
                <c:pt idx="3">
                  <c:v>7257.0638500000005</c:v>
                </c:pt>
                <c:pt idx="4">
                  <c:v>6355.0431900000003</c:v>
                </c:pt>
                <c:pt idx="5">
                  <c:v>5151.0747299999985</c:v>
                </c:pt>
                <c:pt idx="6">
                  <c:v>4239.7550899999987</c:v>
                </c:pt>
                <c:pt idx="7">
                  <c:v>3286.8094700000011</c:v>
                </c:pt>
                <c:pt idx="8">
                  <c:v>2032.9588499999998</c:v>
                </c:pt>
                <c:pt idx="9">
                  <c:v>1355.9410599999997</c:v>
                </c:pt>
                <c:pt idx="10">
                  <c:v>701.73102999999878</c:v>
                </c:pt>
                <c:pt idx="11">
                  <c:v>-575.37200999999914</c:v>
                </c:pt>
                <c:pt idx="12">
                  <c:v>-2434.9727900000007</c:v>
                </c:pt>
                <c:pt idx="13">
                  <c:v>-4825.2530800000004</c:v>
                </c:pt>
                <c:pt idx="14">
                  <c:v>-6389.8437100000001</c:v>
                </c:pt>
                <c:pt idx="15">
                  <c:v>-7357.6621500000001</c:v>
                </c:pt>
                <c:pt idx="16">
                  <c:v>-6915.2605099999982</c:v>
                </c:pt>
                <c:pt idx="17">
                  <c:v>-7338.2964900000006</c:v>
                </c:pt>
                <c:pt idx="18">
                  <c:v>-6222.4330899999986</c:v>
                </c:pt>
                <c:pt idx="19">
                  <c:v>-3944.8346599999995</c:v>
                </c:pt>
                <c:pt idx="20">
                  <c:v>-1637.3080500000008</c:v>
                </c:pt>
                <c:pt idx="21">
                  <c:v>833.46590999999898</c:v>
                </c:pt>
                <c:pt idx="22">
                  <c:v>2984.0715999999993</c:v>
                </c:pt>
                <c:pt idx="23">
                  <c:v>4578.9911799999991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B54-4A26-ACFA-EB41D7B49085}"/>
            </c:ext>
          </c:extLst>
        </c:ser>
        <c:ser>
          <c:idx val="3"/>
          <c:order val="3"/>
          <c:tx>
            <c:strRef>
              <c:f>CAMX!$B$325</c:f>
              <c:strCache>
                <c:ptCount val="1"/>
                <c:pt idx="0">
                  <c:v>Northern Ca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CAMX!$C$321:$Z$321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CAMX!$C$325:$Z$325</c:f>
              <c:numCache>
                <c:formatCode>#,##0_);\(#,##0\)</c:formatCode>
                <c:ptCount val="24"/>
                <c:pt idx="0">
                  <c:v>4275.3874699999997</c:v>
                </c:pt>
                <c:pt idx="1">
                  <c:v>4804.6576399999994</c:v>
                </c:pt>
                <c:pt idx="2">
                  <c:v>5248.4919999999984</c:v>
                </c:pt>
                <c:pt idx="3">
                  <c:v>5381.3539399999991</c:v>
                </c:pt>
                <c:pt idx="4">
                  <c:v>5228.5731799999994</c:v>
                </c:pt>
                <c:pt idx="5">
                  <c:v>4784.0873199999987</c:v>
                </c:pt>
                <c:pt idx="6">
                  <c:v>3715.6580000000004</c:v>
                </c:pt>
                <c:pt idx="7">
                  <c:v>3129.8184900000015</c:v>
                </c:pt>
                <c:pt idx="8">
                  <c:v>3681.4797299999991</c:v>
                </c:pt>
                <c:pt idx="9">
                  <c:v>4552.4975999999988</c:v>
                </c:pt>
                <c:pt idx="10">
                  <c:v>4947.7379999999994</c:v>
                </c:pt>
                <c:pt idx="11">
                  <c:v>4687.0680600000014</c:v>
                </c:pt>
                <c:pt idx="12">
                  <c:v>4162.0435200000002</c:v>
                </c:pt>
                <c:pt idx="13">
                  <c:v>3848.695279999999</c:v>
                </c:pt>
                <c:pt idx="14">
                  <c:v>2929.3235700000005</c:v>
                </c:pt>
                <c:pt idx="15">
                  <c:v>2006.2305799999995</c:v>
                </c:pt>
                <c:pt idx="16">
                  <c:v>1048.8720000000012</c:v>
                </c:pt>
                <c:pt idx="17">
                  <c:v>-627.13759999999911</c:v>
                </c:pt>
                <c:pt idx="18">
                  <c:v>-1189.380799999999</c:v>
                </c:pt>
                <c:pt idx="19">
                  <c:v>-641.61613000000125</c:v>
                </c:pt>
                <c:pt idx="20">
                  <c:v>186.73164999999972</c:v>
                </c:pt>
                <c:pt idx="21">
                  <c:v>1121.2033799999999</c:v>
                </c:pt>
                <c:pt idx="22">
                  <c:v>2492.7785899999981</c:v>
                </c:pt>
                <c:pt idx="23">
                  <c:v>3455.5217999999995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B54-4A26-ACFA-EB41D7B49085}"/>
            </c:ext>
          </c:extLst>
        </c:ser>
        <c:ser>
          <c:idx val="4"/>
          <c:order val="4"/>
          <c:tx>
            <c:strRef>
              <c:f>CAMX!#REF!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CAMX!$C$321:$Z$321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CAMX!#REF!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B54-4A26-ACFA-EB41D7B49085}"/>
            </c:ext>
          </c:extLst>
        </c:ser>
        <c:ser>
          <c:idx val="5"/>
          <c:order val="5"/>
          <c:tx>
            <c:strRef>
              <c:f>CAMX!$B$326</c:f>
              <c:strCache>
                <c:ptCount val="1"/>
                <c:pt idx="0">
                  <c:v>DSW</c:v>
                </c:pt>
              </c:strCache>
            </c:strRef>
          </c:tx>
          <c:spPr>
            <a:solidFill>
              <a:srgbClr val="B53713"/>
            </a:solidFill>
            <a:ln>
              <a:noFill/>
            </a:ln>
            <a:effectLst/>
          </c:spPr>
          <c:invertIfNegative val="0"/>
          <c:cat>
            <c:numRef>
              <c:f>CAMX!$C$321:$Z$321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CAMX!$C$326:$Z$326</c:f>
              <c:numCache>
                <c:formatCode>#,##0_);\(#,##0\)</c:formatCode>
                <c:ptCount val="24"/>
                <c:pt idx="0">
                  <c:v>7191.0297199999995</c:v>
                </c:pt>
                <c:pt idx="1">
                  <c:v>8005.035319999999</c:v>
                </c:pt>
                <c:pt idx="2">
                  <c:v>8614.96623</c:v>
                </c:pt>
                <c:pt idx="3">
                  <c:v>9007.0073200000006</c:v>
                </c:pt>
                <c:pt idx="4">
                  <c:v>8890.0154999999995</c:v>
                </c:pt>
                <c:pt idx="5">
                  <c:v>8262.0350699999999</c:v>
                </c:pt>
                <c:pt idx="6">
                  <c:v>7697.029849999999</c:v>
                </c:pt>
                <c:pt idx="7">
                  <c:v>7399.99197</c:v>
                </c:pt>
                <c:pt idx="8">
                  <c:v>6753.9495699999998</c:v>
                </c:pt>
                <c:pt idx="9">
                  <c:v>6165.9615200000017</c:v>
                </c:pt>
                <c:pt idx="10">
                  <c:v>5030.0349500000002</c:v>
                </c:pt>
                <c:pt idx="11">
                  <c:v>3754.9814700000015</c:v>
                </c:pt>
                <c:pt idx="12">
                  <c:v>2355.0563899999979</c:v>
                </c:pt>
                <c:pt idx="13">
                  <c:v>908.96977999999933</c:v>
                </c:pt>
                <c:pt idx="14">
                  <c:v>-463.93600999999944</c:v>
                </c:pt>
                <c:pt idx="15">
                  <c:v>-951.09011000000237</c:v>
                </c:pt>
                <c:pt idx="16">
                  <c:v>-1724.9648500000028</c:v>
                </c:pt>
                <c:pt idx="17">
                  <c:v>-1687.0342599999983</c:v>
                </c:pt>
                <c:pt idx="18">
                  <c:v>-951.02003000000275</c:v>
                </c:pt>
                <c:pt idx="19">
                  <c:v>-87.03293999999994</c:v>
                </c:pt>
                <c:pt idx="20">
                  <c:v>752.96739999999886</c:v>
                </c:pt>
                <c:pt idx="21">
                  <c:v>2309.9601400000006</c:v>
                </c:pt>
                <c:pt idx="22">
                  <c:v>4277.97757</c:v>
                </c:pt>
                <c:pt idx="23">
                  <c:v>5415.0160200000009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B54-4A26-ACFA-EB41D7B490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23520656"/>
        <c:axId val="1823517048"/>
      </c:barChart>
      <c:catAx>
        <c:axId val="18235206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Hour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3517048"/>
        <c:crosses val="autoZero"/>
        <c:auto val="1"/>
        <c:lblAlgn val="ctr"/>
        <c:lblOffset val="100"/>
        <c:noMultiLvlLbl val="0"/>
      </c:catAx>
      <c:valAx>
        <c:axId val="1823517048"/>
        <c:scaling>
          <c:orientation val="minMax"/>
          <c:max val="50000"/>
          <c:min val="-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MW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_);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3520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215988626421698"/>
          <c:y val="8.0069028432006251E-2"/>
          <c:w val="0.79477974628171477"/>
          <c:h val="0.69293984078766668"/>
        </c:manualLayout>
      </c:layout>
      <c:lineChart>
        <c:grouping val="standard"/>
        <c:varyColors val="0"/>
        <c:ser>
          <c:idx val="0"/>
          <c:order val="0"/>
          <c:tx>
            <c:strRef>
              <c:f>CAMX!$C$188</c:f>
              <c:strCache>
                <c:ptCount val="1"/>
                <c:pt idx="0">
                  <c:v>Minimum</c:v>
                </c:pt>
              </c:strCache>
            </c:strRef>
          </c:tx>
          <c:spPr>
            <a:ln w="28575" cap="rnd">
              <a:solidFill>
                <a:srgbClr val="3D997C"/>
              </a:solidFill>
              <a:round/>
            </a:ln>
            <a:effectLst/>
          </c:spPr>
          <c:marker>
            <c:symbol val="none"/>
          </c:marker>
          <c:cat>
            <c:numRef>
              <c:f>CAMX!$B$189:$B$241</c:f>
              <c:numCache>
                <c:formatCode>m/d/yyyy</c:formatCode>
                <c:ptCount val="53"/>
                <c:pt idx="0">
                  <c:v>44197</c:v>
                </c:pt>
                <c:pt idx="1">
                  <c:v>44199</c:v>
                </c:pt>
                <c:pt idx="2">
                  <c:v>44206</c:v>
                </c:pt>
                <c:pt idx="3">
                  <c:v>44213</c:v>
                </c:pt>
                <c:pt idx="4">
                  <c:v>44220</c:v>
                </c:pt>
                <c:pt idx="5">
                  <c:v>44227</c:v>
                </c:pt>
                <c:pt idx="6">
                  <c:v>44234</c:v>
                </c:pt>
                <c:pt idx="7">
                  <c:v>44241</c:v>
                </c:pt>
                <c:pt idx="8">
                  <c:v>44248</c:v>
                </c:pt>
                <c:pt idx="9">
                  <c:v>44255</c:v>
                </c:pt>
                <c:pt idx="10">
                  <c:v>44262</c:v>
                </c:pt>
                <c:pt idx="11">
                  <c:v>44269</c:v>
                </c:pt>
                <c:pt idx="12">
                  <c:v>44276</c:v>
                </c:pt>
                <c:pt idx="13">
                  <c:v>44283</c:v>
                </c:pt>
                <c:pt idx="14">
                  <c:v>44290</c:v>
                </c:pt>
                <c:pt idx="15">
                  <c:v>44297</c:v>
                </c:pt>
                <c:pt idx="16">
                  <c:v>44304</c:v>
                </c:pt>
                <c:pt idx="17">
                  <c:v>44311</c:v>
                </c:pt>
                <c:pt idx="18">
                  <c:v>44318</c:v>
                </c:pt>
                <c:pt idx="19">
                  <c:v>44325</c:v>
                </c:pt>
                <c:pt idx="20">
                  <c:v>44332</c:v>
                </c:pt>
                <c:pt idx="21">
                  <c:v>44339</c:v>
                </c:pt>
                <c:pt idx="22">
                  <c:v>44346</c:v>
                </c:pt>
                <c:pt idx="23">
                  <c:v>44353</c:v>
                </c:pt>
                <c:pt idx="24">
                  <c:v>44360</c:v>
                </c:pt>
                <c:pt idx="25">
                  <c:v>44367</c:v>
                </c:pt>
                <c:pt idx="26">
                  <c:v>44374</c:v>
                </c:pt>
                <c:pt idx="27">
                  <c:v>44381</c:v>
                </c:pt>
                <c:pt idx="28">
                  <c:v>44388</c:v>
                </c:pt>
                <c:pt idx="29">
                  <c:v>44395</c:v>
                </c:pt>
                <c:pt idx="30">
                  <c:v>44402</c:v>
                </c:pt>
                <c:pt idx="31">
                  <c:v>44409</c:v>
                </c:pt>
                <c:pt idx="32">
                  <c:v>44416</c:v>
                </c:pt>
                <c:pt idx="33">
                  <c:v>44423</c:v>
                </c:pt>
                <c:pt idx="34">
                  <c:v>44430</c:v>
                </c:pt>
                <c:pt idx="35">
                  <c:v>44437</c:v>
                </c:pt>
                <c:pt idx="36">
                  <c:v>44444</c:v>
                </c:pt>
                <c:pt idx="37">
                  <c:v>44451</c:v>
                </c:pt>
                <c:pt idx="38">
                  <c:v>44458</c:v>
                </c:pt>
                <c:pt idx="39">
                  <c:v>44465</c:v>
                </c:pt>
                <c:pt idx="40">
                  <c:v>44472</c:v>
                </c:pt>
                <c:pt idx="41">
                  <c:v>44479</c:v>
                </c:pt>
                <c:pt idx="42">
                  <c:v>44486</c:v>
                </c:pt>
                <c:pt idx="43">
                  <c:v>44493</c:v>
                </c:pt>
                <c:pt idx="44">
                  <c:v>44500</c:v>
                </c:pt>
                <c:pt idx="45">
                  <c:v>44507</c:v>
                </c:pt>
                <c:pt idx="46">
                  <c:v>44514</c:v>
                </c:pt>
                <c:pt idx="47">
                  <c:v>44521</c:v>
                </c:pt>
                <c:pt idx="48">
                  <c:v>44528</c:v>
                </c:pt>
                <c:pt idx="49">
                  <c:v>44535</c:v>
                </c:pt>
                <c:pt idx="50">
                  <c:v>44542</c:v>
                </c:pt>
                <c:pt idx="51">
                  <c:v>44549</c:v>
                </c:pt>
                <c:pt idx="52">
                  <c:v>44556</c:v>
                </c:pt>
              </c:numCache>
            </c:numRef>
          </c:cat>
          <c:val>
            <c:numRef>
              <c:f>CAMX!$C$189:$C$241</c:f>
              <c:numCache>
                <c:formatCode>0%</c:formatCode>
                <c:ptCount val="53"/>
                <c:pt idx="0">
                  <c:v>7.5991480014176327E-2</c:v>
                </c:pt>
                <c:pt idx="1">
                  <c:v>6.9507905508954054E-2</c:v>
                </c:pt>
                <c:pt idx="2">
                  <c:v>7.4619667451964133E-2</c:v>
                </c:pt>
                <c:pt idx="3">
                  <c:v>7.5356395613419294E-2</c:v>
                </c:pt>
                <c:pt idx="4">
                  <c:v>8.2069251364173673E-2</c:v>
                </c:pt>
                <c:pt idx="5">
                  <c:v>8.1508626962521702E-2</c:v>
                </c:pt>
                <c:pt idx="6">
                  <c:v>7.6643696526877733E-2</c:v>
                </c:pt>
                <c:pt idx="7">
                  <c:v>8.2301106314786099E-2</c:v>
                </c:pt>
                <c:pt idx="8">
                  <c:v>8.7735364928722873E-2</c:v>
                </c:pt>
                <c:pt idx="9">
                  <c:v>8.737015407570492E-2</c:v>
                </c:pt>
                <c:pt idx="10">
                  <c:v>8.8221249843357941E-2</c:v>
                </c:pt>
                <c:pt idx="11">
                  <c:v>9.8655052779726124E-2</c:v>
                </c:pt>
                <c:pt idx="12">
                  <c:v>9.6269570541857252E-2</c:v>
                </c:pt>
                <c:pt idx="13">
                  <c:v>0.10086913907984112</c:v>
                </c:pt>
                <c:pt idx="14">
                  <c:v>0.10205511055424571</c:v>
                </c:pt>
                <c:pt idx="15">
                  <c:v>0.1029959593422118</c:v>
                </c:pt>
                <c:pt idx="16">
                  <c:v>0.10427320548763611</c:v>
                </c:pt>
                <c:pt idx="17">
                  <c:v>0.11600116845520514</c:v>
                </c:pt>
                <c:pt idx="18">
                  <c:v>0.11799362411528275</c:v>
                </c:pt>
                <c:pt idx="19">
                  <c:v>0.11560793165797785</c:v>
                </c:pt>
                <c:pt idx="20">
                  <c:v>0.1267930797771504</c:v>
                </c:pt>
                <c:pt idx="21">
                  <c:v>0.10548331678837757</c:v>
                </c:pt>
                <c:pt idx="22">
                  <c:v>0.10551235926347394</c:v>
                </c:pt>
                <c:pt idx="23">
                  <c:v>0.11230900811663078</c:v>
                </c:pt>
                <c:pt idx="24">
                  <c:v>0.11694387425523696</c:v>
                </c:pt>
                <c:pt idx="25">
                  <c:v>0.1099715456278003</c:v>
                </c:pt>
                <c:pt idx="26">
                  <c:v>0.10227589908809931</c:v>
                </c:pt>
                <c:pt idx="27">
                  <c:v>0.10243082937570865</c:v>
                </c:pt>
                <c:pt idx="28">
                  <c:v>0.10121027901904751</c:v>
                </c:pt>
                <c:pt idx="29">
                  <c:v>8.8899507743203279E-2</c:v>
                </c:pt>
                <c:pt idx="30">
                  <c:v>9.0698144621962254E-2</c:v>
                </c:pt>
                <c:pt idx="31">
                  <c:v>9.4145846769669209E-2</c:v>
                </c:pt>
                <c:pt idx="32">
                  <c:v>9.9349219239468919E-2</c:v>
                </c:pt>
                <c:pt idx="33">
                  <c:v>0.10517370048067032</c:v>
                </c:pt>
                <c:pt idx="34">
                  <c:v>0.10488852196528171</c:v>
                </c:pt>
                <c:pt idx="35">
                  <c:v>9.4654730942647577E-2</c:v>
                </c:pt>
                <c:pt idx="36">
                  <c:v>0.10403483667395494</c:v>
                </c:pt>
                <c:pt idx="37">
                  <c:v>0.10702329809471782</c:v>
                </c:pt>
                <c:pt idx="38">
                  <c:v>8.9361169398146159E-2</c:v>
                </c:pt>
                <c:pt idx="39">
                  <c:v>9.7116417657547638E-2</c:v>
                </c:pt>
                <c:pt idx="40">
                  <c:v>9.8968871768019995E-2</c:v>
                </c:pt>
                <c:pt idx="41">
                  <c:v>9.1853989640867953E-2</c:v>
                </c:pt>
                <c:pt idx="42">
                  <c:v>8.0729292696503363E-2</c:v>
                </c:pt>
                <c:pt idx="43">
                  <c:v>8.0163754030681975E-2</c:v>
                </c:pt>
                <c:pt idx="44">
                  <c:v>8.1698723214002386E-2</c:v>
                </c:pt>
                <c:pt idx="45">
                  <c:v>8.3090344625730977E-2</c:v>
                </c:pt>
                <c:pt idx="46">
                  <c:v>8.3283462165522293E-2</c:v>
                </c:pt>
                <c:pt idx="47">
                  <c:v>8.5568761481033706E-2</c:v>
                </c:pt>
                <c:pt idx="48">
                  <c:v>8.3608158357832349E-2</c:v>
                </c:pt>
                <c:pt idx="49">
                  <c:v>8.2876359142164346E-2</c:v>
                </c:pt>
                <c:pt idx="50">
                  <c:v>7.7279549945218212E-2</c:v>
                </c:pt>
                <c:pt idx="51">
                  <c:v>8.1109647801177367E-2</c:v>
                </c:pt>
                <c:pt idx="52">
                  <c:v>6.8679173746367117E-2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A41-4A5F-A657-9FCBB7CC1A89}"/>
            </c:ext>
          </c:extLst>
        </c:ser>
        <c:ser>
          <c:idx val="1"/>
          <c:order val="1"/>
          <c:tx>
            <c:strRef>
              <c:f>CAMX!$D$188</c:f>
              <c:strCache>
                <c:ptCount val="1"/>
                <c:pt idx="0">
                  <c:v>Median</c:v>
                </c:pt>
              </c:strCache>
            </c:strRef>
          </c:tx>
          <c:spPr>
            <a:ln w="28575" cap="rnd">
              <a:solidFill>
                <a:srgbClr val="00395D"/>
              </a:solidFill>
              <a:round/>
            </a:ln>
            <a:effectLst/>
          </c:spPr>
          <c:marker>
            <c:symbol val="none"/>
          </c:marker>
          <c:cat>
            <c:numRef>
              <c:f>CAMX!$B$189:$B$241</c:f>
              <c:numCache>
                <c:formatCode>m/d/yyyy</c:formatCode>
                <c:ptCount val="53"/>
                <c:pt idx="0">
                  <c:v>44197</c:v>
                </c:pt>
                <c:pt idx="1">
                  <c:v>44199</c:v>
                </c:pt>
                <c:pt idx="2">
                  <c:v>44206</c:v>
                </c:pt>
                <c:pt idx="3">
                  <c:v>44213</c:v>
                </c:pt>
                <c:pt idx="4">
                  <c:v>44220</c:v>
                </c:pt>
                <c:pt idx="5">
                  <c:v>44227</c:v>
                </c:pt>
                <c:pt idx="6">
                  <c:v>44234</c:v>
                </c:pt>
                <c:pt idx="7">
                  <c:v>44241</c:v>
                </c:pt>
                <c:pt idx="8">
                  <c:v>44248</c:v>
                </c:pt>
                <c:pt idx="9">
                  <c:v>44255</c:v>
                </c:pt>
                <c:pt idx="10">
                  <c:v>44262</c:v>
                </c:pt>
                <c:pt idx="11">
                  <c:v>44269</c:v>
                </c:pt>
                <c:pt idx="12">
                  <c:v>44276</c:v>
                </c:pt>
                <c:pt idx="13">
                  <c:v>44283</c:v>
                </c:pt>
                <c:pt idx="14">
                  <c:v>44290</c:v>
                </c:pt>
                <c:pt idx="15">
                  <c:v>44297</c:v>
                </c:pt>
                <c:pt idx="16">
                  <c:v>44304</c:v>
                </c:pt>
                <c:pt idx="17">
                  <c:v>44311</c:v>
                </c:pt>
                <c:pt idx="18">
                  <c:v>44318</c:v>
                </c:pt>
                <c:pt idx="19">
                  <c:v>44325</c:v>
                </c:pt>
                <c:pt idx="20">
                  <c:v>44332</c:v>
                </c:pt>
                <c:pt idx="21">
                  <c:v>44339</c:v>
                </c:pt>
                <c:pt idx="22">
                  <c:v>44346</c:v>
                </c:pt>
                <c:pt idx="23">
                  <c:v>44353</c:v>
                </c:pt>
                <c:pt idx="24">
                  <c:v>44360</c:v>
                </c:pt>
                <c:pt idx="25">
                  <c:v>44367</c:v>
                </c:pt>
                <c:pt idx="26">
                  <c:v>44374</c:v>
                </c:pt>
                <c:pt idx="27">
                  <c:v>44381</c:v>
                </c:pt>
                <c:pt idx="28">
                  <c:v>44388</c:v>
                </c:pt>
                <c:pt idx="29">
                  <c:v>44395</c:v>
                </c:pt>
                <c:pt idx="30">
                  <c:v>44402</c:v>
                </c:pt>
                <c:pt idx="31">
                  <c:v>44409</c:v>
                </c:pt>
                <c:pt idx="32">
                  <c:v>44416</c:v>
                </c:pt>
                <c:pt idx="33">
                  <c:v>44423</c:v>
                </c:pt>
                <c:pt idx="34">
                  <c:v>44430</c:v>
                </c:pt>
                <c:pt idx="35">
                  <c:v>44437</c:v>
                </c:pt>
                <c:pt idx="36">
                  <c:v>44444</c:v>
                </c:pt>
                <c:pt idx="37">
                  <c:v>44451</c:v>
                </c:pt>
                <c:pt idx="38">
                  <c:v>44458</c:v>
                </c:pt>
                <c:pt idx="39">
                  <c:v>44465</c:v>
                </c:pt>
                <c:pt idx="40">
                  <c:v>44472</c:v>
                </c:pt>
                <c:pt idx="41">
                  <c:v>44479</c:v>
                </c:pt>
                <c:pt idx="42">
                  <c:v>44486</c:v>
                </c:pt>
                <c:pt idx="43">
                  <c:v>44493</c:v>
                </c:pt>
                <c:pt idx="44">
                  <c:v>44500</c:v>
                </c:pt>
                <c:pt idx="45">
                  <c:v>44507</c:v>
                </c:pt>
                <c:pt idx="46">
                  <c:v>44514</c:v>
                </c:pt>
                <c:pt idx="47">
                  <c:v>44521</c:v>
                </c:pt>
                <c:pt idx="48">
                  <c:v>44528</c:v>
                </c:pt>
                <c:pt idx="49">
                  <c:v>44535</c:v>
                </c:pt>
                <c:pt idx="50">
                  <c:v>44542</c:v>
                </c:pt>
                <c:pt idx="51">
                  <c:v>44549</c:v>
                </c:pt>
                <c:pt idx="52">
                  <c:v>44556</c:v>
                </c:pt>
              </c:numCache>
            </c:numRef>
          </c:cat>
          <c:val>
            <c:numRef>
              <c:f>CAMX!$D$189:$D$241</c:f>
              <c:numCache>
                <c:formatCode>0%</c:formatCode>
                <c:ptCount val="53"/>
                <c:pt idx="0">
                  <c:v>8.542476792665718E-2</c:v>
                </c:pt>
                <c:pt idx="1">
                  <c:v>8.8978292567192543E-2</c:v>
                </c:pt>
                <c:pt idx="2">
                  <c:v>9.6481594545841154E-2</c:v>
                </c:pt>
                <c:pt idx="3">
                  <c:v>0.10363850597669073</c:v>
                </c:pt>
                <c:pt idx="4">
                  <c:v>0.10595946947512058</c:v>
                </c:pt>
                <c:pt idx="5">
                  <c:v>0.10543646611254147</c:v>
                </c:pt>
                <c:pt idx="6">
                  <c:v>0.10837405704494067</c:v>
                </c:pt>
                <c:pt idx="7">
                  <c:v>0.11043112678913228</c:v>
                </c:pt>
                <c:pt idx="8">
                  <c:v>0.12689006994410396</c:v>
                </c:pt>
                <c:pt idx="9">
                  <c:v>0.12925314265699789</c:v>
                </c:pt>
                <c:pt idx="10">
                  <c:v>0.13124004305295195</c:v>
                </c:pt>
                <c:pt idx="11">
                  <c:v>0.14146378772904616</c:v>
                </c:pt>
                <c:pt idx="12">
                  <c:v>0.15287422029463579</c:v>
                </c:pt>
                <c:pt idx="13">
                  <c:v>0.1531546013040741</c:v>
                </c:pt>
                <c:pt idx="14">
                  <c:v>0.15807890644497913</c:v>
                </c:pt>
                <c:pt idx="15">
                  <c:v>0.15999660316611386</c:v>
                </c:pt>
                <c:pt idx="16">
                  <c:v>0.15336116074653855</c:v>
                </c:pt>
                <c:pt idx="17">
                  <c:v>0.16628939032941653</c:v>
                </c:pt>
                <c:pt idx="18">
                  <c:v>0.16026301278421196</c:v>
                </c:pt>
                <c:pt idx="19">
                  <c:v>0.16740956749038016</c:v>
                </c:pt>
                <c:pt idx="20">
                  <c:v>0.17727282985938447</c:v>
                </c:pt>
                <c:pt idx="21">
                  <c:v>0.17191155655079657</c:v>
                </c:pt>
                <c:pt idx="22">
                  <c:v>0.15708577877666774</c:v>
                </c:pt>
                <c:pt idx="23">
                  <c:v>0.15378682647404221</c:v>
                </c:pt>
                <c:pt idx="24">
                  <c:v>0.15702557380583324</c:v>
                </c:pt>
                <c:pt idx="25">
                  <c:v>0.16262485580182007</c:v>
                </c:pt>
                <c:pt idx="26">
                  <c:v>0.16309410256327153</c:v>
                </c:pt>
                <c:pt idx="27">
                  <c:v>0.1508962343000117</c:v>
                </c:pt>
                <c:pt idx="28">
                  <c:v>0.14351057592672928</c:v>
                </c:pt>
                <c:pt idx="29">
                  <c:v>0.13174299395570493</c:v>
                </c:pt>
                <c:pt idx="30">
                  <c:v>0.13329241806436337</c:v>
                </c:pt>
                <c:pt idx="31">
                  <c:v>0.13097155074718447</c:v>
                </c:pt>
                <c:pt idx="32">
                  <c:v>0.1291116309314535</c:v>
                </c:pt>
                <c:pt idx="33">
                  <c:v>0.13547128802173142</c:v>
                </c:pt>
                <c:pt idx="34">
                  <c:v>0.1289209410952474</c:v>
                </c:pt>
                <c:pt idx="35">
                  <c:v>0.1311974915978929</c:v>
                </c:pt>
                <c:pt idx="36">
                  <c:v>0.13863525380263292</c:v>
                </c:pt>
                <c:pt idx="37">
                  <c:v>0.14374730643078204</c:v>
                </c:pt>
                <c:pt idx="38">
                  <c:v>0.13202744048734219</c:v>
                </c:pt>
                <c:pt idx="39">
                  <c:v>0.13902483493426759</c:v>
                </c:pt>
                <c:pt idx="40">
                  <c:v>0.12875346226375645</c:v>
                </c:pt>
                <c:pt idx="41">
                  <c:v>0.12206782713750175</c:v>
                </c:pt>
                <c:pt idx="42">
                  <c:v>0.1081220437275061</c:v>
                </c:pt>
                <c:pt idx="43">
                  <c:v>0.10510179541581133</c:v>
                </c:pt>
                <c:pt idx="44">
                  <c:v>0.10462488624619584</c:v>
                </c:pt>
                <c:pt idx="45">
                  <c:v>0.10519916535300879</c:v>
                </c:pt>
                <c:pt idx="46">
                  <c:v>0.10697250753989132</c:v>
                </c:pt>
                <c:pt idx="47">
                  <c:v>0.10646364854728615</c:v>
                </c:pt>
                <c:pt idx="48">
                  <c:v>0.10778923184430086</c:v>
                </c:pt>
                <c:pt idx="49">
                  <c:v>0.10945918165515001</c:v>
                </c:pt>
                <c:pt idx="50">
                  <c:v>0.10600227195734299</c:v>
                </c:pt>
                <c:pt idx="51">
                  <c:v>0.11193726292620168</c:v>
                </c:pt>
                <c:pt idx="52">
                  <c:v>8.9900323604979238E-2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A41-4A5F-A657-9FCBB7CC1A89}"/>
            </c:ext>
          </c:extLst>
        </c:ser>
        <c:ser>
          <c:idx val="2"/>
          <c:order val="2"/>
          <c:tx>
            <c:strRef>
              <c:f>CAMX!$E$188</c:f>
              <c:strCache>
                <c:ptCount val="1"/>
                <c:pt idx="0">
                  <c:v>Maximum</c:v>
                </c:pt>
              </c:strCache>
            </c:strRef>
          </c:tx>
          <c:spPr>
            <a:ln w="28575" cap="rnd">
              <a:solidFill>
                <a:srgbClr val="FF5D45"/>
              </a:solidFill>
              <a:round/>
            </a:ln>
            <a:effectLst/>
          </c:spPr>
          <c:marker>
            <c:symbol val="none"/>
          </c:marker>
          <c:cat>
            <c:numRef>
              <c:f>CAMX!$B$189:$B$241</c:f>
              <c:numCache>
                <c:formatCode>m/d/yyyy</c:formatCode>
                <c:ptCount val="53"/>
                <c:pt idx="0">
                  <c:v>44197</c:v>
                </c:pt>
                <c:pt idx="1">
                  <c:v>44199</c:v>
                </c:pt>
                <c:pt idx="2">
                  <c:v>44206</c:v>
                </c:pt>
                <c:pt idx="3">
                  <c:v>44213</c:v>
                </c:pt>
                <c:pt idx="4">
                  <c:v>44220</c:v>
                </c:pt>
                <c:pt idx="5">
                  <c:v>44227</c:v>
                </c:pt>
                <c:pt idx="6">
                  <c:v>44234</c:v>
                </c:pt>
                <c:pt idx="7">
                  <c:v>44241</c:v>
                </c:pt>
                <c:pt idx="8">
                  <c:v>44248</c:v>
                </c:pt>
                <c:pt idx="9">
                  <c:v>44255</c:v>
                </c:pt>
                <c:pt idx="10">
                  <c:v>44262</c:v>
                </c:pt>
                <c:pt idx="11">
                  <c:v>44269</c:v>
                </c:pt>
                <c:pt idx="12">
                  <c:v>44276</c:v>
                </c:pt>
                <c:pt idx="13">
                  <c:v>44283</c:v>
                </c:pt>
                <c:pt idx="14">
                  <c:v>44290</c:v>
                </c:pt>
                <c:pt idx="15">
                  <c:v>44297</c:v>
                </c:pt>
                <c:pt idx="16">
                  <c:v>44304</c:v>
                </c:pt>
                <c:pt idx="17">
                  <c:v>44311</c:v>
                </c:pt>
                <c:pt idx="18">
                  <c:v>44318</c:v>
                </c:pt>
                <c:pt idx="19">
                  <c:v>44325</c:v>
                </c:pt>
                <c:pt idx="20">
                  <c:v>44332</c:v>
                </c:pt>
                <c:pt idx="21">
                  <c:v>44339</c:v>
                </c:pt>
                <c:pt idx="22">
                  <c:v>44346</c:v>
                </c:pt>
                <c:pt idx="23">
                  <c:v>44353</c:v>
                </c:pt>
                <c:pt idx="24">
                  <c:v>44360</c:v>
                </c:pt>
                <c:pt idx="25">
                  <c:v>44367</c:v>
                </c:pt>
                <c:pt idx="26">
                  <c:v>44374</c:v>
                </c:pt>
                <c:pt idx="27">
                  <c:v>44381</c:v>
                </c:pt>
                <c:pt idx="28">
                  <c:v>44388</c:v>
                </c:pt>
                <c:pt idx="29">
                  <c:v>44395</c:v>
                </c:pt>
                <c:pt idx="30">
                  <c:v>44402</c:v>
                </c:pt>
                <c:pt idx="31">
                  <c:v>44409</c:v>
                </c:pt>
                <c:pt idx="32">
                  <c:v>44416</c:v>
                </c:pt>
                <c:pt idx="33">
                  <c:v>44423</c:v>
                </c:pt>
                <c:pt idx="34">
                  <c:v>44430</c:v>
                </c:pt>
                <c:pt idx="35">
                  <c:v>44437</c:v>
                </c:pt>
                <c:pt idx="36">
                  <c:v>44444</c:v>
                </c:pt>
                <c:pt idx="37">
                  <c:v>44451</c:v>
                </c:pt>
                <c:pt idx="38">
                  <c:v>44458</c:v>
                </c:pt>
                <c:pt idx="39">
                  <c:v>44465</c:v>
                </c:pt>
                <c:pt idx="40">
                  <c:v>44472</c:v>
                </c:pt>
                <c:pt idx="41">
                  <c:v>44479</c:v>
                </c:pt>
                <c:pt idx="42">
                  <c:v>44486</c:v>
                </c:pt>
                <c:pt idx="43">
                  <c:v>44493</c:v>
                </c:pt>
                <c:pt idx="44">
                  <c:v>44500</c:v>
                </c:pt>
                <c:pt idx="45">
                  <c:v>44507</c:v>
                </c:pt>
                <c:pt idx="46">
                  <c:v>44514</c:v>
                </c:pt>
                <c:pt idx="47">
                  <c:v>44521</c:v>
                </c:pt>
                <c:pt idx="48">
                  <c:v>44528</c:v>
                </c:pt>
                <c:pt idx="49">
                  <c:v>44535</c:v>
                </c:pt>
                <c:pt idx="50">
                  <c:v>44542</c:v>
                </c:pt>
                <c:pt idx="51">
                  <c:v>44549</c:v>
                </c:pt>
                <c:pt idx="52">
                  <c:v>44556</c:v>
                </c:pt>
              </c:numCache>
            </c:numRef>
          </c:cat>
          <c:val>
            <c:numRef>
              <c:f>CAMX!$E$189:$E$241</c:f>
              <c:numCache>
                <c:formatCode>0%</c:formatCode>
                <c:ptCount val="53"/>
                <c:pt idx="0">
                  <c:v>0.19692770231221127</c:v>
                </c:pt>
                <c:pt idx="1">
                  <c:v>0.15812856809138667</c:v>
                </c:pt>
                <c:pt idx="2">
                  <c:v>0.21630172822922114</c:v>
                </c:pt>
                <c:pt idx="3">
                  <c:v>0.21432551122384003</c:v>
                </c:pt>
                <c:pt idx="4">
                  <c:v>0.26444128003665002</c:v>
                </c:pt>
                <c:pt idx="5">
                  <c:v>0.24298548975389656</c:v>
                </c:pt>
                <c:pt idx="6">
                  <c:v>0.26798090531097579</c:v>
                </c:pt>
                <c:pt idx="7">
                  <c:v>0.26565001316319653</c:v>
                </c:pt>
                <c:pt idx="8">
                  <c:v>0.29286738540796398</c:v>
                </c:pt>
                <c:pt idx="9">
                  <c:v>0.27761039169356672</c:v>
                </c:pt>
                <c:pt idx="10">
                  <c:v>0.27181711013196735</c:v>
                </c:pt>
                <c:pt idx="11">
                  <c:v>0.29392405284314865</c:v>
                </c:pt>
                <c:pt idx="12">
                  <c:v>0.3100559215396404</c:v>
                </c:pt>
                <c:pt idx="13">
                  <c:v>0.27955229655460245</c:v>
                </c:pt>
                <c:pt idx="14">
                  <c:v>0.27152426874391317</c:v>
                </c:pt>
                <c:pt idx="15">
                  <c:v>0.28217749717687363</c:v>
                </c:pt>
                <c:pt idx="16">
                  <c:v>0.31185362633062497</c:v>
                </c:pt>
                <c:pt idx="17">
                  <c:v>0.28519947147589464</c:v>
                </c:pt>
                <c:pt idx="18">
                  <c:v>0.28073854333785137</c:v>
                </c:pt>
                <c:pt idx="19">
                  <c:v>0.30551080460069235</c:v>
                </c:pt>
                <c:pt idx="20">
                  <c:v>0.41040074232947799</c:v>
                </c:pt>
                <c:pt idx="21">
                  <c:v>0.38909155085393338</c:v>
                </c:pt>
                <c:pt idx="22">
                  <c:v>0.28270115926061928</c:v>
                </c:pt>
                <c:pt idx="23">
                  <c:v>0.25310186357231212</c:v>
                </c:pt>
                <c:pt idx="24">
                  <c:v>0.26257665596610374</c:v>
                </c:pt>
                <c:pt idx="25">
                  <c:v>0.235462755850401</c:v>
                </c:pt>
                <c:pt idx="26">
                  <c:v>0.24672323805661581</c:v>
                </c:pt>
                <c:pt idx="27">
                  <c:v>0.26552388670253074</c:v>
                </c:pt>
                <c:pt idx="28">
                  <c:v>0.23046246239961543</c:v>
                </c:pt>
                <c:pt idx="29">
                  <c:v>0.21105683445290227</c:v>
                </c:pt>
                <c:pt idx="30">
                  <c:v>0.18778764064309714</c:v>
                </c:pt>
                <c:pt idx="31">
                  <c:v>0.24777546442444637</c:v>
                </c:pt>
                <c:pt idx="32">
                  <c:v>0.24302559559071746</c:v>
                </c:pt>
                <c:pt idx="33">
                  <c:v>0.22292657721013556</c:v>
                </c:pt>
                <c:pt idx="34">
                  <c:v>0.23669061380571074</c:v>
                </c:pt>
                <c:pt idx="35">
                  <c:v>0.22262632277589681</c:v>
                </c:pt>
                <c:pt idx="36">
                  <c:v>0.25605837228957673</c:v>
                </c:pt>
                <c:pt idx="37">
                  <c:v>0.26015707891277412</c:v>
                </c:pt>
                <c:pt idx="38">
                  <c:v>0.28217838348484736</c:v>
                </c:pt>
                <c:pt idx="39">
                  <c:v>0.31787151483749487</c:v>
                </c:pt>
                <c:pt idx="40">
                  <c:v>0.2806459122038899</c:v>
                </c:pt>
                <c:pt idx="41">
                  <c:v>0.28182610222329674</c:v>
                </c:pt>
                <c:pt idx="42">
                  <c:v>0.25102903959775763</c:v>
                </c:pt>
                <c:pt idx="43">
                  <c:v>0.27606642777819607</c:v>
                </c:pt>
                <c:pt idx="44">
                  <c:v>0.30251151093801759</c:v>
                </c:pt>
                <c:pt idx="45">
                  <c:v>0.32701032206116731</c:v>
                </c:pt>
                <c:pt idx="46">
                  <c:v>0.32133555117604551</c:v>
                </c:pt>
                <c:pt idx="47">
                  <c:v>0.35275462694940657</c:v>
                </c:pt>
                <c:pt idx="48">
                  <c:v>0.2908968913790852</c:v>
                </c:pt>
                <c:pt idx="49">
                  <c:v>0.31588745842811278</c:v>
                </c:pt>
                <c:pt idx="50">
                  <c:v>0.34933444252201584</c:v>
                </c:pt>
                <c:pt idx="51">
                  <c:v>0.34138637749245471</c:v>
                </c:pt>
                <c:pt idx="52">
                  <c:v>0.30361365722496947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A41-4A5F-A657-9FCBB7CC1A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73364336"/>
        <c:axId val="1273369912"/>
      </c:lineChart>
      <c:dateAx>
        <c:axId val="1273364336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3369912"/>
        <c:crosses val="autoZero"/>
        <c:auto val="1"/>
        <c:lblOffset val="100"/>
        <c:baseTimeUnit val="days"/>
      </c:dateAx>
      <c:valAx>
        <c:axId val="1273369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Reserve Margin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33643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DSW!$C$215</c:f>
              <c:strCache>
                <c:ptCount val="1"/>
                <c:pt idx="0">
                  <c:v>Minimum</c:v>
                </c:pt>
              </c:strCache>
            </c:strRef>
          </c:tx>
          <c:spPr>
            <a:ln w="28575" cap="rnd">
              <a:solidFill>
                <a:srgbClr val="3D997C"/>
              </a:solidFill>
              <a:round/>
            </a:ln>
            <a:effectLst/>
          </c:spPr>
          <c:marker>
            <c:symbol val="none"/>
          </c:marker>
          <c:cat>
            <c:numRef>
              <c:f>DSW!$B$216:$B$268</c:f>
              <c:numCache>
                <c:formatCode>m/d/yyyy;@</c:formatCode>
                <c:ptCount val="53"/>
                <c:pt idx="0">
                  <c:v>44197</c:v>
                </c:pt>
                <c:pt idx="1">
                  <c:v>44199</c:v>
                </c:pt>
                <c:pt idx="2">
                  <c:v>44206</c:v>
                </c:pt>
                <c:pt idx="3">
                  <c:v>44213</c:v>
                </c:pt>
                <c:pt idx="4">
                  <c:v>44220</c:v>
                </c:pt>
                <c:pt idx="5">
                  <c:v>44227</c:v>
                </c:pt>
                <c:pt idx="6">
                  <c:v>44234</c:v>
                </c:pt>
                <c:pt idx="7">
                  <c:v>44241</c:v>
                </c:pt>
                <c:pt idx="8">
                  <c:v>44248</c:v>
                </c:pt>
                <c:pt idx="9">
                  <c:v>44255</c:v>
                </c:pt>
                <c:pt idx="10">
                  <c:v>44262</c:v>
                </c:pt>
                <c:pt idx="11">
                  <c:v>44269</c:v>
                </c:pt>
                <c:pt idx="12">
                  <c:v>44276</c:v>
                </c:pt>
                <c:pt idx="13">
                  <c:v>44283</c:v>
                </c:pt>
                <c:pt idx="14">
                  <c:v>44290</c:v>
                </c:pt>
                <c:pt idx="15">
                  <c:v>44297</c:v>
                </c:pt>
                <c:pt idx="16">
                  <c:v>44304</c:v>
                </c:pt>
                <c:pt idx="17">
                  <c:v>44311</c:v>
                </c:pt>
                <c:pt idx="18">
                  <c:v>44318</c:v>
                </c:pt>
                <c:pt idx="19">
                  <c:v>44325</c:v>
                </c:pt>
                <c:pt idx="20">
                  <c:v>44332</c:v>
                </c:pt>
                <c:pt idx="21">
                  <c:v>44339</c:v>
                </c:pt>
                <c:pt idx="22">
                  <c:v>44346</c:v>
                </c:pt>
                <c:pt idx="23">
                  <c:v>44353</c:v>
                </c:pt>
                <c:pt idx="24">
                  <c:v>44360</c:v>
                </c:pt>
                <c:pt idx="25">
                  <c:v>44367</c:v>
                </c:pt>
                <c:pt idx="26">
                  <c:v>44374</c:v>
                </c:pt>
                <c:pt idx="27">
                  <c:v>44381</c:v>
                </c:pt>
                <c:pt idx="28">
                  <c:v>44388</c:v>
                </c:pt>
                <c:pt idx="29">
                  <c:v>44395</c:v>
                </c:pt>
                <c:pt idx="30">
                  <c:v>44402</c:v>
                </c:pt>
                <c:pt idx="31">
                  <c:v>44409</c:v>
                </c:pt>
                <c:pt idx="32">
                  <c:v>44416</c:v>
                </c:pt>
                <c:pt idx="33">
                  <c:v>44423</c:v>
                </c:pt>
                <c:pt idx="34">
                  <c:v>44430</c:v>
                </c:pt>
                <c:pt idx="35">
                  <c:v>44437</c:v>
                </c:pt>
                <c:pt idx="36">
                  <c:v>44444</c:v>
                </c:pt>
                <c:pt idx="37">
                  <c:v>44451</c:v>
                </c:pt>
                <c:pt idx="38">
                  <c:v>44458</c:v>
                </c:pt>
                <c:pt idx="39">
                  <c:v>44465</c:v>
                </c:pt>
                <c:pt idx="40">
                  <c:v>44472</c:v>
                </c:pt>
                <c:pt idx="41">
                  <c:v>44479</c:v>
                </c:pt>
                <c:pt idx="42">
                  <c:v>44486</c:v>
                </c:pt>
                <c:pt idx="43">
                  <c:v>44493</c:v>
                </c:pt>
                <c:pt idx="44">
                  <c:v>44500</c:v>
                </c:pt>
                <c:pt idx="45">
                  <c:v>44507</c:v>
                </c:pt>
                <c:pt idx="46">
                  <c:v>44514</c:v>
                </c:pt>
                <c:pt idx="47">
                  <c:v>44521</c:v>
                </c:pt>
                <c:pt idx="48">
                  <c:v>44528</c:v>
                </c:pt>
                <c:pt idx="49">
                  <c:v>44535</c:v>
                </c:pt>
                <c:pt idx="50">
                  <c:v>44542</c:v>
                </c:pt>
                <c:pt idx="51">
                  <c:v>44549</c:v>
                </c:pt>
                <c:pt idx="52">
                  <c:v>44556</c:v>
                </c:pt>
              </c:numCache>
            </c:numRef>
          </c:cat>
          <c:val>
            <c:numRef>
              <c:f>DSW!$C$216:$C$268</c:f>
              <c:numCache>
                <c:formatCode>0%</c:formatCode>
                <c:ptCount val="53"/>
                <c:pt idx="0">
                  <c:v>0.13182872910950363</c:v>
                </c:pt>
                <c:pt idx="1">
                  <c:v>0.12973570237379811</c:v>
                </c:pt>
                <c:pt idx="2">
                  <c:v>0.14033989646311973</c:v>
                </c:pt>
                <c:pt idx="3">
                  <c:v>0.14212488810365134</c:v>
                </c:pt>
                <c:pt idx="4">
                  <c:v>0.12717877339042183</c:v>
                </c:pt>
                <c:pt idx="5">
                  <c:v>0.12485260783341595</c:v>
                </c:pt>
                <c:pt idx="6">
                  <c:v>0.12666550642159505</c:v>
                </c:pt>
                <c:pt idx="7">
                  <c:v>0.11404603562194771</c:v>
                </c:pt>
                <c:pt idx="8">
                  <c:v>0.13590518194570508</c:v>
                </c:pt>
                <c:pt idx="9">
                  <c:v>0.13124643712800421</c:v>
                </c:pt>
                <c:pt idx="10">
                  <c:v>0.12588465963361609</c:v>
                </c:pt>
                <c:pt idx="11">
                  <c:v>0.1294193638141074</c:v>
                </c:pt>
                <c:pt idx="12">
                  <c:v>0.13963725448862399</c:v>
                </c:pt>
                <c:pt idx="13">
                  <c:v>0.14534769059103014</c:v>
                </c:pt>
                <c:pt idx="14">
                  <c:v>0.1438038945927447</c:v>
                </c:pt>
                <c:pt idx="15">
                  <c:v>0.1512038108747045</c:v>
                </c:pt>
                <c:pt idx="16">
                  <c:v>0.13223699810467998</c:v>
                </c:pt>
                <c:pt idx="17">
                  <c:v>0.14299358384594812</c:v>
                </c:pt>
                <c:pt idx="18">
                  <c:v>0.13763343730993133</c:v>
                </c:pt>
                <c:pt idx="19">
                  <c:v>0.13246324464153733</c:v>
                </c:pt>
                <c:pt idx="20">
                  <c:v>0.14515350139050864</c:v>
                </c:pt>
                <c:pt idx="21">
                  <c:v>0.13491050636221019</c:v>
                </c:pt>
                <c:pt idx="22">
                  <c:v>0.12139238419232296</c:v>
                </c:pt>
                <c:pt idx="23">
                  <c:v>0.11756362553638672</c:v>
                </c:pt>
                <c:pt idx="24">
                  <c:v>0.11888915002145206</c:v>
                </c:pt>
                <c:pt idx="25">
                  <c:v>0.10220582615952213</c:v>
                </c:pt>
                <c:pt idx="26">
                  <c:v>0.10506033818102888</c:v>
                </c:pt>
                <c:pt idx="27">
                  <c:v>0.10031449149408284</c:v>
                </c:pt>
                <c:pt idx="28">
                  <c:v>0.10098887956301626</c:v>
                </c:pt>
                <c:pt idx="29">
                  <c:v>9.1659322944653412E-2</c:v>
                </c:pt>
                <c:pt idx="30">
                  <c:v>9.5618646579402333E-2</c:v>
                </c:pt>
                <c:pt idx="31">
                  <c:v>0.1014703993266623</c:v>
                </c:pt>
                <c:pt idx="32">
                  <c:v>0.10516334250208752</c:v>
                </c:pt>
                <c:pt idx="33">
                  <c:v>0.10195944308420134</c:v>
                </c:pt>
                <c:pt idx="34">
                  <c:v>0.10653287966729126</c:v>
                </c:pt>
                <c:pt idx="35">
                  <c:v>0.10773246351515151</c:v>
                </c:pt>
                <c:pt idx="36">
                  <c:v>0.1183456338124572</c:v>
                </c:pt>
                <c:pt idx="37">
                  <c:v>0.12565877137227485</c:v>
                </c:pt>
                <c:pt idx="38">
                  <c:v>0.123016112493778</c:v>
                </c:pt>
                <c:pt idx="39">
                  <c:v>0.13079686145381794</c:v>
                </c:pt>
                <c:pt idx="40">
                  <c:v>0.14549809464745733</c:v>
                </c:pt>
                <c:pt idx="41">
                  <c:v>0.13740826017979907</c:v>
                </c:pt>
                <c:pt idx="42">
                  <c:v>0.14518542796110784</c:v>
                </c:pt>
                <c:pt idx="43">
                  <c:v>0.13842125114085796</c:v>
                </c:pt>
                <c:pt idx="44">
                  <c:v>0.1377688134897842</c:v>
                </c:pt>
                <c:pt idx="45">
                  <c:v>0.13215952037204137</c:v>
                </c:pt>
                <c:pt idx="46">
                  <c:v>0.13538901395631067</c:v>
                </c:pt>
                <c:pt idx="47">
                  <c:v>0.13958510204081634</c:v>
                </c:pt>
                <c:pt idx="48">
                  <c:v>0.14132721184159938</c:v>
                </c:pt>
                <c:pt idx="49">
                  <c:v>0.1486148676459037</c:v>
                </c:pt>
                <c:pt idx="50">
                  <c:v>0.13923888199664308</c:v>
                </c:pt>
                <c:pt idx="51">
                  <c:v>0.14403615532118888</c:v>
                </c:pt>
                <c:pt idx="52">
                  <c:v>0.11351462051770916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5B3-4A23-9755-EE28F34E93BF}"/>
            </c:ext>
          </c:extLst>
        </c:ser>
        <c:ser>
          <c:idx val="1"/>
          <c:order val="1"/>
          <c:tx>
            <c:strRef>
              <c:f>DSW!$D$215</c:f>
              <c:strCache>
                <c:ptCount val="1"/>
                <c:pt idx="0">
                  <c:v>Median</c:v>
                </c:pt>
              </c:strCache>
            </c:strRef>
          </c:tx>
          <c:spPr>
            <a:ln w="28575" cap="rnd">
              <a:solidFill>
                <a:srgbClr val="00395D"/>
              </a:solidFill>
              <a:round/>
            </a:ln>
            <a:effectLst/>
          </c:spPr>
          <c:marker>
            <c:symbol val="none"/>
          </c:marker>
          <c:cat>
            <c:numRef>
              <c:f>DSW!$B$216:$B$268</c:f>
              <c:numCache>
                <c:formatCode>m/d/yyyy;@</c:formatCode>
                <c:ptCount val="53"/>
                <c:pt idx="0">
                  <c:v>44197</c:v>
                </c:pt>
                <c:pt idx="1">
                  <c:v>44199</c:v>
                </c:pt>
                <c:pt idx="2">
                  <c:v>44206</c:v>
                </c:pt>
                <c:pt idx="3">
                  <c:v>44213</c:v>
                </c:pt>
                <c:pt idx="4">
                  <c:v>44220</c:v>
                </c:pt>
                <c:pt idx="5">
                  <c:v>44227</c:v>
                </c:pt>
                <c:pt idx="6">
                  <c:v>44234</c:v>
                </c:pt>
                <c:pt idx="7">
                  <c:v>44241</c:v>
                </c:pt>
                <c:pt idx="8">
                  <c:v>44248</c:v>
                </c:pt>
                <c:pt idx="9">
                  <c:v>44255</c:v>
                </c:pt>
                <c:pt idx="10">
                  <c:v>44262</c:v>
                </c:pt>
                <c:pt idx="11">
                  <c:v>44269</c:v>
                </c:pt>
                <c:pt idx="12">
                  <c:v>44276</c:v>
                </c:pt>
                <c:pt idx="13">
                  <c:v>44283</c:v>
                </c:pt>
                <c:pt idx="14">
                  <c:v>44290</c:v>
                </c:pt>
                <c:pt idx="15">
                  <c:v>44297</c:v>
                </c:pt>
                <c:pt idx="16">
                  <c:v>44304</c:v>
                </c:pt>
                <c:pt idx="17">
                  <c:v>44311</c:v>
                </c:pt>
                <c:pt idx="18">
                  <c:v>44318</c:v>
                </c:pt>
                <c:pt idx="19">
                  <c:v>44325</c:v>
                </c:pt>
                <c:pt idx="20">
                  <c:v>44332</c:v>
                </c:pt>
                <c:pt idx="21">
                  <c:v>44339</c:v>
                </c:pt>
                <c:pt idx="22">
                  <c:v>44346</c:v>
                </c:pt>
                <c:pt idx="23">
                  <c:v>44353</c:v>
                </c:pt>
                <c:pt idx="24">
                  <c:v>44360</c:v>
                </c:pt>
                <c:pt idx="25">
                  <c:v>44367</c:v>
                </c:pt>
                <c:pt idx="26">
                  <c:v>44374</c:v>
                </c:pt>
                <c:pt idx="27">
                  <c:v>44381</c:v>
                </c:pt>
                <c:pt idx="28">
                  <c:v>44388</c:v>
                </c:pt>
                <c:pt idx="29">
                  <c:v>44395</c:v>
                </c:pt>
                <c:pt idx="30">
                  <c:v>44402</c:v>
                </c:pt>
                <c:pt idx="31">
                  <c:v>44409</c:v>
                </c:pt>
                <c:pt idx="32">
                  <c:v>44416</c:v>
                </c:pt>
                <c:pt idx="33">
                  <c:v>44423</c:v>
                </c:pt>
                <c:pt idx="34">
                  <c:v>44430</c:v>
                </c:pt>
                <c:pt idx="35">
                  <c:v>44437</c:v>
                </c:pt>
                <c:pt idx="36">
                  <c:v>44444</c:v>
                </c:pt>
                <c:pt idx="37">
                  <c:v>44451</c:v>
                </c:pt>
                <c:pt idx="38">
                  <c:v>44458</c:v>
                </c:pt>
                <c:pt idx="39">
                  <c:v>44465</c:v>
                </c:pt>
                <c:pt idx="40">
                  <c:v>44472</c:v>
                </c:pt>
                <c:pt idx="41">
                  <c:v>44479</c:v>
                </c:pt>
                <c:pt idx="42">
                  <c:v>44486</c:v>
                </c:pt>
                <c:pt idx="43">
                  <c:v>44493</c:v>
                </c:pt>
                <c:pt idx="44">
                  <c:v>44500</c:v>
                </c:pt>
                <c:pt idx="45">
                  <c:v>44507</c:v>
                </c:pt>
                <c:pt idx="46">
                  <c:v>44514</c:v>
                </c:pt>
                <c:pt idx="47">
                  <c:v>44521</c:v>
                </c:pt>
                <c:pt idx="48">
                  <c:v>44528</c:v>
                </c:pt>
                <c:pt idx="49">
                  <c:v>44535</c:v>
                </c:pt>
                <c:pt idx="50">
                  <c:v>44542</c:v>
                </c:pt>
                <c:pt idx="51">
                  <c:v>44549</c:v>
                </c:pt>
                <c:pt idx="52">
                  <c:v>44556</c:v>
                </c:pt>
              </c:numCache>
            </c:numRef>
          </c:cat>
          <c:val>
            <c:numRef>
              <c:f>DSW!$D$216:$D$268</c:f>
              <c:numCache>
                <c:formatCode>0%</c:formatCode>
                <c:ptCount val="53"/>
                <c:pt idx="0">
                  <c:v>0.15730961406293531</c:v>
                </c:pt>
                <c:pt idx="1">
                  <c:v>0.16613158188129568</c:v>
                </c:pt>
                <c:pt idx="2">
                  <c:v>0.17788981587235336</c:v>
                </c:pt>
                <c:pt idx="3">
                  <c:v>0.17581554883133182</c:v>
                </c:pt>
                <c:pt idx="4">
                  <c:v>0.17464386543706173</c:v>
                </c:pt>
                <c:pt idx="5">
                  <c:v>0.17317426439808351</c:v>
                </c:pt>
                <c:pt idx="6">
                  <c:v>0.17010795650175448</c:v>
                </c:pt>
                <c:pt idx="7">
                  <c:v>0.16179303932983846</c:v>
                </c:pt>
                <c:pt idx="8">
                  <c:v>0.18488621846237355</c:v>
                </c:pt>
                <c:pt idx="9">
                  <c:v>0.18380549746132169</c:v>
                </c:pt>
                <c:pt idx="10">
                  <c:v>0.16842956621284288</c:v>
                </c:pt>
                <c:pt idx="11">
                  <c:v>0.18265889156714887</c:v>
                </c:pt>
                <c:pt idx="12">
                  <c:v>0.1869256622591863</c:v>
                </c:pt>
                <c:pt idx="13">
                  <c:v>0.18745279167949941</c:v>
                </c:pt>
                <c:pt idx="14">
                  <c:v>0.18129269105576029</c:v>
                </c:pt>
                <c:pt idx="15">
                  <c:v>0.18426562048141237</c:v>
                </c:pt>
                <c:pt idx="16">
                  <c:v>0.17335884370909499</c:v>
                </c:pt>
                <c:pt idx="17">
                  <c:v>0.17347105914983069</c:v>
                </c:pt>
                <c:pt idx="18">
                  <c:v>0.17453044809022916</c:v>
                </c:pt>
                <c:pt idx="19">
                  <c:v>0.16594569846988624</c:v>
                </c:pt>
                <c:pt idx="20">
                  <c:v>0.18305470221868175</c:v>
                </c:pt>
                <c:pt idx="21">
                  <c:v>0.16644546477481226</c:v>
                </c:pt>
                <c:pt idx="22">
                  <c:v>0.15750591787491702</c:v>
                </c:pt>
                <c:pt idx="23">
                  <c:v>0.15170294100289561</c:v>
                </c:pt>
                <c:pt idx="24">
                  <c:v>0.14861206288188419</c:v>
                </c:pt>
                <c:pt idx="25">
                  <c:v>0.14703792369439761</c:v>
                </c:pt>
                <c:pt idx="26">
                  <c:v>0.13564685687149619</c:v>
                </c:pt>
                <c:pt idx="27">
                  <c:v>0.13490719514966817</c:v>
                </c:pt>
                <c:pt idx="28">
                  <c:v>0.12691654440543926</c:v>
                </c:pt>
                <c:pt idx="29">
                  <c:v>0.1257690499010512</c:v>
                </c:pt>
                <c:pt idx="30">
                  <c:v>0.12459473719525799</c:v>
                </c:pt>
                <c:pt idx="31">
                  <c:v>0.12742587289782198</c:v>
                </c:pt>
                <c:pt idx="32">
                  <c:v>0.12948567825236565</c:v>
                </c:pt>
                <c:pt idx="33">
                  <c:v>0.13032984220773339</c:v>
                </c:pt>
                <c:pt idx="34">
                  <c:v>0.1278873230343949</c:v>
                </c:pt>
                <c:pt idx="35">
                  <c:v>0.12378325773773979</c:v>
                </c:pt>
                <c:pt idx="36">
                  <c:v>0.13262094030181398</c:v>
                </c:pt>
                <c:pt idx="37">
                  <c:v>0.14602524917296156</c:v>
                </c:pt>
                <c:pt idx="38">
                  <c:v>0.1543422049343729</c:v>
                </c:pt>
                <c:pt idx="39">
                  <c:v>0.15703296280909218</c:v>
                </c:pt>
                <c:pt idx="40">
                  <c:v>0.1663924580631318</c:v>
                </c:pt>
                <c:pt idx="41">
                  <c:v>0.1708859924082673</c:v>
                </c:pt>
                <c:pt idx="42">
                  <c:v>0.17191720322235346</c:v>
                </c:pt>
                <c:pt idx="43">
                  <c:v>0.16249015658640287</c:v>
                </c:pt>
                <c:pt idx="44">
                  <c:v>0.17642469282864609</c:v>
                </c:pt>
                <c:pt idx="45">
                  <c:v>0.17723192031996102</c:v>
                </c:pt>
                <c:pt idx="46">
                  <c:v>0.18249834883556165</c:v>
                </c:pt>
                <c:pt idx="47">
                  <c:v>0.18612282441222788</c:v>
                </c:pt>
                <c:pt idx="48">
                  <c:v>0.18422646704869353</c:v>
                </c:pt>
                <c:pt idx="49">
                  <c:v>0.18917107981794479</c:v>
                </c:pt>
                <c:pt idx="50">
                  <c:v>0.17401693055536863</c:v>
                </c:pt>
                <c:pt idx="51">
                  <c:v>0.18441184674685285</c:v>
                </c:pt>
                <c:pt idx="52">
                  <c:v>0.15451434972032219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5B3-4A23-9755-EE28F34E93BF}"/>
            </c:ext>
          </c:extLst>
        </c:ser>
        <c:ser>
          <c:idx val="2"/>
          <c:order val="2"/>
          <c:tx>
            <c:strRef>
              <c:f>DSW!$E$215</c:f>
              <c:strCache>
                <c:ptCount val="1"/>
                <c:pt idx="0">
                  <c:v>Maximum</c:v>
                </c:pt>
              </c:strCache>
            </c:strRef>
          </c:tx>
          <c:spPr>
            <a:ln w="28575" cap="rnd">
              <a:solidFill>
                <a:srgbClr val="FF5D45"/>
              </a:solidFill>
              <a:round/>
            </a:ln>
            <a:effectLst/>
          </c:spPr>
          <c:marker>
            <c:symbol val="none"/>
          </c:marker>
          <c:cat>
            <c:numRef>
              <c:f>DSW!$B$216:$B$268</c:f>
              <c:numCache>
                <c:formatCode>m/d/yyyy;@</c:formatCode>
                <c:ptCount val="53"/>
                <c:pt idx="0">
                  <c:v>44197</c:v>
                </c:pt>
                <c:pt idx="1">
                  <c:v>44199</c:v>
                </c:pt>
                <c:pt idx="2">
                  <c:v>44206</c:v>
                </c:pt>
                <c:pt idx="3">
                  <c:v>44213</c:v>
                </c:pt>
                <c:pt idx="4">
                  <c:v>44220</c:v>
                </c:pt>
                <c:pt idx="5">
                  <c:v>44227</c:v>
                </c:pt>
                <c:pt idx="6">
                  <c:v>44234</c:v>
                </c:pt>
                <c:pt idx="7">
                  <c:v>44241</c:v>
                </c:pt>
                <c:pt idx="8">
                  <c:v>44248</c:v>
                </c:pt>
                <c:pt idx="9">
                  <c:v>44255</c:v>
                </c:pt>
                <c:pt idx="10">
                  <c:v>44262</c:v>
                </c:pt>
                <c:pt idx="11">
                  <c:v>44269</c:v>
                </c:pt>
                <c:pt idx="12">
                  <c:v>44276</c:v>
                </c:pt>
                <c:pt idx="13">
                  <c:v>44283</c:v>
                </c:pt>
                <c:pt idx="14">
                  <c:v>44290</c:v>
                </c:pt>
                <c:pt idx="15">
                  <c:v>44297</c:v>
                </c:pt>
                <c:pt idx="16">
                  <c:v>44304</c:v>
                </c:pt>
                <c:pt idx="17">
                  <c:v>44311</c:v>
                </c:pt>
                <c:pt idx="18">
                  <c:v>44318</c:v>
                </c:pt>
                <c:pt idx="19">
                  <c:v>44325</c:v>
                </c:pt>
                <c:pt idx="20">
                  <c:v>44332</c:v>
                </c:pt>
                <c:pt idx="21">
                  <c:v>44339</c:v>
                </c:pt>
                <c:pt idx="22">
                  <c:v>44346</c:v>
                </c:pt>
                <c:pt idx="23">
                  <c:v>44353</c:v>
                </c:pt>
                <c:pt idx="24">
                  <c:v>44360</c:v>
                </c:pt>
                <c:pt idx="25">
                  <c:v>44367</c:v>
                </c:pt>
                <c:pt idx="26">
                  <c:v>44374</c:v>
                </c:pt>
                <c:pt idx="27">
                  <c:v>44381</c:v>
                </c:pt>
                <c:pt idx="28">
                  <c:v>44388</c:v>
                </c:pt>
                <c:pt idx="29">
                  <c:v>44395</c:v>
                </c:pt>
                <c:pt idx="30">
                  <c:v>44402</c:v>
                </c:pt>
                <c:pt idx="31">
                  <c:v>44409</c:v>
                </c:pt>
                <c:pt idx="32">
                  <c:v>44416</c:v>
                </c:pt>
                <c:pt idx="33">
                  <c:v>44423</c:v>
                </c:pt>
                <c:pt idx="34">
                  <c:v>44430</c:v>
                </c:pt>
                <c:pt idx="35">
                  <c:v>44437</c:v>
                </c:pt>
                <c:pt idx="36">
                  <c:v>44444</c:v>
                </c:pt>
                <c:pt idx="37">
                  <c:v>44451</c:v>
                </c:pt>
                <c:pt idx="38">
                  <c:v>44458</c:v>
                </c:pt>
                <c:pt idx="39">
                  <c:v>44465</c:v>
                </c:pt>
                <c:pt idx="40">
                  <c:v>44472</c:v>
                </c:pt>
                <c:pt idx="41">
                  <c:v>44479</c:v>
                </c:pt>
                <c:pt idx="42">
                  <c:v>44486</c:v>
                </c:pt>
                <c:pt idx="43">
                  <c:v>44493</c:v>
                </c:pt>
                <c:pt idx="44">
                  <c:v>44500</c:v>
                </c:pt>
                <c:pt idx="45">
                  <c:v>44507</c:v>
                </c:pt>
                <c:pt idx="46">
                  <c:v>44514</c:v>
                </c:pt>
                <c:pt idx="47">
                  <c:v>44521</c:v>
                </c:pt>
                <c:pt idx="48">
                  <c:v>44528</c:v>
                </c:pt>
                <c:pt idx="49">
                  <c:v>44535</c:v>
                </c:pt>
                <c:pt idx="50">
                  <c:v>44542</c:v>
                </c:pt>
                <c:pt idx="51">
                  <c:v>44549</c:v>
                </c:pt>
                <c:pt idx="52">
                  <c:v>44556</c:v>
                </c:pt>
              </c:numCache>
            </c:numRef>
          </c:cat>
          <c:val>
            <c:numRef>
              <c:f>DSW!$E$216:$E$268</c:f>
              <c:numCache>
                <c:formatCode>0%</c:formatCode>
                <c:ptCount val="53"/>
                <c:pt idx="0">
                  <c:v>0.2035575059322034</c:v>
                </c:pt>
                <c:pt idx="1">
                  <c:v>0.20127482428115018</c:v>
                </c:pt>
                <c:pt idx="2">
                  <c:v>0.22592445421402527</c:v>
                </c:pt>
                <c:pt idx="3">
                  <c:v>0.22435269906725577</c:v>
                </c:pt>
                <c:pt idx="4">
                  <c:v>0.21308023729140541</c:v>
                </c:pt>
                <c:pt idx="5">
                  <c:v>0.21322370155255224</c:v>
                </c:pt>
                <c:pt idx="6">
                  <c:v>0.21740977459229249</c:v>
                </c:pt>
                <c:pt idx="7">
                  <c:v>0.23367641744859255</c:v>
                </c:pt>
                <c:pt idx="8">
                  <c:v>0.27172071827277516</c:v>
                </c:pt>
                <c:pt idx="9">
                  <c:v>0.27410488179540254</c:v>
                </c:pt>
                <c:pt idx="10">
                  <c:v>0.25173512509643997</c:v>
                </c:pt>
                <c:pt idx="11">
                  <c:v>0.23628808599895121</c:v>
                </c:pt>
                <c:pt idx="12">
                  <c:v>0.22899275949882858</c:v>
                </c:pt>
                <c:pt idx="13">
                  <c:v>0.22746251046025104</c:v>
                </c:pt>
                <c:pt idx="14">
                  <c:v>0.22230113547376665</c:v>
                </c:pt>
                <c:pt idx="15">
                  <c:v>0.23327801429300668</c:v>
                </c:pt>
                <c:pt idx="16">
                  <c:v>0.22375558030480655</c:v>
                </c:pt>
                <c:pt idx="17">
                  <c:v>0.21882686144578314</c:v>
                </c:pt>
                <c:pt idx="18">
                  <c:v>0.1970606418155679</c:v>
                </c:pt>
                <c:pt idx="19">
                  <c:v>0.21672596514090239</c:v>
                </c:pt>
                <c:pt idx="20">
                  <c:v>0.23409106492255835</c:v>
                </c:pt>
                <c:pt idx="21">
                  <c:v>0.21779900597723736</c:v>
                </c:pt>
                <c:pt idx="22">
                  <c:v>0.19132700503959685</c:v>
                </c:pt>
                <c:pt idx="23">
                  <c:v>0.20553197123914463</c:v>
                </c:pt>
                <c:pt idx="24">
                  <c:v>0.19890822060164084</c:v>
                </c:pt>
                <c:pt idx="25">
                  <c:v>0.19365226633654611</c:v>
                </c:pt>
                <c:pt idx="26">
                  <c:v>0.17818226385636224</c:v>
                </c:pt>
                <c:pt idx="27">
                  <c:v>0.18684716453436478</c:v>
                </c:pt>
                <c:pt idx="28">
                  <c:v>0.16481569352233985</c:v>
                </c:pt>
                <c:pt idx="29">
                  <c:v>0.15919938174084763</c:v>
                </c:pt>
                <c:pt idx="30">
                  <c:v>0.14942528443817582</c:v>
                </c:pt>
                <c:pt idx="31">
                  <c:v>0.16153459298871062</c:v>
                </c:pt>
                <c:pt idx="32">
                  <c:v>0.16915067802690584</c:v>
                </c:pt>
                <c:pt idx="33">
                  <c:v>0.16242183147240741</c:v>
                </c:pt>
                <c:pt idx="34">
                  <c:v>0.1541459199737619</c:v>
                </c:pt>
                <c:pt idx="35">
                  <c:v>0.15868639309984317</c:v>
                </c:pt>
                <c:pt idx="36">
                  <c:v>0.15858732749770357</c:v>
                </c:pt>
                <c:pt idx="37">
                  <c:v>0.17029013582251082</c:v>
                </c:pt>
                <c:pt idx="38">
                  <c:v>0.183324069684142</c:v>
                </c:pt>
                <c:pt idx="39">
                  <c:v>0.21130996444731739</c:v>
                </c:pt>
                <c:pt idx="40">
                  <c:v>0.21989295719551644</c:v>
                </c:pt>
                <c:pt idx="41">
                  <c:v>0.21252711291241849</c:v>
                </c:pt>
                <c:pt idx="42">
                  <c:v>0.22825803195962996</c:v>
                </c:pt>
                <c:pt idx="43">
                  <c:v>0.23805914254102892</c:v>
                </c:pt>
                <c:pt idx="44">
                  <c:v>0.24733028984173724</c:v>
                </c:pt>
                <c:pt idx="45">
                  <c:v>0.24687913257905422</c:v>
                </c:pt>
                <c:pt idx="46">
                  <c:v>0.24300708528871659</c:v>
                </c:pt>
                <c:pt idx="47">
                  <c:v>0.24897329081901551</c:v>
                </c:pt>
                <c:pt idx="48">
                  <c:v>0.24807919257207348</c:v>
                </c:pt>
                <c:pt idx="49">
                  <c:v>0.24620241841087195</c:v>
                </c:pt>
                <c:pt idx="50">
                  <c:v>0.26183667432567431</c:v>
                </c:pt>
                <c:pt idx="51">
                  <c:v>0.24416703935846623</c:v>
                </c:pt>
                <c:pt idx="52">
                  <c:v>0.24055174204355109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5B3-4A23-9755-EE28F34E93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0885735"/>
        <c:axId val="410888687"/>
      </c:lineChart>
      <c:dateAx>
        <c:axId val="410885735"/>
        <c:scaling>
          <c:orientation val="minMax"/>
        </c:scaling>
        <c:delete val="0"/>
        <c:axPos val="b"/>
        <c:numFmt formatCode="m/d/yy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0888687"/>
        <c:crosses val="autoZero"/>
        <c:auto val="1"/>
        <c:lblOffset val="100"/>
        <c:baseTimeUnit val="days"/>
      </c:dateAx>
      <c:valAx>
        <c:axId val="4108886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Reserve</a:t>
                </a:r>
                <a:r>
                  <a:rPr lang="en-US" baseline="0"/>
                  <a:t> Margin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08857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'NWPP-NE'!$C$175</c:f>
              <c:strCache>
                <c:ptCount val="1"/>
                <c:pt idx="0">
                  <c:v>Minimum</c:v>
                </c:pt>
              </c:strCache>
            </c:strRef>
          </c:tx>
          <c:spPr>
            <a:ln w="28575" cap="rnd">
              <a:solidFill>
                <a:srgbClr val="3D997C"/>
              </a:solidFill>
              <a:round/>
            </a:ln>
            <a:effectLst/>
          </c:spPr>
          <c:marker>
            <c:symbol val="none"/>
          </c:marker>
          <c:cat>
            <c:numRef>
              <c:f>'NWPP-NE'!$B$176:$B$228</c:f>
              <c:numCache>
                <c:formatCode>m/d/yyyy</c:formatCode>
                <c:ptCount val="53"/>
                <c:pt idx="0">
                  <c:v>44197</c:v>
                </c:pt>
                <c:pt idx="1">
                  <c:v>44199</c:v>
                </c:pt>
                <c:pt idx="2">
                  <c:v>44206</c:v>
                </c:pt>
                <c:pt idx="3">
                  <c:v>44213</c:v>
                </c:pt>
                <c:pt idx="4">
                  <c:v>44220</c:v>
                </c:pt>
                <c:pt idx="5">
                  <c:v>44227</c:v>
                </c:pt>
                <c:pt idx="6">
                  <c:v>44234</c:v>
                </c:pt>
                <c:pt idx="7">
                  <c:v>44241</c:v>
                </c:pt>
                <c:pt idx="8">
                  <c:v>44248</c:v>
                </c:pt>
                <c:pt idx="9">
                  <c:v>44255</c:v>
                </c:pt>
                <c:pt idx="10">
                  <c:v>44262</c:v>
                </c:pt>
                <c:pt idx="11">
                  <c:v>44269</c:v>
                </c:pt>
                <c:pt idx="12">
                  <c:v>44276</c:v>
                </c:pt>
                <c:pt idx="13">
                  <c:v>44283</c:v>
                </c:pt>
                <c:pt idx="14">
                  <c:v>44290</c:v>
                </c:pt>
                <c:pt idx="15">
                  <c:v>44297</c:v>
                </c:pt>
                <c:pt idx="16">
                  <c:v>44304</c:v>
                </c:pt>
                <c:pt idx="17">
                  <c:v>44311</c:v>
                </c:pt>
                <c:pt idx="18">
                  <c:v>44318</c:v>
                </c:pt>
                <c:pt idx="19">
                  <c:v>44325</c:v>
                </c:pt>
                <c:pt idx="20">
                  <c:v>44332</c:v>
                </c:pt>
                <c:pt idx="21">
                  <c:v>44339</c:v>
                </c:pt>
                <c:pt idx="22">
                  <c:v>44346</c:v>
                </c:pt>
                <c:pt idx="23">
                  <c:v>44353</c:v>
                </c:pt>
                <c:pt idx="24">
                  <c:v>44360</c:v>
                </c:pt>
                <c:pt idx="25">
                  <c:v>44367</c:v>
                </c:pt>
                <c:pt idx="26">
                  <c:v>44374</c:v>
                </c:pt>
                <c:pt idx="27">
                  <c:v>44381</c:v>
                </c:pt>
                <c:pt idx="28">
                  <c:v>44388</c:v>
                </c:pt>
                <c:pt idx="29">
                  <c:v>44395</c:v>
                </c:pt>
                <c:pt idx="30">
                  <c:v>44402</c:v>
                </c:pt>
                <c:pt idx="31">
                  <c:v>44409</c:v>
                </c:pt>
                <c:pt idx="32">
                  <c:v>44416</c:v>
                </c:pt>
                <c:pt idx="33">
                  <c:v>44423</c:v>
                </c:pt>
                <c:pt idx="34">
                  <c:v>44430</c:v>
                </c:pt>
                <c:pt idx="35">
                  <c:v>44437</c:v>
                </c:pt>
                <c:pt idx="36">
                  <c:v>44444</c:v>
                </c:pt>
                <c:pt idx="37">
                  <c:v>44451</c:v>
                </c:pt>
                <c:pt idx="38">
                  <c:v>44458</c:v>
                </c:pt>
                <c:pt idx="39">
                  <c:v>44465</c:v>
                </c:pt>
                <c:pt idx="40">
                  <c:v>44472</c:v>
                </c:pt>
                <c:pt idx="41">
                  <c:v>44479</c:v>
                </c:pt>
                <c:pt idx="42">
                  <c:v>44486</c:v>
                </c:pt>
                <c:pt idx="43">
                  <c:v>44493</c:v>
                </c:pt>
                <c:pt idx="44">
                  <c:v>44500</c:v>
                </c:pt>
                <c:pt idx="45">
                  <c:v>44507</c:v>
                </c:pt>
                <c:pt idx="46">
                  <c:v>44514</c:v>
                </c:pt>
                <c:pt idx="47">
                  <c:v>44521</c:v>
                </c:pt>
                <c:pt idx="48">
                  <c:v>44528</c:v>
                </c:pt>
                <c:pt idx="49">
                  <c:v>44535</c:v>
                </c:pt>
                <c:pt idx="50">
                  <c:v>44542</c:v>
                </c:pt>
                <c:pt idx="51">
                  <c:v>44549</c:v>
                </c:pt>
                <c:pt idx="52">
                  <c:v>44556</c:v>
                </c:pt>
              </c:numCache>
            </c:numRef>
          </c:cat>
          <c:val>
            <c:numRef>
              <c:f>'NWPP-NE'!$C$176:$C$228</c:f>
              <c:numCache>
                <c:formatCode>0%</c:formatCode>
                <c:ptCount val="53"/>
                <c:pt idx="0">
                  <c:v>0.11</c:v>
                </c:pt>
                <c:pt idx="1">
                  <c:v>0.11</c:v>
                </c:pt>
                <c:pt idx="2">
                  <c:v>0.11</c:v>
                </c:pt>
                <c:pt idx="3">
                  <c:v>0.11</c:v>
                </c:pt>
                <c:pt idx="4">
                  <c:v>0.09</c:v>
                </c:pt>
                <c:pt idx="5">
                  <c:v>0.09</c:v>
                </c:pt>
                <c:pt idx="6">
                  <c:v>0.11</c:v>
                </c:pt>
                <c:pt idx="7">
                  <c:v>0.09</c:v>
                </c:pt>
                <c:pt idx="8">
                  <c:v>0.09</c:v>
                </c:pt>
                <c:pt idx="9">
                  <c:v>0.1</c:v>
                </c:pt>
                <c:pt idx="10">
                  <c:v>0.09</c:v>
                </c:pt>
                <c:pt idx="11">
                  <c:v>0.1</c:v>
                </c:pt>
                <c:pt idx="12">
                  <c:v>0.09</c:v>
                </c:pt>
                <c:pt idx="13">
                  <c:v>0.09</c:v>
                </c:pt>
                <c:pt idx="14">
                  <c:v>0.11</c:v>
                </c:pt>
                <c:pt idx="15">
                  <c:v>0.09</c:v>
                </c:pt>
                <c:pt idx="16">
                  <c:v>0.08</c:v>
                </c:pt>
                <c:pt idx="17">
                  <c:v>0.08</c:v>
                </c:pt>
                <c:pt idx="18">
                  <c:v>7.0000000000000007E-2</c:v>
                </c:pt>
                <c:pt idx="19">
                  <c:v>7.0000000000000007E-2</c:v>
                </c:pt>
                <c:pt idx="20">
                  <c:v>0.08</c:v>
                </c:pt>
                <c:pt idx="21">
                  <c:v>0.08</c:v>
                </c:pt>
                <c:pt idx="22">
                  <c:v>0.08</c:v>
                </c:pt>
                <c:pt idx="23">
                  <c:v>0.09</c:v>
                </c:pt>
                <c:pt idx="24">
                  <c:v>7.0000000000000007E-2</c:v>
                </c:pt>
                <c:pt idx="25">
                  <c:v>7.0000000000000007E-2</c:v>
                </c:pt>
                <c:pt idx="26">
                  <c:v>7.0000000000000007E-2</c:v>
                </c:pt>
                <c:pt idx="27">
                  <c:v>7.0000000000000007E-2</c:v>
                </c:pt>
                <c:pt idx="28">
                  <c:v>7.0000000000000007E-2</c:v>
                </c:pt>
                <c:pt idx="29">
                  <c:v>7.0000000000000007E-2</c:v>
                </c:pt>
                <c:pt idx="30">
                  <c:v>0.06</c:v>
                </c:pt>
                <c:pt idx="31">
                  <c:v>0.06</c:v>
                </c:pt>
                <c:pt idx="32">
                  <c:v>7.0000000000000007E-2</c:v>
                </c:pt>
                <c:pt idx="33">
                  <c:v>7.0000000000000007E-2</c:v>
                </c:pt>
                <c:pt idx="34">
                  <c:v>7.0000000000000007E-2</c:v>
                </c:pt>
                <c:pt idx="35">
                  <c:v>7.0000000000000007E-2</c:v>
                </c:pt>
                <c:pt idx="36">
                  <c:v>7.0000000000000007E-2</c:v>
                </c:pt>
                <c:pt idx="37">
                  <c:v>0.09</c:v>
                </c:pt>
                <c:pt idx="38">
                  <c:v>0.09</c:v>
                </c:pt>
                <c:pt idx="39">
                  <c:v>0.09</c:v>
                </c:pt>
                <c:pt idx="40">
                  <c:v>0.09</c:v>
                </c:pt>
                <c:pt idx="41">
                  <c:v>0.11</c:v>
                </c:pt>
                <c:pt idx="42">
                  <c:v>0.11</c:v>
                </c:pt>
                <c:pt idx="43">
                  <c:v>0.09</c:v>
                </c:pt>
                <c:pt idx="44">
                  <c:v>0.1</c:v>
                </c:pt>
                <c:pt idx="45">
                  <c:v>0.09</c:v>
                </c:pt>
                <c:pt idx="46">
                  <c:v>0.12</c:v>
                </c:pt>
                <c:pt idx="47">
                  <c:v>0.13</c:v>
                </c:pt>
                <c:pt idx="48">
                  <c:v>0.14000000000000001</c:v>
                </c:pt>
                <c:pt idx="49">
                  <c:v>0.12</c:v>
                </c:pt>
                <c:pt idx="50">
                  <c:v>0.12</c:v>
                </c:pt>
                <c:pt idx="51">
                  <c:v>0.12</c:v>
                </c:pt>
                <c:pt idx="52">
                  <c:v>0.12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F36-49BE-9AAF-E267FDEA71CE}"/>
            </c:ext>
          </c:extLst>
        </c:ser>
        <c:ser>
          <c:idx val="1"/>
          <c:order val="1"/>
          <c:tx>
            <c:strRef>
              <c:f>'NWPP-NE'!$D$175</c:f>
              <c:strCache>
                <c:ptCount val="1"/>
                <c:pt idx="0">
                  <c:v>Median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'NWPP-NE'!$B$176:$B$228</c:f>
              <c:numCache>
                <c:formatCode>m/d/yyyy</c:formatCode>
                <c:ptCount val="53"/>
                <c:pt idx="0">
                  <c:v>44197</c:v>
                </c:pt>
                <c:pt idx="1">
                  <c:v>44199</c:v>
                </c:pt>
                <c:pt idx="2">
                  <c:v>44206</c:v>
                </c:pt>
                <c:pt idx="3">
                  <c:v>44213</c:v>
                </c:pt>
                <c:pt idx="4">
                  <c:v>44220</c:v>
                </c:pt>
                <c:pt idx="5">
                  <c:v>44227</c:v>
                </c:pt>
                <c:pt idx="6">
                  <c:v>44234</c:v>
                </c:pt>
                <c:pt idx="7">
                  <c:v>44241</c:v>
                </c:pt>
                <c:pt idx="8">
                  <c:v>44248</c:v>
                </c:pt>
                <c:pt idx="9">
                  <c:v>44255</c:v>
                </c:pt>
                <c:pt idx="10">
                  <c:v>44262</c:v>
                </c:pt>
                <c:pt idx="11">
                  <c:v>44269</c:v>
                </c:pt>
                <c:pt idx="12">
                  <c:v>44276</c:v>
                </c:pt>
                <c:pt idx="13">
                  <c:v>44283</c:v>
                </c:pt>
                <c:pt idx="14">
                  <c:v>44290</c:v>
                </c:pt>
                <c:pt idx="15">
                  <c:v>44297</c:v>
                </c:pt>
                <c:pt idx="16">
                  <c:v>44304</c:v>
                </c:pt>
                <c:pt idx="17">
                  <c:v>44311</c:v>
                </c:pt>
                <c:pt idx="18">
                  <c:v>44318</c:v>
                </c:pt>
                <c:pt idx="19">
                  <c:v>44325</c:v>
                </c:pt>
                <c:pt idx="20">
                  <c:v>44332</c:v>
                </c:pt>
                <c:pt idx="21">
                  <c:v>44339</c:v>
                </c:pt>
                <c:pt idx="22">
                  <c:v>44346</c:v>
                </c:pt>
                <c:pt idx="23">
                  <c:v>44353</c:v>
                </c:pt>
                <c:pt idx="24">
                  <c:v>44360</c:v>
                </c:pt>
                <c:pt idx="25">
                  <c:v>44367</c:v>
                </c:pt>
                <c:pt idx="26">
                  <c:v>44374</c:v>
                </c:pt>
                <c:pt idx="27">
                  <c:v>44381</c:v>
                </c:pt>
                <c:pt idx="28">
                  <c:v>44388</c:v>
                </c:pt>
                <c:pt idx="29">
                  <c:v>44395</c:v>
                </c:pt>
                <c:pt idx="30">
                  <c:v>44402</c:v>
                </c:pt>
                <c:pt idx="31">
                  <c:v>44409</c:v>
                </c:pt>
                <c:pt idx="32">
                  <c:v>44416</c:v>
                </c:pt>
                <c:pt idx="33">
                  <c:v>44423</c:v>
                </c:pt>
                <c:pt idx="34">
                  <c:v>44430</c:v>
                </c:pt>
                <c:pt idx="35">
                  <c:v>44437</c:v>
                </c:pt>
                <c:pt idx="36">
                  <c:v>44444</c:v>
                </c:pt>
                <c:pt idx="37">
                  <c:v>44451</c:v>
                </c:pt>
                <c:pt idx="38">
                  <c:v>44458</c:v>
                </c:pt>
                <c:pt idx="39">
                  <c:v>44465</c:v>
                </c:pt>
                <c:pt idx="40">
                  <c:v>44472</c:v>
                </c:pt>
                <c:pt idx="41">
                  <c:v>44479</c:v>
                </c:pt>
                <c:pt idx="42">
                  <c:v>44486</c:v>
                </c:pt>
                <c:pt idx="43">
                  <c:v>44493</c:v>
                </c:pt>
                <c:pt idx="44">
                  <c:v>44500</c:v>
                </c:pt>
                <c:pt idx="45">
                  <c:v>44507</c:v>
                </c:pt>
                <c:pt idx="46">
                  <c:v>44514</c:v>
                </c:pt>
                <c:pt idx="47">
                  <c:v>44521</c:v>
                </c:pt>
                <c:pt idx="48">
                  <c:v>44528</c:v>
                </c:pt>
                <c:pt idx="49">
                  <c:v>44535</c:v>
                </c:pt>
                <c:pt idx="50">
                  <c:v>44542</c:v>
                </c:pt>
                <c:pt idx="51">
                  <c:v>44549</c:v>
                </c:pt>
                <c:pt idx="52">
                  <c:v>44556</c:v>
                </c:pt>
              </c:numCache>
            </c:numRef>
          </c:cat>
          <c:val>
            <c:numRef>
              <c:f>'NWPP-NE'!$D$176:$D$228</c:f>
              <c:numCache>
                <c:formatCode>0%</c:formatCode>
                <c:ptCount val="53"/>
                <c:pt idx="0">
                  <c:v>0.13</c:v>
                </c:pt>
                <c:pt idx="1">
                  <c:v>0.13</c:v>
                </c:pt>
                <c:pt idx="2">
                  <c:v>0.14000000000000001</c:v>
                </c:pt>
                <c:pt idx="3">
                  <c:v>0.14000000000000001</c:v>
                </c:pt>
                <c:pt idx="4">
                  <c:v>0.13</c:v>
                </c:pt>
                <c:pt idx="5">
                  <c:v>0.12</c:v>
                </c:pt>
                <c:pt idx="6">
                  <c:v>0.14000000000000001</c:v>
                </c:pt>
                <c:pt idx="7">
                  <c:v>0.12</c:v>
                </c:pt>
                <c:pt idx="8">
                  <c:v>0.12</c:v>
                </c:pt>
                <c:pt idx="9">
                  <c:v>0.12</c:v>
                </c:pt>
                <c:pt idx="10">
                  <c:v>0.13</c:v>
                </c:pt>
                <c:pt idx="11">
                  <c:v>0.12</c:v>
                </c:pt>
                <c:pt idx="12">
                  <c:v>0.12</c:v>
                </c:pt>
                <c:pt idx="13">
                  <c:v>0.11</c:v>
                </c:pt>
                <c:pt idx="14">
                  <c:v>0.12</c:v>
                </c:pt>
                <c:pt idx="15">
                  <c:v>0.12</c:v>
                </c:pt>
                <c:pt idx="16">
                  <c:v>0.1</c:v>
                </c:pt>
                <c:pt idx="17">
                  <c:v>0.1</c:v>
                </c:pt>
                <c:pt idx="18">
                  <c:v>0.1</c:v>
                </c:pt>
                <c:pt idx="19">
                  <c:v>0.09</c:v>
                </c:pt>
                <c:pt idx="20">
                  <c:v>0.09</c:v>
                </c:pt>
                <c:pt idx="21">
                  <c:v>0.09</c:v>
                </c:pt>
                <c:pt idx="22">
                  <c:v>0.1</c:v>
                </c:pt>
                <c:pt idx="23">
                  <c:v>0.11</c:v>
                </c:pt>
                <c:pt idx="24">
                  <c:v>0.11</c:v>
                </c:pt>
                <c:pt idx="25">
                  <c:v>0.09</c:v>
                </c:pt>
                <c:pt idx="26">
                  <c:v>0.09</c:v>
                </c:pt>
                <c:pt idx="27">
                  <c:v>0.1</c:v>
                </c:pt>
                <c:pt idx="28">
                  <c:v>0.09</c:v>
                </c:pt>
                <c:pt idx="29">
                  <c:v>0.09</c:v>
                </c:pt>
                <c:pt idx="30">
                  <c:v>0.08</c:v>
                </c:pt>
                <c:pt idx="31">
                  <c:v>0.08</c:v>
                </c:pt>
                <c:pt idx="32">
                  <c:v>0.08</c:v>
                </c:pt>
                <c:pt idx="33">
                  <c:v>0.09</c:v>
                </c:pt>
                <c:pt idx="34">
                  <c:v>0.1</c:v>
                </c:pt>
                <c:pt idx="35">
                  <c:v>0.1</c:v>
                </c:pt>
                <c:pt idx="36">
                  <c:v>0.11</c:v>
                </c:pt>
                <c:pt idx="37">
                  <c:v>0.13</c:v>
                </c:pt>
                <c:pt idx="38">
                  <c:v>0.12</c:v>
                </c:pt>
                <c:pt idx="39">
                  <c:v>0.13</c:v>
                </c:pt>
                <c:pt idx="40">
                  <c:v>0.12</c:v>
                </c:pt>
                <c:pt idx="41">
                  <c:v>0.14000000000000001</c:v>
                </c:pt>
                <c:pt idx="42">
                  <c:v>0.15</c:v>
                </c:pt>
                <c:pt idx="43">
                  <c:v>0.14000000000000001</c:v>
                </c:pt>
                <c:pt idx="44">
                  <c:v>0.13</c:v>
                </c:pt>
                <c:pt idx="45">
                  <c:v>0.13</c:v>
                </c:pt>
                <c:pt idx="46">
                  <c:v>0.16</c:v>
                </c:pt>
                <c:pt idx="47">
                  <c:v>0.17</c:v>
                </c:pt>
                <c:pt idx="48">
                  <c:v>0.16</c:v>
                </c:pt>
                <c:pt idx="49">
                  <c:v>0.15</c:v>
                </c:pt>
                <c:pt idx="50">
                  <c:v>0.14000000000000001</c:v>
                </c:pt>
                <c:pt idx="51">
                  <c:v>0.16</c:v>
                </c:pt>
                <c:pt idx="52">
                  <c:v>0.16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F36-49BE-9AAF-E267FDEA71CE}"/>
            </c:ext>
          </c:extLst>
        </c:ser>
        <c:ser>
          <c:idx val="2"/>
          <c:order val="2"/>
          <c:tx>
            <c:strRef>
              <c:f>'NWPP-NE'!$E$175</c:f>
              <c:strCache>
                <c:ptCount val="1"/>
                <c:pt idx="0">
                  <c:v>Maximum</c:v>
                </c:pt>
              </c:strCache>
            </c:strRef>
          </c:tx>
          <c:spPr>
            <a:ln w="28575" cap="rnd">
              <a:solidFill>
                <a:srgbClr val="FF5D45"/>
              </a:solidFill>
              <a:round/>
            </a:ln>
            <a:effectLst/>
          </c:spPr>
          <c:marker>
            <c:symbol val="none"/>
          </c:marker>
          <c:cat>
            <c:numRef>
              <c:f>'NWPP-NE'!$B$176:$B$228</c:f>
              <c:numCache>
                <c:formatCode>m/d/yyyy</c:formatCode>
                <c:ptCount val="53"/>
                <c:pt idx="0">
                  <c:v>44197</c:v>
                </c:pt>
                <c:pt idx="1">
                  <c:v>44199</c:v>
                </c:pt>
                <c:pt idx="2">
                  <c:v>44206</c:v>
                </c:pt>
                <c:pt idx="3">
                  <c:v>44213</c:v>
                </c:pt>
                <c:pt idx="4">
                  <c:v>44220</c:v>
                </c:pt>
                <c:pt idx="5">
                  <c:v>44227</c:v>
                </c:pt>
                <c:pt idx="6">
                  <c:v>44234</c:v>
                </c:pt>
                <c:pt idx="7">
                  <c:v>44241</c:v>
                </c:pt>
                <c:pt idx="8">
                  <c:v>44248</c:v>
                </c:pt>
                <c:pt idx="9">
                  <c:v>44255</c:v>
                </c:pt>
                <c:pt idx="10">
                  <c:v>44262</c:v>
                </c:pt>
                <c:pt idx="11">
                  <c:v>44269</c:v>
                </c:pt>
                <c:pt idx="12">
                  <c:v>44276</c:v>
                </c:pt>
                <c:pt idx="13">
                  <c:v>44283</c:v>
                </c:pt>
                <c:pt idx="14">
                  <c:v>44290</c:v>
                </c:pt>
                <c:pt idx="15">
                  <c:v>44297</c:v>
                </c:pt>
                <c:pt idx="16">
                  <c:v>44304</c:v>
                </c:pt>
                <c:pt idx="17">
                  <c:v>44311</c:v>
                </c:pt>
                <c:pt idx="18">
                  <c:v>44318</c:v>
                </c:pt>
                <c:pt idx="19">
                  <c:v>44325</c:v>
                </c:pt>
                <c:pt idx="20">
                  <c:v>44332</c:v>
                </c:pt>
                <c:pt idx="21">
                  <c:v>44339</c:v>
                </c:pt>
                <c:pt idx="22">
                  <c:v>44346</c:v>
                </c:pt>
                <c:pt idx="23">
                  <c:v>44353</c:v>
                </c:pt>
                <c:pt idx="24">
                  <c:v>44360</c:v>
                </c:pt>
                <c:pt idx="25">
                  <c:v>44367</c:v>
                </c:pt>
                <c:pt idx="26">
                  <c:v>44374</c:v>
                </c:pt>
                <c:pt idx="27">
                  <c:v>44381</c:v>
                </c:pt>
                <c:pt idx="28">
                  <c:v>44388</c:v>
                </c:pt>
                <c:pt idx="29">
                  <c:v>44395</c:v>
                </c:pt>
                <c:pt idx="30">
                  <c:v>44402</c:v>
                </c:pt>
                <c:pt idx="31">
                  <c:v>44409</c:v>
                </c:pt>
                <c:pt idx="32">
                  <c:v>44416</c:v>
                </c:pt>
                <c:pt idx="33">
                  <c:v>44423</c:v>
                </c:pt>
                <c:pt idx="34">
                  <c:v>44430</c:v>
                </c:pt>
                <c:pt idx="35">
                  <c:v>44437</c:v>
                </c:pt>
                <c:pt idx="36">
                  <c:v>44444</c:v>
                </c:pt>
                <c:pt idx="37">
                  <c:v>44451</c:v>
                </c:pt>
                <c:pt idx="38">
                  <c:v>44458</c:v>
                </c:pt>
                <c:pt idx="39">
                  <c:v>44465</c:v>
                </c:pt>
                <c:pt idx="40">
                  <c:v>44472</c:v>
                </c:pt>
                <c:pt idx="41">
                  <c:v>44479</c:v>
                </c:pt>
                <c:pt idx="42">
                  <c:v>44486</c:v>
                </c:pt>
                <c:pt idx="43">
                  <c:v>44493</c:v>
                </c:pt>
                <c:pt idx="44">
                  <c:v>44500</c:v>
                </c:pt>
                <c:pt idx="45">
                  <c:v>44507</c:v>
                </c:pt>
                <c:pt idx="46">
                  <c:v>44514</c:v>
                </c:pt>
                <c:pt idx="47">
                  <c:v>44521</c:v>
                </c:pt>
                <c:pt idx="48">
                  <c:v>44528</c:v>
                </c:pt>
                <c:pt idx="49">
                  <c:v>44535</c:v>
                </c:pt>
                <c:pt idx="50">
                  <c:v>44542</c:v>
                </c:pt>
                <c:pt idx="51">
                  <c:v>44549</c:v>
                </c:pt>
                <c:pt idx="52">
                  <c:v>44556</c:v>
                </c:pt>
              </c:numCache>
            </c:numRef>
          </c:cat>
          <c:val>
            <c:numRef>
              <c:f>'NWPP-NE'!$E$176:$E$228</c:f>
              <c:numCache>
                <c:formatCode>0%</c:formatCode>
                <c:ptCount val="53"/>
                <c:pt idx="0">
                  <c:v>0.17</c:v>
                </c:pt>
                <c:pt idx="1">
                  <c:v>0.16</c:v>
                </c:pt>
                <c:pt idx="2">
                  <c:v>0.17</c:v>
                </c:pt>
                <c:pt idx="3">
                  <c:v>0.16</c:v>
                </c:pt>
                <c:pt idx="4">
                  <c:v>0.16</c:v>
                </c:pt>
                <c:pt idx="5">
                  <c:v>0.15</c:v>
                </c:pt>
                <c:pt idx="6">
                  <c:v>0.19</c:v>
                </c:pt>
                <c:pt idx="7">
                  <c:v>0.18</c:v>
                </c:pt>
                <c:pt idx="8">
                  <c:v>0.17</c:v>
                </c:pt>
                <c:pt idx="9">
                  <c:v>0.16</c:v>
                </c:pt>
                <c:pt idx="10">
                  <c:v>0.15</c:v>
                </c:pt>
                <c:pt idx="11">
                  <c:v>0.15</c:v>
                </c:pt>
                <c:pt idx="12">
                  <c:v>0.15</c:v>
                </c:pt>
                <c:pt idx="13">
                  <c:v>0.14000000000000001</c:v>
                </c:pt>
                <c:pt idx="14">
                  <c:v>0.15</c:v>
                </c:pt>
                <c:pt idx="15">
                  <c:v>0.14000000000000001</c:v>
                </c:pt>
                <c:pt idx="16">
                  <c:v>0.14000000000000001</c:v>
                </c:pt>
                <c:pt idx="17">
                  <c:v>0.15</c:v>
                </c:pt>
                <c:pt idx="18">
                  <c:v>0.13</c:v>
                </c:pt>
                <c:pt idx="19">
                  <c:v>0.12</c:v>
                </c:pt>
                <c:pt idx="20">
                  <c:v>0.11</c:v>
                </c:pt>
                <c:pt idx="21">
                  <c:v>0.12</c:v>
                </c:pt>
                <c:pt idx="22">
                  <c:v>0.14000000000000001</c:v>
                </c:pt>
                <c:pt idx="23">
                  <c:v>0.14000000000000001</c:v>
                </c:pt>
                <c:pt idx="24">
                  <c:v>0.14000000000000001</c:v>
                </c:pt>
                <c:pt idx="25">
                  <c:v>0.12</c:v>
                </c:pt>
                <c:pt idx="26">
                  <c:v>0.11</c:v>
                </c:pt>
                <c:pt idx="27">
                  <c:v>0.12</c:v>
                </c:pt>
                <c:pt idx="28">
                  <c:v>0.12</c:v>
                </c:pt>
                <c:pt idx="29">
                  <c:v>0.13</c:v>
                </c:pt>
                <c:pt idx="30">
                  <c:v>0.12</c:v>
                </c:pt>
                <c:pt idx="31">
                  <c:v>0.1</c:v>
                </c:pt>
                <c:pt idx="32">
                  <c:v>0.11</c:v>
                </c:pt>
                <c:pt idx="33">
                  <c:v>0.12</c:v>
                </c:pt>
                <c:pt idx="34">
                  <c:v>0.13</c:v>
                </c:pt>
                <c:pt idx="35">
                  <c:v>0.12</c:v>
                </c:pt>
                <c:pt idx="36">
                  <c:v>0.15</c:v>
                </c:pt>
                <c:pt idx="37">
                  <c:v>0.16</c:v>
                </c:pt>
                <c:pt idx="38">
                  <c:v>0.16</c:v>
                </c:pt>
                <c:pt idx="39">
                  <c:v>0.17</c:v>
                </c:pt>
                <c:pt idx="40">
                  <c:v>0.14000000000000001</c:v>
                </c:pt>
                <c:pt idx="41">
                  <c:v>0.18</c:v>
                </c:pt>
                <c:pt idx="42">
                  <c:v>0.18</c:v>
                </c:pt>
                <c:pt idx="43">
                  <c:v>0.17</c:v>
                </c:pt>
                <c:pt idx="44">
                  <c:v>0.17</c:v>
                </c:pt>
                <c:pt idx="45">
                  <c:v>0.18</c:v>
                </c:pt>
                <c:pt idx="46">
                  <c:v>0.21</c:v>
                </c:pt>
                <c:pt idx="47">
                  <c:v>0.2</c:v>
                </c:pt>
                <c:pt idx="48">
                  <c:v>0.19</c:v>
                </c:pt>
                <c:pt idx="49">
                  <c:v>0.18</c:v>
                </c:pt>
                <c:pt idx="50">
                  <c:v>0.19</c:v>
                </c:pt>
                <c:pt idx="51">
                  <c:v>0.19</c:v>
                </c:pt>
                <c:pt idx="52">
                  <c:v>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F36-49BE-9AAF-E267FDEA71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96970008"/>
        <c:axId val="696969024"/>
      </c:lineChart>
      <c:dateAx>
        <c:axId val="696970008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6969024"/>
        <c:crosses val="autoZero"/>
        <c:auto val="1"/>
        <c:lblOffset val="100"/>
        <c:baseTimeUnit val="days"/>
      </c:dateAx>
      <c:valAx>
        <c:axId val="696969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Reserve Margin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6970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'NWPP-NW'!$B$235</c:f>
              <c:strCache>
                <c:ptCount val="1"/>
                <c:pt idx="0">
                  <c:v>NE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'NWPP-NW'!$C$234:$Z$234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'NWPP-NW'!$C$235:$Z$235</c:f>
              <c:numCache>
                <c:formatCode>#,##0_);\(#,##0\)</c:formatCode>
                <c:ptCount val="24"/>
                <c:pt idx="0">
                  <c:v>8877.1694399999997</c:v>
                </c:pt>
                <c:pt idx="1">
                  <c:v>9148.1435100000017</c:v>
                </c:pt>
                <c:pt idx="2">
                  <c:v>9169.7294000000002</c:v>
                </c:pt>
                <c:pt idx="3">
                  <c:v>9100.7761799999989</c:v>
                </c:pt>
                <c:pt idx="4">
                  <c:v>9016.7603099999997</c:v>
                </c:pt>
                <c:pt idx="5">
                  <c:v>8633.3496200000009</c:v>
                </c:pt>
                <c:pt idx="6">
                  <c:v>7768.0384099999992</c:v>
                </c:pt>
                <c:pt idx="7">
                  <c:v>6994.5109399999983</c:v>
                </c:pt>
                <c:pt idx="8">
                  <c:v>6894.3485699999992</c:v>
                </c:pt>
                <c:pt idx="9">
                  <c:v>6918.5563899999997</c:v>
                </c:pt>
                <c:pt idx="10">
                  <c:v>6850.7431799999986</c:v>
                </c:pt>
                <c:pt idx="11">
                  <c:v>6753.5907800000004</c:v>
                </c:pt>
                <c:pt idx="12">
                  <c:v>6831.8445100000008</c:v>
                </c:pt>
                <c:pt idx="13">
                  <c:v>6976.0257000000011</c:v>
                </c:pt>
                <c:pt idx="14">
                  <c:v>7039.2402600000005</c:v>
                </c:pt>
                <c:pt idx="15">
                  <c:v>6806.57989</c:v>
                </c:pt>
                <c:pt idx="16">
                  <c:v>6564.1501400000016</c:v>
                </c:pt>
                <c:pt idx="17">
                  <c:v>6164.0047000000004</c:v>
                </c:pt>
                <c:pt idx="18">
                  <c:v>6375.8924500000012</c:v>
                </c:pt>
                <c:pt idx="19">
                  <c:v>6473.7110500000017</c:v>
                </c:pt>
                <c:pt idx="20">
                  <c:v>6656.9378299999989</c:v>
                </c:pt>
                <c:pt idx="21">
                  <c:v>6957.4714999999997</c:v>
                </c:pt>
                <c:pt idx="22">
                  <c:v>7419.3049800000008</c:v>
                </c:pt>
                <c:pt idx="23">
                  <c:v>7941.5079200000009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13-480A-9E21-EDF3A1749E6E}"/>
            </c:ext>
          </c:extLst>
        </c:ser>
        <c:ser>
          <c:idx val="2"/>
          <c:order val="1"/>
          <c:tx>
            <c:strRef>
              <c:f>'NWPP-NW'!$B$236</c:f>
              <c:strCache>
                <c:ptCount val="1"/>
                <c:pt idx="0">
                  <c:v>Central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'NWPP-NW'!$C$234:$Z$234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'NWPP-NW'!$C$236:$Z$236</c:f>
              <c:numCache>
                <c:formatCode>#,##0_);\(#,##0\)</c:formatCode>
                <c:ptCount val="24"/>
                <c:pt idx="0">
                  <c:v>14547.837739999997</c:v>
                </c:pt>
                <c:pt idx="1">
                  <c:v>14756.831200000001</c:v>
                </c:pt>
                <c:pt idx="2">
                  <c:v>14787.118899999999</c:v>
                </c:pt>
                <c:pt idx="3">
                  <c:v>14526.100259999999</c:v>
                </c:pt>
                <c:pt idx="4">
                  <c:v>13716.25805</c:v>
                </c:pt>
                <c:pt idx="5">
                  <c:v>12004.34966</c:v>
                </c:pt>
                <c:pt idx="6">
                  <c:v>10130.574379999998</c:v>
                </c:pt>
                <c:pt idx="7">
                  <c:v>9472.140800000001</c:v>
                </c:pt>
                <c:pt idx="8">
                  <c:v>9579.9818699999996</c:v>
                </c:pt>
                <c:pt idx="9">
                  <c:v>10205.89618</c:v>
                </c:pt>
                <c:pt idx="10">
                  <c:v>10128.948970000001</c:v>
                </c:pt>
                <c:pt idx="11">
                  <c:v>10755.786749999999</c:v>
                </c:pt>
                <c:pt idx="12">
                  <c:v>11039.21315</c:v>
                </c:pt>
                <c:pt idx="13">
                  <c:v>11365.191480000001</c:v>
                </c:pt>
                <c:pt idx="14">
                  <c:v>11121.8596</c:v>
                </c:pt>
                <c:pt idx="15">
                  <c:v>10396.391809999999</c:v>
                </c:pt>
                <c:pt idx="16">
                  <c:v>9147.9199600000029</c:v>
                </c:pt>
                <c:pt idx="17">
                  <c:v>8631.2739600000023</c:v>
                </c:pt>
                <c:pt idx="18">
                  <c:v>8824.1918099999984</c:v>
                </c:pt>
                <c:pt idx="19">
                  <c:v>9478.2897300000004</c:v>
                </c:pt>
                <c:pt idx="20">
                  <c:v>10057.02893</c:v>
                </c:pt>
                <c:pt idx="21">
                  <c:v>11449.060220000003</c:v>
                </c:pt>
                <c:pt idx="22">
                  <c:v>12964.41048</c:v>
                </c:pt>
                <c:pt idx="23">
                  <c:v>14207.716349999999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13-480A-9E21-EDF3A1749E6E}"/>
            </c:ext>
          </c:extLst>
        </c:ser>
        <c:ser>
          <c:idx val="3"/>
          <c:order val="2"/>
          <c:tx>
            <c:strRef>
              <c:f>'NWPP-NW'!$B$237</c:f>
              <c:strCache>
                <c:ptCount val="1"/>
                <c:pt idx="0">
                  <c:v>Northern Ca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'NWPP-NW'!$C$234:$Z$234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'NWPP-NW'!$C$237:$Z$237</c:f>
              <c:numCache>
                <c:formatCode>#,##0_);\(#,##0\)</c:formatCode>
                <c:ptCount val="24"/>
                <c:pt idx="0">
                  <c:v>1484.0025099999998</c:v>
                </c:pt>
                <c:pt idx="1">
                  <c:v>1527.0062400000002</c:v>
                </c:pt>
                <c:pt idx="2">
                  <c:v>1530.0016000000001</c:v>
                </c:pt>
                <c:pt idx="3">
                  <c:v>1503.0105200000003</c:v>
                </c:pt>
                <c:pt idx="4">
                  <c:v>1399.0030999999999</c:v>
                </c:pt>
                <c:pt idx="5">
                  <c:v>1097.9989999999998</c:v>
                </c:pt>
                <c:pt idx="6">
                  <c:v>697.01424999999983</c:v>
                </c:pt>
                <c:pt idx="7">
                  <c:v>629.99189999999999</c:v>
                </c:pt>
                <c:pt idx="8">
                  <c:v>708.99099999999976</c:v>
                </c:pt>
                <c:pt idx="9">
                  <c:v>874.98799999999983</c:v>
                </c:pt>
                <c:pt idx="10">
                  <c:v>940.00480000000016</c:v>
                </c:pt>
                <c:pt idx="11">
                  <c:v>1014.9916599999999</c:v>
                </c:pt>
                <c:pt idx="12">
                  <c:v>1098.0075299999999</c:v>
                </c:pt>
                <c:pt idx="13">
                  <c:v>1128.00459</c:v>
                </c:pt>
                <c:pt idx="14">
                  <c:v>1161.0062399999999</c:v>
                </c:pt>
                <c:pt idx="15">
                  <c:v>1118.0094599999998</c:v>
                </c:pt>
                <c:pt idx="16">
                  <c:v>986.99339999999961</c:v>
                </c:pt>
                <c:pt idx="17">
                  <c:v>688.01030000000003</c:v>
                </c:pt>
                <c:pt idx="18">
                  <c:v>548.98446000000047</c:v>
                </c:pt>
                <c:pt idx="19">
                  <c:v>595.0022100000001</c:v>
                </c:pt>
                <c:pt idx="20">
                  <c:v>682.99167999999997</c:v>
                </c:pt>
                <c:pt idx="21">
                  <c:v>891.9931600000001</c:v>
                </c:pt>
                <c:pt idx="22">
                  <c:v>1172.01064</c:v>
                </c:pt>
                <c:pt idx="23">
                  <c:v>1426.0034199999998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F13-480A-9E21-EDF3A1749E6E}"/>
            </c:ext>
          </c:extLst>
        </c:ser>
        <c:ser>
          <c:idx val="4"/>
          <c:order val="3"/>
          <c:tx>
            <c:strRef>
              <c:f>'NWPP-NW'!$B$238</c:f>
              <c:strCache>
                <c:ptCount val="1"/>
                <c:pt idx="0">
                  <c:v>Southern 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'NWPP-NW'!$C$234:$Z$234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'NWPP-NW'!$C$238:$Z$238</c:f>
              <c:numCache>
                <c:formatCode>#,##0_);\(#,##0\)</c:formatCode>
                <c:ptCount val="24"/>
                <c:pt idx="0">
                  <c:v>8126.4509199999993</c:v>
                </c:pt>
                <c:pt idx="1">
                  <c:v>8599.6972499999993</c:v>
                </c:pt>
                <c:pt idx="2">
                  <c:v>8879.2684599999993</c:v>
                </c:pt>
                <c:pt idx="3">
                  <c:v>8833.1187900000004</c:v>
                </c:pt>
                <c:pt idx="4">
                  <c:v>8481.7698400000008</c:v>
                </c:pt>
                <c:pt idx="5">
                  <c:v>7501.7936499999996</c:v>
                </c:pt>
                <c:pt idx="6">
                  <c:v>5774.8758599999992</c:v>
                </c:pt>
                <c:pt idx="7">
                  <c:v>4397.1436199999998</c:v>
                </c:pt>
                <c:pt idx="8">
                  <c:v>4577.0088899999992</c:v>
                </c:pt>
                <c:pt idx="9">
                  <c:v>4897.7964999999995</c:v>
                </c:pt>
                <c:pt idx="10">
                  <c:v>4980.076399999999</c:v>
                </c:pt>
                <c:pt idx="11">
                  <c:v>4990.6478899999993</c:v>
                </c:pt>
                <c:pt idx="12">
                  <c:v>5052.5193499999987</c:v>
                </c:pt>
                <c:pt idx="13">
                  <c:v>4882.0209999999988</c:v>
                </c:pt>
                <c:pt idx="14">
                  <c:v>4621.4051999999992</c:v>
                </c:pt>
                <c:pt idx="15">
                  <c:v>4518.40924</c:v>
                </c:pt>
                <c:pt idx="16">
                  <c:v>3978.1671999999999</c:v>
                </c:pt>
                <c:pt idx="17">
                  <c:v>2974.7944899999984</c:v>
                </c:pt>
                <c:pt idx="18">
                  <c:v>3005.5720000000001</c:v>
                </c:pt>
                <c:pt idx="19">
                  <c:v>3469.9444999999996</c:v>
                </c:pt>
                <c:pt idx="20">
                  <c:v>4026.001699999998</c:v>
                </c:pt>
                <c:pt idx="21">
                  <c:v>4940.8530399999991</c:v>
                </c:pt>
                <c:pt idx="22">
                  <c:v>6286.2106299999996</c:v>
                </c:pt>
                <c:pt idx="23">
                  <c:v>7371.4750000000004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F13-480A-9E21-EDF3A1749E6E}"/>
            </c:ext>
          </c:extLst>
        </c:ser>
        <c:ser>
          <c:idx val="5"/>
          <c:order val="4"/>
          <c:tx>
            <c:strRef>
              <c:f>'NWPP-NW'!$B$239</c:f>
              <c:strCache>
                <c:ptCount val="1"/>
                <c:pt idx="0">
                  <c:v>DSW</c:v>
                </c:pt>
              </c:strCache>
            </c:strRef>
          </c:tx>
          <c:spPr>
            <a:solidFill>
              <a:srgbClr val="B53713"/>
            </a:solidFill>
            <a:ln>
              <a:noFill/>
            </a:ln>
            <a:effectLst/>
          </c:spPr>
          <c:invertIfNegative val="0"/>
          <c:cat>
            <c:numRef>
              <c:f>'NWPP-NW'!$C$234:$Z$234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'NWPP-NW'!$C$239:$Z$239</c:f>
              <c:numCache>
                <c:formatCode>#,##0_);\(#,##0\)</c:formatCode>
                <c:ptCount val="24"/>
                <c:pt idx="0">
                  <c:v>13732.997220000001</c:v>
                </c:pt>
                <c:pt idx="1">
                  <c:v>13903.012350000001</c:v>
                </c:pt>
                <c:pt idx="2">
                  <c:v>13949.03008</c:v>
                </c:pt>
                <c:pt idx="3">
                  <c:v>13892.00368</c:v>
                </c:pt>
                <c:pt idx="4">
                  <c:v>13606.979380000001</c:v>
                </c:pt>
                <c:pt idx="5">
                  <c:v>12861.983259999997</c:v>
                </c:pt>
                <c:pt idx="6">
                  <c:v>11776.962460000001</c:v>
                </c:pt>
                <c:pt idx="7">
                  <c:v>11319.999620000001</c:v>
                </c:pt>
                <c:pt idx="8">
                  <c:v>11911.019559999999</c:v>
                </c:pt>
                <c:pt idx="9">
                  <c:v>12552.02728</c:v>
                </c:pt>
                <c:pt idx="10">
                  <c:v>12919.019510000002</c:v>
                </c:pt>
                <c:pt idx="11">
                  <c:v>12761.9995</c:v>
                </c:pt>
                <c:pt idx="12">
                  <c:v>12937.993559999999</c:v>
                </c:pt>
                <c:pt idx="13">
                  <c:v>12950.0044</c:v>
                </c:pt>
                <c:pt idx="14">
                  <c:v>13001.009579999998</c:v>
                </c:pt>
                <c:pt idx="15">
                  <c:v>13065.031459999998</c:v>
                </c:pt>
                <c:pt idx="16">
                  <c:v>12908.039119999999</c:v>
                </c:pt>
                <c:pt idx="17">
                  <c:v>12281.017540000001</c:v>
                </c:pt>
                <c:pt idx="18">
                  <c:v>11802.986830000002</c:v>
                </c:pt>
                <c:pt idx="19">
                  <c:v>11919.012600000002</c:v>
                </c:pt>
                <c:pt idx="20">
                  <c:v>12045.033999999998</c:v>
                </c:pt>
                <c:pt idx="21">
                  <c:v>12324.026089999999</c:v>
                </c:pt>
                <c:pt idx="22">
                  <c:v>12796.034580000003</c:v>
                </c:pt>
                <c:pt idx="23">
                  <c:v>13259.968359999999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F13-480A-9E21-EDF3A1749E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92817864"/>
        <c:axId val="1192817536"/>
      </c:barChart>
      <c:catAx>
        <c:axId val="11928178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Hour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2817536"/>
        <c:crosses val="autoZero"/>
        <c:auto val="1"/>
        <c:lblAlgn val="ctr"/>
        <c:lblOffset val="100"/>
        <c:tickLblSkip val="2"/>
        <c:noMultiLvlLbl val="0"/>
      </c:catAx>
      <c:valAx>
        <c:axId val="1192817536"/>
        <c:scaling>
          <c:orientation val="minMax"/>
          <c:max val="5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MW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_);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2817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'NWPP-NW'!$B$259</c:f>
              <c:strCache>
                <c:ptCount val="1"/>
                <c:pt idx="0">
                  <c:v>NE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'NWPP-NW'!$C$258:$Z$258</c:f>
              <c:numCache>
                <c:formatCode>General</c:formatCode>
                <c:ptCount val="24"/>
                <c:pt idx="0" formatCode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'NWPP-NW'!$C$259:$Z$259</c:f>
              <c:numCache>
                <c:formatCode>#,##0_);\(#,##0\)</c:formatCode>
                <c:ptCount val="24"/>
                <c:pt idx="0">
                  <c:v>5549.1694399999997</c:v>
                </c:pt>
                <c:pt idx="1">
                  <c:v>5799.1435100000008</c:v>
                </c:pt>
                <c:pt idx="2">
                  <c:v>5893.7294000000002</c:v>
                </c:pt>
                <c:pt idx="3">
                  <c:v>5841.7761799999989</c:v>
                </c:pt>
                <c:pt idx="4">
                  <c:v>5821.7603100000006</c:v>
                </c:pt>
                <c:pt idx="5">
                  <c:v>5398.34962</c:v>
                </c:pt>
                <c:pt idx="6">
                  <c:v>4624.0384099999992</c:v>
                </c:pt>
                <c:pt idx="7">
                  <c:v>3775.5109399999983</c:v>
                </c:pt>
                <c:pt idx="8">
                  <c:v>3643.3485699999992</c:v>
                </c:pt>
                <c:pt idx="9">
                  <c:v>3715.5563899999988</c:v>
                </c:pt>
                <c:pt idx="10">
                  <c:v>3698.743179999999</c:v>
                </c:pt>
                <c:pt idx="11">
                  <c:v>3408.5907800000004</c:v>
                </c:pt>
                <c:pt idx="12">
                  <c:v>3525.8445100000004</c:v>
                </c:pt>
                <c:pt idx="13">
                  <c:v>3666.0257000000011</c:v>
                </c:pt>
                <c:pt idx="14">
                  <c:v>3838.24026</c:v>
                </c:pt>
                <c:pt idx="15">
                  <c:v>3684.57989</c:v>
                </c:pt>
                <c:pt idx="16">
                  <c:v>3537.1501400000011</c:v>
                </c:pt>
                <c:pt idx="17">
                  <c:v>3071.0047000000004</c:v>
                </c:pt>
                <c:pt idx="18">
                  <c:v>3181.8924500000003</c:v>
                </c:pt>
                <c:pt idx="19">
                  <c:v>3312.7110500000017</c:v>
                </c:pt>
                <c:pt idx="20">
                  <c:v>3501.9378299999989</c:v>
                </c:pt>
                <c:pt idx="21">
                  <c:v>3734.4714999999997</c:v>
                </c:pt>
                <c:pt idx="22">
                  <c:v>4255.3049800000008</c:v>
                </c:pt>
                <c:pt idx="23">
                  <c:v>4758.5079200000009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9A-4E27-B6B4-5BB7EBBE36DF}"/>
            </c:ext>
          </c:extLst>
        </c:ser>
        <c:ser>
          <c:idx val="1"/>
          <c:order val="1"/>
          <c:tx>
            <c:strRef>
              <c:f>'NWPP-NW'!$B$260</c:f>
              <c:strCache>
                <c:ptCount val="1"/>
                <c:pt idx="0">
                  <c:v>Central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'NWPP-NW'!$C$258:$Z$258</c:f>
              <c:numCache>
                <c:formatCode>General</c:formatCode>
                <c:ptCount val="24"/>
                <c:pt idx="0" formatCode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'NWPP-NW'!$C$260:$Z$260</c:f>
              <c:numCache>
                <c:formatCode>#,##0_);\(#,##0\)</c:formatCode>
                <c:ptCount val="24"/>
                <c:pt idx="0">
                  <c:v>6497.837739999999</c:v>
                </c:pt>
                <c:pt idx="1">
                  <c:v>6697.8312000000005</c:v>
                </c:pt>
                <c:pt idx="2">
                  <c:v>6794.1188999999995</c:v>
                </c:pt>
                <c:pt idx="3">
                  <c:v>6730.1002599999993</c:v>
                </c:pt>
                <c:pt idx="4">
                  <c:v>6037.2580499999995</c:v>
                </c:pt>
                <c:pt idx="5">
                  <c:v>4053.3496599999989</c:v>
                </c:pt>
                <c:pt idx="6">
                  <c:v>2009.5743799999984</c:v>
                </c:pt>
                <c:pt idx="7">
                  <c:v>1289.1408000000001</c:v>
                </c:pt>
                <c:pt idx="8">
                  <c:v>950.98187000000075</c:v>
                </c:pt>
                <c:pt idx="9">
                  <c:v>1302.89618</c:v>
                </c:pt>
                <c:pt idx="10">
                  <c:v>738.94896999999992</c:v>
                </c:pt>
                <c:pt idx="11">
                  <c:v>1305.7867499999986</c:v>
                </c:pt>
                <c:pt idx="12">
                  <c:v>1994.2131499999984</c:v>
                </c:pt>
                <c:pt idx="13">
                  <c:v>2237.1914800000013</c:v>
                </c:pt>
                <c:pt idx="14">
                  <c:v>2314.8596000000007</c:v>
                </c:pt>
                <c:pt idx="15">
                  <c:v>1920.3918099999996</c:v>
                </c:pt>
                <c:pt idx="16">
                  <c:v>1073.9199600000024</c:v>
                </c:pt>
                <c:pt idx="17">
                  <c:v>310.27396000000181</c:v>
                </c:pt>
                <c:pt idx="18">
                  <c:v>172.19180999999867</c:v>
                </c:pt>
                <c:pt idx="19">
                  <c:v>774.28972999999996</c:v>
                </c:pt>
                <c:pt idx="20">
                  <c:v>1321.0289299999988</c:v>
                </c:pt>
                <c:pt idx="21">
                  <c:v>3119.0602200000017</c:v>
                </c:pt>
                <c:pt idx="22">
                  <c:v>4673.4104800000005</c:v>
                </c:pt>
                <c:pt idx="23">
                  <c:v>5956.7163499999997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9A-4E27-B6B4-5BB7EBBE36DF}"/>
            </c:ext>
          </c:extLst>
        </c:ser>
        <c:ser>
          <c:idx val="2"/>
          <c:order val="2"/>
          <c:tx>
            <c:strRef>
              <c:f>'NWPP-NW'!$B$261</c:f>
              <c:strCache>
                <c:ptCount val="1"/>
                <c:pt idx="0">
                  <c:v>Northern Ca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'NWPP-NW'!$C$258:$Z$258</c:f>
              <c:numCache>
                <c:formatCode>General</c:formatCode>
                <c:ptCount val="24"/>
                <c:pt idx="0" formatCode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'NWPP-NW'!$C$261:$Z$261</c:f>
              <c:numCache>
                <c:formatCode>#,##0_);\(#,##0\)</c:formatCode>
                <c:ptCount val="24"/>
                <c:pt idx="0">
                  <c:v>808.00250999999969</c:v>
                </c:pt>
                <c:pt idx="1">
                  <c:v>846.00624000000016</c:v>
                </c:pt>
                <c:pt idx="2">
                  <c:v>850.00160000000005</c:v>
                </c:pt>
                <c:pt idx="3">
                  <c:v>865.01052000000016</c:v>
                </c:pt>
                <c:pt idx="4">
                  <c:v>756.0030999999999</c:v>
                </c:pt>
                <c:pt idx="5">
                  <c:v>452.99899999999963</c:v>
                </c:pt>
                <c:pt idx="6">
                  <c:v>36.014249999999805</c:v>
                </c:pt>
                <c:pt idx="7">
                  <c:v>-46.008100000000027</c:v>
                </c:pt>
                <c:pt idx="8">
                  <c:v>59.990999999999772</c:v>
                </c:pt>
                <c:pt idx="9">
                  <c:v>186.98799999999983</c:v>
                </c:pt>
                <c:pt idx="10">
                  <c:v>230.00480000000016</c:v>
                </c:pt>
                <c:pt idx="11">
                  <c:v>342.99165999999991</c:v>
                </c:pt>
                <c:pt idx="12">
                  <c:v>388.00752999999992</c:v>
                </c:pt>
                <c:pt idx="13">
                  <c:v>405.00459000000006</c:v>
                </c:pt>
                <c:pt idx="14">
                  <c:v>417.00623999999993</c:v>
                </c:pt>
                <c:pt idx="15">
                  <c:v>345.00945999999988</c:v>
                </c:pt>
                <c:pt idx="16">
                  <c:v>328.99339999999967</c:v>
                </c:pt>
                <c:pt idx="17">
                  <c:v>4.0103000000000577</c:v>
                </c:pt>
                <c:pt idx="18">
                  <c:v>-168.01553999999956</c:v>
                </c:pt>
                <c:pt idx="19">
                  <c:v>-124.99778999999995</c:v>
                </c:pt>
                <c:pt idx="20">
                  <c:v>-39.008320000000012</c:v>
                </c:pt>
                <c:pt idx="21">
                  <c:v>184.9931600000001</c:v>
                </c:pt>
                <c:pt idx="22">
                  <c:v>479.01064000000008</c:v>
                </c:pt>
                <c:pt idx="23">
                  <c:v>742.00341999999978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69A-4E27-B6B4-5BB7EBBE36DF}"/>
            </c:ext>
          </c:extLst>
        </c:ser>
        <c:ser>
          <c:idx val="3"/>
          <c:order val="3"/>
          <c:tx>
            <c:strRef>
              <c:f>'NWPP-NW'!$B$262</c:f>
              <c:strCache>
                <c:ptCount val="1"/>
                <c:pt idx="0">
                  <c:v>Southern 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'NWPP-NW'!$C$258:$Z$258</c:f>
              <c:numCache>
                <c:formatCode>General</c:formatCode>
                <c:ptCount val="24"/>
                <c:pt idx="0" formatCode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'NWPP-NW'!$C$262:$Z$262</c:f>
              <c:numCache>
                <c:formatCode>#,##0_);\(#,##0\)</c:formatCode>
                <c:ptCount val="24"/>
                <c:pt idx="0">
                  <c:v>6669.4509199999993</c:v>
                </c:pt>
                <c:pt idx="1">
                  <c:v>7157.6972499999993</c:v>
                </c:pt>
                <c:pt idx="2">
                  <c:v>7454.2684600000002</c:v>
                </c:pt>
                <c:pt idx="3">
                  <c:v>7408.1187899999995</c:v>
                </c:pt>
                <c:pt idx="4">
                  <c:v>7069.7698400000008</c:v>
                </c:pt>
                <c:pt idx="5">
                  <c:v>6011.7936499999996</c:v>
                </c:pt>
                <c:pt idx="6">
                  <c:v>3984.8758599999992</c:v>
                </c:pt>
                <c:pt idx="7">
                  <c:v>2499.1436199999998</c:v>
                </c:pt>
                <c:pt idx="8">
                  <c:v>2559.0088899999992</c:v>
                </c:pt>
                <c:pt idx="9">
                  <c:v>2508.7964999999995</c:v>
                </c:pt>
                <c:pt idx="10">
                  <c:v>2297.076399999999</c:v>
                </c:pt>
                <c:pt idx="11">
                  <c:v>2273.6478899999993</c:v>
                </c:pt>
                <c:pt idx="12">
                  <c:v>2252.5193499999987</c:v>
                </c:pt>
                <c:pt idx="13">
                  <c:v>1967.0209999999988</c:v>
                </c:pt>
                <c:pt idx="14">
                  <c:v>1818.4051999999992</c:v>
                </c:pt>
                <c:pt idx="15">
                  <c:v>2355.40924</c:v>
                </c:pt>
                <c:pt idx="16">
                  <c:v>2085.1671999999999</c:v>
                </c:pt>
                <c:pt idx="17">
                  <c:v>778.7944899999984</c:v>
                </c:pt>
                <c:pt idx="18">
                  <c:v>661.57200000000012</c:v>
                </c:pt>
                <c:pt idx="19">
                  <c:v>1214.9444999999996</c:v>
                </c:pt>
                <c:pt idx="20">
                  <c:v>1952.001699999998</c:v>
                </c:pt>
                <c:pt idx="21">
                  <c:v>3067.8530399999991</c:v>
                </c:pt>
                <c:pt idx="22">
                  <c:v>4693.2106299999996</c:v>
                </c:pt>
                <c:pt idx="23">
                  <c:v>5912.4750000000004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69A-4E27-B6B4-5BB7EBBE36DF}"/>
            </c:ext>
          </c:extLst>
        </c:ser>
        <c:ser>
          <c:idx val="4"/>
          <c:order val="4"/>
          <c:tx>
            <c:strRef>
              <c:f>'NWPP-NW'!$B$263</c:f>
              <c:strCache>
                <c:ptCount val="1"/>
                <c:pt idx="0">
                  <c:v>DSW</c:v>
                </c:pt>
              </c:strCache>
            </c:strRef>
          </c:tx>
          <c:spPr>
            <a:solidFill>
              <a:srgbClr val="B53713"/>
            </a:solidFill>
            <a:ln>
              <a:noFill/>
            </a:ln>
            <a:effectLst/>
          </c:spPr>
          <c:invertIfNegative val="0"/>
          <c:cat>
            <c:numRef>
              <c:f>'NWPP-NW'!$C$258:$Z$258</c:f>
              <c:numCache>
                <c:formatCode>General</c:formatCode>
                <c:ptCount val="24"/>
                <c:pt idx="0" formatCode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'NWPP-NW'!$C$263:$Z$263</c:f>
              <c:numCache>
                <c:formatCode>#,##0_);\(#,##0\)</c:formatCode>
                <c:ptCount val="24"/>
                <c:pt idx="0">
                  <c:v>11382.997219999997</c:v>
                </c:pt>
                <c:pt idx="1">
                  <c:v>11526.012350000001</c:v>
                </c:pt>
                <c:pt idx="2">
                  <c:v>11588.03008</c:v>
                </c:pt>
                <c:pt idx="3">
                  <c:v>11559.00368</c:v>
                </c:pt>
                <c:pt idx="4">
                  <c:v>11275.979379999999</c:v>
                </c:pt>
                <c:pt idx="5">
                  <c:v>10597.983259999999</c:v>
                </c:pt>
                <c:pt idx="6">
                  <c:v>9277.9624600000006</c:v>
                </c:pt>
                <c:pt idx="7">
                  <c:v>8715.9996200000005</c:v>
                </c:pt>
                <c:pt idx="8">
                  <c:v>9354.0195600000006</c:v>
                </c:pt>
                <c:pt idx="9">
                  <c:v>9882.0272799999984</c:v>
                </c:pt>
                <c:pt idx="10">
                  <c:v>10152.019510000002</c:v>
                </c:pt>
                <c:pt idx="11">
                  <c:v>10046.999499999998</c:v>
                </c:pt>
                <c:pt idx="12">
                  <c:v>10242.993559999999</c:v>
                </c:pt>
                <c:pt idx="13">
                  <c:v>10270.0044</c:v>
                </c:pt>
                <c:pt idx="14">
                  <c:v>10256.00958</c:v>
                </c:pt>
                <c:pt idx="15">
                  <c:v>10429.031460000002</c:v>
                </c:pt>
                <c:pt idx="16">
                  <c:v>10495.039119999999</c:v>
                </c:pt>
                <c:pt idx="17">
                  <c:v>9702.0175400000007</c:v>
                </c:pt>
                <c:pt idx="18">
                  <c:v>9099.9868300000016</c:v>
                </c:pt>
                <c:pt idx="19">
                  <c:v>9206.0126</c:v>
                </c:pt>
                <c:pt idx="20">
                  <c:v>9217.0339999999978</c:v>
                </c:pt>
                <c:pt idx="21">
                  <c:v>9660.0260899999994</c:v>
                </c:pt>
                <c:pt idx="22">
                  <c:v>10266.03458</c:v>
                </c:pt>
                <c:pt idx="23">
                  <c:v>10848.968359999999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69A-4E27-B6B4-5BB7EBBE36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99493384"/>
        <c:axId val="1099496336"/>
      </c:barChart>
      <c:catAx>
        <c:axId val="10994933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Hour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9496336"/>
        <c:crosses val="autoZero"/>
        <c:auto val="1"/>
        <c:lblAlgn val="ctr"/>
        <c:lblOffset val="100"/>
        <c:tickLblSkip val="2"/>
        <c:noMultiLvlLbl val="0"/>
      </c:catAx>
      <c:valAx>
        <c:axId val="1099496336"/>
        <c:scaling>
          <c:orientation val="minMax"/>
          <c:max val="5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MW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_);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9493384"/>
        <c:crosses val="autoZero"/>
        <c:crossBetween val="between"/>
        <c:majorUnit val="5000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5"/>
          <c:order val="5"/>
          <c:tx>
            <c:strRef>
              <c:f>'NWPP-Central'!$B$246</c:f>
              <c:strCache>
                <c:ptCount val="1"/>
                <c:pt idx="0">
                  <c:v>Total Expected</c:v>
                </c:pt>
              </c:strCache>
            </c:strRef>
          </c:tx>
          <c:spPr>
            <a:solidFill>
              <a:srgbClr val="44546A">
                <a:alpha val="25098"/>
              </a:srgbClr>
            </a:solidFill>
            <a:ln>
              <a:noFill/>
            </a:ln>
            <a:effectLst/>
          </c:spPr>
          <c:cat>
            <c:numRef>
              <c:f>'NWPP-Central'!$C$240:$Z$240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'NWPP-Central'!$C$246:$Z$246</c:f>
              <c:numCache>
                <c:formatCode>#,##0_);\(#,##0\)</c:formatCode>
                <c:ptCount val="24"/>
                <c:pt idx="0">
                  <c:v>34570.426549999996</c:v>
                </c:pt>
                <c:pt idx="1">
                  <c:v>35979.229200000002</c:v>
                </c:pt>
                <c:pt idx="2">
                  <c:v>36755.636009999995</c:v>
                </c:pt>
                <c:pt idx="3">
                  <c:v>37236.765590000003</c:v>
                </c:pt>
                <c:pt idx="4">
                  <c:v>36559.096550000002</c:v>
                </c:pt>
                <c:pt idx="5">
                  <c:v>35135.845829999998</c:v>
                </c:pt>
                <c:pt idx="6">
                  <c:v>32738.221620000004</c:v>
                </c:pt>
                <c:pt idx="7">
                  <c:v>31158.113899999997</c:v>
                </c:pt>
                <c:pt idx="8">
                  <c:v>31333.118810000004</c:v>
                </c:pt>
                <c:pt idx="9">
                  <c:v>30611.724150000002</c:v>
                </c:pt>
                <c:pt idx="10">
                  <c:v>30039.929749999996</c:v>
                </c:pt>
                <c:pt idx="11">
                  <c:v>28508.299709999996</c:v>
                </c:pt>
                <c:pt idx="12">
                  <c:v>26856.603749999998</c:v>
                </c:pt>
                <c:pt idx="13">
                  <c:v>24787.627629999995</c:v>
                </c:pt>
                <c:pt idx="14">
                  <c:v>22916.402600000001</c:v>
                </c:pt>
                <c:pt idx="15">
                  <c:v>21139.736020000004</c:v>
                </c:pt>
                <c:pt idx="16">
                  <c:v>19016.160960000001</c:v>
                </c:pt>
                <c:pt idx="17">
                  <c:v>17269.777320000001</c:v>
                </c:pt>
                <c:pt idx="18">
                  <c:v>16404.277259999995</c:v>
                </c:pt>
                <c:pt idx="19">
                  <c:v>17584.028319999998</c:v>
                </c:pt>
                <c:pt idx="20">
                  <c:v>19918.737040000007</c:v>
                </c:pt>
                <c:pt idx="21">
                  <c:v>23735.345980000002</c:v>
                </c:pt>
                <c:pt idx="22">
                  <c:v>28509.812949999996</c:v>
                </c:pt>
                <c:pt idx="23">
                  <c:v>31810.1636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84-464C-8FC8-1BEEFEB661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55714688"/>
        <c:axId val="1655718952"/>
      </c:areaChart>
      <c:barChart>
        <c:barDir val="col"/>
        <c:grouping val="stacked"/>
        <c:varyColors val="0"/>
        <c:ser>
          <c:idx val="0"/>
          <c:order val="0"/>
          <c:tx>
            <c:strRef>
              <c:f>'NWPP-Central'!$B$241</c:f>
              <c:strCache>
                <c:ptCount val="1"/>
                <c:pt idx="0">
                  <c:v>NW</c:v>
                </c:pt>
              </c:strCache>
            </c:strRef>
          </c:tx>
          <c:spPr>
            <a:solidFill>
              <a:srgbClr val="476259"/>
            </a:solidFill>
            <a:ln>
              <a:noFill/>
            </a:ln>
            <a:effectLst/>
          </c:spPr>
          <c:invertIfNegative val="0"/>
          <c:cat>
            <c:numRef>
              <c:f>'NWPP-Central'!$C$240:$Z$240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'NWPP-Central'!$C$241:$Z$241</c:f>
              <c:numCache>
                <c:formatCode>#,##0_);\(#,##0\)</c:formatCode>
                <c:ptCount val="24"/>
                <c:pt idx="0">
                  <c:v>1228.0147800000002</c:v>
                </c:pt>
                <c:pt idx="1">
                  <c:v>1140.9244999999987</c:v>
                </c:pt>
                <c:pt idx="2">
                  <c:v>1107.0016300000011</c:v>
                </c:pt>
                <c:pt idx="3">
                  <c:v>805.98386999999991</c:v>
                </c:pt>
                <c:pt idx="4">
                  <c:v>251.93317999999863</c:v>
                </c:pt>
                <c:pt idx="5">
                  <c:v>-851.02458000000183</c:v>
                </c:pt>
                <c:pt idx="6">
                  <c:v>-2703.9729599999982</c:v>
                </c:pt>
                <c:pt idx="7">
                  <c:v>-2743.0265399999998</c:v>
                </c:pt>
                <c:pt idx="8">
                  <c:v>-2494.9676100000015</c:v>
                </c:pt>
                <c:pt idx="9">
                  <c:v>-2136.1209300000005</c:v>
                </c:pt>
                <c:pt idx="10">
                  <c:v>-2089.9565500000008</c:v>
                </c:pt>
                <c:pt idx="11">
                  <c:v>-2148.0637800000004</c:v>
                </c:pt>
                <c:pt idx="12">
                  <c:v>-2411.9522800000004</c:v>
                </c:pt>
                <c:pt idx="13">
                  <c:v>-2575.0040800000002</c:v>
                </c:pt>
                <c:pt idx="14">
                  <c:v>-3173.9155099999989</c:v>
                </c:pt>
                <c:pt idx="15">
                  <c:v>-4017.9085799999984</c:v>
                </c:pt>
                <c:pt idx="16">
                  <c:v>-4621.9666600000019</c:v>
                </c:pt>
                <c:pt idx="17">
                  <c:v>-4892.9368499999982</c:v>
                </c:pt>
                <c:pt idx="18">
                  <c:v>-4386.0440300000018</c:v>
                </c:pt>
                <c:pt idx="19">
                  <c:v>-3406.0383199999987</c:v>
                </c:pt>
                <c:pt idx="20">
                  <c:v>-2651.9652599999999</c:v>
                </c:pt>
                <c:pt idx="21">
                  <c:v>-1107.1199400000014</c:v>
                </c:pt>
                <c:pt idx="22">
                  <c:v>-159.91982000000053</c:v>
                </c:pt>
                <c:pt idx="23">
                  <c:v>468.99316000000022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84-464C-8FC8-1BEEFEB6613C}"/>
            </c:ext>
          </c:extLst>
        </c:ser>
        <c:ser>
          <c:idx val="1"/>
          <c:order val="1"/>
          <c:tx>
            <c:strRef>
              <c:f>'NWPP-Central'!$B$242</c:f>
              <c:strCache>
                <c:ptCount val="1"/>
                <c:pt idx="0">
                  <c:v>NE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'NWPP-Central'!$C$240:$Z$240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'NWPP-Central'!$C$242:$Z$242</c:f>
              <c:numCache>
                <c:formatCode>#,##0_);\(#,##0\)</c:formatCode>
                <c:ptCount val="24"/>
                <c:pt idx="0">
                  <c:v>7734.1418900000008</c:v>
                </c:pt>
                <c:pt idx="1">
                  <c:v>7891.6710000000012</c:v>
                </c:pt>
                <c:pt idx="2">
                  <c:v>8063.3290100000004</c:v>
                </c:pt>
                <c:pt idx="3">
                  <c:v>8197.2048599999998</c:v>
                </c:pt>
                <c:pt idx="4">
                  <c:v>8101.2693400000007</c:v>
                </c:pt>
                <c:pt idx="5">
                  <c:v>7833.4844300000004</c:v>
                </c:pt>
                <c:pt idx="6">
                  <c:v>7248.7776800000001</c:v>
                </c:pt>
                <c:pt idx="7">
                  <c:v>6795.3673800000006</c:v>
                </c:pt>
                <c:pt idx="8">
                  <c:v>6603.213240000001</c:v>
                </c:pt>
                <c:pt idx="9">
                  <c:v>6223.3524899999993</c:v>
                </c:pt>
                <c:pt idx="10">
                  <c:v>6019.2135699999999</c:v>
                </c:pt>
                <c:pt idx="11">
                  <c:v>5836.2034899999981</c:v>
                </c:pt>
                <c:pt idx="12">
                  <c:v>5774.9565300000013</c:v>
                </c:pt>
                <c:pt idx="13">
                  <c:v>5595.2662599999985</c:v>
                </c:pt>
                <c:pt idx="14">
                  <c:v>5423.4974600000005</c:v>
                </c:pt>
                <c:pt idx="15">
                  <c:v>5386.2687599999999</c:v>
                </c:pt>
                <c:pt idx="16">
                  <c:v>5323.0767299999998</c:v>
                </c:pt>
                <c:pt idx="17">
                  <c:v>5275.5863400000007</c:v>
                </c:pt>
                <c:pt idx="18">
                  <c:v>5346.2595200000005</c:v>
                </c:pt>
                <c:pt idx="19">
                  <c:v>5412.3220000000001</c:v>
                </c:pt>
                <c:pt idx="20">
                  <c:v>5834.281680000001</c:v>
                </c:pt>
                <c:pt idx="21">
                  <c:v>6254.8927800000001</c:v>
                </c:pt>
                <c:pt idx="22">
                  <c:v>6884.04745</c:v>
                </c:pt>
                <c:pt idx="23">
                  <c:v>7473.6154399999996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984-464C-8FC8-1BEEFEB6613C}"/>
            </c:ext>
          </c:extLst>
        </c:ser>
        <c:ser>
          <c:idx val="2"/>
          <c:order val="2"/>
          <c:tx>
            <c:strRef>
              <c:f>'NWPP-Central'!$B$243</c:f>
              <c:strCache>
                <c:ptCount val="1"/>
                <c:pt idx="0">
                  <c:v>Northern Ca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'NWPP-Central'!$C$240:$Z$240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'NWPP-Central'!$C$243:$Z$243</c:f>
              <c:numCache>
                <c:formatCode>#,##0_);\(#,##0\)</c:formatCode>
                <c:ptCount val="24"/>
                <c:pt idx="0">
                  <c:v>522.0023299999998</c:v>
                </c:pt>
                <c:pt idx="1">
                  <c:v>608.99980000000016</c:v>
                </c:pt>
                <c:pt idx="2">
                  <c:v>685.99328000000014</c:v>
                </c:pt>
                <c:pt idx="3">
                  <c:v>717.98947999999973</c:v>
                </c:pt>
                <c:pt idx="4">
                  <c:v>607.99555000000009</c:v>
                </c:pt>
                <c:pt idx="5">
                  <c:v>479.99724000000026</c:v>
                </c:pt>
                <c:pt idx="6">
                  <c:v>344.0036799999998</c:v>
                </c:pt>
                <c:pt idx="7">
                  <c:v>83.993550000000141</c:v>
                </c:pt>
                <c:pt idx="8">
                  <c:v>-43.986979999999761</c:v>
                </c:pt>
                <c:pt idx="9">
                  <c:v>-203.01390000000038</c:v>
                </c:pt>
                <c:pt idx="10">
                  <c:v>-373.99404000000027</c:v>
                </c:pt>
                <c:pt idx="11">
                  <c:v>-527.99127999999985</c:v>
                </c:pt>
                <c:pt idx="12">
                  <c:v>-666.01524999999992</c:v>
                </c:pt>
                <c:pt idx="13">
                  <c:v>-854.9954399999998</c:v>
                </c:pt>
                <c:pt idx="14">
                  <c:v>-1007.0142500000002</c:v>
                </c:pt>
                <c:pt idx="15">
                  <c:v>-1063.0135399999997</c:v>
                </c:pt>
                <c:pt idx="16">
                  <c:v>-1030.0000800000003</c:v>
                </c:pt>
                <c:pt idx="17">
                  <c:v>-1012.9850100000003</c:v>
                </c:pt>
                <c:pt idx="18">
                  <c:v>-917.99203000000034</c:v>
                </c:pt>
                <c:pt idx="19">
                  <c:v>-716.01360000000011</c:v>
                </c:pt>
                <c:pt idx="20">
                  <c:v>-487.99273999999957</c:v>
                </c:pt>
                <c:pt idx="21">
                  <c:v>-16.010300000000086</c:v>
                </c:pt>
                <c:pt idx="22">
                  <c:v>284.99455999999986</c:v>
                </c:pt>
                <c:pt idx="23">
                  <c:v>588.0040799999997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984-464C-8FC8-1BEEFEB6613C}"/>
            </c:ext>
          </c:extLst>
        </c:ser>
        <c:ser>
          <c:idx val="3"/>
          <c:order val="3"/>
          <c:tx>
            <c:strRef>
              <c:f>'NWPP-Central'!$B$244</c:f>
              <c:strCache>
                <c:ptCount val="1"/>
                <c:pt idx="0">
                  <c:v>Southern 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'NWPP-Central'!$C$240:$Z$240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'NWPP-Central'!$C$244:$Z$244</c:f>
              <c:numCache>
                <c:formatCode>#,##0_);\(#,##0\)</c:formatCode>
                <c:ptCount val="24"/>
                <c:pt idx="0">
                  <c:v>4652.3129299999991</c:v>
                </c:pt>
                <c:pt idx="1">
                  <c:v>5674.648259999999</c:v>
                </c:pt>
                <c:pt idx="2">
                  <c:v>6171.2795499999993</c:v>
                </c:pt>
                <c:pt idx="3">
                  <c:v>6244.6314800000009</c:v>
                </c:pt>
                <c:pt idx="4">
                  <c:v>6072.9264199999989</c:v>
                </c:pt>
                <c:pt idx="5">
                  <c:v>5325.3505299999988</c:v>
                </c:pt>
                <c:pt idx="6">
                  <c:v>4430.4217600000002</c:v>
                </c:pt>
                <c:pt idx="7">
                  <c:v>3377.7498800000012</c:v>
                </c:pt>
                <c:pt idx="8">
                  <c:v>3772.8694200000009</c:v>
                </c:pt>
                <c:pt idx="9">
                  <c:v>3697.5437200000015</c:v>
                </c:pt>
                <c:pt idx="10">
                  <c:v>3746.6524999999974</c:v>
                </c:pt>
                <c:pt idx="11">
                  <c:v>3686.0904000000019</c:v>
                </c:pt>
                <c:pt idx="12">
                  <c:v>2715.6278599999996</c:v>
                </c:pt>
                <c:pt idx="13">
                  <c:v>1914.309299999999</c:v>
                </c:pt>
                <c:pt idx="14">
                  <c:v>1250.8870799999995</c:v>
                </c:pt>
                <c:pt idx="15">
                  <c:v>305.44416000000001</c:v>
                </c:pt>
                <c:pt idx="16">
                  <c:v>-525.96760999999969</c:v>
                </c:pt>
                <c:pt idx="17">
                  <c:v>-1707.8173100000004</c:v>
                </c:pt>
                <c:pt idx="18">
                  <c:v>-2967.9537500000006</c:v>
                </c:pt>
                <c:pt idx="19">
                  <c:v>-2917.2971200000011</c:v>
                </c:pt>
                <c:pt idx="20">
                  <c:v>-2540.5318399999987</c:v>
                </c:pt>
                <c:pt idx="21">
                  <c:v>-1600.4589999999989</c:v>
                </c:pt>
                <c:pt idx="22">
                  <c:v>451.6987599999984</c:v>
                </c:pt>
                <c:pt idx="23">
                  <c:v>2026.5040000000008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984-464C-8FC8-1BEEFEB6613C}"/>
            </c:ext>
          </c:extLst>
        </c:ser>
        <c:ser>
          <c:idx val="4"/>
          <c:order val="4"/>
          <c:tx>
            <c:strRef>
              <c:f>'NWPP-Central'!$B$245</c:f>
              <c:strCache>
                <c:ptCount val="1"/>
                <c:pt idx="0">
                  <c:v>DSW</c:v>
                </c:pt>
              </c:strCache>
            </c:strRef>
          </c:tx>
          <c:spPr>
            <a:solidFill>
              <a:srgbClr val="B53713"/>
            </a:solidFill>
            <a:ln>
              <a:noFill/>
            </a:ln>
            <a:effectLst/>
          </c:spPr>
          <c:invertIfNegative val="0"/>
          <c:cat>
            <c:numRef>
              <c:f>'NWPP-Central'!$C$240:$Z$240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'NWPP-Central'!$C$245:$Z$245</c:f>
              <c:numCache>
                <c:formatCode>#,##0_);\(#,##0\)</c:formatCode>
                <c:ptCount val="24"/>
                <c:pt idx="0">
                  <c:v>5057.9546199999995</c:v>
                </c:pt>
                <c:pt idx="1">
                  <c:v>5713.9856400000008</c:v>
                </c:pt>
                <c:pt idx="2">
                  <c:v>6161.0325399999992</c:v>
                </c:pt>
                <c:pt idx="3">
                  <c:v>6560.955899999999</c:v>
                </c:pt>
                <c:pt idx="4">
                  <c:v>6571.972060000001</c:v>
                </c:pt>
                <c:pt idx="5">
                  <c:v>6273.0382099999988</c:v>
                </c:pt>
                <c:pt idx="6">
                  <c:v>6025.9914600000002</c:v>
                </c:pt>
                <c:pt idx="7">
                  <c:v>5848.0296299999991</c:v>
                </c:pt>
                <c:pt idx="8">
                  <c:v>5536.9907400000011</c:v>
                </c:pt>
                <c:pt idx="9">
                  <c:v>5076.962770000001</c:v>
                </c:pt>
                <c:pt idx="10">
                  <c:v>4200.0142700000015</c:v>
                </c:pt>
                <c:pt idx="11">
                  <c:v>3578.0608799999986</c:v>
                </c:pt>
                <c:pt idx="12">
                  <c:v>3233.9868900000001</c:v>
                </c:pt>
                <c:pt idx="13">
                  <c:v>2701.0515900000014</c:v>
                </c:pt>
                <c:pt idx="14">
                  <c:v>2043.947820000001</c:v>
                </c:pt>
                <c:pt idx="15">
                  <c:v>1887.9452200000014</c:v>
                </c:pt>
                <c:pt idx="16">
                  <c:v>1541.0185800000008</c:v>
                </c:pt>
                <c:pt idx="17">
                  <c:v>1189.9301499999979</c:v>
                </c:pt>
                <c:pt idx="18">
                  <c:v>1431.0075499999994</c:v>
                </c:pt>
                <c:pt idx="19">
                  <c:v>2223.0553599999994</c:v>
                </c:pt>
                <c:pt idx="20">
                  <c:v>2595.9452000000015</c:v>
                </c:pt>
                <c:pt idx="21">
                  <c:v>3956.0424400000002</c:v>
                </c:pt>
                <c:pt idx="22">
                  <c:v>4938.9919999999993</c:v>
                </c:pt>
                <c:pt idx="23">
                  <c:v>6231.0469200000007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984-464C-8FC8-1BEEFEB661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55714688"/>
        <c:axId val="1655718952"/>
      </c:barChart>
      <c:catAx>
        <c:axId val="16557146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Hour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5718952"/>
        <c:crosses val="autoZero"/>
        <c:auto val="1"/>
        <c:lblAlgn val="ctr"/>
        <c:lblOffset val="100"/>
        <c:noMultiLvlLbl val="0"/>
      </c:catAx>
      <c:valAx>
        <c:axId val="1655718952"/>
        <c:scaling>
          <c:orientation val="minMax"/>
          <c:min val="-1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MW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_);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5714688"/>
        <c:crosses val="autoZero"/>
        <c:crossBetween val="between"/>
        <c:majorUnit val="1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5"/>
          <c:order val="5"/>
          <c:tx>
            <c:strRef>
              <c:f>'NWPP-NE'!$B$269</c:f>
              <c:strCache>
                <c:ptCount val="1"/>
                <c:pt idx="0">
                  <c:v>Total Expected</c:v>
                </c:pt>
              </c:strCache>
            </c:strRef>
          </c:tx>
          <c:spPr>
            <a:solidFill>
              <a:srgbClr val="44546A">
                <a:alpha val="25098"/>
              </a:srgbClr>
            </a:solidFill>
            <a:ln>
              <a:noFill/>
            </a:ln>
            <a:effectLst/>
          </c:spPr>
          <c:cat>
            <c:numRef>
              <c:f>'NWPP-NE'!$C$263:$Z$263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'NWPP-NE'!$C$269:$Z$269</c:f>
              <c:numCache>
                <c:formatCode>#,##0_);\(#,##0\)</c:formatCode>
                <c:ptCount val="24"/>
                <c:pt idx="0">
                  <c:v>40523.406999999999</c:v>
                </c:pt>
                <c:pt idx="1">
                  <c:v>40311.381450000001</c:v>
                </c:pt>
                <c:pt idx="2">
                  <c:v>40147.834070000004</c:v>
                </c:pt>
                <c:pt idx="3">
                  <c:v>38871.749100000001</c:v>
                </c:pt>
                <c:pt idx="4">
                  <c:v>36564.083559999999</c:v>
                </c:pt>
                <c:pt idx="5">
                  <c:v>32935.497569999992</c:v>
                </c:pt>
                <c:pt idx="6">
                  <c:v>28429.428539999997</c:v>
                </c:pt>
                <c:pt idx="7">
                  <c:v>27199.98559</c:v>
                </c:pt>
                <c:pt idx="8">
                  <c:v>30233.581050000001</c:v>
                </c:pt>
                <c:pt idx="9">
                  <c:v>34605.444260000004</c:v>
                </c:pt>
                <c:pt idx="10">
                  <c:v>38815.279399999999</c:v>
                </c:pt>
                <c:pt idx="11">
                  <c:v>40409.587919999998</c:v>
                </c:pt>
                <c:pt idx="12">
                  <c:v>41473.643309999999</c:v>
                </c:pt>
                <c:pt idx="13">
                  <c:v>42090.43333</c:v>
                </c:pt>
                <c:pt idx="14">
                  <c:v>41786.943650000001</c:v>
                </c:pt>
                <c:pt idx="15">
                  <c:v>40992.906869999999</c:v>
                </c:pt>
                <c:pt idx="16">
                  <c:v>37226.91115</c:v>
                </c:pt>
                <c:pt idx="17">
                  <c:v>33000.857320000003</c:v>
                </c:pt>
                <c:pt idx="18">
                  <c:v>30861.837199999998</c:v>
                </c:pt>
                <c:pt idx="19">
                  <c:v>30545.88854</c:v>
                </c:pt>
                <c:pt idx="20">
                  <c:v>30785.198080000002</c:v>
                </c:pt>
                <c:pt idx="21">
                  <c:v>32440.234249999998</c:v>
                </c:pt>
                <c:pt idx="22">
                  <c:v>34854.068220000001</c:v>
                </c:pt>
                <c:pt idx="23">
                  <c:v>36256.396650000002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EA-4DDE-BD85-01A1D543F1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2410184"/>
        <c:axId val="1102410512"/>
      </c:areaChart>
      <c:barChart>
        <c:barDir val="col"/>
        <c:grouping val="stacked"/>
        <c:varyColors val="0"/>
        <c:ser>
          <c:idx val="0"/>
          <c:order val="0"/>
          <c:tx>
            <c:strRef>
              <c:f>'NWPP-NE'!$B$264</c:f>
              <c:strCache>
                <c:ptCount val="1"/>
                <c:pt idx="0">
                  <c:v>NW</c:v>
                </c:pt>
              </c:strCache>
            </c:strRef>
          </c:tx>
          <c:spPr>
            <a:solidFill>
              <a:srgbClr val="476259"/>
            </a:solidFill>
            <a:ln>
              <a:noFill/>
            </a:ln>
            <a:effectLst/>
          </c:spPr>
          <c:invertIfNegative val="0"/>
          <c:cat>
            <c:numRef>
              <c:f>'NWPP-NE'!$C$263:$Z$263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'NWPP-NE'!$C$264:$Z$264</c:f>
              <c:numCache>
                <c:formatCode>#,##0_);\(#,##0\)</c:formatCode>
                <c:ptCount val="24"/>
                <c:pt idx="0">
                  <c:v>-7512.0695600000008</c:v>
                </c:pt>
                <c:pt idx="1">
                  <c:v>-8265.9565199999997</c:v>
                </c:pt>
                <c:pt idx="2">
                  <c:v>-7633.0644299999994</c:v>
                </c:pt>
                <c:pt idx="3">
                  <c:v>-8495.0550399999975</c:v>
                </c:pt>
                <c:pt idx="4">
                  <c:v>-9756.9913500000002</c:v>
                </c:pt>
                <c:pt idx="5">
                  <c:v>-10520.870230000002</c:v>
                </c:pt>
                <c:pt idx="6">
                  <c:v>-11100.947410000002</c:v>
                </c:pt>
                <c:pt idx="7">
                  <c:v>-11182.021900000002</c:v>
                </c:pt>
                <c:pt idx="8">
                  <c:v>-9545.0891100000008</c:v>
                </c:pt>
                <c:pt idx="9">
                  <c:v>-7513.0005299999984</c:v>
                </c:pt>
                <c:pt idx="10">
                  <c:v>-5726.0960600000017</c:v>
                </c:pt>
                <c:pt idx="11">
                  <c:v>-5444.9787000000006</c:v>
                </c:pt>
                <c:pt idx="12">
                  <c:v>-4753.0170099999996</c:v>
                </c:pt>
                <c:pt idx="13">
                  <c:v>-4897.0506000000023</c:v>
                </c:pt>
                <c:pt idx="14">
                  <c:v>-4767.9091699999981</c:v>
                </c:pt>
                <c:pt idx="15">
                  <c:v>-4634.9278200000008</c:v>
                </c:pt>
                <c:pt idx="16">
                  <c:v>-5548.0145600000005</c:v>
                </c:pt>
                <c:pt idx="17">
                  <c:v>-5772.9742700000006</c:v>
                </c:pt>
                <c:pt idx="18">
                  <c:v>-5856.9767200000006</c:v>
                </c:pt>
                <c:pt idx="19">
                  <c:v>-6427.9880199999989</c:v>
                </c:pt>
                <c:pt idx="20">
                  <c:v>-5939.0818399999989</c:v>
                </c:pt>
                <c:pt idx="21">
                  <c:v>-6286.0481000000009</c:v>
                </c:pt>
                <c:pt idx="22">
                  <c:v>-7101.0377899999994</c:v>
                </c:pt>
                <c:pt idx="23">
                  <c:v>-7621.9194399999997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EA-4DDE-BD85-01A1D543F13A}"/>
            </c:ext>
          </c:extLst>
        </c:ser>
        <c:ser>
          <c:idx val="1"/>
          <c:order val="1"/>
          <c:tx>
            <c:strRef>
              <c:f>'NWPP-NE'!$B$265</c:f>
              <c:strCache>
                <c:ptCount val="1"/>
                <c:pt idx="0">
                  <c:v>Central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'NWPP-NE'!$C$263:$Z$263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'NWPP-NE'!$C$265:$Z$265</c:f>
              <c:numCache>
                <c:formatCode>#,##0_);\(#,##0\)</c:formatCode>
                <c:ptCount val="24"/>
                <c:pt idx="0">
                  <c:v>7619.9981400000015</c:v>
                </c:pt>
                <c:pt idx="1">
                  <c:v>8036.8723500000015</c:v>
                </c:pt>
                <c:pt idx="2">
                  <c:v>7933.8949099999991</c:v>
                </c:pt>
                <c:pt idx="3">
                  <c:v>7315.3132599999999</c:v>
                </c:pt>
                <c:pt idx="4">
                  <c:v>6724.8656900000005</c:v>
                </c:pt>
                <c:pt idx="5">
                  <c:v>5281.757889999999</c:v>
                </c:pt>
                <c:pt idx="6">
                  <c:v>3481.9124499999994</c:v>
                </c:pt>
                <c:pt idx="7">
                  <c:v>2711.6933899999995</c:v>
                </c:pt>
                <c:pt idx="8">
                  <c:v>2471.1779299999998</c:v>
                </c:pt>
                <c:pt idx="9">
                  <c:v>1898.5574400000003</c:v>
                </c:pt>
                <c:pt idx="10">
                  <c:v>2547.96902</c:v>
                </c:pt>
                <c:pt idx="11">
                  <c:v>2750.2026499999997</c:v>
                </c:pt>
                <c:pt idx="12">
                  <c:v>3031.9903700000009</c:v>
                </c:pt>
                <c:pt idx="13">
                  <c:v>3365.7324999999987</c:v>
                </c:pt>
                <c:pt idx="14">
                  <c:v>3329.2270899999985</c:v>
                </c:pt>
                <c:pt idx="15">
                  <c:v>2803.3008800000007</c:v>
                </c:pt>
                <c:pt idx="16">
                  <c:v>2373.1249299999986</c:v>
                </c:pt>
                <c:pt idx="17">
                  <c:v>1244.2410800000002</c:v>
                </c:pt>
                <c:pt idx="18">
                  <c:v>785.6561999999999</c:v>
                </c:pt>
                <c:pt idx="19">
                  <c:v>972.52769000000035</c:v>
                </c:pt>
                <c:pt idx="20">
                  <c:v>1527.5392100000017</c:v>
                </c:pt>
                <c:pt idx="21">
                  <c:v>2885.189879999999</c:v>
                </c:pt>
                <c:pt idx="22">
                  <c:v>3985.1991300000018</c:v>
                </c:pt>
                <c:pt idx="23">
                  <c:v>5157.5128300000015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DEA-4DDE-BD85-01A1D543F13A}"/>
            </c:ext>
          </c:extLst>
        </c:ser>
        <c:ser>
          <c:idx val="2"/>
          <c:order val="2"/>
          <c:tx>
            <c:strRef>
              <c:f>'NWPP-NE'!$B$266</c:f>
              <c:strCache>
                <c:ptCount val="1"/>
                <c:pt idx="0">
                  <c:v>Northern Ca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'NWPP-NE'!$C$263:$Z$263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'NWPP-NE'!$C$266:$Z$266</c:f>
              <c:numCache>
                <c:formatCode>#,##0_);\(#,##0\)</c:formatCode>
                <c:ptCount val="24"/>
                <c:pt idx="0">
                  <c:v>921.00071999999989</c:v>
                </c:pt>
                <c:pt idx="1">
                  <c:v>935.00991999999997</c:v>
                </c:pt>
                <c:pt idx="2">
                  <c:v>990.00543000000005</c:v>
                </c:pt>
                <c:pt idx="3">
                  <c:v>994.00383999999985</c:v>
                </c:pt>
                <c:pt idx="4">
                  <c:v>866.01089999999988</c:v>
                </c:pt>
                <c:pt idx="5">
                  <c:v>610.00800000000004</c:v>
                </c:pt>
                <c:pt idx="6">
                  <c:v>321.99552000000017</c:v>
                </c:pt>
                <c:pt idx="7">
                  <c:v>274.99089999999984</c:v>
                </c:pt>
                <c:pt idx="8">
                  <c:v>271.98704999999973</c:v>
                </c:pt>
                <c:pt idx="9">
                  <c:v>297.99705999999958</c:v>
                </c:pt>
                <c:pt idx="10">
                  <c:v>348.98763999999989</c:v>
                </c:pt>
                <c:pt idx="11">
                  <c:v>263.00999999999965</c:v>
                </c:pt>
                <c:pt idx="12">
                  <c:v>323.00090000000023</c:v>
                </c:pt>
                <c:pt idx="13">
                  <c:v>353.00490000000036</c:v>
                </c:pt>
                <c:pt idx="14">
                  <c:v>315.99719999999979</c:v>
                </c:pt>
                <c:pt idx="15">
                  <c:v>313.99104999999963</c:v>
                </c:pt>
                <c:pt idx="16">
                  <c:v>313.00351999999998</c:v>
                </c:pt>
                <c:pt idx="17">
                  <c:v>239.00555999999969</c:v>
                </c:pt>
                <c:pt idx="18">
                  <c:v>-18.985680000000059</c:v>
                </c:pt>
                <c:pt idx="19">
                  <c:v>-21.012120000000124</c:v>
                </c:pt>
                <c:pt idx="20">
                  <c:v>6.0041999999998836</c:v>
                </c:pt>
                <c:pt idx="21">
                  <c:v>165.00149999999971</c:v>
                </c:pt>
                <c:pt idx="22">
                  <c:v>423.00900000000001</c:v>
                </c:pt>
                <c:pt idx="23">
                  <c:v>527.01245000000017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DEA-4DDE-BD85-01A1D543F13A}"/>
            </c:ext>
          </c:extLst>
        </c:ser>
        <c:ser>
          <c:idx val="3"/>
          <c:order val="3"/>
          <c:tx>
            <c:strRef>
              <c:f>'NWPP-NE'!$B$267</c:f>
              <c:strCache>
                <c:ptCount val="1"/>
                <c:pt idx="0">
                  <c:v>Southern 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'NWPP-NE'!$C$263:$Z$263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'NWPP-NE'!$C$267:$Z$267</c:f>
              <c:numCache>
                <c:formatCode>#,##0_);\(#,##0\)</c:formatCode>
                <c:ptCount val="24"/>
                <c:pt idx="0">
                  <c:v>5729.4831999999988</c:v>
                </c:pt>
                <c:pt idx="1">
                  <c:v>6122.4874799999998</c:v>
                </c:pt>
                <c:pt idx="2">
                  <c:v>6393.9809399999995</c:v>
                </c:pt>
                <c:pt idx="3">
                  <c:v>6328.47876</c:v>
                </c:pt>
                <c:pt idx="4">
                  <c:v>5804.2157099999995</c:v>
                </c:pt>
                <c:pt idx="5">
                  <c:v>4760.6133000000009</c:v>
                </c:pt>
                <c:pt idx="6">
                  <c:v>3053.4644199999993</c:v>
                </c:pt>
                <c:pt idx="7">
                  <c:v>1911.3459199999988</c:v>
                </c:pt>
                <c:pt idx="8">
                  <c:v>2773.4893499999989</c:v>
                </c:pt>
                <c:pt idx="9">
                  <c:v>3686.878020000001</c:v>
                </c:pt>
                <c:pt idx="10">
                  <c:v>5079.4552000000003</c:v>
                </c:pt>
                <c:pt idx="11">
                  <c:v>6228.3756199999989</c:v>
                </c:pt>
                <c:pt idx="12">
                  <c:v>6450.6460500000003</c:v>
                </c:pt>
                <c:pt idx="13">
                  <c:v>6316.7501300000004</c:v>
                </c:pt>
                <c:pt idx="14">
                  <c:v>5801.6040099999991</c:v>
                </c:pt>
                <c:pt idx="15">
                  <c:v>5341.5765600000004</c:v>
                </c:pt>
                <c:pt idx="16">
                  <c:v>4675.7847600000014</c:v>
                </c:pt>
                <c:pt idx="17">
                  <c:v>2997.55105</c:v>
                </c:pt>
                <c:pt idx="18">
                  <c:v>2150.1793400000006</c:v>
                </c:pt>
                <c:pt idx="19">
                  <c:v>2319.3706399999992</c:v>
                </c:pt>
                <c:pt idx="20">
                  <c:v>2465.6863199999998</c:v>
                </c:pt>
                <c:pt idx="21">
                  <c:v>3073.0647499999995</c:v>
                </c:pt>
                <c:pt idx="22">
                  <c:v>4220.9355599999999</c:v>
                </c:pt>
                <c:pt idx="23">
                  <c:v>5197.8272499999994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DEA-4DDE-BD85-01A1D543F13A}"/>
            </c:ext>
          </c:extLst>
        </c:ser>
        <c:ser>
          <c:idx val="4"/>
          <c:order val="4"/>
          <c:tx>
            <c:strRef>
              <c:f>'NWPP-NE'!$B$268</c:f>
              <c:strCache>
                <c:ptCount val="1"/>
                <c:pt idx="0">
                  <c:v>DSW</c:v>
                </c:pt>
              </c:strCache>
            </c:strRef>
          </c:tx>
          <c:spPr>
            <a:solidFill>
              <a:srgbClr val="B53713"/>
            </a:solidFill>
            <a:ln>
              <a:noFill/>
            </a:ln>
            <a:effectLst/>
          </c:spPr>
          <c:invertIfNegative val="0"/>
          <c:cat>
            <c:numRef>
              <c:f>'NWPP-NE'!$C$263:$Z$263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'NWPP-NE'!$C$268:$Z$268</c:f>
              <c:numCache>
                <c:formatCode>#,##0_);\(#,##0\)</c:formatCode>
                <c:ptCount val="24"/>
                <c:pt idx="0">
                  <c:v>11207.994500000001</c:v>
                </c:pt>
                <c:pt idx="1">
                  <c:v>11332.968219999997</c:v>
                </c:pt>
                <c:pt idx="2">
                  <c:v>11347.017220000002</c:v>
                </c:pt>
                <c:pt idx="3">
                  <c:v>11304.00828</c:v>
                </c:pt>
                <c:pt idx="4">
                  <c:v>10705.982609999999</c:v>
                </c:pt>
                <c:pt idx="5">
                  <c:v>10082.98861</c:v>
                </c:pt>
                <c:pt idx="6">
                  <c:v>9300.003560000001</c:v>
                </c:pt>
                <c:pt idx="7">
                  <c:v>8741.9772799999992</c:v>
                </c:pt>
                <c:pt idx="8">
                  <c:v>8918.0158300000003</c:v>
                </c:pt>
                <c:pt idx="9">
                  <c:v>9420.0122700000011</c:v>
                </c:pt>
                <c:pt idx="10">
                  <c:v>10082.963599999999</c:v>
                </c:pt>
                <c:pt idx="11">
                  <c:v>10436.978349999999</c:v>
                </c:pt>
                <c:pt idx="12">
                  <c:v>10702.023000000001</c:v>
                </c:pt>
                <c:pt idx="13">
                  <c:v>10944.9964</c:v>
                </c:pt>
                <c:pt idx="14">
                  <c:v>10914.024519999999</c:v>
                </c:pt>
                <c:pt idx="15">
                  <c:v>11008.966200000001</c:v>
                </c:pt>
                <c:pt idx="16">
                  <c:v>10790.012500000003</c:v>
                </c:pt>
                <c:pt idx="17">
                  <c:v>10318.0339</c:v>
                </c:pt>
                <c:pt idx="18">
                  <c:v>9493.9640599999984</c:v>
                </c:pt>
                <c:pt idx="19">
                  <c:v>9204.99035</c:v>
                </c:pt>
                <c:pt idx="20">
                  <c:v>9179.0501900000036</c:v>
                </c:pt>
                <c:pt idx="21">
                  <c:v>9070.0262199999997</c:v>
                </c:pt>
                <c:pt idx="22">
                  <c:v>9549.9623200000005</c:v>
                </c:pt>
                <c:pt idx="23">
                  <c:v>9751.9635600000001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DEA-4DDE-BD85-01A1D543F1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02410184"/>
        <c:axId val="1102410512"/>
      </c:barChart>
      <c:catAx>
        <c:axId val="11024101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Hour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2410512"/>
        <c:crosses val="autoZero"/>
        <c:auto val="1"/>
        <c:lblAlgn val="ctr"/>
        <c:lblOffset val="100"/>
        <c:noMultiLvlLbl val="0"/>
      </c:catAx>
      <c:valAx>
        <c:axId val="1102410512"/>
        <c:scaling>
          <c:orientation val="minMax"/>
          <c:min val="-1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MW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_);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2410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5"/>
          <c:order val="5"/>
          <c:tx>
            <c:strRef>
              <c:f>DSW!$B$359</c:f>
              <c:strCache>
                <c:ptCount val="1"/>
                <c:pt idx="0">
                  <c:v>Total Expected</c:v>
                </c:pt>
              </c:strCache>
            </c:strRef>
          </c:tx>
          <c:spPr>
            <a:solidFill>
              <a:srgbClr val="44546A">
                <a:alpha val="25098"/>
              </a:srgbClr>
            </a:solidFill>
            <a:ln>
              <a:noFill/>
            </a:ln>
            <a:effectLst/>
          </c:spPr>
          <c:cat>
            <c:numRef>
              <c:f>DSW!$C$352:$Z$352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DSW!$C$359:$Z$359</c:f>
              <c:numCache>
                <c:formatCode>#,##0_);\(#,##0\)</c:formatCode>
                <c:ptCount val="24"/>
                <c:pt idx="0">
                  <c:v>41525.596309999994</c:v>
                </c:pt>
                <c:pt idx="1">
                  <c:v>42594.372839999996</c:v>
                </c:pt>
                <c:pt idx="2">
                  <c:v>43595.547879999998</c:v>
                </c:pt>
                <c:pt idx="3">
                  <c:v>42936.321219999998</c:v>
                </c:pt>
                <c:pt idx="4">
                  <c:v>41647.969630000007</c:v>
                </c:pt>
                <c:pt idx="5">
                  <c:v>39159.879889999997</c:v>
                </c:pt>
                <c:pt idx="6">
                  <c:v>34996.936440000005</c:v>
                </c:pt>
                <c:pt idx="7">
                  <c:v>32301.115509999996</c:v>
                </c:pt>
                <c:pt idx="8">
                  <c:v>31956.926779999998</c:v>
                </c:pt>
                <c:pt idx="9">
                  <c:v>30839.274079999999</c:v>
                </c:pt>
                <c:pt idx="10">
                  <c:v>30072.877109999998</c:v>
                </c:pt>
                <c:pt idx="11">
                  <c:v>28270.001899999999</c:v>
                </c:pt>
                <c:pt idx="12">
                  <c:v>26323.269760000003</c:v>
                </c:pt>
                <c:pt idx="13">
                  <c:v>24866.110350000003</c:v>
                </c:pt>
                <c:pt idx="14">
                  <c:v>23593.748509999998</c:v>
                </c:pt>
                <c:pt idx="15">
                  <c:v>22334.345530000002</c:v>
                </c:pt>
                <c:pt idx="16">
                  <c:v>20586.821260000004</c:v>
                </c:pt>
                <c:pt idx="17">
                  <c:v>19991.433470000004</c:v>
                </c:pt>
                <c:pt idx="18">
                  <c:v>19030.464070000002</c:v>
                </c:pt>
                <c:pt idx="19">
                  <c:v>20360.490120000002</c:v>
                </c:pt>
                <c:pt idx="20">
                  <c:v>23968.242099999996</c:v>
                </c:pt>
                <c:pt idx="21">
                  <c:v>28521.146670000006</c:v>
                </c:pt>
                <c:pt idx="22">
                  <c:v>33196.51283</c:v>
                </c:pt>
                <c:pt idx="23">
                  <c:v>37100.613539999998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AD-45EA-A9B2-5BB50B5173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4376480"/>
        <c:axId val="987084248"/>
      </c:areaChart>
      <c:barChart>
        <c:barDir val="col"/>
        <c:grouping val="stacked"/>
        <c:varyColors val="0"/>
        <c:ser>
          <c:idx val="0"/>
          <c:order val="0"/>
          <c:tx>
            <c:strRef>
              <c:f>DSW!$B$353</c:f>
              <c:strCache>
                <c:ptCount val="1"/>
                <c:pt idx="0">
                  <c:v>NW</c:v>
                </c:pt>
              </c:strCache>
            </c:strRef>
          </c:tx>
          <c:spPr>
            <a:solidFill>
              <a:srgbClr val="476259"/>
            </a:solidFill>
            <a:ln>
              <a:noFill/>
            </a:ln>
            <a:effectLst/>
          </c:spPr>
          <c:invertIfNegative val="0"/>
          <c:cat>
            <c:numRef>
              <c:f>DSW!$C$352:$Z$352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DSW!$C$353:$Z$353</c:f>
              <c:numCache>
                <c:formatCode>#,##0_);\(#,##0\)</c:formatCode>
                <c:ptCount val="24"/>
                <c:pt idx="0">
                  <c:v>317.00892000000022</c:v>
                </c:pt>
                <c:pt idx="1">
                  <c:v>-60.079970000002049</c:v>
                </c:pt>
                <c:pt idx="2">
                  <c:v>94.03689999999915</c:v>
                </c:pt>
                <c:pt idx="3">
                  <c:v>-360.93903999999975</c:v>
                </c:pt>
                <c:pt idx="4">
                  <c:v>-995.00367999999708</c:v>
                </c:pt>
                <c:pt idx="5">
                  <c:v>-2275.9618200000009</c:v>
                </c:pt>
                <c:pt idx="6">
                  <c:v>-3037.0677199999968</c:v>
                </c:pt>
                <c:pt idx="7">
                  <c:v>-2571.0225799999998</c:v>
                </c:pt>
                <c:pt idx="8">
                  <c:v>-2394.0325900000025</c:v>
                </c:pt>
                <c:pt idx="9">
                  <c:v>-2103.9544500000011</c:v>
                </c:pt>
                <c:pt idx="10">
                  <c:v>-1653.0186200000026</c:v>
                </c:pt>
                <c:pt idx="11">
                  <c:v>-1357.9891099999977</c:v>
                </c:pt>
                <c:pt idx="12">
                  <c:v>-1159.1066299999986</c:v>
                </c:pt>
                <c:pt idx="13">
                  <c:v>-851.97812000000204</c:v>
                </c:pt>
                <c:pt idx="14">
                  <c:v>-1372.9755600000017</c:v>
                </c:pt>
                <c:pt idx="15">
                  <c:v>-1363.0133699999988</c:v>
                </c:pt>
                <c:pt idx="16">
                  <c:v>-1415.0425399999965</c:v>
                </c:pt>
                <c:pt idx="17">
                  <c:v>-1561.0503199999989</c:v>
                </c:pt>
                <c:pt idx="18">
                  <c:v>-1434.0072299999993</c:v>
                </c:pt>
                <c:pt idx="19">
                  <c:v>-1815.0209699999969</c:v>
                </c:pt>
                <c:pt idx="20">
                  <c:v>-1136.0214300000007</c:v>
                </c:pt>
                <c:pt idx="21">
                  <c:v>-380.93212999999923</c:v>
                </c:pt>
                <c:pt idx="22">
                  <c:v>-209.9941400000007</c:v>
                </c:pt>
                <c:pt idx="23">
                  <c:v>-29.039540000002717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AD-45EA-A9B2-5BB50B517303}"/>
            </c:ext>
          </c:extLst>
        </c:ser>
        <c:ser>
          <c:idx val="1"/>
          <c:order val="1"/>
          <c:tx>
            <c:strRef>
              <c:f>DSW!$B$354</c:f>
              <c:strCache>
                <c:ptCount val="1"/>
                <c:pt idx="0">
                  <c:v>NE</c:v>
                </c:pt>
              </c:strCache>
            </c:strRef>
          </c:tx>
          <c:spPr>
            <a:solidFill>
              <a:srgbClr val="9FBB58"/>
            </a:solidFill>
            <a:ln>
              <a:noFill/>
            </a:ln>
            <a:effectLst/>
          </c:spPr>
          <c:invertIfNegative val="0"/>
          <c:cat>
            <c:numRef>
              <c:f>DSW!$C$352:$Z$352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DSW!$C$354:$Z$354</c:f>
              <c:numCache>
                <c:formatCode>#,##0_);\(#,##0\)</c:formatCode>
                <c:ptCount val="24"/>
                <c:pt idx="0">
                  <c:v>8114.9521800000002</c:v>
                </c:pt>
                <c:pt idx="1">
                  <c:v>8267.2824099999998</c:v>
                </c:pt>
                <c:pt idx="2">
                  <c:v>8312.8279700000003</c:v>
                </c:pt>
                <c:pt idx="3">
                  <c:v>8390.0634300000002</c:v>
                </c:pt>
                <c:pt idx="4">
                  <c:v>8360.05278</c:v>
                </c:pt>
                <c:pt idx="5">
                  <c:v>8017.8148900000006</c:v>
                </c:pt>
                <c:pt idx="6">
                  <c:v>7353.4494399999994</c:v>
                </c:pt>
                <c:pt idx="7">
                  <c:v>6952.2335399999993</c:v>
                </c:pt>
                <c:pt idx="8">
                  <c:v>6672.028330000001</c:v>
                </c:pt>
                <c:pt idx="9">
                  <c:v>6380.4607800000003</c:v>
                </c:pt>
                <c:pt idx="10">
                  <c:v>6197.8737999999994</c:v>
                </c:pt>
                <c:pt idx="11">
                  <c:v>6114.2744299999995</c:v>
                </c:pt>
                <c:pt idx="12">
                  <c:v>5898.5198499999997</c:v>
                </c:pt>
                <c:pt idx="13">
                  <c:v>5679.1675800000003</c:v>
                </c:pt>
                <c:pt idx="14">
                  <c:v>5465.4997600000006</c:v>
                </c:pt>
                <c:pt idx="15">
                  <c:v>5368.6192899999996</c:v>
                </c:pt>
                <c:pt idx="16">
                  <c:v>5252.356850000001</c:v>
                </c:pt>
                <c:pt idx="17">
                  <c:v>5390.2917599999982</c:v>
                </c:pt>
                <c:pt idx="18">
                  <c:v>5591.1630999999988</c:v>
                </c:pt>
                <c:pt idx="19">
                  <c:v>5808.9053800000002</c:v>
                </c:pt>
                <c:pt idx="20">
                  <c:v>6058.6755000000003</c:v>
                </c:pt>
                <c:pt idx="21">
                  <c:v>6417.1344300000001</c:v>
                </c:pt>
                <c:pt idx="22">
                  <c:v>6856.2973099999999</c:v>
                </c:pt>
                <c:pt idx="23">
                  <c:v>7391.9109499999995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AD-45EA-A9B2-5BB50B517303}"/>
            </c:ext>
          </c:extLst>
        </c:ser>
        <c:ser>
          <c:idx val="2"/>
          <c:order val="2"/>
          <c:tx>
            <c:strRef>
              <c:f>DSW!$B$355</c:f>
              <c:strCache>
                <c:ptCount val="1"/>
                <c:pt idx="0">
                  <c:v>Central</c:v>
                </c:pt>
              </c:strCache>
            </c:strRef>
          </c:tx>
          <c:spPr>
            <a:solidFill>
              <a:srgbClr val="B79E88"/>
            </a:solidFill>
            <a:ln>
              <a:noFill/>
            </a:ln>
            <a:effectLst/>
          </c:spPr>
          <c:invertIfNegative val="0"/>
          <c:cat>
            <c:numRef>
              <c:f>DSW!$C$352:$Z$352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DSW!$C$355:$Z$355</c:f>
              <c:numCache>
                <c:formatCode>#,##0_);\(#,##0\)</c:formatCode>
                <c:ptCount val="24"/>
                <c:pt idx="0">
                  <c:v>6390.0614099999993</c:v>
                </c:pt>
                <c:pt idx="1">
                  <c:v>7450.4520599999996</c:v>
                </c:pt>
                <c:pt idx="2">
                  <c:v>8026.37889</c:v>
                </c:pt>
                <c:pt idx="3">
                  <c:v>7700.2034600000006</c:v>
                </c:pt>
                <c:pt idx="4">
                  <c:v>7480.9623699999993</c:v>
                </c:pt>
                <c:pt idx="5">
                  <c:v>6346.9057399999992</c:v>
                </c:pt>
                <c:pt idx="6">
                  <c:v>4459.5045999999993</c:v>
                </c:pt>
                <c:pt idx="7">
                  <c:v>2215.7164099999991</c:v>
                </c:pt>
                <c:pt idx="8">
                  <c:v>749.38244999999961</c:v>
                </c:pt>
                <c:pt idx="9">
                  <c:v>-783.94657000000007</c:v>
                </c:pt>
                <c:pt idx="10">
                  <c:v>-1966.6927599999983</c:v>
                </c:pt>
                <c:pt idx="11">
                  <c:v>-3809.3715000000007</c:v>
                </c:pt>
                <c:pt idx="12">
                  <c:v>-5034.6952200000014</c:v>
                </c:pt>
                <c:pt idx="13">
                  <c:v>-5827.2231299999976</c:v>
                </c:pt>
                <c:pt idx="14">
                  <c:v>-6329.7014700000009</c:v>
                </c:pt>
                <c:pt idx="15">
                  <c:v>-6843.4420599999994</c:v>
                </c:pt>
                <c:pt idx="16">
                  <c:v>-6737.68523</c:v>
                </c:pt>
                <c:pt idx="17">
                  <c:v>-6188.1255800000017</c:v>
                </c:pt>
                <c:pt idx="18">
                  <c:v>-6316.8520999999992</c:v>
                </c:pt>
                <c:pt idx="19">
                  <c:v>-4403.5880200000001</c:v>
                </c:pt>
                <c:pt idx="20">
                  <c:v>-1993.7150500000009</c:v>
                </c:pt>
                <c:pt idx="21">
                  <c:v>1007.3659700000003</c:v>
                </c:pt>
                <c:pt idx="22">
                  <c:v>3165.4784200000004</c:v>
                </c:pt>
                <c:pt idx="23">
                  <c:v>4977.7335599999997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5AD-45EA-A9B2-5BB50B517303}"/>
            </c:ext>
          </c:extLst>
        </c:ser>
        <c:ser>
          <c:idx val="3"/>
          <c:order val="3"/>
          <c:tx>
            <c:strRef>
              <c:f>DSW!$B$356</c:f>
              <c:strCache>
                <c:ptCount val="1"/>
                <c:pt idx="0">
                  <c:v>Northern Ca</c:v>
                </c:pt>
              </c:strCache>
            </c:strRef>
          </c:tx>
          <c:spPr>
            <a:solidFill>
              <a:srgbClr val="8B542B"/>
            </a:solidFill>
            <a:ln>
              <a:noFill/>
            </a:ln>
            <a:effectLst/>
          </c:spPr>
          <c:invertIfNegative val="0"/>
          <c:cat>
            <c:numRef>
              <c:f>DSW!$C$352:$Z$352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DSW!$C$356:$Z$356</c:f>
              <c:numCache>
                <c:formatCode>#,##0_);\(#,##0\)</c:formatCode>
                <c:ptCount val="24"/>
                <c:pt idx="0">
                  <c:v>626.01169999999991</c:v>
                </c:pt>
                <c:pt idx="1">
                  <c:v>759.01104000000032</c:v>
                </c:pt>
                <c:pt idx="2">
                  <c:v>918.99516000000006</c:v>
                </c:pt>
                <c:pt idx="3">
                  <c:v>964.99922000000015</c:v>
                </c:pt>
                <c:pt idx="4">
                  <c:v>791.00548000000026</c:v>
                </c:pt>
                <c:pt idx="5">
                  <c:v>734.99096000000009</c:v>
                </c:pt>
                <c:pt idx="6">
                  <c:v>432.0078000000002</c:v>
                </c:pt>
                <c:pt idx="7">
                  <c:v>207.0080999999999</c:v>
                </c:pt>
                <c:pt idx="8">
                  <c:v>-42.013880000000142</c:v>
                </c:pt>
                <c:pt idx="9">
                  <c:v>-241.98680000000016</c:v>
                </c:pt>
                <c:pt idx="10">
                  <c:v>-471.99433999999974</c:v>
                </c:pt>
                <c:pt idx="11">
                  <c:v>-810.99800000000016</c:v>
                </c:pt>
                <c:pt idx="12">
                  <c:v>-995.00910999999974</c:v>
                </c:pt>
                <c:pt idx="13">
                  <c:v>-1256.9928400000003</c:v>
                </c:pt>
                <c:pt idx="14">
                  <c:v>-1512.9948200000003</c:v>
                </c:pt>
                <c:pt idx="15">
                  <c:v>-1608.0141999999996</c:v>
                </c:pt>
                <c:pt idx="16">
                  <c:v>-1617.0155200000006</c:v>
                </c:pt>
                <c:pt idx="17">
                  <c:v>-1554.0048499999994</c:v>
                </c:pt>
                <c:pt idx="18">
                  <c:v>-1547.0113999999999</c:v>
                </c:pt>
                <c:pt idx="19">
                  <c:v>-1340.0050000000006</c:v>
                </c:pt>
                <c:pt idx="20">
                  <c:v>-1108.9826800000001</c:v>
                </c:pt>
                <c:pt idx="21">
                  <c:v>-549.98532999999998</c:v>
                </c:pt>
                <c:pt idx="22">
                  <c:v>-98.004159999999871</c:v>
                </c:pt>
                <c:pt idx="23">
                  <c:v>220.00585000000001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5AD-45EA-A9B2-5BB50B517303}"/>
            </c:ext>
          </c:extLst>
        </c:ser>
        <c:ser>
          <c:idx val="4"/>
          <c:order val="4"/>
          <c:tx>
            <c:strRef>
              <c:f>DSW!$B$357</c:f>
              <c:strCache>
                <c:ptCount val="1"/>
                <c:pt idx="0">
                  <c:v>Southern Ca</c:v>
                </c:pt>
              </c:strCache>
            </c:strRef>
          </c:tx>
          <c:spPr>
            <a:solidFill>
              <a:srgbClr val="FF9500"/>
            </a:solidFill>
            <a:ln>
              <a:noFill/>
            </a:ln>
            <a:effectLst/>
          </c:spPr>
          <c:invertIfNegative val="0"/>
          <c:cat>
            <c:numRef>
              <c:f>DSW!$C$352:$Z$352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DSW!$C$357:$Z$357</c:f>
              <c:numCache>
                <c:formatCode>#,##0_);\(#,##0\)</c:formatCode>
                <c:ptCount val="24"/>
                <c:pt idx="0">
                  <c:v>4867.5620999999992</c:v>
                </c:pt>
                <c:pt idx="1">
                  <c:v>5551.7073</c:v>
                </c:pt>
                <c:pt idx="2">
                  <c:v>5898.3089600000012</c:v>
                </c:pt>
                <c:pt idx="3">
                  <c:v>6124.9941499999995</c:v>
                </c:pt>
                <c:pt idx="4">
                  <c:v>6055.9526799999994</c:v>
                </c:pt>
                <c:pt idx="5">
                  <c:v>5388.1301200000007</c:v>
                </c:pt>
                <c:pt idx="6">
                  <c:v>4583.0423199999996</c:v>
                </c:pt>
                <c:pt idx="7">
                  <c:v>3553.1800399999984</c:v>
                </c:pt>
                <c:pt idx="8">
                  <c:v>4054.5624699999998</c:v>
                </c:pt>
                <c:pt idx="9">
                  <c:v>4053.7011199999997</c:v>
                </c:pt>
                <c:pt idx="10">
                  <c:v>3981.70903</c:v>
                </c:pt>
                <c:pt idx="11">
                  <c:v>3740.0860799999982</c:v>
                </c:pt>
                <c:pt idx="12">
                  <c:v>3107.5608700000003</c:v>
                </c:pt>
                <c:pt idx="13">
                  <c:v>2437.1368600000014</c:v>
                </c:pt>
                <c:pt idx="14">
                  <c:v>1599.9206000000013</c:v>
                </c:pt>
                <c:pt idx="15">
                  <c:v>1094.1958700000005</c:v>
                </c:pt>
                <c:pt idx="16">
                  <c:v>276.20769999999902</c:v>
                </c:pt>
                <c:pt idx="17">
                  <c:v>-686.67753999999877</c:v>
                </c:pt>
                <c:pt idx="18">
                  <c:v>-1838.8283000000001</c:v>
                </c:pt>
                <c:pt idx="19">
                  <c:v>-2034.8012699999999</c:v>
                </c:pt>
                <c:pt idx="20">
                  <c:v>-1286.7142400000002</c:v>
                </c:pt>
                <c:pt idx="21">
                  <c:v>-464.43626999999833</c:v>
                </c:pt>
                <c:pt idx="22">
                  <c:v>1222.7353999999996</c:v>
                </c:pt>
                <c:pt idx="23">
                  <c:v>2721.0027199999986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5AD-45EA-A9B2-5BB50B5173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74376480"/>
        <c:axId val="987084248"/>
      </c:barChart>
      <c:catAx>
        <c:axId val="4743764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Hour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7084248"/>
        <c:crosses val="autoZero"/>
        <c:auto val="1"/>
        <c:lblAlgn val="ctr"/>
        <c:lblOffset val="100"/>
        <c:noMultiLvlLbl val="0"/>
      </c:catAx>
      <c:valAx>
        <c:axId val="987084248"/>
        <c:scaling>
          <c:orientation val="minMax"/>
          <c:max val="4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MW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_);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4376480"/>
        <c:crosses val="autoZero"/>
        <c:crossBetween val="between"/>
        <c:majorUnit val="10000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CA7D6-6E47-4619-B804-1ADF2FBB391A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01E11E-53AE-4A38-80D9-4D0D8D48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84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1E11E-53AE-4A38-80D9-4D0D8D485C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76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1E11E-53AE-4A38-80D9-4D0D8D485C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6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1E11E-53AE-4A38-80D9-4D0D8D485CF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4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1E11E-53AE-4A38-80D9-4D0D8D485C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076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1E11E-53AE-4A38-80D9-4D0D8D485C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88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1E11E-53AE-4A38-80D9-4D0D8D485C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278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1E11E-53AE-4A38-80D9-4D0D8D485C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43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1E11E-53AE-4A38-80D9-4D0D8D485C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79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1E11E-53AE-4A38-80D9-4D0D8D485CF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29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1E11E-53AE-4A38-80D9-4D0D8D485C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991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1E11E-53AE-4A38-80D9-4D0D8D485CF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1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1E11E-53AE-4A38-80D9-4D0D8D485CF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223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1E11E-53AE-4A38-80D9-4D0D8D485C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08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4E4C09-7843-4926-B255-6FC4758B3C61}"/>
              </a:ext>
            </a:extLst>
          </p:cNvPr>
          <p:cNvSpPr/>
          <p:nvPr userDrawn="1"/>
        </p:nvSpPr>
        <p:spPr>
          <a:xfrm>
            <a:off x="6312313" y="4644579"/>
            <a:ext cx="5250522" cy="2090214"/>
          </a:xfrm>
          <a:prstGeom prst="rect">
            <a:avLst/>
          </a:prstGeom>
          <a:solidFill>
            <a:srgbClr val="00395D"/>
          </a:solidFill>
          <a:ln w="57150" cmpd="dbl">
            <a:solidFill>
              <a:srgbClr val="00395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796308-FFA9-4928-8FDE-9FE30C6F1DA6}"/>
              </a:ext>
            </a:extLst>
          </p:cNvPr>
          <p:cNvSpPr/>
          <p:nvPr userDrawn="1"/>
        </p:nvSpPr>
        <p:spPr>
          <a:xfrm>
            <a:off x="6312313" y="123207"/>
            <a:ext cx="5250522" cy="4401890"/>
          </a:xfrm>
          <a:prstGeom prst="rect">
            <a:avLst/>
          </a:prstGeom>
          <a:solidFill>
            <a:srgbClr val="00395D"/>
          </a:solidFill>
          <a:ln w="57150" cmpd="dbl">
            <a:solidFill>
              <a:srgbClr val="00395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EB4D16-4F91-4141-A870-7552A3F19B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85" y="2564907"/>
            <a:ext cx="2331601" cy="173736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95B6CEB-F062-4D08-82D8-D5E5185BEF40}"/>
              </a:ext>
            </a:extLst>
          </p:cNvPr>
          <p:cNvSpPr txBox="1">
            <a:spLocks/>
          </p:cNvSpPr>
          <p:nvPr userDrawn="1"/>
        </p:nvSpPr>
        <p:spPr>
          <a:xfrm>
            <a:off x="6725270" y="1424926"/>
            <a:ext cx="4424609" cy="5135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Lucida Sans" panose="020B0602030504020204" pitchFamily="34" charset="0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BC690B0F-0A83-4758-A7B7-B8DC9AB472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7629" y="2714128"/>
            <a:ext cx="4694649" cy="537530"/>
          </a:xfrm>
        </p:spPr>
        <p:txBody>
          <a:bodyPr>
            <a:normAutofit/>
          </a:bodyPr>
          <a:lstStyle>
            <a:lvl1pPr algn="ctr"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Date of Presentation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7F85ED6-75CA-4DE2-B037-DDD7BEFE57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7630" y="4816444"/>
            <a:ext cx="4694648" cy="1783532"/>
          </a:xfrm>
        </p:spPr>
        <p:txBody>
          <a:bodyPr anchor="ctr"/>
          <a:lstStyle>
            <a:lvl1pPr marL="0" indent="0" algn="ctr">
              <a:lnSpc>
                <a:spcPct val="114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Presenter’s name and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065F58D-92FD-4E83-81A0-DFCF47C54C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07629" y="1372467"/>
            <a:ext cx="4694648" cy="11924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334160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33E42A-9148-4796-AF74-14CCF40CCA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39" y="356154"/>
            <a:ext cx="2502183" cy="8019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CE30BC-5E69-4538-93D8-D4E2E090AD4B}"/>
              </a:ext>
            </a:extLst>
          </p:cNvPr>
          <p:cNvSpPr/>
          <p:nvPr userDrawn="1"/>
        </p:nvSpPr>
        <p:spPr>
          <a:xfrm>
            <a:off x="3232087" y="1991762"/>
            <a:ext cx="8346849" cy="4209862"/>
          </a:xfrm>
          <a:prstGeom prst="rect">
            <a:avLst/>
          </a:prstGeom>
          <a:solidFill>
            <a:srgbClr val="00395D"/>
          </a:solidFill>
          <a:ln w="57150" cmpd="dbl">
            <a:solidFill>
              <a:srgbClr val="00395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4C4273-0E20-4D97-8D1E-E2F5C3CBB8E1}"/>
              </a:ext>
            </a:extLst>
          </p:cNvPr>
          <p:cNvSpPr txBox="1"/>
          <p:nvPr userDrawn="1"/>
        </p:nvSpPr>
        <p:spPr>
          <a:xfrm>
            <a:off x="3439532" y="1991762"/>
            <a:ext cx="3531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kern="1200" dirty="0">
                <a:solidFill>
                  <a:schemeClr val="bg1"/>
                </a:solidFill>
                <a:latin typeface="Lucida Sans" panose="020B0602030504020204" pitchFamily="34" charset="0"/>
                <a:ea typeface="+mj-ea"/>
                <a:cs typeface="+mj-cs"/>
              </a:rPr>
              <a:t>Contact: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92FDF05-DFC9-4850-BAE9-1E882F9AB8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85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fld id="{7B3698F8-BEBC-4075-95C8-28A2E732D1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5D0A0B7-2F06-4BF9-809A-21DA3B23D0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39532" y="2761203"/>
            <a:ext cx="7892043" cy="3177869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Presenter’s name </a:t>
            </a:r>
            <a:br>
              <a:rPr lang="en-US" dirty="0"/>
            </a:br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Email address</a:t>
            </a:r>
          </a:p>
        </p:txBody>
      </p:sp>
    </p:spTree>
    <p:extLst>
      <p:ext uri="{BB962C8B-B14F-4D97-AF65-F5344CB8AC3E}">
        <p14:creationId xmlns:p14="http://schemas.microsoft.com/office/powerpoint/2010/main" val="3440009336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A36FD-B39F-4769-B98B-B1F3FB028D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65125"/>
            <a:ext cx="1124712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8EB0F7-3837-403F-88C2-1BBB8D335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6035"/>
            <a:ext cx="11247120" cy="4764453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14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/>
            </a:lvl1pPr>
            <a:lvl2pPr marL="914400" indent="-457200">
              <a:lnSpc>
                <a:spcPct val="114000"/>
              </a:lnSpc>
              <a:spcBef>
                <a:spcPts val="600"/>
              </a:spcBef>
              <a:defRPr/>
            </a:lvl2pPr>
            <a:lvl3pPr marL="1371600" indent="-457200">
              <a:lnSpc>
                <a:spcPct val="114000"/>
              </a:lnSpc>
              <a:spcBef>
                <a:spcPts val="600"/>
              </a:spcBef>
              <a:buSzPct val="75000"/>
              <a:buFont typeface="Courier New" panose="02070309020205020404" pitchFamily="49" charset="0"/>
              <a:buChar char="o"/>
              <a:defRPr/>
            </a:lvl3pPr>
            <a:lvl4pPr marL="1828800" indent="-457200">
              <a:lnSpc>
                <a:spcPct val="114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/>
            </a:lvl4pPr>
            <a:lvl5pPr marL="2286000" indent="-457200">
              <a:lnSpc>
                <a:spcPct val="114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12D5DA-BE2C-4D90-8490-CFE7B71B8181}"/>
              </a:ext>
            </a:extLst>
          </p:cNvPr>
          <p:cNvCxnSpPr>
            <a:cxnSpLocks/>
          </p:cNvCxnSpPr>
          <p:nvPr userDrawn="1"/>
        </p:nvCxnSpPr>
        <p:spPr>
          <a:xfrm>
            <a:off x="0" y="1090570"/>
            <a:ext cx="12192000" cy="0"/>
          </a:xfrm>
          <a:prstGeom prst="line">
            <a:avLst/>
          </a:prstGeom>
          <a:ln w="28575">
            <a:solidFill>
              <a:srgbClr val="003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81C00F1-2E87-4CC2-99C1-19126C32CB6B}"/>
              </a:ext>
            </a:extLst>
          </p:cNvPr>
          <p:cNvCxnSpPr>
            <a:cxnSpLocks/>
          </p:cNvCxnSpPr>
          <p:nvPr userDrawn="1"/>
        </p:nvCxnSpPr>
        <p:spPr>
          <a:xfrm>
            <a:off x="1424120" y="6557777"/>
            <a:ext cx="9950246" cy="1"/>
          </a:xfrm>
          <a:prstGeom prst="line">
            <a:avLst/>
          </a:prstGeom>
          <a:ln w="28575">
            <a:solidFill>
              <a:srgbClr val="003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D856DA5-D6BF-469B-B386-73F7F38902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01" y="6402511"/>
            <a:ext cx="1037829" cy="274320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5DBE6CB-D5DE-4141-8761-7283C9C3F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fld id="{7B3698F8-BEBC-4075-95C8-28A2E732D1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51683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A36FD-B39F-4769-B98B-B1F3FB028D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440" y="2215958"/>
            <a:ext cx="1124712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Divider 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81C00F1-2E87-4CC2-99C1-19126C32CB6B}"/>
              </a:ext>
            </a:extLst>
          </p:cNvPr>
          <p:cNvCxnSpPr>
            <a:cxnSpLocks/>
          </p:cNvCxnSpPr>
          <p:nvPr userDrawn="1"/>
        </p:nvCxnSpPr>
        <p:spPr>
          <a:xfrm>
            <a:off x="1424120" y="6557777"/>
            <a:ext cx="9950246" cy="1"/>
          </a:xfrm>
          <a:prstGeom prst="line">
            <a:avLst/>
          </a:prstGeom>
          <a:ln w="28575">
            <a:solidFill>
              <a:srgbClr val="003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D856DA5-D6BF-469B-B386-73F7F38902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01" y="6402511"/>
            <a:ext cx="1037829" cy="274320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5DBE6CB-D5DE-4141-8761-7283C9C3F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fld id="{7B3698F8-BEBC-4075-95C8-28A2E732D1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0392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page Graphi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8EB0F7-3837-403F-88C2-1BBB8D335E7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14000"/>
              </a:lnSpc>
              <a:spcBef>
                <a:spcPts val="600"/>
              </a:spcBef>
              <a:buFont typeface="Wingdings" panose="05000000000000000000" pitchFamily="2" charset="2"/>
              <a:buNone/>
              <a:defRPr/>
            </a:lvl1pPr>
            <a:lvl2pPr marL="914400" indent="-457200">
              <a:lnSpc>
                <a:spcPct val="114000"/>
              </a:lnSpc>
              <a:spcBef>
                <a:spcPts val="600"/>
              </a:spcBef>
              <a:defRPr/>
            </a:lvl2pPr>
            <a:lvl3pPr marL="1371600" indent="-457200">
              <a:lnSpc>
                <a:spcPct val="114000"/>
              </a:lnSpc>
              <a:spcBef>
                <a:spcPts val="600"/>
              </a:spcBef>
              <a:buSzPct val="75000"/>
              <a:buFont typeface="Courier New" panose="02070309020205020404" pitchFamily="49" charset="0"/>
              <a:buChar char="o"/>
              <a:defRPr/>
            </a:lvl3pPr>
            <a:lvl4pPr marL="1828800" indent="-457200">
              <a:lnSpc>
                <a:spcPct val="114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/>
            </a:lvl4pPr>
            <a:lvl5pPr marL="2286000" indent="-457200">
              <a:lnSpc>
                <a:spcPct val="114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&lt;&lt;Use this slide for full-page graphics. </a:t>
            </a:r>
            <a:br>
              <a:rPr lang="en-US" dirty="0"/>
            </a:br>
            <a:r>
              <a:rPr lang="en-US" dirty="0"/>
              <a:t>You may cover up the WECC logo and </a:t>
            </a:r>
            <a:br>
              <a:rPr lang="en-US" dirty="0"/>
            </a:br>
            <a:r>
              <a:rPr lang="en-US" dirty="0"/>
              <a:t>page number if your design calls for it.&gt;&gt;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6375C5-E732-4362-87C3-04C8BC0F3E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01" y="6402511"/>
            <a:ext cx="1037829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55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33E42A-9148-4796-AF74-14CCF40CCA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74" y="682079"/>
            <a:ext cx="3530996" cy="11316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CE30BC-5E69-4538-93D8-D4E2E090AD4B}"/>
              </a:ext>
            </a:extLst>
          </p:cNvPr>
          <p:cNvSpPr/>
          <p:nvPr userDrawn="1"/>
        </p:nvSpPr>
        <p:spPr>
          <a:xfrm>
            <a:off x="4394239" y="2692992"/>
            <a:ext cx="7184697" cy="3157886"/>
          </a:xfrm>
          <a:prstGeom prst="rect">
            <a:avLst/>
          </a:prstGeom>
          <a:solidFill>
            <a:srgbClr val="00395D"/>
          </a:solidFill>
          <a:ln w="57150" cmpd="dbl">
            <a:solidFill>
              <a:srgbClr val="00395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4C4273-0E20-4D97-8D1E-E2F5C3CBB8E1}"/>
              </a:ext>
            </a:extLst>
          </p:cNvPr>
          <p:cNvSpPr txBox="1"/>
          <p:nvPr userDrawn="1"/>
        </p:nvSpPr>
        <p:spPr>
          <a:xfrm>
            <a:off x="4616482" y="2887984"/>
            <a:ext cx="3531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kern="1200" dirty="0">
                <a:solidFill>
                  <a:schemeClr val="bg1"/>
                </a:solidFill>
                <a:latin typeface="Lucida Sans" panose="020B0602030504020204" pitchFamily="34" charset="0"/>
                <a:ea typeface="+mj-ea"/>
                <a:cs typeface="+mj-cs"/>
              </a:rPr>
              <a:t>Contact: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92FDF05-DFC9-4850-BAE9-1E882F9AB8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85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fld id="{7B3698F8-BEBC-4075-95C8-28A2E732D1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5D0A0B7-2F06-4BF9-809A-21DA3B23D0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6482" y="3787775"/>
            <a:ext cx="6715093" cy="1828800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Presenter’s name </a:t>
            </a:r>
            <a:br>
              <a:rPr lang="en-US" dirty="0"/>
            </a:br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Email address</a:t>
            </a:r>
          </a:p>
        </p:txBody>
      </p:sp>
    </p:spTree>
    <p:extLst>
      <p:ext uri="{BB962C8B-B14F-4D97-AF65-F5344CB8AC3E}">
        <p14:creationId xmlns:p14="http://schemas.microsoft.com/office/powerpoint/2010/main" val="77798261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4E4C09-7843-4926-B255-6FC4758B3C61}"/>
              </a:ext>
            </a:extLst>
          </p:cNvPr>
          <p:cNvSpPr/>
          <p:nvPr userDrawn="1"/>
        </p:nvSpPr>
        <p:spPr>
          <a:xfrm>
            <a:off x="6312313" y="4644579"/>
            <a:ext cx="5250522" cy="2090214"/>
          </a:xfrm>
          <a:prstGeom prst="rect">
            <a:avLst/>
          </a:prstGeom>
          <a:solidFill>
            <a:srgbClr val="00395D"/>
          </a:solidFill>
          <a:ln w="57150" cmpd="dbl">
            <a:solidFill>
              <a:srgbClr val="00395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796308-FFA9-4928-8FDE-9FE30C6F1DA6}"/>
              </a:ext>
            </a:extLst>
          </p:cNvPr>
          <p:cNvSpPr/>
          <p:nvPr userDrawn="1"/>
        </p:nvSpPr>
        <p:spPr>
          <a:xfrm>
            <a:off x="6312313" y="123207"/>
            <a:ext cx="5250522" cy="4401890"/>
          </a:xfrm>
          <a:prstGeom prst="rect">
            <a:avLst/>
          </a:prstGeom>
          <a:solidFill>
            <a:srgbClr val="00395D"/>
          </a:solidFill>
          <a:ln w="57150" cmpd="dbl">
            <a:solidFill>
              <a:srgbClr val="00395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EB4D16-4F91-4141-A870-7552A3F19B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85" y="2564907"/>
            <a:ext cx="2331601" cy="173736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95B6CEB-F062-4D08-82D8-D5E5185BEF40}"/>
              </a:ext>
            </a:extLst>
          </p:cNvPr>
          <p:cNvSpPr txBox="1">
            <a:spLocks/>
          </p:cNvSpPr>
          <p:nvPr userDrawn="1"/>
        </p:nvSpPr>
        <p:spPr>
          <a:xfrm>
            <a:off x="6725270" y="1424926"/>
            <a:ext cx="4424609" cy="5135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Lucida Sans" panose="020B0602030504020204" pitchFamily="34" charset="0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BC690B0F-0A83-4758-A7B7-B8DC9AB472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7629" y="2714128"/>
            <a:ext cx="4694649" cy="537530"/>
          </a:xfrm>
        </p:spPr>
        <p:txBody>
          <a:bodyPr>
            <a:normAutofit/>
          </a:bodyPr>
          <a:lstStyle>
            <a:lvl1pPr algn="ctr"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Date of Presentation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7F85ED6-75CA-4DE2-B037-DDD7BEFE57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7630" y="4816444"/>
            <a:ext cx="4694648" cy="1783532"/>
          </a:xfrm>
        </p:spPr>
        <p:txBody>
          <a:bodyPr anchor="ctr"/>
          <a:lstStyle>
            <a:lvl1pPr marL="0" indent="0" algn="ctr">
              <a:lnSpc>
                <a:spcPct val="114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Presenter’s name and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065F58D-92FD-4E83-81A0-DFCF47C54C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07629" y="1372467"/>
            <a:ext cx="4694648" cy="11924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911130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A36FD-B39F-4769-B98B-B1F3FB028D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65125"/>
            <a:ext cx="1124712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8EB0F7-3837-403F-88C2-1BBB8D335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6035"/>
            <a:ext cx="11247120" cy="4764453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14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/>
            </a:lvl1pPr>
            <a:lvl2pPr marL="914400" indent="-457200">
              <a:lnSpc>
                <a:spcPct val="114000"/>
              </a:lnSpc>
              <a:spcBef>
                <a:spcPts val="600"/>
              </a:spcBef>
              <a:defRPr/>
            </a:lvl2pPr>
            <a:lvl3pPr marL="1371600" indent="-457200">
              <a:lnSpc>
                <a:spcPct val="114000"/>
              </a:lnSpc>
              <a:spcBef>
                <a:spcPts val="600"/>
              </a:spcBef>
              <a:buSzPct val="75000"/>
              <a:buFont typeface="Courier New" panose="02070309020205020404" pitchFamily="49" charset="0"/>
              <a:buChar char="o"/>
              <a:defRPr/>
            </a:lvl3pPr>
            <a:lvl4pPr marL="1828800" indent="-457200">
              <a:lnSpc>
                <a:spcPct val="114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/>
            </a:lvl4pPr>
            <a:lvl5pPr marL="2286000" indent="-457200">
              <a:lnSpc>
                <a:spcPct val="114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12D5DA-BE2C-4D90-8490-CFE7B71B8181}"/>
              </a:ext>
            </a:extLst>
          </p:cNvPr>
          <p:cNvCxnSpPr>
            <a:cxnSpLocks/>
          </p:cNvCxnSpPr>
          <p:nvPr userDrawn="1"/>
        </p:nvCxnSpPr>
        <p:spPr>
          <a:xfrm>
            <a:off x="0" y="1090570"/>
            <a:ext cx="12192000" cy="0"/>
          </a:xfrm>
          <a:prstGeom prst="line">
            <a:avLst/>
          </a:prstGeom>
          <a:ln w="28575">
            <a:solidFill>
              <a:srgbClr val="003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81C00F1-2E87-4CC2-99C1-19126C32CB6B}"/>
              </a:ext>
            </a:extLst>
          </p:cNvPr>
          <p:cNvCxnSpPr>
            <a:cxnSpLocks/>
          </p:cNvCxnSpPr>
          <p:nvPr userDrawn="1"/>
        </p:nvCxnSpPr>
        <p:spPr>
          <a:xfrm>
            <a:off x="1424120" y="6557777"/>
            <a:ext cx="9950246" cy="1"/>
          </a:xfrm>
          <a:prstGeom prst="line">
            <a:avLst/>
          </a:prstGeom>
          <a:ln w="28575">
            <a:solidFill>
              <a:srgbClr val="003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D856DA5-D6BF-469B-B386-73F7F38902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01" y="6402511"/>
            <a:ext cx="1037829" cy="274320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5DBE6CB-D5DE-4141-8761-7283C9C3F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fld id="{7B3698F8-BEBC-4075-95C8-28A2E732D1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484619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A36FD-B39F-4769-B98B-B1F3FB028D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440" y="2215958"/>
            <a:ext cx="1124712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Divider 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81C00F1-2E87-4CC2-99C1-19126C32CB6B}"/>
              </a:ext>
            </a:extLst>
          </p:cNvPr>
          <p:cNvCxnSpPr>
            <a:cxnSpLocks/>
          </p:cNvCxnSpPr>
          <p:nvPr userDrawn="1"/>
        </p:nvCxnSpPr>
        <p:spPr>
          <a:xfrm>
            <a:off x="1424120" y="6557777"/>
            <a:ext cx="9950246" cy="1"/>
          </a:xfrm>
          <a:prstGeom prst="line">
            <a:avLst/>
          </a:prstGeom>
          <a:ln w="28575">
            <a:solidFill>
              <a:srgbClr val="003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D856DA5-D6BF-469B-B386-73F7F38902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01" y="6402511"/>
            <a:ext cx="1037829" cy="274320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5DBE6CB-D5DE-4141-8761-7283C9C3F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fld id="{7B3698F8-BEBC-4075-95C8-28A2E732D1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73700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page Graphi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8EB0F7-3837-403F-88C2-1BBB8D335E7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14000"/>
              </a:lnSpc>
              <a:spcBef>
                <a:spcPts val="600"/>
              </a:spcBef>
              <a:buFont typeface="Wingdings" panose="05000000000000000000" pitchFamily="2" charset="2"/>
              <a:buNone/>
              <a:defRPr/>
            </a:lvl1pPr>
            <a:lvl2pPr marL="914400" indent="-457200">
              <a:lnSpc>
                <a:spcPct val="114000"/>
              </a:lnSpc>
              <a:spcBef>
                <a:spcPts val="600"/>
              </a:spcBef>
              <a:defRPr/>
            </a:lvl2pPr>
            <a:lvl3pPr marL="1371600" indent="-457200">
              <a:lnSpc>
                <a:spcPct val="114000"/>
              </a:lnSpc>
              <a:spcBef>
                <a:spcPts val="600"/>
              </a:spcBef>
              <a:buSzPct val="75000"/>
              <a:buFont typeface="Courier New" panose="02070309020205020404" pitchFamily="49" charset="0"/>
              <a:buChar char="o"/>
              <a:defRPr/>
            </a:lvl3pPr>
            <a:lvl4pPr marL="1828800" indent="-457200">
              <a:lnSpc>
                <a:spcPct val="114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/>
            </a:lvl4pPr>
            <a:lvl5pPr marL="2286000" indent="-457200">
              <a:lnSpc>
                <a:spcPct val="114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&lt;&lt;Use this slide for full-page graphics. </a:t>
            </a:r>
            <a:br>
              <a:rPr lang="en-US" dirty="0"/>
            </a:br>
            <a:r>
              <a:rPr lang="en-US" dirty="0"/>
              <a:t>You may cover up the WECC logo and </a:t>
            </a:r>
            <a:br>
              <a:rPr lang="en-US" dirty="0"/>
            </a:br>
            <a:r>
              <a:rPr lang="en-US" dirty="0"/>
              <a:t>page number if your design calls for it.&gt;&gt;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6375C5-E732-4362-87C3-04C8BC0F3E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01" y="6402511"/>
            <a:ext cx="1037829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0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9E7634-64B8-43AC-9516-7C6B651C0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ABCDC-04F3-4A6E-8F62-B74D66232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AE941-48AD-4D62-99B5-CE55E4605C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7AD4B-0FE2-4D9F-815D-0DCA0A45F14B}" type="datetime1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680A1-78BE-46DD-A312-94CB9A0B96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3B5A7-E604-47B7-BF43-274C815C8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698F8-BEBC-4075-95C8-28A2E732D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66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3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9E7634-64B8-43AC-9516-7C6B651C0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ABCDC-04F3-4A6E-8F62-B74D66232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AE941-48AD-4D62-99B5-CE55E4605C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7AD4B-0FE2-4D9F-815D-0DCA0A45F14B}" type="datetime1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680A1-78BE-46DD-A312-94CB9A0B96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3B5A7-E604-47B7-BF43-274C815C8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698F8-BEBC-4075-95C8-28A2E732D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3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76B642-5117-4D96-8DD8-D6A84178F3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0679" y="4592548"/>
            <a:ext cx="5433237" cy="213482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/>
              <a:t>Jordan White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Vice President of Strategic Engagement &amp; Deputy General Counsel  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Victoria Ravenscroft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Sr. Policy and External Affairs Manager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D12F84-BDDE-478D-A154-D15B4A287B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60000"/>
              </a:lnSpc>
            </a:pPr>
            <a:r>
              <a:rPr lang="en-US" sz="3200" dirty="0"/>
              <a:t>WECC Resource Adequacy Work</a:t>
            </a:r>
          </a:p>
        </p:txBody>
      </p:sp>
    </p:spTree>
    <p:extLst>
      <p:ext uri="{BB962C8B-B14F-4D97-AF65-F5344CB8AC3E}">
        <p14:creationId xmlns:p14="http://schemas.microsoft.com/office/powerpoint/2010/main" val="2431188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" name="Chart 61">
            <a:extLst>
              <a:ext uri="{FF2B5EF4-FFF2-40B4-BE49-F238E27FC236}">
                <a16:creationId xmlns:a16="http://schemas.microsoft.com/office/drawing/2014/main" id="{C459C48A-4BAE-4B6C-AD32-69DD0BA635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6902218"/>
              </p:ext>
            </p:extLst>
          </p:nvPr>
        </p:nvGraphicFramePr>
        <p:xfrm>
          <a:off x="2661156" y="1292722"/>
          <a:ext cx="4133989" cy="2643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1" name="Chart 60">
            <a:extLst>
              <a:ext uri="{FF2B5EF4-FFF2-40B4-BE49-F238E27FC236}">
                <a16:creationId xmlns:a16="http://schemas.microsoft.com/office/drawing/2014/main" id="{90D594FE-76C5-477E-9AC7-44A78E11A2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1012057"/>
              </p:ext>
            </p:extLst>
          </p:nvPr>
        </p:nvGraphicFramePr>
        <p:xfrm>
          <a:off x="7796604" y="1296955"/>
          <a:ext cx="4166243" cy="2643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0" name="Chart 59">
            <a:extLst>
              <a:ext uri="{FF2B5EF4-FFF2-40B4-BE49-F238E27FC236}">
                <a16:creationId xmlns:a16="http://schemas.microsoft.com/office/drawing/2014/main" id="{6B3DB96F-1FA2-474F-8A70-8D2CA4E2F6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1592242"/>
              </p:ext>
            </p:extLst>
          </p:nvPr>
        </p:nvGraphicFramePr>
        <p:xfrm>
          <a:off x="7814596" y="3969567"/>
          <a:ext cx="4152937" cy="2652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9" name="Chart 58">
            <a:extLst>
              <a:ext uri="{FF2B5EF4-FFF2-40B4-BE49-F238E27FC236}">
                <a16:creationId xmlns:a16="http://schemas.microsoft.com/office/drawing/2014/main" id="{200413D5-7B47-44CB-9525-0E67F8E2A5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3471517"/>
              </p:ext>
            </p:extLst>
          </p:nvPr>
        </p:nvGraphicFramePr>
        <p:xfrm>
          <a:off x="2637705" y="3975098"/>
          <a:ext cx="4157875" cy="2652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Title 13">
            <a:extLst>
              <a:ext uri="{FF2B5EF4-FFF2-40B4-BE49-F238E27FC236}">
                <a16:creationId xmlns:a16="http://schemas.microsoft.com/office/drawing/2014/main" id="{C9EDA397-40CD-45CD-B3CD-084A1E7F6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2021 Peak Day Low Import Availability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521364-46D6-4D29-899D-AED871E345BD}"/>
              </a:ext>
            </a:extLst>
          </p:cNvPr>
          <p:cNvSpPr txBox="1"/>
          <p:nvPr/>
        </p:nvSpPr>
        <p:spPr>
          <a:xfrm>
            <a:off x="1465399" y="221135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NWPP-C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26E14C-F1A0-42EF-9CC3-0935199918CB}"/>
              </a:ext>
            </a:extLst>
          </p:cNvPr>
          <p:cNvSpPr txBox="1"/>
          <p:nvPr/>
        </p:nvSpPr>
        <p:spPr>
          <a:xfrm>
            <a:off x="6632192" y="220075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NWPP-NE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C5D484-89FC-49C1-9CB2-BAB6E97DDF63}"/>
              </a:ext>
            </a:extLst>
          </p:cNvPr>
          <p:cNvSpPr txBox="1"/>
          <p:nvPr/>
        </p:nvSpPr>
        <p:spPr>
          <a:xfrm>
            <a:off x="1482351" y="4905248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CAMX-So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65C9F8-3891-40E2-81AB-7CBC0FAEADFF}"/>
              </a:ext>
            </a:extLst>
          </p:cNvPr>
          <p:cNvSpPr txBox="1"/>
          <p:nvPr/>
        </p:nvSpPr>
        <p:spPr>
          <a:xfrm>
            <a:off x="6636590" y="4903984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DSW</a:t>
            </a:r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5B33C90E-621A-4BBF-963C-532FCF4BB8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1" y="6356350"/>
            <a:ext cx="2743200" cy="365125"/>
          </a:xfrm>
        </p:spPr>
        <p:txBody>
          <a:bodyPr/>
          <a:lstStyle/>
          <a:p>
            <a:fld id="{7B3698F8-BEBC-4075-95C8-28A2E732D13F}" type="slidenum">
              <a:rPr lang="en-US" smtClean="0"/>
              <a:pPr/>
              <a:t>10</a:t>
            </a:fld>
            <a:endParaRPr lang="en-US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C2EE595-F20C-4E63-942A-33EE08EB9FEC}"/>
              </a:ext>
            </a:extLst>
          </p:cNvPr>
          <p:cNvCxnSpPr/>
          <p:nvPr/>
        </p:nvCxnSpPr>
        <p:spPr>
          <a:xfrm>
            <a:off x="0" y="1082535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3C404C29-43AD-45D9-B548-734B675F8F22}"/>
              </a:ext>
            </a:extLst>
          </p:cNvPr>
          <p:cNvGrpSpPr/>
          <p:nvPr/>
        </p:nvGrpSpPr>
        <p:grpSpPr>
          <a:xfrm>
            <a:off x="405725" y="2845469"/>
            <a:ext cx="1184339" cy="276999"/>
            <a:chOff x="405725" y="2845469"/>
            <a:chExt cx="1184339" cy="276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B7AEDD1-4FE0-4C03-BF0A-4D672695AE33}"/>
                </a:ext>
              </a:extLst>
            </p:cNvPr>
            <p:cNvSpPr/>
            <p:nvPr/>
          </p:nvSpPr>
          <p:spPr>
            <a:xfrm>
              <a:off x="405725" y="2892528"/>
              <a:ext cx="182880" cy="182880"/>
            </a:xfrm>
            <a:prstGeom prst="rect">
              <a:avLst/>
            </a:prstGeom>
            <a:solidFill>
              <a:srgbClr val="476259"/>
            </a:solidFill>
            <a:ln>
              <a:solidFill>
                <a:srgbClr val="4762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5C9BD19-1C9C-4CDF-A3B9-E677810E1640}"/>
                </a:ext>
              </a:extLst>
            </p:cNvPr>
            <p:cNvSpPr txBox="1"/>
            <p:nvPr/>
          </p:nvSpPr>
          <p:spPr>
            <a:xfrm>
              <a:off x="600455" y="2845469"/>
              <a:ext cx="9896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NWPP-NW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889050B-F4C8-44E0-B25F-DF5586DB88B8}"/>
              </a:ext>
            </a:extLst>
          </p:cNvPr>
          <p:cNvGrpSpPr/>
          <p:nvPr/>
        </p:nvGrpSpPr>
        <p:grpSpPr>
          <a:xfrm>
            <a:off x="405725" y="3061983"/>
            <a:ext cx="1184339" cy="276999"/>
            <a:chOff x="405725" y="3061983"/>
            <a:chExt cx="1184339" cy="276999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AD71584-2539-422E-9F47-0B9A2E3516BF}"/>
                </a:ext>
              </a:extLst>
            </p:cNvPr>
            <p:cNvSpPr/>
            <p:nvPr/>
          </p:nvSpPr>
          <p:spPr>
            <a:xfrm>
              <a:off x="405725" y="3109042"/>
              <a:ext cx="182880" cy="182880"/>
            </a:xfrm>
            <a:prstGeom prst="rect">
              <a:avLst/>
            </a:prstGeom>
            <a:solidFill>
              <a:srgbClr val="9FBB58"/>
            </a:solidFill>
            <a:ln>
              <a:solidFill>
                <a:srgbClr val="9FBB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95AB73F-EA6A-42AF-B598-E0DB2DAEC47E}"/>
                </a:ext>
              </a:extLst>
            </p:cNvPr>
            <p:cNvSpPr txBox="1"/>
            <p:nvPr/>
          </p:nvSpPr>
          <p:spPr>
            <a:xfrm>
              <a:off x="600455" y="3061983"/>
              <a:ext cx="9896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NWPP-NE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6E548BF-85B3-4660-B3F0-E45EC26EB233}"/>
              </a:ext>
            </a:extLst>
          </p:cNvPr>
          <p:cNvGrpSpPr/>
          <p:nvPr/>
        </p:nvGrpSpPr>
        <p:grpSpPr>
          <a:xfrm>
            <a:off x="405725" y="3278497"/>
            <a:ext cx="1184339" cy="276999"/>
            <a:chOff x="405725" y="3278497"/>
            <a:chExt cx="1184339" cy="276999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5FD90C8-8A07-4502-9F95-DE5C941EBB81}"/>
                </a:ext>
              </a:extLst>
            </p:cNvPr>
            <p:cNvSpPr/>
            <p:nvPr/>
          </p:nvSpPr>
          <p:spPr>
            <a:xfrm>
              <a:off x="405725" y="3325556"/>
              <a:ext cx="182880" cy="182880"/>
            </a:xfrm>
            <a:prstGeom prst="rect">
              <a:avLst/>
            </a:prstGeom>
            <a:solidFill>
              <a:srgbClr val="B79E88"/>
            </a:solidFill>
            <a:ln>
              <a:solidFill>
                <a:srgbClr val="B79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25B7E0D-16C8-4FC7-A9FC-488090B74A0F}"/>
                </a:ext>
              </a:extLst>
            </p:cNvPr>
            <p:cNvSpPr txBox="1"/>
            <p:nvPr/>
          </p:nvSpPr>
          <p:spPr>
            <a:xfrm>
              <a:off x="600455" y="3278497"/>
              <a:ext cx="9896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NWPP-C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B8FD586-69A2-4B0E-A452-6D46A34502A0}"/>
              </a:ext>
            </a:extLst>
          </p:cNvPr>
          <p:cNvGrpSpPr/>
          <p:nvPr/>
        </p:nvGrpSpPr>
        <p:grpSpPr>
          <a:xfrm>
            <a:off x="405725" y="3495011"/>
            <a:ext cx="1184339" cy="276999"/>
            <a:chOff x="405725" y="3495011"/>
            <a:chExt cx="1184339" cy="276999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7A38025-CEC8-49BA-B47D-327DF63DF775}"/>
                </a:ext>
              </a:extLst>
            </p:cNvPr>
            <p:cNvSpPr/>
            <p:nvPr/>
          </p:nvSpPr>
          <p:spPr>
            <a:xfrm>
              <a:off x="405725" y="3542070"/>
              <a:ext cx="182880" cy="182880"/>
            </a:xfrm>
            <a:prstGeom prst="rect">
              <a:avLst/>
            </a:prstGeom>
            <a:solidFill>
              <a:srgbClr val="8B542B"/>
            </a:solidFill>
            <a:ln>
              <a:solidFill>
                <a:srgbClr val="8B54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665EDDE-35E1-4256-97AB-3A854F882000}"/>
                </a:ext>
              </a:extLst>
            </p:cNvPr>
            <p:cNvSpPr txBox="1"/>
            <p:nvPr/>
          </p:nvSpPr>
          <p:spPr>
            <a:xfrm>
              <a:off x="600455" y="3495011"/>
              <a:ext cx="9896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CAMX-N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423234-20F0-4DE2-A1BF-36DF67FAE24A}"/>
              </a:ext>
            </a:extLst>
          </p:cNvPr>
          <p:cNvGrpSpPr/>
          <p:nvPr/>
        </p:nvGrpSpPr>
        <p:grpSpPr>
          <a:xfrm>
            <a:off x="405725" y="3711525"/>
            <a:ext cx="1184339" cy="276999"/>
            <a:chOff x="405725" y="3711525"/>
            <a:chExt cx="1184339" cy="276999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435884B-521A-4DD3-95C7-4FE0D5C3AFFC}"/>
                </a:ext>
              </a:extLst>
            </p:cNvPr>
            <p:cNvSpPr/>
            <p:nvPr/>
          </p:nvSpPr>
          <p:spPr>
            <a:xfrm>
              <a:off x="405725" y="3758584"/>
              <a:ext cx="182880" cy="182880"/>
            </a:xfrm>
            <a:prstGeom prst="rect">
              <a:avLst/>
            </a:prstGeom>
            <a:solidFill>
              <a:srgbClr val="FF9500"/>
            </a:solidFill>
            <a:ln>
              <a:solidFill>
                <a:srgbClr val="FF95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E364C9C-9721-48D7-B2D8-E3042365415F}"/>
                </a:ext>
              </a:extLst>
            </p:cNvPr>
            <p:cNvSpPr txBox="1"/>
            <p:nvPr/>
          </p:nvSpPr>
          <p:spPr>
            <a:xfrm>
              <a:off x="600455" y="3711525"/>
              <a:ext cx="9896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CAMX-S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2255561-FAC6-4CE4-BF26-87940CC4BF35}"/>
              </a:ext>
            </a:extLst>
          </p:cNvPr>
          <p:cNvGrpSpPr/>
          <p:nvPr/>
        </p:nvGrpSpPr>
        <p:grpSpPr>
          <a:xfrm>
            <a:off x="405725" y="3928040"/>
            <a:ext cx="1184339" cy="276999"/>
            <a:chOff x="405725" y="3928040"/>
            <a:chExt cx="1184339" cy="276999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4596531-922D-49D8-A462-D0AD4965C897}"/>
                </a:ext>
              </a:extLst>
            </p:cNvPr>
            <p:cNvSpPr/>
            <p:nvPr/>
          </p:nvSpPr>
          <p:spPr>
            <a:xfrm>
              <a:off x="405725" y="3975099"/>
              <a:ext cx="182880" cy="182880"/>
            </a:xfrm>
            <a:prstGeom prst="rect">
              <a:avLst/>
            </a:prstGeom>
            <a:solidFill>
              <a:srgbClr val="B53713"/>
            </a:solidFill>
            <a:ln>
              <a:solidFill>
                <a:srgbClr val="B537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07E855F-631E-400A-B9AB-458B621A9AB2}"/>
                </a:ext>
              </a:extLst>
            </p:cNvPr>
            <p:cNvSpPr txBox="1"/>
            <p:nvPr/>
          </p:nvSpPr>
          <p:spPr>
            <a:xfrm>
              <a:off x="600455" y="3928040"/>
              <a:ext cx="9896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DSW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B858A76-321A-4764-AB37-37DB7E47A692}"/>
              </a:ext>
            </a:extLst>
          </p:cNvPr>
          <p:cNvGrpSpPr/>
          <p:nvPr/>
        </p:nvGrpSpPr>
        <p:grpSpPr>
          <a:xfrm>
            <a:off x="404125" y="4138190"/>
            <a:ext cx="1742309" cy="461665"/>
            <a:chOff x="405725" y="3928040"/>
            <a:chExt cx="1742309" cy="461665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0B03054-3816-4470-84E3-E3DD071899B5}"/>
                </a:ext>
              </a:extLst>
            </p:cNvPr>
            <p:cNvSpPr/>
            <p:nvPr/>
          </p:nvSpPr>
          <p:spPr>
            <a:xfrm>
              <a:off x="405725" y="3975099"/>
              <a:ext cx="182880" cy="182880"/>
            </a:xfrm>
            <a:prstGeom prst="rect">
              <a:avLst/>
            </a:prstGeom>
            <a:solidFill>
              <a:srgbClr val="44546A">
                <a:alpha val="25098"/>
              </a:srgbClr>
            </a:solidFill>
            <a:ln>
              <a:solidFill>
                <a:srgbClr val="44546A">
                  <a:alpha val="2509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4F3315C-8345-4812-B347-D33BC13F1B05}"/>
                </a:ext>
              </a:extLst>
            </p:cNvPr>
            <p:cNvSpPr txBox="1"/>
            <p:nvPr/>
          </p:nvSpPr>
          <p:spPr>
            <a:xfrm>
              <a:off x="600456" y="3928040"/>
              <a:ext cx="15475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Total Expected Import Availability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6657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BA00A-2EF4-47EC-8EFC-DC7192FBD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Takeaways &amp; Recommendations: Imports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62511-B697-4518-A873-EBFE79FBA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6035"/>
            <a:ext cx="11247120" cy="476445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Imports</a:t>
            </a:r>
          </a:p>
          <a:p>
            <a:r>
              <a:rPr lang="en-US" dirty="0"/>
              <a:t>The level of imports historically relied upon by entities has changed. Under some conditions, import capability is reduced. </a:t>
            </a:r>
          </a:p>
          <a:p>
            <a:r>
              <a:rPr lang="en-US" dirty="0"/>
              <a:t>Under highly stressed conditions, entities in each of the five subregions could be impacted by the reduction in imports. </a:t>
            </a:r>
          </a:p>
          <a:p>
            <a:r>
              <a:rPr lang="en-US" dirty="0"/>
              <a:t>Without coordination, entities could be relying on the same resource during a time of great need. </a:t>
            </a:r>
          </a:p>
          <a:p>
            <a:pPr marL="0" indent="0">
              <a:buNone/>
            </a:pPr>
            <a:r>
              <a:rPr lang="en-US" b="1" dirty="0"/>
              <a:t>Recommendation</a:t>
            </a:r>
          </a:p>
          <a:p>
            <a:r>
              <a:rPr lang="en-US" dirty="0"/>
              <a:t>Planning entities should coordinate their resource planning efforts on an interconnection-wide basis each year to help ensure they are not all relying on the same imports (especially during times of high variability).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55B09-FCB0-4FA8-B571-5ACDAFF51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3698F8-BEBC-4075-95C8-28A2E732D13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483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20F4B2-D1E6-47A1-9E73-64CAB224F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Summer 2021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A60D1D-D952-4FC3-88F3-966994BA6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Resource adequacy issues remain</a:t>
            </a:r>
          </a:p>
          <a:p>
            <a:pPr lvl="1"/>
            <a:r>
              <a:rPr lang="en-US" dirty="0"/>
              <a:t>Reliance on imports</a:t>
            </a:r>
          </a:p>
          <a:p>
            <a:pPr lvl="1"/>
            <a:r>
              <a:rPr lang="en-US" dirty="0"/>
              <a:t>System variability</a:t>
            </a:r>
          </a:p>
          <a:p>
            <a:r>
              <a:rPr lang="en-US" dirty="0"/>
              <a:t>August 2020 heatwave is a great learning opportunity for entities</a:t>
            </a:r>
          </a:p>
          <a:p>
            <a:pPr lvl="1"/>
            <a:r>
              <a:rPr lang="en-US" dirty="0"/>
              <a:t>Expect entities are working to address possible resource needs</a:t>
            </a:r>
          </a:p>
          <a:p>
            <a:pPr lvl="1"/>
            <a:r>
              <a:rPr lang="en-US" dirty="0"/>
              <a:t>Monitoring coordination efforts</a:t>
            </a:r>
          </a:p>
          <a:p>
            <a:r>
              <a:rPr lang="en-US" dirty="0"/>
              <a:t>Extreme weather is becoming part of “normal” life</a:t>
            </a:r>
          </a:p>
          <a:p>
            <a:pPr lvl="1"/>
            <a:r>
              <a:rPr lang="en-US" dirty="0"/>
              <a:t>Expect entities are preparing for the “new normal”</a:t>
            </a:r>
          </a:p>
          <a:p>
            <a:pPr lvl="1"/>
            <a:r>
              <a:rPr lang="en-US" dirty="0"/>
              <a:t>Coordination is key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936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6F484-EF27-432C-AA39-BF0F02143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Western Assessment of Resource Adequacy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39B78-AD64-4717-A32A-A62C82D18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6035"/>
            <a:ext cx="5429250" cy="47644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The Western Assessment does… </a:t>
            </a:r>
          </a:p>
          <a:p>
            <a:r>
              <a:rPr lang="en-US" sz="2000" dirty="0"/>
              <a:t>Use existing IRP information aggregated to the Balancing Authority (BA) level</a:t>
            </a:r>
          </a:p>
          <a:p>
            <a:r>
              <a:rPr lang="en-US" sz="2000" dirty="0"/>
              <a:t>Look at imports based on forecast data supplied by BAs</a:t>
            </a:r>
          </a:p>
          <a:p>
            <a:r>
              <a:rPr lang="en-US" sz="2000" dirty="0"/>
              <a:t>Provide a check on variability in and across subregions</a:t>
            </a:r>
          </a:p>
          <a:p>
            <a:r>
              <a:rPr lang="en-US" sz="2000" dirty="0"/>
              <a:t>Provide a snapshot of our reliance on imports</a:t>
            </a:r>
          </a:p>
          <a:p>
            <a:r>
              <a:rPr lang="en-US" sz="2000" dirty="0"/>
              <a:t>Provide information useful in the operational planning horizon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0B140-D0A6-405E-AB49-E305BDF5B5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3698F8-BEBC-4075-95C8-28A2E732D13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0AB49E5-14EA-49C6-8CA8-A6F6798F714F}"/>
              </a:ext>
            </a:extLst>
          </p:cNvPr>
          <p:cNvSpPr txBox="1">
            <a:spLocks/>
          </p:cNvSpPr>
          <p:nvPr/>
        </p:nvSpPr>
        <p:spPr>
          <a:xfrm>
            <a:off x="6096000" y="1426034"/>
            <a:ext cx="5905500" cy="4764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SzPct val="75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indent="-4572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indent="-4572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/>
              <a:t>The Western Assessment does not…</a:t>
            </a:r>
          </a:p>
          <a:p>
            <a:r>
              <a:rPr lang="en-US" sz="2000" dirty="0"/>
              <a:t>Look at pending IRP information</a:t>
            </a:r>
          </a:p>
          <a:p>
            <a:r>
              <a:rPr lang="en-US" sz="2000" dirty="0"/>
              <a:t>Look at contract data for import and transmission assumptions</a:t>
            </a:r>
          </a:p>
          <a:p>
            <a:r>
              <a:rPr lang="en-US" sz="2000" dirty="0"/>
              <a:t>Provide information for an apples-to-apples review of utility IRPs</a:t>
            </a:r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86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4B2ABE-6A13-4DDF-9476-CAAC1B5D1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8552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698F8-BEBC-4075-95C8-28A2E732D1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A99260"/>
                </a:solidFill>
                <a:effectLst/>
                <a:uLnTx/>
                <a:uFillTx/>
                <a:latin typeface="Lucida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99260"/>
              </a:solidFill>
              <a:effectLst/>
              <a:uLnTx/>
              <a:uFillTx/>
              <a:latin typeface="Lucida Sans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0E5894C-9BCD-4159-AFC8-D3EAB8645B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39532" y="2761203"/>
            <a:ext cx="7892043" cy="3426533"/>
          </a:xfrm>
        </p:spPr>
        <p:txBody>
          <a:bodyPr>
            <a:normAutofit/>
          </a:bodyPr>
          <a:lstStyle/>
          <a:p>
            <a:r>
              <a:rPr lang="en-US" sz="3600" dirty="0"/>
              <a:t>Jordan White </a:t>
            </a:r>
          </a:p>
          <a:p>
            <a:r>
              <a:rPr lang="en-US" sz="2000" dirty="0"/>
              <a:t>jwhite@wecc.org  </a:t>
            </a:r>
          </a:p>
          <a:p>
            <a:r>
              <a:rPr lang="en-US" sz="3600" dirty="0"/>
              <a:t>Victoria Ravenscroft </a:t>
            </a:r>
          </a:p>
          <a:p>
            <a:r>
              <a:rPr lang="en-US" sz="2000" dirty="0"/>
              <a:t>vravenscroft@wecc.org</a:t>
            </a:r>
          </a:p>
        </p:txBody>
      </p:sp>
    </p:spTree>
    <p:extLst>
      <p:ext uri="{BB962C8B-B14F-4D97-AF65-F5344CB8AC3E}">
        <p14:creationId xmlns:p14="http://schemas.microsoft.com/office/powerpoint/2010/main" val="2088555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" descr="Text&#10;&#10;Description automatically generated">
            <a:extLst>
              <a:ext uri="{FF2B5EF4-FFF2-40B4-BE49-F238E27FC236}">
                <a16:creationId xmlns:a16="http://schemas.microsoft.com/office/drawing/2014/main" id="{F814D1FF-6670-4B9A-8A12-DE9E9C5D9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302" y="136525"/>
            <a:ext cx="8535397" cy="6593595"/>
          </a:xfrm>
          <a:prstGeom prst="rect">
            <a:avLst/>
          </a:prstGeom>
          <a:ln w="127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8D93816-3E55-4AE3-9386-31C64A0F95C2}"/>
              </a:ext>
            </a:extLst>
          </p:cNvPr>
          <p:cNvSpPr/>
          <p:nvPr/>
        </p:nvSpPr>
        <p:spPr>
          <a:xfrm>
            <a:off x="8021053" y="1010653"/>
            <a:ext cx="2967789" cy="770021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11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D087-B427-4306-921E-7B02992E4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WECC’s Resource Adequacy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B24E6-2755-4EA4-B00A-CFC054466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6035"/>
            <a:ext cx="11247120" cy="4764453"/>
          </a:xfrm>
        </p:spPr>
        <p:txBody>
          <a:bodyPr>
            <a:normAutofit/>
          </a:bodyPr>
          <a:lstStyle/>
          <a:p>
            <a:r>
              <a:rPr lang="en-US" dirty="0"/>
              <a:t>NERC Long-Term Reliability Assessment (LTRA)</a:t>
            </a:r>
          </a:p>
          <a:p>
            <a:pPr lvl="1"/>
            <a:r>
              <a:rPr lang="en-US" dirty="0"/>
              <a:t>Continent-wide assessment of the adequacy of the Bulk Electric System over the next 10 years</a:t>
            </a:r>
          </a:p>
          <a:p>
            <a:r>
              <a:rPr lang="en-US" dirty="0"/>
              <a:t>NERC Summer &amp; Winter Assessments</a:t>
            </a:r>
          </a:p>
          <a:p>
            <a:pPr lvl="1"/>
            <a:r>
              <a:rPr lang="en-US" dirty="0"/>
              <a:t>Continent-wide assessment of the adequacy of electricity supplies in the coming summer/winter season</a:t>
            </a:r>
          </a:p>
          <a:p>
            <a:r>
              <a:rPr lang="en-US" dirty="0"/>
              <a:t>WECC Resource Adequacy Forum</a:t>
            </a:r>
          </a:p>
          <a:p>
            <a:r>
              <a:rPr lang="en-US" dirty="0"/>
              <a:t>WECC Western Assessment of Resource Adequacy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C999DA-1ADF-40AD-B4E5-425A53F61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3698F8-BEBC-4075-95C8-28A2E732D13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994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D087-B427-4306-921E-7B02992E4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1247120" cy="685800"/>
          </a:xfrm>
        </p:spPr>
        <p:txBody>
          <a:bodyPr>
            <a:noAutofit/>
          </a:bodyPr>
          <a:lstStyle/>
          <a:p>
            <a:r>
              <a:rPr lang="en-US" sz="3800" dirty="0"/>
              <a:t>Western Assessment of Resource Adequacy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B24E6-2755-4EA4-B00A-CFC054466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426035"/>
            <a:ext cx="6563032" cy="4764453"/>
          </a:xfrm>
        </p:spPr>
        <p:txBody>
          <a:bodyPr>
            <a:normAutofit/>
          </a:bodyPr>
          <a:lstStyle/>
          <a:p>
            <a:r>
              <a:rPr lang="en-US" dirty="0"/>
              <a:t>Assessment of resource adequacy in the Western Interconnection</a:t>
            </a:r>
          </a:p>
          <a:p>
            <a:r>
              <a:rPr lang="en-US" dirty="0"/>
              <a:t>Developed to address WECC stakeholder requests in response to NERC’s LTRA</a:t>
            </a:r>
          </a:p>
          <a:p>
            <a:pPr lvl="1"/>
            <a:r>
              <a:rPr lang="en-US" dirty="0"/>
              <a:t>More granular analysis</a:t>
            </a:r>
          </a:p>
          <a:p>
            <a:pPr lvl="1"/>
            <a:r>
              <a:rPr lang="en-US" dirty="0"/>
              <a:t>Different assumptions</a:t>
            </a:r>
          </a:p>
          <a:p>
            <a:pPr lvl="1"/>
            <a:r>
              <a:rPr lang="en-US" dirty="0"/>
              <a:t>Analysis of more constrained scenarios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C999DA-1ADF-40AD-B4E5-425A53F61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3698F8-BEBC-4075-95C8-28A2E732D13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658E5090-9721-451A-B7E5-F7D8AD187A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68" r="13050"/>
          <a:stretch/>
        </p:blipFill>
        <p:spPr>
          <a:xfrm>
            <a:off x="7721558" y="2222180"/>
            <a:ext cx="3950612" cy="285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26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3FF3E-C924-4CD6-81B1-91303547A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Western Assessment of Resource Adequacy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A25E0-235C-4826-A46F-C114E842FB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3698F8-BEBC-4075-95C8-28A2E732D13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15E580-46CE-4872-B242-B515C13333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1" b="17872"/>
          <a:stretch/>
        </p:blipFill>
        <p:spPr bwMode="auto">
          <a:xfrm>
            <a:off x="2193459" y="1821165"/>
            <a:ext cx="2700736" cy="41198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D6BC1-B20B-436C-82BD-C8FCD1B5C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330" y="3475481"/>
            <a:ext cx="2910702" cy="2127847"/>
          </a:xfrm>
        </p:spPr>
        <p:txBody>
          <a:bodyPr>
            <a:normAutofit/>
          </a:bodyPr>
          <a:lstStyle/>
          <a:p>
            <a:pPr marL="169863" lvl="0" indent="-169863"/>
            <a:r>
              <a:rPr lang="en-US" sz="1200" dirty="0"/>
              <a:t>NWPP Northwest (NWPP-NW)</a:t>
            </a:r>
          </a:p>
          <a:p>
            <a:pPr marL="169863" lvl="0" indent="-169863"/>
            <a:r>
              <a:rPr lang="en-US" sz="1200" dirty="0"/>
              <a:t>NWPP Northeast (NWPP-NE)</a:t>
            </a:r>
          </a:p>
          <a:p>
            <a:pPr marL="169863" lvl="0" indent="-169863"/>
            <a:r>
              <a:rPr lang="en-US" sz="1200" dirty="0"/>
              <a:t>NWPP Central (NWPP-C)</a:t>
            </a:r>
          </a:p>
          <a:p>
            <a:pPr marL="169863" lvl="0" indent="-169863"/>
            <a:r>
              <a:rPr lang="en-US" sz="1200" dirty="0"/>
              <a:t>California-Mexico (CAMX)</a:t>
            </a:r>
          </a:p>
          <a:p>
            <a:pPr marL="169863" lvl="0" indent="-169863"/>
            <a:r>
              <a:rPr lang="en-US" sz="1200" dirty="0"/>
              <a:t>Desert Southwest (DSW)</a:t>
            </a:r>
          </a:p>
          <a:p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C2E23C-B33C-4785-9FF9-F929400C4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3189" y="2265567"/>
            <a:ext cx="5085104" cy="37433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C64349-C608-40CD-AB49-95ED20252692}"/>
              </a:ext>
            </a:extLst>
          </p:cNvPr>
          <p:cNvSpPr txBox="1"/>
          <p:nvPr/>
        </p:nvSpPr>
        <p:spPr>
          <a:xfrm>
            <a:off x="6812479" y="1427413"/>
            <a:ext cx="41265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Scenarios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242DF4-48BD-4A68-A634-A25A6ACF94E6}"/>
              </a:ext>
            </a:extLst>
          </p:cNvPr>
          <p:cNvSpPr txBox="1"/>
          <p:nvPr/>
        </p:nvSpPr>
        <p:spPr>
          <a:xfrm>
            <a:off x="349329" y="1427484"/>
            <a:ext cx="4544865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Assessment Regions</a:t>
            </a:r>
          </a:p>
        </p:txBody>
      </p:sp>
    </p:spTree>
    <p:extLst>
      <p:ext uri="{BB962C8B-B14F-4D97-AF65-F5344CB8AC3E}">
        <p14:creationId xmlns:p14="http://schemas.microsoft.com/office/powerpoint/2010/main" val="1937200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BA00A-2EF4-47EC-8EFC-DC7192FBD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Takeaways and Recommendations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55B09-FCB0-4FA8-B571-5ACDAFF51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3698F8-BEBC-4075-95C8-28A2E732D13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60C724-AC58-42BD-8052-BE0FA497B655}"/>
              </a:ext>
            </a:extLst>
          </p:cNvPr>
          <p:cNvSpPr/>
          <p:nvPr/>
        </p:nvSpPr>
        <p:spPr>
          <a:xfrm>
            <a:off x="18273025" y="777875"/>
            <a:ext cx="412124" cy="1650557"/>
          </a:xfrm>
          <a:prstGeom prst="rect">
            <a:avLst/>
          </a:prstGeom>
          <a:solidFill>
            <a:srgbClr val="00395D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FCAE52-2ED2-4DEF-8E5D-38E04FC307D7}"/>
              </a:ext>
            </a:extLst>
          </p:cNvPr>
          <p:cNvGrpSpPr/>
          <p:nvPr/>
        </p:nvGrpSpPr>
        <p:grpSpPr>
          <a:xfrm>
            <a:off x="3406877" y="1750967"/>
            <a:ext cx="5378246" cy="4226353"/>
            <a:chOff x="5535562" y="1750967"/>
            <a:chExt cx="5378246" cy="422635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AA1279-AF19-46FC-9F08-BC9EB0849C2C}"/>
                </a:ext>
              </a:extLst>
            </p:cNvPr>
            <p:cNvSpPr txBox="1"/>
            <p:nvPr/>
          </p:nvSpPr>
          <p:spPr>
            <a:xfrm>
              <a:off x="5767235" y="1750967"/>
              <a:ext cx="4914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2021 NWPP-NW Planning Reserve Margin</a:t>
              </a:r>
            </a:p>
            <a:p>
              <a:pPr algn="ctr"/>
              <a:r>
                <a:rPr lang="en-US" b="1" dirty="0"/>
                <a:t>Weekly Max, Min, and Median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1A14F4-A43E-40BF-B20A-22FF73F812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89" t="2261" r="2145" b="4450"/>
            <a:stretch/>
          </p:blipFill>
          <p:spPr>
            <a:xfrm>
              <a:off x="5535562" y="2500534"/>
              <a:ext cx="5378246" cy="34767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9039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971E0A5-1B46-496A-A1F4-0BF891197CF6}"/>
              </a:ext>
            </a:extLst>
          </p:cNvPr>
          <p:cNvGrpSpPr/>
          <p:nvPr/>
        </p:nvGrpSpPr>
        <p:grpSpPr>
          <a:xfrm>
            <a:off x="6341796" y="1750967"/>
            <a:ext cx="5378246" cy="4226353"/>
            <a:chOff x="5535562" y="1750967"/>
            <a:chExt cx="5378246" cy="422635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965A34C-CB8A-439F-A613-B61F5037FD6D}"/>
                </a:ext>
              </a:extLst>
            </p:cNvPr>
            <p:cNvSpPr txBox="1"/>
            <p:nvPr/>
          </p:nvSpPr>
          <p:spPr>
            <a:xfrm>
              <a:off x="5767235" y="1750967"/>
              <a:ext cx="4914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2021 NWPP-NW Planning Reserve Margin</a:t>
              </a:r>
            </a:p>
            <a:p>
              <a:pPr algn="ctr"/>
              <a:r>
                <a:rPr lang="en-US" b="1" dirty="0"/>
                <a:t>Weekly Max, Min, and Median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A657E7-9530-4A14-848A-B81559446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89" t="2261" r="2145" b="4450"/>
            <a:stretch/>
          </p:blipFill>
          <p:spPr>
            <a:xfrm>
              <a:off x="5535562" y="2500534"/>
              <a:ext cx="5378246" cy="347678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D9BA00A-2EF4-47EC-8EFC-DC7192FBD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685800"/>
          </a:xfrm>
        </p:spPr>
        <p:txBody>
          <a:bodyPr>
            <a:noAutofit/>
          </a:bodyPr>
          <a:lstStyle/>
          <a:p>
            <a:r>
              <a:rPr lang="en-US" sz="3800" dirty="0"/>
              <a:t>Takeaways and Recommendations: Variability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62511-B697-4518-A873-EBFE79FBA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6035"/>
            <a:ext cx="5742836" cy="476445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/>
              <a:t>Variability</a:t>
            </a:r>
            <a:r>
              <a:rPr lang="en-US" sz="2600" b="1" dirty="0"/>
              <a:t> </a:t>
            </a:r>
          </a:p>
          <a:p>
            <a:r>
              <a:rPr lang="en-US" sz="2600" dirty="0"/>
              <a:t>Increasing variability on the system is driving a need for change in the way we analyze and plan for resource adequacy.</a:t>
            </a:r>
          </a:p>
          <a:p>
            <a:pPr marL="0" indent="0">
              <a:buNone/>
            </a:pPr>
            <a:r>
              <a:rPr lang="en-US" b="1" dirty="0"/>
              <a:t>Recommendation</a:t>
            </a:r>
          </a:p>
          <a:p>
            <a:r>
              <a:rPr lang="en-US" sz="2600" dirty="0"/>
              <a:t>Consider methods to account for variability at different times of the year in determining planning reserve margins.</a:t>
            </a:r>
            <a:endParaRPr lang="en-US" sz="2600" dirty="0">
              <a:highlight>
                <a:srgbClr val="FFFF00"/>
              </a:highlight>
            </a:endParaRPr>
          </a:p>
          <a:p>
            <a:r>
              <a:rPr lang="en-US" sz="2600" dirty="0"/>
              <a:t>Consider the availability and variability  characteristics of capacity additions.</a:t>
            </a:r>
          </a:p>
          <a:p>
            <a:pPr marL="457200" lvl="1" indent="0">
              <a:buNone/>
            </a:pPr>
            <a:endParaRPr lang="en-US" sz="2000" dirty="0"/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55B09-FCB0-4FA8-B571-5ACDAFF51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3698F8-BEBC-4075-95C8-28A2E732D13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60C724-AC58-42BD-8052-BE0FA497B655}"/>
              </a:ext>
            </a:extLst>
          </p:cNvPr>
          <p:cNvSpPr/>
          <p:nvPr/>
        </p:nvSpPr>
        <p:spPr>
          <a:xfrm>
            <a:off x="18273025" y="777875"/>
            <a:ext cx="412124" cy="1650557"/>
          </a:xfrm>
          <a:prstGeom prst="rect">
            <a:avLst/>
          </a:prstGeom>
          <a:solidFill>
            <a:srgbClr val="00395D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66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C9EDA397-40CD-45CD-B3CD-084A1E7F6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2021 Planning Reserve Margin Weekly Max, Min, and Median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521364-46D6-4D29-899D-AED871E345BD}"/>
              </a:ext>
            </a:extLst>
          </p:cNvPr>
          <p:cNvSpPr txBox="1"/>
          <p:nvPr/>
        </p:nvSpPr>
        <p:spPr>
          <a:xfrm>
            <a:off x="297702" y="2088790"/>
            <a:ext cx="1271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/>
              <a:t>NWPP-C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26E14C-F1A0-42EF-9CC3-0935199918CB}"/>
              </a:ext>
            </a:extLst>
          </p:cNvPr>
          <p:cNvSpPr txBox="1"/>
          <p:nvPr/>
        </p:nvSpPr>
        <p:spPr>
          <a:xfrm>
            <a:off x="10590612" y="2088790"/>
            <a:ext cx="1499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NWPP-NE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C5D484-89FC-49C1-9CB2-BAB6E97DDF63}"/>
              </a:ext>
            </a:extLst>
          </p:cNvPr>
          <p:cNvSpPr txBox="1"/>
          <p:nvPr/>
        </p:nvSpPr>
        <p:spPr>
          <a:xfrm>
            <a:off x="405725" y="5062613"/>
            <a:ext cx="1163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/>
              <a:t>CAMX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65C9F8-3891-40E2-81AB-7CBC0FAEADFF}"/>
              </a:ext>
            </a:extLst>
          </p:cNvPr>
          <p:cNvSpPr txBox="1"/>
          <p:nvPr/>
        </p:nvSpPr>
        <p:spPr>
          <a:xfrm>
            <a:off x="10590612" y="5062613"/>
            <a:ext cx="879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DSW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2292B43-FAB1-4035-812B-56A3CF276194}"/>
              </a:ext>
            </a:extLst>
          </p:cNvPr>
          <p:cNvGrpSpPr/>
          <p:nvPr/>
        </p:nvGrpSpPr>
        <p:grpSpPr>
          <a:xfrm>
            <a:off x="1503470" y="1039619"/>
            <a:ext cx="4449265" cy="2740465"/>
            <a:chOff x="1551940" y="1039619"/>
            <a:chExt cx="4449265" cy="2740465"/>
          </a:xfrm>
        </p:grpSpPr>
        <p:graphicFrame>
          <p:nvGraphicFramePr>
            <p:cNvPr id="18" name="Chart 17">
              <a:extLst>
                <a:ext uri="{FF2B5EF4-FFF2-40B4-BE49-F238E27FC236}">
                  <a16:creationId xmlns:a16="http://schemas.microsoft.com/office/drawing/2014/main" id="{A997384A-8855-4413-A7A8-E60F9E4B079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222713008"/>
                </p:ext>
              </p:extLst>
            </p:nvPr>
          </p:nvGraphicFramePr>
          <p:xfrm>
            <a:off x="1551940" y="1043829"/>
            <a:ext cx="4379287" cy="273625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6CB8138-194C-42DA-AAE3-B5230BF0B577}"/>
                </a:ext>
              </a:extLst>
            </p:cNvPr>
            <p:cNvSpPr/>
            <p:nvPr/>
          </p:nvSpPr>
          <p:spPr>
            <a:xfrm>
              <a:off x="1771778" y="1039619"/>
              <a:ext cx="4229427" cy="2662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BE3A5A3-90EB-44C6-BCF6-AAC9B1A9E43D}"/>
              </a:ext>
            </a:extLst>
          </p:cNvPr>
          <p:cNvGrpSpPr/>
          <p:nvPr/>
        </p:nvGrpSpPr>
        <p:grpSpPr>
          <a:xfrm>
            <a:off x="1522974" y="3719923"/>
            <a:ext cx="4429761" cy="2856437"/>
            <a:chOff x="1571444" y="3719923"/>
            <a:chExt cx="4429761" cy="2856437"/>
          </a:xfrm>
        </p:grpSpPr>
        <p:graphicFrame>
          <p:nvGraphicFramePr>
            <p:cNvPr id="22" name="Chart 21">
              <a:extLst>
                <a:ext uri="{FF2B5EF4-FFF2-40B4-BE49-F238E27FC236}">
                  <a16:creationId xmlns:a16="http://schemas.microsoft.com/office/drawing/2014/main" id="{447D53C0-C713-4271-B186-A0FE21ACCE6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669320618"/>
                </p:ext>
              </p:extLst>
            </p:nvPr>
          </p:nvGraphicFramePr>
          <p:xfrm>
            <a:off x="1571444" y="3719923"/>
            <a:ext cx="4429761" cy="285643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F710226-E3F1-4914-9C81-76E729CA06AA}"/>
                </a:ext>
              </a:extLst>
            </p:cNvPr>
            <p:cNvSpPr/>
            <p:nvPr/>
          </p:nvSpPr>
          <p:spPr>
            <a:xfrm>
              <a:off x="1701800" y="3810495"/>
              <a:ext cx="4229427" cy="2662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6283BA2-FEFA-401B-B78D-6D6A9CB6C814}"/>
              </a:ext>
            </a:extLst>
          </p:cNvPr>
          <p:cNvGrpSpPr/>
          <p:nvPr/>
        </p:nvGrpSpPr>
        <p:grpSpPr>
          <a:xfrm>
            <a:off x="6211325" y="3861295"/>
            <a:ext cx="4477205" cy="2710855"/>
            <a:chOff x="6005795" y="3861295"/>
            <a:chExt cx="4477205" cy="2710855"/>
          </a:xfrm>
        </p:grpSpPr>
        <p:graphicFrame>
          <p:nvGraphicFramePr>
            <p:cNvPr id="24" name="Chart 23">
              <a:extLst>
                <a:ext uri="{FF2B5EF4-FFF2-40B4-BE49-F238E27FC236}">
                  <a16:creationId xmlns:a16="http://schemas.microsoft.com/office/drawing/2014/main" id="{52353E1C-1700-4F7E-8DA5-02FC2E59B98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99239323"/>
                </p:ext>
              </p:extLst>
            </p:nvPr>
          </p:nvGraphicFramePr>
          <p:xfrm>
            <a:off x="6005795" y="3899395"/>
            <a:ext cx="4379287" cy="267275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4D2CCED-9403-445F-8490-6FB345BA6E43}"/>
                </a:ext>
              </a:extLst>
            </p:cNvPr>
            <p:cNvSpPr/>
            <p:nvPr/>
          </p:nvSpPr>
          <p:spPr>
            <a:xfrm>
              <a:off x="6253573" y="3861295"/>
              <a:ext cx="4229427" cy="2662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B1FD8DB-DBFD-4AD8-9959-AE6DEC3280EF}"/>
              </a:ext>
            </a:extLst>
          </p:cNvPr>
          <p:cNvGrpSpPr/>
          <p:nvPr/>
        </p:nvGrpSpPr>
        <p:grpSpPr>
          <a:xfrm>
            <a:off x="6211325" y="1082535"/>
            <a:ext cx="4379287" cy="2736255"/>
            <a:chOff x="6005795" y="1082535"/>
            <a:chExt cx="4379287" cy="2736255"/>
          </a:xfrm>
        </p:grpSpPr>
        <p:graphicFrame>
          <p:nvGraphicFramePr>
            <p:cNvPr id="20" name="Chart 19">
              <a:extLst>
                <a:ext uri="{FF2B5EF4-FFF2-40B4-BE49-F238E27FC236}">
                  <a16:creationId xmlns:a16="http://schemas.microsoft.com/office/drawing/2014/main" id="{57C03099-DC6D-4087-A3E9-FC6CED0BA8C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93265393"/>
                </p:ext>
              </p:extLst>
            </p:nvPr>
          </p:nvGraphicFramePr>
          <p:xfrm>
            <a:off x="6005795" y="1082535"/>
            <a:ext cx="4379287" cy="273625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AFDE1D0-BFCC-4797-B5B6-5455A5FD3427}"/>
                </a:ext>
              </a:extLst>
            </p:cNvPr>
            <p:cNvSpPr/>
            <p:nvPr/>
          </p:nvSpPr>
          <p:spPr>
            <a:xfrm>
              <a:off x="6126573" y="1130795"/>
              <a:ext cx="4229427" cy="2662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5B33C90E-621A-4BBF-963C-532FCF4BB8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1" y="6356350"/>
            <a:ext cx="2743200" cy="365125"/>
          </a:xfrm>
        </p:spPr>
        <p:txBody>
          <a:bodyPr/>
          <a:lstStyle/>
          <a:p>
            <a:fld id="{7B3698F8-BEBC-4075-95C8-28A2E732D13F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C2EE595-F20C-4E63-942A-33EE08EB9FEC}"/>
              </a:ext>
            </a:extLst>
          </p:cNvPr>
          <p:cNvCxnSpPr/>
          <p:nvPr/>
        </p:nvCxnSpPr>
        <p:spPr>
          <a:xfrm>
            <a:off x="0" y="1082535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199968C8-DCBD-435C-B041-316E0246BB27}"/>
              </a:ext>
            </a:extLst>
          </p:cNvPr>
          <p:cNvSpPr/>
          <p:nvPr/>
        </p:nvSpPr>
        <p:spPr>
          <a:xfrm>
            <a:off x="2774658" y="1499750"/>
            <a:ext cx="768642" cy="1737360"/>
          </a:xfrm>
          <a:prstGeom prst="rect">
            <a:avLst/>
          </a:prstGeom>
          <a:solidFill>
            <a:srgbClr val="00395D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7112313-A21F-4CD9-AD00-8661545FC127}"/>
              </a:ext>
            </a:extLst>
          </p:cNvPr>
          <p:cNvSpPr/>
          <p:nvPr/>
        </p:nvSpPr>
        <p:spPr>
          <a:xfrm>
            <a:off x="7474392" y="1510476"/>
            <a:ext cx="768642" cy="1737360"/>
          </a:xfrm>
          <a:prstGeom prst="rect">
            <a:avLst/>
          </a:prstGeom>
          <a:solidFill>
            <a:srgbClr val="00395D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484C441-5F21-483D-BB74-E8A4C3396C3D}"/>
              </a:ext>
            </a:extLst>
          </p:cNvPr>
          <p:cNvSpPr/>
          <p:nvPr/>
        </p:nvSpPr>
        <p:spPr>
          <a:xfrm>
            <a:off x="2787358" y="4242950"/>
            <a:ext cx="768642" cy="1737360"/>
          </a:xfrm>
          <a:prstGeom prst="rect">
            <a:avLst/>
          </a:prstGeom>
          <a:solidFill>
            <a:srgbClr val="00395D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47E5843-AC34-48E2-A3BB-D14C7AF995FD}"/>
              </a:ext>
            </a:extLst>
          </p:cNvPr>
          <p:cNvSpPr/>
          <p:nvPr/>
        </p:nvSpPr>
        <p:spPr>
          <a:xfrm>
            <a:off x="7487092" y="4253676"/>
            <a:ext cx="768642" cy="1737360"/>
          </a:xfrm>
          <a:prstGeom prst="rect">
            <a:avLst/>
          </a:prstGeom>
          <a:solidFill>
            <a:srgbClr val="00395D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3DFEBB9-6FD0-419C-AC05-5549118A2CEE}"/>
              </a:ext>
            </a:extLst>
          </p:cNvPr>
          <p:cNvSpPr/>
          <p:nvPr/>
        </p:nvSpPr>
        <p:spPr>
          <a:xfrm>
            <a:off x="5301958" y="1512450"/>
            <a:ext cx="247942" cy="1737360"/>
          </a:xfrm>
          <a:prstGeom prst="rect">
            <a:avLst/>
          </a:prstGeom>
          <a:solidFill>
            <a:srgbClr val="00395D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72582B0-BEF3-4DA5-9299-5B45543C4D20}"/>
              </a:ext>
            </a:extLst>
          </p:cNvPr>
          <p:cNvSpPr/>
          <p:nvPr/>
        </p:nvSpPr>
        <p:spPr>
          <a:xfrm>
            <a:off x="10001692" y="1523176"/>
            <a:ext cx="247942" cy="1737360"/>
          </a:xfrm>
          <a:prstGeom prst="rect">
            <a:avLst/>
          </a:prstGeom>
          <a:solidFill>
            <a:srgbClr val="00395D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2CF8A74-AFC1-408C-9659-0957444C4F01}"/>
              </a:ext>
            </a:extLst>
          </p:cNvPr>
          <p:cNvSpPr/>
          <p:nvPr/>
        </p:nvSpPr>
        <p:spPr>
          <a:xfrm>
            <a:off x="5314658" y="4255650"/>
            <a:ext cx="247942" cy="1737360"/>
          </a:xfrm>
          <a:prstGeom prst="rect">
            <a:avLst/>
          </a:prstGeom>
          <a:solidFill>
            <a:srgbClr val="00395D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0E738E6-7341-425B-B715-D3118CD21A9A}"/>
              </a:ext>
            </a:extLst>
          </p:cNvPr>
          <p:cNvSpPr/>
          <p:nvPr/>
        </p:nvSpPr>
        <p:spPr>
          <a:xfrm>
            <a:off x="10014392" y="4266376"/>
            <a:ext cx="247942" cy="1737360"/>
          </a:xfrm>
          <a:prstGeom prst="rect">
            <a:avLst/>
          </a:prstGeom>
          <a:solidFill>
            <a:srgbClr val="00395D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29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29A44AD-7C0A-4EB1-AD4E-91E573BBF542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/>
              <a:t>Takeaways and Recommendations: Imports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55B09-FCB0-4FA8-B571-5ACDAFF51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3698F8-BEBC-4075-95C8-28A2E732D13F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CE0FCB-3D76-45B6-96A3-A9BD5E8D12C4}"/>
              </a:ext>
            </a:extLst>
          </p:cNvPr>
          <p:cNvGrpSpPr/>
          <p:nvPr/>
        </p:nvGrpSpPr>
        <p:grpSpPr>
          <a:xfrm>
            <a:off x="233154" y="1265633"/>
            <a:ext cx="11624093" cy="4700107"/>
            <a:chOff x="256539" y="1265633"/>
            <a:chExt cx="11624093" cy="470010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0C3F91-3E87-41C9-92B4-72AB1534B53E}"/>
                </a:ext>
              </a:extLst>
            </p:cNvPr>
            <p:cNvSpPr txBox="1"/>
            <p:nvPr/>
          </p:nvSpPr>
          <p:spPr>
            <a:xfrm>
              <a:off x="545373" y="1265633"/>
              <a:ext cx="51460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srgbClr val="000000"/>
                  </a:solidFill>
                  <a:latin typeface="Palatino Linotype"/>
                </a:rPr>
                <a:t>Peak Day Expected Import Availability - 2021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B7973B9-7D4D-4B69-9825-EFC18D4C8BC4}"/>
                </a:ext>
              </a:extLst>
            </p:cNvPr>
            <p:cNvSpPr txBox="1"/>
            <p:nvPr/>
          </p:nvSpPr>
          <p:spPr>
            <a:xfrm>
              <a:off x="6639135" y="1265633"/>
              <a:ext cx="4759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srgbClr val="000000"/>
                  </a:solidFill>
                  <a:latin typeface="Palatino Linotype"/>
                </a:rPr>
                <a:t>Peak Day Low Import Availability - 2021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980AB474-916B-4F47-B5D7-14D5B5267A6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62319200"/>
                </p:ext>
              </p:extLst>
            </p:nvPr>
          </p:nvGraphicFramePr>
          <p:xfrm>
            <a:off x="256539" y="1813560"/>
            <a:ext cx="5723673" cy="41521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C0F512E2-1D68-4BDA-A058-A5D4A857F2E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462862399"/>
                </p:ext>
              </p:extLst>
            </p:nvPr>
          </p:nvGraphicFramePr>
          <p:xfrm>
            <a:off x="6156959" y="1813560"/>
            <a:ext cx="5723673" cy="41521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369586264"/>
      </p:ext>
    </p:extLst>
  </p:cSld>
  <p:clrMapOvr>
    <a:masterClrMapping/>
  </p:clrMapOvr>
</p:sld>
</file>

<file path=ppt/theme/theme1.xml><?xml version="1.0" encoding="utf-8"?>
<a:theme xmlns:a="http://schemas.openxmlformats.org/drawingml/2006/main" name="WECC Theme">
  <a:themeElements>
    <a:clrScheme name="WECC Color Palette">
      <a:dk1>
        <a:srgbClr val="000000"/>
      </a:dk1>
      <a:lt1>
        <a:srgbClr val="FFFFFF"/>
      </a:lt1>
      <a:dk2>
        <a:srgbClr val="666666"/>
      </a:dk2>
      <a:lt2>
        <a:srgbClr val="FFFFFF"/>
      </a:lt2>
      <a:accent1>
        <a:srgbClr val="00395D"/>
      </a:accent1>
      <a:accent2>
        <a:srgbClr val="005238"/>
      </a:accent2>
      <a:accent3>
        <a:srgbClr val="A99260"/>
      </a:accent3>
      <a:accent4>
        <a:srgbClr val="B53713"/>
      </a:accent4>
      <a:accent5>
        <a:srgbClr val="6D2D41"/>
      </a:accent5>
      <a:accent6>
        <a:srgbClr val="A71930"/>
      </a:accent6>
      <a:hlink>
        <a:srgbClr val="0000FF"/>
      </a:hlink>
      <a:folHlink>
        <a:srgbClr val="800080"/>
      </a:folHlink>
    </a:clrScheme>
    <a:fontScheme name="WECC Fonts">
      <a:majorFont>
        <a:latin typeface="Lucida Sans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" id="{29C80A03-84B7-49CC-9E4B-9C77990754BC}" vid="{086C4F2F-F4B9-45C9-B0C6-8617B321F571}"/>
    </a:ext>
  </a:extLst>
</a:theme>
</file>

<file path=ppt/theme/theme2.xml><?xml version="1.0" encoding="utf-8"?>
<a:theme xmlns:a="http://schemas.openxmlformats.org/drawingml/2006/main" name="1_WECC Theme">
  <a:themeElements>
    <a:clrScheme name="WECC Color Palette">
      <a:dk1>
        <a:srgbClr val="000000"/>
      </a:dk1>
      <a:lt1>
        <a:srgbClr val="FFFFFF"/>
      </a:lt1>
      <a:dk2>
        <a:srgbClr val="666666"/>
      </a:dk2>
      <a:lt2>
        <a:srgbClr val="FFFFFF"/>
      </a:lt2>
      <a:accent1>
        <a:srgbClr val="00395D"/>
      </a:accent1>
      <a:accent2>
        <a:srgbClr val="005238"/>
      </a:accent2>
      <a:accent3>
        <a:srgbClr val="A99260"/>
      </a:accent3>
      <a:accent4>
        <a:srgbClr val="B53713"/>
      </a:accent4>
      <a:accent5>
        <a:srgbClr val="6D2D41"/>
      </a:accent5>
      <a:accent6>
        <a:srgbClr val="A71930"/>
      </a:accent6>
      <a:hlink>
        <a:srgbClr val="0000FF"/>
      </a:hlink>
      <a:folHlink>
        <a:srgbClr val="800080"/>
      </a:folHlink>
    </a:clrScheme>
    <a:fontScheme name="WECC Fonts">
      <a:majorFont>
        <a:latin typeface="Lucida Sans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" id="{92F557D4-C8E1-41EF-8755-0EC84DDA3EF0}" vid="{0024D5CF-801B-42FD-9137-614DE286B4E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784367"/>
    </a:accent1>
    <a:accent2>
      <a:srgbClr val="2B628B"/>
    </a:accent2>
    <a:accent3>
      <a:srgbClr val="FF9500"/>
    </a:accent3>
    <a:accent4>
      <a:srgbClr val="9FBB58"/>
    </a:accent4>
    <a:accent5>
      <a:srgbClr val="8B542B"/>
    </a:accent5>
    <a:accent6>
      <a:srgbClr val="B79E88"/>
    </a:accent6>
    <a:hlink>
      <a:srgbClr val="0563C1"/>
    </a:hlink>
    <a:folHlink>
      <a:srgbClr val="954F72"/>
    </a:folHlink>
  </a:clrScheme>
  <a:fontScheme name="Custom 1">
    <a:majorFont>
      <a:latin typeface="Lucida Sans"/>
      <a:ea typeface=""/>
      <a:cs typeface=""/>
    </a:majorFont>
    <a:minorFont>
      <a:latin typeface="Palatino Linotype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784367"/>
    </a:accent1>
    <a:accent2>
      <a:srgbClr val="2B628B"/>
    </a:accent2>
    <a:accent3>
      <a:srgbClr val="FF9500"/>
    </a:accent3>
    <a:accent4>
      <a:srgbClr val="9FBB58"/>
    </a:accent4>
    <a:accent5>
      <a:srgbClr val="8B542B"/>
    </a:accent5>
    <a:accent6>
      <a:srgbClr val="B79E88"/>
    </a:accent6>
    <a:hlink>
      <a:srgbClr val="0563C1"/>
    </a:hlink>
    <a:folHlink>
      <a:srgbClr val="954F72"/>
    </a:folHlink>
  </a:clrScheme>
  <a:fontScheme name="Custom 1">
    <a:majorFont>
      <a:latin typeface="Lucida Sans"/>
      <a:ea typeface=""/>
      <a:cs typeface=""/>
    </a:majorFont>
    <a:minorFont>
      <a:latin typeface="Palatino Linotype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784367"/>
    </a:accent1>
    <a:accent2>
      <a:srgbClr val="2B628B"/>
    </a:accent2>
    <a:accent3>
      <a:srgbClr val="FF9500"/>
    </a:accent3>
    <a:accent4>
      <a:srgbClr val="9FBB58"/>
    </a:accent4>
    <a:accent5>
      <a:srgbClr val="8B542B"/>
    </a:accent5>
    <a:accent6>
      <a:srgbClr val="B79E88"/>
    </a:accent6>
    <a:hlink>
      <a:srgbClr val="0563C1"/>
    </a:hlink>
    <a:folHlink>
      <a:srgbClr val="954F72"/>
    </a:folHlink>
  </a:clrScheme>
  <a:fontScheme name="Custom 1">
    <a:majorFont>
      <a:latin typeface="Lucida Sans"/>
      <a:ea typeface=""/>
      <a:cs typeface=""/>
    </a:majorFont>
    <a:minorFont>
      <a:latin typeface="Palatino Linotype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784367"/>
    </a:accent1>
    <a:accent2>
      <a:srgbClr val="2B628B"/>
    </a:accent2>
    <a:accent3>
      <a:srgbClr val="FF9500"/>
    </a:accent3>
    <a:accent4>
      <a:srgbClr val="9FBB58"/>
    </a:accent4>
    <a:accent5>
      <a:srgbClr val="8B542B"/>
    </a:accent5>
    <a:accent6>
      <a:srgbClr val="B79E88"/>
    </a:accent6>
    <a:hlink>
      <a:srgbClr val="0563C1"/>
    </a:hlink>
    <a:folHlink>
      <a:srgbClr val="954F72"/>
    </a:folHlink>
  </a:clrScheme>
  <a:fontScheme name="Custom 1">
    <a:majorFont>
      <a:latin typeface="Lucida Sans"/>
      <a:ea typeface=""/>
      <a:cs typeface=""/>
    </a:majorFont>
    <a:minorFont>
      <a:latin typeface="Palatino Linotype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784367"/>
    </a:accent1>
    <a:accent2>
      <a:srgbClr val="2B628B"/>
    </a:accent2>
    <a:accent3>
      <a:srgbClr val="FF9500"/>
    </a:accent3>
    <a:accent4>
      <a:srgbClr val="9FBB58"/>
    </a:accent4>
    <a:accent5>
      <a:srgbClr val="8B542B"/>
    </a:accent5>
    <a:accent6>
      <a:srgbClr val="B79E88"/>
    </a:accent6>
    <a:hlink>
      <a:srgbClr val="0563C1"/>
    </a:hlink>
    <a:folHlink>
      <a:srgbClr val="954F72"/>
    </a:folHlink>
  </a:clrScheme>
  <a:fontScheme name="Custom 1">
    <a:majorFont>
      <a:latin typeface="Lucida Sans"/>
      <a:ea typeface=""/>
      <a:cs typeface=""/>
    </a:majorFont>
    <a:minorFont>
      <a:latin typeface="Palatino Linotype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784367"/>
    </a:accent1>
    <a:accent2>
      <a:srgbClr val="2B628B"/>
    </a:accent2>
    <a:accent3>
      <a:srgbClr val="FF9500"/>
    </a:accent3>
    <a:accent4>
      <a:srgbClr val="9FBB58"/>
    </a:accent4>
    <a:accent5>
      <a:srgbClr val="8B542B"/>
    </a:accent5>
    <a:accent6>
      <a:srgbClr val="B79E88"/>
    </a:accent6>
    <a:hlink>
      <a:srgbClr val="0563C1"/>
    </a:hlink>
    <a:folHlink>
      <a:srgbClr val="954F72"/>
    </a:folHlink>
  </a:clrScheme>
  <a:fontScheme name="Custom 1">
    <a:majorFont>
      <a:latin typeface="Lucida Sans"/>
      <a:ea typeface=""/>
      <a:cs typeface=""/>
    </a:majorFont>
    <a:minorFont>
      <a:latin typeface="Palatino Linotype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784367"/>
    </a:accent1>
    <a:accent2>
      <a:srgbClr val="2B628B"/>
    </a:accent2>
    <a:accent3>
      <a:srgbClr val="FF9500"/>
    </a:accent3>
    <a:accent4>
      <a:srgbClr val="9FBB58"/>
    </a:accent4>
    <a:accent5>
      <a:srgbClr val="8B542B"/>
    </a:accent5>
    <a:accent6>
      <a:srgbClr val="B79E88"/>
    </a:accent6>
    <a:hlink>
      <a:srgbClr val="0563C1"/>
    </a:hlink>
    <a:folHlink>
      <a:srgbClr val="954F72"/>
    </a:folHlink>
  </a:clrScheme>
  <a:fontScheme name="Custom 1">
    <a:majorFont>
      <a:latin typeface="Lucida Sans"/>
      <a:ea typeface=""/>
      <a:cs typeface=""/>
    </a:majorFont>
    <a:minorFont>
      <a:latin typeface="Palatino Linotype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784367"/>
    </a:accent1>
    <a:accent2>
      <a:srgbClr val="2B628B"/>
    </a:accent2>
    <a:accent3>
      <a:srgbClr val="FF9500"/>
    </a:accent3>
    <a:accent4>
      <a:srgbClr val="9FBB58"/>
    </a:accent4>
    <a:accent5>
      <a:srgbClr val="8B542B"/>
    </a:accent5>
    <a:accent6>
      <a:srgbClr val="B79E88"/>
    </a:accent6>
    <a:hlink>
      <a:srgbClr val="0563C1"/>
    </a:hlink>
    <a:folHlink>
      <a:srgbClr val="954F72"/>
    </a:folHlink>
  </a:clrScheme>
  <a:fontScheme name="Custom 1">
    <a:majorFont>
      <a:latin typeface="Lucida Sans"/>
      <a:ea typeface=""/>
      <a:cs typeface=""/>
    </a:majorFont>
    <a:minorFont>
      <a:latin typeface="Palatino Linotype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784367"/>
    </a:accent1>
    <a:accent2>
      <a:srgbClr val="2B628B"/>
    </a:accent2>
    <a:accent3>
      <a:srgbClr val="FF9500"/>
    </a:accent3>
    <a:accent4>
      <a:srgbClr val="9FBB58"/>
    </a:accent4>
    <a:accent5>
      <a:srgbClr val="8B542B"/>
    </a:accent5>
    <a:accent6>
      <a:srgbClr val="B79E88"/>
    </a:accent6>
    <a:hlink>
      <a:srgbClr val="0563C1"/>
    </a:hlink>
    <a:folHlink>
      <a:srgbClr val="954F72"/>
    </a:folHlink>
  </a:clrScheme>
  <a:fontScheme name="Custom 1">
    <a:majorFont>
      <a:latin typeface="Lucida Sans"/>
      <a:ea typeface=""/>
      <a:cs typeface=""/>
    </a:majorFont>
    <a:minorFont>
      <a:latin typeface="Palatino Linotype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784367"/>
    </a:accent1>
    <a:accent2>
      <a:srgbClr val="2B628B"/>
    </a:accent2>
    <a:accent3>
      <a:srgbClr val="FF9500"/>
    </a:accent3>
    <a:accent4>
      <a:srgbClr val="9FBB58"/>
    </a:accent4>
    <a:accent5>
      <a:srgbClr val="8B542B"/>
    </a:accent5>
    <a:accent6>
      <a:srgbClr val="B79E88"/>
    </a:accent6>
    <a:hlink>
      <a:srgbClr val="0563C1"/>
    </a:hlink>
    <a:folHlink>
      <a:srgbClr val="954F72"/>
    </a:folHlink>
  </a:clrScheme>
  <a:fontScheme name="Custom 1">
    <a:majorFont>
      <a:latin typeface="Lucida Sans"/>
      <a:ea typeface=""/>
      <a:cs typeface=""/>
    </a:majorFont>
    <a:minorFont>
      <a:latin typeface="Palatino Linotype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efix xmlns="dc463f71-b30c-4ab2-9473-d307f9d35888">UE</Prefix>
    <DocumentSetType xmlns="dc463f71-b30c-4ab2-9473-d307f9d35888">Document</DocumentSetType>
    <Visibility xmlns="dc463f71-b30c-4ab2-9473-d307f9d35888">Full Visibility</Visibility>
    <IsConfidential xmlns="dc463f71-b30c-4ab2-9473-d307f9d35888">false</IsConfidential>
    <AgendaOrder xmlns="dc463f71-b30c-4ab2-9473-d307f9d35888">false</AgendaOrder>
    <CaseType xmlns="dc463f71-b30c-4ab2-9473-d307f9d35888">Staff Investigation</CaseType>
    <IndustryCode xmlns="dc463f71-b30c-4ab2-9473-d307f9d35888">140</IndustryCode>
    <CaseStatus xmlns="dc463f71-b30c-4ab2-9473-d307f9d35888">Pending</CaseStatus>
    <OpenedDate xmlns="dc463f71-b30c-4ab2-9473-d307f9d35888">2021-02-12T08:00:00+00:00</OpenedDate>
    <SignificantOrder xmlns="dc463f71-b30c-4ab2-9473-d307f9d35888">false</SignificantOrder>
    <Date1 xmlns="dc463f71-b30c-4ab2-9473-d307f9d35888">2021-05-11T07:00:00+00:00</Date1>
    <IsDocumentOrder xmlns="dc463f71-b30c-4ab2-9473-d307f9d35888">false</IsDocumentOrder>
    <IsHighlyConfidential xmlns="dc463f71-b30c-4ab2-9473-d307f9d35888">false</IsHighlyConfidential>
    <CaseCompanyNames xmlns="dc463f71-b30c-4ab2-9473-d307f9d35888">Avista Corporation;Puget Sound Energy;PacifiCorp</CaseCompanyNames>
    <Nickname xmlns="http://schemas.microsoft.com/sharepoint/v3" xsi:nil="true"/>
    <DocketNumber xmlns="dc463f71-b30c-4ab2-9473-d307f9d35888">210096</DocketNumber>
    <DelegatedOrder xmlns="dc463f71-b30c-4ab2-9473-d307f9d35888">false</DelegatedOrder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Filed Document" ma:contentTypeID="0x0101006E56B4D1795A2E4DB2F0B01679ED314A00F48AA445CC06B144A5A2B4CDB1EAD1C1" ma:contentTypeVersion="44" ma:contentTypeDescription="" ma:contentTypeScope="" ma:versionID="ffea79868ba6d15d0713c92da9e43423">
  <xsd:schema xmlns:xsd="http://www.w3.org/2001/XMLSchema" xmlns:xs="http://www.w3.org/2001/XMLSchema" xmlns:p="http://schemas.microsoft.com/office/2006/metadata/properties" xmlns:ns1="http://schemas.microsoft.com/sharepoint/v3" xmlns:ns2="dc463f71-b30c-4ab2-9473-d307f9d35888" targetNamespace="http://schemas.microsoft.com/office/2006/metadata/properties" ma:root="true" ma:fieldsID="9af6b0a9aa2de783aac4f3d36dbacc3c" ns1:_="" ns2:_="">
    <xsd:import namespace="http://schemas.microsoft.com/sharepoint/v3"/>
    <xsd:import namespace="dc463f71-b30c-4ab2-9473-d307f9d35888"/>
    <xsd:element name="properties">
      <xsd:complexType>
        <xsd:sequence>
          <xsd:element name="documentManagement">
            <xsd:complexType>
              <xsd:all>
                <xsd:element ref="ns2:IsConfidential" minOccurs="0"/>
                <xsd:element ref="ns2:IsHighlyConfidential" minOccurs="0"/>
                <xsd:element ref="ns2:Date1" minOccurs="0"/>
                <xsd:element ref="ns2:DocketNumber" minOccurs="0"/>
                <xsd:element ref="ns2:DocumentSetType" minOccurs="0"/>
                <xsd:element ref="ns2:IndustryCode" minOccurs="0"/>
                <xsd:element ref="ns2:CaseType" minOccurs="0"/>
                <xsd:element ref="ns2:CaseStatus" minOccurs="0"/>
                <xsd:element ref="ns2:AgendaOrder" minOccurs="0"/>
                <xsd:element ref="ns2:DelegatedOrder" minOccurs="0"/>
                <xsd:element ref="ns2:IsDocumentOrder" minOccurs="0"/>
                <xsd:element ref="ns2:CaseCompanyNames" minOccurs="0"/>
                <xsd:element ref="ns2:OpenedDate" minOccurs="0"/>
                <xsd:element ref="ns2:Prefix" minOccurs="0"/>
                <xsd:element ref="ns2:Visibility" minOccurs="0"/>
                <xsd:element ref="ns1:Nickname" minOccurs="0"/>
                <xsd:element ref="ns2:SignificantOrd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Nickname" ma:index="17" nillable="true" ma:displayName="Nickname" ma:internalName="Nicknam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463f71-b30c-4ab2-9473-d307f9d35888" elementFormDefault="qualified">
    <xsd:import namespace="http://schemas.microsoft.com/office/2006/documentManagement/types"/>
    <xsd:import namespace="http://schemas.microsoft.com/office/infopath/2007/PartnerControls"/>
    <xsd:element name="IsConfidential" ma:index="2" nillable="true" ma:displayName="Is Confidential" ma:default="0" ma:internalName="IsConfidential" ma:readOnly="false">
      <xsd:simpleType>
        <xsd:restriction base="dms:Boolean"/>
      </xsd:simpleType>
    </xsd:element>
    <xsd:element name="IsHighlyConfidential" ma:index="3" nillable="true" ma:displayName="Is Highly Confidential" ma:default="0" ma:internalName="IsHighlyConfidential" ma:readOnly="false">
      <xsd:simpleType>
        <xsd:restriction base="dms:Boolean"/>
      </xsd:simpleType>
    </xsd:element>
    <xsd:element name="Date1" ma:index="4" nillable="true" ma:displayName="Date" ma:default="[today]" ma:description="Date the document set was requested" ma:format="DateOnly" ma:internalName="Date1" ma:readOnly="false">
      <xsd:simpleType>
        <xsd:restriction base="dms:DateTime"/>
      </xsd:simpleType>
    </xsd:element>
    <xsd:element name="DocketNumber" ma:index="5" nillable="true" ma:displayName="Docket Number" ma:internalName="DocketNumber" ma:readOnly="false">
      <xsd:simpleType>
        <xsd:restriction base="dms:Text">
          <xsd:maxLength value="255"/>
        </xsd:restriction>
      </xsd:simpleType>
    </xsd:element>
    <xsd:element name="DocumentSetType" ma:index="6" nillable="true" ma:displayName="Document Set Type" ma:internalName="DocumentSetType" ma:readOnly="false">
      <xsd:simpleType>
        <xsd:restriction base="dms:Text">
          <xsd:maxLength value="255"/>
        </xsd:restriction>
      </xsd:simpleType>
    </xsd:element>
    <xsd:element name="IndustryCode" ma:index="7" nillable="true" ma:displayName="Industry Code" ma:internalName="IndustryCode" ma:readOnly="false">
      <xsd:simpleType>
        <xsd:restriction base="dms:Text">
          <xsd:maxLength value="255"/>
        </xsd:restriction>
      </xsd:simpleType>
    </xsd:element>
    <xsd:element name="CaseType" ma:index="8" nillable="true" ma:displayName="CaseType" ma:internalName="CaseType" ma:readOnly="false">
      <xsd:simpleType>
        <xsd:restriction base="dms:Text">
          <xsd:maxLength value="255"/>
        </xsd:restriction>
      </xsd:simpleType>
    </xsd:element>
    <xsd:element name="CaseStatus" ma:index="9" nillable="true" ma:displayName="CaseStatus" ma:internalName="CaseStatus" ma:readOnly="false">
      <xsd:simpleType>
        <xsd:restriction base="dms:Text">
          <xsd:maxLength value="255"/>
        </xsd:restriction>
      </xsd:simpleType>
    </xsd:element>
    <xsd:element name="AgendaOrder" ma:index="10" nillable="true" ma:displayName="Agenda Order" ma:default="0" ma:internalName="AgendaOrder" ma:readOnly="false">
      <xsd:simpleType>
        <xsd:restriction base="dms:Boolean"/>
      </xsd:simpleType>
    </xsd:element>
    <xsd:element name="DelegatedOrder" ma:index="11" nillable="true" ma:displayName="DelegatedOrder" ma:default="0" ma:description="Is this a delegated order?" ma:internalName="DelegatedOrder" ma:readOnly="false">
      <xsd:simpleType>
        <xsd:restriction base="dms:Boolean"/>
      </xsd:simpleType>
    </xsd:element>
    <xsd:element name="IsDocumentOrder" ma:index="12" nillable="true" ma:displayName="IsDocumentOrder" ma:default="0" ma:internalName="IsDocumentOrder" ma:readOnly="false">
      <xsd:simpleType>
        <xsd:restriction base="dms:Boolean"/>
      </xsd:simpleType>
    </xsd:element>
    <xsd:element name="CaseCompanyNames" ma:index="13" nillable="true" ma:displayName="Company Names" ma:description="Company names delimited by ;" ma:internalName="CaseCompanyNames" ma:readOnly="false">
      <xsd:simpleType>
        <xsd:restriction base="dms:Note">
          <xsd:maxLength value="255"/>
        </xsd:restriction>
      </xsd:simpleType>
    </xsd:element>
    <xsd:element name="OpenedDate" ma:index="14" nillable="true" ma:displayName="OpenedDate" ma:format="DateOnly" ma:internalName="OpenedDate">
      <xsd:simpleType>
        <xsd:restriction base="dms:DateTime"/>
      </xsd:simpleType>
    </xsd:element>
    <xsd:element name="Prefix" ma:index="15" nillable="true" ma:displayName="Prefix" ma:description="Docket number prefix" ma:internalName="Prefix">
      <xsd:simpleType>
        <xsd:restriction base="dms:Text">
          <xsd:maxLength value="255"/>
        </xsd:restriction>
      </xsd:simpleType>
    </xsd:element>
    <xsd:element name="Visibility" ma:index="16" nillable="true" ma:displayName="Visibility" ma:default="Full Visibility" ma:format="Dropdown" ma:internalName="Visibility" ma:readOnly="false">
      <xsd:simpleType>
        <xsd:restriction base="dms:Choice">
          <xsd:enumeration value="Full Visibility"/>
        </xsd:restriction>
      </xsd:simpleType>
    </xsd:element>
    <xsd:element name="SignificantOrder" ma:index="24" nillable="true" ma:displayName="SignificantOrder" ma:default="0" ma:description="Whether this document set contains a significant order" ma:internalName="SignificantOrder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015f1b76-b32e-440f-80a7-f0ca4d8a872c" ContentTypeId="0x0101006E56B4D1795A2E4DB2F0B01679ED314A" PreviousValue="true"/>
</file>

<file path=customXml/itemProps1.xml><?xml version="1.0" encoding="utf-8"?>
<ds:datastoreItem xmlns:ds="http://schemas.openxmlformats.org/officeDocument/2006/customXml" ds:itemID="{9A75E34C-8ED5-4DEB-9288-F131224B47E0}">
  <ds:schemaRefs>
    <ds:schemaRef ds:uri="http://schemas.microsoft.com/office/infopath/2007/PartnerControls"/>
    <ds:schemaRef ds:uri="http://purl.org/dc/elements/1.1/"/>
    <ds:schemaRef ds:uri="8bbd1f37-710a-4084-bea8-b07f68385911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dbfb59a1-9fe3-497a-a908-39807ea3af5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7D37655-A504-4040-8BDB-C5A23794A3C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9BFD215-5B0E-4A68-A55D-7381E89C96A0}"/>
</file>

<file path=customXml/itemProps4.xml><?xml version="1.0" encoding="utf-8"?>
<ds:datastoreItem xmlns:ds="http://schemas.openxmlformats.org/officeDocument/2006/customXml" ds:itemID="{87EF32F8-52CC-4568-9B79-1081F39ED025}"/>
</file>

<file path=docProps/app.xml><?xml version="1.0" encoding="utf-8"?>
<Properties xmlns="http://schemas.openxmlformats.org/officeDocument/2006/extended-properties" xmlns:vt="http://schemas.openxmlformats.org/officeDocument/2006/docPropsVTypes">
  <Template>PowerPoint</Template>
  <TotalTime>14203</TotalTime>
  <Words>586</Words>
  <Application>Microsoft Office PowerPoint</Application>
  <PresentationFormat>Widescreen</PresentationFormat>
  <Paragraphs>132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Courier New</vt:lpstr>
      <vt:lpstr>Lucida Sans</vt:lpstr>
      <vt:lpstr>Palatino Linotype</vt:lpstr>
      <vt:lpstr>Wingdings</vt:lpstr>
      <vt:lpstr>WECC Theme</vt:lpstr>
      <vt:lpstr>1_WECC Theme</vt:lpstr>
      <vt:lpstr>PowerPoint Presentation</vt:lpstr>
      <vt:lpstr>PowerPoint Presentation</vt:lpstr>
      <vt:lpstr>WECC’s Resource Adequacy Work</vt:lpstr>
      <vt:lpstr>Western Assessment of Resource Adequacy</vt:lpstr>
      <vt:lpstr>Western Assessment of Resource Adequacy</vt:lpstr>
      <vt:lpstr>Takeaways and Recommendations</vt:lpstr>
      <vt:lpstr>Takeaways and Recommendations: Variability</vt:lpstr>
      <vt:lpstr>2021 Planning Reserve Margin Weekly Max, Min, and Median</vt:lpstr>
      <vt:lpstr>PowerPoint Presentation</vt:lpstr>
      <vt:lpstr>2021 Peak Day Low Import Availability</vt:lpstr>
      <vt:lpstr>Takeaways &amp; Recommendations: Imports</vt:lpstr>
      <vt:lpstr>Summer 2021</vt:lpstr>
      <vt:lpstr>Western Assessment of Resource Adequacy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Chad Coleman</dc:creator>
  <cp:lastModifiedBy>Ravenscroft, Victoria</cp:lastModifiedBy>
  <cp:revision>262</cp:revision>
  <dcterms:created xsi:type="dcterms:W3CDTF">2020-10-28T15:43:19Z</dcterms:created>
  <dcterms:modified xsi:type="dcterms:W3CDTF">2021-05-10T19:56:59Z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0x0101006E56B4D1795A2E4DB2F0B01679ED314A00F48AA445CC06B144A5A2B4CDB1EAD1C1</vt:lpwstr>
  </property>
  <property fmtid="{D5CDD505-2E9C-101B-9397-08002B2CF9AE}" pid="3" name="_docset_NoMedatataSyncRequired">
    <vt:lpwstr>False</vt:lpwstr>
  </property>
  <property fmtid="{D5CDD505-2E9C-101B-9397-08002B2CF9AE}" pid="4" name="IsEFSEC">
    <vt:bool>false</vt:bool>
  </property>
</Properties>
</file>