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9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3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handoutMasterIdLst>
    <p:handoutMasterId r:id="rId13"/>
  </p:handoutMasterIdLst>
  <p:sldIdLst>
    <p:sldId id="257" r:id="rId5"/>
    <p:sldId id="292" r:id="rId6"/>
    <p:sldId id="290" r:id="rId7"/>
    <p:sldId id="293" r:id="rId8"/>
    <p:sldId id="294" r:id="rId9"/>
    <p:sldId id="295" r:id="rId10"/>
    <p:sldId id="296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758B"/>
    <a:srgbClr val="92B1D6"/>
    <a:srgbClr val="686868"/>
    <a:srgbClr val="963821"/>
    <a:srgbClr val="727337"/>
    <a:srgbClr val="B8CBD6"/>
    <a:srgbClr val="6B823E"/>
    <a:srgbClr val="FFFFFF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4023" autoAdjust="0"/>
    <p:restoredTop sz="96433" autoAdjust="0"/>
  </p:normalViewPr>
  <p:slideViewPr>
    <p:cSldViewPr snapToGrid="0">
      <p:cViewPr varScale="1">
        <p:scale>
          <a:sx n="77" d="100"/>
          <a:sy n="77" d="100"/>
        </p:scale>
        <p:origin x="138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8" d="100"/>
          <a:sy n="88" d="100"/>
        </p:scale>
        <p:origin x="3696" y="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18" Type="http://schemas.openxmlformats.org/officeDocument/2006/relationships/customXml" Target="../customXml/item4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customXml" Target="../customXml/item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AFF73523-C4C2-4C5E-927A-59BF23A3C006}" type="datetimeFigureOut">
              <a:rPr lang="en-US"/>
              <a:pPr>
                <a:defRPr/>
              </a:pPr>
              <a:t>5/21/2016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2BFEBB4D-B801-4773-8F46-5F385C42F6A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1460545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1EB799ED-61B8-4840-A46C-48AD1B59FDFB}" type="datetimeFigureOut">
              <a:rPr lang="en-US"/>
              <a:pPr>
                <a:defRPr/>
              </a:pPr>
              <a:t>5/21/2016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5818F404-99A6-4F21-96D1-4EB50F2033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4689807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pPr lvl="0"/>
            <a:r>
              <a:rPr lang="en-US" dirty="0" smtClean="0"/>
              <a:t>NV Energy began parallel operations on September 1 following market simulation </a:t>
            </a:r>
          </a:p>
          <a:p>
            <a:pPr lvl="0"/>
            <a:r>
              <a:rPr lang="en-US" dirty="0" smtClean="0"/>
              <a:t>ISO and NVE confirmed completion of EIM readiness criteria with no exceptions and certified with FERC on October 1 </a:t>
            </a:r>
          </a:p>
          <a:p>
            <a:r>
              <a:rPr lang="en-US" dirty="0" smtClean="0"/>
              <a:t>Activation on November 1 is pending FERC approval of the readiness criteria and certification</a:t>
            </a:r>
          </a:p>
          <a:p>
            <a:r>
              <a:rPr lang="en-US" dirty="0" smtClean="0"/>
              <a:t>ISO and NVE defined a rigorous support plan to monitor and quickly respond to conditions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dirty="0" smtClean="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NV Energy and the ISO are ready to monitor market results.</a:t>
            </a:r>
          </a:p>
          <a:p>
            <a:pPr lvl="0"/>
            <a:r>
              <a:rPr lang="en-US" dirty="0" smtClean="0"/>
              <a:t>The ISO published a market quality report on October 1 </a:t>
            </a:r>
          </a:p>
          <a:p>
            <a:r>
              <a:rPr lang="en-US" dirty="0" smtClean="0"/>
              <a:t>Pricing performance improvement continues and ISO continues to provide documentation to FERC</a:t>
            </a:r>
          </a:p>
          <a:p>
            <a:pPr lvl="0"/>
            <a:r>
              <a:rPr lang="en-US" dirty="0" smtClean="0"/>
              <a:t>Parallel operations with NV Energy will continue until October 31 to ensure systems are stable in advance of the transactions becoming financially binding on November 1</a:t>
            </a:r>
          </a:p>
          <a:p>
            <a:pPr lvl="0"/>
            <a:r>
              <a:rPr lang="en-US" dirty="0" smtClean="0"/>
              <a:t>The available balancing capacity enhancement will be implemented upon FERC approval</a:t>
            </a:r>
          </a:p>
          <a:p>
            <a:endParaRPr lang="en-US" dirty="0" smtClean="0"/>
          </a:p>
          <a:p>
            <a:r>
              <a:rPr lang="en-US" dirty="0" smtClean="0"/>
              <a:t>Puget and APS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Both entities executed EIM Entity Agreements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EIM Scheduling Coordinator and Participating Resource Agreements are on track to be executed by December 1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ISO provided 100 level training and CBTs, which will continue through January. A course on Access Provisioning will occur in December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ISO conducted an operator application overview and tour for APS and PSE operators to assist with operator planning</a:t>
            </a:r>
          </a:p>
          <a:p>
            <a:endParaRPr lang="en-US" dirty="0" smtClean="0"/>
          </a:p>
          <a:p>
            <a:r>
              <a:rPr lang="en-US" dirty="0" smtClean="0"/>
              <a:t>Portland</a:t>
            </a:r>
          </a:p>
          <a:p>
            <a:pPr>
              <a:spcAft>
                <a:spcPts val="600"/>
              </a:spcAft>
            </a:pPr>
            <a:r>
              <a:rPr lang="en-US" sz="1200" dirty="0" smtClean="0"/>
              <a:t>Oct 2014 – Oregon Commission directed PGE to provide a cost-benefit analysis of joining a regional EIM</a:t>
            </a:r>
          </a:p>
          <a:p>
            <a:pPr>
              <a:spcAft>
                <a:spcPts val="600"/>
              </a:spcAft>
            </a:pPr>
            <a:r>
              <a:rPr lang="en-US" sz="1200" dirty="0" smtClean="0"/>
              <a:t>Sept 2015 - Announced plans to participate in ISO’s EIM and withdraw from market initiative led by the Northwest Power Pool Members’ Market Assessment and Coordination Committee</a:t>
            </a:r>
          </a:p>
          <a:p>
            <a:pPr>
              <a:spcAft>
                <a:spcPts val="600"/>
              </a:spcAft>
            </a:pPr>
            <a:endParaRPr lang="en-US" sz="1200" dirty="0" smtClean="0"/>
          </a:p>
          <a:p>
            <a:pPr>
              <a:spcAft>
                <a:spcPts val="600"/>
              </a:spcAft>
            </a:pPr>
            <a:r>
              <a:rPr lang="en-US" sz="1200" dirty="0" smtClean="0"/>
              <a:t>Idaho</a:t>
            </a:r>
          </a:p>
          <a:p>
            <a:pPr>
              <a:spcAft>
                <a:spcPts val="600"/>
              </a:spcAft>
            </a:pPr>
            <a:r>
              <a:rPr lang="en-US" sz="1200" dirty="0" smtClean="0"/>
              <a:t>Sept 2015 - Announced plans to withdraw from market initiative led by the Northwest Power Pool Members’ Market Assessment and Coordination Committee</a:t>
            </a:r>
          </a:p>
          <a:p>
            <a:pPr>
              <a:spcAft>
                <a:spcPts val="600"/>
              </a:spcAft>
            </a:pPr>
            <a:r>
              <a:rPr lang="en-US" sz="1200" dirty="0" smtClean="0"/>
              <a:t>Initiating a cost/benefit study for EIM and expects to make a decision first quarter 2016</a:t>
            </a:r>
          </a:p>
          <a:p>
            <a:pPr>
              <a:spcAft>
                <a:spcPts val="600"/>
              </a:spcAft>
            </a:pPr>
            <a:endParaRPr lang="en-US" sz="12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E06B062-FF01-4182-8A52-A13B3E27ECE3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18982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Slide bkgrnd-Titlefooter2.jpg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862513"/>
            <a:ext cx="9144000" cy="1995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5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9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76400"/>
            <a:ext cx="7772400" cy="993775"/>
          </a:xfrm>
          <a:prstGeom prst="rect">
            <a:avLst/>
          </a:prstGeom>
        </p:spPr>
        <p:txBody>
          <a:bodyPr/>
          <a:lstStyle>
            <a:lvl1pPr algn="l">
              <a:defRPr sz="3600"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743200"/>
            <a:ext cx="7772400" cy="22098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44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2468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2600"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43400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400"/>
            </a:lvl3pPr>
            <a:lvl4pPr>
              <a:defRPr sz="2400"/>
            </a:lvl4pPr>
            <a:lvl5pPr>
              <a:defRPr sz="24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80883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1320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4196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11056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520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9438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718897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>
                <a:solidFill>
                  <a:srgbClr val="4F758B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04817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38886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5" descr="Slide bkgrnd-header-board.jpg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00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000">
                <a:solidFill>
                  <a:srgbClr val="686868"/>
                </a:solidFill>
              </a:defRPr>
            </a:lvl1pPr>
          </a:lstStyle>
          <a:p>
            <a:pPr>
              <a:defRPr/>
            </a:pPr>
            <a:r>
              <a:rPr lang="en-US" altLang="en-US"/>
              <a:t>Page </a:t>
            </a:r>
            <a:fld id="{C66544BD-24E7-49AF-8160-AA16C70C13B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1028" name="Picture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86463"/>
            <a:ext cx="9144000" cy="873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5"/>
          <p:cNvSpPr txBox="1"/>
          <p:nvPr userDrawn="1"/>
        </p:nvSpPr>
        <p:spPr>
          <a:xfrm>
            <a:off x="4154905" y="6456948"/>
            <a:ext cx="113364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CAISO - Public</a:t>
            </a:r>
            <a:endParaRPr lang="en-US" sz="1100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8433549" y="6352673"/>
            <a:ext cx="710451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smtClean="0"/>
              <a:t>Slide </a:t>
            </a:r>
            <a:fld id="{E3AB6685-E112-4746-8F6A-20BF17B4FFAF}" type="slidenum">
              <a:rPr lang="en-US" sz="1050" smtClean="0"/>
              <a:t>‹#›</a:t>
            </a:fld>
            <a:endParaRPr lang="en-US" sz="105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654" r:id="rId1"/>
    <p:sldLayoutId id="2147484653" r:id="rId2"/>
    <p:sldLayoutId id="2147484655" r:id="rId3"/>
    <p:sldLayoutId id="2147484656" r:id="rId4"/>
    <p:sldLayoutId id="2147484657" r:id="rId5"/>
    <p:sldLayoutId id="2147484658" r:id="rId6"/>
    <p:sldLayoutId id="2147484659" r:id="rId7"/>
    <p:sldLayoutId id="2147484660" r:id="rId8"/>
    <p:sldLayoutId id="2147484661" r:id="rId9"/>
    <p:sldLayoutId id="2147484662" r:id="rId10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ctrTitle"/>
          </p:nvPr>
        </p:nvSpPr>
        <p:spPr bwMode="auto">
          <a:xfrm>
            <a:off x="506427" y="1684492"/>
            <a:ext cx="7657090" cy="9937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 dirty="0" smtClean="0"/>
              <a:t>Energy Imbalance Market Update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06427" y="4101313"/>
            <a:ext cx="4824876" cy="838200"/>
          </a:xfrm>
        </p:spPr>
        <p:txBody>
          <a:bodyPr/>
          <a:lstStyle/>
          <a:p>
            <a:pPr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en-US" dirty="0" smtClean="0"/>
              <a:t>Body of State Regulators</a:t>
            </a:r>
          </a:p>
          <a:p>
            <a:pPr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en-US" dirty="0" smtClean="0"/>
              <a:t>Lake Tahoe – Incline Village</a:t>
            </a:r>
          </a:p>
          <a:p>
            <a:pPr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en-US" dirty="0" smtClean="0"/>
              <a:t>May 22, 2016</a:t>
            </a:r>
            <a:endParaRPr lang="en-US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506427" y="3056090"/>
            <a:ext cx="5214642" cy="838200"/>
          </a:xfrm>
          <a:prstGeom prst="rect">
            <a:avLst/>
          </a:prstGeom>
        </p:spPr>
        <p:txBody>
          <a:bodyPr/>
          <a:lstStyle>
            <a:lvl1pPr marL="0" indent="0" algn="l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Mark Rothleder</a:t>
            </a:r>
          </a:p>
          <a:p>
            <a:pPr eaLnBrk="1" hangingPunct="1">
              <a:buFont typeface="Arial" charset="0"/>
              <a:buNone/>
              <a:defRPr/>
            </a:pPr>
            <a:r>
              <a:rPr lang="en-US" dirty="0" smtClean="0"/>
              <a:t>VP, Market Quality &amp; Renewable Integration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4083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9044" y="241385"/>
            <a:ext cx="8303733" cy="1143000"/>
          </a:xfrm>
        </p:spPr>
        <p:txBody>
          <a:bodyPr/>
          <a:lstStyle/>
          <a:p>
            <a:r>
              <a:rPr lang="en-US" dirty="0" smtClean="0"/>
              <a:t>EIM benefits total $64.6 million as of 1</a:t>
            </a:r>
            <a:r>
              <a:rPr lang="en-US" baseline="30000" dirty="0" smtClean="0"/>
              <a:t>st</a:t>
            </a:r>
            <a:r>
              <a:rPr lang="en-US" dirty="0" smtClean="0"/>
              <a:t> Quarter 2016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260133"/>
              </p:ext>
            </p:extLst>
          </p:nvPr>
        </p:nvGraphicFramePr>
        <p:xfrm>
          <a:off x="647363" y="1375648"/>
          <a:ext cx="7735984" cy="3422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3526"/>
                <a:gridCol w="1023743"/>
                <a:gridCol w="1023743"/>
                <a:gridCol w="1023743"/>
                <a:gridCol w="1023743"/>
                <a:gridCol w="1023743"/>
                <a:gridCol w="1023743"/>
              </a:tblGrid>
              <a:tr h="684586">
                <a:tc>
                  <a:txBody>
                    <a:bodyPr/>
                    <a:lstStyle/>
                    <a:p>
                      <a:pPr algn="l"/>
                      <a:r>
                        <a:rPr lang="en-US" dirty="0" smtClean="0"/>
                        <a:t>Region</a:t>
                      </a:r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 Quarter</a:t>
                      </a:r>
                    </a:p>
                    <a:p>
                      <a:pPr algn="ctr"/>
                      <a:r>
                        <a:rPr lang="en-US" sz="1200" dirty="0" smtClean="0"/>
                        <a:t>2014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r>
                        <a:rPr lang="en-US" sz="1200" baseline="30000" dirty="0" smtClean="0"/>
                        <a:t>st</a:t>
                      </a:r>
                      <a:r>
                        <a:rPr lang="en-US" sz="1200" dirty="0" smtClean="0"/>
                        <a:t> Quarter</a:t>
                      </a:r>
                    </a:p>
                    <a:p>
                      <a:pPr algn="ctr"/>
                      <a:r>
                        <a:rPr lang="en-US" sz="1200" dirty="0" smtClean="0"/>
                        <a:t>2015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</a:t>
                      </a:r>
                      <a:r>
                        <a:rPr lang="en-US" sz="1200" baseline="30000" dirty="0" smtClean="0"/>
                        <a:t>nd</a:t>
                      </a:r>
                      <a:r>
                        <a:rPr lang="en-US" sz="1200" dirty="0" smtClean="0"/>
                        <a:t> Quarter</a:t>
                      </a:r>
                    </a:p>
                    <a:p>
                      <a:pPr algn="ctr"/>
                      <a:r>
                        <a:rPr lang="en-US" sz="1200" dirty="0" smtClean="0"/>
                        <a:t>2015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3</a:t>
                      </a:r>
                      <a:r>
                        <a:rPr lang="en-US" sz="1200" baseline="30000" dirty="0" smtClean="0"/>
                        <a:t>rd</a:t>
                      </a:r>
                      <a:r>
                        <a:rPr lang="en-US" sz="1200" dirty="0" smtClean="0"/>
                        <a:t> Quarter</a:t>
                      </a:r>
                    </a:p>
                    <a:p>
                      <a:pPr algn="ctr"/>
                      <a:r>
                        <a:rPr lang="en-US" sz="1200" dirty="0" smtClean="0"/>
                        <a:t>2015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</a:t>
                      </a:r>
                      <a:r>
                        <a:rPr lang="en-US" sz="1200" baseline="30000" dirty="0" smtClean="0"/>
                        <a:t>th</a:t>
                      </a:r>
                      <a:r>
                        <a:rPr lang="en-US" sz="1200" dirty="0" smtClean="0"/>
                        <a:t> Quarter</a:t>
                      </a:r>
                    </a:p>
                    <a:p>
                      <a:pPr algn="ctr"/>
                      <a:r>
                        <a:rPr lang="en-US" sz="1200" dirty="0" smtClean="0"/>
                        <a:t>2015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1</a:t>
                      </a:r>
                      <a:r>
                        <a:rPr lang="en-US" sz="1200" baseline="30000" dirty="0" smtClean="0"/>
                        <a:t>st</a:t>
                      </a:r>
                      <a:r>
                        <a:rPr lang="en-US" sz="1200" dirty="0" smtClean="0"/>
                        <a:t> Quarter</a:t>
                      </a:r>
                    </a:p>
                    <a:p>
                      <a:pPr algn="ctr"/>
                      <a:r>
                        <a:rPr lang="en-US" sz="1200" dirty="0" smtClean="0"/>
                        <a:t>2016</a:t>
                      </a:r>
                      <a:endParaRPr lang="en-US" sz="1200" dirty="0"/>
                    </a:p>
                  </a:txBody>
                  <a:tcPr anchor="ctr"/>
                </a:tc>
              </a:tr>
              <a:tr h="684586">
                <a:tc>
                  <a:txBody>
                    <a:bodyPr/>
                    <a:lstStyle/>
                    <a:p>
                      <a:r>
                        <a:rPr lang="en-US" dirty="0" smtClean="0"/>
                        <a:t>CAISO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$1.24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$1.44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$2.46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$3.48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$5.28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$6.35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84586">
                <a:tc>
                  <a:txBody>
                    <a:bodyPr/>
                    <a:lstStyle/>
                    <a:p>
                      <a:r>
                        <a:rPr lang="en-US" dirty="0" smtClean="0"/>
                        <a:t>NV Energy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-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$.84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$1.70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684586">
                <a:tc>
                  <a:txBody>
                    <a:bodyPr/>
                    <a:lstStyle/>
                    <a:p>
                      <a:r>
                        <a:rPr lang="en-US" dirty="0" smtClean="0"/>
                        <a:t>PacifiCorp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$4.73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$3.82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$7.72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$8.52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$6.17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$10.85</a:t>
                      </a:r>
                      <a:endParaRPr lang="en-US" dirty="0"/>
                    </a:p>
                  </a:txBody>
                  <a:tcPr anchor="ctr"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684586">
                <a:tc>
                  <a:txBody>
                    <a:bodyPr/>
                    <a:lstStyle/>
                    <a:p>
                      <a:r>
                        <a:rPr lang="en-US" dirty="0" smtClean="0"/>
                        <a:t>Total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$5.79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$5.26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$10.18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$12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$12.29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$18.9</a:t>
                      </a:r>
                      <a:endParaRPr lang="en-US" dirty="0"/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11" name="TextBox 10"/>
          <p:cNvSpPr txBox="1"/>
          <p:nvPr/>
        </p:nvSpPr>
        <p:spPr>
          <a:xfrm>
            <a:off x="906309" y="865848"/>
            <a:ext cx="47305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1200" dirty="0" smtClean="0"/>
          </a:p>
          <a:p>
            <a:r>
              <a:rPr lang="en-US" sz="1200" dirty="0" smtClean="0"/>
              <a:t>All estimated gross benefits are in millions of dollars per EIM entity.</a:t>
            </a:r>
            <a:endParaRPr lang="en-US" sz="1200" dirty="0"/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0118248"/>
              </p:ext>
            </p:extLst>
          </p:nvPr>
        </p:nvGraphicFramePr>
        <p:xfrm>
          <a:off x="3738522" y="4992786"/>
          <a:ext cx="4051410" cy="139953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10282"/>
                <a:gridCol w="810282"/>
                <a:gridCol w="810282"/>
                <a:gridCol w="810282"/>
                <a:gridCol w="810282"/>
              </a:tblGrid>
              <a:tr h="231882"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Region</a:t>
                      </a:r>
                      <a:endParaRPr lang="en-US" sz="11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October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November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December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/>
                        <a:t>Total</a:t>
                      </a:r>
                      <a:endParaRPr lang="en-US" sz="1000" dirty="0"/>
                    </a:p>
                  </a:txBody>
                  <a:tcPr anchor="ctr">
                    <a:solidFill>
                      <a:schemeClr val="accent3">
                        <a:lumMod val="75000"/>
                      </a:schemeClr>
                    </a:solidFill>
                  </a:tcPr>
                </a:tc>
              </a:tr>
              <a:tr h="285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CAISO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$1.27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$1.30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$2.70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$5.28</a:t>
                      </a:r>
                      <a:endParaRPr lang="en-US" sz="1200" dirty="0"/>
                    </a:p>
                  </a:txBody>
                  <a:tcPr anchor="ctr"/>
                </a:tc>
              </a:tr>
              <a:tr h="285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NV Energy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n/a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$0.84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$0.84</a:t>
                      </a:r>
                      <a:endParaRPr lang="en-US" sz="1200" dirty="0"/>
                    </a:p>
                  </a:txBody>
                  <a:tcPr anchor="ctr"/>
                </a:tc>
              </a:tr>
              <a:tr h="285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PacifiCorp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$1.24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$2.19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$2.75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$6.17</a:t>
                      </a:r>
                      <a:endParaRPr lang="en-US" sz="1200" dirty="0"/>
                    </a:p>
                  </a:txBody>
                  <a:tcPr anchor="ctr"/>
                </a:tc>
              </a:tr>
              <a:tr h="285114">
                <a:tc>
                  <a:txBody>
                    <a:bodyPr/>
                    <a:lstStyle/>
                    <a:p>
                      <a:r>
                        <a:rPr lang="en-US" sz="1000" dirty="0" smtClean="0"/>
                        <a:t>Total</a:t>
                      </a:r>
                      <a:endParaRPr lang="en-US" sz="1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$2.51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$3.49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$6.29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$12.29</a:t>
                      </a:r>
                      <a:endParaRPr lang="en-US" sz="12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3" name="Oval 12"/>
          <p:cNvSpPr/>
          <p:nvPr/>
        </p:nvSpPr>
        <p:spPr>
          <a:xfrm>
            <a:off x="6449352" y="2824120"/>
            <a:ext cx="857756" cy="517891"/>
          </a:xfrm>
          <a:prstGeom prst="ellipse">
            <a:avLst/>
          </a:prstGeom>
          <a:solidFill>
            <a:srgbClr val="92B1D6">
              <a:alpha val="16078"/>
            </a:srgb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5" name="Straight Connector 14"/>
          <p:cNvCxnSpPr>
            <a:stCxn id="13" idx="4"/>
          </p:cNvCxnSpPr>
          <p:nvPr/>
        </p:nvCxnSpPr>
        <p:spPr>
          <a:xfrm flipH="1">
            <a:off x="3746612" y="3342011"/>
            <a:ext cx="3131618" cy="1666959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13" idx="4"/>
          </p:cNvCxnSpPr>
          <p:nvPr/>
        </p:nvCxnSpPr>
        <p:spPr>
          <a:xfrm>
            <a:off x="6878230" y="3342011"/>
            <a:ext cx="898216" cy="1675051"/>
          </a:xfrm>
          <a:prstGeom prst="line">
            <a:avLst/>
          </a:prstGeom>
          <a:ln w="22225">
            <a:solidFill>
              <a:schemeClr val="accent3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15272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3668"/>
          <a:stretch/>
        </p:blipFill>
        <p:spPr>
          <a:xfrm>
            <a:off x="5494492" y="299404"/>
            <a:ext cx="3649508" cy="4819464"/>
          </a:xfrm>
          <a:prstGeom prst="rect">
            <a:avLst/>
          </a:prstGeom>
        </p:spPr>
      </p:pic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0364929"/>
              </p:ext>
            </p:extLst>
          </p:nvPr>
        </p:nvGraphicFramePr>
        <p:xfrm>
          <a:off x="399205" y="4199766"/>
          <a:ext cx="7069741" cy="190061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565"/>
                <a:gridCol w="867196"/>
                <a:gridCol w="867196"/>
                <a:gridCol w="867196"/>
                <a:gridCol w="867196"/>
                <a:gridCol w="867196"/>
                <a:gridCol w="867196"/>
              </a:tblGrid>
              <a:tr h="56967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Reducing</a:t>
                      </a:r>
                      <a:r>
                        <a:rPr lang="en-US" sz="1400" baseline="0" dirty="0" smtClean="0"/>
                        <a:t> Renewable Curtailment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smtClean="0"/>
                        <a:t>1</a:t>
                      </a:r>
                      <a:r>
                        <a:rPr lang="en-US" sz="1050" baseline="30000" dirty="0" smtClean="0"/>
                        <a:t>st</a:t>
                      </a:r>
                      <a:r>
                        <a:rPr lang="en-US" sz="1050" dirty="0" smtClean="0"/>
                        <a:t> </a:t>
                      </a:r>
                      <a:r>
                        <a:rPr lang="en-US" sz="1050" dirty="0" err="1" smtClean="0"/>
                        <a:t>Qtr</a:t>
                      </a:r>
                      <a:r>
                        <a:rPr lang="en-US" sz="1050" dirty="0" smtClean="0"/>
                        <a:t> 2015</a:t>
                      </a:r>
                      <a:endParaRPr lang="en-US" sz="105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lang="en-US" sz="105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nd</a:t>
                      </a: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Qtr</a:t>
                      </a: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2015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lang="en-US" sz="105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rd</a:t>
                      </a: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Qtr</a:t>
                      </a: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2015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lang="en-US" sz="1050" b="1" kern="1200" baseline="300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th</a:t>
                      </a: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US" sz="105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Qtr</a:t>
                      </a: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2015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1st </a:t>
                      </a:r>
                      <a:r>
                        <a:rPr lang="en-US" sz="1050" b="1" kern="1200" dirty="0" err="1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Qtr</a:t>
                      </a: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 2016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Total 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b="1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To-Date</a:t>
                      </a:r>
                      <a:endParaRPr lang="en-US" sz="105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</a:tr>
              <a:tr h="584549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Mwh</a:t>
                      </a:r>
                      <a:r>
                        <a:rPr lang="en-US" sz="1200" baseline="0" dirty="0" smtClean="0"/>
                        <a:t> curtailment avoided 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8,860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3,629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828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17,765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112,948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144,030</a:t>
                      </a:r>
                      <a:endParaRPr lang="en-US" sz="1400" dirty="0"/>
                    </a:p>
                  </a:txBody>
                  <a:tcPr anchor="ctr"/>
                </a:tc>
              </a:tr>
              <a:tr h="584549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Estimated metric tons of CO2</a:t>
                      </a:r>
                      <a:r>
                        <a:rPr lang="en-US" sz="1200" baseline="0" dirty="0" smtClean="0"/>
                        <a:t> displaced</a:t>
                      </a:r>
                      <a:endParaRPr lang="en-US" sz="12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-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1,553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354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7,521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48,342</a:t>
                      </a:r>
                      <a:endParaRPr 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57,770</a:t>
                      </a:r>
                      <a:endParaRPr lang="en-US" sz="1400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6" name="Title 1"/>
          <p:cNvSpPr txBox="1">
            <a:spLocks/>
          </p:cNvSpPr>
          <p:nvPr/>
        </p:nvSpPr>
        <p:spPr>
          <a:xfrm>
            <a:off x="309044" y="241385"/>
            <a:ext cx="8303733" cy="1143000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l"/>
            <a:r>
              <a:rPr lang="en-US" sz="2600" dirty="0" smtClean="0">
                <a:solidFill>
                  <a:srgbClr val="4F758B"/>
                </a:solidFill>
              </a:rPr>
              <a:t>EIM</a:t>
            </a:r>
            <a:endParaRPr lang="en-US" sz="2600" dirty="0">
              <a:solidFill>
                <a:srgbClr val="4F758B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12693" y="1035781"/>
            <a:ext cx="4822853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Puget Sound Energy and Arizona Public Service on track to Go-Live October 2016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 smtClean="0"/>
              <a:t>Portland General Electric has begun integration work and planned Go-Live is October 2017</a:t>
            </a:r>
          </a:p>
          <a:p>
            <a:pPr marL="28575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Idaho Power to join EIM in April </a:t>
            </a:r>
            <a:r>
              <a:rPr lang="en-US" dirty="0" smtClean="0"/>
              <a:t>2018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861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95359" y="193717"/>
            <a:ext cx="8229600" cy="583118"/>
          </a:xfrm>
        </p:spPr>
        <p:txBody>
          <a:bodyPr/>
          <a:lstStyle/>
          <a:p>
            <a:r>
              <a:rPr lang="en-US" dirty="0" smtClean="0"/>
              <a:t>Calculating the benefits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24070" y="1211283"/>
            <a:ext cx="8100889" cy="38318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en-US" dirty="0"/>
              <a:t>Start with the net EIM transfer of each BA.</a:t>
            </a:r>
          </a:p>
          <a:p>
            <a:pPr marL="285750" lvl="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Running an offline optimization simulation, re-dispatch the online or available resources in each BA to zero out the net EIM transfers based on actual market bids and fixed costs. This is called the counter-factual dispatch.</a:t>
            </a:r>
          </a:p>
          <a:p>
            <a:pPr marL="285750" lvl="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The EIM benefit is the cost of the counterfactual dispatch by multiplying the re-dispatch volume by the associated EIM </a:t>
            </a:r>
            <a:r>
              <a:rPr lang="en-US" dirty="0" smtClean="0"/>
              <a:t>bid cost. </a:t>
            </a:r>
            <a:endParaRPr lang="en-US" dirty="0"/>
          </a:p>
          <a:p>
            <a:pPr marL="285750" lvl="0" indent="-285750"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en-US" dirty="0"/>
              <a:t>EIM </a:t>
            </a:r>
            <a:r>
              <a:rPr lang="en-US" dirty="0" smtClean="0"/>
              <a:t>benefit distribution is not allocated but rather is determined based on the counterfactual benefits if EIM area based on the counterfactual results for each BAs, inter </a:t>
            </a:r>
            <a:r>
              <a:rPr lang="en-US" dirty="0"/>
              <a:t>BA EIM </a:t>
            </a:r>
            <a:r>
              <a:rPr lang="en-US" dirty="0" smtClean="0"/>
              <a:t>transfers, </a:t>
            </a:r>
            <a:r>
              <a:rPr lang="en-US" dirty="0"/>
              <a:t>transfer </a:t>
            </a:r>
            <a:r>
              <a:rPr lang="en-US" dirty="0" smtClean="0"/>
              <a:t>prices and base schedule optimality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673776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0" name="TextBox 7"/>
          <p:cNvSpPr txBox="1">
            <a:spLocks noChangeArrowheads="1"/>
          </p:cNvSpPr>
          <p:nvPr/>
        </p:nvSpPr>
        <p:spPr bwMode="auto">
          <a:xfrm>
            <a:off x="2861506" y="3969641"/>
            <a:ext cx="860832" cy="5770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50" dirty="0"/>
              <a:t>Transfer </a:t>
            </a:r>
            <a:endParaRPr lang="en-US" altLang="en-US" sz="1050" dirty="0" smtClean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050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050" dirty="0" smtClean="0"/>
              <a:t>200 </a:t>
            </a:r>
            <a:r>
              <a:rPr lang="en-US" altLang="en-US" sz="1050" dirty="0"/>
              <a:t>MW</a:t>
            </a:r>
          </a:p>
        </p:txBody>
      </p:sp>
      <p:sp>
        <p:nvSpPr>
          <p:cNvPr id="4" name="Oval 3"/>
          <p:cNvSpPr/>
          <p:nvPr/>
        </p:nvSpPr>
        <p:spPr>
          <a:xfrm>
            <a:off x="1285822" y="135890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</a:p>
        </p:txBody>
      </p:sp>
      <p:sp>
        <p:nvSpPr>
          <p:cNvPr id="5" name="Oval 4"/>
          <p:cNvSpPr/>
          <p:nvPr/>
        </p:nvSpPr>
        <p:spPr>
          <a:xfrm>
            <a:off x="4543372" y="135890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</a:t>
            </a:r>
          </a:p>
        </p:txBody>
      </p:sp>
      <p:cxnSp>
        <p:nvCxnSpPr>
          <p:cNvPr id="7" name="Straight Arrow Connector 6"/>
          <p:cNvCxnSpPr>
            <a:stCxn id="4" idx="6"/>
            <a:endCxn id="5" idx="2"/>
          </p:cNvCxnSpPr>
          <p:nvPr/>
        </p:nvCxnSpPr>
        <p:spPr>
          <a:xfrm>
            <a:off x="1743022" y="1587505"/>
            <a:ext cx="2800350" cy="1190"/>
          </a:xfrm>
          <a:prstGeom prst="straightConnector1">
            <a:avLst/>
          </a:prstGeom>
          <a:ln w="38100">
            <a:headEnd type="arrow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53" name="TextBox 7"/>
          <p:cNvSpPr txBox="1">
            <a:spLocks noChangeArrowheads="1"/>
          </p:cNvSpPr>
          <p:nvPr/>
        </p:nvSpPr>
        <p:spPr bwMode="auto">
          <a:xfrm>
            <a:off x="2638372" y="1339855"/>
            <a:ext cx="1294209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/>
              <a:t>Transfer limit 300 MW</a:t>
            </a:r>
          </a:p>
        </p:txBody>
      </p:sp>
      <p:sp>
        <p:nvSpPr>
          <p:cNvPr id="2054" name="TextBox 8"/>
          <p:cNvSpPr txBox="1">
            <a:spLocks noChangeArrowheads="1"/>
          </p:cNvSpPr>
          <p:nvPr/>
        </p:nvSpPr>
        <p:spPr bwMode="auto">
          <a:xfrm>
            <a:off x="3944056" y="2357353"/>
            <a:ext cx="2228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G1: 100MW at $30/MWh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G2: 300MW at $35/MWh</a:t>
            </a:r>
          </a:p>
        </p:txBody>
      </p:sp>
      <p:sp>
        <p:nvSpPr>
          <p:cNvPr id="2055" name="TextBox 7"/>
          <p:cNvSpPr txBox="1">
            <a:spLocks noChangeArrowheads="1"/>
          </p:cNvSpPr>
          <p:nvPr/>
        </p:nvSpPr>
        <p:spPr bwMode="auto">
          <a:xfrm>
            <a:off x="1000072" y="1016004"/>
            <a:ext cx="12573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Arial" panose="020B0604020202020204" pitchFamily="34" charset="0"/>
              </a:rPr>
              <a:t>BAA B</a:t>
            </a:r>
          </a:p>
        </p:txBody>
      </p:sp>
      <p:sp>
        <p:nvSpPr>
          <p:cNvPr id="2056" name="TextBox 7"/>
          <p:cNvSpPr txBox="1">
            <a:spLocks noChangeArrowheads="1"/>
          </p:cNvSpPr>
          <p:nvPr/>
        </p:nvSpPr>
        <p:spPr bwMode="auto">
          <a:xfrm>
            <a:off x="4411213" y="1016004"/>
            <a:ext cx="12573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BAA A</a:t>
            </a:r>
          </a:p>
        </p:txBody>
      </p:sp>
      <p:sp>
        <p:nvSpPr>
          <p:cNvPr id="2057" name="TextBox 7"/>
          <p:cNvSpPr txBox="1">
            <a:spLocks noChangeArrowheads="1"/>
          </p:cNvSpPr>
          <p:nvPr/>
        </p:nvSpPr>
        <p:spPr bwMode="auto">
          <a:xfrm>
            <a:off x="884856" y="3277928"/>
            <a:ext cx="25717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L = 200 MW</a:t>
            </a:r>
          </a:p>
        </p:txBody>
      </p:sp>
      <p:sp>
        <p:nvSpPr>
          <p:cNvPr id="2058" name="TextBox 7"/>
          <p:cNvSpPr txBox="1">
            <a:spLocks noChangeArrowheads="1"/>
          </p:cNvSpPr>
          <p:nvPr/>
        </p:nvSpPr>
        <p:spPr bwMode="auto">
          <a:xfrm>
            <a:off x="4230512" y="3277928"/>
            <a:ext cx="25717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None</a:t>
            </a:r>
          </a:p>
        </p:txBody>
      </p:sp>
      <p:sp>
        <p:nvSpPr>
          <p:cNvPr id="2059" name="TextBox 7"/>
          <p:cNvSpPr txBox="1">
            <a:spLocks noChangeArrowheads="1"/>
          </p:cNvSpPr>
          <p:nvPr/>
        </p:nvSpPr>
        <p:spPr bwMode="auto">
          <a:xfrm>
            <a:off x="229306" y="2071602"/>
            <a:ext cx="407550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Supply bids (incremental from base schedule):</a:t>
            </a:r>
          </a:p>
        </p:txBody>
      </p:sp>
      <p:sp>
        <p:nvSpPr>
          <p:cNvPr id="2060" name="TextBox 7"/>
          <p:cNvSpPr txBox="1">
            <a:spLocks noChangeArrowheads="1"/>
          </p:cNvSpPr>
          <p:nvPr/>
        </p:nvSpPr>
        <p:spPr bwMode="auto">
          <a:xfrm>
            <a:off x="245491" y="2992178"/>
            <a:ext cx="386357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Arial" panose="020B0604020202020204" pitchFamily="34" charset="0"/>
              </a:rPr>
              <a:t>Demand (incremental from base schedule):</a:t>
            </a:r>
          </a:p>
        </p:txBody>
      </p:sp>
      <p:sp>
        <p:nvSpPr>
          <p:cNvPr id="2061" name="TextBox 8"/>
          <p:cNvSpPr txBox="1">
            <a:spLocks noChangeArrowheads="1"/>
          </p:cNvSpPr>
          <p:nvPr/>
        </p:nvSpPr>
        <p:spPr bwMode="auto">
          <a:xfrm>
            <a:off x="861528" y="2356163"/>
            <a:ext cx="2228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G3: 100MW at $50/MWh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G4: 300MW at $55/MWh</a:t>
            </a:r>
          </a:p>
        </p:txBody>
      </p:sp>
      <p:sp>
        <p:nvSpPr>
          <p:cNvPr id="2062" name="TextBox 7"/>
          <p:cNvSpPr txBox="1">
            <a:spLocks noChangeArrowheads="1"/>
          </p:cNvSpPr>
          <p:nvPr/>
        </p:nvSpPr>
        <p:spPr bwMode="auto">
          <a:xfrm>
            <a:off x="184124" y="176656"/>
            <a:ext cx="7042063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4F758B"/>
                </a:solidFill>
                <a:latin typeface="+mj-lt"/>
              </a:rPr>
              <a:t>Example 1: benefit from non binding transfer</a:t>
            </a:r>
          </a:p>
        </p:txBody>
      </p:sp>
      <p:sp>
        <p:nvSpPr>
          <p:cNvPr id="21" name="TextBox 8"/>
          <p:cNvSpPr txBox="1">
            <a:spLocks noChangeArrowheads="1"/>
          </p:cNvSpPr>
          <p:nvPr/>
        </p:nvSpPr>
        <p:spPr bwMode="auto">
          <a:xfrm>
            <a:off x="3635366" y="3973600"/>
            <a:ext cx="2506487" cy="58477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dirty="0"/>
              <a:t>G1: </a:t>
            </a:r>
            <a:r>
              <a:rPr lang="en-US" altLang="en-US" sz="1600" dirty="0" smtClean="0"/>
              <a:t>100 MW at $35/</a:t>
            </a:r>
            <a:r>
              <a:rPr lang="en-US" altLang="en-US" sz="1600" dirty="0" err="1" smtClean="0"/>
              <a:t>MWh</a:t>
            </a:r>
            <a:r>
              <a:rPr lang="en-US" altLang="en-US" sz="1600" dirty="0" smtClean="0"/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dirty="0" smtClean="0"/>
              <a:t>G2: 100 MW at $35/</a:t>
            </a:r>
            <a:r>
              <a:rPr lang="en-US" altLang="en-US" sz="1600" dirty="0" err="1" smtClean="0"/>
              <a:t>MWh</a:t>
            </a:r>
            <a:r>
              <a:rPr lang="en-US" altLang="en-US" sz="1600" dirty="0" smtClean="0"/>
              <a:t> </a:t>
            </a:r>
          </a:p>
        </p:txBody>
      </p:sp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441363" y="3804322"/>
            <a:ext cx="2587913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 smtClean="0"/>
              <a:t>EIM dispatch and LMP: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G3: 0 MW at $35/MWh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G4: 0 MW at $35/MWh </a:t>
            </a:r>
          </a:p>
        </p:txBody>
      </p:sp>
      <p:sp>
        <p:nvSpPr>
          <p:cNvPr id="24" name="TextBox 7"/>
          <p:cNvSpPr txBox="1">
            <a:spLocks noChangeArrowheads="1"/>
          </p:cNvSpPr>
          <p:nvPr/>
        </p:nvSpPr>
        <p:spPr bwMode="auto">
          <a:xfrm>
            <a:off x="347114" y="5084454"/>
            <a:ext cx="2776411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 smtClean="0"/>
              <a:t>Counter factual dispatch: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G3: 100 MW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G4: 100 </a:t>
            </a:r>
            <a:r>
              <a:rPr lang="en-US" altLang="en-US" dirty="0" smtClean="0"/>
              <a:t>MW</a:t>
            </a:r>
            <a:endParaRPr lang="en-US" altLang="en-US" dirty="0"/>
          </a:p>
        </p:txBody>
      </p:sp>
      <p:sp>
        <p:nvSpPr>
          <p:cNvPr id="26" name="TextBox 8"/>
          <p:cNvSpPr txBox="1">
            <a:spLocks noChangeArrowheads="1"/>
          </p:cNvSpPr>
          <p:nvPr/>
        </p:nvSpPr>
        <p:spPr bwMode="auto">
          <a:xfrm>
            <a:off x="4215369" y="5222954"/>
            <a:ext cx="1346481" cy="646331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G1: </a:t>
            </a:r>
            <a:r>
              <a:rPr lang="en-US" altLang="en-US" dirty="0" smtClean="0"/>
              <a:t>0 MW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 smtClean="0"/>
              <a:t>G2: 0 MW</a:t>
            </a:r>
            <a:endParaRPr lang="en-US" altLang="en-US" dirty="0"/>
          </a:p>
        </p:txBody>
      </p:sp>
      <p:cxnSp>
        <p:nvCxnSpPr>
          <p:cNvPr id="28" name="Straight Arrow Connector 27"/>
          <p:cNvCxnSpPr>
            <a:stCxn id="22" idx="3"/>
          </p:cNvCxnSpPr>
          <p:nvPr/>
        </p:nvCxnSpPr>
        <p:spPr>
          <a:xfrm>
            <a:off x="3029276" y="4265987"/>
            <a:ext cx="606090" cy="1"/>
          </a:xfrm>
          <a:prstGeom prst="straightConnector1">
            <a:avLst/>
          </a:prstGeom>
          <a:ln w="31750">
            <a:headEnd type="arrow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4" idx="3"/>
            <a:endCxn id="26" idx="1"/>
          </p:cNvCxnSpPr>
          <p:nvPr/>
        </p:nvCxnSpPr>
        <p:spPr>
          <a:xfrm>
            <a:off x="3123525" y="5546119"/>
            <a:ext cx="1091844" cy="1"/>
          </a:xfrm>
          <a:prstGeom prst="straightConnector1">
            <a:avLst/>
          </a:prstGeom>
          <a:ln w="31750">
            <a:headEnd type="arrow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2" name="TextBox 7"/>
          <p:cNvSpPr txBox="1">
            <a:spLocks noChangeArrowheads="1"/>
          </p:cNvSpPr>
          <p:nvPr/>
        </p:nvSpPr>
        <p:spPr bwMode="auto">
          <a:xfrm>
            <a:off x="3322995" y="5245473"/>
            <a:ext cx="820128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100" dirty="0" smtClean="0"/>
              <a:t>Transfer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100" dirty="0" smtClean="0"/>
              <a:t>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100" dirty="0" smtClean="0"/>
              <a:t>0 </a:t>
            </a:r>
            <a:r>
              <a:rPr lang="en-US" altLang="en-US" sz="1100" dirty="0"/>
              <a:t>MW</a:t>
            </a:r>
          </a:p>
        </p:txBody>
      </p:sp>
      <p:sp>
        <p:nvSpPr>
          <p:cNvPr id="2073" name="TextBox 8"/>
          <p:cNvSpPr txBox="1">
            <a:spLocks noChangeArrowheads="1"/>
          </p:cNvSpPr>
          <p:nvPr/>
        </p:nvSpPr>
        <p:spPr bwMode="auto">
          <a:xfrm>
            <a:off x="6505575" y="1949054"/>
            <a:ext cx="2228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G1: 100MW at $30/MWh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G2: 100MW at $35/MWh</a:t>
            </a:r>
          </a:p>
        </p:txBody>
      </p:sp>
      <p:cxnSp>
        <p:nvCxnSpPr>
          <p:cNvPr id="11" name="Straight Connector 10"/>
          <p:cNvCxnSpPr/>
          <p:nvPr/>
        </p:nvCxnSpPr>
        <p:spPr>
          <a:xfrm>
            <a:off x="6249591" y="857250"/>
            <a:ext cx="9525" cy="51435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5" name="TextBox 7"/>
          <p:cNvSpPr txBox="1">
            <a:spLocks noChangeArrowheads="1"/>
          </p:cNvSpPr>
          <p:nvPr/>
        </p:nvSpPr>
        <p:spPr bwMode="auto">
          <a:xfrm>
            <a:off x="6257926" y="948928"/>
            <a:ext cx="25276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Total EIM benefit (cost saving):</a:t>
            </a:r>
          </a:p>
        </p:txBody>
      </p:sp>
      <p:sp>
        <p:nvSpPr>
          <p:cNvPr id="2076" name="TextBox 8"/>
          <p:cNvSpPr txBox="1">
            <a:spLocks noChangeArrowheads="1"/>
          </p:cNvSpPr>
          <p:nvPr/>
        </p:nvSpPr>
        <p:spPr bwMode="auto">
          <a:xfrm>
            <a:off x="6505575" y="1196579"/>
            <a:ext cx="2228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G3: 100MW at $50/MWh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G4: 100MW at $55/MWh</a:t>
            </a:r>
          </a:p>
        </p:txBody>
      </p:sp>
      <p:sp>
        <p:nvSpPr>
          <p:cNvPr id="2077" name="TextBox 7"/>
          <p:cNvSpPr txBox="1">
            <a:spLocks noChangeArrowheads="1"/>
          </p:cNvSpPr>
          <p:nvPr/>
        </p:nvSpPr>
        <p:spPr bwMode="auto">
          <a:xfrm>
            <a:off x="6266260" y="1662112"/>
            <a:ext cx="25276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being replaced by </a:t>
            </a:r>
          </a:p>
        </p:txBody>
      </p:sp>
      <p:sp>
        <p:nvSpPr>
          <p:cNvPr id="2078" name="TextBox 7"/>
          <p:cNvSpPr txBox="1">
            <a:spLocks noChangeArrowheads="1"/>
          </p:cNvSpPr>
          <p:nvPr/>
        </p:nvSpPr>
        <p:spPr bwMode="auto">
          <a:xfrm>
            <a:off x="6265069" y="2375298"/>
            <a:ext cx="252769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Cost saving = 100*50+100*55 -(100*30+100*35) = $4,000</a:t>
            </a:r>
          </a:p>
        </p:txBody>
      </p:sp>
      <p:sp>
        <p:nvSpPr>
          <p:cNvPr id="2079" name="TextBox 7"/>
          <p:cNvSpPr txBox="1">
            <a:spLocks noChangeArrowheads="1"/>
          </p:cNvSpPr>
          <p:nvPr/>
        </p:nvSpPr>
        <p:spPr bwMode="auto">
          <a:xfrm>
            <a:off x="6256735" y="2956322"/>
            <a:ext cx="25276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BAA A benefit (profit):</a:t>
            </a:r>
          </a:p>
        </p:txBody>
      </p:sp>
      <p:sp>
        <p:nvSpPr>
          <p:cNvPr id="2080" name="TextBox 7"/>
          <p:cNvSpPr txBox="1">
            <a:spLocks noChangeArrowheads="1"/>
          </p:cNvSpPr>
          <p:nvPr/>
        </p:nvSpPr>
        <p:spPr bwMode="auto">
          <a:xfrm>
            <a:off x="6265069" y="3621881"/>
            <a:ext cx="25276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being sold at $35 </a:t>
            </a:r>
          </a:p>
        </p:txBody>
      </p:sp>
      <p:sp>
        <p:nvSpPr>
          <p:cNvPr id="2081" name="TextBox 7"/>
          <p:cNvSpPr txBox="1">
            <a:spLocks noChangeArrowheads="1"/>
          </p:cNvSpPr>
          <p:nvPr/>
        </p:nvSpPr>
        <p:spPr bwMode="auto">
          <a:xfrm>
            <a:off x="6262688" y="3842147"/>
            <a:ext cx="252769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Profit = 200*35 -(100*30+100*35) = $500</a:t>
            </a:r>
          </a:p>
        </p:txBody>
      </p:sp>
      <p:sp>
        <p:nvSpPr>
          <p:cNvPr id="2082" name="TextBox 8"/>
          <p:cNvSpPr txBox="1">
            <a:spLocks noChangeArrowheads="1"/>
          </p:cNvSpPr>
          <p:nvPr/>
        </p:nvSpPr>
        <p:spPr bwMode="auto">
          <a:xfrm>
            <a:off x="6504385" y="3174207"/>
            <a:ext cx="2228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G1: 100MW at $30/MWh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G2: 100MW at $35/MWh</a:t>
            </a:r>
          </a:p>
        </p:txBody>
      </p:sp>
      <p:sp>
        <p:nvSpPr>
          <p:cNvPr id="2083" name="TextBox 7"/>
          <p:cNvSpPr txBox="1">
            <a:spLocks noChangeArrowheads="1"/>
          </p:cNvSpPr>
          <p:nvPr/>
        </p:nvSpPr>
        <p:spPr bwMode="auto">
          <a:xfrm>
            <a:off x="6255544" y="4500562"/>
            <a:ext cx="252650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BAA B benefit (cost saving):</a:t>
            </a:r>
          </a:p>
        </p:txBody>
      </p:sp>
      <p:sp>
        <p:nvSpPr>
          <p:cNvPr id="2084" name="TextBox 7"/>
          <p:cNvSpPr txBox="1">
            <a:spLocks noChangeArrowheads="1"/>
          </p:cNvSpPr>
          <p:nvPr/>
        </p:nvSpPr>
        <p:spPr bwMode="auto">
          <a:xfrm>
            <a:off x="6262688" y="5213747"/>
            <a:ext cx="25276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being replaced by $35 transfer</a:t>
            </a:r>
          </a:p>
        </p:txBody>
      </p:sp>
      <p:sp>
        <p:nvSpPr>
          <p:cNvPr id="2085" name="TextBox 7"/>
          <p:cNvSpPr txBox="1">
            <a:spLocks noChangeArrowheads="1"/>
          </p:cNvSpPr>
          <p:nvPr/>
        </p:nvSpPr>
        <p:spPr bwMode="auto">
          <a:xfrm>
            <a:off x="6261497" y="5434013"/>
            <a:ext cx="252769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Cost saving = 100*50+100*55 -(200*35) = $3,500</a:t>
            </a:r>
          </a:p>
        </p:txBody>
      </p:sp>
      <p:sp>
        <p:nvSpPr>
          <p:cNvPr id="2086" name="TextBox 8"/>
          <p:cNvSpPr txBox="1">
            <a:spLocks noChangeArrowheads="1"/>
          </p:cNvSpPr>
          <p:nvPr/>
        </p:nvSpPr>
        <p:spPr bwMode="auto">
          <a:xfrm>
            <a:off x="6504385" y="4730354"/>
            <a:ext cx="2228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G3: 100MW at $50/MWh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G4: 100MW at $55/MWh</a:t>
            </a:r>
          </a:p>
        </p:txBody>
      </p:sp>
      <p:cxnSp>
        <p:nvCxnSpPr>
          <p:cNvPr id="13" name="Straight Connector 12"/>
          <p:cNvCxnSpPr/>
          <p:nvPr/>
        </p:nvCxnSpPr>
        <p:spPr>
          <a:xfrm>
            <a:off x="6249591" y="2918222"/>
            <a:ext cx="26527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257925" y="4423172"/>
            <a:ext cx="26527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920717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258259" y="139936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B</a:t>
            </a:r>
          </a:p>
        </p:txBody>
      </p:sp>
      <p:sp>
        <p:nvSpPr>
          <p:cNvPr id="5" name="Oval 4"/>
          <p:cNvSpPr/>
          <p:nvPr/>
        </p:nvSpPr>
        <p:spPr>
          <a:xfrm>
            <a:off x="4669400" y="1399364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/>
              <a:t>A</a:t>
            </a:r>
          </a:p>
        </p:txBody>
      </p:sp>
      <p:cxnSp>
        <p:nvCxnSpPr>
          <p:cNvPr id="6" name="Straight Arrow Connector 5"/>
          <p:cNvCxnSpPr>
            <a:stCxn id="4" idx="6"/>
            <a:endCxn id="5" idx="2"/>
          </p:cNvCxnSpPr>
          <p:nvPr/>
        </p:nvCxnSpPr>
        <p:spPr>
          <a:xfrm>
            <a:off x="1715459" y="1627964"/>
            <a:ext cx="2953941" cy="0"/>
          </a:xfrm>
          <a:prstGeom prst="straightConnector1">
            <a:avLst/>
          </a:prstGeom>
          <a:ln w="38100">
            <a:headEnd type="arrow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77" name="TextBox 7"/>
          <p:cNvSpPr txBox="1">
            <a:spLocks noChangeArrowheads="1"/>
          </p:cNvSpPr>
          <p:nvPr/>
        </p:nvSpPr>
        <p:spPr bwMode="auto">
          <a:xfrm>
            <a:off x="2714993" y="1380315"/>
            <a:ext cx="1294209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/>
              <a:t>Transfer limit 300 MW</a:t>
            </a:r>
          </a:p>
        </p:txBody>
      </p:sp>
      <p:sp>
        <p:nvSpPr>
          <p:cNvPr id="3078" name="TextBox 8"/>
          <p:cNvSpPr txBox="1">
            <a:spLocks noChangeArrowheads="1"/>
          </p:cNvSpPr>
          <p:nvPr/>
        </p:nvSpPr>
        <p:spPr bwMode="auto">
          <a:xfrm>
            <a:off x="4044954" y="2381630"/>
            <a:ext cx="2228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Arial" panose="020B0604020202020204" pitchFamily="34" charset="0"/>
              </a:rPr>
              <a:t>G1: 100MW at $30/MWh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Arial" panose="020B0604020202020204" pitchFamily="34" charset="0"/>
              </a:rPr>
              <a:t>G2: 300MW at $35/MWh</a:t>
            </a:r>
          </a:p>
        </p:txBody>
      </p:sp>
      <p:sp>
        <p:nvSpPr>
          <p:cNvPr id="3079" name="TextBox 7"/>
          <p:cNvSpPr txBox="1">
            <a:spLocks noChangeArrowheads="1"/>
          </p:cNvSpPr>
          <p:nvPr/>
        </p:nvSpPr>
        <p:spPr bwMode="auto">
          <a:xfrm>
            <a:off x="858209" y="1056464"/>
            <a:ext cx="12573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Arial" panose="020B0604020202020204" pitchFamily="34" charset="0"/>
              </a:rPr>
              <a:t>BAA B</a:t>
            </a:r>
          </a:p>
        </p:txBody>
      </p:sp>
      <p:sp>
        <p:nvSpPr>
          <p:cNvPr id="3080" name="TextBox 7"/>
          <p:cNvSpPr txBox="1">
            <a:spLocks noChangeArrowheads="1"/>
          </p:cNvSpPr>
          <p:nvPr/>
        </p:nvSpPr>
        <p:spPr bwMode="auto">
          <a:xfrm>
            <a:off x="4269350" y="1056464"/>
            <a:ext cx="12573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Arial" panose="020B0604020202020204" pitchFamily="34" charset="0"/>
              </a:rPr>
              <a:t>BAA A</a:t>
            </a:r>
          </a:p>
        </p:txBody>
      </p:sp>
      <p:sp>
        <p:nvSpPr>
          <p:cNvPr id="3081" name="TextBox 7"/>
          <p:cNvSpPr txBox="1">
            <a:spLocks noChangeArrowheads="1"/>
          </p:cNvSpPr>
          <p:nvPr/>
        </p:nvSpPr>
        <p:spPr bwMode="auto">
          <a:xfrm>
            <a:off x="962426" y="3269836"/>
            <a:ext cx="257175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L = </a:t>
            </a:r>
            <a:r>
              <a:rPr lang="en-US" altLang="en-US" sz="1350">
                <a:solidFill>
                  <a:srgbClr val="FF0000"/>
                </a:solidFill>
                <a:latin typeface="Arial" panose="020B0604020202020204" pitchFamily="34" charset="0"/>
              </a:rPr>
              <a:t>350</a:t>
            </a:r>
            <a:r>
              <a:rPr lang="en-US" altLang="en-US" sz="1350">
                <a:latin typeface="Arial" panose="020B0604020202020204" pitchFamily="34" charset="0"/>
              </a:rPr>
              <a:t> MW</a:t>
            </a:r>
          </a:p>
        </p:txBody>
      </p:sp>
      <p:sp>
        <p:nvSpPr>
          <p:cNvPr id="3082" name="TextBox 7"/>
          <p:cNvSpPr txBox="1">
            <a:spLocks noChangeArrowheads="1"/>
          </p:cNvSpPr>
          <p:nvPr/>
        </p:nvSpPr>
        <p:spPr bwMode="auto">
          <a:xfrm>
            <a:off x="4044954" y="3269836"/>
            <a:ext cx="148190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None</a:t>
            </a:r>
          </a:p>
        </p:txBody>
      </p:sp>
      <p:sp>
        <p:nvSpPr>
          <p:cNvPr id="3083" name="TextBox 7"/>
          <p:cNvSpPr txBox="1">
            <a:spLocks noChangeArrowheads="1"/>
          </p:cNvSpPr>
          <p:nvPr/>
        </p:nvSpPr>
        <p:spPr bwMode="auto">
          <a:xfrm>
            <a:off x="330204" y="2095879"/>
            <a:ext cx="4075509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Arial" panose="020B0604020202020204" pitchFamily="34" charset="0"/>
              </a:rPr>
              <a:t>Supply bids (incremental from base schedule):</a:t>
            </a:r>
          </a:p>
        </p:txBody>
      </p:sp>
      <p:sp>
        <p:nvSpPr>
          <p:cNvPr id="3084" name="TextBox 7"/>
          <p:cNvSpPr txBox="1">
            <a:spLocks noChangeArrowheads="1"/>
          </p:cNvSpPr>
          <p:nvPr/>
        </p:nvSpPr>
        <p:spPr bwMode="auto">
          <a:xfrm>
            <a:off x="330204" y="2984086"/>
            <a:ext cx="3862388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Demand (incremental from base schedule):</a:t>
            </a:r>
          </a:p>
        </p:txBody>
      </p:sp>
      <p:sp>
        <p:nvSpPr>
          <p:cNvPr id="3085" name="TextBox 8"/>
          <p:cNvSpPr txBox="1">
            <a:spLocks noChangeArrowheads="1"/>
          </p:cNvSpPr>
          <p:nvPr/>
        </p:nvSpPr>
        <p:spPr bwMode="auto">
          <a:xfrm>
            <a:off x="962426" y="2380440"/>
            <a:ext cx="2228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G3: 100MW at $50/MWh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G4: 300MW at $55/MWh</a:t>
            </a:r>
          </a:p>
        </p:txBody>
      </p:sp>
      <p:sp>
        <p:nvSpPr>
          <p:cNvPr id="3086" name="TextBox 7"/>
          <p:cNvSpPr txBox="1">
            <a:spLocks noChangeArrowheads="1"/>
          </p:cNvSpPr>
          <p:nvPr/>
        </p:nvSpPr>
        <p:spPr bwMode="auto">
          <a:xfrm>
            <a:off x="187920" y="184747"/>
            <a:ext cx="58674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None/>
            </a:pPr>
            <a:r>
              <a:rPr lang="en-US" altLang="en-US" sz="2400" dirty="0">
                <a:solidFill>
                  <a:srgbClr val="4F758B"/>
                </a:solidFill>
                <a:latin typeface="+mj-lt"/>
              </a:rPr>
              <a:t>Example 2: benefit from binding transfer</a:t>
            </a:r>
          </a:p>
        </p:txBody>
      </p:sp>
      <p:sp>
        <p:nvSpPr>
          <p:cNvPr id="17" name="TextBox 8"/>
          <p:cNvSpPr txBox="1">
            <a:spLocks noChangeArrowheads="1"/>
          </p:cNvSpPr>
          <p:nvPr/>
        </p:nvSpPr>
        <p:spPr bwMode="auto">
          <a:xfrm>
            <a:off x="3913100" y="3939639"/>
            <a:ext cx="222885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400" dirty="0"/>
              <a:t>G1: </a:t>
            </a:r>
            <a:r>
              <a:rPr lang="en-US" altLang="en-US" sz="1400" dirty="0" smtClean="0"/>
              <a:t>100 MW at $35/</a:t>
            </a:r>
            <a:r>
              <a:rPr lang="en-US" altLang="en-US" sz="1400" dirty="0" err="1" smtClean="0"/>
              <a:t>MWh</a:t>
            </a:r>
            <a:r>
              <a:rPr lang="en-US" altLang="en-US" sz="1400" dirty="0" smtClean="0"/>
              <a:t>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400" dirty="0" smtClean="0"/>
              <a:t>G2: 200 MW at $35/</a:t>
            </a:r>
            <a:r>
              <a:rPr lang="en-US" altLang="en-US" sz="1400" dirty="0" err="1" smtClean="0"/>
              <a:t>MWh</a:t>
            </a:r>
            <a:r>
              <a:rPr lang="en-US" altLang="en-US" sz="1400" dirty="0" smtClean="0"/>
              <a:t> </a:t>
            </a:r>
          </a:p>
        </p:txBody>
      </p:sp>
      <p:sp>
        <p:nvSpPr>
          <p:cNvPr id="18" name="TextBox 7"/>
          <p:cNvSpPr txBox="1">
            <a:spLocks noChangeArrowheads="1"/>
          </p:cNvSpPr>
          <p:nvPr/>
        </p:nvSpPr>
        <p:spPr bwMode="auto">
          <a:xfrm>
            <a:off x="428378" y="3739584"/>
            <a:ext cx="2698599" cy="92333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 smtClean="0"/>
              <a:t>EIM dispatch and LMP: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G3: 50 MW at $50/MWh 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G4:   0 MW at $50/MWh </a:t>
            </a:r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>
            <a:off x="399460" y="5068269"/>
            <a:ext cx="2756434" cy="92333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 smtClean="0"/>
              <a:t>Counter factual dispatch: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G3: 100 MW</a:t>
            </a:r>
          </a:p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dirty="0"/>
              <a:t>G4: 250 </a:t>
            </a:r>
            <a:r>
              <a:rPr lang="en-US" altLang="en-US" dirty="0" smtClean="0"/>
              <a:t>MW</a:t>
            </a:r>
            <a:endParaRPr lang="en-US" altLang="en-US" dirty="0"/>
          </a:p>
        </p:txBody>
      </p:sp>
      <p:sp>
        <p:nvSpPr>
          <p:cNvPr id="21" name="TextBox 8"/>
          <p:cNvSpPr txBox="1">
            <a:spLocks noChangeArrowheads="1"/>
          </p:cNvSpPr>
          <p:nvPr/>
        </p:nvSpPr>
        <p:spPr bwMode="auto">
          <a:xfrm>
            <a:off x="4228142" y="5237547"/>
            <a:ext cx="1598767" cy="584775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dirty="0"/>
              <a:t>G1: </a:t>
            </a:r>
            <a:r>
              <a:rPr lang="en-US" altLang="en-US" sz="1600" dirty="0" smtClean="0"/>
              <a:t>0 MW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en-US" sz="1600" dirty="0" smtClean="0"/>
              <a:t>G2: 0 MW</a:t>
            </a:r>
            <a:endParaRPr lang="en-US" altLang="en-US" sz="1600" dirty="0"/>
          </a:p>
        </p:txBody>
      </p:sp>
      <p:cxnSp>
        <p:nvCxnSpPr>
          <p:cNvPr id="23" name="Straight Arrow Connector 22"/>
          <p:cNvCxnSpPr>
            <a:stCxn id="18" idx="3"/>
            <a:endCxn id="17" idx="1"/>
          </p:cNvCxnSpPr>
          <p:nvPr/>
        </p:nvCxnSpPr>
        <p:spPr>
          <a:xfrm>
            <a:off x="3126977" y="4201249"/>
            <a:ext cx="786123" cy="0"/>
          </a:xfrm>
          <a:prstGeom prst="straightConnector1">
            <a:avLst/>
          </a:prstGeom>
          <a:ln w="38100">
            <a:headEnd type="arrow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4" name="TextBox 7"/>
          <p:cNvSpPr txBox="1">
            <a:spLocks noChangeArrowheads="1"/>
          </p:cNvSpPr>
          <p:nvPr/>
        </p:nvSpPr>
        <p:spPr bwMode="auto">
          <a:xfrm>
            <a:off x="3075690" y="3856351"/>
            <a:ext cx="932260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 smtClean="0"/>
              <a:t>Transfer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350" dirty="0" smtClean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 smtClean="0"/>
              <a:t>300 </a:t>
            </a:r>
            <a:r>
              <a:rPr lang="en-US" altLang="en-US" sz="1350" dirty="0"/>
              <a:t>MW</a:t>
            </a:r>
          </a:p>
        </p:txBody>
      </p:sp>
      <p:cxnSp>
        <p:nvCxnSpPr>
          <p:cNvPr id="25" name="Straight Arrow Connector 24"/>
          <p:cNvCxnSpPr>
            <a:stCxn id="20" idx="3"/>
            <a:endCxn id="21" idx="1"/>
          </p:cNvCxnSpPr>
          <p:nvPr/>
        </p:nvCxnSpPr>
        <p:spPr>
          <a:xfrm>
            <a:off x="3155894" y="5529934"/>
            <a:ext cx="1072248" cy="1"/>
          </a:xfrm>
          <a:prstGeom prst="straightConnector1">
            <a:avLst/>
          </a:prstGeom>
          <a:ln w="38100">
            <a:headEnd type="arrow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6" name="TextBox 7"/>
          <p:cNvSpPr txBox="1">
            <a:spLocks noChangeArrowheads="1"/>
          </p:cNvSpPr>
          <p:nvPr/>
        </p:nvSpPr>
        <p:spPr bwMode="auto">
          <a:xfrm>
            <a:off x="3334877" y="5164551"/>
            <a:ext cx="856797" cy="7155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 smtClean="0"/>
              <a:t>Transfer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350" dirty="0" smtClean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 smtClean="0"/>
              <a:t> </a:t>
            </a:r>
            <a:r>
              <a:rPr lang="en-US" altLang="en-US" sz="1350" dirty="0"/>
              <a:t>0 MW</a:t>
            </a:r>
          </a:p>
        </p:txBody>
      </p:sp>
      <p:sp>
        <p:nvSpPr>
          <p:cNvPr id="3097" name="TextBox 8"/>
          <p:cNvSpPr txBox="1">
            <a:spLocks noChangeArrowheads="1"/>
          </p:cNvSpPr>
          <p:nvPr/>
        </p:nvSpPr>
        <p:spPr bwMode="auto">
          <a:xfrm>
            <a:off x="6486525" y="1876382"/>
            <a:ext cx="2228850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G1: 100MW at $30/MWh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G2: 200MW at $35/MWh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G3:   50MW at $50/MWh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endParaRPr lang="en-US" altLang="en-US" sz="1350">
              <a:latin typeface="Arial" panose="020B0604020202020204" pitchFamily="34" charset="0"/>
            </a:endParaRPr>
          </a:p>
        </p:txBody>
      </p:sp>
      <p:cxnSp>
        <p:nvCxnSpPr>
          <p:cNvPr id="28" name="Straight Connector 27"/>
          <p:cNvCxnSpPr/>
          <p:nvPr/>
        </p:nvCxnSpPr>
        <p:spPr>
          <a:xfrm>
            <a:off x="6230541" y="857250"/>
            <a:ext cx="8418" cy="564065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99" name="TextBox 7"/>
          <p:cNvSpPr txBox="1">
            <a:spLocks noChangeArrowheads="1"/>
          </p:cNvSpPr>
          <p:nvPr/>
        </p:nvSpPr>
        <p:spPr bwMode="auto">
          <a:xfrm>
            <a:off x="6238876" y="948928"/>
            <a:ext cx="25276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Arial" panose="020B0604020202020204" pitchFamily="34" charset="0"/>
              </a:rPr>
              <a:t>Total EIM benefit (cost saving):</a:t>
            </a:r>
          </a:p>
        </p:txBody>
      </p:sp>
      <p:sp>
        <p:nvSpPr>
          <p:cNvPr id="3100" name="TextBox 8"/>
          <p:cNvSpPr txBox="1">
            <a:spLocks noChangeArrowheads="1"/>
          </p:cNvSpPr>
          <p:nvPr/>
        </p:nvSpPr>
        <p:spPr bwMode="auto">
          <a:xfrm>
            <a:off x="6486525" y="1196579"/>
            <a:ext cx="2228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G3: 100MW at $50/MWh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G4: 250MW at $55/MWh</a:t>
            </a:r>
          </a:p>
        </p:txBody>
      </p:sp>
      <p:sp>
        <p:nvSpPr>
          <p:cNvPr id="3101" name="TextBox 7"/>
          <p:cNvSpPr txBox="1">
            <a:spLocks noChangeArrowheads="1"/>
          </p:cNvSpPr>
          <p:nvPr/>
        </p:nvSpPr>
        <p:spPr bwMode="auto">
          <a:xfrm>
            <a:off x="6247210" y="1665642"/>
            <a:ext cx="25276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Arial" panose="020B0604020202020204" pitchFamily="34" charset="0"/>
              </a:rPr>
              <a:t>being replaced by </a:t>
            </a:r>
          </a:p>
        </p:txBody>
      </p:sp>
      <p:sp>
        <p:nvSpPr>
          <p:cNvPr id="3102" name="TextBox 7"/>
          <p:cNvSpPr txBox="1">
            <a:spLocks noChangeArrowheads="1"/>
          </p:cNvSpPr>
          <p:nvPr/>
        </p:nvSpPr>
        <p:spPr bwMode="auto">
          <a:xfrm>
            <a:off x="6213651" y="2507637"/>
            <a:ext cx="272772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200" dirty="0">
                <a:latin typeface="Arial" panose="020B0604020202020204" pitchFamily="34" charset="0"/>
              </a:rPr>
              <a:t>Cost saving = 100*50+250*55 -(100*30+200*35+50*50) = $6,250</a:t>
            </a:r>
          </a:p>
        </p:txBody>
      </p:sp>
      <p:sp>
        <p:nvSpPr>
          <p:cNvPr id="3103" name="TextBox 7"/>
          <p:cNvSpPr txBox="1">
            <a:spLocks noChangeArrowheads="1"/>
          </p:cNvSpPr>
          <p:nvPr/>
        </p:nvSpPr>
        <p:spPr bwMode="auto">
          <a:xfrm>
            <a:off x="6237685" y="3393290"/>
            <a:ext cx="25276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Arial" panose="020B0604020202020204" pitchFamily="34" charset="0"/>
              </a:rPr>
              <a:t>BAA A benefit (profit):</a:t>
            </a:r>
          </a:p>
        </p:txBody>
      </p:sp>
      <p:sp>
        <p:nvSpPr>
          <p:cNvPr id="3104" name="TextBox 7"/>
          <p:cNvSpPr txBox="1">
            <a:spLocks noChangeArrowheads="1"/>
          </p:cNvSpPr>
          <p:nvPr/>
        </p:nvSpPr>
        <p:spPr bwMode="auto">
          <a:xfrm>
            <a:off x="6246019" y="4058849"/>
            <a:ext cx="2819400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being sold at $42.5=0.5*(35+50) </a:t>
            </a:r>
          </a:p>
        </p:txBody>
      </p:sp>
      <p:sp>
        <p:nvSpPr>
          <p:cNvPr id="3105" name="TextBox 7"/>
          <p:cNvSpPr txBox="1">
            <a:spLocks noChangeArrowheads="1"/>
          </p:cNvSpPr>
          <p:nvPr/>
        </p:nvSpPr>
        <p:spPr bwMode="auto">
          <a:xfrm>
            <a:off x="6243638" y="4279116"/>
            <a:ext cx="252769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Arial" panose="020B0604020202020204" pitchFamily="34" charset="0"/>
              </a:rPr>
              <a:t>Profit = 300*42.5 -(100*30+200*35) = $2,750</a:t>
            </a:r>
          </a:p>
        </p:txBody>
      </p:sp>
      <p:sp>
        <p:nvSpPr>
          <p:cNvPr id="3106" name="TextBox 8"/>
          <p:cNvSpPr txBox="1">
            <a:spLocks noChangeArrowheads="1"/>
          </p:cNvSpPr>
          <p:nvPr/>
        </p:nvSpPr>
        <p:spPr bwMode="auto">
          <a:xfrm>
            <a:off x="6484144" y="3611175"/>
            <a:ext cx="2228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G1: 100MW at $30/MWh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G2: 200MW at $35/MWh</a:t>
            </a:r>
          </a:p>
        </p:txBody>
      </p:sp>
      <p:sp>
        <p:nvSpPr>
          <p:cNvPr id="3107" name="TextBox 7"/>
          <p:cNvSpPr txBox="1">
            <a:spLocks noChangeArrowheads="1"/>
          </p:cNvSpPr>
          <p:nvPr/>
        </p:nvSpPr>
        <p:spPr bwMode="auto">
          <a:xfrm>
            <a:off x="6235303" y="5075094"/>
            <a:ext cx="2527697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BAA B benefit (cost saving):</a:t>
            </a:r>
          </a:p>
        </p:txBody>
      </p:sp>
      <p:sp>
        <p:nvSpPr>
          <p:cNvPr id="3108" name="TextBox 7"/>
          <p:cNvSpPr txBox="1">
            <a:spLocks noChangeArrowheads="1"/>
          </p:cNvSpPr>
          <p:nvPr/>
        </p:nvSpPr>
        <p:spPr bwMode="auto">
          <a:xfrm>
            <a:off x="6243638" y="5788279"/>
            <a:ext cx="2715816" cy="30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being replaced by $42.5 transfer</a:t>
            </a:r>
          </a:p>
        </p:txBody>
      </p:sp>
      <p:sp>
        <p:nvSpPr>
          <p:cNvPr id="3109" name="TextBox 7"/>
          <p:cNvSpPr txBox="1">
            <a:spLocks noChangeArrowheads="1"/>
          </p:cNvSpPr>
          <p:nvPr/>
        </p:nvSpPr>
        <p:spPr bwMode="auto">
          <a:xfrm>
            <a:off x="6242447" y="6008545"/>
            <a:ext cx="2527697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 dirty="0">
                <a:latin typeface="Arial" panose="020B0604020202020204" pitchFamily="34" charset="0"/>
              </a:rPr>
              <a:t>Cost saving = 50*50+250*55 -(300*42.5) = $3,500</a:t>
            </a:r>
          </a:p>
        </p:txBody>
      </p:sp>
      <p:sp>
        <p:nvSpPr>
          <p:cNvPr id="3110" name="TextBox 8"/>
          <p:cNvSpPr txBox="1">
            <a:spLocks noChangeArrowheads="1"/>
          </p:cNvSpPr>
          <p:nvPr/>
        </p:nvSpPr>
        <p:spPr bwMode="auto">
          <a:xfrm>
            <a:off x="6484144" y="5304886"/>
            <a:ext cx="2228850" cy="5078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G3:   50MW at $50/MWh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350">
                <a:latin typeface="Arial" panose="020B0604020202020204" pitchFamily="34" charset="0"/>
              </a:rPr>
              <a:t>G4: 250MW at $55/MWh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6230541" y="3193349"/>
            <a:ext cx="26527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237685" y="4997704"/>
            <a:ext cx="265390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44823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1036164" y="142383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B</a:t>
            </a:r>
            <a:endParaRPr lang="en-US" dirty="0"/>
          </a:p>
        </p:txBody>
      </p:sp>
      <p:sp>
        <p:nvSpPr>
          <p:cNvPr id="5" name="Oval 4"/>
          <p:cNvSpPr/>
          <p:nvPr/>
        </p:nvSpPr>
        <p:spPr>
          <a:xfrm>
            <a:off x="4617388" y="1423832"/>
            <a:ext cx="457200" cy="4572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7" name="Straight Arrow Connector 6"/>
          <p:cNvCxnSpPr>
            <a:stCxn id="4" idx="6"/>
            <a:endCxn id="5" idx="2"/>
          </p:cNvCxnSpPr>
          <p:nvPr/>
        </p:nvCxnSpPr>
        <p:spPr>
          <a:xfrm>
            <a:off x="1493364" y="1652432"/>
            <a:ext cx="3124024" cy="0"/>
          </a:xfrm>
          <a:prstGeom prst="straightConnector1">
            <a:avLst/>
          </a:prstGeom>
          <a:ln w="38100">
            <a:headEnd type="arrow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149" name="TextBox 7"/>
          <p:cNvSpPr txBox="1">
            <a:spLocks noChangeArrowheads="1"/>
          </p:cNvSpPr>
          <p:nvPr/>
        </p:nvSpPr>
        <p:spPr bwMode="auto">
          <a:xfrm>
            <a:off x="2387434" y="1327120"/>
            <a:ext cx="1537204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dirty="0" smtClean="0">
                <a:latin typeface="Calibri" panose="020F0502020204030204" pitchFamily="34" charset="0"/>
              </a:rPr>
              <a:t>Transfer limit </a:t>
            </a:r>
          </a:p>
          <a:p>
            <a:pPr algn="ctr" eaLnBrk="1" hangingPunct="1"/>
            <a:r>
              <a:rPr lang="en-US" altLang="en-US" dirty="0" smtClean="0">
                <a:latin typeface="Calibri" panose="020F0502020204030204" pitchFamily="34" charset="0"/>
              </a:rPr>
              <a:t>0 </a:t>
            </a:r>
            <a:r>
              <a:rPr lang="en-US" altLang="en-US" dirty="0">
                <a:latin typeface="Calibri" panose="020F0502020204030204" pitchFamily="34" charset="0"/>
              </a:rPr>
              <a:t>MW</a:t>
            </a:r>
          </a:p>
        </p:txBody>
      </p:sp>
      <p:sp>
        <p:nvSpPr>
          <p:cNvPr id="6152" name="TextBox 8"/>
          <p:cNvSpPr txBox="1">
            <a:spLocks noChangeArrowheads="1"/>
          </p:cNvSpPr>
          <p:nvPr/>
        </p:nvSpPr>
        <p:spPr bwMode="auto">
          <a:xfrm>
            <a:off x="3309643" y="2530469"/>
            <a:ext cx="2840304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300" dirty="0"/>
              <a:t>G1: 3</a:t>
            </a:r>
            <a:r>
              <a:rPr lang="en-US" altLang="en-US" sz="1300" dirty="0" smtClean="0"/>
              <a:t>00MW </a:t>
            </a:r>
            <a:r>
              <a:rPr lang="en-US" altLang="en-US" sz="1300" dirty="0"/>
              <a:t>at </a:t>
            </a:r>
            <a:r>
              <a:rPr lang="en-US" altLang="en-US" sz="1300" dirty="0" smtClean="0"/>
              <a:t>$30/</a:t>
            </a:r>
            <a:r>
              <a:rPr lang="en-US" altLang="en-US" sz="1300" dirty="0" err="1" smtClean="0"/>
              <a:t>MWh</a:t>
            </a:r>
            <a:r>
              <a:rPr lang="en-US" altLang="en-US" sz="1300" dirty="0" smtClean="0"/>
              <a:t> (BS=100)</a:t>
            </a:r>
            <a:endParaRPr lang="en-US" altLang="en-US" sz="1300" dirty="0"/>
          </a:p>
          <a:p>
            <a:pPr eaLnBrk="1" hangingPunct="1"/>
            <a:r>
              <a:rPr lang="en-US" altLang="en-US" sz="1300" dirty="0" smtClean="0"/>
              <a:t>G2: 400MW at $35/</a:t>
            </a:r>
            <a:r>
              <a:rPr lang="en-US" altLang="en-US" sz="1300" dirty="0" err="1" smtClean="0"/>
              <a:t>MWh</a:t>
            </a:r>
            <a:r>
              <a:rPr lang="en-US" altLang="en-US" sz="1300" dirty="0"/>
              <a:t> (BS=100</a:t>
            </a:r>
            <a:r>
              <a:rPr lang="en-US" altLang="en-US" sz="1300" dirty="0" smtClean="0"/>
              <a:t>)</a:t>
            </a:r>
            <a:endParaRPr lang="en-US" altLang="en-US" sz="1300" dirty="0"/>
          </a:p>
        </p:txBody>
      </p:sp>
      <p:sp>
        <p:nvSpPr>
          <p:cNvPr id="6153" name="TextBox 7"/>
          <p:cNvSpPr txBox="1">
            <a:spLocks noChangeArrowheads="1"/>
          </p:cNvSpPr>
          <p:nvPr/>
        </p:nvSpPr>
        <p:spPr bwMode="auto">
          <a:xfrm>
            <a:off x="636114" y="1080932"/>
            <a:ext cx="1257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dirty="0" smtClean="0"/>
              <a:t>BAA B</a:t>
            </a:r>
            <a:endParaRPr lang="en-US" altLang="en-US" dirty="0"/>
          </a:p>
        </p:txBody>
      </p:sp>
      <p:sp>
        <p:nvSpPr>
          <p:cNvPr id="6154" name="TextBox 7"/>
          <p:cNvSpPr txBox="1">
            <a:spLocks noChangeArrowheads="1"/>
          </p:cNvSpPr>
          <p:nvPr/>
        </p:nvSpPr>
        <p:spPr bwMode="auto">
          <a:xfrm>
            <a:off x="4217338" y="1080932"/>
            <a:ext cx="1257300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dirty="0" smtClean="0"/>
              <a:t>BAA A</a:t>
            </a:r>
            <a:endParaRPr lang="en-US" altLang="en-US" dirty="0"/>
          </a:p>
        </p:txBody>
      </p:sp>
      <p:sp>
        <p:nvSpPr>
          <p:cNvPr id="6155" name="TextBox 7"/>
          <p:cNvSpPr txBox="1">
            <a:spLocks noChangeArrowheads="1"/>
          </p:cNvSpPr>
          <p:nvPr/>
        </p:nvSpPr>
        <p:spPr bwMode="auto">
          <a:xfrm>
            <a:off x="317043" y="3297435"/>
            <a:ext cx="257175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300" dirty="0" smtClean="0"/>
              <a:t>L2 = 100 MW (BS=100)</a:t>
            </a:r>
            <a:endParaRPr lang="en-US" altLang="en-US" sz="1300" dirty="0"/>
          </a:p>
        </p:txBody>
      </p:sp>
      <p:sp>
        <p:nvSpPr>
          <p:cNvPr id="6161" name="TextBox 7"/>
          <p:cNvSpPr txBox="1">
            <a:spLocks noChangeArrowheads="1"/>
          </p:cNvSpPr>
          <p:nvPr/>
        </p:nvSpPr>
        <p:spPr bwMode="auto">
          <a:xfrm>
            <a:off x="245672" y="2253614"/>
            <a:ext cx="42454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Supply bids (including base schedule):</a:t>
            </a:r>
            <a:endParaRPr lang="en-US" altLang="en-US" sz="1400" dirty="0"/>
          </a:p>
        </p:txBody>
      </p:sp>
      <p:sp>
        <p:nvSpPr>
          <p:cNvPr id="6162" name="TextBox 7"/>
          <p:cNvSpPr txBox="1">
            <a:spLocks noChangeArrowheads="1"/>
          </p:cNvSpPr>
          <p:nvPr/>
        </p:nvSpPr>
        <p:spPr bwMode="auto">
          <a:xfrm>
            <a:off x="245672" y="3061043"/>
            <a:ext cx="368705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Demand (including base schedule):</a:t>
            </a:r>
            <a:endParaRPr lang="en-US" altLang="en-US" sz="1400" dirty="0"/>
          </a:p>
        </p:txBody>
      </p:sp>
      <p:sp>
        <p:nvSpPr>
          <p:cNvPr id="19" name="TextBox 8"/>
          <p:cNvSpPr txBox="1">
            <a:spLocks noChangeArrowheads="1"/>
          </p:cNvSpPr>
          <p:nvPr/>
        </p:nvSpPr>
        <p:spPr bwMode="auto">
          <a:xfrm>
            <a:off x="317043" y="2530469"/>
            <a:ext cx="3567133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300" dirty="0" smtClean="0"/>
              <a:t>G3: </a:t>
            </a:r>
            <a:r>
              <a:rPr lang="en-US" altLang="en-US" sz="1300" dirty="0"/>
              <a:t>2</a:t>
            </a:r>
            <a:r>
              <a:rPr lang="en-US" altLang="en-US" sz="1300" dirty="0" smtClean="0"/>
              <a:t>00MW </a:t>
            </a:r>
            <a:r>
              <a:rPr lang="en-US" altLang="en-US" sz="1300" dirty="0"/>
              <a:t>at </a:t>
            </a:r>
            <a:r>
              <a:rPr lang="en-US" altLang="en-US" sz="1300" dirty="0" smtClean="0"/>
              <a:t>$50/</a:t>
            </a:r>
            <a:r>
              <a:rPr lang="en-US" altLang="en-US" sz="1300" dirty="0" err="1" smtClean="0"/>
              <a:t>MWh</a:t>
            </a:r>
            <a:r>
              <a:rPr lang="en-US" altLang="en-US" sz="1300" dirty="0" smtClean="0"/>
              <a:t> (BS=100)</a:t>
            </a:r>
            <a:endParaRPr lang="en-US" altLang="en-US" sz="1300" dirty="0"/>
          </a:p>
          <a:p>
            <a:pPr eaLnBrk="1" hangingPunct="1"/>
            <a:r>
              <a:rPr lang="en-US" altLang="en-US" sz="1300" dirty="0" smtClean="0"/>
              <a:t>G4: 300MW at $55/</a:t>
            </a:r>
            <a:r>
              <a:rPr lang="en-US" altLang="en-US" sz="1300" dirty="0" err="1" smtClean="0"/>
              <a:t>MWh</a:t>
            </a:r>
            <a:r>
              <a:rPr lang="en-US" altLang="en-US" sz="1300" dirty="0"/>
              <a:t> (BS=0</a:t>
            </a:r>
            <a:r>
              <a:rPr lang="en-US" altLang="en-US" sz="1300" dirty="0" smtClean="0"/>
              <a:t>)</a:t>
            </a:r>
            <a:endParaRPr lang="en-US" altLang="en-US" sz="1300" dirty="0"/>
          </a:p>
        </p:txBody>
      </p:sp>
      <p:sp>
        <p:nvSpPr>
          <p:cNvPr id="20" name="TextBox 7"/>
          <p:cNvSpPr txBox="1">
            <a:spLocks noChangeArrowheads="1"/>
          </p:cNvSpPr>
          <p:nvPr/>
        </p:nvSpPr>
        <p:spPr bwMode="auto">
          <a:xfrm>
            <a:off x="192669" y="176621"/>
            <a:ext cx="7664698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400" dirty="0">
                <a:solidFill>
                  <a:srgbClr val="4F758B"/>
                </a:solidFill>
                <a:latin typeface="+mj-lt"/>
              </a:rPr>
              <a:t>Example 3: benefit from optimizing base schedules</a:t>
            </a:r>
          </a:p>
        </p:txBody>
      </p:sp>
      <p:sp>
        <p:nvSpPr>
          <p:cNvPr id="21" name="TextBox 8"/>
          <p:cNvSpPr txBox="1">
            <a:spLocks noChangeArrowheads="1"/>
          </p:cNvSpPr>
          <p:nvPr/>
        </p:nvSpPr>
        <p:spPr bwMode="auto">
          <a:xfrm>
            <a:off x="3780788" y="4086766"/>
            <a:ext cx="2228850" cy="52322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/>
              <a:t>G1: 2</a:t>
            </a:r>
            <a:r>
              <a:rPr lang="en-US" altLang="en-US" sz="1400" dirty="0" smtClean="0"/>
              <a:t>00 MW at $30/</a:t>
            </a:r>
            <a:r>
              <a:rPr lang="en-US" altLang="en-US" sz="1400" dirty="0" err="1" smtClean="0"/>
              <a:t>MWh</a:t>
            </a:r>
            <a:r>
              <a:rPr lang="en-US" altLang="en-US" sz="1400" dirty="0" smtClean="0"/>
              <a:t> </a:t>
            </a:r>
          </a:p>
          <a:p>
            <a:pPr eaLnBrk="1" hangingPunct="1"/>
            <a:r>
              <a:rPr lang="en-US" altLang="en-US" sz="1400" dirty="0" smtClean="0"/>
              <a:t>G2:     0 MW at $35/</a:t>
            </a:r>
            <a:r>
              <a:rPr lang="en-US" altLang="en-US" sz="1400" dirty="0" err="1" smtClean="0"/>
              <a:t>MWh</a:t>
            </a:r>
            <a:r>
              <a:rPr lang="en-US" altLang="en-US" sz="1400" dirty="0" smtClean="0"/>
              <a:t> </a:t>
            </a:r>
          </a:p>
        </p:txBody>
      </p:sp>
      <p:sp>
        <p:nvSpPr>
          <p:cNvPr id="22" name="TextBox 7"/>
          <p:cNvSpPr txBox="1">
            <a:spLocks noChangeArrowheads="1"/>
          </p:cNvSpPr>
          <p:nvPr/>
        </p:nvSpPr>
        <p:spPr bwMode="auto">
          <a:xfrm>
            <a:off x="349258" y="3979044"/>
            <a:ext cx="2531507" cy="73866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EIM dispatch and LMP:</a:t>
            </a:r>
          </a:p>
          <a:p>
            <a:pPr eaLnBrk="1" hangingPunct="1"/>
            <a:r>
              <a:rPr lang="en-US" altLang="en-US" sz="1400" dirty="0"/>
              <a:t>G3: 100 MW at $50/MWh </a:t>
            </a:r>
          </a:p>
          <a:p>
            <a:pPr eaLnBrk="1" hangingPunct="1"/>
            <a:r>
              <a:rPr lang="en-US" altLang="en-US" sz="1400" dirty="0"/>
              <a:t>G4:     0 MW at $50/MWh </a:t>
            </a:r>
          </a:p>
        </p:txBody>
      </p:sp>
      <p:sp>
        <p:nvSpPr>
          <p:cNvPr id="24" name="TextBox 7"/>
          <p:cNvSpPr txBox="1">
            <a:spLocks noChangeArrowheads="1"/>
          </p:cNvSpPr>
          <p:nvPr/>
        </p:nvSpPr>
        <p:spPr bwMode="auto">
          <a:xfrm>
            <a:off x="347646" y="5157290"/>
            <a:ext cx="2533119" cy="738664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Counter factual dispatch:</a:t>
            </a:r>
          </a:p>
          <a:p>
            <a:pPr eaLnBrk="1" hangingPunct="1"/>
            <a:r>
              <a:rPr lang="en-US" altLang="en-US" sz="1400" dirty="0"/>
              <a:t>G3: 100 MW</a:t>
            </a:r>
          </a:p>
          <a:p>
            <a:pPr eaLnBrk="1" hangingPunct="1"/>
            <a:r>
              <a:rPr lang="en-US" altLang="en-US" sz="1400" dirty="0"/>
              <a:t>G4:     0 </a:t>
            </a:r>
            <a:r>
              <a:rPr lang="en-US" altLang="en-US" sz="1400" dirty="0" smtClean="0"/>
              <a:t>MW</a:t>
            </a:r>
            <a:endParaRPr lang="en-US" altLang="en-US" sz="1400" dirty="0"/>
          </a:p>
        </p:txBody>
      </p:sp>
      <p:sp>
        <p:nvSpPr>
          <p:cNvPr id="26" name="TextBox 8"/>
          <p:cNvSpPr txBox="1">
            <a:spLocks noChangeArrowheads="1"/>
          </p:cNvSpPr>
          <p:nvPr/>
        </p:nvSpPr>
        <p:spPr bwMode="auto">
          <a:xfrm>
            <a:off x="3780788" y="5265012"/>
            <a:ext cx="2241298" cy="52322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/>
              <a:t>G1: </a:t>
            </a:r>
            <a:r>
              <a:rPr lang="en-US" altLang="en-US" sz="1400" dirty="0" smtClean="0"/>
              <a:t>100 MW</a:t>
            </a:r>
          </a:p>
          <a:p>
            <a:pPr eaLnBrk="1" hangingPunct="1"/>
            <a:r>
              <a:rPr lang="en-US" altLang="en-US" sz="1400" dirty="0" smtClean="0"/>
              <a:t>G2: 100 MW</a:t>
            </a:r>
            <a:endParaRPr lang="en-US" altLang="en-US" sz="1400" dirty="0"/>
          </a:p>
        </p:txBody>
      </p:sp>
      <p:cxnSp>
        <p:nvCxnSpPr>
          <p:cNvPr id="28" name="Straight Arrow Connector 27"/>
          <p:cNvCxnSpPr>
            <a:stCxn id="22" idx="3"/>
            <a:endCxn id="21" idx="1"/>
          </p:cNvCxnSpPr>
          <p:nvPr/>
        </p:nvCxnSpPr>
        <p:spPr>
          <a:xfrm>
            <a:off x="2880765" y="4348376"/>
            <a:ext cx="900023" cy="0"/>
          </a:xfrm>
          <a:prstGeom prst="straightConnector1">
            <a:avLst/>
          </a:prstGeom>
          <a:ln w="38100">
            <a:headEnd type="arrow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7"/>
          <p:cNvSpPr txBox="1">
            <a:spLocks noChangeArrowheads="1"/>
          </p:cNvSpPr>
          <p:nvPr/>
        </p:nvSpPr>
        <p:spPr bwMode="auto">
          <a:xfrm>
            <a:off x="3007629" y="4044660"/>
            <a:ext cx="932108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dirty="0" smtClean="0">
                <a:latin typeface="Calibri" panose="020F0502020204030204" pitchFamily="34" charset="0"/>
              </a:rPr>
              <a:t>Transfer</a:t>
            </a:r>
          </a:p>
          <a:p>
            <a:pPr algn="ctr" eaLnBrk="1" hangingPunct="1"/>
            <a:endParaRPr lang="en-US" altLang="en-US" sz="1100" dirty="0" smtClean="0"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en-US" sz="1100" dirty="0" smtClean="0">
                <a:latin typeface="Calibri" panose="020F0502020204030204" pitchFamily="34" charset="0"/>
              </a:rPr>
              <a:t>0 </a:t>
            </a:r>
            <a:r>
              <a:rPr lang="en-US" altLang="en-US" sz="1100" dirty="0">
                <a:latin typeface="Calibri" panose="020F0502020204030204" pitchFamily="34" charset="0"/>
              </a:rPr>
              <a:t>MW</a:t>
            </a:r>
          </a:p>
        </p:txBody>
      </p:sp>
      <p:cxnSp>
        <p:nvCxnSpPr>
          <p:cNvPr id="36" name="Straight Arrow Connector 35"/>
          <p:cNvCxnSpPr>
            <a:stCxn id="24" idx="3"/>
            <a:endCxn id="26" idx="1"/>
          </p:cNvCxnSpPr>
          <p:nvPr/>
        </p:nvCxnSpPr>
        <p:spPr>
          <a:xfrm>
            <a:off x="2880765" y="5526622"/>
            <a:ext cx="900023" cy="0"/>
          </a:xfrm>
          <a:prstGeom prst="straightConnector1">
            <a:avLst/>
          </a:prstGeom>
          <a:ln w="38100">
            <a:headEnd type="arrow" w="lg" len="lg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7"/>
          <p:cNvSpPr txBox="1">
            <a:spLocks noChangeArrowheads="1"/>
          </p:cNvSpPr>
          <p:nvPr/>
        </p:nvSpPr>
        <p:spPr bwMode="auto">
          <a:xfrm>
            <a:off x="3096600" y="5223773"/>
            <a:ext cx="701897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dirty="0" smtClean="0">
                <a:latin typeface="Calibri" panose="020F0502020204030204" pitchFamily="34" charset="0"/>
              </a:rPr>
              <a:t>Transfer </a:t>
            </a:r>
          </a:p>
          <a:p>
            <a:pPr algn="ctr" eaLnBrk="1" hangingPunct="1"/>
            <a:endParaRPr lang="en-US" altLang="en-US" sz="1100" dirty="0">
              <a:latin typeface="Calibri" panose="020F0502020204030204" pitchFamily="34" charset="0"/>
            </a:endParaRPr>
          </a:p>
          <a:p>
            <a:pPr algn="ctr" eaLnBrk="1" hangingPunct="1"/>
            <a:r>
              <a:rPr lang="en-US" altLang="en-US" sz="1100" dirty="0" smtClean="0">
                <a:latin typeface="Calibri" panose="020F0502020204030204" pitchFamily="34" charset="0"/>
              </a:rPr>
              <a:t>0 </a:t>
            </a:r>
            <a:r>
              <a:rPr lang="en-US" altLang="en-US" sz="1100" dirty="0">
                <a:latin typeface="Calibri" panose="020F0502020204030204" pitchFamily="34" charset="0"/>
              </a:rPr>
              <a:t>MW</a:t>
            </a:r>
          </a:p>
        </p:txBody>
      </p:sp>
      <p:sp>
        <p:nvSpPr>
          <p:cNvPr id="38" name="TextBox 8"/>
          <p:cNvSpPr txBox="1">
            <a:spLocks noChangeArrowheads="1"/>
          </p:cNvSpPr>
          <p:nvPr/>
        </p:nvSpPr>
        <p:spPr bwMode="auto">
          <a:xfrm>
            <a:off x="6351692" y="2057355"/>
            <a:ext cx="25981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/>
              <a:t>G1: </a:t>
            </a:r>
            <a:r>
              <a:rPr lang="en-US" altLang="en-US" sz="1400" dirty="0" smtClean="0"/>
              <a:t>200MW </a:t>
            </a:r>
            <a:r>
              <a:rPr lang="en-US" altLang="en-US" sz="1400" dirty="0"/>
              <a:t>at </a:t>
            </a:r>
            <a:r>
              <a:rPr lang="en-US" altLang="en-US" sz="1400" dirty="0" smtClean="0"/>
              <a:t>$30/</a:t>
            </a:r>
            <a:r>
              <a:rPr lang="en-US" altLang="en-US" sz="1400" dirty="0" err="1" smtClean="0"/>
              <a:t>MWh</a:t>
            </a:r>
            <a:endParaRPr lang="en-US" altLang="en-US" sz="1400" dirty="0"/>
          </a:p>
          <a:p>
            <a:pPr eaLnBrk="1" hangingPunct="1"/>
            <a:r>
              <a:rPr lang="en-US" altLang="en-US" sz="1400" dirty="0" smtClean="0"/>
              <a:t>G3: 100MW at $50/</a:t>
            </a:r>
            <a:r>
              <a:rPr lang="en-US" altLang="en-US" sz="1400" dirty="0" err="1" smtClean="0"/>
              <a:t>MWh</a:t>
            </a:r>
            <a:endParaRPr lang="en-US" altLang="en-US" sz="1400" dirty="0"/>
          </a:p>
        </p:txBody>
      </p:sp>
      <p:cxnSp>
        <p:nvCxnSpPr>
          <p:cNvPr id="11" name="Straight Connector 10"/>
          <p:cNvCxnSpPr/>
          <p:nvPr/>
        </p:nvCxnSpPr>
        <p:spPr>
          <a:xfrm>
            <a:off x="6079540" y="857250"/>
            <a:ext cx="5671" cy="55354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7"/>
          <p:cNvSpPr txBox="1">
            <a:spLocks noChangeArrowheads="1"/>
          </p:cNvSpPr>
          <p:nvPr/>
        </p:nvSpPr>
        <p:spPr bwMode="auto">
          <a:xfrm>
            <a:off x="6104588" y="851905"/>
            <a:ext cx="2861387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Total EIM benefit (cost saving):</a:t>
            </a:r>
            <a:endParaRPr lang="en-US" altLang="en-US" sz="1400" dirty="0"/>
          </a:p>
        </p:txBody>
      </p:sp>
      <p:sp>
        <p:nvSpPr>
          <p:cNvPr id="42" name="TextBox 8"/>
          <p:cNvSpPr txBox="1">
            <a:spLocks noChangeArrowheads="1"/>
          </p:cNvSpPr>
          <p:nvPr/>
        </p:nvSpPr>
        <p:spPr bwMode="auto">
          <a:xfrm>
            <a:off x="6351692" y="1099018"/>
            <a:ext cx="2476720" cy="7386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G1: </a:t>
            </a:r>
            <a:r>
              <a:rPr lang="en-US" altLang="en-US" sz="1400" dirty="0"/>
              <a:t>100MW at </a:t>
            </a:r>
            <a:r>
              <a:rPr lang="en-US" altLang="en-US" sz="1400" dirty="0" smtClean="0"/>
              <a:t>$30/</a:t>
            </a:r>
            <a:r>
              <a:rPr lang="en-US" altLang="en-US" sz="1400" dirty="0" err="1" smtClean="0"/>
              <a:t>MWh</a:t>
            </a:r>
            <a:endParaRPr lang="en-US" altLang="en-US" sz="1400" dirty="0"/>
          </a:p>
          <a:p>
            <a:pPr eaLnBrk="1" hangingPunct="1"/>
            <a:r>
              <a:rPr lang="en-US" altLang="en-US" sz="1400" dirty="0" smtClean="0"/>
              <a:t>G2: 100MW at $35/</a:t>
            </a:r>
            <a:r>
              <a:rPr lang="en-US" altLang="en-US" sz="1400" dirty="0" err="1" smtClean="0"/>
              <a:t>MWh</a:t>
            </a:r>
            <a:endParaRPr lang="en-US" altLang="en-US" sz="1400" dirty="0" smtClean="0"/>
          </a:p>
          <a:p>
            <a:pPr eaLnBrk="1" hangingPunct="1"/>
            <a:r>
              <a:rPr lang="en-US" altLang="en-US" sz="1400" dirty="0" smtClean="0"/>
              <a:t>G3: </a:t>
            </a:r>
            <a:r>
              <a:rPr lang="en-US" altLang="en-US" sz="1400" dirty="0"/>
              <a:t>100MW at </a:t>
            </a:r>
            <a:r>
              <a:rPr lang="en-US" altLang="en-US" sz="1400" dirty="0" smtClean="0"/>
              <a:t>$50/</a:t>
            </a:r>
            <a:r>
              <a:rPr lang="en-US" altLang="en-US" sz="1400" dirty="0" err="1" smtClean="0"/>
              <a:t>MWh</a:t>
            </a:r>
            <a:endParaRPr lang="en-US" altLang="en-US" sz="1400" dirty="0"/>
          </a:p>
        </p:txBody>
      </p:sp>
      <p:sp>
        <p:nvSpPr>
          <p:cNvPr id="43" name="TextBox 7"/>
          <p:cNvSpPr txBox="1">
            <a:spLocks noChangeArrowheads="1"/>
          </p:cNvSpPr>
          <p:nvPr/>
        </p:nvSpPr>
        <p:spPr bwMode="auto">
          <a:xfrm>
            <a:off x="6112636" y="1808632"/>
            <a:ext cx="279669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being replaced by </a:t>
            </a:r>
            <a:endParaRPr lang="en-US" altLang="en-US" sz="1400" dirty="0"/>
          </a:p>
        </p:txBody>
      </p:sp>
      <p:sp>
        <p:nvSpPr>
          <p:cNvPr id="44" name="TextBox 7"/>
          <p:cNvSpPr txBox="1">
            <a:spLocks noChangeArrowheads="1"/>
          </p:cNvSpPr>
          <p:nvPr/>
        </p:nvSpPr>
        <p:spPr bwMode="auto">
          <a:xfrm>
            <a:off x="5989644" y="2523622"/>
            <a:ext cx="321909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dirty="0" smtClean="0"/>
              <a:t>Cost saving =</a:t>
            </a:r>
          </a:p>
          <a:p>
            <a:pPr algn="ctr" eaLnBrk="1" hangingPunct="1"/>
            <a:r>
              <a:rPr lang="en-US" altLang="en-US" sz="1100" dirty="0" smtClean="0"/>
              <a:t>100*30 </a:t>
            </a:r>
            <a:r>
              <a:rPr lang="en-US" altLang="en-US" sz="1100" dirty="0"/>
              <a:t>+</a:t>
            </a:r>
            <a:r>
              <a:rPr lang="en-US" altLang="en-US" sz="1100" dirty="0" smtClean="0"/>
              <a:t>100*35 +100*50-200*30+100*50)=$500</a:t>
            </a:r>
            <a:endParaRPr lang="en-US" altLang="en-US" sz="1100" dirty="0"/>
          </a:p>
        </p:txBody>
      </p:sp>
      <p:sp>
        <p:nvSpPr>
          <p:cNvPr id="51" name="TextBox 7"/>
          <p:cNvSpPr txBox="1">
            <a:spLocks noChangeArrowheads="1"/>
          </p:cNvSpPr>
          <p:nvPr/>
        </p:nvSpPr>
        <p:spPr bwMode="auto">
          <a:xfrm>
            <a:off x="6101366" y="4840224"/>
            <a:ext cx="2662308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BAA B benefit (cost saving):</a:t>
            </a:r>
            <a:endParaRPr lang="en-US" altLang="en-US" sz="1400" dirty="0"/>
          </a:p>
        </p:txBody>
      </p:sp>
      <p:sp>
        <p:nvSpPr>
          <p:cNvPr id="53" name="TextBox 7"/>
          <p:cNvSpPr txBox="1">
            <a:spLocks noChangeArrowheads="1"/>
          </p:cNvSpPr>
          <p:nvPr/>
        </p:nvSpPr>
        <p:spPr bwMode="auto">
          <a:xfrm>
            <a:off x="6034975" y="6018779"/>
            <a:ext cx="31090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400" dirty="0" smtClean="0"/>
              <a:t>Cost saving = 100*50 -(100*50) = $0</a:t>
            </a:r>
            <a:endParaRPr lang="en-US" altLang="en-US" sz="1400" dirty="0"/>
          </a:p>
        </p:txBody>
      </p:sp>
      <p:sp>
        <p:nvSpPr>
          <p:cNvPr id="55" name="TextBox 8"/>
          <p:cNvSpPr txBox="1">
            <a:spLocks noChangeArrowheads="1"/>
          </p:cNvSpPr>
          <p:nvPr/>
        </p:nvSpPr>
        <p:spPr bwMode="auto">
          <a:xfrm>
            <a:off x="6350081" y="5069634"/>
            <a:ext cx="2332674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G3: </a:t>
            </a:r>
            <a:r>
              <a:rPr lang="en-US" altLang="en-US" sz="1400" dirty="0"/>
              <a:t>100MW at </a:t>
            </a:r>
            <a:r>
              <a:rPr lang="en-US" altLang="en-US" sz="1400" dirty="0" smtClean="0"/>
              <a:t>$50/</a:t>
            </a:r>
            <a:r>
              <a:rPr lang="en-US" altLang="en-US" sz="1400" dirty="0" err="1" smtClean="0"/>
              <a:t>MWh</a:t>
            </a:r>
            <a:endParaRPr lang="en-US" altLang="en-US" sz="1400" dirty="0"/>
          </a:p>
        </p:txBody>
      </p:sp>
      <p:cxnSp>
        <p:nvCxnSpPr>
          <p:cNvPr id="13" name="Straight Connector 12"/>
          <p:cNvCxnSpPr/>
          <p:nvPr/>
        </p:nvCxnSpPr>
        <p:spPr>
          <a:xfrm>
            <a:off x="6079539" y="2966342"/>
            <a:ext cx="265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/>
          <p:cNvCxnSpPr/>
          <p:nvPr/>
        </p:nvCxnSpPr>
        <p:spPr>
          <a:xfrm>
            <a:off x="6087588" y="4780368"/>
            <a:ext cx="265304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7"/>
          <p:cNvSpPr txBox="1">
            <a:spLocks noChangeArrowheads="1"/>
          </p:cNvSpPr>
          <p:nvPr/>
        </p:nvSpPr>
        <p:spPr bwMode="auto">
          <a:xfrm>
            <a:off x="3309643" y="3289343"/>
            <a:ext cx="2571750" cy="2923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300" dirty="0" smtClean="0"/>
              <a:t>L1 = 200 MW (BS=200)</a:t>
            </a:r>
            <a:endParaRPr lang="en-US" altLang="en-US" sz="1300" dirty="0"/>
          </a:p>
        </p:txBody>
      </p:sp>
      <p:sp>
        <p:nvSpPr>
          <p:cNvPr id="47" name="TextBox 7"/>
          <p:cNvSpPr txBox="1">
            <a:spLocks noChangeArrowheads="1"/>
          </p:cNvSpPr>
          <p:nvPr/>
        </p:nvSpPr>
        <p:spPr bwMode="auto">
          <a:xfrm>
            <a:off x="6109414" y="3021155"/>
            <a:ext cx="2816101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BAA A benefit (cost saving):</a:t>
            </a:r>
            <a:endParaRPr lang="en-US" altLang="en-US" sz="1400" dirty="0"/>
          </a:p>
        </p:txBody>
      </p:sp>
      <p:sp>
        <p:nvSpPr>
          <p:cNvPr id="56" name="TextBox 7"/>
          <p:cNvSpPr txBox="1">
            <a:spLocks noChangeArrowheads="1"/>
          </p:cNvSpPr>
          <p:nvPr/>
        </p:nvSpPr>
        <p:spPr bwMode="auto">
          <a:xfrm>
            <a:off x="6051115" y="4375144"/>
            <a:ext cx="315762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r>
              <a:rPr lang="en-US" altLang="en-US" sz="1100" dirty="0" smtClean="0"/>
              <a:t>Cost saving = 100*30+100*35 -(200*30) = $500</a:t>
            </a:r>
            <a:endParaRPr lang="en-US" altLang="en-US" sz="1100" dirty="0"/>
          </a:p>
        </p:txBody>
      </p:sp>
      <p:sp>
        <p:nvSpPr>
          <p:cNvPr id="57" name="TextBox 8"/>
          <p:cNvSpPr txBox="1">
            <a:spLocks noChangeArrowheads="1"/>
          </p:cNvSpPr>
          <p:nvPr/>
        </p:nvSpPr>
        <p:spPr bwMode="auto">
          <a:xfrm>
            <a:off x="6358128" y="3202013"/>
            <a:ext cx="247837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G1: </a:t>
            </a:r>
            <a:r>
              <a:rPr lang="en-US" altLang="en-US" sz="1400" dirty="0"/>
              <a:t>100MW at </a:t>
            </a:r>
            <a:r>
              <a:rPr lang="en-US" altLang="en-US" sz="1400" dirty="0" smtClean="0"/>
              <a:t>$30/</a:t>
            </a:r>
            <a:r>
              <a:rPr lang="en-US" altLang="en-US" sz="1400" dirty="0" err="1" smtClean="0"/>
              <a:t>MWh</a:t>
            </a:r>
            <a:endParaRPr lang="en-US" altLang="en-US" sz="1400" dirty="0"/>
          </a:p>
          <a:p>
            <a:pPr eaLnBrk="1" hangingPunct="1"/>
            <a:r>
              <a:rPr lang="en-US" altLang="en-US" sz="1400" dirty="0" smtClean="0"/>
              <a:t>G2: 100MW at $35/</a:t>
            </a:r>
            <a:r>
              <a:rPr lang="en-US" altLang="en-US" sz="1400" dirty="0" err="1" smtClean="0"/>
              <a:t>MWh</a:t>
            </a:r>
            <a:endParaRPr lang="en-US" altLang="en-US" sz="1400" dirty="0"/>
          </a:p>
        </p:txBody>
      </p:sp>
      <p:sp>
        <p:nvSpPr>
          <p:cNvPr id="59" name="TextBox 8"/>
          <p:cNvSpPr txBox="1">
            <a:spLocks noChangeArrowheads="1"/>
          </p:cNvSpPr>
          <p:nvPr/>
        </p:nvSpPr>
        <p:spPr bwMode="auto">
          <a:xfrm>
            <a:off x="6350081" y="3982075"/>
            <a:ext cx="2421686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/>
              <a:t>G1: </a:t>
            </a:r>
            <a:r>
              <a:rPr lang="en-US" altLang="en-US" sz="1400" dirty="0" smtClean="0"/>
              <a:t>200MW </a:t>
            </a:r>
            <a:r>
              <a:rPr lang="en-US" altLang="en-US" sz="1400" dirty="0"/>
              <a:t>at </a:t>
            </a:r>
            <a:r>
              <a:rPr lang="en-US" altLang="en-US" sz="1400" dirty="0" smtClean="0"/>
              <a:t>$30/</a:t>
            </a:r>
            <a:r>
              <a:rPr lang="en-US" altLang="en-US" sz="1400" dirty="0" err="1" smtClean="0"/>
              <a:t>MWh</a:t>
            </a:r>
            <a:endParaRPr lang="en-US" altLang="en-US" sz="1400" dirty="0"/>
          </a:p>
        </p:txBody>
      </p:sp>
      <p:sp>
        <p:nvSpPr>
          <p:cNvPr id="60" name="TextBox 7"/>
          <p:cNvSpPr txBox="1">
            <a:spLocks noChangeArrowheads="1"/>
          </p:cNvSpPr>
          <p:nvPr/>
        </p:nvSpPr>
        <p:spPr bwMode="auto">
          <a:xfrm>
            <a:off x="6111025" y="3762330"/>
            <a:ext cx="267692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being replaced by </a:t>
            </a:r>
            <a:endParaRPr lang="en-US" altLang="en-US" sz="1400" dirty="0"/>
          </a:p>
        </p:txBody>
      </p:sp>
      <p:sp>
        <p:nvSpPr>
          <p:cNvPr id="61" name="TextBox 8"/>
          <p:cNvSpPr txBox="1">
            <a:spLocks noChangeArrowheads="1"/>
          </p:cNvSpPr>
          <p:nvPr/>
        </p:nvSpPr>
        <p:spPr bwMode="auto">
          <a:xfrm>
            <a:off x="6358129" y="5578897"/>
            <a:ext cx="2227522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G3: 100MW </a:t>
            </a:r>
            <a:r>
              <a:rPr lang="en-US" altLang="en-US" sz="1400" dirty="0"/>
              <a:t>at </a:t>
            </a:r>
            <a:r>
              <a:rPr lang="en-US" altLang="en-US" sz="1400" dirty="0" smtClean="0"/>
              <a:t>$50/</a:t>
            </a:r>
            <a:r>
              <a:rPr lang="en-US" altLang="en-US" sz="1400" dirty="0" err="1" smtClean="0"/>
              <a:t>MWh</a:t>
            </a:r>
            <a:endParaRPr lang="en-US" altLang="en-US" sz="1400" dirty="0"/>
          </a:p>
        </p:txBody>
      </p:sp>
      <p:sp>
        <p:nvSpPr>
          <p:cNvPr id="62" name="TextBox 7"/>
          <p:cNvSpPr txBox="1">
            <a:spLocks noChangeArrowheads="1"/>
          </p:cNvSpPr>
          <p:nvPr/>
        </p:nvSpPr>
        <p:spPr bwMode="auto">
          <a:xfrm>
            <a:off x="6119073" y="5359152"/>
            <a:ext cx="2596049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1400" dirty="0" smtClean="0"/>
              <a:t>being replaced by </a:t>
            </a:r>
            <a:endParaRPr lang="en-US" altLang="en-US" sz="1400" dirty="0"/>
          </a:p>
        </p:txBody>
      </p:sp>
    </p:spTree>
    <p:extLst>
      <p:ext uri="{BB962C8B-B14F-4D97-AF65-F5344CB8AC3E}">
        <p14:creationId xmlns:p14="http://schemas.microsoft.com/office/powerpoint/2010/main" val="229998106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92D050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haredContentType xmlns="Microsoft.SharePoint.Taxonomy.ContentTypeSync" SourceId="015f1b76-b32e-440f-80a7-f0ca4d8a872c" ContentTypeId="0x0101006E56B4D1795A2E4DB2F0B01679ED314A" PreviousValue="true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Filed Document" ma:contentTypeID="0x0101006E56B4D1795A2E4DB2F0B01679ED314A00237B34A8AC320B4FBC245D4A6F9EBD31" ma:contentTypeVersion="104" ma:contentTypeDescription="" ma:contentTypeScope="" ma:versionID="30e73d4510dc1f79a0c262b619e69f9d">
  <xsd:schema xmlns:xsd="http://www.w3.org/2001/XMLSchema" xmlns:xs="http://www.w3.org/2001/XMLSchema" xmlns:p="http://schemas.microsoft.com/office/2006/metadata/properties" xmlns:ns1="http://schemas.microsoft.com/sharepoint/v3" xmlns:ns2="dc463f71-b30c-4ab2-9473-d307f9d35888" targetNamespace="http://schemas.microsoft.com/office/2006/metadata/properties" ma:root="true" ma:fieldsID="c67bbc6b01ef53d9eb67ed595f238aeb" ns1:_="" ns2:_="">
    <xsd:import namespace="http://schemas.microsoft.com/sharepoint/v3"/>
    <xsd:import namespace="dc463f71-b30c-4ab2-9473-d307f9d35888"/>
    <xsd:element name="properties">
      <xsd:complexType>
        <xsd:sequence>
          <xsd:element name="documentManagement">
            <xsd:complexType>
              <xsd:all>
                <xsd:element ref="ns2:IsConfidential" minOccurs="0"/>
                <xsd:element ref="ns2:IsHighlyConfidential" minOccurs="0"/>
                <xsd:element ref="ns2:Date1" minOccurs="0"/>
                <xsd:element ref="ns2:DocketNumber" minOccurs="0"/>
                <xsd:element ref="ns2:DocumentSetType" minOccurs="0"/>
                <xsd:element ref="ns2:IndustryCode" minOccurs="0"/>
                <xsd:element ref="ns2:CaseType" minOccurs="0"/>
                <xsd:element ref="ns2:CaseStatus" minOccurs="0"/>
                <xsd:element ref="ns2:AgendaOrder" minOccurs="0"/>
                <xsd:element ref="ns2:DelegatedOrder" minOccurs="0"/>
                <xsd:element ref="ns2:IsDocumentOrder" minOccurs="0"/>
                <xsd:element ref="ns2:CaseCompanyNames" minOccurs="0"/>
                <xsd:element ref="ns2:OpenedDate" minOccurs="0"/>
                <xsd:element ref="ns2:Prefix" minOccurs="0"/>
                <xsd:element ref="ns2:Visibility" minOccurs="0"/>
                <xsd:element ref="ns1:Nickname" minOccurs="0"/>
                <xsd:element ref="ns2:SignificantOrde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Nickname" ma:index="17" nillable="true" ma:displayName="Nickname" ma:internalName="Nicknam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463f71-b30c-4ab2-9473-d307f9d35888" elementFormDefault="qualified">
    <xsd:import namespace="http://schemas.microsoft.com/office/2006/documentManagement/types"/>
    <xsd:import namespace="http://schemas.microsoft.com/office/infopath/2007/PartnerControls"/>
    <xsd:element name="IsConfidential" ma:index="2" nillable="true" ma:displayName="Is Confidential" ma:default="0" ma:internalName="IsConfidential" ma:readOnly="false">
      <xsd:simpleType>
        <xsd:restriction base="dms:Boolean"/>
      </xsd:simpleType>
    </xsd:element>
    <xsd:element name="IsHighlyConfidential" ma:index="3" nillable="true" ma:displayName="Is Highly Confidential" ma:default="0" ma:internalName="IsHighlyConfidential" ma:readOnly="false">
      <xsd:simpleType>
        <xsd:restriction base="dms:Boolean"/>
      </xsd:simpleType>
    </xsd:element>
    <xsd:element name="Date1" ma:index="4" nillable="true" ma:displayName="Date" ma:default="[today]" ma:description="Date the document set was requested" ma:format="DateOnly" ma:internalName="Date1" ma:readOnly="false">
      <xsd:simpleType>
        <xsd:restriction base="dms:DateTime"/>
      </xsd:simpleType>
    </xsd:element>
    <xsd:element name="DocketNumber" ma:index="5" nillable="true" ma:displayName="Docket Number" ma:internalName="DocketNumber" ma:readOnly="false">
      <xsd:simpleType>
        <xsd:restriction base="dms:Text">
          <xsd:maxLength value="255"/>
        </xsd:restriction>
      </xsd:simpleType>
    </xsd:element>
    <xsd:element name="DocumentSetType" ma:index="6" nillable="true" ma:displayName="Document Set Type" ma:internalName="DocumentSetType" ma:readOnly="false">
      <xsd:simpleType>
        <xsd:restriction base="dms:Text">
          <xsd:maxLength value="255"/>
        </xsd:restriction>
      </xsd:simpleType>
    </xsd:element>
    <xsd:element name="IndustryCode" ma:index="7" nillable="true" ma:displayName="Industry Code" ma:internalName="IndustryCode" ma:readOnly="false">
      <xsd:simpleType>
        <xsd:restriction base="dms:Text">
          <xsd:maxLength value="255"/>
        </xsd:restriction>
      </xsd:simpleType>
    </xsd:element>
    <xsd:element name="CaseType" ma:index="8" nillable="true" ma:displayName="CaseType" ma:internalName="CaseType" ma:readOnly="false">
      <xsd:simpleType>
        <xsd:restriction base="dms:Text">
          <xsd:maxLength value="255"/>
        </xsd:restriction>
      </xsd:simpleType>
    </xsd:element>
    <xsd:element name="CaseStatus" ma:index="9" nillable="true" ma:displayName="CaseStatus" ma:internalName="CaseStatus" ma:readOnly="false">
      <xsd:simpleType>
        <xsd:restriction base="dms:Text">
          <xsd:maxLength value="255"/>
        </xsd:restriction>
      </xsd:simpleType>
    </xsd:element>
    <xsd:element name="AgendaOrder" ma:index="10" nillable="true" ma:displayName="Agenda Order" ma:default="0" ma:internalName="AgendaOrder" ma:readOnly="false">
      <xsd:simpleType>
        <xsd:restriction base="dms:Boolean"/>
      </xsd:simpleType>
    </xsd:element>
    <xsd:element name="DelegatedOrder" ma:index="11" nillable="true" ma:displayName="DelegatedOrder" ma:default="0" ma:description="Is this a delegated order?" ma:internalName="DelegatedOrder" ma:readOnly="false">
      <xsd:simpleType>
        <xsd:restriction base="dms:Boolean"/>
      </xsd:simpleType>
    </xsd:element>
    <xsd:element name="IsDocumentOrder" ma:index="12" nillable="true" ma:displayName="IsDocumentOrder" ma:default="0" ma:internalName="IsDocumentOrder" ma:readOnly="false">
      <xsd:simpleType>
        <xsd:restriction base="dms:Boolean"/>
      </xsd:simpleType>
    </xsd:element>
    <xsd:element name="CaseCompanyNames" ma:index="13" nillable="true" ma:displayName="Company Names" ma:description="Company names delimited by ;" ma:internalName="CaseCompanyNames" ma:readOnly="false">
      <xsd:simpleType>
        <xsd:restriction base="dms:Note">
          <xsd:maxLength value="255"/>
        </xsd:restriction>
      </xsd:simpleType>
    </xsd:element>
    <xsd:element name="OpenedDate" ma:index="14" nillable="true" ma:displayName="OpenedDate" ma:format="DateOnly" ma:internalName="OpenedDate">
      <xsd:simpleType>
        <xsd:restriction base="dms:DateTime"/>
      </xsd:simpleType>
    </xsd:element>
    <xsd:element name="Prefix" ma:index="15" nillable="true" ma:displayName="Prefix" ma:description="Docket number prefix" ma:internalName="Prefix">
      <xsd:simpleType>
        <xsd:restriction base="dms:Text">
          <xsd:maxLength value="255"/>
        </xsd:restriction>
      </xsd:simpleType>
    </xsd:element>
    <xsd:element name="Visibility" ma:index="16" nillable="true" ma:displayName="Visibility" ma:default="Full Visibility" ma:format="Dropdown" ma:internalName="Visibility" ma:readOnly="false">
      <xsd:simpleType>
        <xsd:restriction base="dms:Choice">
          <xsd:enumeration value="Full Visibility"/>
        </xsd:restriction>
      </xsd:simpleType>
    </xsd:element>
    <xsd:element name="SignificantOrder" ma:index="24" nillable="true" ma:displayName="SignificantOrder" ma:default="0" ma:description="Whether this document set contains a significant order" ma:internalName="SignificantOrder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0" ma:displayName="Content Type"/>
        <xsd:element ref="dc:title" minOccurs="0" maxOccurs="1" ma:index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fix xmlns="dc463f71-b30c-4ab2-9473-d307f9d35888">UE</Prefix>
    <DocumentSetType xmlns="dc463f71-b30c-4ab2-9473-d307f9d35888">Document</DocumentSetType>
    <IsConfidential xmlns="dc463f71-b30c-4ab2-9473-d307f9d35888">false</IsConfidential>
    <AgendaOrder xmlns="dc463f71-b30c-4ab2-9473-d307f9d35888">false</AgendaOrder>
    <CaseType xmlns="dc463f71-b30c-4ab2-9473-d307f9d35888">Special Presentation</CaseType>
    <IndustryCode xmlns="dc463f71-b30c-4ab2-9473-d307f9d35888">140</IndustryCode>
    <CaseStatus xmlns="dc463f71-b30c-4ab2-9473-d307f9d35888">Closed</CaseStatus>
    <OpenedDate xmlns="dc463f71-b30c-4ab2-9473-d307f9d35888">2016-03-25T07:00:00+00:00</OpenedDate>
    <Date1 xmlns="dc463f71-b30c-4ab2-9473-d307f9d35888">2016-05-22T07:00:00+00:00</Date1>
    <IsDocumentOrder xmlns="dc463f71-b30c-4ab2-9473-d307f9d35888" xsi:nil="true"/>
    <IsHighlyConfidential xmlns="dc463f71-b30c-4ab2-9473-d307f9d35888">false</IsHighlyConfidential>
    <CaseCompanyNames xmlns="dc463f71-b30c-4ab2-9473-d307f9d35888" xsi:nil="true"/>
    <DocketNumber xmlns="dc463f71-b30c-4ab2-9473-d307f9d35888">160335</DocketNumber>
    <DelegatedOrder xmlns="dc463f71-b30c-4ab2-9473-d307f9d35888">false</DelegatedOrder>
    <Visibility xmlns="dc463f71-b30c-4ab2-9473-d307f9d35888" xsi:nil="true"/>
    <Nickname xmlns="http://schemas.microsoft.com/sharepoint/v3" xsi:nil="true"/>
    <SignificantOrder xmlns="dc463f71-b30c-4ab2-9473-d307f9d35888">false</SignificantOrder>
  </documentManagement>
</p:properties>
</file>

<file path=customXml/item4.xml><?xml version="1.0" encoding="utf-8"?>
<LongProperties xmlns="http://schemas.microsoft.com/office/2006/metadata/longProperties">
  <LongProp xmlns="" name="CSMeta2010Field"><![CDATA[109973f0-d6b8-4a04-9b1a-9f52b5bb9d93;2015-07-07 07:09:49;AUTOCLASSIFIED;Automatically Updated Record Series:2015-07-07 07:09:49|False||AUTOCLASSIFIED|2015-07-07 07:09:49|UNDEFINED;Automatically Updated Document Type:2015-07-07 07:09:49|False||AUTOCLASSIFIED|2015-07-07 07:09:49|UNDEFINED;Automatically Updated Topic:2015-07-07 07:09:49|False||AUTOCLASSIFIED|2015-07-07 07:09:49|UNDEFINED;False]]></LongProp>
</LongPropertie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A2B4343-53A9-4FC9-87A8-3A6D3703020B}"/>
</file>

<file path=customXml/itemProps2.xml><?xml version="1.0" encoding="utf-8"?>
<ds:datastoreItem xmlns:ds="http://schemas.openxmlformats.org/officeDocument/2006/customXml" ds:itemID="{650A9EA5-3B52-42F2-9D65-F6A0E3282971}"/>
</file>

<file path=customXml/itemProps3.xml><?xml version="1.0" encoding="utf-8"?>
<ds:datastoreItem xmlns:ds="http://schemas.openxmlformats.org/officeDocument/2006/customXml" ds:itemID="{940BE6B9-CB74-4556-B756-5017FFF91237}"/>
</file>

<file path=customXml/itemProps4.xml><?xml version="1.0" encoding="utf-8"?>
<ds:datastoreItem xmlns:ds="http://schemas.openxmlformats.org/officeDocument/2006/customXml" ds:itemID="{2DC0E66F-475C-431D-901E-CCAD65EB2AF2}"/>
</file>

<file path=customXml/itemProps5.xml><?xml version="1.0" encoding="utf-8"?>
<ds:datastoreItem xmlns:ds="http://schemas.openxmlformats.org/officeDocument/2006/customXml" ds:itemID="{BC32F6AA-3654-4942-887A-211E380F42E2}"/>
</file>

<file path=docProps/app.xml><?xml version="1.0" encoding="utf-8"?>
<Properties xmlns="http://schemas.openxmlformats.org/officeDocument/2006/extended-properties" xmlns:vt="http://schemas.openxmlformats.org/officeDocument/2006/docPropsVTypes">
  <TotalTime>5812</TotalTime>
  <Words>1361</Words>
  <Application>Microsoft Office PowerPoint</Application>
  <PresentationFormat>On-screen Show (4:3)</PresentationFormat>
  <Paragraphs>277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Energy Imbalance Market Update</vt:lpstr>
      <vt:lpstr>EIM benefits total $64.6 million as of 1st Quarter 2016</vt:lpstr>
      <vt:lpstr>PowerPoint Presentation</vt:lpstr>
      <vt:lpstr>Calculating the benefits</vt:lpstr>
      <vt:lpstr>PowerPoint Presentation</vt:lpstr>
      <vt:lpstr>PowerPoint Presentation</vt:lpstr>
      <vt:lpstr>PowerPoint Presentation</vt:lpstr>
    </vt:vector>
  </TitlesOfParts>
  <Manager>Rothleder</Manager>
  <Company>CAISO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Presentation Template_External Use</dc:title>
  <dc:subject>EIM</dc:subject>
  <dc:creator>Glover, Angela</dc:creator>
  <cp:keywords>Benefits</cp:keywords>
  <cp:lastModifiedBy>Rendahl, Ann (UTC)</cp:lastModifiedBy>
  <cp:revision>405</cp:revision>
  <cp:lastPrinted>2016-05-20T22:15:22Z</cp:lastPrinted>
  <dcterms:created xsi:type="dcterms:W3CDTF">2010-09-13T18:06:33Z</dcterms:created>
  <dcterms:modified xsi:type="dcterms:W3CDTF">2016-05-21T22:12:48Z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AISO Keywords">
    <vt:lpwstr/>
  </property>
  <property fmtid="{D5CDD505-2E9C-101B-9397-08002B2CF9AE}" pid="3" name="Document Version">
    <vt:lpwstr>0.1</vt:lpwstr>
  </property>
  <property fmtid="{D5CDD505-2E9C-101B-9397-08002B2CF9AE}" pid="4" name="Last Date Reviewed">
    <vt:lpwstr>2011-01-06T00:00:00Z</vt:lpwstr>
  </property>
  <property fmtid="{D5CDD505-2E9C-101B-9397-08002B2CF9AE}" pid="5" name="Information Classification">
    <vt:lpwstr>CAISO CONFIDENTIAL</vt:lpwstr>
  </property>
  <property fmtid="{D5CDD505-2E9C-101B-9397-08002B2CF9AE}" pid="6" name="Topics">
    <vt:lpwstr>Writing Resources and Corporate Branding</vt:lpwstr>
  </property>
  <property fmtid="{D5CDD505-2E9C-101B-9397-08002B2CF9AE}" pid="7" name="Order">
    <vt:lpwstr>7800.00000000000</vt:lpwstr>
  </property>
  <property fmtid="{D5CDD505-2E9C-101B-9397-08002B2CF9AE}" pid="8" name="display_urn:schemas-microsoft-com:office:office#Editor">
    <vt:lpwstr>Osborne, Kristina</vt:lpwstr>
  </property>
  <property fmtid="{D5CDD505-2E9C-101B-9397-08002B2CF9AE}" pid="9" name="xd_Signature">
    <vt:lpwstr/>
  </property>
  <property fmtid="{D5CDD505-2E9C-101B-9397-08002B2CF9AE}" pid="10" name="Policy Number">
    <vt:lpwstr/>
  </property>
  <property fmtid="{D5CDD505-2E9C-101B-9397-08002B2CF9AE}" pid="11" name="TemplateUrl">
    <vt:lpwstr/>
  </property>
  <property fmtid="{D5CDD505-2E9C-101B-9397-08002B2CF9AE}" pid="12" name="xd_ProgID">
    <vt:lpwstr/>
  </property>
  <property fmtid="{D5CDD505-2E9C-101B-9397-08002B2CF9AE}" pid="13" name="PublishingStartDate">
    <vt:lpwstr/>
  </property>
  <property fmtid="{D5CDD505-2E9C-101B-9397-08002B2CF9AE}" pid="14" name="PublishingExpirationDate">
    <vt:lpwstr/>
  </property>
  <property fmtid="{D5CDD505-2E9C-101B-9397-08002B2CF9AE}" pid="15" name="display_urn:schemas-microsoft-com:office:office#Author">
    <vt:lpwstr>Osborne, Kristina</vt:lpwstr>
  </property>
  <property fmtid="{D5CDD505-2E9C-101B-9397-08002B2CF9AE}" pid="16" name="Retired Date">
    <vt:lpwstr/>
  </property>
  <property fmtid="{D5CDD505-2E9C-101B-9397-08002B2CF9AE}" pid="17" name="ContentTypeId">
    <vt:lpwstr>0x0101006E56B4D1795A2E4DB2F0B01679ED314A00237B34A8AC320B4FBC245D4A6F9EBD31</vt:lpwstr>
  </property>
  <property fmtid="{D5CDD505-2E9C-101B-9397-08002B2CF9AE}" pid="18" name="AutoClassRecordSeries">
    <vt:lpwstr/>
  </property>
  <property fmtid="{D5CDD505-2E9C-101B-9397-08002B2CF9AE}" pid="19" name="AutoClassDocumentType">
    <vt:lpwstr>36;#Template|4b625e50-95ad-42bf-9f4f-f12cf20080bf</vt:lpwstr>
  </property>
  <property fmtid="{D5CDD505-2E9C-101B-9397-08002B2CF9AE}" pid="20" name="AutoClassTopic">
    <vt:lpwstr>4;#Market Services|a8a6aff3-fd7d-495b-a01e-6d728ab6438f</vt:lpwstr>
  </property>
  <property fmtid="{D5CDD505-2E9C-101B-9397-08002B2CF9AE}" pid="21" name="_dlc_DocId">
    <vt:lpwstr>FGD5EMQPXRTV-168-93153</vt:lpwstr>
  </property>
  <property fmtid="{D5CDD505-2E9C-101B-9397-08002B2CF9AE}" pid="22" name="_dlc_DocIdItemGuid">
    <vt:lpwstr>18ce6f70-e291-4074-a5c4-6ef278e0b2de</vt:lpwstr>
  </property>
  <property fmtid="{D5CDD505-2E9C-101B-9397-08002B2CF9AE}" pid="23" name="_dlc_DocIdUrl">
    <vt:lpwstr>https://records.oa.caiso.com/sites/ops/MS/MSMEA/_layouts/15/DocIdRedir.aspx?ID=FGD5EMQPXRTV-168-93153, FGD5EMQPXRTV-168-93153</vt:lpwstr>
  </property>
  <property fmtid="{D5CDD505-2E9C-101B-9397-08002B2CF9AE}" pid="24" name="_docset_NoMedatataSyncRequired">
    <vt:lpwstr>False</vt:lpwstr>
  </property>
</Properties>
</file>