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92" r:id="rId6"/>
    <p:sldId id="290" r:id="rId7"/>
    <p:sldId id="293" r:id="rId8"/>
    <p:sldId id="294" r:id="rId9"/>
    <p:sldId id="295" r:id="rId10"/>
    <p:sldId id="296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758B"/>
    <a:srgbClr val="92B1D6"/>
    <a:srgbClr val="686868"/>
    <a:srgbClr val="963821"/>
    <a:srgbClr val="727337"/>
    <a:srgbClr val="B8CBD6"/>
    <a:srgbClr val="6B823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023" autoAdjust="0"/>
    <p:restoredTop sz="96433" autoAdjust="0"/>
  </p:normalViewPr>
  <p:slideViewPr>
    <p:cSldViewPr snapToGrid="0">
      <p:cViewPr varScale="1">
        <p:scale>
          <a:sx n="77" d="100"/>
          <a:sy n="77" d="100"/>
        </p:scale>
        <p:origin x="138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696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FF73523-C4C2-4C5E-927A-59BF23A3C006}" type="datetimeFigureOut">
              <a:rPr lang="en-US"/>
              <a:pPr>
                <a:defRPr/>
              </a:pPr>
              <a:t>5/21/2016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FEBB4D-B801-4773-8F46-5F385C42F6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605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B799ED-61B8-4840-A46C-48AD1B59FDFB}" type="datetimeFigureOut">
              <a:rPr lang="en-US"/>
              <a:pPr>
                <a:defRPr/>
              </a:pPr>
              <a:t>5/21/2016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18F404-99A6-4F21-96D1-4EB50F2033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898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NV Energy began parallel operations on September 1 following market simulation </a:t>
            </a:r>
          </a:p>
          <a:p>
            <a:pPr lvl="0"/>
            <a:r>
              <a:rPr lang="en-US" dirty="0" smtClean="0"/>
              <a:t>ISO and NVE confirmed completion of EIM readiness criteria with no exceptions and certified with FERC on October 1 </a:t>
            </a:r>
          </a:p>
          <a:p>
            <a:r>
              <a:rPr lang="en-US" dirty="0" smtClean="0"/>
              <a:t>Activation on November 1 is pending FERC approval of the readiness criteria and certification</a:t>
            </a:r>
          </a:p>
          <a:p>
            <a:r>
              <a:rPr lang="en-US" dirty="0" smtClean="0"/>
              <a:t>ISO and NVE defined a rigorous support plan to monitor and quickly respond to conditions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NV Energy and the ISO are ready to monitor market results.</a:t>
            </a:r>
          </a:p>
          <a:p>
            <a:pPr lvl="0"/>
            <a:r>
              <a:rPr lang="en-US" dirty="0" smtClean="0"/>
              <a:t>The ISO published a market quality report on October 1 </a:t>
            </a:r>
          </a:p>
          <a:p>
            <a:r>
              <a:rPr lang="en-US" dirty="0" smtClean="0"/>
              <a:t>Pricing performance improvement continues and ISO continues to provide documentation to FERC</a:t>
            </a:r>
          </a:p>
          <a:p>
            <a:pPr lvl="0"/>
            <a:r>
              <a:rPr lang="en-US" dirty="0" smtClean="0"/>
              <a:t>Parallel operations with NV Energy will continue until October 31 to ensure systems are stable in advance of the transactions becoming financially binding on November 1</a:t>
            </a:r>
          </a:p>
          <a:p>
            <a:pPr lvl="0"/>
            <a:r>
              <a:rPr lang="en-US" dirty="0" smtClean="0"/>
              <a:t>The available balancing capacity enhancement will be implemented upon FERC approval</a:t>
            </a:r>
          </a:p>
          <a:p>
            <a:endParaRPr lang="en-US" dirty="0" smtClean="0"/>
          </a:p>
          <a:p>
            <a:r>
              <a:rPr lang="en-US" dirty="0" smtClean="0"/>
              <a:t>Puget and APS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Both entities executed EIM Entity Agreements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EIM Scheduling Coordinator and Participating Resource Agreements are on track to be executed by December 1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ISO provided 100 level training and CBTs, which will continue through January. A course on Access Provisioning will occur in December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ISO conducted an operator application overview and tour for APS and PSE operators to assist with operator planning</a:t>
            </a:r>
          </a:p>
          <a:p>
            <a:endParaRPr lang="en-US" dirty="0" smtClean="0"/>
          </a:p>
          <a:p>
            <a:r>
              <a:rPr lang="en-US" dirty="0" smtClean="0"/>
              <a:t>Portland</a:t>
            </a:r>
          </a:p>
          <a:p>
            <a:pPr>
              <a:spcAft>
                <a:spcPts val="600"/>
              </a:spcAft>
            </a:pPr>
            <a:r>
              <a:rPr lang="en-US" sz="1200" dirty="0" smtClean="0"/>
              <a:t>Oct 2014 – Oregon Commission directed PGE to provide a cost-benefit analysis of joining a regional EIM</a:t>
            </a:r>
          </a:p>
          <a:p>
            <a:pPr>
              <a:spcAft>
                <a:spcPts val="600"/>
              </a:spcAft>
            </a:pPr>
            <a:r>
              <a:rPr lang="en-US" sz="1200" dirty="0" smtClean="0"/>
              <a:t>Sept 2015 - Announced plans to participate in ISO’s EIM and withdraw from market initiative led by the Northwest Power Pool Members’ Market Assessment and Coordination Committee</a:t>
            </a:r>
          </a:p>
          <a:p>
            <a:pPr>
              <a:spcAft>
                <a:spcPts val="600"/>
              </a:spcAft>
            </a:pPr>
            <a:endParaRPr lang="en-US" sz="1200" dirty="0" smtClean="0"/>
          </a:p>
          <a:p>
            <a:pPr>
              <a:spcAft>
                <a:spcPts val="600"/>
              </a:spcAft>
            </a:pPr>
            <a:r>
              <a:rPr lang="en-US" sz="1200" dirty="0" smtClean="0"/>
              <a:t>Idaho</a:t>
            </a:r>
          </a:p>
          <a:p>
            <a:pPr>
              <a:spcAft>
                <a:spcPts val="600"/>
              </a:spcAft>
            </a:pPr>
            <a:r>
              <a:rPr lang="en-US" sz="1200" dirty="0" smtClean="0"/>
              <a:t>Sept 2015 - Announced plans to withdraw from market initiative led by the Northwest Power Pool Members’ Market Assessment and Coordination Committee</a:t>
            </a:r>
          </a:p>
          <a:p>
            <a:pPr>
              <a:spcAft>
                <a:spcPts val="600"/>
              </a:spcAft>
            </a:pPr>
            <a:r>
              <a:rPr lang="en-US" sz="1200" dirty="0" smtClean="0"/>
              <a:t>Initiating a cost/benefit study for EIM and expects to make a decision first quarter 2016</a:t>
            </a:r>
          </a:p>
          <a:p>
            <a:pPr>
              <a:spcAft>
                <a:spcPts val="600"/>
              </a:spcAft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06B062-FF01-4182-8A52-A13B3E27EC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9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kgrnd-Titlefoot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2513"/>
            <a:ext cx="9144000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4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4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8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320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0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0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3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88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81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88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Slide bkgrnd-header-board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C66544BD-24E7-49AF-8160-AA16C70C1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8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6463"/>
            <a:ext cx="9144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4154905" y="6456948"/>
            <a:ext cx="1133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CAISO - Public</a:t>
            </a:r>
            <a:endParaRPr lang="en-US" sz="110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33549" y="6352673"/>
            <a:ext cx="7104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Slide </a:t>
            </a:r>
            <a:fld id="{E3AB6685-E112-4746-8F6A-20BF17B4FFAF}" type="slidenum">
              <a:rPr lang="en-US" sz="1050" smtClean="0"/>
              <a:t>‹#›</a:t>
            </a:fld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53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2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 bwMode="auto">
          <a:xfrm>
            <a:off x="506427" y="1684492"/>
            <a:ext cx="7657090" cy="99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Energy Imbalance Market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427" y="4101313"/>
            <a:ext cx="4824876" cy="8382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Body of State Regulators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Lake Tahoe – Incline Village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May 22, 2016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6427" y="3056090"/>
            <a:ext cx="5214642" cy="8382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Mark Rothleder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VP, Market Quality &amp; Renewable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44" y="241385"/>
            <a:ext cx="8303733" cy="1143000"/>
          </a:xfrm>
        </p:spPr>
        <p:txBody>
          <a:bodyPr/>
          <a:lstStyle/>
          <a:p>
            <a:r>
              <a:rPr lang="en-US" dirty="0" smtClean="0"/>
              <a:t>EIM benefits total $64.6 million as of 1</a:t>
            </a:r>
            <a:r>
              <a:rPr lang="en-US" baseline="30000" dirty="0" smtClean="0"/>
              <a:t>st</a:t>
            </a:r>
            <a:r>
              <a:rPr lang="en-US" dirty="0" smtClean="0"/>
              <a:t> Quarter 2016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260133"/>
              </p:ext>
            </p:extLst>
          </p:nvPr>
        </p:nvGraphicFramePr>
        <p:xfrm>
          <a:off x="647363" y="1375648"/>
          <a:ext cx="7735984" cy="342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526"/>
                <a:gridCol w="1023743"/>
                <a:gridCol w="1023743"/>
                <a:gridCol w="1023743"/>
                <a:gridCol w="1023743"/>
                <a:gridCol w="1023743"/>
                <a:gridCol w="1023743"/>
              </a:tblGrid>
              <a:tr h="6845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r>
                        <a:rPr lang="en-US" sz="1200" baseline="30000" dirty="0" smtClean="0"/>
                        <a:t>nd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r>
                        <a:rPr lang="en-US" sz="1200" baseline="30000" dirty="0" smtClean="0"/>
                        <a:t>rd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2016</a:t>
                      </a:r>
                      <a:endParaRPr lang="en-US" sz="1200" dirty="0"/>
                    </a:p>
                  </a:txBody>
                  <a:tcPr anchor="ctr"/>
                </a:tc>
              </a:tr>
              <a:tr h="684586">
                <a:tc>
                  <a:txBody>
                    <a:bodyPr/>
                    <a:lstStyle/>
                    <a:p>
                      <a:r>
                        <a:rPr lang="en-US" dirty="0" smtClean="0"/>
                        <a:t>CAISO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$1.24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$1.44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$2.46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$3.48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$5.28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$6.35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4586">
                <a:tc>
                  <a:txBody>
                    <a:bodyPr/>
                    <a:lstStyle/>
                    <a:p>
                      <a:r>
                        <a:rPr lang="en-US" dirty="0" smtClean="0"/>
                        <a:t>NV Energy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$.84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$1.70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4586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PacifiCorp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$4.73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$3.82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$7.72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$8.52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$6.17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$10.85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4586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$5.79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$5.26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$10.18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$12.29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$18.9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06309" y="865848"/>
            <a:ext cx="4730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All estimated gross benefits are in millions of dollars per EIM entity.</a:t>
            </a:r>
            <a:endParaRPr lang="en-US" sz="12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118248"/>
              </p:ext>
            </p:extLst>
          </p:nvPr>
        </p:nvGraphicFramePr>
        <p:xfrm>
          <a:off x="3738522" y="4992786"/>
          <a:ext cx="4051410" cy="1399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0282"/>
                <a:gridCol w="810282"/>
                <a:gridCol w="810282"/>
                <a:gridCol w="810282"/>
                <a:gridCol w="810282"/>
              </a:tblGrid>
              <a:tr h="231882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Region</a:t>
                      </a:r>
                      <a:endParaRPr lang="en-US" sz="11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October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November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December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Total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85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CAISO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$1.27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$1.30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$2.70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$5.28</a:t>
                      </a:r>
                      <a:endParaRPr lang="en-US" sz="1200" dirty="0"/>
                    </a:p>
                  </a:txBody>
                  <a:tcPr anchor="ctr"/>
                </a:tc>
              </a:tr>
              <a:tr h="285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NV Energy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$0.84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$0.84</a:t>
                      </a:r>
                      <a:endParaRPr lang="en-US" sz="1200" dirty="0"/>
                    </a:p>
                  </a:txBody>
                  <a:tcPr anchor="ctr"/>
                </a:tc>
              </a:tr>
              <a:tr h="285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PacifiCorp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$1.24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$2.19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$2.75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$6.17</a:t>
                      </a:r>
                      <a:endParaRPr lang="en-US" sz="1200" dirty="0"/>
                    </a:p>
                  </a:txBody>
                  <a:tcPr anchor="ctr"/>
                </a:tc>
              </a:tr>
              <a:tr h="285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Total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$2.51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$3.49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$6.29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$12.29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6449352" y="2824120"/>
            <a:ext cx="857756" cy="517891"/>
          </a:xfrm>
          <a:prstGeom prst="ellipse">
            <a:avLst/>
          </a:prstGeom>
          <a:solidFill>
            <a:srgbClr val="92B1D6">
              <a:alpha val="16078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3" idx="4"/>
          </p:cNvCxnSpPr>
          <p:nvPr/>
        </p:nvCxnSpPr>
        <p:spPr>
          <a:xfrm flipH="1">
            <a:off x="3746612" y="3342011"/>
            <a:ext cx="3131618" cy="1666959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4"/>
          </p:cNvCxnSpPr>
          <p:nvPr/>
        </p:nvCxnSpPr>
        <p:spPr>
          <a:xfrm>
            <a:off x="6878230" y="3342011"/>
            <a:ext cx="898216" cy="1675051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2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68"/>
          <a:stretch/>
        </p:blipFill>
        <p:spPr>
          <a:xfrm>
            <a:off x="5494492" y="299404"/>
            <a:ext cx="3649508" cy="481946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64929"/>
              </p:ext>
            </p:extLst>
          </p:nvPr>
        </p:nvGraphicFramePr>
        <p:xfrm>
          <a:off x="399205" y="4199766"/>
          <a:ext cx="7069741" cy="190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565"/>
                <a:gridCol w="867196"/>
                <a:gridCol w="867196"/>
                <a:gridCol w="867196"/>
                <a:gridCol w="867196"/>
                <a:gridCol w="867196"/>
                <a:gridCol w="867196"/>
              </a:tblGrid>
              <a:tr h="5696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Reducing</a:t>
                      </a:r>
                      <a:r>
                        <a:rPr lang="en-US" sz="1400" baseline="0" dirty="0" smtClean="0"/>
                        <a:t> Renewable Curtailment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r>
                        <a:rPr lang="en-US" sz="1050" baseline="30000" dirty="0" smtClean="0"/>
                        <a:t>st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Qtr</a:t>
                      </a:r>
                      <a:r>
                        <a:rPr lang="en-US" sz="1050" dirty="0" smtClean="0"/>
                        <a:t> 2015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05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Qtr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05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Qtr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05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Qtr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1st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Qtr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To-Date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8454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Mwh</a:t>
                      </a:r>
                      <a:r>
                        <a:rPr lang="en-US" sz="1200" baseline="0" dirty="0" smtClean="0"/>
                        <a:t> curtailment avoided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8,860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3,629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17,765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112,948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144,030</a:t>
                      </a:r>
                      <a:endParaRPr lang="en-US" sz="1400" dirty="0"/>
                    </a:p>
                  </a:txBody>
                  <a:tcPr anchor="ctr"/>
                </a:tc>
              </a:tr>
              <a:tr h="5845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Estimated metric tons of CO2</a:t>
                      </a:r>
                      <a:r>
                        <a:rPr lang="en-US" sz="1200" baseline="0" dirty="0" smtClean="0"/>
                        <a:t> displaced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1,553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7,521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48,342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57,770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09044" y="241385"/>
            <a:ext cx="8303733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600" dirty="0" smtClean="0">
                <a:solidFill>
                  <a:srgbClr val="4F758B"/>
                </a:solidFill>
              </a:rPr>
              <a:t>EIM</a:t>
            </a:r>
            <a:endParaRPr lang="en-US" sz="2600" dirty="0">
              <a:solidFill>
                <a:srgbClr val="4F758B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693" y="1035781"/>
            <a:ext cx="482285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Puget Sound Energy and Arizona Public Service on track to Go-Live October 2016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Portland General Electric has begun integration work and planned Go-Live is October 2017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Idaho Power to join EIM in April </a:t>
            </a:r>
            <a:r>
              <a:rPr lang="en-US" dirty="0" smtClean="0"/>
              <a:t>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6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59" y="193717"/>
            <a:ext cx="8229600" cy="583118"/>
          </a:xfrm>
        </p:spPr>
        <p:txBody>
          <a:bodyPr/>
          <a:lstStyle/>
          <a:p>
            <a:r>
              <a:rPr lang="en-US" dirty="0" smtClean="0"/>
              <a:t>Calculating the benefits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4070" y="1211283"/>
            <a:ext cx="8100889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Start with the net EIM transfer of each BA.</a:t>
            </a:r>
          </a:p>
          <a:p>
            <a:pPr marL="285750" lvl="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Running an offline optimization simulation, re-dispatch the online or available resources in each BA to zero out the net EIM transfers based on actual market bids and fixed costs. This is called the counter-factual dispatch.</a:t>
            </a:r>
          </a:p>
          <a:p>
            <a:pPr marL="285750" lvl="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EIM benefit is the cost of the counterfactual dispatch by multiplying the re-dispatch volume by the associated EIM </a:t>
            </a:r>
            <a:r>
              <a:rPr lang="en-US" dirty="0" smtClean="0"/>
              <a:t>bid cost. </a:t>
            </a:r>
            <a:endParaRPr lang="en-US" dirty="0"/>
          </a:p>
          <a:p>
            <a:pPr marL="285750" lvl="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EIM </a:t>
            </a:r>
            <a:r>
              <a:rPr lang="en-US" dirty="0" smtClean="0"/>
              <a:t>benefit distribution is not allocated but rather is determined based on the counterfactual benefits if EIM area based on the counterfactual results for each BAs, inter </a:t>
            </a:r>
            <a:r>
              <a:rPr lang="en-US" dirty="0"/>
              <a:t>BA EIM </a:t>
            </a:r>
            <a:r>
              <a:rPr lang="en-US" dirty="0" smtClean="0"/>
              <a:t>transfers, </a:t>
            </a:r>
            <a:r>
              <a:rPr lang="en-US" dirty="0"/>
              <a:t>transfer </a:t>
            </a:r>
            <a:r>
              <a:rPr lang="en-US" dirty="0" smtClean="0"/>
              <a:t>prices and base schedule optimality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7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TextBox 7"/>
          <p:cNvSpPr txBox="1">
            <a:spLocks noChangeArrowheads="1"/>
          </p:cNvSpPr>
          <p:nvPr/>
        </p:nvSpPr>
        <p:spPr bwMode="auto">
          <a:xfrm>
            <a:off x="2861506" y="3969641"/>
            <a:ext cx="860832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50" dirty="0"/>
              <a:t>Transfer </a:t>
            </a:r>
            <a:endParaRPr lang="en-US" altLang="en-US" sz="1050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5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50" dirty="0" smtClean="0"/>
              <a:t>200 </a:t>
            </a:r>
            <a:r>
              <a:rPr lang="en-US" altLang="en-US" sz="1050" dirty="0"/>
              <a:t>MW</a:t>
            </a:r>
          </a:p>
        </p:txBody>
      </p:sp>
      <p:sp>
        <p:nvSpPr>
          <p:cNvPr id="4" name="Oval 3"/>
          <p:cNvSpPr/>
          <p:nvPr/>
        </p:nvSpPr>
        <p:spPr>
          <a:xfrm>
            <a:off x="1285822" y="135890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5" name="Oval 4"/>
          <p:cNvSpPr/>
          <p:nvPr/>
        </p:nvSpPr>
        <p:spPr>
          <a:xfrm>
            <a:off x="4543372" y="135890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1743022" y="1587505"/>
            <a:ext cx="2800350" cy="119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2638372" y="1339855"/>
            <a:ext cx="129420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/>
              <a:t>Transfer limit 300 MW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3944056" y="2357353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G2: 300MW at $35/MWh</a:t>
            </a: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000072" y="1016004"/>
            <a:ext cx="1257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BAA B</a:t>
            </a: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4411213" y="1016004"/>
            <a:ext cx="1257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BAA A</a:t>
            </a:r>
          </a:p>
        </p:txBody>
      </p:sp>
      <p:sp>
        <p:nvSpPr>
          <p:cNvPr id="2057" name="TextBox 7"/>
          <p:cNvSpPr txBox="1">
            <a:spLocks noChangeArrowheads="1"/>
          </p:cNvSpPr>
          <p:nvPr/>
        </p:nvSpPr>
        <p:spPr bwMode="auto">
          <a:xfrm>
            <a:off x="884856" y="3277928"/>
            <a:ext cx="25717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L = 200 MW</a:t>
            </a:r>
          </a:p>
        </p:txBody>
      </p:sp>
      <p:sp>
        <p:nvSpPr>
          <p:cNvPr id="2058" name="TextBox 7"/>
          <p:cNvSpPr txBox="1">
            <a:spLocks noChangeArrowheads="1"/>
          </p:cNvSpPr>
          <p:nvPr/>
        </p:nvSpPr>
        <p:spPr bwMode="auto">
          <a:xfrm>
            <a:off x="4230512" y="3277928"/>
            <a:ext cx="25717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None</a:t>
            </a:r>
          </a:p>
        </p:txBody>
      </p:sp>
      <p:sp>
        <p:nvSpPr>
          <p:cNvPr id="2059" name="TextBox 7"/>
          <p:cNvSpPr txBox="1">
            <a:spLocks noChangeArrowheads="1"/>
          </p:cNvSpPr>
          <p:nvPr/>
        </p:nvSpPr>
        <p:spPr bwMode="auto">
          <a:xfrm>
            <a:off x="229306" y="2071602"/>
            <a:ext cx="40755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Supply bids (incremental from base schedule):</a:t>
            </a:r>
          </a:p>
        </p:txBody>
      </p:sp>
      <p:sp>
        <p:nvSpPr>
          <p:cNvPr id="2060" name="TextBox 7"/>
          <p:cNvSpPr txBox="1">
            <a:spLocks noChangeArrowheads="1"/>
          </p:cNvSpPr>
          <p:nvPr/>
        </p:nvSpPr>
        <p:spPr bwMode="auto">
          <a:xfrm>
            <a:off x="245491" y="2992178"/>
            <a:ext cx="38635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Demand (incremental from base schedule):</a:t>
            </a:r>
          </a:p>
        </p:txBody>
      </p:sp>
      <p:sp>
        <p:nvSpPr>
          <p:cNvPr id="2061" name="TextBox 8"/>
          <p:cNvSpPr txBox="1">
            <a:spLocks noChangeArrowheads="1"/>
          </p:cNvSpPr>
          <p:nvPr/>
        </p:nvSpPr>
        <p:spPr bwMode="auto">
          <a:xfrm>
            <a:off x="861528" y="2356163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100MW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300MW at $55/MWh</a:t>
            </a:r>
          </a:p>
        </p:txBody>
      </p:sp>
      <p:sp>
        <p:nvSpPr>
          <p:cNvPr id="2062" name="TextBox 7"/>
          <p:cNvSpPr txBox="1">
            <a:spLocks noChangeArrowheads="1"/>
          </p:cNvSpPr>
          <p:nvPr/>
        </p:nvSpPr>
        <p:spPr bwMode="auto">
          <a:xfrm>
            <a:off x="184124" y="176656"/>
            <a:ext cx="7042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4F758B"/>
                </a:solidFill>
                <a:latin typeface="+mj-lt"/>
              </a:rPr>
              <a:t>Example 1: benefit from non binding transfer</a:t>
            </a: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3635366" y="3973600"/>
            <a:ext cx="250648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/>
              <a:t>G1: </a:t>
            </a:r>
            <a:r>
              <a:rPr lang="en-US" altLang="en-US" sz="1600" dirty="0" smtClean="0"/>
              <a:t>100 MW at $35/</a:t>
            </a:r>
            <a:r>
              <a:rPr lang="en-US" altLang="en-US" sz="1600" dirty="0" err="1" smtClean="0"/>
              <a:t>MWh</a:t>
            </a:r>
            <a:r>
              <a:rPr lang="en-US" altLang="en-US" sz="1600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G2: 100 MW at $35/</a:t>
            </a:r>
            <a:r>
              <a:rPr lang="en-US" altLang="en-US" sz="1600" dirty="0" err="1" smtClean="0"/>
              <a:t>MWh</a:t>
            </a:r>
            <a:r>
              <a:rPr lang="en-US" altLang="en-US" sz="1600" dirty="0" smtClean="0"/>
              <a:t> 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441363" y="3804322"/>
            <a:ext cx="258791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EIM dispatch and LMP: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G3: 0 MW at $35/MWh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G4: 0 MW at $35/MWh </a:t>
            </a: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347114" y="5084454"/>
            <a:ext cx="277641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Counter factual dispatch: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G3: 100 MW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G4: 100 </a:t>
            </a:r>
            <a:r>
              <a:rPr lang="en-US" altLang="en-US" dirty="0" smtClean="0"/>
              <a:t>MW</a:t>
            </a:r>
            <a:endParaRPr lang="en-US" altLang="en-US" dirty="0"/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4215369" y="5222954"/>
            <a:ext cx="134648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G1: </a:t>
            </a:r>
            <a:r>
              <a:rPr lang="en-US" altLang="en-US" dirty="0" smtClean="0"/>
              <a:t>0 MW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G2: 0 MW</a:t>
            </a:r>
            <a:endParaRPr lang="en-US" altLang="en-US" dirty="0"/>
          </a:p>
        </p:txBody>
      </p:sp>
      <p:cxnSp>
        <p:nvCxnSpPr>
          <p:cNvPr id="28" name="Straight Arrow Connector 27"/>
          <p:cNvCxnSpPr>
            <a:stCxn id="22" idx="3"/>
          </p:cNvCxnSpPr>
          <p:nvPr/>
        </p:nvCxnSpPr>
        <p:spPr>
          <a:xfrm>
            <a:off x="3029276" y="4265987"/>
            <a:ext cx="606090" cy="1"/>
          </a:xfrm>
          <a:prstGeom prst="straightConnector1">
            <a:avLst/>
          </a:prstGeom>
          <a:ln w="3175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3"/>
            <a:endCxn id="26" idx="1"/>
          </p:cNvCxnSpPr>
          <p:nvPr/>
        </p:nvCxnSpPr>
        <p:spPr>
          <a:xfrm>
            <a:off x="3123525" y="5546119"/>
            <a:ext cx="1091844" cy="1"/>
          </a:xfrm>
          <a:prstGeom prst="straightConnector1">
            <a:avLst/>
          </a:prstGeom>
          <a:ln w="3175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2" name="TextBox 7"/>
          <p:cNvSpPr txBox="1">
            <a:spLocks noChangeArrowheads="1"/>
          </p:cNvSpPr>
          <p:nvPr/>
        </p:nvSpPr>
        <p:spPr bwMode="auto">
          <a:xfrm>
            <a:off x="3322995" y="5245473"/>
            <a:ext cx="82012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Transfer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0 </a:t>
            </a:r>
            <a:r>
              <a:rPr lang="en-US" altLang="en-US" sz="1100" dirty="0"/>
              <a:t>MW</a:t>
            </a:r>
          </a:p>
        </p:txBody>
      </p:sp>
      <p:sp>
        <p:nvSpPr>
          <p:cNvPr id="2073" name="TextBox 8"/>
          <p:cNvSpPr txBox="1">
            <a:spLocks noChangeArrowheads="1"/>
          </p:cNvSpPr>
          <p:nvPr/>
        </p:nvSpPr>
        <p:spPr bwMode="auto">
          <a:xfrm>
            <a:off x="6505575" y="1949054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G2: 100MW at $35/MWh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249591" y="857250"/>
            <a:ext cx="9525" cy="514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5" name="TextBox 7"/>
          <p:cNvSpPr txBox="1">
            <a:spLocks noChangeArrowheads="1"/>
          </p:cNvSpPr>
          <p:nvPr/>
        </p:nvSpPr>
        <p:spPr bwMode="auto">
          <a:xfrm>
            <a:off x="6257926" y="948928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Total EIM benefit (cost saving):</a:t>
            </a:r>
          </a:p>
        </p:txBody>
      </p:sp>
      <p:sp>
        <p:nvSpPr>
          <p:cNvPr id="2076" name="TextBox 8"/>
          <p:cNvSpPr txBox="1">
            <a:spLocks noChangeArrowheads="1"/>
          </p:cNvSpPr>
          <p:nvPr/>
        </p:nvSpPr>
        <p:spPr bwMode="auto">
          <a:xfrm>
            <a:off x="6505575" y="1196579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100MW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100MW at $55/MWh</a:t>
            </a:r>
          </a:p>
        </p:txBody>
      </p:sp>
      <p:sp>
        <p:nvSpPr>
          <p:cNvPr id="2077" name="TextBox 7"/>
          <p:cNvSpPr txBox="1">
            <a:spLocks noChangeArrowheads="1"/>
          </p:cNvSpPr>
          <p:nvPr/>
        </p:nvSpPr>
        <p:spPr bwMode="auto">
          <a:xfrm>
            <a:off x="6266260" y="1662112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being replaced by </a:t>
            </a:r>
          </a:p>
        </p:txBody>
      </p:sp>
      <p:sp>
        <p:nvSpPr>
          <p:cNvPr id="2078" name="TextBox 7"/>
          <p:cNvSpPr txBox="1">
            <a:spLocks noChangeArrowheads="1"/>
          </p:cNvSpPr>
          <p:nvPr/>
        </p:nvSpPr>
        <p:spPr bwMode="auto">
          <a:xfrm>
            <a:off x="6265069" y="2375298"/>
            <a:ext cx="25276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Cost saving = 100*50+100*55 -(100*30+100*35) = $4,000</a:t>
            </a:r>
          </a:p>
        </p:txBody>
      </p:sp>
      <p:sp>
        <p:nvSpPr>
          <p:cNvPr id="2079" name="TextBox 7"/>
          <p:cNvSpPr txBox="1">
            <a:spLocks noChangeArrowheads="1"/>
          </p:cNvSpPr>
          <p:nvPr/>
        </p:nvSpPr>
        <p:spPr bwMode="auto">
          <a:xfrm>
            <a:off x="6256735" y="2956322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BAA A benefit (profit):</a:t>
            </a:r>
          </a:p>
        </p:txBody>
      </p:sp>
      <p:sp>
        <p:nvSpPr>
          <p:cNvPr id="2080" name="TextBox 7"/>
          <p:cNvSpPr txBox="1">
            <a:spLocks noChangeArrowheads="1"/>
          </p:cNvSpPr>
          <p:nvPr/>
        </p:nvSpPr>
        <p:spPr bwMode="auto">
          <a:xfrm>
            <a:off x="6265069" y="3621881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being sold at $35 </a:t>
            </a:r>
          </a:p>
        </p:txBody>
      </p:sp>
      <p:sp>
        <p:nvSpPr>
          <p:cNvPr id="2081" name="TextBox 7"/>
          <p:cNvSpPr txBox="1">
            <a:spLocks noChangeArrowheads="1"/>
          </p:cNvSpPr>
          <p:nvPr/>
        </p:nvSpPr>
        <p:spPr bwMode="auto">
          <a:xfrm>
            <a:off x="6262688" y="3842147"/>
            <a:ext cx="25276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Profit = 200*35 -(100*30+100*35) = $500</a:t>
            </a:r>
          </a:p>
        </p:txBody>
      </p:sp>
      <p:sp>
        <p:nvSpPr>
          <p:cNvPr id="2082" name="TextBox 8"/>
          <p:cNvSpPr txBox="1">
            <a:spLocks noChangeArrowheads="1"/>
          </p:cNvSpPr>
          <p:nvPr/>
        </p:nvSpPr>
        <p:spPr bwMode="auto">
          <a:xfrm>
            <a:off x="6504385" y="3174207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G2: 100MW at $35/MWh</a:t>
            </a:r>
          </a:p>
        </p:txBody>
      </p:sp>
      <p:sp>
        <p:nvSpPr>
          <p:cNvPr id="2083" name="TextBox 7"/>
          <p:cNvSpPr txBox="1">
            <a:spLocks noChangeArrowheads="1"/>
          </p:cNvSpPr>
          <p:nvPr/>
        </p:nvSpPr>
        <p:spPr bwMode="auto">
          <a:xfrm>
            <a:off x="6255544" y="4500562"/>
            <a:ext cx="25265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BAA B benefit (cost saving):</a:t>
            </a:r>
          </a:p>
        </p:txBody>
      </p:sp>
      <p:sp>
        <p:nvSpPr>
          <p:cNvPr id="2084" name="TextBox 7"/>
          <p:cNvSpPr txBox="1">
            <a:spLocks noChangeArrowheads="1"/>
          </p:cNvSpPr>
          <p:nvPr/>
        </p:nvSpPr>
        <p:spPr bwMode="auto">
          <a:xfrm>
            <a:off x="6262688" y="5213747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being replaced by $35 transfer</a:t>
            </a:r>
          </a:p>
        </p:txBody>
      </p:sp>
      <p:sp>
        <p:nvSpPr>
          <p:cNvPr id="2085" name="TextBox 7"/>
          <p:cNvSpPr txBox="1">
            <a:spLocks noChangeArrowheads="1"/>
          </p:cNvSpPr>
          <p:nvPr/>
        </p:nvSpPr>
        <p:spPr bwMode="auto">
          <a:xfrm>
            <a:off x="6261497" y="5434013"/>
            <a:ext cx="25276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Cost saving = 100*50+100*55 -(200*35) = $3,500</a:t>
            </a:r>
          </a:p>
        </p:txBody>
      </p:sp>
      <p:sp>
        <p:nvSpPr>
          <p:cNvPr id="2086" name="TextBox 8"/>
          <p:cNvSpPr txBox="1">
            <a:spLocks noChangeArrowheads="1"/>
          </p:cNvSpPr>
          <p:nvPr/>
        </p:nvSpPr>
        <p:spPr bwMode="auto">
          <a:xfrm>
            <a:off x="6504385" y="4730354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100MW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100MW at $55/MWh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249591" y="2918222"/>
            <a:ext cx="2652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257925" y="4423172"/>
            <a:ext cx="2652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07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58259" y="139936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5" name="Oval 4"/>
          <p:cNvSpPr/>
          <p:nvPr/>
        </p:nvSpPr>
        <p:spPr>
          <a:xfrm>
            <a:off x="4669400" y="139936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cxnSp>
        <p:nvCxnSpPr>
          <p:cNvPr id="6" name="Straight Arrow Connector 5"/>
          <p:cNvCxnSpPr>
            <a:stCxn id="4" idx="6"/>
            <a:endCxn id="5" idx="2"/>
          </p:cNvCxnSpPr>
          <p:nvPr/>
        </p:nvCxnSpPr>
        <p:spPr>
          <a:xfrm>
            <a:off x="1715459" y="1627964"/>
            <a:ext cx="2953941" cy="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2714993" y="1380315"/>
            <a:ext cx="129420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/>
              <a:t>Transfer limit 300 MW</a:t>
            </a: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4044954" y="2381630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G2: 300MW at $35/MWh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858209" y="1056464"/>
            <a:ext cx="1257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BAA B</a:t>
            </a: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4269350" y="1056464"/>
            <a:ext cx="1257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BAA A</a:t>
            </a:r>
          </a:p>
        </p:txBody>
      </p:sp>
      <p:sp>
        <p:nvSpPr>
          <p:cNvPr id="3081" name="TextBox 7"/>
          <p:cNvSpPr txBox="1">
            <a:spLocks noChangeArrowheads="1"/>
          </p:cNvSpPr>
          <p:nvPr/>
        </p:nvSpPr>
        <p:spPr bwMode="auto">
          <a:xfrm>
            <a:off x="962426" y="3269836"/>
            <a:ext cx="25717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L = </a:t>
            </a:r>
            <a:r>
              <a:rPr lang="en-US" altLang="en-US" sz="1350">
                <a:solidFill>
                  <a:srgbClr val="FF0000"/>
                </a:solidFill>
                <a:latin typeface="Arial" panose="020B0604020202020204" pitchFamily="34" charset="0"/>
              </a:rPr>
              <a:t>350</a:t>
            </a:r>
            <a:r>
              <a:rPr lang="en-US" altLang="en-US" sz="1350">
                <a:latin typeface="Arial" panose="020B0604020202020204" pitchFamily="34" charset="0"/>
              </a:rPr>
              <a:t> MW</a:t>
            </a:r>
          </a:p>
        </p:txBody>
      </p:sp>
      <p:sp>
        <p:nvSpPr>
          <p:cNvPr id="3082" name="TextBox 7"/>
          <p:cNvSpPr txBox="1">
            <a:spLocks noChangeArrowheads="1"/>
          </p:cNvSpPr>
          <p:nvPr/>
        </p:nvSpPr>
        <p:spPr bwMode="auto">
          <a:xfrm>
            <a:off x="4044954" y="3269836"/>
            <a:ext cx="14819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None</a:t>
            </a:r>
          </a:p>
        </p:txBody>
      </p:sp>
      <p:sp>
        <p:nvSpPr>
          <p:cNvPr id="3083" name="TextBox 7"/>
          <p:cNvSpPr txBox="1">
            <a:spLocks noChangeArrowheads="1"/>
          </p:cNvSpPr>
          <p:nvPr/>
        </p:nvSpPr>
        <p:spPr bwMode="auto">
          <a:xfrm>
            <a:off x="330204" y="2095879"/>
            <a:ext cx="40755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Supply bids (incremental from base schedule):</a:t>
            </a:r>
          </a:p>
        </p:txBody>
      </p:sp>
      <p:sp>
        <p:nvSpPr>
          <p:cNvPr id="3084" name="TextBox 7"/>
          <p:cNvSpPr txBox="1">
            <a:spLocks noChangeArrowheads="1"/>
          </p:cNvSpPr>
          <p:nvPr/>
        </p:nvSpPr>
        <p:spPr bwMode="auto">
          <a:xfrm>
            <a:off x="330204" y="2984086"/>
            <a:ext cx="3862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Demand (incremental from base schedule):</a:t>
            </a:r>
          </a:p>
        </p:txBody>
      </p:sp>
      <p:sp>
        <p:nvSpPr>
          <p:cNvPr id="3085" name="TextBox 8"/>
          <p:cNvSpPr txBox="1">
            <a:spLocks noChangeArrowheads="1"/>
          </p:cNvSpPr>
          <p:nvPr/>
        </p:nvSpPr>
        <p:spPr bwMode="auto">
          <a:xfrm>
            <a:off x="962426" y="2380440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100MW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300MW at $55/MWh</a:t>
            </a:r>
          </a:p>
        </p:txBody>
      </p:sp>
      <p:sp>
        <p:nvSpPr>
          <p:cNvPr id="3086" name="TextBox 7"/>
          <p:cNvSpPr txBox="1">
            <a:spLocks noChangeArrowheads="1"/>
          </p:cNvSpPr>
          <p:nvPr/>
        </p:nvSpPr>
        <p:spPr bwMode="auto">
          <a:xfrm>
            <a:off x="187920" y="184747"/>
            <a:ext cx="586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4F758B"/>
                </a:solidFill>
                <a:latin typeface="+mj-lt"/>
              </a:rPr>
              <a:t>Example 2: benefit from binding transfer</a:t>
            </a: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3913100" y="3939639"/>
            <a:ext cx="222885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/>
              <a:t>G1: </a:t>
            </a:r>
            <a:r>
              <a:rPr lang="en-US" altLang="en-US" sz="1400" dirty="0" smtClean="0"/>
              <a:t>100 MW at $35/</a:t>
            </a:r>
            <a:r>
              <a:rPr lang="en-US" altLang="en-US" sz="1400" dirty="0" err="1" smtClean="0"/>
              <a:t>MWh</a:t>
            </a:r>
            <a:r>
              <a:rPr lang="en-US" altLang="en-US" sz="1400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 smtClean="0"/>
              <a:t>G2: 200 MW at $35/</a:t>
            </a:r>
            <a:r>
              <a:rPr lang="en-US" altLang="en-US" sz="1400" dirty="0" err="1" smtClean="0"/>
              <a:t>MWh</a:t>
            </a:r>
            <a:r>
              <a:rPr lang="en-US" altLang="en-US" sz="1400" dirty="0" smtClean="0"/>
              <a:t> 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428378" y="3739584"/>
            <a:ext cx="2698599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EIM dispatch and LMP: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G3: 50 MW at $50/MWh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G4:   0 MW at $50/MWh 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399460" y="5068269"/>
            <a:ext cx="275643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Counter factual dispatch: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G3: 100 MW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G4: 250 </a:t>
            </a:r>
            <a:r>
              <a:rPr lang="en-US" altLang="en-US" dirty="0" smtClean="0"/>
              <a:t>MW</a:t>
            </a:r>
            <a:endParaRPr lang="en-US" altLang="en-US" dirty="0"/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4228142" y="5237547"/>
            <a:ext cx="159876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/>
              <a:t>G1: </a:t>
            </a:r>
            <a:r>
              <a:rPr lang="en-US" altLang="en-US" sz="1600" dirty="0" smtClean="0"/>
              <a:t>0 MW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G2: 0 MW</a:t>
            </a:r>
            <a:endParaRPr lang="en-US" altLang="en-US" sz="1600" dirty="0"/>
          </a:p>
        </p:txBody>
      </p:sp>
      <p:cxnSp>
        <p:nvCxnSpPr>
          <p:cNvPr id="23" name="Straight Arrow Connector 22"/>
          <p:cNvCxnSpPr>
            <a:stCxn id="18" idx="3"/>
            <a:endCxn id="17" idx="1"/>
          </p:cNvCxnSpPr>
          <p:nvPr/>
        </p:nvCxnSpPr>
        <p:spPr>
          <a:xfrm>
            <a:off x="3126977" y="4201249"/>
            <a:ext cx="786123" cy="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4" name="TextBox 7"/>
          <p:cNvSpPr txBox="1">
            <a:spLocks noChangeArrowheads="1"/>
          </p:cNvSpPr>
          <p:nvPr/>
        </p:nvSpPr>
        <p:spPr bwMode="auto">
          <a:xfrm>
            <a:off x="3075690" y="3856351"/>
            <a:ext cx="93226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 smtClean="0"/>
              <a:t>Transfer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350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 smtClean="0"/>
              <a:t>300 </a:t>
            </a:r>
            <a:r>
              <a:rPr lang="en-US" altLang="en-US" sz="1350" dirty="0"/>
              <a:t>MW</a:t>
            </a:r>
          </a:p>
        </p:txBody>
      </p:sp>
      <p:cxnSp>
        <p:nvCxnSpPr>
          <p:cNvPr id="25" name="Straight Arrow Connector 24"/>
          <p:cNvCxnSpPr>
            <a:stCxn id="20" idx="3"/>
            <a:endCxn id="21" idx="1"/>
          </p:cNvCxnSpPr>
          <p:nvPr/>
        </p:nvCxnSpPr>
        <p:spPr>
          <a:xfrm>
            <a:off x="3155894" y="5529934"/>
            <a:ext cx="1072248" cy="1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TextBox 7"/>
          <p:cNvSpPr txBox="1">
            <a:spLocks noChangeArrowheads="1"/>
          </p:cNvSpPr>
          <p:nvPr/>
        </p:nvSpPr>
        <p:spPr bwMode="auto">
          <a:xfrm>
            <a:off x="3334877" y="5164551"/>
            <a:ext cx="856797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 smtClean="0"/>
              <a:t>Transfer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350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 smtClean="0"/>
              <a:t> </a:t>
            </a:r>
            <a:r>
              <a:rPr lang="en-US" altLang="en-US" sz="1350" dirty="0"/>
              <a:t>0 MW</a:t>
            </a:r>
          </a:p>
        </p:txBody>
      </p:sp>
      <p:sp>
        <p:nvSpPr>
          <p:cNvPr id="3097" name="TextBox 8"/>
          <p:cNvSpPr txBox="1">
            <a:spLocks noChangeArrowheads="1"/>
          </p:cNvSpPr>
          <p:nvPr/>
        </p:nvSpPr>
        <p:spPr bwMode="auto">
          <a:xfrm>
            <a:off x="6486525" y="1876382"/>
            <a:ext cx="22288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G2: 200MW at $35/MWh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  50MW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350">
              <a:latin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230541" y="857250"/>
            <a:ext cx="8418" cy="5640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9" name="TextBox 7"/>
          <p:cNvSpPr txBox="1">
            <a:spLocks noChangeArrowheads="1"/>
          </p:cNvSpPr>
          <p:nvPr/>
        </p:nvSpPr>
        <p:spPr bwMode="auto">
          <a:xfrm>
            <a:off x="6238876" y="948928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Total EIM benefit (cost saving):</a:t>
            </a:r>
          </a:p>
        </p:txBody>
      </p:sp>
      <p:sp>
        <p:nvSpPr>
          <p:cNvPr id="3100" name="TextBox 8"/>
          <p:cNvSpPr txBox="1">
            <a:spLocks noChangeArrowheads="1"/>
          </p:cNvSpPr>
          <p:nvPr/>
        </p:nvSpPr>
        <p:spPr bwMode="auto">
          <a:xfrm>
            <a:off x="6486525" y="1196579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100MW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250MW at $55/MWh</a:t>
            </a:r>
          </a:p>
        </p:txBody>
      </p:sp>
      <p:sp>
        <p:nvSpPr>
          <p:cNvPr id="3101" name="TextBox 7"/>
          <p:cNvSpPr txBox="1">
            <a:spLocks noChangeArrowheads="1"/>
          </p:cNvSpPr>
          <p:nvPr/>
        </p:nvSpPr>
        <p:spPr bwMode="auto">
          <a:xfrm>
            <a:off x="6247210" y="1665642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being replaced by </a:t>
            </a:r>
          </a:p>
        </p:txBody>
      </p:sp>
      <p:sp>
        <p:nvSpPr>
          <p:cNvPr id="3102" name="TextBox 7"/>
          <p:cNvSpPr txBox="1">
            <a:spLocks noChangeArrowheads="1"/>
          </p:cNvSpPr>
          <p:nvPr/>
        </p:nvSpPr>
        <p:spPr bwMode="auto">
          <a:xfrm>
            <a:off x="6213651" y="2507637"/>
            <a:ext cx="27277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Cost saving = 100*50+250*55 -(100*30+200*35+50*50) = $6,250</a:t>
            </a:r>
          </a:p>
        </p:txBody>
      </p:sp>
      <p:sp>
        <p:nvSpPr>
          <p:cNvPr id="3103" name="TextBox 7"/>
          <p:cNvSpPr txBox="1">
            <a:spLocks noChangeArrowheads="1"/>
          </p:cNvSpPr>
          <p:nvPr/>
        </p:nvSpPr>
        <p:spPr bwMode="auto">
          <a:xfrm>
            <a:off x="6237685" y="3393290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BAA A benefit (profit):</a:t>
            </a:r>
          </a:p>
        </p:txBody>
      </p:sp>
      <p:sp>
        <p:nvSpPr>
          <p:cNvPr id="3104" name="TextBox 7"/>
          <p:cNvSpPr txBox="1">
            <a:spLocks noChangeArrowheads="1"/>
          </p:cNvSpPr>
          <p:nvPr/>
        </p:nvSpPr>
        <p:spPr bwMode="auto">
          <a:xfrm>
            <a:off x="6246019" y="4058849"/>
            <a:ext cx="28194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being sold at $42.5=0.5*(35+50) </a:t>
            </a:r>
          </a:p>
        </p:txBody>
      </p:sp>
      <p:sp>
        <p:nvSpPr>
          <p:cNvPr id="3105" name="TextBox 7"/>
          <p:cNvSpPr txBox="1">
            <a:spLocks noChangeArrowheads="1"/>
          </p:cNvSpPr>
          <p:nvPr/>
        </p:nvSpPr>
        <p:spPr bwMode="auto">
          <a:xfrm>
            <a:off x="6243638" y="4279116"/>
            <a:ext cx="25276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Profit = 300*42.5 -(100*30+200*35) = $2,750</a:t>
            </a:r>
          </a:p>
        </p:txBody>
      </p:sp>
      <p:sp>
        <p:nvSpPr>
          <p:cNvPr id="3106" name="TextBox 8"/>
          <p:cNvSpPr txBox="1">
            <a:spLocks noChangeArrowheads="1"/>
          </p:cNvSpPr>
          <p:nvPr/>
        </p:nvSpPr>
        <p:spPr bwMode="auto">
          <a:xfrm>
            <a:off x="6484144" y="3611175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G2: 200MW at $35/MWh</a:t>
            </a:r>
          </a:p>
        </p:txBody>
      </p:sp>
      <p:sp>
        <p:nvSpPr>
          <p:cNvPr id="3107" name="TextBox 7"/>
          <p:cNvSpPr txBox="1">
            <a:spLocks noChangeArrowheads="1"/>
          </p:cNvSpPr>
          <p:nvPr/>
        </p:nvSpPr>
        <p:spPr bwMode="auto">
          <a:xfrm>
            <a:off x="6235303" y="5075094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BAA B benefit (cost saving):</a:t>
            </a:r>
          </a:p>
        </p:txBody>
      </p:sp>
      <p:sp>
        <p:nvSpPr>
          <p:cNvPr id="3108" name="TextBox 7"/>
          <p:cNvSpPr txBox="1">
            <a:spLocks noChangeArrowheads="1"/>
          </p:cNvSpPr>
          <p:nvPr/>
        </p:nvSpPr>
        <p:spPr bwMode="auto">
          <a:xfrm>
            <a:off x="6243638" y="5788279"/>
            <a:ext cx="271581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being replaced by $42.5 transfer</a:t>
            </a:r>
          </a:p>
        </p:txBody>
      </p:sp>
      <p:sp>
        <p:nvSpPr>
          <p:cNvPr id="3109" name="TextBox 7"/>
          <p:cNvSpPr txBox="1">
            <a:spLocks noChangeArrowheads="1"/>
          </p:cNvSpPr>
          <p:nvPr/>
        </p:nvSpPr>
        <p:spPr bwMode="auto">
          <a:xfrm>
            <a:off x="6242447" y="6008545"/>
            <a:ext cx="25276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Cost saving = 50*50+250*55 -(300*42.5) = $3,500</a:t>
            </a:r>
          </a:p>
        </p:txBody>
      </p:sp>
      <p:sp>
        <p:nvSpPr>
          <p:cNvPr id="3110" name="TextBox 8"/>
          <p:cNvSpPr txBox="1">
            <a:spLocks noChangeArrowheads="1"/>
          </p:cNvSpPr>
          <p:nvPr/>
        </p:nvSpPr>
        <p:spPr bwMode="auto">
          <a:xfrm>
            <a:off x="6484144" y="5304886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  50MW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250MW at $55/MWh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230541" y="3193349"/>
            <a:ext cx="2652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37685" y="4997704"/>
            <a:ext cx="2653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82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36164" y="142383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17388" y="142383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1493364" y="1652432"/>
            <a:ext cx="3124024" cy="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2387434" y="1327120"/>
            <a:ext cx="15372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anose="020F0502020204030204" pitchFamily="34" charset="0"/>
              </a:rPr>
              <a:t>Transfer limit </a:t>
            </a:r>
          </a:p>
          <a:p>
            <a:pPr algn="ctr" eaLnBrk="1" hangingPunct="1"/>
            <a:r>
              <a:rPr lang="en-US" altLang="en-US" dirty="0" smtClean="0">
                <a:latin typeface="Calibri" panose="020F0502020204030204" pitchFamily="34" charset="0"/>
              </a:rPr>
              <a:t>0 </a:t>
            </a:r>
            <a:r>
              <a:rPr lang="en-US" altLang="en-US" dirty="0">
                <a:latin typeface="Calibri" panose="020F0502020204030204" pitchFamily="34" charset="0"/>
              </a:rPr>
              <a:t>MW</a:t>
            </a:r>
          </a:p>
        </p:txBody>
      </p:sp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3309643" y="2530469"/>
            <a:ext cx="284030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dirty="0"/>
              <a:t>G1: 3</a:t>
            </a:r>
            <a:r>
              <a:rPr lang="en-US" altLang="en-US" sz="1300" dirty="0" smtClean="0"/>
              <a:t>00MW </a:t>
            </a:r>
            <a:r>
              <a:rPr lang="en-US" altLang="en-US" sz="1300" dirty="0"/>
              <a:t>at </a:t>
            </a:r>
            <a:r>
              <a:rPr lang="en-US" altLang="en-US" sz="1300" dirty="0" smtClean="0"/>
              <a:t>$30/</a:t>
            </a:r>
            <a:r>
              <a:rPr lang="en-US" altLang="en-US" sz="1300" dirty="0" err="1" smtClean="0"/>
              <a:t>MWh</a:t>
            </a:r>
            <a:r>
              <a:rPr lang="en-US" altLang="en-US" sz="1300" dirty="0" smtClean="0"/>
              <a:t> (BS=100)</a:t>
            </a:r>
            <a:endParaRPr lang="en-US" altLang="en-US" sz="1300" dirty="0"/>
          </a:p>
          <a:p>
            <a:pPr eaLnBrk="1" hangingPunct="1"/>
            <a:r>
              <a:rPr lang="en-US" altLang="en-US" sz="1300" dirty="0" smtClean="0"/>
              <a:t>G2: 400MW at $35/</a:t>
            </a:r>
            <a:r>
              <a:rPr lang="en-US" altLang="en-US" sz="1300" dirty="0" err="1" smtClean="0"/>
              <a:t>MWh</a:t>
            </a:r>
            <a:r>
              <a:rPr lang="en-US" altLang="en-US" sz="1300" dirty="0"/>
              <a:t> (BS=100</a:t>
            </a:r>
            <a:r>
              <a:rPr lang="en-US" altLang="en-US" sz="1300" dirty="0" smtClean="0"/>
              <a:t>)</a:t>
            </a:r>
            <a:endParaRPr lang="en-US" altLang="en-US" sz="1300" dirty="0"/>
          </a:p>
        </p:txBody>
      </p:sp>
      <p:sp>
        <p:nvSpPr>
          <p:cNvPr id="6153" name="TextBox 7"/>
          <p:cNvSpPr txBox="1">
            <a:spLocks noChangeArrowheads="1"/>
          </p:cNvSpPr>
          <p:nvPr/>
        </p:nvSpPr>
        <p:spPr bwMode="auto">
          <a:xfrm>
            <a:off x="636114" y="1080932"/>
            <a:ext cx="125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BAA B</a:t>
            </a:r>
            <a:endParaRPr lang="en-US" altLang="en-US" dirty="0"/>
          </a:p>
        </p:txBody>
      </p:sp>
      <p:sp>
        <p:nvSpPr>
          <p:cNvPr id="6154" name="TextBox 7"/>
          <p:cNvSpPr txBox="1">
            <a:spLocks noChangeArrowheads="1"/>
          </p:cNvSpPr>
          <p:nvPr/>
        </p:nvSpPr>
        <p:spPr bwMode="auto">
          <a:xfrm>
            <a:off x="4217338" y="1080932"/>
            <a:ext cx="125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BAA A</a:t>
            </a:r>
            <a:endParaRPr lang="en-US" altLang="en-US" dirty="0"/>
          </a:p>
        </p:txBody>
      </p:sp>
      <p:sp>
        <p:nvSpPr>
          <p:cNvPr id="6155" name="TextBox 7"/>
          <p:cNvSpPr txBox="1">
            <a:spLocks noChangeArrowheads="1"/>
          </p:cNvSpPr>
          <p:nvPr/>
        </p:nvSpPr>
        <p:spPr bwMode="auto">
          <a:xfrm>
            <a:off x="317043" y="3297435"/>
            <a:ext cx="257175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dirty="0" smtClean="0"/>
              <a:t>L2 = 100 MW (BS=100)</a:t>
            </a:r>
            <a:endParaRPr lang="en-US" altLang="en-US" sz="1300" dirty="0"/>
          </a:p>
        </p:txBody>
      </p:sp>
      <p:sp>
        <p:nvSpPr>
          <p:cNvPr id="6161" name="TextBox 7"/>
          <p:cNvSpPr txBox="1">
            <a:spLocks noChangeArrowheads="1"/>
          </p:cNvSpPr>
          <p:nvPr/>
        </p:nvSpPr>
        <p:spPr bwMode="auto">
          <a:xfrm>
            <a:off x="245672" y="2253614"/>
            <a:ext cx="42454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Supply bids (including base schedule):</a:t>
            </a:r>
            <a:endParaRPr lang="en-US" altLang="en-US" sz="1400" dirty="0"/>
          </a:p>
        </p:txBody>
      </p:sp>
      <p:sp>
        <p:nvSpPr>
          <p:cNvPr id="6162" name="TextBox 7"/>
          <p:cNvSpPr txBox="1">
            <a:spLocks noChangeArrowheads="1"/>
          </p:cNvSpPr>
          <p:nvPr/>
        </p:nvSpPr>
        <p:spPr bwMode="auto">
          <a:xfrm>
            <a:off x="245672" y="3061043"/>
            <a:ext cx="36870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Demand (including base schedule):</a:t>
            </a:r>
            <a:endParaRPr lang="en-US" altLang="en-US" sz="1400" dirty="0"/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317043" y="2530469"/>
            <a:ext cx="356713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dirty="0" smtClean="0"/>
              <a:t>G3: </a:t>
            </a:r>
            <a:r>
              <a:rPr lang="en-US" altLang="en-US" sz="1300" dirty="0"/>
              <a:t>2</a:t>
            </a:r>
            <a:r>
              <a:rPr lang="en-US" altLang="en-US" sz="1300" dirty="0" smtClean="0"/>
              <a:t>00MW </a:t>
            </a:r>
            <a:r>
              <a:rPr lang="en-US" altLang="en-US" sz="1300" dirty="0"/>
              <a:t>at </a:t>
            </a:r>
            <a:r>
              <a:rPr lang="en-US" altLang="en-US" sz="1300" dirty="0" smtClean="0"/>
              <a:t>$50/</a:t>
            </a:r>
            <a:r>
              <a:rPr lang="en-US" altLang="en-US" sz="1300" dirty="0" err="1" smtClean="0"/>
              <a:t>MWh</a:t>
            </a:r>
            <a:r>
              <a:rPr lang="en-US" altLang="en-US" sz="1300" dirty="0" smtClean="0"/>
              <a:t> (BS=100)</a:t>
            </a:r>
            <a:endParaRPr lang="en-US" altLang="en-US" sz="1300" dirty="0"/>
          </a:p>
          <a:p>
            <a:pPr eaLnBrk="1" hangingPunct="1"/>
            <a:r>
              <a:rPr lang="en-US" altLang="en-US" sz="1300" dirty="0" smtClean="0"/>
              <a:t>G4: 300MW at $55/</a:t>
            </a:r>
            <a:r>
              <a:rPr lang="en-US" altLang="en-US" sz="1300" dirty="0" err="1" smtClean="0"/>
              <a:t>MWh</a:t>
            </a:r>
            <a:r>
              <a:rPr lang="en-US" altLang="en-US" sz="1300" dirty="0"/>
              <a:t> (BS=0</a:t>
            </a:r>
            <a:r>
              <a:rPr lang="en-US" altLang="en-US" sz="1300" dirty="0" smtClean="0"/>
              <a:t>)</a:t>
            </a:r>
            <a:endParaRPr lang="en-US" altLang="en-US" sz="1300" dirty="0"/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92669" y="176621"/>
            <a:ext cx="7664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4F758B"/>
                </a:solidFill>
                <a:latin typeface="+mj-lt"/>
              </a:rPr>
              <a:t>Example 3: benefit from optimizing base schedules</a:t>
            </a: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3780788" y="4086766"/>
            <a:ext cx="222885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G1: 2</a:t>
            </a:r>
            <a:r>
              <a:rPr lang="en-US" altLang="en-US" sz="1400" dirty="0" smtClean="0"/>
              <a:t>00 MW at $30/</a:t>
            </a:r>
            <a:r>
              <a:rPr lang="en-US" altLang="en-US" sz="1400" dirty="0" err="1" smtClean="0"/>
              <a:t>MWh</a:t>
            </a:r>
            <a:r>
              <a:rPr lang="en-US" altLang="en-US" sz="1400" dirty="0" smtClean="0"/>
              <a:t> </a:t>
            </a:r>
          </a:p>
          <a:p>
            <a:pPr eaLnBrk="1" hangingPunct="1"/>
            <a:r>
              <a:rPr lang="en-US" altLang="en-US" sz="1400" dirty="0" smtClean="0"/>
              <a:t>G2:     0 MW at $35/</a:t>
            </a:r>
            <a:r>
              <a:rPr lang="en-US" altLang="en-US" sz="1400" dirty="0" err="1" smtClean="0"/>
              <a:t>MWh</a:t>
            </a:r>
            <a:r>
              <a:rPr lang="en-US" altLang="en-US" sz="1400" dirty="0" smtClean="0"/>
              <a:t> 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349258" y="3979044"/>
            <a:ext cx="2531507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EIM dispatch and LMP:</a:t>
            </a:r>
          </a:p>
          <a:p>
            <a:pPr eaLnBrk="1" hangingPunct="1"/>
            <a:r>
              <a:rPr lang="en-US" altLang="en-US" sz="1400" dirty="0"/>
              <a:t>G3: 100 MW at $50/MWh </a:t>
            </a:r>
          </a:p>
          <a:p>
            <a:pPr eaLnBrk="1" hangingPunct="1"/>
            <a:r>
              <a:rPr lang="en-US" altLang="en-US" sz="1400" dirty="0"/>
              <a:t>G4:     0 MW at $50/MWh </a:t>
            </a: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347646" y="5157290"/>
            <a:ext cx="2533119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Counter factual dispatch:</a:t>
            </a:r>
          </a:p>
          <a:p>
            <a:pPr eaLnBrk="1" hangingPunct="1"/>
            <a:r>
              <a:rPr lang="en-US" altLang="en-US" sz="1400" dirty="0"/>
              <a:t>G3: 100 MW</a:t>
            </a:r>
          </a:p>
          <a:p>
            <a:pPr eaLnBrk="1" hangingPunct="1"/>
            <a:r>
              <a:rPr lang="en-US" altLang="en-US" sz="1400" dirty="0"/>
              <a:t>G4:     0 </a:t>
            </a:r>
            <a:r>
              <a:rPr lang="en-US" altLang="en-US" sz="1400" dirty="0" smtClean="0"/>
              <a:t>MW</a:t>
            </a:r>
            <a:endParaRPr lang="en-US" altLang="en-US" sz="1400" dirty="0"/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3780788" y="5265012"/>
            <a:ext cx="224129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G1: </a:t>
            </a:r>
            <a:r>
              <a:rPr lang="en-US" altLang="en-US" sz="1400" dirty="0" smtClean="0"/>
              <a:t>100 MW</a:t>
            </a:r>
          </a:p>
          <a:p>
            <a:pPr eaLnBrk="1" hangingPunct="1"/>
            <a:r>
              <a:rPr lang="en-US" altLang="en-US" sz="1400" dirty="0" smtClean="0"/>
              <a:t>G2: 100 MW</a:t>
            </a:r>
            <a:endParaRPr lang="en-US" altLang="en-US" sz="1400" dirty="0"/>
          </a:p>
        </p:txBody>
      </p:sp>
      <p:cxnSp>
        <p:nvCxnSpPr>
          <p:cNvPr id="28" name="Straight Arrow Connector 27"/>
          <p:cNvCxnSpPr>
            <a:stCxn id="22" idx="3"/>
            <a:endCxn id="21" idx="1"/>
          </p:cNvCxnSpPr>
          <p:nvPr/>
        </p:nvCxnSpPr>
        <p:spPr>
          <a:xfrm>
            <a:off x="2880765" y="4348376"/>
            <a:ext cx="900023" cy="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7"/>
          <p:cNvSpPr txBox="1">
            <a:spLocks noChangeArrowheads="1"/>
          </p:cNvSpPr>
          <p:nvPr/>
        </p:nvSpPr>
        <p:spPr bwMode="auto">
          <a:xfrm>
            <a:off x="3007629" y="4044660"/>
            <a:ext cx="93210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dirty="0" smtClean="0">
                <a:latin typeface="Calibri" panose="020F0502020204030204" pitchFamily="34" charset="0"/>
              </a:rPr>
              <a:t>Transfer</a:t>
            </a:r>
          </a:p>
          <a:p>
            <a:pPr algn="ctr" eaLnBrk="1" hangingPunct="1"/>
            <a:endParaRPr lang="en-US" altLang="en-US" sz="1100" dirty="0" smtClean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en-US" sz="1100" dirty="0" smtClean="0">
                <a:latin typeface="Calibri" panose="020F0502020204030204" pitchFamily="34" charset="0"/>
              </a:rPr>
              <a:t>0 </a:t>
            </a:r>
            <a:r>
              <a:rPr lang="en-US" altLang="en-US" sz="1100" dirty="0">
                <a:latin typeface="Calibri" panose="020F0502020204030204" pitchFamily="34" charset="0"/>
              </a:rPr>
              <a:t>MW</a:t>
            </a:r>
          </a:p>
        </p:txBody>
      </p:sp>
      <p:cxnSp>
        <p:nvCxnSpPr>
          <p:cNvPr id="36" name="Straight Arrow Connector 35"/>
          <p:cNvCxnSpPr>
            <a:stCxn id="24" idx="3"/>
            <a:endCxn id="26" idx="1"/>
          </p:cNvCxnSpPr>
          <p:nvPr/>
        </p:nvCxnSpPr>
        <p:spPr>
          <a:xfrm>
            <a:off x="2880765" y="5526622"/>
            <a:ext cx="900023" cy="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7"/>
          <p:cNvSpPr txBox="1">
            <a:spLocks noChangeArrowheads="1"/>
          </p:cNvSpPr>
          <p:nvPr/>
        </p:nvSpPr>
        <p:spPr bwMode="auto">
          <a:xfrm>
            <a:off x="3096600" y="5223773"/>
            <a:ext cx="70189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dirty="0" smtClean="0">
                <a:latin typeface="Calibri" panose="020F0502020204030204" pitchFamily="34" charset="0"/>
              </a:rPr>
              <a:t>Transfer </a:t>
            </a:r>
          </a:p>
          <a:p>
            <a:pPr algn="ctr" eaLnBrk="1" hangingPunct="1"/>
            <a:endParaRPr lang="en-US" altLang="en-US" sz="11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en-US" sz="1100" dirty="0" smtClean="0">
                <a:latin typeface="Calibri" panose="020F0502020204030204" pitchFamily="34" charset="0"/>
              </a:rPr>
              <a:t>0 </a:t>
            </a:r>
            <a:r>
              <a:rPr lang="en-US" altLang="en-US" sz="1100" dirty="0">
                <a:latin typeface="Calibri" panose="020F0502020204030204" pitchFamily="34" charset="0"/>
              </a:rPr>
              <a:t>MW</a:t>
            </a:r>
          </a:p>
        </p:txBody>
      </p:sp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6351692" y="2057355"/>
            <a:ext cx="2598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G1: </a:t>
            </a:r>
            <a:r>
              <a:rPr lang="en-US" altLang="en-US" sz="1400" dirty="0" smtClean="0"/>
              <a:t>200MW </a:t>
            </a:r>
            <a:r>
              <a:rPr lang="en-US" altLang="en-US" sz="1400" dirty="0"/>
              <a:t>at </a:t>
            </a:r>
            <a:r>
              <a:rPr lang="en-US" altLang="en-US" sz="1400" dirty="0" smtClean="0"/>
              <a:t>$30/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  <a:p>
            <a:pPr eaLnBrk="1" hangingPunct="1"/>
            <a:r>
              <a:rPr lang="en-US" altLang="en-US" sz="1400" dirty="0" smtClean="0"/>
              <a:t>G3: 100MW at $50/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79540" y="857250"/>
            <a:ext cx="5671" cy="5535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"/>
          <p:cNvSpPr txBox="1">
            <a:spLocks noChangeArrowheads="1"/>
          </p:cNvSpPr>
          <p:nvPr/>
        </p:nvSpPr>
        <p:spPr bwMode="auto">
          <a:xfrm>
            <a:off x="6104588" y="851905"/>
            <a:ext cx="2861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Total EIM benefit (cost saving):</a:t>
            </a:r>
            <a:endParaRPr lang="en-US" altLang="en-US" sz="1400" dirty="0"/>
          </a:p>
        </p:txBody>
      </p:sp>
      <p:sp>
        <p:nvSpPr>
          <p:cNvPr id="42" name="TextBox 8"/>
          <p:cNvSpPr txBox="1">
            <a:spLocks noChangeArrowheads="1"/>
          </p:cNvSpPr>
          <p:nvPr/>
        </p:nvSpPr>
        <p:spPr bwMode="auto">
          <a:xfrm>
            <a:off x="6351692" y="1099018"/>
            <a:ext cx="247672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G1: </a:t>
            </a:r>
            <a:r>
              <a:rPr lang="en-US" altLang="en-US" sz="1400" dirty="0"/>
              <a:t>100MW at </a:t>
            </a:r>
            <a:r>
              <a:rPr lang="en-US" altLang="en-US" sz="1400" dirty="0" smtClean="0"/>
              <a:t>$30/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  <a:p>
            <a:pPr eaLnBrk="1" hangingPunct="1"/>
            <a:r>
              <a:rPr lang="en-US" altLang="en-US" sz="1400" dirty="0" smtClean="0"/>
              <a:t>G2: 100MW at $35/</a:t>
            </a:r>
            <a:r>
              <a:rPr lang="en-US" altLang="en-US" sz="1400" dirty="0" err="1" smtClean="0"/>
              <a:t>MWh</a:t>
            </a:r>
            <a:endParaRPr lang="en-US" altLang="en-US" sz="1400" dirty="0" smtClean="0"/>
          </a:p>
          <a:p>
            <a:pPr eaLnBrk="1" hangingPunct="1"/>
            <a:r>
              <a:rPr lang="en-US" altLang="en-US" sz="1400" dirty="0" smtClean="0"/>
              <a:t>G3: </a:t>
            </a:r>
            <a:r>
              <a:rPr lang="en-US" altLang="en-US" sz="1400" dirty="0"/>
              <a:t>100MW at </a:t>
            </a:r>
            <a:r>
              <a:rPr lang="en-US" altLang="en-US" sz="1400" dirty="0" smtClean="0"/>
              <a:t>$50/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sp>
        <p:nvSpPr>
          <p:cNvPr id="43" name="TextBox 7"/>
          <p:cNvSpPr txBox="1">
            <a:spLocks noChangeArrowheads="1"/>
          </p:cNvSpPr>
          <p:nvPr/>
        </p:nvSpPr>
        <p:spPr bwMode="auto">
          <a:xfrm>
            <a:off x="6112636" y="1808632"/>
            <a:ext cx="279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being replaced by </a:t>
            </a:r>
            <a:endParaRPr lang="en-US" altLang="en-US" sz="1400" dirty="0"/>
          </a:p>
        </p:txBody>
      </p:sp>
      <p:sp>
        <p:nvSpPr>
          <p:cNvPr id="44" name="TextBox 7"/>
          <p:cNvSpPr txBox="1">
            <a:spLocks noChangeArrowheads="1"/>
          </p:cNvSpPr>
          <p:nvPr/>
        </p:nvSpPr>
        <p:spPr bwMode="auto">
          <a:xfrm>
            <a:off x="5989644" y="2523622"/>
            <a:ext cx="32190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dirty="0" smtClean="0"/>
              <a:t>Cost saving =</a:t>
            </a:r>
          </a:p>
          <a:p>
            <a:pPr algn="ctr" eaLnBrk="1" hangingPunct="1"/>
            <a:r>
              <a:rPr lang="en-US" altLang="en-US" sz="1100" dirty="0" smtClean="0"/>
              <a:t>100*30 </a:t>
            </a:r>
            <a:r>
              <a:rPr lang="en-US" altLang="en-US" sz="1100" dirty="0"/>
              <a:t>+</a:t>
            </a:r>
            <a:r>
              <a:rPr lang="en-US" altLang="en-US" sz="1100" dirty="0" smtClean="0"/>
              <a:t>100*35 +100*50-200*30+100*50)=$500</a:t>
            </a:r>
            <a:endParaRPr lang="en-US" altLang="en-US" sz="1100" dirty="0"/>
          </a:p>
        </p:txBody>
      </p:sp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6101366" y="4840224"/>
            <a:ext cx="26623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BAA B benefit (cost saving):</a:t>
            </a:r>
            <a:endParaRPr lang="en-US" altLang="en-US" sz="1400" dirty="0"/>
          </a:p>
        </p:txBody>
      </p:sp>
      <p:sp>
        <p:nvSpPr>
          <p:cNvPr id="53" name="TextBox 7"/>
          <p:cNvSpPr txBox="1">
            <a:spLocks noChangeArrowheads="1"/>
          </p:cNvSpPr>
          <p:nvPr/>
        </p:nvSpPr>
        <p:spPr bwMode="auto">
          <a:xfrm>
            <a:off x="6034975" y="6018779"/>
            <a:ext cx="3109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dirty="0" smtClean="0"/>
              <a:t>Cost saving = 100*50 -(100*50) = $0</a:t>
            </a:r>
            <a:endParaRPr lang="en-US" altLang="en-US" sz="1400" dirty="0"/>
          </a:p>
        </p:txBody>
      </p:sp>
      <p:sp>
        <p:nvSpPr>
          <p:cNvPr id="55" name="TextBox 8"/>
          <p:cNvSpPr txBox="1">
            <a:spLocks noChangeArrowheads="1"/>
          </p:cNvSpPr>
          <p:nvPr/>
        </p:nvSpPr>
        <p:spPr bwMode="auto">
          <a:xfrm>
            <a:off x="6350081" y="5069634"/>
            <a:ext cx="23326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G3: </a:t>
            </a:r>
            <a:r>
              <a:rPr lang="en-US" altLang="en-US" sz="1400" dirty="0"/>
              <a:t>100MW at </a:t>
            </a:r>
            <a:r>
              <a:rPr lang="en-US" altLang="en-US" sz="1400" dirty="0" smtClean="0"/>
              <a:t>$50/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79539" y="2966342"/>
            <a:ext cx="265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087588" y="4780368"/>
            <a:ext cx="265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7"/>
          <p:cNvSpPr txBox="1">
            <a:spLocks noChangeArrowheads="1"/>
          </p:cNvSpPr>
          <p:nvPr/>
        </p:nvSpPr>
        <p:spPr bwMode="auto">
          <a:xfrm>
            <a:off x="3309643" y="3289343"/>
            <a:ext cx="257175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dirty="0" smtClean="0"/>
              <a:t>L1 = 200 MW (BS=200)</a:t>
            </a:r>
            <a:endParaRPr lang="en-US" altLang="en-US" sz="1300" dirty="0"/>
          </a:p>
        </p:txBody>
      </p:sp>
      <p:sp>
        <p:nvSpPr>
          <p:cNvPr id="47" name="TextBox 7"/>
          <p:cNvSpPr txBox="1">
            <a:spLocks noChangeArrowheads="1"/>
          </p:cNvSpPr>
          <p:nvPr/>
        </p:nvSpPr>
        <p:spPr bwMode="auto">
          <a:xfrm>
            <a:off x="6109414" y="3021155"/>
            <a:ext cx="28161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BAA A benefit (cost saving):</a:t>
            </a:r>
            <a:endParaRPr lang="en-US" altLang="en-US" sz="1400" dirty="0"/>
          </a:p>
        </p:txBody>
      </p:sp>
      <p:sp>
        <p:nvSpPr>
          <p:cNvPr id="56" name="TextBox 7"/>
          <p:cNvSpPr txBox="1">
            <a:spLocks noChangeArrowheads="1"/>
          </p:cNvSpPr>
          <p:nvPr/>
        </p:nvSpPr>
        <p:spPr bwMode="auto">
          <a:xfrm>
            <a:off x="6051115" y="4375144"/>
            <a:ext cx="315762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dirty="0" smtClean="0"/>
              <a:t>Cost saving = 100*30+100*35 -(200*30) = $500</a:t>
            </a:r>
            <a:endParaRPr lang="en-US" altLang="en-US" sz="1100" dirty="0"/>
          </a:p>
        </p:txBody>
      </p:sp>
      <p:sp>
        <p:nvSpPr>
          <p:cNvPr id="57" name="TextBox 8"/>
          <p:cNvSpPr txBox="1">
            <a:spLocks noChangeArrowheads="1"/>
          </p:cNvSpPr>
          <p:nvPr/>
        </p:nvSpPr>
        <p:spPr bwMode="auto">
          <a:xfrm>
            <a:off x="6358128" y="3202013"/>
            <a:ext cx="2478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G1: </a:t>
            </a:r>
            <a:r>
              <a:rPr lang="en-US" altLang="en-US" sz="1400" dirty="0"/>
              <a:t>100MW at </a:t>
            </a:r>
            <a:r>
              <a:rPr lang="en-US" altLang="en-US" sz="1400" dirty="0" smtClean="0"/>
              <a:t>$30/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  <a:p>
            <a:pPr eaLnBrk="1" hangingPunct="1"/>
            <a:r>
              <a:rPr lang="en-US" altLang="en-US" sz="1400" dirty="0" smtClean="0"/>
              <a:t>G2: 100MW at $35/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sp>
        <p:nvSpPr>
          <p:cNvPr id="59" name="TextBox 8"/>
          <p:cNvSpPr txBox="1">
            <a:spLocks noChangeArrowheads="1"/>
          </p:cNvSpPr>
          <p:nvPr/>
        </p:nvSpPr>
        <p:spPr bwMode="auto">
          <a:xfrm>
            <a:off x="6350081" y="3982075"/>
            <a:ext cx="24216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G1: </a:t>
            </a:r>
            <a:r>
              <a:rPr lang="en-US" altLang="en-US" sz="1400" dirty="0" smtClean="0"/>
              <a:t>200MW </a:t>
            </a:r>
            <a:r>
              <a:rPr lang="en-US" altLang="en-US" sz="1400" dirty="0"/>
              <a:t>at </a:t>
            </a:r>
            <a:r>
              <a:rPr lang="en-US" altLang="en-US" sz="1400" dirty="0" smtClean="0"/>
              <a:t>$30/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sp>
        <p:nvSpPr>
          <p:cNvPr id="60" name="TextBox 7"/>
          <p:cNvSpPr txBox="1">
            <a:spLocks noChangeArrowheads="1"/>
          </p:cNvSpPr>
          <p:nvPr/>
        </p:nvSpPr>
        <p:spPr bwMode="auto">
          <a:xfrm>
            <a:off x="6111025" y="3762330"/>
            <a:ext cx="26769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being replaced by </a:t>
            </a:r>
            <a:endParaRPr lang="en-US" altLang="en-US" sz="1400" dirty="0"/>
          </a:p>
        </p:txBody>
      </p:sp>
      <p:sp>
        <p:nvSpPr>
          <p:cNvPr id="61" name="TextBox 8"/>
          <p:cNvSpPr txBox="1">
            <a:spLocks noChangeArrowheads="1"/>
          </p:cNvSpPr>
          <p:nvPr/>
        </p:nvSpPr>
        <p:spPr bwMode="auto">
          <a:xfrm>
            <a:off x="6358129" y="5578897"/>
            <a:ext cx="2227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G3: 100MW </a:t>
            </a:r>
            <a:r>
              <a:rPr lang="en-US" altLang="en-US" sz="1400" dirty="0"/>
              <a:t>at </a:t>
            </a:r>
            <a:r>
              <a:rPr lang="en-US" altLang="en-US" sz="1400" dirty="0" smtClean="0"/>
              <a:t>$50/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sp>
        <p:nvSpPr>
          <p:cNvPr id="62" name="TextBox 7"/>
          <p:cNvSpPr txBox="1">
            <a:spLocks noChangeArrowheads="1"/>
          </p:cNvSpPr>
          <p:nvPr/>
        </p:nvSpPr>
        <p:spPr bwMode="auto">
          <a:xfrm>
            <a:off x="6119073" y="5359152"/>
            <a:ext cx="25960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being replaced by 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9998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237B34A8AC320B4FBC245D4A6F9EBD31" ma:contentTypeVersion="104" ma:contentTypeDescription="" ma:contentTypeScope="" ma:versionID="30e73d4510dc1f79a0c262b619e69f9d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Special Presentation</CaseType>
    <IndustryCode xmlns="dc463f71-b30c-4ab2-9473-d307f9d35888">140</IndustryCode>
    <CaseStatus xmlns="dc463f71-b30c-4ab2-9473-d307f9d35888">Closed</CaseStatus>
    <OpenedDate xmlns="dc463f71-b30c-4ab2-9473-d307f9d35888">2016-03-25T07:00:00+00:00</OpenedDate>
    <Date1 xmlns="dc463f71-b30c-4ab2-9473-d307f9d35888">2016-05-22T07:00:00+00:00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160335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4.xml><?xml version="1.0" encoding="utf-8"?>
<LongProperties xmlns="http://schemas.microsoft.com/office/2006/metadata/longProperties">
  <LongProp xmlns="" name="CSMeta2010Field"><![CDATA[109973f0-d6b8-4a04-9b1a-9f52b5bb9d93;2015-07-07 07:09:49;AUTOCLASSIFIED;Automatically Updated Record Series:2015-07-07 07:09:49|False||AUTOCLASSIFIED|2015-07-07 07:09:49|UNDEFINED;Automatically Updated Document Type:2015-07-07 07:09:49|False||AUTOCLASSIFIED|2015-07-07 07:09:49|UNDEFINED;Automatically Updated Topic:2015-07-07 07:09:49|False||AUTOCLASSIFIED|2015-07-07 07:09:49|UNDEFINED;False]]></LongProp>
</Long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2B4343-53A9-4FC9-87A8-3A6D3703020B}"/>
</file>

<file path=customXml/itemProps2.xml><?xml version="1.0" encoding="utf-8"?>
<ds:datastoreItem xmlns:ds="http://schemas.openxmlformats.org/officeDocument/2006/customXml" ds:itemID="{650A9EA5-3B52-42F2-9D65-F6A0E3282971}"/>
</file>

<file path=customXml/itemProps3.xml><?xml version="1.0" encoding="utf-8"?>
<ds:datastoreItem xmlns:ds="http://schemas.openxmlformats.org/officeDocument/2006/customXml" ds:itemID="{940BE6B9-CB74-4556-B756-5017FFF91237}"/>
</file>

<file path=customXml/itemProps4.xml><?xml version="1.0" encoding="utf-8"?>
<ds:datastoreItem xmlns:ds="http://schemas.openxmlformats.org/officeDocument/2006/customXml" ds:itemID="{2DC0E66F-475C-431D-901E-CCAD65EB2AF2}"/>
</file>

<file path=customXml/itemProps5.xml><?xml version="1.0" encoding="utf-8"?>
<ds:datastoreItem xmlns:ds="http://schemas.openxmlformats.org/officeDocument/2006/customXml" ds:itemID="{BC32F6AA-3654-4942-887A-211E380F42E2}"/>
</file>

<file path=docProps/app.xml><?xml version="1.0" encoding="utf-8"?>
<Properties xmlns="http://schemas.openxmlformats.org/officeDocument/2006/extended-properties" xmlns:vt="http://schemas.openxmlformats.org/officeDocument/2006/docPropsVTypes">
  <TotalTime>5812</TotalTime>
  <Words>1361</Words>
  <Application>Microsoft Office PowerPoint</Application>
  <PresentationFormat>On-screen Show (4:3)</PresentationFormat>
  <Paragraphs>277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Energy Imbalance Market Update</vt:lpstr>
      <vt:lpstr>EIM benefits total $64.6 million as of 1st Quarter 2016</vt:lpstr>
      <vt:lpstr>PowerPoint Presentation</vt:lpstr>
      <vt:lpstr>Calculating the benefits</vt:lpstr>
      <vt:lpstr>PowerPoint Presentation</vt:lpstr>
      <vt:lpstr>PowerPoint Presentation</vt:lpstr>
      <vt:lpstr>PowerPoint Presentation</vt:lpstr>
    </vt:vector>
  </TitlesOfParts>
  <Manager>Rothleder</Manager>
  <Company>CAISO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Presentation Template_External Use</dc:title>
  <dc:subject>EIM</dc:subject>
  <dc:creator>Glover, Angela</dc:creator>
  <cp:keywords>Benefits</cp:keywords>
  <cp:lastModifiedBy>Rendahl, Ann (UTC)</cp:lastModifiedBy>
  <cp:revision>405</cp:revision>
  <cp:lastPrinted>2016-05-20T22:15:22Z</cp:lastPrinted>
  <dcterms:created xsi:type="dcterms:W3CDTF">2010-09-13T18:06:33Z</dcterms:created>
  <dcterms:modified xsi:type="dcterms:W3CDTF">2016-05-21T22:12:48Z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ISO Keywords">
    <vt:lpwstr/>
  </property>
  <property fmtid="{D5CDD505-2E9C-101B-9397-08002B2CF9AE}" pid="3" name="Document Version">
    <vt:lpwstr>0.1</vt:lpwstr>
  </property>
  <property fmtid="{D5CDD505-2E9C-101B-9397-08002B2CF9AE}" pid="4" name="Last Date Reviewed">
    <vt:lpwstr>2011-01-06T00:00:00Z</vt:lpwstr>
  </property>
  <property fmtid="{D5CDD505-2E9C-101B-9397-08002B2CF9AE}" pid="5" name="Information Classification">
    <vt:lpwstr>CAISO CONFIDENTIAL</vt:lpwstr>
  </property>
  <property fmtid="{D5CDD505-2E9C-101B-9397-08002B2CF9AE}" pid="6" name="Topics">
    <vt:lpwstr>Writing Resources and Corporate Branding</vt:lpwstr>
  </property>
  <property fmtid="{D5CDD505-2E9C-101B-9397-08002B2CF9AE}" pid="7" name="Order">
    <vt:lpwstr>7800.00000000000</vt:lpwstr>
  </property>
  <property fmtid="{D5CDD505-2E9C-101B-9397-08002B2CF9AE}" pid="8" name="display_urn:schemas-microsoft-com:office:office#Editor">
    <vt:lpwstr>Osborne, Kristina</vt:lpwstr>
  </property>
  <property fmtid="{D5CDD505-2E9C-101B-9397-08002B2CF9AE}" pid="9" name="xd_Signature">
    <vt:lpwstr/>
  </property>
  <property fmtid="{D5CDD505-2E9C-101B-9397-08002B2CF9AE}" pid="10" name="Policy Number">
    <vt:lpwstr/>
  </property>
  <property fmtid="{D5CDD505-2E9C-101B-9397-08002B2CF9AE}" pid="11" name="TemplateUrl">
    <vt:lpwstr/>
  </property>
  <property fmtid="{D5CDD505-2E9C-101B-9397-08002B2CF9AE}" pid="12" name="xd_ProgID">
    <vt:lpwstr/>
  </property>
  <property fmtid="{D5CDD505-2E9C-101B-9397-08002B2CF9AE}" pid="13" name="PublishingStartDate">
    <vt:lpwstr/>
  </property>
  <property fmtid="{D5CDD505-2E9C-101B-9397-08002B2CF9AE}" pid="14" name="PublishingExpirationDate">
    <vt:lpwstr/>
  </property>
  <property fmtid="{D5CDD505-2E9C-101B-9397-08002B2CF9AE}" pid="15" name="display_urn:schemas-microsoft-com:office:office#Author">
    <vt:lpwstr>Osborne, Kristina</vt:lpwstr>
  </property>
  <property fmtid="{D5CDD505-2E9C-101B-9397-08002B2CF9AE}" pid="16" name="Retired Date">
    <vt:lpwstr/>
  </property>
  <property fmtid="{D5CDD505-2E9C-101B-9397-08002B2CF9AE}" pid="17" name="ContentTypeId">
    <vt:lpwstr>0x0101006E56B4D1795A2E4DB2F0B01679ED314A00237B34A8AC320B4FBC245D4A6F9EBD31</vt:lpwstr>
  </property>
  <property fmtid="{D5CDD505-2E9C-101B-9397-08002B2CF9AE}" pid="18" name="AutoClassRecordSeries">
    <vt:lpwstr/>
  </property>
  <property fmtid="{D5CDD505-2E9C-101B-9397-08002B2CF9AE}" pid="19" name="AutoClassDocumentType">
    <vt:lpwstr>36;#Template|4b625e50-95ad-42bf-9f4f-f12cf20080bf</vt:lpwstr>
  </property>
  <property fmtid="{D5CDD505-2E9C-101B-9397-08002B2CF9AE}" pid="20" name="AutoClassTopic">
    <vt:lpwstr>4;#Market Services|a8a6aff3-fd7d-495b-a01e-6d728ab6438f</vt:lpwstr>
  </property>
  <property fmtid="{D5CDD505-2E9C-101B-9397-08002B2CF9AE}" pid="21" name="_dlc_DocId">
    <vt:lpwstr>FGD5EMQPXRTV-168-93153</vt:lpwstr>
  </property>
  <property fmtid="{D5CDD505-2E9C-101B-9397-08002B2CF9AE}" pid="22" name="_dlc_DocIdItemGuid">
    <vt:lpwstr>18ce6f70-e291-4074-a5c4-6ef278e0b2de</vt:lpwstr>
  </property>
  <property fmtid="{D5CDD505-2E9C-101B-9397-08002B2CF9AE}" pid="23" name="_dlc_DocIdUrl">
    <vt:lpwstr>https://records.oa.caiso.com/sites/ops/MS/MSMEA/_layouts/15/DocIdRedir.aspx?ID=FGD5EMQPXRTV-168-93153, FGD5EMQPXRTV-168-93153</vt:lpwstr>
  </property>
  <property fmtid="{D5CDD505-2E9C-101B-9397-08002B2CF9AE}" pid="24" name="_docset_NoMedatataSyncRequired">
    <vt:lpwstr>False</vt:lpwstr>
  </property>
</Properties>
</file>