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2" r:id="rId5"/>
    <p:sldId id="307" r:id="rId6"/>
    <p:sldId id="308" r:id="rId7"/>
    <p:sldId id="310" r:id="rId8"/>
    <p:sldId id="31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0" autoAdjust="0"/>
    <p:restoredTop sz="99321" autoAdjust="0"/>
  </p:normalViewPr>
  <p:slideViewPr>
    <p:cSldViewPr>
      <p:cViewPr varScale="1">
        <p:scale>
          <a:sx n="124" d="100"/>
          <a:sy n="124" d="100"/>
        </p:scale>
        <p:origin x="12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customXml" Target="../customXml/item4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2D905-EE4D-45B7-89EF-411F79276064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73F94-2BE0-4A2F-AA30-50E9C7CEEF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69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73F94-2BE0-4A2F-AA30-50E9C7CEEF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3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73F94-2BE0-4A2F-AA30-50E9C7CEEFB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9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2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5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60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0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514601"/>
            <a:ext cx="4800600" cy="761999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066800" y="3352800"/>
            <a:ext cx="4800600" cy="609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248400" y="6172200"/>
            <a:ext cx="1905000" cy="30480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1487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172450" y="6356350"/>
            <a:ext cx="3810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B35750D-C36C-45A3-B897-79C3996CA887}" type="slidenum">
              <a:rPr lang="en-US" smtClean="0">
                <a:solidFill>
                  <a:srgbClr val="474C55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rgbClr val="474C55"/>
              </a:solidFill>
            </a:endParaRPr>
          </a:p>
        </p:txBody>
      </p:sp>
      <p:cxnSp>
        <p:nvCxnSpPr>
          <p:cNvPr id="6" name="Straight Connector 7"/>
          <p:cNvCxnSpPr/>
          <p:nvPr userDrawn="1"/>
        </p:nvCxnSpPr>
        <p:spPr>
          <a:xfrm>
            <a:off x="8172450" y="6469063"/>
            <a:ext cx="0" cy="138112"/>
          </a:xfrm>
          <a:prstGeom prst="line">
            <a:avLst/>
          </a:prstGeom>
          <a:ln>
            <a:solidFill>
              <a:srgbClr val="474C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363" y="6241836"/>
            <a:ext cx="630237" cy="306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15"/>
          <p:cNvCxnSpPr/>
          <p:nvPr userDrawn="1"/>
        </p:nvCxnSpPr>
        <p:spPr>
          <a:xfrm>
            <a:off x="609600" y="838200"/>
            <a:ext cx="7943850" cy="0"/>
          </a:xfrm>
          <a:prstGeom prst="line">
            <a:avLst/>
          </a:prstGeom>
          <a:ln>
            <a:solidFill>
              <a:srgbClr val="474C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43850" cy="411162"/>
          </a:xfrm>
        </p:spPr>
        <p:txBody>
          <a:bodyPr>
            <a:normAutofit/>
          </a:bodyPr>
          <a:lstStyle>
            <a:lvl1pPr algn="l">
              <a:defRPr lang="en-US" sz="3600" dirty="0">
                <a:solidFill>
                  <a:srgbClr val="474C5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5410200" y="6400800"/>
            <a:ext cx="2762250" cy="276225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rgbClr val="474C5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09600" y="1295400"/>
            <a:ext cx="7943850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474C55"/>
                </a:solidFill>
              </a:defRPr>
            </a:lvl1pPr>
            <a:lvl2pPr>
              <a:defRPr sz="2000">
                <a:solidFill>
                  <a:srgbClr val="474C55"/>
                </a:solidFill>
              </a:defRPr>
            </a:lvl2pPr>
            <a:lvl3pPr>
              <a:defRPr sz="2000">
                <a:solidFill>
                  <a:srgbClr val="474C55"/>
                </a:solidFill>
              </a:defRPr>
            </a:lvl3pPr>
            <a:lvl4pPr>
              <a:defRPr sz="2000">
                <a:solidFill>
                  <a:srgbClr val="474C55"/>
                </a:solidFill>
              </a:defRPr>
            </a:lvl4pPr>
            <a:lvl5pPr>
              <a:defRPr sz="2000">
                <a:solidFill>
                  <a:srgbClr val="474C55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4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7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9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16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5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7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4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6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98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7CBD-5D39-4EE4-B481-C7CB9AA111BD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D7154-7A0A-4F7F-80B0-FAB1A0685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5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990600" y="1997334"/>
            <a:ext cx="5334000" cy="285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536" tIns="35768" rIns="71536" bIns="35768">
            <a:spAutoFit/>
          </a:bodyPr>
          <a:lstStyle/>
          <a:p>
            <a:pPr defTabSz="715963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</a:rPr>
              <a:t/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Core Gas Hedging Program</a:t>
            </a:r>
            <a:r>
              <a:rPr lang="en-US" sz="2400" b="1" dirty="0" smtClean="0">
                <a:solidFill>
                  <a:schemeClr val="bg1"/>
                </a:solidFill>
              </a:rPr>
              <a:t/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/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/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>November 16 2017</a:t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/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>Chris Smith</a:t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>Manager, Portfolio Hedging</a:t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/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/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100" b="1" dirty="0">
                <a:solidFill>
                  <a:schemeClr val="bg1"/>
                </a:solidFill>
              </a:rPr>
              <a:t/>
            </a:r>
            <a:br>
              <a:rPr lang="en-US" sz="1100" b="1" dirty="0">
                <a:solidFill>
                  <a:schemeClr val="bg1"/>
                </a:solidFill>
              </a:rPr>
            </a:br>
            <a:endParaRPr lang="en-US" sz="1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1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goal of PSE’s natural gas hedging program is to balance the benefit of customer protection from market volatility with the costs of hedging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1800" dirty="0"/>
              <a:t>PSE has made two big changes in recent years to improve its hedging program and incorporate guidance from the Commission policy statement </a:t>
            </a:r>
          </a:p>
          <a:p>
            <a:pPr marL="0" indent="0">
              <a:buNone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2013	PSE adjusted hedging volumes and included fixed price call-options 		to increase its flexibility to lower hedge costs</a:t>
            </a:r>
          </a:p>
          <a:p>
            <a:pPr marL="457200" lvl="1" indent="0">
              <a:buNone/>
            </a:pPr>
            <a:r>
              <a:rPr lang="en-US" sz="1700" dirty="0"/>
              <a:t>		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2017	PSE adjusted programmatic hedging volumes and incorporated risk-		responsive strategies to align with policy statement goals</a:t>
            </a:r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9217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has happened </a:t>
            </a:r>
            <a:r>
              <a:rPr lang="en-US" sz="3200" smtClean="0"/>
              <a:t>since 2012?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1295400"/>
            <a:ext cx="3657600" cy="49530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2013 Updates</a:t>
            </a:r>
          </a:p>
          <a:p>
            <a:pPr lvl="1"/>
            <a:r>
              <a:rPr lang="en-US" sz="1600" dirty="0"/>
              <a:t>Reduced programmatic hedging </a:t>
            </a:r>
            <a:r>
              <a:rPr lang="en-US" sz="1600" dirty="0" smtClean="0"/>
              <a:t>volume in years 2 and 3 of our multi-year strategy</a:t>
            </a:r>
            <a:endParaRPr lang="en-US" sz="1600" dirty="0"/>
          </a:p>
          <a:p>
            <a:pPr lvl="1"/>
            <a:r>
              <a:rPr lang="en-US" sz="1600" dirty="0" smtClean="0"/>
              <a:t>Reduced winter hedge volume by integrating storage inventory into the strategy</a:t>
            </a:r>
            <a:endParaRPr lang="en-US" sz="1600" dirty="0"/>
          </a:p>
          <a:p>
            <a:pPr lvl="1"/>
            <a:r>
              <a:rPr lang="en-US" sz="1600" dirty="0" smtClean="0"/>
              <a:t>Included the use of fixed price call options as a hedging instrument</a:t>
            </a:r>
          </a:p>
          <a:p>
            <a:r>
              <a:rPr lang="en-US" sz="1800" dirty="0" smtClean="0"/>
              <a:t>Benefits</a:t>
            </a:r>
          </a:p>
          <a:p>
            <a:pPr lvl="1"/>
            <a:r>
              <a:rPr lang="en-US" sz="1600" dirty="0" smtClean="0"/>
              <a:t>Reduced the exposure to higher  hedge premiums in the forward natural gas market</a:t>
            </a:r>
          </a:p>
          <a:p>
            <a:pPr lvl="1"/>
            <a:r>
              <a:rPr lang="en-US" sz="1600" dirty="0" smtClean="0"/>
              <a:t>Improved integration of storage resources into </a:t>
            </a:r>
            <a:r>
              <a:rPr lang="en-US" sz="1600" dirty="0"/>
              <a:t>the hedging </a:t>
            </a:r>
            <a:r>
              <a:rPr lang="en-US" sz="1600" dirty="0" smtClean="0"/>
              <a:t>strategy</a:t>
            </a:r>
            <a:endParaRPr lang="en-US" sz="1600" dirty="0"/>
          </a:p>
          <a:p>
            <a:pPr lvl="1"/>
            <a:r>
              <a:rPr lang="en-US" sz="1600" dirty="0" smtClean="0"/>
              <a:t>Option premiums reduce the variability to hedge costs</a:t>
            </a:r>
            <a:endParaRPr lang="en-US" sz="1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408227" y="1288152"/>
            <a:ext cx="0" cy="4655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847" y="1288152"/>
            <a:ext cx="4649153" cy="4517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74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Recent Strategy Updates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1219200"/>
            <a:ext cx="3657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2017 Updates</a:t>
            </a:r>
          </a:p>
          <a:p>
            <a:pPr lvl="1"/>
            <a:r>
              <a:rPr lang="en-US" sz="1600" dirty="0" smtClean="0"/>
              <a:t>Reduced programmatic hedging volume from 50% to 35%</a:t>
            </a:r>
          </a:p>
          <a:p>
            <a:pPr lvl="1"/>
            <a:r>
              <a:rPr lang="en-US" sz="1600" dirty="0" smtClean="0"/>
              <a:t>Added </a:t>
            </a:r>
            <a:r>
              <a:rPr lang="en-US" sz="1600" dirty="0"/>
              <a:t>a risk-responsive </a:t>
            </a:r>
            <a:r>
              <a:rPr lang="en-US" sz="1600" dirty="0" smtClean="0"/>
              <a:t>strategy with capacity of 15%</a:t>
            </a:r>
          </a:p>
          <a:p>
            <a:pPr lvl="2"/>
            <a:r>
              <a:rPr lang="en-US" sz="1600" dirty="0"/>
              <a:t>Risk-responsive hedging is a risk managed approach, triggering hedges based on the potential for price </a:t>
            </a:r>
            <a:r>
              <a:rPr lang="en-US" sz="1600" dirty="0" smtClean="0"/>
              <a:t>changes</a:t>
            </a:r>
          </a:p>
          <a:p>
            <a:r>
              <a:rPr lang="en-US" sz="1800" dirty="0" smtClean="0"/>
              <a:t>Benefits</a:t>
            </a:r>
          </a:p>
          <a:p>
            <a:pPr lvl="1"/>
            <a:r>
              <a:rPr lang="en-US" sz="1600" dirty="0" smtClean="0"/>
              <a:t>Reduced programmatic hedge volume lowers potential hedge costs</a:t>
            </a:r>
          </a:p>
          <a:p>
            <a:pPr lvl="1"/>
            <a:r>
              <a:rPr lang="en-US" sz="1600" dirty="0" smtClean="0"/>
              <a:t>Hedges executed on a risk-view, added only when necessary</a:t>
            </a:r>
          </a:p>
          <a:p>
            <a:pPr lvl="1"/>
            <a:r>
              <a:rPr lang="en-US" sz="1600" dirty="0" smtClean="0"/>
              <a:t>The addition of a risk-responsive strategy provides equivalent hedging capacity to the prior program</a:t>
            </a:r>
          </a:p>
          <a:p>
            <a:pPr lvl="1"/>
            <a:endParaRPr lang="en-US" sz="16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408227" y="1288152"/>
            <a:ext cx="0" cy="4274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26" y="1282836"/>
            <a:ext cx="4667588" cy="4517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38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PSE’s Current Approach to Hedging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300" dirty="0" smtClean="0"/>
              <a:t>Programmatic Strategy (Updated)</a:t>
            </a:r>
          </a:p>
          <a:p>
            <a:pPr lvl="1"/>
            <a:r>
              <a:rPr lang="en-US" dirty="0" smtClean="0"/>
              <a:t>Dollar cost averaging approach</a:t>
            </a:r>
          </a:p>
          <a:p>
            <a:pPr lvl="1"/>
            <a:r>
              <a:rPr lang="en-US" dirty="0" smtClean="0"/>
              <a:t>Hedges added consistently over approximately a three year time horizon</a:t>
            </a:r>
          </a:p>
          <a:p>
            <a:pPr lvl="1"/>
            <a:r>
              <a:rPr lang="en-US" dirty="0" smtClean="0"/>
              <a:t>Provides cost stability, reducing the effects of price volatility on the portfolio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/>
              <a:t>Risk-Responsive Strategy (New)</a:t>
            </a:r>
          </a:p>
          <a:p>
            <a:pPr lvl="1"/>
            <a:r>
              <a:rPr lang="en-US" dirty="0" smtClean="0"/>
              <a:t>Measures and monitors market price risk</a:t>
            </a:r>
          </a:p>
          <a:p>
            <a:pPr lvl="1"/>
            <a:r>
              <a:rPr lang="en-US" dirty="0" smtClean="0"/>
              <a:t>Hedges added in response to the risk of price change </a:t>
            </a:r>
          </a:p>
          <a:p>
            <a:pPr lvl="1"/>
            <a:r>
              <a:rPr lang="en-US" dirty="0" smtClean="0"/>
              <a:t>Hedges added over a two-year time horizon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/>
              <a:t>Low Price Strategy (Existing)</a:t>
            </a:r>
          </a:p>
          <a:p>
            <a:pPr lvl="1"/>
            <a:r>
              <a:rPr lang="en-US" dirty="0"/>
              <a:t>Opportunistic, taking advantage of low prices resulting from near term market fundamentals</a:t>
            </a:r>
          </a:p>
          <a:p>
            <a:pPr lvl="1"/>
            <a:r>
              <a:rPr lang="en-US" dirty="0" smtClean="0"/>
              <a:t>Hedge capacity triggered in response to lower market prices</a:t>
            </a:r>
          </a:p>
          <a:p>
            <a:pPr lvl="1"/>
            <a:r>
              <a:rPr lang="en-US" dirty="0" smtClean="0"/>
              <a:t>Hedges added over a shorter, 12–18 month time horizon</a:t>
            </a:r>
          </a:p>
        </p:txBody>
      </p:sp>
    </p:spTree>
    <p:extLst>
      <p:ext uri="{BB962C8B-B14F-4D97-AF65-F5344CB8AC3E}">
        <p14:creationId xmlns:p14="http://schemas.microsoft.com/office/powerpoint/2010/main" val="417011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Presentation</DocumentSetType>
    <Visibility xmlns="dc463f71-b30c-4ab2-9473-d307f9d35888" xsi:nil="true"/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150</IndustryCode>
    <CaseStatus xmlns="dc463f71-b30c-4ab2-9473-d307f9d35888">Closed</CaseStatus>
    <OpenedDate xmlns="dc463f71-b30c-4ab2-9473-d307f9d35888">2013-10-30T07:00:00+00:00</OpenedDate>
    <Date1 xmlns="dc463f71-b30c-4ab2-9473-d307f9d35888">2017-11-15T08:00:00+00:00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Nickname xmlns="http://schemas.microsoft.com/sharepoint/v3" xsi:nil="true"/>
    <DocketNumber xmlns="dc463f71-b30c-4ab2-9473-d307f9d35888">132019</DocketNumber>
    <DelegatedOrder xmlns="dc463f71-b30c-4ab2-9473-d307f9d35888">false</DelegatedOrder>
    <SignificantOrder xmlns="dc463f71-b30c-4ab2-9473-d307f9d35888">false</Significant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5571865091E4C84C967B36836C045D32" ma:contentTypeVersion="135" ma:contentTypeDescription="" ma:contentTypeScope="" ma:versionID="b4efaadc31c4967e6df4729b6386d38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A3A65F16-AE2D-4B4C-BD46-9796024C66A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6a7bd91e-004b-490a-8704-e368d63d59a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9C6612B-83BD-4BA8-8EC2-0FBE8C9CE5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BEAF4D-B35E-4259-895D-26098143F5DB}"/>
</file>

<file path=customXml/itemProps4.xml><?xml version="1.0" encoding="utf-8"?>
<ds:datastoreItem xmlns:ds="http://schemas.openxmlformats.org/officeDocument/2006/customXml" ds:itemID="{3B7F39D3-9B8F-4375-B047-6A0426CB11B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25275</TotalTime>
  <Words>302</Words>
  <Application>Microsoft Office PowerPoint</Application>
  <PresentationFormat>On-screen Show (4:3)</PresentationFormat>
  <Paragraphs>42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 Core Gas Hedging Program    November 16 2017  Chris Smith Manager, Portfolio Hedging    </vt:lpstr>
      <vt:lpstr>Introduction</vt:lpstr>
      <vt:lpstr>What has happened since 2012?</vt:lpstr>
      <vt:lpstr>Recent Strategy Updates</vt:lpstr>
      <vt:lpstr>PSE’s Current Approach to Hedging</vt:lpstr>
    </vt:vector>
  </TitlesOfParts>
  <Company>Puget Sound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Aliso Canyon</dc:title>
  <dc:creator>Puget Sound Energy</dc:creator>
  <cp:lastModifiedBy>Huey, Lorilyn (UTC)</cp:lastModifiedBy>
  <cp:revision>589</cp:revision>
  <cp:lastPrinted>2017-11-13T21:32:51Z</cp:lastPrinted>
  <dcterms:created xsi:type="dcterms:W3CDTF">2016-10-03T20:29:07Z</dcterms:created>
  <dcterms:modified xsi:type="dcterms:W3CDTF">2017-11-15T22:14:22Z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0x0101006E56B4D1795A2E4DB2F0B01679ED314A005571865091E4C84C967B36836C045D32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