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slides/slide122.xml" ContentType="application/vnd.openxmlformats-officedocument.presentationml.slide+xml"/>
  <Override PartName="/ppt/diagrams/data1.xml" ContentType="application/vnd.openxmlformats-officedocument.drawingml.diagramData+xml"/>
  <Override PartName="/ppt/drawings/drawing1.xml" ContentType="application/vnd.openxmlformats-officedocument.drawingml.chartshapes+xml"/>
  <Override PartName="/ppt/drawings/drawing2.xml" ContentType="application/vnd.openxmlformats-officedocument.drawingml.chartshapes+xml"/>
  <Override PartName="/ppt/slides/slide123.xml" ContentType="application/vnd.openxmlformats-officedocument.presentationml.slide+xml"/>
  <Override PartName="/ppt/presentation.xml" ContentType="application/vnd.openxmlformats-officedocument.presentationml.presentation.main+xml"/>
  <Override PartName="/ppt/slides/slide12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06.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8.xml" ContentType="application/vnd.openxmlformats-officedocument.presentationml.slide+xml"/>
  <Override PartName="/ppt/slides/slide117.xml" ContentType="application/vnd.openxmlformats-officedocument.presentationml.slide+xml"/>
  <Override PartName="/ppt/slides/slide116.xml" ContentType="application/vnd.openxmlformats-officedocument.presentationml.slide+xml"/>
  <Override PartName="/ppt/slides/slide115.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119.xml" ContentType="application/vnd.openxmlformats-officedocument.presentationml.slide+xml"/>
  <Override PartName="/ppt/slides/slide107.xml" ContentType="application/vnd.openxmlformats-officedocument.presentationml.slide+xml"/>
  <Override PartName="/ppt/slides/slide120.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12.xml" ContentType="application/vnd.openxmlformats-officedocument.presentationml.slideLayout+xml"/>
  <Override PartName="/ppt/notesSlides/notesSlide32.xml" ContentType="application/vnd.openxmlformats-officedocument.presentationml.notesSlide+xml"/>
  <Override PartName="/ppt/slideMasters/slideMaster1.xml" ContentType="application/vnd.openxmlformats-officedocument.presentationml.slideMaster+xml"/>
  <Override PartName="/ppt/notesSlides/notesSlide31.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Masters/slideMaster3.xml" ContentType="application/vnd.openxmlformats-officedocument.presentationml.slideMaster+xml"/>
  <Override PartName="/ppt/notesSlides/notesSlide30.xml" ContentType="application/vnd.openxmlformats-officedocument.presentationml.notesSlide+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0.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3.xml" ContentType="application/vnd.openxmlformats-officedocument.theme+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heme/themeOverride5.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omments/comment1.xml" ContentType="application/vnd.openxmlformats-officedocument.presentationml.comments+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5.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7" r:id="rId4"/>
    <p:sldMasterId id="2147483740" r:id="rId5"/>
    <p:sldMasterId id="2147483753" r:id="rId6"/>
  </p:sldMasterIdLst>
  <p:notesMasterIdLst>
    <p:notesMasterId r:id="rId130"/>
  </p:notesMasterIdLst>
  <p:handoutMasterIdLst>
    <p:handoutMasterId r:id="rId131"/>
  </p:handoutMasterIdLst>
  <p:sldIdLst>
    <p:sldId id="392" r:id="rId7"/>
    <p:sldId id="764" r:id="rId8"/>
    <p:sldId id="803" r:id="rId9"/>
    <p:sldId id="804" r:id="rId10"/>
    <p:sldId id="805" r:id="rId11"/>
    <p:sldId id="655" r:id="rId12"/>
    <p:sldId id="767" r:id="rId13"/>
    <p:sldId id="766" r:id="rId14"/>
    <p:sldId id="770" r:id="rId15"/>
    <p:sldId id="768" r:id="rId16"/>
    <p:sldId id="769" r:id="rId17"/>
    <p:sldId id="772" r:id="rId18"/>
    <p:sldId id="773" r:id="rId19"/>
    <p:sldId id="774" r:id="rId20"/>
    <p:sldId id="775" r:id="rId21"/>
    <p:sldId id="776" r:id="rId22"/>
    <p:sldId id="778" r:id="rId23"/>
    <p:sldId id="779" r:id="rId24"/>
    <p:sldId id="780" r:id="rId25"/>
    <p:sldId id="771" r:id="rId26"/>
    <p:sldId id="777" r:id="rId27"/>
    <p:sldId id="684" r:id="rId28"/>
    <p:sldId id="781" r:id="rId29"/>
    <p:sldId id="782" r:id="rId30"/>
    <p:sldId id="783" r:id="rId31"/>
    <p:sldId id="784" r:id="rId32"/>
    <p:sldId id="785" r:id="rId33"/>
    <p:sldId id="786" r:id="rId34"/>
    <p:sldId id="787" r:id="rId35"/>
    <p:sldId id="788" r:id="rId36"/>
    <p:sldId id="789" r:id="rId37"/>
    <p:sldId id="790" r:id="rId38"/>
    <p:sldId id="791" r:id="rId39"/>
    <p:sldId id="792" r:id="rId40"/>
    <p:sldId id="704" r:id="rId41"/>
    <p:sldId id="705" r:id="rId42"/>
    <p:sldId id="706" r:id="rId43"/>
    <p:sldId id="761" r:id="rId44"/>
    <p:sldId id="762" r:id="rId45"/>
    <p:sldId id="763" r:id="rId46"/>
    <p:sldId id="801" r:id="rId47"/>
    <p:sldId id="756" r:id="rId48"/>
    <p:sldId id="755" r:id="rId49"/>
    <p:sldId id="709" r:id="rId50"/>
    <p:sldId id="710" r:id="rId51"/>
    <p:sldId id="711" r:id="rId52"/>
    <p:sldId id="712" r:id="rId53"/>
    <p:sldId id="713" r:id="rId54"/>
    <p:sldId id="714" r:id="rId55"/>
    <p:sldId id="715" r:id="rId56"/>
    <p:sldId id="707" r:id="rId57"/>
    <p:sldId id="737" r:id="rId58"/>
    <p:sldId id="794" r:id="rId59"/>
    <p:sldId id="793" r:id="rId60"/>
    <p:sldId id="795" r:id="rId61"/>
    <p:sldId id="740" r:id="rId62"/>
    <p:sldId id="741" r:id="rId63"/>
    <p:sldId id="796" r:id="rId64"/>
    <p:sldId id="797" r:id="rId65"/>
    <p:sldId id="743" r:id="rId66"/>
    <p:sldId id="744" r:id="rId67"/>
    <p:sldId id="798" r:id="rId68"/>
    <p:sldId id="745" r:id="rId69"/>
    <p:sldId id="849" r:id="rId70"/>
    <p:sldId id="850" r:id="rId71"/>
    <p:sldId id="851" r:id="rId72"/>
    <p:sldId id="852" r:id="rId73"/>
    <p:sldId id="746" r:id="rId74"/>
    <p:sldId id="747" r:id="rId75"/>
    <p:sldId id="799" r:id="rId76"/>
    <p:sldId id="748" r:id="rId77"/>
    <p:sldId id="752" r:id="rId78"/>
    <p:sldId id="753" r:id="rId79"/>
    <p:sldId id="800" r:id="rId80"/>
    <p:sldId id="754" r:id="rId81"/>
    <p:sldId id="853" r:id="rId82"/>
    <p:sldId id="854" r:id="rId83"/>
    <p:sldId id="855" r:id="rId84"/>
    <p:sldId id="856" r:id="rId85"/>
    <p:sldId id="757" r:id="rId86"/>
    <p:sldId id="758" r:id="rId87"/>
    <p:sldId id="759" r:id="rId88"/>
    <p:sldId id="806" r:id="rId89"/>
    <p:sldId id="807" r:id="rId90"/>
    <p:sldId id="808" r:id="rId91"/>
    <p:sldId id="809" r:id="rId92"/>
    <p:sldId id="810" r:id="rId93"/>
    <p:sldId id="811" r:id="rId94"/>
    <p:sldId id="812" r:id="rId95"/>
    <p:sldId id="813" r:id="rId96"/>
    <p:sldId id="814" r:id="rId97"/>
    <p:sldId id="815" r:id="rId98"/>
    <p:sldId id="848" r:id="rId99"/>
    <p:sldId id="817" r:id="rId100"/>
    <p:sldId id="818" r:id="rId101"/>
    <p:sldId id="819" r:id="rId102"/>
    <p:sldId id="820" r:id="rId103"/>
    <p:sldId id="821" r:id="rId104"/>
    <p:sldId id="822" r:id="rId105"/>
    <p:sldId id="823" r:id="rId106"/>
    <p:sldId id="824" r:id="rId107"/>
    <p:sldId id="825" r:id="rId108"/>
    <p:sldId id="826" r:id="rId109"/>
    <p:sldId id="827" r:id="rId110"/>
    <p:sldId id="831" r:id="rId111"/>
    <p:sldId id="828" r:id="rId112"/>
    <p:sldId id="832" r:id="rId113"/>
    <p:sldId id="833" r:id="rId114"/>
    <p:sldId id="834" r:id="rId115"/>
    <p:sldId id="835" r:id="rId116"/>
    <p:sldId id="836" r:id="rId117"/>
    <p:sldId id="829" r:id="rId118"/>
    <p:sldId id="837" r:id="rId119"/>
    <p:sldId id="838" r:id="rId120"/>
    <p:sldId id="839" r:id="rId121"/>
    <p:sldId id="840" r:id="rId122"/>
    <p:sldId id="841" r:id="rId123"/>
    <p:sldId id="842" r:id="rId124"/>
    <p:sldId id="843" r:id="rId125"/>
    <p:sldId id="844" r:id="rId126"/>
    <p:sldId id="830" r:id="rId127"/>
    <p:sldId id="846" r:id="rId128"/>
    <p:sldId id="845" r:id="rId129"/>
  </p:sldIdLst>
  <p:sldSz cx="9144000" cy="6858000" type="screen4x3"/>
  <p:notesSz cx="7200900" cy="95123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96">
          <p15:clr>
            <a:srgbClr val="A4A3A4"/>
          </p15:clr>
        </p15:guide>
        <p15:guide id="2" pos="22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son, Micah" initials="RM" lastIdx="2" clrIdx="0"/>
  <p:cmAuthor id="1" name="Sellers-Vaughn, Mark" initials="S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89" autoAdjust="0"/>
  </p:normalViewPr>
  <p:slideViewPr>
    <p:cSldViewPr>
      <p:cViewPr varScale="1">
        <p:scale>
          <a:sx n="83" d="100"/>
          <a:sy n="83" d="100"/>
        </p:scale>
        <p:origin x="102" y="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9984"/>
    </p:cViewPr>
  </p:sorterViewPr>
  <p:notesViewPr>
    <p:cSldViewPr>
      <p:cViewPr>
        <p:scale>
          <a:sx n="75" d="100"/>
          <a:sy n="75" d="100"/>
        </p:scale>
        <p:origin x="-2352" y="1122"/>
      </p:cViewPr>
      <p:guideLst>
        <p:guide orient="horz" pos="2996"/>
        <p:guide pos="226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viewProps" Target="viewProp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notesMaster" Target="notesMasters/notesMaster1.xml"/><Relationship Id="rId135" Type="http://schemas.openxmlformats.org/officeDocument/2006/relationships/theme" Target="theme/theme1.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handoutMaster" Target="handoutMasters/handoutMaster1.xml"/><Relationship Id="rId136"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customXml" Target="../customXml/item4.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commentAuthors" Target="commentAuthor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eric.wood\Desktop\Portfolio%20Working%20copies\Template%20Portfolio%20design%202016.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eric.wood\Desktop\Portfolio%20Working%20copies\Template%20Portfolio%20design%202016.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eric.wood\Desktop\Portfolio%20Working%20copies\Template%20Portfolio%20design%2020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ric.wood\Desktop\Portfolio%20Working%20copies\Template%20Portfolio%20design%202016.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Users\eric.wood\Desktop\Portfolio%20Working%20copies\Template%20Portfolio%20design%202016.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C:\Users\eric.wood\Desktop\Portfolio%20Working%20copies\Template%20Portfolio%20design%202016.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C:\Users\eric.wood\Desktop\Portfolio%20Working%20copies\Template%20Portfolio%20design%202016.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ric.wood\Desktop\Portfolio%20Working%20copies\Template%20Portfolio%20design%202016.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eric.wood\Desktop\Portfolio%20Working%20copies\Template%20Portfolio%20design%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Transport Summary</a:t>
            </a:r>
          </a:p>
        </c:rich>
      </c:tx>
      <c:layout>
        <c:manualLayout>
          <c:xMode val="edge"/>
          <c:yMode val="edge"/>
          <c:x val="0.76940662962920625"/>
          <c:y val="2.0997375328083993E-2"/>
        </c:manualLayout>
      </c:layout>
      <c:overlay val="0"/>
    </c:title>
    <c:autoTitleDeleted val="0"/>
    <c:plotArea>
      <c:layout>
        <c:manualLayout>
          <c:layoutTarget val="inner"/>
          <c:xMode val="edge"/>
          <c:yMode val="edge"/>
          <c:x val="8.5916853041255112E-2"/>
          <c:y val="9.2132597598528529E-2"/>
          <c:w val="0.71056748313833995"/>
          <c:h val="0.81748796164258997"/>
        </c:manualLayout>
      </c:layout>
      <c:pieChart>
        <c:varyColors val="1"/>
        <c:ser>
          <c:idx val="0"/>
          <c:order val="0"/>
          <c:spPr>
            <a:scene3d>
              <a:camera prst="orthographicFront"/>
              <a:lightRig rig="threePt" dir="t"/>
            </a:scene3d>
            <a:sp3d>
              <a:bevelT/>
            </a:sp3d>
          </c:spPr>
          <c:dLbls>
            <c:dLbl>
              <c:idx val="0"/>
              <c:layout>
                <c:manualLayout>
                  <c:x val="9.4941106216365721E-3"/>
                  <c:y val="9.3974919801691481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7.2970818268725923E-2"/>
                  <c:y val="-1.994886750267327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9.6116959105472327E-2"/>
                  <c:y val="8.2988771140449544E-2"/>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3"/>
              <c:layout>
                <c:manualLayout>
                  <c:x val="0.17972113289951955"/>
                  <c:y val="-3.5421794497909984E-2"/>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4"/>
              <c:layout>
                <c:manualLayout>
                  <c:x val="-2.6398974712566851E-2"/>
                  <c:y val="5.5879659779369706E-2"/>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5"/>
              <c:layout>
                <c:manualLayout>
                  <c:x val="-0.13835268023221559"/>
                  <c:y val="1.6404199475065617E-2"/>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6"/>
              <c:layout>
                <c:manualLayout>
                  <c:x val="-0.32881017671213242"/>
                  <c:y val="0.21850393700787402"/>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7"/>
              <c:layout>
                <c:manualLayout>
                  <c:x val="-0.32776305640839826"/>
                  <c:y val="0.33923884514435698"/>
                </c:manualLayout>
              </c:layout>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400" b="1" i="0" baseline="0"/>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'SUMMARY (2)'!$C$181:$C$186</c:f>
              <c:strCache>
                <c:ptCount val="6"/>
                <c:pt idx="0">
                  <c:v>AECO</c:v>
                </c:pt>
                <c:pt idx="1">
                  <c:v>KINGSGATE</c:v>
                </c:pt>
                <c:pt idx="2">
                  <c:v>STA 2</c:v>
                </c:pt>
                <c:pt idx="3">
                  <c:v>NWP SUMAS/HUNT</c:v>
                </c:pt>
                <c:pt idx="4">
                  <c:v>NWP N OF GREEN</c:v>
                </c:pt>
                <c:pt idx="5">
                  <c:v>NWP S OF GREEN</c:v>
                </c:pt>
              </c:strCache>
            </c:strRef>
          </c:cat>
          <c:val>
            <c:numRef>
              <c:f>'SUMMARY (2)'!$D$181:$D$186</c:f>
              <c:numCache>
                <c:formatCode>#,##0_);\(#,##0\)</c:formatCode>
                <c:ptCount val="6"/>
                <c:pt idx="0">
                  <c:v>21973</c:v>
                </c:pt>
                <c:pt idx="1">
                  <c:v>46428</c:v>
                </c:pt>
                <c:pt idx="2">
                  <c:v>1000</c:v>
                </c:pt>
                <c:pt idx="3">
                  <c:v>137957</c:v>
                </c:pt>
                <c:pt idx="4">
                  <c:v>27292</c:v>
                </c:pt>
                <c:pt idx="5">
                  <c:v>36824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view3D>
    <c:floor>
      <c:thickness val="0"/>
    </c:floor>
    <c:sideWall>
      <c:thickness val="0"/>
    </c:sideWall>
    <c:backWall>
      <c:thickness val="0"/>
    </c:backWall>
    <c:plotArea>
      <c:layout>
        <c:manualLayout>
          <c:layoutTarget val="inner"/>
          <c:xMode val="edge"/>
          <c:yMode val="edge"/>
          <c:x val="8.5916853041255112E-2"/>
          <c:y val="9.2132597598528529E-2"/>
          <c:w val="0.71056748313833995"/>
          <c:h val="0.81748796164258997"/>
        </c:manualLayout>
      </c:layout>
      <c:bar3DChart>
        <c:barDir val="col"/>
        <c:grouping val="clustered"/>
        <c:varyColors val="0"/>
        <c:ser>
          <c:idx val="3"/>
          <c:order val="0"/>
          <c:tx>
            <c:strRef>
              <c:f>'SUMMARY (2)'!$A$29</c:f>
              <c:strCache>
                <c:ptCount val="1"/>
                <c:pt idx="0">
                  <c:v>NWP SUMAS/HUNT</c:v>
                </c:pt>
              </c:strCache>
            </c:strRef>
          </c:tx>
          <c:spPr>
            <a:solidFill>
              <a:srgbClr val="4F81BD"/>
            </a:solidFill>
          </c:spPr>
          <c:invertIfNegative val="0"/>
          <c:dPt>
            <c:idx val="0"/>
            <c:invertIfNegative val="0"/>
            <c:bubble3D val="0"/>
          </c:dPt>
          <c:cat>
            <c:strRef>
              <c:f>'SUMMARY (2)'!$D$25:$G$25</c:f>
              <c:strCache>
                <c:ptCount val="4"/>
                <c:pt idx="0">
                  <c:v> Nov16-Oct17 </c:v>
                </c:pt>
                <c:pt idx="1">
                  <c:v> Nov17-Oct18 </c:v>
                </c:pt>
                <c:pt idx="2">
                  <c:v> Nov18-Oct19 </c:v>
                </c:pt>
                <c:pt idx="3">
                  <c:v> TOTALS </c:v>
                </c:pt>
              </c:strCache>
            </c:strRef>
          </c:cat>
          <c:val>
            <c:numRef>
              <c:f>'SUMMARY (2)'!$D$29:$G$29</c:f>
              <c:numCache>
                <c:formatCode>#,##0_);\(#,##0\)</c:formatCode>
                <c:ptCount val="4"/>
                <c:pt idx="0">
                  <c:v>6380000</c:v>
                </c:pt>
                <c:pt idx="1">
                  <c:v>2656000</c:v>
                </c:pt>
                <c:pt idx="2">
                  <c:v>1509000</c:v>
                </c:pt>
                <c:pt idx="3">
                  <c:v>10545000</c:v>
                </c:pt>
              </c:numCache>
            </c:numRef>
          </c:val>
        </c:ser>
        <c:ser>
          <c:idx val="4"/>
          <c:order val="1"/>
          <c:tx>
            <c:strRef>
              <c:f>'SUMMARY (2)'!$A$30</c:f>
              <c:strCache>
                <c:ptCount val="1"/>
                <c:pt idx="0">
                  <c:v>NWP N OF GREEN</c:v>
                </c:pt>
              </c:strCache>
            </c:strRef>
          </c:tx>
          <c:spPr>
            <a:solidFill>
              <a:srgbClr val="F79646"/>
            </a:solidFill>
          </c:spPr>
          <c:invertIfNegative val="0"/>
          <c:cat>
            <c:strRef>
              <c:f>'SUMMARY (2)'!$D$25:$G$25</c:f>
              <c:strCache>
                <c:ptCount val="4"/>
                <c:pt idx="0">
                  <c:v> Nov16-Oct17 </c:v>
                </c:pt>
                <c:pt idx="1">
                  <c:v> Nov17-Oct18 </c:v>
                </c:pt>
                <c:pt idx="2">
                  <c:v> Nov18-Oct19 </c:v>
                </c:pt>
                <c:pt idx="3">
                  <c:v> TOTALS </c:v>
                </c:pt>
              </c:strCache>
            </c:strRef>
          </c:cat>
          <c:val>
            <c:numRef>
              <c:f>'SUMMARY (2)'!$D$30:$G$30</c:f>
              <c:numCache>
                <c:formatCode>#,##0_);\(#,##0\)</c:formatCode>
                <c:ptCount val="4"/>
                <c:pt idx="0">
                  <c:v>2860000</c:v>
                </c:pt>
                <c:pt idx="1">
                  <c:v>830000</c:v>
                </c:pt>
                <c:pt idx="2">
                  <c:v>720000</c:v>
                </c:pt>
                <c:pt idx="3">
                  <c:v>4410000</c:v>
                </c:pt>
              </c:numCache>
            </c:numRef>
          </c:val>
        </c:ser>
        <c:ser>
          <c:idx val="5"/>
          <c:order val="2"/>
          <c:tx>
            <c:strRef>
              <c:f>'SUMMARY (2)'!$A$31</c:f>
              <c:strCache>
                <c:ptCount val="1"/>
                <c:pt idx="0">
                  <c:v>NWP S OF GREEN</c:v>
                </c:pt>
              </c:strCache>
            </c:strRef>
          </c:tx>
          <c:spPr>
            <a:solidFill>
              <a:srgbClr val="1F497D">
                <a:lumMod val="40000"/>
                <a:lumOff val="60000"/>
              </a:srgbClr>
            </a:solidFill>
          </c:spPr>
          <c:invertIfNegative val="0"/>
          <c:cat>
            <c:strRef>
              <c:f>'SUMMARY (2)'!$D$25:$G$25</c:f>
              <c:strCache>
                <c:ptCount val="4"/>
                <c:pt idx="0">
                  <c:v> Nov16-Oct17 </c:v>
                </c:pt>
                <c:pt idx="1">
                  <c:v> Nov17-Oct18 </c:v>
                </c:pt>
                <c:pt idx="2">
                  <c:v> Nov18-Oct19 </c:v>
                </c:pt>
                <c:pt idx="3">
                  <c:v> TOTALS </c:v>
                </c:pt>
              </c:strCache>
            </c:strRef>
          </c:cat>
          <c:val>
            <c:numRef>
              <c:f>'SUMMARY (2)'!$D$31:$G$31</c:f>
              <c:numCache>
                <c:formatCode>#,##0_);\(#,##0\)</c:formatCode>
                <c:ptCount val="4"/>
                <c:pt idx="0">
                  <c:v>592000</c:v>
                </c:pt>
                <c:pt idx="1">
                  <c:v>457000</c:v>
                </c:pt>
                <c:pt idx="2">
                  <c:v>0</c:v>
                </c:pt>
                <c:pt idx="3">
                  <c:v>1049000</c:v>
                </c:pt>
              </c:numCache>
            </c:numRef>
          </c:val>
        </c:ser>
        <c:ser>
          <c:idx val="2"/>
          <c:order val="3"/>
          <c:tx>
            <c:strRef>
              <c:f>'SUMMARY (2)'!$A$26</c:f>
              <c:strCache>
                <c:ptCount val="1"/>
                <c:pt idx="0">
                  <c:v>AECO</c:v>
                </c:pt>
              </c:strCache>
            </c:strRef>
          </c:tx>
          <c:spPr>
            <a:solidFill>
              <a:srgbClr val="92D050"/>
            </a:solidFill>
          </c:spPr>
          <c:invertIfNegative val="0"/>
          <c:cat>
            <c:strRef>
              <c:f>'SUMMARY (2)'!$D$25:$G$25</c:f>
              <c:strCache>
                <c:ptCount val="4"/>
                <c:pt idx="0">
                  <c:v> Nov16-Oct17 </c:v>
                </c:pt>
                <c:pt idx="1">
                  <c:v> Nov17-Oct18 </c:v>
                </c:pt>
                <c:pt idx="2">
                  <c:v> Nov18-Oct19 </c:v>
                </c:pt>
                <c:pt idx="3">
                  <c:v> TOTALS </c:v>
                </c:pt>
              </c:strCache>
            </c:strRef>
          </c:cat>
          <c:val>
            <c:numRef>
              <c:f>'SUMMARY (2)'!$D$26:$G$26</c:f>
              <c:numCache>
                <c:formatCode>#,##0_);\(#,##0\)</c:formatCode>
                <c:ptCount val="4"/>
                <c:pt idx="0">
                  <c:v>1507500</c:v>
                </c:pt>
                <c:pt idx="1">
                  <c:v>2130000</c:v>
                </c:pt>
                <c:pt idx="2">
                  <c:v>905000</c:v>
                </c:pt>
                <c:pt idx="3">
                  <c:v>4542500</c:v>
                </c:pt>
              </c:numCache>
            </c:numRef>
          </c:val>
        </c:ser>
        <c:ser>
          <c:idx val="0"/>
          <c:order val="4"/>
          <c:tx>
            <c:strRef>
              <c:f>'SUMMARY (2)'!$A$27</c:f>
              <c:strCache>
                <c:ptCount val="1"/>
                <c:pt idx="0">
                  <c:v>KINGSGATE</c:v>
                </c:pt>
              </c:strCache>
            </c:strRef>
          </c:tx>
          <c:spPr>
            <a:solidFill>
              <a:srgbClr val="00B0F0"/>
            </a:solidFill>
          </c:spPr>
          <c:invertIfNegative val="0"/>
          <c:cat>
            <c:strRef>
              <c:f>'SUMMARY (2)'!$D$25:$G$25</c:f>
              <c:strCache>
                <c:ptCount val="4"/>
                <c:pt idx="0">
                  <c:v> Nov16-Oct17 </c:v>
                </c:pt>
                <c:pt idx="1">
                  <c:v> Nov17-Oct18 </c:v>
                </c:pt>
                <c:pt idx="2">
                  <c:v> Nov18-Oct19 </c:v>
                </c:pt>
                <c:pt idx="3">
                  <c:v> TOTALS </c:v>
                </c:pt>
              </c:strCache>
            </c:strRef>
          </c:cat>
          <c:val>
            <c:numRef>
              <c:f>'SUMMARY (2)'!$D$27:$G$27</c:f>
              <c:numCache>
                <c:formatCode>#,##0_);\(#,##0\)</c:formatCode>
                <c:ptCount val="4"/>
                <c:pt idx="0">
                  <c:v>1820000</c:v>
                </c:pt>
                <c:pt idx="1">
                  <c:v>155000</c:v>
                </c:pt>
                <c:pt idx="2">
                  <c:v>460000</c:v>
                </c:pt>
                <c:pt idx="3">
                  <c:v>2435000</c:v>
                </c:pt>
              </c:numCache>
            </c:numRef>
          </c:val>
        </c:ser>
        <c:ser>
          <c:idx val="1"/>
          <c:order val="5"/>
          <c:tx>
            <c:strRef>
              <c:f>'SUMMARY (2)'!$A$28</c:f>
              <c:strCache>
                <c:ptCount val="1"/>
                <c:pt idx="0">
                  <c:v>STA 2</c:v>
                </c:pt>
              </c:strCache>
            </c:strRef>
          </c:tx>
          <c:spPr>
            <a:solidFill>
              <a:srgbClr val="FF0000"/>
            </a:solidFill>
          </c:spPr>
          <c:invertIfNegative val="0"/>
          <c:cat>
            <c:strRef>
              <c:f>'SUMMARY (2)'!$D$25:$G$25</c:f>
              <c:strCache>
                <c:ptCount val="4"/>
                <c:pt idx="0">
                  <c:v> Nov16-Oct17 </c:v>
                </c:pt>
                <c:pt idx="1">
                  <c:v> Nov17-Oct18 </c:v>
                </c:pt>
                <c:pt idx="2">
                  <c:v> Nov18-Oct19 </c:v>
                </c:pt>
                <c:pt idx="3">
                  <c:v> TOTALS </c:v>
                </c:pt>
              </c:strCache>
            </c:strRef>
          </c:cat>
          <c:val>
            <c:numRef>
              <c:f>'SUMMARY (2)'!$D$28:$G$28</c:f>
              <c:numCache>
                <c:formatCode>#,##0_);\(#,##0\)</c:formatCode>
                <c:ptCount val="4"/>
                <c:pt idx="0">
                  <c:v>0</c:v>
                </c:pt>
                <c:pt idx="1">
                  <c:v>365000</c:v>
                </c:pt>
                <c:pt idx="2">
                  <c:v>0</c:v>
                </c:pt>
                <c:pt idx="3">
                  <c:v>365000</c:v>
                </c:pt>
              </c:numCache>
            </c:numRef>
          </c:val>
        </c:ser>
        <c:dLbls>
          <c:showLegendKey val="0"/>
          <c:showVal val="0"/>
          <c:showCatName val="0"/>
          <c:showSerName val="0"/>
          <c:showPercent val="0"/>
          <c:showBubbleSize val="0"/>
        </c:dLbls>
        <c:gapWidth val="150"/>
        <c:shape val="box"/>
        <c:axId val="164923168"/>
        <c:axId val="164923552"/>
        <c:axId val="0"/>
      </c:bar3DChart>
      <c:catAx>
        <c:axId val="164923168"/>
        <c:scaling>
          <c:orientation val="minMax"/>
        </c:scaling>
        <c:delete val="0"/>
        <c:axPos val="b"/>
        <c:title>
          <c:tx>
            <c:rich>
              <a:bodyPr/>
              <a:lstStyle/>
              <a:p>
                <a:pPr>
                  <a:defRPr sz="1600" u="dbl" baseline="0"/>
                </a:pPr>
                <a:r>
                  <a:rPr lang="en-US" sz="1600" u="dbl" baseline="0"/>
                  <a:t>TOTAL RFP's</a:t>
                </a:r>
              </a:p>
            </c:rich>
          </c:tx>
          <c:layout>
            <c:manualLayout>
              <c:xMode val="edge"/>
              <c:yMode val="edge"/>
              <c:x val="0.3736634237634856"/>
              <c:y val="2.1935850538367739E-2"/>
            </c:manualLayout>
          </c:layout>
          <c:overlay val="0"/>
        </c:title>
        <c:numFmt formatCode="General" sourceLinked="0"/>
        <c:majorTickMark val="out"/>
        <c:minorTickMark val="none"/>
        <c:tickLblPos val="nextTo"/>
        <c:txPr>
          <a:bodyPr/>
          <a:lstStyle/>
          <a:p>
            <a:pPr>
              <a:defRPr sz="1200" baseline="0"/>
            </a:pPr>
            <a:endParaRPr lang="en-US"/>
          </a:p>
        </c:txPr>
        <c:crossAx val="164923552"/>
        <c:crosses val="autoZero"/>
        <c:auto val="1"/>
        <c:lblAlgn val="ctr"/>
        <c:lblOffset val="100"/>
        <c:noMultiLvlLbl val="0"/>
      </c:catAx>
      <c:valAx>
        <c:axId val="164923552"/>
        <c:scaling>
          <c:orientation val="minMax"/>
          <c:max val="12000000"/>
          <c:min val="0"/>
        </c:scaling>
        <c:delete val="0"/>
        <c:axPos val="l"/>
        <c:majorGridlines/>
        <c:numFmt formatCode="#,##0_);\(#,##0\)" sourceLinked="1"/>
        <c:majorTickMark val="out"/>
        <c:minorTickMark val="none"/>
        <c:tickLblPos val="nextTo"/>
        <c:crossAx val="164923168"/>
        <c:crosses val="autoZero"/>
        <c:crossBetween val="between"/>
        <c:majorUnit val="1000000"/>
      </c:valAx>
      <c:spPr>
        <a:scene3d>
          <a:camera prst="orthographicFront"/>
          <a:lightRig rig="threePt" dir="t"/>
        </a:scene3d>
        <a:sp3d prstMaterial="matte"/>
      </c:spPr>
    </c:plotArea>
    <c:legend>
      <c:legendPos val="r"/>
      <c:layout/>
      <c:overlay val="0"/>
      <c:txPr>
        <a:bodyPr/>
        <a:lstStyle/>
        <a:p>
          <a:pPr>
            <a:defRPr sz="1200" baseline="0"/>
          </a:pPr>
          <a:endParaRPr lang="en-US"/>
        </a:p>
      </c:txPr>
    </c:legend>
    <c:plotVisOnly val="1"/>
    <c:dispBlanksAs val="zero"/>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8.5916853041255112E-2"/>
          <c:y val="9.2132597598528529E-2"/>
          <c:w val="0.71056748313833995"/>
          <c:h val="0.81748796164258997"/>
        </c:manualLayout>
      </c:layout>
      <c:bar3DChart>
        <c:barDir val="col"/>
        <c:grouping val="clustered"/>
        <c:varyColors val="0"/>
        <c:ser>
          <c:idx val="4"/>
          <c:order val="0"/>
          <c:tx>
            <c:strRef>
              <c:f>'SUMMARY (2)'!$A$7:$C$7</c:f>
              <c:strCache>
                <c:ptCount val="1"/>
                <c:pt idx="0">
                  <c:v>NWP SUMAS/HUNT</c:v>
                </c:pt>
              </c:strCache>
            </c:strRef>
          </c:tx>
          <c:spPr>
            <a:solidFill>
              <a:schemeClr val="accent1"/>
            </a:solidFill>
          </c:spPr>
          <c:invertIfNegative val="0"/>
          <c:cat>
            <c:strRef>
              <c:f>'SUMMARY (2)'!$D$2:$G$2</c:f>
              <c:strCache>
                <c:ptCount val="4"/>
                <c:pt idx="0">
                  <c:v>Nov16-Oct17</c:v>
                </c:pt>
                <c:pt idx="1">
                  <c:v>Nov17-Oct18</c:v>
                </c:pt>
                <c:pt idx="2">
                  <c:v>Nov18-Oct19</c:v>
                </c:pt>
                <c:pt idx="3">
                  <c:v>TOTALS</c:v>
                </c:pt>
              </c:strCache>
            </c:strRef>
          </c:cat>
          <c:val>
            <c:numRef>
              <c:f>'SUMMARY (2)'!$D$7:$G$7</c:f>
              <c:numCache>
                <c:formatCode>#,##0_);\(#,##0\)</c:formatCode>
                <c:ptCount val="4"/>
                <c:pt idx="0">
                  <c:v>4405000</c:v>
                </c:pt>
                <c:pt idx="1">
                  <c:v>2056000</c:v>
                </c:pt>
                <c:pt idx="2">
                  <c:v>604000</c:v>
                </c:pt>
                <c:pt idx="3">
                  <c:v>7065000</c:v>
                </c:pt>
              </c:numCache>
            </c:numRef>
          </c:val>
        </c:ser>
        <c:ser>
          <c:idx val="5"/>
          <c:order val="1"/>
          <c:tx>
            <c:strRef>
              <c:f>'SUMMARY (2)'!$A$8:$C$8</c:f>
              <c:strCache>
                <c:ptCount val="1"/>
                <c:pt idx="0">
                  <c:v>NWP N OF GREEN</c:v>
                </c:pt>
              </c:strCache>
            </c:strRef>
          </c:tx>
          <c:spPr>
            <a:solidFill>
              <a:schemeClr val="accent6"/>
            </a:solidFill>
          </c:spPr>
          <c:invertIfNegative val="0"/>
          <c:cat>
            <c:strRef>
              <c:f>'SUMMARY (2)'!$D$2:$G$2</c:f>
              <c:strCache>
                <c:ptCount val="4"/>
                <c:pt idx="0">
                  <c:v>Nov16-Oct17</c:v>
                </c:pt>
                <c:pt idx="1">
                  <c:v>Nov17-Oct18</c:v>
                </c:pt>
                <c:pt idx="2">
                  <c:v>Nov18-Oct19</c:v>
                </c:pt>
                <c:pt idx="3">
                  <c:v>TOTALS</c:v>
                </c:pt>
              </c:strCache>
            </c:strRef>
          </c:cat>
          <c:val>
            <c:numRef>
              <c:f>'SUMMARY (2)'!$D$8:$G$8</c:f>
              <c:numCache>
                <c:formatCode>#,##0_);\(#,##0\)</c:formatCode>
                <c:ptCount val="4"/>
                <c:pt idx="0">
                  <c:v>2860000</c:v>
                </c:pt>
                <c:pt idx="1">
                  <c:v>605000</c:v>
                </c:pt>
                <c:pt idx="2">
                  <c:v>720000</c:v>
                </c:pt>
                <c:pt idx="3">
                  <c:v>4185000</c:v>
                </c:pt>
              </c:numCache>
            </c:numRef>
          </c:val>
        </c:ser>
        <c:ser>
          <c:idx val="6"/>
          <c:order val="2"/>
          <c:tx>
            <c:strRef>
              <c:f>'SUMMARY (2)'!$A$9:$C$9</c:f>
              <c:strCache>
                <c:ptCount val="1"/>
                <c:pt idx="0">
                  <c:v>NWP S OF GREEN</c:v>
                </c:pt>
              </c:strCache>
            </c:strRef>
          </c:tx>
          <c:spPr>
            <a:solidFill>
              <a:schemeClr val="tx2">
                <a:lumMod val="40000"/>
                <a:lumOff val="60000"/>
              </a:schemeClr>
            </a:solidFill>
          </c:spPr>
          <c:invertIfNegative val="0"/>
          <c:cat>
            <c:strRef>
              <c:f>'SUMMARY (2)'!$D$2:$G$2</c:f>
              <c:strCache>
                <c:ptCount val="4"/>
                <c:pt idx="0">
                  <c:v>Nov16-Oct17</c:v>
                </c:pt>
                <c:pt idx="1">
                  <c:v>Nov17-Oct18</c:v>
                </c:pt>
                <c:pt idx="2">
                  <c:v>Nov18-Oct19</c:v>
                </c:pt>
                <c:pt idx="3">
                  <c:v>TOTALS</c:v>
                </c:pt>
              </c:strCache>
            </c:strRef>
          </c:cat>
          <c:val>
            <c:numRef>
              <c:f>'SUMMARY (2)'!$D$9:$G$9</c:f>
              <c:numCache>
                <c:formatCode>#,##0_);\(#,##0\)</c:formatCode>
                <c:ptCount val="4"/>
                <c:pt idx="0">
                  <c:v>592000</c:v>
                </c:pt>
                <c:pt idx="1">
                  <c:v>457000</c:v>
                </c:pt>
                <c:pt idx="2">
                  <c:v>0</c:v>
                </c:pt>
                <c:pt idx="3">
                  <c:v>1049000</c:v>
                </c:pt>
              </c:numCache>
            </c:numRef>
          </c:val>
        </c:ser>
        <c:ser>
          <c:idx val="1"/>
          <c:order val="3"/>
          <c:tx>
            <c:strRef>
              <c:f>'SUMMARY (2)'!$A$4:$C$4</c:f>
              <c:strCache>
                <c:ptCount val="1"/>
                <c:pt idx="0">
                  <c:v>AECO</c:v>
                </c:pt>
              </c:strCache>
            </c:strRef>
          </c:tx>
          <c:spPr>
            <a:solidFill>
              <a:srgbClr val="92D050"/>
            </a:solidFill>
          </c:spPr>
          <c:invertIfNegative val="0"/>
          <c:cat>
            <c:strRef>
              <c:f>'SUMMARY (2)'!$D$2:$G$2</c:f>
              <c:strCache>
                <c:ptCount val="4"/>
                <c:pt idx="0">
                  <c:v>Nov16-Oct17</c:v>
                </c:pt>
                <c:pt idx="1">
                  <c:v>Nov17-Oct18</c:v>
                </c:pt>
                <c:pt idx="2">
                  <c:v>Nov18-Oct19</c:v>
                </c:pt>
                <c:pt idx="3">
                  <c:v>TOTALS</c:v>
                </c:pt>
              </c:strCache>
            </c:strRef>
          </c:cat>
          <c:val>
            <c:numRef>
              <c:f>'SUMMARY (2)'!$D$4:$G$4</c:f>
              <c:numCache>
                <c:formatCode>#,##0_);\(#,##0\)</c:formatCode>
                <c:ptCount val="4"/>
                <c:pt idx="0">
                  <c:v>305000</c:v>
                </c:pt>
                <c:pt idx="1">
                  <c:v>1375000</c:v>
                </c:pt>
                <c:pt idx="2">
                  <c:v>905000</c:v>
                </c:pt>
                <c:pt idx="3">
                  <c:v>2585000</c:v>
                </c:pt>
              </c:numCache>
            </c:numRef>
          </c:val>
        </c:ser>
        <c:ser>
          <c:idx val="2"/>
          <c:order val="4"/>
          <c:tx>
            <c:strRef>
              <c:f>'SUMMARY (2)'!$A$5:$C$5</c:f>
              <c:strCache>
                <c:ptCount val="1"/>
                <c:pt idx="0">
                  <c:v>KINGSGATE</c:v>
                </c:pt>
              </c:strCache>
            </c:strRef>
          </c:tx>
          <c:spPr>
            <a:solidFill>
              <a:srgbClr val="00B0F0"/>
            </a:solidFill>
          </c:spPr>
          <c:invertIfNegative val="0"/>
          <c:cat>
            <c:strRef>
              <c:f>'SUMMARY (2)'!$D$2:$G$2</c:f>
              <c:strCache>
                <c:ptCount val="4"/>
                <c:pt idx="0">
                  <c:v>Nov16-Oct17</c:v>
                </c:pt>
                <c:pt idx="1">
                  <c:v>Nov17-Oct18</c:v>
                </c:pt>
                <c:pt idx="2">
                  <c:v>Nov18-Oct19</c:v>
                </c:pt>
                <c:pt idx="3">
                  <c:v>TOTALS</c:v>
                </c:pt>
              </c:strCache>
            </c:strRef>
          </c:cat>
          <c:val>
            <c:numRef>
              <c:f>'SUMMARY (2)'!$D$5:$G$5</c:f>
              <c:numCache>
                <c:formatCode>#,##0_);\(#,##0\)</c:formatCode>
                <c:ptCount val="4"/>
                <c:pt idx="0">
                  <c:v>1820000</c:v>
                </c:pt>
                <c:pt idx="1">
                  <c:v>155000</c:v>
                </c:pt>
                <c:pt idx="2">
                  <c:v>460000</c:v>
                </c:pt>
                <c:pt idx="3">
                  <c:v>2435000</c:v>
                </c:pt>
              </c:numCache>
            </c:numRef>
          </c:val>
        </c:ser>
        <c:ser>
          <c:idx val="3"/>
          <c:order val="5"/>
          <c:tx>
            <c:strRef>
              <c:f>'SUMMARY (2)'!$A$6:$C$6</c:f>
              <c:strCache>
                <c:ptCount val="1"/>
                <c:pt idx="0">
                  <c:v>STA 2</c:v>
                </c:pt>
              </c:strCache>
            </c:strRef>
          </c:tx>
          <c:spPr>
            <a:solidFill>
              <a:srgbClr val="FF0000"/>
            </a:solidFill>
          </c:spPr>
          <c:invertIfNegative val="0"/>
          <c:cat>
            <c:strRef>
              <c:f>'SUMMARY (2)'!$D$2:$G$2</c:f>
              <c:strCache>
                <c:ptCount val="4"/>
                <c:pt idx="0">
                  <c:v>Nov16-Oct17</c:v>
                </c:pt>
                <c:pt idx="1">
                  <c:v>Nov17-Oct18</c:v>
                </c:pt>
                <c:pt idx="2">
                  <c:v>Nov18-Oct19</c:v>
                </c:pt>
                <c:pt idx="3">
                  <c:v>TOTALS</c:v>
                </c:pt>
              </c:strCache>
            </c:strRef>
          </c:cat>
          <c:val>
            <c:numRef>
              <c:f>'SUMMARY (2)'!$D$6:$G$6</c:f>
              <c:numCache>
                <c:formatCode>#,##0_);\(#,##0\)</c:formatCode>
                <c:ptCount val="4"/>
                <c:pt idx="0">
                  <c:v>0</c:v>
                </c:pt>
                <c:pt idx="1">
                  <c:v>365000</c:v>
                </c:pt>
                <c:pt idx="2">
                  <c:v>0</c:v>
                </c:pt>
                <c:pt idx="3">
                  <c:v>365000</c:v>
                </c:pt>
              </c:numCache>
            </c:numRef>
          </c:val>
        </c:ser>
        <c:ser>
          <c:idx val="0"/>
          <c:order val="6"/>
          <c:tx>
            <c:v>INDEX RFP's</c:v>
          </c:tx>
          <c:invertIfNegative val="0"/>
          <c:val>
            <c:numLit>
              <c:formatCode>General</c:formatCode>
              <c:ptCount val="1"/>
              <c:pt idx="0">
                <c:v>1</c:v>
              </c:pt>
            </c:numLit>
          </c:val>
        </c:ser>
        <c:dLbls>
          <c:showLegendKey val="0"/>
          <c:showVal val="0"/>
          <c:showCatName val="0"/>
          <c:showSerName val="0"/>
          <c:showPercent val="0"/>
          <c:showBubbleSize val="0"/>
        </c:dLbls>
        <c:gapWidth val="150"/>
        <c:gapDepth val="149"/>
        <c:shape val="box"/>
        <c:axId val="162220656"/>
        <c:axId val="164407672"/>
        <c:axId val="0"/>
      </c:bar3DChart>
      <c:catAx>
        <c:axId val="162220656"/>
        <c:scaling>
          <c:orientation val="minMax"/>
        </c:scaling>
        <c:delete val="0"/>
        <c:axPos val="b"/>
        <c:title>
          <c:tx>
            <c:rich>
              <a:bodyPr/>
              <a:lstStyle/>
              <a:p>
                <a:pPr>
                  <a:defRPr sz="1600" u="dbl" baseline="0"/>
                </a:pPr>
                <a:r>
                  <a:rPr lang="en-US" sz="1600" u="dbl" baseline="0"/>
                  <a:t>INDEX RFP's</a:t>
                </a:r>
              </a:p>
            </c:rich>
          </c:tx>
          <c:layout>
            <c:manualLayout>
              <c:xMode val="edge"/>
              <c:yMode val="edge"/>
              <c:x val="0.3736634237634856"/>
              <c:y val="2.1935850538367739E-2"/>
            </c:manualLayout>
          </c:layout>
          <c:overlay val="0"/>
        </c:title>
        <c:numFmt formatCode="General" sourceLinked="0"/>
        <c:majorTickMark val="out"/>
        <c:minorTickMark val="none"/>
        <c:tickLblPos val="nextTo"/>
        <c:txPr>
          <a:bodyPr/>
          <a:lstStyle/>
          <a:p>
            <a:pPr>
              <a:defRPr sz="1200" baseline="0"/>
            </a:pPr>
            <a:endParaRPr lang="en-US"/>
          </a:p>
        </c:txPr>
        <c:crossAx val="164407672"/>
        <c:crosses val="autoZero"/>
        <c:auto val="1"/>
        <c:lblAlgn val="ctr"/>
        <c:lblOffset val="100"/>
        <c:noMultiLvlLbl val="0"/>
      </c:catAx>
      <c:valAx>
        <c:axId val="164407672"/>
        <c:scaling>
          <c:orientation val="minMax"/>
        </c:scaling>
        <c:delete val="0"/>
        <c:axPos val="l"/>
        <c:majorGridlines/>
        <c:numFmt formatCode="#,##0_);\(#,##0\)" sourceLinked="1"/>
        <c:majorTickMark val="out"/>
        <c:minorTickMark val="none"/>
        <c:tickLblPos val="nextTo"/>
        <c:crossAx val="162220656"/>
        <c:crosses val="autoZero"/>
        <c:crossBetween val="between"/>
      </c:valAx>
      <c:spPr>
        <a:scene3d>
          <a:camera prst="orthographicFront"/>
          <a:lightRig rig="threePt" dir="t"/>
        </a:scene3d>
        <a:sp3d prstMaterial="matte"/>
      </c:spPr>
    </c:plotArea>
    <c:legend>
      <c:legendPos val="r"/>
      <c:legendEntry>
        <c:idx val="6"/>
        <c:delete val="1"/>
      </c:legendEntry>
      <c:layout/>
      <c:overlay val="0"/>
      <c:txPr>
        <a:bodyPr/>
        <a:lstStyle/>
        <a:p>
          <a:pPr>
            <a:defRPr sz="1200" baseline="0"/>
          </a:pPr>
          <a:endParaRPr lang="en-US"/>
        </a:p>
      </c:txPr>
    </c:legend>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manualLayout>
          <c:layoutTarget val="inner"/>
          <c:xMode val="edge"/>
          <c:yMode val="edge"/>
          <c:x val="8.5916853041255112E-2"/>
          <c:y val="9.2132597598528529E-2"/>
          <c:w val="0.71056748313833995"/>
          <c:h val="0.81748796164258997"/>
        </c:manualLayout>
      </c:layout>
      <c:bar3DChart>
        <c:barDir val="col"/>
        <c:grouping val="clustered"/>
        <c:varyColors val="0"/>
        <c:ser>
          <c:idx val="4"/>
          <c:order val="0"/>
          <c:tx>
            <c:strRef>
              <c:f>'SUMMARY (2)'!$A$7:$C$7</c:f>
              <c:strCache>
                <c:ptCount val="1"/>
                <c:pt idx="0">
                  <c:v>NWP SUMAS/HUNT</c:v>
                </c:pt>
              </c:strCache>
            </c:strRef>
          </c:tx>
          <c:spPr>
            <a:solidFill>
              <a:schemeClr val="accent1"/>
            </a:solidFill>
          </c:spPr>
          <c:invertIfNegative val="0"/>
          <c:cat>
            <c:strRef>
              <c:f>'SUMMARY (2)'!$D$2:$G$2</c:f>
              <c:strCache>
                <c:ptCount val="4"/>
                <c:pt idx="0">
                  <c:v>Nov16-Oct17</c:v>
                </c:pt>
                <c:pt idx="1">
                  <c:v>Nov17-Oct18</c:v>
                </c:pt>
                <c:pt idx="2">
                  <c:v>Nov18-Oct19</c:v>
                </c:pt>
                <c:pt idx="3">
                  <c:v>TOTALS</c:v>
                </c:pt>
              </c:strCache>
            </c:strRef>
          </c:cat>
          <c:val>
            <c:numRef>
              <c:f>'SUMMARY (2)'!$D$16:$G$16</c:f>
              <c:numCache>
                <c:formatCode>#,##0_);\(#,##0\)</c:formatCode>
                <c:ptCount val="4"/>
                <c:pt idx="0">
                  <c:v>1975000</c:v>
                </c:pt>
                <c:pt idx="1">
                  <c:v>600000</c:v>
                </c:pt>
                <c:pt idx="2">
                  <c:v>905000</c:v>
                </c:pt>
                <c:pt idx="3">
                  <c:v>3480000</c:v>
                </c:pt>
              </c:numCache>
            </c:numRef>
          </c:val>
        </c:ser>
        <c:ser>
          <c:idx val="5"/>
          <c:order val="1"/>
          <c:tx>
            <c:strRef>
              <c:f>'SUMMARY (2)'!$A$8:$C$8</c:f>
              <c:strCache>
                <c:ptCount val="1"/>
                <c:pt idx="0">
                  <c:v>NWP N OF GREEN</c:v>
                </c:pt>
              </c:strCache>
            </c:strRef>
          </c:tx>
          <c:spPr>
            <a:solidFill>
              <a:schemeClr val="accent6"/>
            </a:solidFill>
          </c:spPr>
          <c:invertIfNegative val="0"/>
          <c:cat>
            <c:strRef>
              <c:f>'SUMMARY (2)'!$D$2:$G$2</c:f>
              <c:strCache>
                <c:ptCount val="4"/>
                <c:pt idx="0">
                  <c:v>Nov16-Oct17</c:v>
                </c:pt>
                <c:pt idx="1">
                  <c:v>Nov17-Oct18</c:v>
                </c:pt>
                <c:pt idx="2">
                  <c:v>Nov18-Oct19</c:v>
                </c:pt>
                <c:pt idx="3">
                  <c:v>TOTALS</c:v>
                </c:pt>
              </c:strCache>
            </c:strRef>
          </c:cat>
          <c:val>
            <c:numRef>
              <c:f>'SUMMARY (2)'!$D$17:$G$17</c:f>
              <c:numCache>
                <c:formatCode>#,##0_);\(#,##0\)</c:formatCode>
                <c:ptCount val="4"/>
                <c:pt idx="0">
                  <c:v>0</c:v>
                </c:pt>
                <c:pt idx="1">
                  <c:v>225000</c:v>
                </c:pt>
                <c:pt idx="2">
                  <c:v>0</c:v>
                </c:pt>
                <c:pt idx="3">
                  <c:v>225000</c:v>
                </c:pt>
              </c:numCache>
            </c:numRef>
          </c:val>
        </c:ser>
        <c:ser>
          <c:idx val="6"/>
          <c:order val="2"/>
          <c:tx>
            <c:strRef>
              <c:f>'SUMMARY (2)'!$A$9:$C$9</c:f>
              <c:strCache>
                <c:ptCount val="1"/>
                <c:pt idx="0">
                  <c:v>NWP S OF GREEN</c:v>
                </c:pt>
              </c:strCache>
            </c:strRef>
          </c:tx>
          <c:spPr>
            <a:solidFill>
              <a:schemeClr val="tx2">
                <a:lumMod val="40000"/>
                <a:lumOff val="60000"/>
              </a:schemeClr>
            </a:solidFill>
          </c:spPr>
          <c:invertIfNegative val="0"/>
          <c:cat>
            <c:strRef>
              <c:f>'SUMMARY (2)'!$D$2:$G$2</c:f>
              <c:strCache>
                <c:ptCount val="4"/>
                <c:pt idx="0">
                  <c:v>Nov16-Oct17</c:v>
                </c:pt>
                <c:pt idx="1">
                  <c:v>Nov17-Oct18</c:v>
                </c:pt>
                <c:pt idx="2">
                  <c:v>Nov18-Oct19</c:v>
                </c:pt>
                <c:pt idx="3">
                  <c:v>TOTALS</c:v>
                </c:pt>
              </c:strCache>
            </c:strRef>
          </c:cat>
          <c:val>
            <c:numRef>
              <c:f>'SUMMARY (2)'!$D$18:$G$18</c:f>
              <c:numCache>
                <c:formatCode>#,##0_);\(#,##0\)</c:formatCode>
                <c:ptCount val="4"/>
                <c:pt idx="0">
                  <c:v>0</c:v>
                </c:pt>
                <c:pt idx="1">
                  <c:v>0</c:v>
                </c:pt>
                <c:pt idx="2">
                  <c:v>0</c:v>
                </c:pt>
                <c:pt idx="3">
                  <c:v>0</c:v>
                </c:pt>
              </c:numCache>
            </c:numRef>
          </c:val>
        </c:ser>
        <c:ser>
          <c:idx val="1"/>
          <c:order val="3"/>
          <c:tx>
            <c:strRef>
              <c:f>'SUMMARY (2)'!$A$4:$C$4</c:f>
              <c:strCache>
                <c:ptCount val="1"/>
                <c:pt idx="0">
                  <c:v>AECO</c:v>
                </c:pt>
              </c:strCache>
            </c:strRef>
          </c:tx>
          <c:spPr>
            <a:solidFill>
              <a:srgbClr val="92D050"/>
            </a:solidFill>
          </c:spPr>
          <c:invertIfNegative val="0"/>
          <c:cat>
            <c:strRef>
              <c:f>'SUMMARY (2)'!$D$2:$G$2</c:f>
              <c:strCache>
                <c:ptCount val="4"/>
                <c:pt idx="0">
                  <c:v>Nov16-Oct17</c:v>
                </c:pt>
                <c:pt idx="1">
                  <c:v>Nov17-Oct18</c:v>
                </c:pt>
                <c:pt idx="2">
                  <c:v>Nov18-Oct19</c:v>
                </c:pt>
                <c:pt idx="3">
                  <c:v>TOTALS</c:v>
                </c:pt>
              </c:strCache>
            </c:strRef>
          </c:cat>
          <c:val>
            <c:numRef>
              <c:f>'SUMMARY (2)'!$D$13:$G$13</c:f>
              <c:numCache>
                <c:formatCode>#,##0_);\(#,##0\)</c:formatCode>
                <c:ptCount val="4"/>
                <c:pt idx="0">
                  <c:v>1202500</c:v>
                </c:pt>
                <c:pt idx="1">
                  <c:v>755000</c:v>
                </c:pt>
                <c:pt idx="2">
                  <c:v>0</c:v>
                </c:pt>
                <c:pt idx="3">
                  <c:v>1957500</c:v>
                </c:pt>
              </c:numCache>
            </c:numRef>
          </c:val>
        </c:ser>
        <c:ser>
          <c:idx val="2"/>
          <c:order val="4"/>
          <c:tx>
            <c:strRef>
              <c:f>'SUMMARY (2)'!$A$5:$C$5</c:f>
              <c:strCache>
                <c:ptCount val="1"/>
                <c:pt idx="0">
                  <c:v>KINGSGATE</c:v>
                </c:pt>
              </c:strCache>
            </c:strRef>
          </c:tx>
          <c:spPr>
            <a:solidFill>
              <a:srgbClr val="00B0F0"/>
            </a:solidFill>
          </c:spPr>
          <c:invertIfNegative val="0"/>
          <c:cat>
            <c:strRef>
              <c:f>'SUMMARY (2)'!$D$2:$G$2</c:f>
              <c:strCache>
                <c:ptCount val="4"/>
                <c:pt idx="0">
                  <c:v>Nov16-Oct17</c:v>
                </c:pt>
                <c:pt idx="1">
                  <c:v>Nov17-Oct18</c:v>
                </c:pt>
                <c:pt idx="2">
                  <c:v>Nov18-Oct19</c:v>
                </c:pt>
                <c:pt idx="3">
                  <c:v>TOTALS</c:v>
                </c:pt>
              </c:strCache>
            </c:strRef>
          </c:cat>
          <c:val>
            <c:numRef>
              <c:f>'SUMMARY (2)'!$D$14:$G$14</c:f>
              <c:numCache>
                <c:formatCode>#,##0_);\(#,##0\)</c:formatCode>
                <c:ptCount val="4"/>
                <c:pt idx="0">
                  <c:v>0</c:v>
                </c:pt>
                <c:pt idx="1">
                  <c:v>0</c:v>
                </c:pt>
                <c:pt idx="2">
                  <c:v>0</c:v>
                </c:pt>
                <c:pt idx="3">
                  <c:v>0</c:v>
                </c:pt>
              </c:numCache>
            </c:numRef>
          </c:val>
        </c:ser>
        <c:ser>
          <c:idx val="3"/>
          <c:order val="5"/>
          <c:tx>
            <c:strRef>
              <c:f>'SUMMARY (2)'!$A$6:$C$6</c:f>
              <c:strCache>
                <c:ptCount val="1"/>
                <c:pt idx="0">
                  <c:v>STA 2</c:v>
                </c:pt>
              </c:strCache>
            </c:strRef>
          </c:tx>
          <c:spPr>
            <a:solidFill>
              <a:srgbClr val="FF0000"/>
            </a:solidFill>
          </c:spPr>
          <c:invertIfNegative val="0"/>
          <c:cat>
            <c:strRef>
              <c:f>'SUMMARY (2)'!$D$2:$G$2</c:f>
              <c:strCache>
                <c:ptCount val="4"/>
                <c:pt idx="0">
                  <c:v>Nov16-Oct17</c:v>
                </c:pt>
                <c:pt idx="1">
                  <c:v>Nov17-Oct18</c:v>
                </c:pt>
                <c:pt idx="2">
                  <c:v>Nov18-Oct19</c:v>
                </c:pt>
                <c:pt idx="3">
                  <c:v>TOTALS</c:v>
                </c:pt>
              </c:strCache>
            </c:strRef>
          </c:cat>
          <c:val>
            <c:numRef>
              <c:f>'SUMMARY (2)'!$D$15:$G$15</c:f>
              <c:numCache>
                <c:formatCode>#,##0_);\(#,##0\)</c:formatCode>
                <c:ptCount val="4"/>
                <c:pt idx="0">
                  <c:v>0</c:v>
                </c:pt>
                <c:pt idx="1">
                  <c:v>0</c:v>
                </c:pt>
                <c:pt idx="2">
                  <c:v>0</c:v>
                </c:pt>
                <c:pt idx="3">
                  <c:v>0</c:v>
                </c:pt>
              </c:numCache>
            </c:numRef>
          </c:val>
        </c:ser>
        <c:dLbls>
          <c:showLegendKey val="0"/>
          <c:showVal val="0"/>
          <c:showCatName val="0"/>
          <c:showSerName val="0"/>
          <c:showPercent val="0"/>
          <c:showBubbleSize val="0"/>
        </c:dLbls>
        <c:gapWidth val="150"/>
        <c:shape val="box"/>
        <c:axId val="165109472"/>
        <c:axId val="165044328"/>
        <c:axId val="0"/>
      </c:bar3DChart>
      <c:catAx>
        <c:axId val="165109472"/>
        <c:scaling>
          <c:orientation val="minMax"/>
        </c:scaling>
        <c:delete val="0"/>
        <c:axPos val="b"/>
        <c:title>
          <c:tx>
            <c:rich>
              <a:bodyPr/>
              <a:lstStyle/>
              <a:p>
                <a:pPr>
                  <a:defRPr sz="1600" u="dbl" baseline="0"/>
                </a:pPr>
                <a:r>
                  <a:rPr lang="en-US" sz="1600" u="dbl" baseline="0"/>
                  <a:t>FIXED RFP's</a:t>
                </a:r>
              </a:p>
            </c:rich>
          </c:tx>
          <c:layout>
            <c:manualLayout>
              <c:xMode val="edge"/>
              <c:yMode val="edge"/>
              <c:x val="0.3736634237634856"/>
              <c:y val="2.1935850538367739E-2"/>
            </c:manualLayout>
          </c:layout>
          <c:overlay val="0"/>
        </c:title>
        <c:numFmt formatCode="General" sourceLinked="0"/>
        <c:majorTickMark val="out"/>
        <c:minorTickMark val="none"/>
        <c:tickLblPos val="nextTo"/>
        <c:txPr>
          <a:bodyPr/>
          <a:lstStyle/>
          <a:p>
            <a:pPr>
              <a:defRPr sz="1200" baseline="0"/>
            </a:pPr>
            <a:endParaRPr lang="en-US"/>
          </a:p>
        </c:txPr>
        <c:crossAx val="165044328"/>
        <c:crosses val="autoZero"/>
        <c:auto val="1"/>
        <c:lblAlgn val="ctr"/>
        <c:lblOffset val="100"/>
        <c:noMultiLvlLbl val="0"/>
      </c:catAx>
      <c:valAx>
        <c:axId val="165044328"/>
        <c:scaling>
          <c:orientation val="minMax"/>
        </c:scaling>
        <c:delete val="0"/>
        <c:axPos val="l"/>
        <c:majorGridlines/>
        <c:numFmt formatCode="#,##0_);\(#,##0\)" sourceLinked="1"/>
        <c:majorTickMark val="out"/>
        <c:minorTickMark val="none"/>
        <c:tickLblPos val="nextTo"/>
        <c:crossAx val="165109472"/>
        <c:crosses val="autoZero"/>
        <c:crossBetween val="between"/>
      </c:valAx>
    </c:plotArea>
    <c:legend>
      <c:legendPos val="r"/>
      <c:layout/>
      <c:overlay val="0"/>
      <c:txPr>
        <a:bodyPr/>
        <a:lstStyle/>
        <a:p>
          <a:pPr>
            <a:defRPr sz="1200" baseline="0"/>
          </a:pPr>
          <a:endParaRPr lang="en-US"/>
        </a:p>
      </c:txPr>
    </c:legend>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 RFP</a:t>
            </a:r>
            <a:r>
              <a:rPr lang="en-US" baseline="0"/>
              <a:t> Percentage by Month</a:t>
            </a:r>
          </a:p>
        </c:rich>
      </c:tx>
      <c:layout>
        <c:manualLayout>
          <c:xMode val="edge"/>
          <c:yMode val="edge"/>
          <c:x val="0.30448521477124518"/>
          <c:y val="2.3622047244094488E-2"/>
        </c:manualLayout>
      </c:layout>
      <c:overlay val="0"/>
    </c:title>
    <c:autoTitleDeleted val="0"/>
    <c:plotArea>
      <c:layout>
        <c:manualLayout>
          <c:layoutTarget val="inner"/>
          <c:xMode val="edge"/>
          <c:yMode val="edge"/>
          <c:x val="8.5916853041255112E-2"/>
          <c:y val="9.2132597598528529E-2"/>
          <c:w val="0.71056748313833995"/>
          <c:h val="0.81748796164258997"/>
        </c:manualLayout>
      </c:layout>
      <c:pieChart>
        <c:varyColors val="1"/>
        <c:ser>
          <c:idx val="0"/>
          <c:order val="0"/>
          <c:tx>
            <c:strRef>
              <c:f>'SUMMARY (2)'!$B$69</c:f>
              <c:strCache>
                <c:ptCount val="1"/>
                <c:pt idx="0">
                  <c:v> Year 1 Percentage</c:v>
                </c:pt>
              </c:strCache>
            </c:strRef>
          </c:tx>
          <c:spPr>
            <a:scene3d>
              <a:camera prst="orthographicFront"/>
              <a:lightRig rig="threePt" dir="t"/>
            </a:scene3d>
            <a:sp3d>
              <a:bevelT/>
            </a:sp3d>
          </c:spP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6"/>
              <c:layout>
                <c:manualLayout>
                  <c:x val="9.0913788084397568E-2"/>
                  <c:y val="-4.5931758530183726E-3"/>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7"/>
              <c:layout>
                <c:manualLayout>
                  <c:x val="7.102081092514205E-2"/>
                  <c:y val="0.14763779527559057"/>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spPr>
              <a:noFill/>
              <a:ln>
                <a:noFill/>
              </a:ln>
              <a:effectLst/>
            </c:spPr>
            <c:txPr>
              <a:bodyPr/>
              <a:lstStyle/>
              <a:p>
                <a:pPr>
                  <a:defRPr sz="1400" b="1" i="0" baseline="0"/>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15:layout/>
              </c:ext>
            </c:extLst>
          </c:dLbls>
          <c:cat>
            <c:strRef>
              <c:f>'SUMMARY (2)'!$A$70:$A$77</c:f>
              <c:strCache>
                <c:ptCount val="8"/>
                <c:pt idx="0">
                  <c:v>Mar</c:v>
                </c:pt>
                <c:pt idx="1">
                  <c:v>Apr</c:v>
                </c:pt>
                <c:pt idx="2">
                  <c:v>May</c:v>
                </c:pt>
                <c:pt idx="3">
                  <c:v>Jun</c:v>
                </c:pt>
                <c:pt idx="4">
                  <c:v>Jul</c:v>
                </c:pt>
                <c:pt idx="5">
                  <c:v>Aug</c:v>
                </c:pt>
                <c:pt idx="6">
                  <c:v>Sep</c:v>
                </c:pt>
                <c:pt idx="7">
                  <c:v>Oct</c:v>
                </c:pt>
              </c:strCache>
            </c:strRef>
          </c:cat>
          <c:val>
            <c:numRef>
              <c:f>'SUMMARY (2)'!$B$70:$B$77</c:f>
              <c:numCache>
                <c:formatCode>0.0%</c:formatCode>
                <c:ptCount val="8"/>
                <c:pt idx="0">
                  <c:v>0</c:v>
                </c:pt>
                <c:pt idx="1">
                  <c:v>0</c:v>
                </c:pt>
                <c:pt idx="2">
                  <c:v>0</c:v>
                </c:pt>
                <c:pt idx="3">
                  <c:v>0.25285915118355562</c:v>
                </c:pt>
                <c:pt idx="4">
                  <c:v>0.19757589574071963</c:v>
                </c:pt>
                <c:pt idx="5">
                  <c:v>0.23519130666058741</c:v>
                </c:pt>
                <c:pt idx="6">
                  <c:v>0.14225464493331813</c:v>
                </c:pt>
                <c:pt idx="7">
                  <c:v>0.17211900148181922</c:v>
                </c:pt>
              </c:numCache>
            </c:numRef>
          </c:val>
        </c:ser>
        <c:ser>
          <c:idx val="1"/>
          <c:order val="1"/>
          <c:tx>
            <c:strRef>
              <c:f>'SUMMARY (2)'!$C$69</c:f>
              <c:strCache>
                <c:ptCount val="1"/>
                <c:pt idx="0">
                  <c:v>3 yr Total</c:v>
                </c:pt>
              </c:strCache>
            </c:strRef>
          </c:tx>
          <c:cat>
            <c:strRef>
              <c:f>'SUMMARY (2)'!$A$70:$A$77</c:f>
              <c:strCache>
                <c:ptCount val="8"/>
                <c:pt idx="0">
                  <c:v>Mar</c:v>
                </c:pt>
                <c:pt idx="1">
                  <c:v>Apr</c:v>
                </c:pt>
                <c:pt idx="2">
                  <c:v>May</c:v>
                </c:pt>
                <c:pt idx="3">
                  <c:v>Jun</c:v>
                </c:pt>
                <c:pt idx="4">
                  <c:v>Jul</c:v>
                </c:pt>
                <c:pt idx="5">
                  <c:v>Aug</c:v>
                </c:pt>
                <c:pt idx="6">
                  <c:v>Sep</c:v>
                </c:pt>
                <c:pt idx="7">
                  <c:v>Oct</c:v>
                </c:pt>
              </c:strCache>
            </c:strRef>
          </c:cat>
          <c:val>
            <c:numRef>
              <c:f>'SUMMARY (2)'!$C$70:$C$77</c:f>
              <c:numCache>
                <c:formatCode>_(* #,##0_);_(* \(#,##0\);_(* "-"??_);_(@_)</c:formatCode>
                <c:ptCount val="8"/>
                <c:pt idx="0">
                  <c:v>0</c:v>
                </c:pt>
                <c:pt idx="1">
                  <c:v>0</c:v>
                </c:pt>
                <c:pt idx="2">
                  <c:v>0</c:v>
                </c:pt>
                <c:pt idx="3">
                  <c:v>6427500</c:v>
                </c:pt>
                <c:pt idx="4">
                  <c:v>6370000</c:v>
                </c:pt>
                <c:pt idx="5">
                  <c:v>5650000</c:v>
                </c:pt>
                <c:pt idx="6">
                  <c:v>2329000</c:v>
                </c:pt>
                <c:pt idx="7">
                  <c:v>2570000</c:v>
                </c:pt>
              </c:numCache>
            </c:numRef>
          </c:val>
        </c:ser>
        <c:dLbls>
          <c:showLegendKey val="0"/>
          <c:showVal val="0"/>
          <c:showCatName val="0"/>
          <c:showSerName val="0"/>
          <c:showPercent val="0"/>
          <c:showBubbleSize val="0"/>
          <c:showLeaderLines val="1"/>
        </c:dLbls>
        <c:firstSliceAng val="0"/>
      </c:pieChart>
    </c:plotArea>
    <c:legend>
      <c:legendPos val="r"/>
      <c:legendEntry>
        <c:idx val="0"/>
        <c:delete val="1"/>
      </c:legendEntry>
      <c:legendEntry>
        <c:idx val="1"/>
        <c:delete val="1"/>
      </c:legendEntry>
      <c:legendEntry>
        <c:idx val="2"/>
        <c:delete val="1"/>
      </c:legendEntry>
      <c:layout>
        <c:manualLayout>
          <c:xMode val="edge"/>
          <c:yMode val="edge"/>
          <c:x val="0.79808024646298703"/>
          <c:y val="0.23615041230082459"/>
          <c:w val="6.4769310327541435E-2"/>
          <c:h val="0.42108355550044435"/>
        </c:manualLayout>
      </c:layout>
      <c:overlay val="0"/>
      <c:txPr>
        <a:bodyPr/>
        <a:lstStyle/>
        <a:p>
          <a:pPr>
            <a:defRPr sz="1400" baseline="0"/>
          </a:pPr>
          <a:endParaRPr lang="en-US"/>
        </a:p>
      </c:txPr>
    </c:legend>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Percentage by Basin Currently Contracted</a:t>
            </a:r>
          </a:p>
        </c:rich>
      </c:tx>
      <c:layout>
        <c:manualLayout>
          <c:xMode val="edge"/>
          <c:yMode val="edge"/>
          <c:x val="0.56835953131225003"/>
          <c:y val="2.0997375328083989E-2"/>
        </c:manualLayout>
      </c:layout>
      <c:overlay val="0"/>
    </c:title>
    <c:autoTitleDeleted val="0"/>
    <c:plotArea>
      <c:layout>
        <c:manualLayout>
          <c:layoutTarget val="inner"/>
          <c:xMode val="edge"/>
          <c:yMode val="edge"/>
          <c:x val="8.5916853041255112E-2"/>
          <c:y val="9.2132597598528529E-2"/>
          <c:w val="0.71056748313833995"/>
          <c:h val="0.81748796164258997"/>
        </c:manualLayout>
      </c:layout>
      <c:pieChart>
        <c:varyColors val="1"/>
        <c:ser>
          <c:idx val="0"/>
          <c:order val="0"/>
          <c:spPr>
            <a:scene3d>
              <a:camera prst="orthographicFront"/>
              <a:lightRig rig="threePt" dir="t"/>
            </a:scene3d>
            <a:sp3d>
              <a:bevelT/>
            </a:sp3d>
          </c:spPr>
          <c:dLbls>
            <c:dLbl>
              <c:idx val="0"/>
              <c:layout>
                <c:manualLayout>
                  <c:x val="0.10303685775522033"/>
                  <c:y val="-4.202740405480810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2742107406290154"/>
                  <c:y val="-6.8235269803872938E-3"/>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7.9363034245726091E-2"/>
                  <c:y val="8.2988819310971962E-2"/>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3"/>
              <c:layout>
                <c:manualLayout>
                  <c:x val="-5.064533392199267E-2"/>
                  <c:y val="7.033914067828136E-3"/>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4"/>
              <c:layout>
                <c:manualLayout>
                  <c:x val="-8.9226192936615642E-2"/>
                  <c:y val="0.12856139045611426"/>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5"/>
              <c:layout>
                <c:manualLayout>
                  <c:x val="-0.13835268023221559"/>
                  <c:y val="1.6404199475065617E-2"/>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6"/>
              <c:layout>
                <c:manualLayout>
                  <c:x val="-0.32881017671213242"/>
                  <c:y val="0.21850393700787402"/>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7"/>
              <c:layout>
                <c:manualLayout>
                  <c:x val="-0.32776305640839826"/>
                  <c:y val="0.33923884514435698"/>
                </c:manualLayout>
              </c:layout>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400" b="1" i="0" baseline="0"/>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'SUMMARY (2)'!$C$144:$C$149</c:f>
              <c:strCache>
                <c:ptCount val="6"/>
                <c:pt idx="0">
                  <c:v>AECO</c:v>
                </c:pt>
                <c:pt idx="1">
                  <c:v>KINGSGATE</c:v>
                </c:pt>
                <c:pt idx="2">
                  <c:v>STA 2</c:v>
                </c:pt>
                <c:pt idx="3">
                  <c:v>NWP SUMAS/HUNT</c:v>
                </c:pt>
                <c:pt idx="4">
                  <c:v>NWP N OF GREEN</c:v>
                </c:pt>
                <c:pt idx="5">
                  <c:v>NWP S OF GREEN</c:v>
                </c:pt>
              </c:strCache>
            </c:strRef>
          </c:cat>
          <c:val>
            <c:numRef>
              <c:f>'SUMMARY (2)'!$D$144:$D$149</c:f>
              <c:numCache>
                <c:formatCode>General</c:formatCode>
                <c:ptCount val="6"/>
                <c:pt idx="0">
                  <c:v>4555000</c:v>
                </c:pt>
                <c:pt idx="1">
                  <c:v>0</c:v>
                </c:pt>
                <c:pt idx="2">
                  <c:v>365000</c:v>
                </c:pt>
                <c:pt idx="3">
                  <c:v>6467500</c:v>
                </c:pt>
                <c:pt idx="4">
                  <c:v>1695500</c:v>
                </c:pt>
                <c:pt idx="5">
                  <c:v>180000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0" dirty="0"/>
              <a:t>Percentage by Basin </a:t>
            </a:r>
            <a:r>
              <a:rPr lang="en-US" baseline="0" dirty="0" smtClean="0"/>
              <a:t>2016 RFP </a:t>
            </a:r>
            <a:r>
              <a:rPr lang="en-US" baseline="0" dirty="0"/>
              <a:t>+ Current Supply</a:t>
            </a:r>
          </a:p>
        </c:rich>
      </c:tx>
      <c:layout>
        <c:manualLayout>
          <c:xMode val="edge"/>
          <c:yMode val="edge"/>
          <c:x val="0.56835953131225003"/>
          <c:y val="2.0997375328083989E-2"/>
        </c:manualLayout>
      </c:layout>
      <c:overlay val="0"/>
    </c:title>
    <c:autoTitleDeleted val="0"/>
    <c:plotArea>
      <c:layout>
        <c:manualLayout>
          <c:layoutTarget val="inner"/>
          <c:xMode val="edge"/>
          <c:yMode val="edge"/>
          <c:x val="8.5916853041255112E-2"/>
          <c:y val="9.2132597598528529E-2"/>
          <c:w val="0.71056748313833995"/>
          <c:h val="0.81748796164258997"/>
        </c:manualLayout>
      </c:layout>
      <c:pieChart>
        <c:varyColors val="1"/>
        <c:ser>
          <c:idx val="0"/>
          <c:order val="0"/>
          <c:spPr>
            <a:scene3d>
              <a:camera prst="orthographicFront"/>
              <a:lightRig rig="threePt" dir="t"/>
            </a:scene3d>
            <a:sp3d>
              <a:bevelT/>
            </a:sp3d>
          </c:spPr>
          <c:dLbls>
            <c:dLbl>
              <c:idx val="0"/>
              <c:layout>
                <c:manualLayout>
                  <c:x val="0.13235622625977631"/>
                  <c:y val="9.5817299153395319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7.2970818268725923E-2"/>
                  <c:y val="-5.9455133897736469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9.6116959105472327E-2"/>
                  <c:y val="8.2988771140449544E-2"/>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3"/>
              <c:layout>
                <c:manualLayout>
                  <c:x val="-0.11766103336097804"/>
                  <c:y val="-5.764411027568922E-2"/>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4"/>
              <c:layout>
                <c:manualLayout>
                  <c:x val="-2.6398974712566851E-2"/>
                  <c:y val="5.5879659779369706E-2"/>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5"/>
              <c:layout>
                <c:manualLayout>
                  <c:x val="-0.13835268023221559"/>
                  <c:y val="1.6404199475065617E-2"/>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6"/>
              <c:layout>
                <c:manualLayout>
                  <c:x val="-0.32881017671213242"/>
                  <c:y val="0.21850393700787402"/>
                </c:manualLayout>
              </c:layout>
              <c:showLegendKey val="0"/>
              <c:showVal val="0"/>
              <c:showCatName val="1"/>
              <c:showSerName val="0"/>
              <c:showPercent val="1"/>
              <c:showBubbleSize val="0"/>
              <c:separator>
</c:separator>
              <c:extLst>
                <c:ext xmlns:c15="http://schemas.microsoft.com/office/drawing/2012/chart" uri="{CE6537A1-D6FC-4f65-9D91-7224C49458BB}"/>
              </c:extLst>
            </c:dLbl>
            <c:dLbl>
              <c:idx val="7"/>
              <c:layout>
                <c:manualLayout>
                  <c:x val="-0.32776305640839826"/>
                  <c:y val="0.33923884514435698"/>
                </c:manualLayout>
              </c:layout>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400" b="1" i="0" baseline="0"/>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'SUMMARY (2)'!$C$169:$C$174</c:f>
              <c:strCache>
                <c:ptCount val="6"/>
                <c:pt idx="0">
                  <c:v>AECO</c:v>
                </c:pt>
                <c:pt idx="1">
                  <c:v>KINGSGATE</c:v>
                </c:pt>
                <c:pt idx="2">
                  <c:v>STA 2</c:v>
                </c:pt>
                <c:pt idx="3">
                  <c:v>NWP SUMAS/HUNT</c:v>
                </c:pt>
                <c:pt idx="4">
                  <c:v>NWP N OF GREEN</c:v>
                </c:pt>
                <c:pt idx="5">
                  <c:v>NWP S OF GREEN</c:v>
                </c:pt>
              </c:strCache>
            </c:strRef>
          </c:cat>
          <c:val>
            <c:numRef>
              <c:f>'SUMMARY (2)'!$D$169:$D$174</c:f>
              <c:numCache>
                <c:formatCode>#,##0_);\(#,##0\)</c:formatCode>
                <c:ptCount val="6"/>
                <c:pt idx="0">
                  <c:v>9097500</c:v>
                </c:pt>
                <c:pt idx="1">
                  <c:v>2435000</c:v>
                </c:pt>
                <c:pt idx="2">
                  <c:v>730000</c:v>
                </c:pt>
                <c:pt idx="3">
                  <c:v>17012500</c:v>
                </c:pt>
                <c:pt idx="4">
                  <c:v>6105500</c:v>
                </c:pt>
                <c:pt idx="5">
                  <c:v>1229000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'Storage vs Useage'!$C$65</c:f>
              <c:strCache>
                <c:ptCount val="1"/>
                <c:pt idx="0">
                  <c:v>Current Supply</c:v>
                </c:pt>
              </c:strCache>
            </c:strRef>
          </c:tx>
          <c:spPr>
            <a:ln w="25400">
              <a:noFill/>
            </a:ln>
          </c:spPr>
          <c:cat>
            <c:strRef>
              <c:f>'Storage vs Useage'!$A$66:$A$70</c:f>
              <c:strCache>
                <c:ptCount val="5"/>
                <c:pt idx="0">
                  <c:v>November</c:v>
                </c:pt>
                <c:pt idx="1">
                  <c:v>December</c:v>
                </c:pt>
                <c:pt idx="2">
                  <c:v>January</c:v>
                </c:pt>
                <c:pt idx="3">
                  <c:v>Febuary</c:v>
                </c:pt>
                <c:pt idx="4">
                  <c:v>March</c:v>
                </c:pt>
              </c:strCache>
            </c:strRef>
          </c:cat>
          <c:val>
            <c:numRef>
              <c:f>'Storage vs Useage'!$C$66:$C$70</c:f>
              <c:numCache>
                <c:formatCode>_(* #,##0_);_(* \(#,##0\);_(* "-"??_);_(@_)</c:formatCode>
                <c:ptCount val="5"/>
                <c:pt idx="0">
                  <c:v>41000</c:v>
                </c:pt>
                <c:pt idx="1">
                  <c:v>56000</c:v>
                </c:pt>
                <c:pt idx="2">
                  <c:v>56000</c:v>
                </c:pt>
                <c:pt idx="3">
                  <c:v>48000</c:v>
                </c:pt>
                <c:pt idx="4">
                  <c:v>41000</c:v>
                </c:pt>
              </c:numCache>
            </c:numRef>
          </c:val>
        </c:ser>
        <c:ser>
          <c:idx val="2"/>
          <c:order val="1"/>
          <c:tx>
            <c:strRef>
              <c:f>'Storage vs Useage'!$D$65</c:f>
              <c:strCache>
                <c:ptCount val="1"/>
                <c:pt idx="0">
                  <c:v>RFP Supply</c:v>
                </c:pt>
              </c:strCache>
            </c:strRef>
          </c:tx>
          <c:spPr>
            <a:ln w="25400">
              <a:noFill/>
            </a:ln>
          </c:spPr>
          <c:cat>
            <c:strRef>
              <c:f>'Storage vs Useage'!$A$66:$A$70</c:f>
              <c:strCache>
                <c:ptCount val="5"/>
                <c:pt idx="0">
                  <c:v>November</c:v>
                </c:pt>
                <c:pt idx="1">
                  <c:v>December</c:v>
                </c:pt>
                <c:pt idx="2">
                  <c:v>January</c:v>
                </c:pt>
                <c:pt idx="3">
                  <c:v>Febuary</c:v>
                </c:pt>
                <c:pt idx="4">
                  <c:v>March</c:v>
                </c:pt>
              </c:strCache>
            </c:strRef>
          </c:cat>
          <c:val>
            <c:numRef>
              <c:f>'Storage vs Useage'!$D$66:$D$70</c:f>
              <c:numCache>
                <c:formatCode>#,##0</c:formatCode>
                <c:ptCount val="5"/>
                <c:pt idx="0">
                  <c:v>55000</c:v>
                </c:pt>
                <c:pt idx="1">
                  <c:v>75000</c:v>
                </c:pt>
                <c:pt idx="2">
                  <c:v>80000</c:v>
                </c:pt>
                <c:pt idx="3">
                  <c:v>62500</c:v>
                </c:pt>
                <c:pt idx="4">
                  <c:v>37500</c:v>
                </c:pt>
              </c:numCache>
            </c:numRef>
          </c:val>
        </c:ser>
        <c:ser>
          <c:idx val="3"/>
          <c:order val="2"/>
          <c:tx>
            <c:strRef>
              <c:f>'Storage vs Useage'!$E$65</c:f>
              <c:strCache>
                <c:ptCount val="1"/>
                <c:pt idx="0">
                  <c:v>Storage</c:v>
                </c:pt>
              </c:strCache>
            </c:strRef>
          </c:tx>
          <c:spPr>
            <a:ln w="25400">
              <a:noFill/>
            </a:ln>
          </c:spPr>
          <c:cat>
            <c:strRef>
              <c:f>'Storage vs Useage'!$A$66:$A$70</c:f>
              <c:strCache>
                <c:ptCount val="5"/>
                <c:pt idx="0">
                  <c:v>November</c:v>
                </c:pt>
                <c:pt idx="1">
                  <c:v>December</c:v>
                </c:pt>
                <c:pt idx="2">
                  <c:v>January</c:v>
                </c:pt>
                <c:pt idx="3">
                  <c:v>Febuary</c:v>
                </c:pt>
                <c:pt idx="4">
                  <c:v>March</c:v>
                </c:pt>
              </c:strCache>
            </c:strRef>
          </c:cat>
          <c:val>
            <c:numRef>
              <c:f>'Storage vs Useage'!$E$66:$E$70</c:f>
              <c:numCache>
                <c:formatCode>_(* #,##0_);_(* \(#,##0\);_(* "-"??_);_(@_)</c:formatCode>
                <c:ptCount val="5"/>
                <c:pt idx="0">
                  <c:v>4233.1770930513294</c:v>
                </c:pt>
                <c:pt idx="1">
                  <c:v>4908.9842196189029</c:v>
                </c:pt>
                <c:pt idx="2">
                  <c:v>5222.0432956443747</c:v>
                </c:pt>
                <c:pt idx="3">
                  <c:v>4815.6937490261216</c:v>
                </c:pt>
                <c:pt idx="4">
                  <c:v>3189.156952049711</c:v>
                </c:pt>
              </c:numCache>
            </c:numRef>
          </c:val>
        </c:ser>
        <c:ser>
          <c:idx val="4"/>
          <c:order val="3"/>
          <c:tx>
            <c:strRef>
              <c:f>'Storage vs Useage'!$F$65</c:f>
              <c:strCache>
                <c:ptCount val="1"/>
                <c:pt idx="0">
                  <c:v>Spot</c:v>
                </c:pt>
              </c:strCache>
            </c:strRef>
          </c:tx>
          <c:spPr>
            <a:ln w="25400">
              <a:noFill/>
            </a:ln>
          </c:spPr>
          <c:cat>
            <c:strRef>
              <c:f>'Storage vs Useage'!$A$66:$A$70</c:f>
              <c:strCache>
                <c:ptCount val="5"/>
                <c:pt idx="0">
                  <c:v>November</c:v>
                </c:pt>
                <c:pt idx="1">
                  <c:v>December</c:v>
                </c:pt>
                <c:pt idx="2">
                  <c:v>January</c:v>
                </c:pt>
                <c:pt idx="3">
                  <c:v>Febuary</c:v>
                </c:pt>
                <c:pt idx="4">
                  <c:v>March</c:v>
                </c:pt>
              </c:strCache>
            </c:strRef>
          </c:cat>
          <c:val>
            <c:numRef>
              <c:f>'Storage vs Useage'!$F$66:$F$70</c:f>
              <c:numCache>
                <c:formatCode>_(* #,##0_);_(* \(#,##0\);_(* "-"??_);_(@_)</c:formatCode>
                <c:ptCount val="5"/>
                <c:pt idx="0">
                  <c:v>14603.058713400271</c:v>
                </c:pt>
                <c:pt idx="1">
                  <c:v>6688.2270707036614</c:v>
                </c:pt>
                <c:pt idx="2">
                  <c:v>8493.2989624201091</c:v>
                </c:pt>
                <c:pt idx="3">
                  <c:v>231.92044452228311</c:v>
                </c:pt>
                <c:pt idx="4">
                  <c:v>9336.9304673051411</c:v>
                </c:pt>
              </c:numCache>
            </c:numRef>
          </c:val>
        </c:ser>
        <c:dLbls>
          <c:showLegendKey val="0"/>
          <c:showVal val="0"/>
          <c:showCatName val="0"/>
          <c:showSerName val="0"/>
          <c:showPercent val="0"/>
          <c:showBubbleSize val="0"/>
        </c:dLbls>
        <c:axId val="165058656"/>
        <c:axId val="165059048"/>
      </c:areaChart>
      <c:catAx>
        <c:axId val="165058656"/>
        <c:scaling>
          <c:orientation val="minMax"/>
        </c:scaling>
        <c:delete val="0"/>
        <c:axPos val="b"/>
        <c:numFmt formatCode="General" sourceLinked="0"/>
        <c:majorTickMark val="out"/>
        <c:minorTickMark val="none"/>
        <c:tickLblPos val="nextTo"/>
        <c:crossAx val="165059048"/>
        <c:crosses val="autoZero"/>
        <c:auto val="1"/>
        <c:lblAlgn val="ctr"/>
        <c:lblOffset val="100"/>
        <c:noMultiLvlLbl val="0"/>
      </c:catAx>
      <c:valAx>
        <c:axId val="165059048"/>
        <c:scaling>
          <c:orientation val="minMax"/>
        </c:scaling>
        <c:delete val="0"/>
        <c:axPos val="l"/>
        <c:majorGridlines/>
        <c:numFmt formatCode="_(* #,##0_);_(* \(#,##0\);_(* &quot;-&quot;??_);_(@_)" sourceLinked="1"/>
        <c:majorTickMark val="out"/>
        <c:minorTickMark val="none"/>
        <c:tickLblPos val="nextTo"/>
        <c:crossAx val="165058656"/>
        <c:crosses val="autoZero"/>
        <c:crossBetween val="midCat"/>
      </c:valAx>
    </c:plotArea>
    <c:legend>
      <c:legendPos val="r"/>
      <c:layout/>
      <c:overlay val="0"/>
    </c:legend>
    <c:plotVisOnly val="1"/>
    <c:dispBlanksAs val="zero"/>
    <c:showDLblsOverMax val="0"/>
  </c:chart>
  <c:spPr>
    <a:effectLst>
      <a:glow rad="63500">
        <a:schemeClr val="accent1">
          <a:satMod val="175000"/>
          <a:alpha val="40000"/>
        </a:schemeClr>
      </a:glow>
    </a:effectLst>
    <a:scene3d>
      <a:camera prst="orthographicFront"/>
      <a:lightRig rig="threePt" dir="t"/>
    </a:scene3d>
    <a:sp3d prstMaterial="matte"/>
  </c:spPr>
  <c:txPr>
    <a:bodyPr/>
    <a:lstStyle/>
    <a:p>
      <a:pPr>
        <a:defRPr sz="14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gradFill>
          <a:gsLst>
            <a:gs pos="0">
              <a:schemeClr val="accent1">
                <a:tint val="66000"/>
                <a:satMod val="160000"/>
              </a:schemeClr>
            </a:gs>
            <a:gs pos="26000">
              <a:schemeClr val="bg1">
                <a:lumMod val="95000"/>
                <a:alpha val="33000"/>
              </a:schemeClr>
            </a:gs>
            <a:gs pos="100000">
              <a:schemeClr val="accent1">
                <a:tint val="23500"/>
                <a:satMod val="160000"/>
              </a:schemeClr>
            </a:gs>
          </a:gsLst>
          <a:lin ang="5400000" scaled="0"/>
        </a:gradFill>
        <a:scene3d>
          <a:camera prst="orthographicFront"/>
          <a:lightRig rig="threePt" dir="t"/>
        </a:scene3d>
        <a:sp3d prstMaterial="matte"/>
      </c:spPr>
    </c:sideWall>
    <c:backWall>
      <c:thickness val="0"/>
      <c:spPr>
        <a:gradFill>
          <a:gsLst>
            <a:gs pos="0">
              <a:schemeClr val="accent1">
                <a:tint val="66000"/>
                <a:satMod val="160000"/>
              </a:schemeClr>
            </a:gs>
            <a:gs pos="22000">
              <a:schemeClr val="accent1">
                <a:tint val="44500"/>
                <a:satMod val="160000"/>
                <a:lumMod val="12000"/>
                <a:lumOff val="88000"/>
              </a:schemeClr>
            </a:gs>
            <a:gs pos="100000">
              <a:schemeClr val="accent1">
                <a:tint val="23500"/>
                <a:satMod val="160000"/>
              </a:schemeClr>
            </a:gs>
          </a:gsLst>
          <a:lin ang="5400000" scaled="0"/>
        </a:gradFill>
        <a:scene3d>
          <a:camera prst="orthographicFront"/>
          <a:lightRig rig="threePt" dir="t"/>
        </a:scene3d>
        <a:sp3d prstMaterial="matte"/>
      </c:spPr>
    </c:backWall>
    <c:plotArea>
      <c:layout>
        <c:manualLayout>
          <c:layoutTarget val="inner"/>
          <c:xMode val="edge"/>
          <c:yMode val="edge"/>
          <c:x val="0.13096706911636047"/>
          <c:y val="4.7380333272294455E-2"/>
          <c:w val="0.44767196815629834"/>
          <c:h val="0.91167318202871694"/>
        </c:manualLayout>
      </c:layout>
      <c:bar3DChart>
        <c:barDir val="col"/>
        <c:grouping val="stacked"/>
        <c:varyColors val="0"/>
        <c:ser>
          <c:idx val="2"/>
          <c:order val="0"/>
          <c:tx>
            <c:strRef>
              <c:f>'Storage vs Useage'!$A$75</c:f>
              <c:strCache>
                <c:ptCount val="1"/>
                <c:pt idx="0">
                  <c:v>Current Supply</c:v>
                </c:pt>
              </c:strCache>
            </c:strRef>
          </c:tx>
          <c:spPr>
            <a:solidFill>
              <a:srgbClr val="C00000"/>
            </a:solidFill>
          </c:spPr>
          <c:invertIfNegative val="0"/>
          <c:dLbls>
            <c:dLbl>
              <c:idx val="0"/>
              <c:layout>
                <c:manualLayout>
                  <c:x val="0.33778925634295714"/>
                  <c:y val="2.8052981749374352E-2"/>
                </c:manualLayout>
              </c:layout>
              <c:tx>
                <c:rich>
                  <a:bodyPr/>
                  <a:lstStyle/>
                  <a:p>
                    <a:r>
                      <a:rPr lang="en-US" sz="1200" b="1" i="0" u="none" strike="noStrike" kern="1200" baseline="0">
                        <a:solidFill>
                          <a:sysClr val="windowText" lastClr="000000"/>
                        </a:solidFill>
                        <a:latin typeface="+mn-lt"/>
                        <a:ea typeface="+mn-ea"/>
                        <a:cs typeface="+mn-cs"/>
                      </a:rPr>
                      <a:t>56,000</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Useage'!$B$75</c:f>
              <c:numCache>
                <c:formatCode>#,##0</c:formatCode>
                <c:ptCount val="1"/>
                <c:pt idx="0">
                  <c:v>56000</c:v>
                </c:pt>
              </c:numCache>
            </c:numRef>
          </c:val>
        </c:ser>
        <c:ser>
          <c:idx val="3"/>
          <c:order val="1"/>
          <c:tx>
            <c:strRef>
              <c:f>'Storage vs Useage'!$A$76</c:f>
              <c:strCache>
                <c:ptCount val="1"/>
                <c:pt idx="0">
                  <c:v>RFP Supply</c:v>
                </c:pt>
              </c:strCache>
            </c:strRef>
          </c:tx>
          <c:spPr>
            <a:solidFill>
              <a:srgbClr val="00B0F0"/>
            </a:solidFill>
          </c:spPr>
          <c:invertIfNegative val="0"/>
          <c:dLbls>
            <c:dLbl>
              <c:idx val="0"/>
              <c:layout>
                <c:manualLayout>
                  <c:x val="0.34130981627296586"/>
                  <c:y val="9.667118354391747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Useage'!$B$76</c:f>
              <c:numCache>
                <c:formatCode>#,##0</c:formatCode>
                <c:ptCount val="1"/>
                <c:pt idx="0">
                  <c:v>80000</c:v>
                </c:pt>
              </c:numCache>
            </c:numRef>
          </c:val>
        </c:ser>
        <c:ser>
          <c:idx val="5"/>
          <c:order val="2"/>
          <c:tx>
            <c:strRef>
              <c:f>'Storage vs Useage'!$A$78</c:f>
              <c:strCache>
                <c:ptCount val="1"/>
                <c:pt idx="0">
                  <c:v>FOM Spot Gas</c:v>
                </c:pt>
              </c:strCache>
            </c:strRef>
          </c:tx>
          <c:spPr>
            <a:solidFill>
              <a:srgbClr val="FFFF00"/>
            </a:solidFill>
            <a:ln>
              <a:noFill/>
            </a:ln>
          </c:spPr>
          <c:invertIfNegative val="0"/>
          <c:dLbls>
            <c:dLbl>
              <c:idx val="0"/>
              <c:layout>
                <c:manualLayout>
                  <c:x val="0.33960916885389325"/>
                  <c:y val="0.1114452786424952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Useage'!$B$78</c:f>
              <c:numCache>
                <c:formatCode>#,##0</c:formatCode>
                <c:ptCount val="1"/>
                <c:pt idx="0">
                  <c:v>10000</c:v>
                </c:pt>
              </c:numCache>
            </c:numRef>
          </c:val>
        </c:ser>
        <c:ser>
          <c:idx val="4"/>
          <c:order val="3"/>
          <c:tx>
            <c:strRef>
              <c:f>'Storage vs Useage'!$A$77</c:f>
              <c:strCache>
                <c:ptCount val="1"/>
                <c:pt idx="0">
                  <c:v>SGS Storage</c:v>
                </c:pt>
              </c:strCache>
            </c:strRef>
          </c:tx>
          <c:spPr>
            <a:solidFill>
              <a:schemeClr val="tx2"/>
            </a:solidFill>
          </c:spPr>
          <c:invertIfNegative val="0"/>
          <c:dLbls>
            <c:dLbl>
              <c:idx val="0"/>
              <c:layout>
                <c:manualLayout>
                  <c:x val="0.33954379702537185"/>
                  <c:y val="8.9886101446621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Useage'!$B$77</c:f>
              <c:numCache>
                <c:formatCode>#,##0</c:formatCode>
                <c:ptCount val="1"/>
                <c:pt idx="0">
                  <c:v>56366</c:v>
                </c:pt>
              </c:numCache>
            </c:numRef>
          </c:val>
        </c:ser>
        <c:ser>
          <c:idx val="6"/>
          <c:order val="4"/>
          <c:tx>
            <c:strRef>
              <c:f>'Storage vs Useage'!$A$79</c:f>
              <c:strCache>
                <c:ptCount val="1"/>
                <c:pt idx="0">
                  <c:v>Daily Spot Gas</c:v>
                </c:pt>
              </c:strCache>
            </c:strRef>
          </c:tx>
          <c:spPr>
            <a:solidFill>
              <a:srgbClr val="FFC000"/>
            </a:solidFill>
          </c:spPr>
          <c:invertIfNegative val="0"/>
          <c:dLbls>
            <c:dLbl>
              <c:idx val="0"/>
              <c:layout>
                <c:manualLayout>
                  <c:x val="0.33597648293963256"/>
                  <c:y val="8.014576084966124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Useage'!$B$79</c:f>
              <c:numCache>
                <c:formatCode>#,##0</c:formatCode>
                <c:ptCount val="1"/>
                <c:pt idx="0">
                  <c:v>10000</c:v>
                </c:pt>
              </c:numCache>
            </c:numRef>
          </c:val>
        </c:ser>
        <c:ser>
          <c:idx val="7"/>
          <c:order val="5"/>
          <c:tx>
            <c:strRef>
              <c:f>'Storage vs Useage'!$A$80</c:f>
              <c:strCache>
                <c:ptCount val="1"/>
                <c:pt idx="0">
                  <c:v>Peaking Deal</c:v>
                </c:pt>
              </c:strCache>
            </c:strRef>
          </c:tx>
          <c:spPr>
            <a:solidFill>
              <a:schemeClr val="accent2">
                <a:lumMod val="75000"/>
              </a:schemeClr>
            </a:solidFill>
          </c:spPr>
          <c:invertIfNegative val="0"/>
          <c:dLbls>
            <c:dLbl>
              <c:idx val="0"/>
              <c:layout>
                <c:manualLayout>
                  <c:x val="0.3394782852143482"/>
                  <c:y val="2.079350546297997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Useage'!$B$80</c:f>
              <c:numCache>
                <c:formatCode>#,##0</c:formatCode>
                <c:ptCount val="1"/>
                <c:pt idx="0">
                  <c:v>20000</c:v>
                </c:pt>
              </c:numCache>
            </c:numRef>
          </c:val>
        </c:ser>
        <c:ser>
          <c:idx val="1"/>
          <c:order val="6"/>
          <c:tx>
            <c:strRef>
              <c:f>'Storage vs Useage'!$A$74</c:f>
              <c:strCache>
                <c:ptCount val="1"/>
                <c:pt idx="0">
                  <c:v>3rd Party Citygate</c:v>
                </c:pt>
              </c:strCache>
            </c:strRef>
          </c:tx>
          <c:spPr>
            <a:solidFill>
              <a:srgbClr val="FF0000"/>
            </a:solidFill>
          </c:spPr>
          <c:invertIfNegative val="0"/>
          <c:dLbls>
            <c:dLbl>
              <c:idx val="0"/>
              <c:layout>
                <c:manualLayout>
                  <c:x val="0.33955555555555555"/>
                  <c:y val="-3.720930232558139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Useage'!$B$74</c:f>
              <c:numCache>
                <c:formatCode>#,##0</c:formatCode>
                <c:ptCount val="1"/>
                <c:pt idx="0">
                  <c:v>10000</c:v>
                </c:pt>
              </c:numCache>
            </c:numRef>
          </c:val>
        </c:ser>
        <c:ser>
          <c:idx val="8"/>
          <c:order val="7"/>
          <c:tx>
            <c:strRef>
              <c:f>'Storage vs Useage'!$A$81</c:f>
              <c:strCache>
                <c:ptCount val="1"/>
                <c:pt idx="0">
                  <c:v>Pipeline Pack</c:v>
                </c:pt>
              </c:strCache>
            </c:strRef>
          </c:tx>
          <c:spPr>
            <a:solidFill>
              <a:srgbClr val="00B050"/>
            </a:solidFill>
          </c:spPr>
          <c:invertIfNegative val="0"/>
          <c:dLbls>
            <c:dLbl>
              <c:idx val="0"/>
              <c:layout>
                <c:manualLayout>
                  <c:x val="0.34311097112860894"/>
                  <c:y val="-0.1095850576817432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Useage'!$B$81</c:f>
              <c:numCache>
                <c:formatCode>#,##0</c:formatCode>
                <c:ptCount val="1"/>
                <c:pt idx="0">
                  <c:v>8156.07</c:v>
                </c:pt>
              </c:numCache>
            </c:numRef>
          </c:val>
        </c:ser>
        <c:ser>
          <c:idx val="9"/>
          <c:order val="8"/>
          <c:tx>
            <c:strRef>
              <c:f>'Storage vs Useage'!$A$82</c:f>
              <c:strCache>
                <c:ptCount val="1"/>
                <c:pt idx="0">
                  <c:v>LS Storage</c:v>
                </c:pt>
              </c:strCache>
            </c:strRef>
          </c:tx>
          <c:spPr>
            <a:solidFill>
              <a:schemeClr val="tx2"/>
            </a:solidFill>
          </c:spPr>
          <c:invertIfNegative val="0"/>
          <c:dLbls>
            <c:dLbl>
              <c:idx val="0"/>
              <c:layout>
                <c:manualLayout>
                  <c:x val="0.33776601924759403"/>
                  <c:y val="-0.10039211377647561"/>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val>
            <c:numRef>
              <c:f>'Storage vs Useage'!$B$82</c:f>
              <c:numCache>
                <c:formatCode>#,##0</c:formatCode>
                <c:ptCount val="1"/>
                <c:pt idx="0">
                  <c:v>78125</c:v>
                </c:pt>
              </c:numCache>
            </c:numRef>
          </c:val>
        </c:ser>
        <c:dLbls>
          <c:showLegendKey val="0"/>
          <c:showVal val="1"/>
          <c:showCatName val="0"/>
          <c:showSerName val="0"/>
          <c:showPercent val="0"/>
          <c:showBubbleSize val="0"/>
        </c:dLbls>
        <c:gapWidth val="500"/>
        <c:gapDepth val="0"/>
        <c:shape val="pyramid"/>
        <c:axId val="165059832"/>
        <c:axId val="165060224"/>
        <c:axId val="0"/>
      </c:bar3DChart>
      <c:catAx>
        <c:axId val="165059832"/>
        <c:scaling>
          <c:orientation val="minMax"/>
        </c:scaling>
        <c:delete val="1"/>
        <c:axPos val="b"/>
        <c:majorTickMark val="out"/>
        <c:minorTickMark val="none"/>
        <c:tickLblPos val="nextTo"/>
        <c:crossAx val="165060224"/>
        <c:crosses val="autoZero"/>
        <c:auto val="1"/>
        <c:lblAlgn val="ctr"/>
        <c:lblOffset val="100"/>
        <c:noMultiLvlLbl val="0"/>
      </c:catAx>
      <c:valAx>
        <c:axId val="165060224"/>
        <c:scaling>
          <c:orientation val="minMax"/>
          <c:max val="350000"/>
        </c:scaling>
        <c:delete val="0"/>
        <c:axPos val="l"/>
        <c:majorGridlines/>
        <c:numFmt formatCode="#,##0" sourceLinked="0"/>
        <c:majorTickMark val="out"/>
        <c:minorTickMark val="none"/>
        <c:tickLblPos val="nextTo"/>
        <c:crossAx val="165059832"/>
        <c:crosses val="autoZero"/>
        <c:crossBetween val="between"/>
        <c:majorUnit val="50000"/>
      </c:valAx>
      <c:spPr>
        <a:effectLst>
          <a:glow rad="63500">
            <a:schemeClr val="accent1">
              <a:satMod val="175000"/>
              <a:alpha val="40000"/>
            </a:schemeClr>
          </a:glow>
        </a:effectLst>
      </c:spPr>
    </c:plotArea>
    <c:legend>
      <c:legendPos val="r"/>
      <c:layout>
        <c:manualLayout>
          <c:xMode val="edge"/>
          <c:yMode val="edge"/>
          <c:x val="0.68720027996500432"/>
          <c:y val="9.8842946957211728E-2"/>
          <c:w val="0.28435527559055118"/>
          <c:h val="0.84882548983702621"/>
        </c:manualLayout>
      </c:layout>
      <c:overlay val="0"/>
      <c:txPr>
        <a:bodyPr/>
        <a:lstStyle/>
        <a:p>
          <a:pPr>
            <a:defRPr sz="1400" baseline="0"/>
          </a:pPr>
          <a:endParaRPr lang="en-US"/>
        </a:p>
      </c:txPr>
    </c:legend>
    <c:plotVisOnly val="1"/>
    <c:dispBlanksAs val="gap"/>
    <c:showDLblsOverMax val="0"/>
  </c:chart>
  <c:spPr>
    <a:effectLst>
      <a:glow rad="63500">
        <a:schemeClr val="accent1">
          <a:satMod val="175000"/>
          <a:alpha val="58000"/>
        </a:schemeClr>
      </a:glow>
    </a:effectLst>
  </c:sp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1" dt="2016-06-13T09:04:45.305" idx="1">
    <p:pos x="10" y="10"/>
    <p:text>Change Ruby to 15,000</p:text>
    <p:extLst>
      <p:ext uri="{C676402C-5697-4E1C-873F-D02D1690AC5C}">
        <p15:threadingInfo xmlns:p15="http://schemas.microsoft.com/office/powerpoint/2012/main" timeZoneBias="420"/>
      </p:ext>
    </p:extLst>
  </p:cm>
  <p:cm authorId="1" dt="2016-06-13T09:04:57.032" idx="2">
    <p:pos x="106" y="106"/>
    <p:text>Change GTN Backhaul to forward haul or S-N and it's 15,000</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F15588-7F19-4816-AD71-A33C99EACE2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F084307A-8F38-4579-A655-204C799A35A9}">
      <dgm:prSet phldrT="[Text]"/>
      <dgm:spPr/>
      <dgm:t>
        <a:bodyPr/>
        <a:lstStyle/>
        <a:p>
          <a:r>
            <a:rPr lang="en-US" dirty="0" smtClean="0"/>
            <a:t>Data Aggregation</a:t>
          </a:r>
          <a:endParaRPr lang="en-US" dirty="0"/>
        </a:p>
      </dgm:t>
    </dgm:pt>
    <dgm:pt modelId="{14E09A07-473A-411C-B5A0-155899C8ACAB}" type="parTrans" cxnId="{12DBAB80-9F28-4761-952B-807C311D699B}">
      <dgm:prSet/>
      <dgm:spPr/>
      <dgm:t>
        <a:bodyPr/>
        <a:lstStyle/>
        <a:p>
          <a:endParaRPr lang="en-US"/>
        </a:p>
      </dgm:t>
    </dgm:pt>
    <dgm:pt modelId="{0DAD943D-D1BB-46A9-8934-27B807F828B3}" type="sibTrans" cxnId="{12DBAB80-9F28-4761-952B-807C311D699B}">
      <dgm:prSet/>
      <dgm:spPr/>
      <dgm:t>
        <a:bodyPr/>
        <a:lstStyle/>
        <a:p>
          <a:endParaRPr lang="en-US"/>
        </a:p>
      </dgm:t>
    </dgm:pt>
    <dgm:pt modelId="{4408950A-D33F-4D21-8CB5-703E00B48404}">
      <dgm:prSet phldrT="[Text]"/>
      <dgm:spPr/>
      <dgm:t>
        <a:bodyPr/>
        <a:lstStyle/>
        <a:p>
          <a:r>
            <a:rPr lang="en-US" dirty="0" smtClean="0"/>
            <a:t>Historical Weather</a:t>
          </a:r>
          <a:endParaRPr lang="en-US" dirty="0"/>
        </a:p>
      </dgm:t>
    </dgm:pt>
    <dgm:pt modelId="{FBD210F4-7B82-41E6-9F00-9F0DEDBBDD65}" type="parTrans" cxnId="{34F37AA1-BECE-4222-B9F3-AB4E665D3AF1}">
      <dgm:prSet/>
      <dgm:spPr/>
      <dgm:t>
        <a:bodyPr/>
        <a:lstStyle/>
        <a:p>
          <a:endParaRPr lang="en-US"/>
        </a:p>
      </dgm:t>
    </dgm:pt>
    <dgm:pt modelId="{41290658-027B-4320-AA4B-ECB71AE7D178}" type="sibTrans" cxnId="{34F37AA1-BECE-4222-B9F3-AB4E665D3AF1}">
      <dgm:prSet/>
      <dgm:spPr/>
      <dgm:t>
        <a:bodyPr/>
        <a:lstStyle/>
        <a:p>
          <a:endParaRPr lang="en-US"/>
        </a:p>
      </dgm:t>
    </dgm:pt>
    <dgm:pt modelId="{10885601-7229-43DB-AA78-0A274D4768BC}">
      <dgm:prSet phldrT="[Text]"/>
      <dgm:spPr/>
      <dgm:t>
        <a:bodyPr/>
        <a:lstStyle/>
        <a:p>
          <a:r>
            <a:rPr lang="en-US" dirty="0" smtClean="0"/>
            <a:t>Historical Demand</a:t>
          </a:r>
          <a:endParaRPr lang="en-US" dirty="0"/>
        </a:p>
      </dgm:t>
    </dgm:pt>
    <dgm:pt modelId="{EB70BE27-0C68-4F53-B9E0-19446779F1D3}" type="parTrans" cxnId="{D6383903-9903-4C34-90A3-6C747FC74C14}">
      <dgm:prSet/>
      <dgm:spPr/>
      <dgm:t>
        <a:bodyPr/>
        <a:lstStyle/>
        <a:p>
          <a:endParaRPr lang="en-US"/>
        </a:p>
      </dgm:t>
    </dgm:pt>
    <dgm:pt modelId="{EEDBF289-EE55-41B0-B9B0-740E50078AC5}" type="sibTrans" cxnId="{D6383903-9903-4C34-90A3-6C747FC74C14}">
      <dgm:prSet/>
      <dgm:spPr/>
      <dgm:t>
        <a:bodyPr/>
        <a:lstStyle/>
        <a:p>
          <a:endParaRPr lang="en-US"/>
        </a:p>
      </dgm:t>
    </dgm:pt>
    <dgm:pt modelId="{EA0799BD-9398-462D-8865-96188716A645}">
      <dgm:prSet phldrT="[Text]"/>
      <dgm:spPr/>
      <dgm:t>
        <a:bodyPr/>
        <a:lstStyle/>
        <a:p>
          <a:r>
            <a:rPr lang="en-US" dirty="0" smtClean="0"/>
            <a:t>Linear Regression Analysis</a:t>
          </a:r>
          <a:endParaRPr lang="en-US" dirty="0"/>
        </a:p>
      </dgm:t>
    </dgm:pt>
    <dgm:pt modelId="{63B3F3AE-481B-4E03-8834-C9B36DB3B35D}" type="parTrans" cxnId="{0F51F761-41C9-4D02-9EF8-27E80AF5D3CF}">
      <dgm:prSet/>
      <dgm:spPr/>
      <dgm:t>
        <a:bodyPr/>
        <a:lstStyle/>
        <a:p>
          <a:endParaRPr lang="en-US"/>
        </a:p>
      </dgm:t>
    </dgm:pt>
    <dgm:pt modelId="{06F4917A-D20C-4B47-881B-5922981A8670}" type="sibTrans" cxnId="{0F51F761-41C9-4D02-9EF8-27E80AF5D3CF}">
      <dgm:prSet/>
      <dgm:spPr/>
      <dgm:t>
        <a:bodyPr/>
        <a:lstStyle/>
        <a:p>
          <a:endParaRPr lang="en-US"/>
        </a:p>
      </dgm:t>
    </dgm:pt>
    <dgm:pt modelId="{577838A6-A648-43FA-B135-8A2FE5A7BEB4}">
      <dgm:prSet phldrT="[Text]"/>
      <dgm:spPr/>
      <dgm:t>
        <a:bodyPr/>
        <a:lstStyle/>
        <a:p>
          <a:r>
            <a:rPr lang="en-US" dirty="0" smtClean="0"/>
            <a:t>Demand vs Weather</a:t>
          </a:r>
          <a:endParaRPr lang="en-US" dirty="0"/>
        </a:p>
      </dgm:t>
    </dgm:pt>
    <dgm:pt modelId="{15334781-3B02-4E5B-8439-3CD83954E3D7}" type="parTrans" cxnId="{026FB3D9-E9D6-475F-A36D-4CD055932632}">
      <dgm:prSet/>
      <dgm:spPr/>
      <dgm:t>
        <a:bodyPr/>
        <a:lstStyle/>
        <a:p>
          <a:endParaRPr lang="en-US"/>
        </a:p>
      </dgm:t>
    </dgm:pt>
    <dgm:pt modelId="{2ACE767C-D5FD-43B4-BB57-89CB5B4A79B1}" type="sibTrans" cxnId="{026FB3D9-E9D6-475F-A36D-4CD055932632}">
      <dgm:prSet/>
      <dgm:spPr/>
      <dgm:t>
        <a:bodyPr/>
        <a:lstStyle/>
        <a:p>
          <a:endParaRPr lang="en-US"/>
        </a:p>
      </dgm:t>
    </dgm:pt>
    <dgm:pt modelId="{B538F930-C453-4C1C-8F04-0FD77FCE7FEA}">
      <dgm:prSet phldrT="[Text]"/>
      <dgm:spPr/>
      <dgm:t>
        <a:bodyPr/>
        <a:lstStyle/>
        <a:p>
          <a:r>
            <a:rPr lang="en-US" dirty="0" smtClean="0"/>
            <a:t>Non-Weather Dependent Demand Analysis</a:t>
          </a:r>
          <a:endParaRPr lang="en-US" dirty="0"/>
        </a:p>
      </dgm:t>
    </dgm:pt>
    <dgm:pt modelId="{BFD8257E-A356-49FB-8FF6-2BA4278A7500}" type="parTrans" cxnId="{C64205A8-3B18-4387-BAD2-77D4D71B3C01}">
      <dgm:prSet/>
      <dgm:spPr/>
      <dgm:t>
        <a:bodyPr/>
        <a:lstStyle/>
        <a:p>
          <a:endParaRPr lang="en-US"/>
        </a:p>
      </dgm:t>
    </dgm:pt>
    <dgm:pt modelId="{411F702F-01AF-44E7-8D58-0FC9ABBF9BFE}" type="sibTrans" cxnId="{C64205A8-3B18-4387-BAD2-77D4D71B3C01}">
      <dgm:prSet/>
      <dgm:spPr/>
      <dgm:t>
        <a:bodyPr/>
        <a:lstStyle/>
        <a:p>
          <a:endParaRPr lang="en-US"/>
        </a:p>
      </dgm:t>
    </dgm:pt>
    <dgm:pt modelId="{2BEA4E2B-FDE8-44C9-947D-8F5BBAE5CC05}">
      <dgm:prSet phldrT="[Text]"/>
      <dgm:spPr/>
      <dgm:t>
        <a:bodyPr/>
        <a:lstStyle/>
        <a:p>
          <a:r>
            <a:rPr lang="en-US" dirty="0" smtClean="0"/>
            <a:t>Growth</a:t>
          </a:r>
          <a:endParaRPr lang="en-US" dirty="0"/>
        </a:p>
      </dgm:t>
    </dgm:pt>
    <dgm:pt modelId="{288CACC0-232E-4370-BD0C-A3C5438FC60D}" type="parTrans" cxnId="{2D3E77A5-F425-40AE-9EBA-E616E35F7F7E}">
      <dgm:prSet/>
      <dgm:spPr/>
      <dgm:t>
        <a:bodyPr/>
        <a:lstStyle/>
        <a:p>
          <a:endParaRPr lang="en-US"/>
        </a:p>
      </dgm:t>
    </dgm:pt>
    <dgm:pt modelId="{4C319F47-95CC-40DB-8788-5E1E82269152}" type="sibTrans" cxnId="{2D3E77A5-F425-40AE-9EBA-E616E35F7F7E}">
      <dgm:prSet/>
      <dgm:spPr/>
      <dgm:t>
        <a:bodyPr/>
        <a:lstStyle/>
        <a:p>
          <a:endParaRPr lang="en-US"/>
        </a:p>
      </dgm:t>
    </dgm:pt>
    <dgm:pt modelId="{76B7B7D2-5408-4165-955C-759E894C2D89}">
      <dgm:prSet phldrT="[Text]"/>
      <dgm:spPr/>
      <dgm:t>
        <a:bodyPr/>
        <a:lstStyle/>
        <a:p>
          <a:r>
            <a:rPr lang="en-US" dirty="0" smtClean="0"/>
            <a:t>W&amp;P Pop/Eco Growth</a:t>
          </a:r>
          <a:endParaRPr lang="en-US" dirty="0"/>
        </a:p>
      </dgm:t>
    </dgm:pt>
    <dgm:pt modelId="{2EB09CBC-D9DA-4E0D-8EE9-B5AFAB70A988}" type="parTrans" cxnId="{8953B9DD-5DA3-49E0-97FF-C5C9697753E5}">
      <dgm:prSet/>
      <dgm:spPr/>
      <dgm:t>
        <a:bodyPr/>
        <a:lstStyle/>
        <a:p>
          <a:endParaRPr lang="en-US"/>
        </a:p>
      </dgm:t>
    </dgm:pt>
    <dgm:pt modelId="{821390A5-0074-438F-BC3F-1F4449FC9B57}" type="sibTrans" cxnId="{8953B9DD-5DA3-49E0-97FF-C5C9697753E5}">
      <dgm:prSet/>
      <dgm:spPr/>
      <dgm:t>
        <a:bodyPr/>
        <a:lstStyle/>
        <a:p>
          <a:endParaRPr lang="en-US"/>
        </a:p>
      </dgm:t>
    </dgm:pt>
    <dgm:pt modelId="{27E70A22-0DCB-4800-AA6F-738E086759F8}">
      <dgm:prSet phldrT="[Text]"/>
      <dgm:spPr/>
      <dgm:t>
        <a:bodyPr/>
        <a:lstStyle/>
        <a:p>
          <a:r>
            <a:rPr lang="en-US" dirty="0" smtClean="0"/>
            <a:t>Forecast</a:t>
          </a:r>
          <a:endParaRPr lang="en-US" dirty="0"/>
        </a:p>
      </dgm:t>
    </dgm:pt>
    <dgm:pt modelId="{36EB4EA4-960E-4BE1-B452-17E6B3042527}" type="parTrans" cxnId="{5A3AE459-7CCC-465B-8944-E29003EC4EE6}">
      <dgm:prSet/>
      <dgm:spPr/>
      <dgm:t>
        <a:bodyPr/>
        <a:lstStyle/>
        <a:p>
          <a:endParaRPr lang="en-US"/>
        </a:p>
      </dgm:t>
    </dgm:pt>
    <dgm:pt modelId="{BBC9114B-9970-431B-A24D-7C9484120D76}" type="sibTrans" cxnId="{5A3AE459-7CCC-465B-8944-E29003EC4EE6}">
      <dgm:prSet/>
      <dgm:spPr/>
      <dgm:t>
        <a:bodyPr/>
        <a:lstStyle/>
        <a:p>
          <a:endParaRPr lang="en-US"/>
        </a:p>
      </dgm:t>
    </dgm:pt>
    <dgm:pt modelId="{80DEC2FB-764C-48B5-9FF1-895D0659F66B}">
      <dgm:prSet phldrT="[Text]"/>
      <dgm:spPr/>
      <dgm:t>
        <a:bodyPr/>
        <a:lstStyle/>
        <a:p>
          <a:r>
            <a:rPr lang="en-US" dirty="0" smtClean="0"/>
            <a:t>Monthly Demand Forecast</a:t>
          </a:r>
          <a:endParaRPr lang="en-US" dirty="0"/>
        </a:p>
      </dgm:t>
    </dgm:pt>
    <dgm:pt modelId="{4B62D7F1-9695-480B-BA5A-643BCF257164}" type="parTrans" cxnId="{E7A7386C-D004-4C7D-8BCE-47BC70EEAB09}">
      <dgm:prSet/>
      <dgm:spPr/>
      <dgm:t>
        <a:bodyPr/>
        <a:lstStyle/>
        <a:p>
          <a:endParaRPr lang="en-US"/>
        </a:p>
      </dgm:t>
    </dgm:pt>
    <dgm:pt modelId="{2353FE24-2FEC-4740-9282-00319299D6F2}" type="sibTrans" cxnId="{E7A7386C-D004-4C7D-8BCE-47BC70EEAB09}">
      <dgm:prSet/>
      <dgm:spPr/>
      <dgm:t>
        <a:bodyPr/>
        <a:lstStyle/>
        <a:p>
          <a:endParaRPr lang="en-US"/>
        </a:p>
      </dgm:t>
    </dgm:pt>
    <dgm:pt modelId="{74F437AE-5984-4AEF-8280-13B93BE06B7F}">
      <dgm:prSet phldrT="[Text]"/>
      <dgm:spPr/>
      <dgm:t>
        <a:bodyPr/>
        <a:lstStyle/>
        <a:p>
          <a:r>
            <a:rPr lang="en-US" dirty="0" smtClean="0"/>
            <a:t>Annual Peak Demand Day Forecast</a:t>
          </a:r>
          <a:endParaRPr lang="en-US" dirty="0"/>
        </a:p>
      </dgm:t>
    </dgm:pt>
    <dgm:pt modelId="{4D4C3624-E4D5-46B5-A917-91AD87D98470}" type="parTrans" cxnId="{F964BF9E-682A-4DB5-A0FE-CCE361B29B13}">
      <dgm:prSet/>
      <dgm:spPr/>
      <dgm:t>
        <a:bodyPr/>
        <a:lstStyle/>
        <a:p>
          <a:endParaRPr lang="en-US"/>
        </a:p>
      </dgm:t>
    </dgm:pt>
    <dgm:pt modelId="{DEF5B6D7-A8E0-4236-8346-C8885664B792}" type="sibTrans" cxnId="{F964BF9E-682A-4DB5-A0FE-CCE361B29B13}">
      <dgm:prSet/>
      <dgm:spPr/>
      <dgm:t>
        <a:bodyPr/>
        <a:lstStyle/>
        <a:p>
          <a:endParaRPr lang="en-US"/>
        </a:p>
      </dgm:t>
    </dgm:pt>
    <dgm:pt modelId="{D32212E5-6FA5-4709-8C51-24B1C039C354}">
      <dgm:prSet phldrT="[Text]"/>
      <dgm:spPr/>
      <dgm:t>
        <a:bodyPr/>
        <a:lstStyle/>
        <a:p>
          <a:r>
            <a:rPr lang="en-US" dirty="0" smtClean="0"/>
            <a:t>Growth Scenarios</a:t>
          </a:r>
          <a:endParaRPr lang="en-US" dirty="0"/>
        </a:p>
      </dgm:t>
    </dgm:pt>
    <dgm:pt modelId="{D621BE8F-0D68-4507-9B74-72FC9B640CA0}" type="parTrans" cxnId="{3D29031C-AFA2-4822-9C70-4F4E22D43803}">
      <dgm:prSet/>
      <dgm:spPr/>
      <dgm:t>
        <a:bodyPr/>
        <a:lstStyle/>
        <a:p>
          <a:endParaRPr lang="en-US"/>
        </a:p>
      </dgm:t>
    </dgm:pt>
    <dgm:pt modelId="{E695A728-9A2B-4543-9244-6D758D6BBDFC}" type="sibTrans" cxnId="{3D29031C-AFA2-4822-9C70-4F4E22D43803}">
      <dgm:prSet/>
      <dgm:spPr/>
      <dgm:t>
        <a:bodyPr/>
        <a:lstStyle/>
        <a:p>
          <a:endParaRPr lang="en-US"/>
        </a:p>
      </dgm:t>
    </dgm:pt>
    <dgm:pt modelId="{A0CA60BA-D4B5-432C-BBAD-E83A56E01315}">
      <dgm:prSet phldrT="[Text]"/>
      <dgm:spPr/>
      <dgm:t>
        <a:bodyPr/>
        <a:lstStyle/>
        <a:p>
          <a:r>
            <a:rPr lang="en-US" dirty="0" smtClean="0"/>
            <a:t>Annual Premise Count Projection</a:t>
          </a:r>
          <a:endParaRPr lang="en-US" dirty="0"/>
        </a:p>
      </dgm:t>
    </dgm:pt>
    <dgm:pt modelId="{0FD55667-9AE6-4B66-99EC-F0D6F96D868B}" type="parTrans" cxnId="{1F1F7083-9413-4F64-8BC1-CD420B0957FB}">
      <dgm:prSet/>
      <dgm:spPr/>
      <dgm:t>
        <a:bodyPr/>
        <a:lstStyle/>
        <a:p>
          <a:endParaRPr lang="en-US"/>
        </a:p>
      </dgm:t>
    </dgm:pt>
    <dgm:pt modelId="{D9434821-1623-43DF-B5AE-6F7F6818DF53}" type="sibTrans" cxnId="{1F1F7083-9413-4F64-8BC1-CD420B0957FB}">
      <dgm:prSet/>
      <dgm:spPr/>
      <dgm:t>
        <a:bodyPr/>
        <a:lstStyle/>
        <a:p>
          <a:endParaRPr lang="en-US"/>
        </a:p>
      </dgm:t>
    </dgm:pt>
    <dgm:pt modelId="{8FE122AC-8041-40A6-8BDF-176BD17FF6D5}">
      <dgm:prSet phldrT="[Text]"/>
      <dgm:spPr/>
      <dgm:t>
        <a:bodyPr/>
        <a:lstStyle/>
        <a:p>
          <a:r>
            <a:rPr lang="en-US" dirty="0" smtClean="0"/>
            <a:t>Weather Scenarios</a:t>
          </a:r>
          <a:endParaRPr lang="en-US" dirty="0"/>
        </a:p>
      </dgm:t>
    </dgm:pt>
    <dgm:pt modelId="{C4AD9C14-2F0F-49C3-B44E-3FD7DAD6D482}" type="parTrans" cxnId="{6E3FCC0C-9FB6-459F-B8E2-9BAB3F8033B3}">
      <dgm:prSet/>
      <dgm:spPr/>
      <dgm:t>
        <a:bodyPr/>
        <a:lstStyle/>
        <a:p>
          <a:endParaRPr lang="en-US"/>
        </a:p>
      </dgm:t>
    </dgm:pt>
    <dgm:pt modelId="{1CC67883-E62D-458C-9BC6-EFF3CA446711}" type="sibTrans" cxnId="{6E3FCC0C-9FB6-459F-B8E2-9BAB3F8033B3}">
      <dgm:prSet/>
      <dgm:spPr/>
      <dgm:t>
        <a:bodyPr/>
        <a:lstStyle/>
        <a:p>
          <a:endParaRPr lang="en-US"/>
        </a:p>
      </dgm:t>
    </dgm:pt>
    <dgm:pt modelId="{13EF324B-52A1-4053-A3CE-CFFBEE18D7AA}" type="pres">
      <dgm:prSet presAssocID="{C5F15588-7F19-4816-AD71-A33C99EACE2C}" presName="Name0" presStyleCnt="0">
        <dgm:presLayoutVars>
          <dgm:dir/>
          <dgm:animLvl val="lvl"/>
          <dgm:resizeHandles val="exact"/>
        </dgm:presLayoutVars>
      </dgm:prSet>
      <dgm:spPr/>
      <dgm:t>
        <a:bodyPr/>
        <a:lstStyle/>
        <a:p>
          <a:endParaRPr lang="en-US"/>
        </a:p>
      </dgm:t>
    </dgm:pt>
    <dgm:pt modelId="{5FA881E7-467F-4F66-9EAF-8FA34B528C49}" type="pres">
      <dgm:prSet presAssocID="{C5F15588-7F19-4816-AD71-A33C99EACE2C}" presName="tSp" presStyleCnt="0"/>
      <dgm:spPr/>
    </dgm:pt>
    <dgm:pt modelId="{A98FFC9B-0374-4970-8A91-124D6DB4C601}" type="pres">
      <dgm:prSet presAssocID="{C5F15588-7F19-4816-AD71-A33C99EACE2C}" presName="bSp" presStyleCnt="0"/>
      <dgm:spPr/>
    </dgm:pt>
    <dgm:pt modelId="{381B9CA2-3DE0-4968-A26A-AC715CF4B138}" type="pres">
      <dgm:prSet presAssocID="{C5F15588-7F19-4816-AD71-A33C99EACE2C}" presName="process" presStyleCnt="0"/>
      <dgm:spPr/>
    </dgm:pt>
    <dgm:pt modelId="{8CA635C8-B525-46D1-81DA-130B7F619406}" type="pres">
      <dgm:prSet presAssocID="{F084307A-8F38-4579-A655-204C799A35A9}" presName="composite1" presStyleCnt="0"/>
      <dgm:spPr/>
    </dgm:pt>
    <dgm:pt modelId="{77D03A27-4C9A-47FF-AC7F-3BBEACFE1EA2}" type="pres">
      <dgm:prSet presAssocID="{F084307A-8F38-4579-A655-204C799A35A9}" presName="dummyNode1" presStyleLbl="node1" presStyleIdx="0" presStyleCnt="4"/>
      <dgm:spPr/>
    </dgm:pt>
    <dgm:pt modelId="{DED3D501-2344-440D-B7EA-4A530FD63D50}" type="pres">
      <dgm:prSet presAssocID="{F084307A-8F38-4579-A655-204C799A35A9}" presName="childNode1" presStyleLbl="bgAcc1" presStyleIdx="0" presStyleCnt="4">
        <dgm:presLayoutVars>
          <dgm:bulletEnabled val="1"/>
        </dgm:presLayoutVars>
      </dgm:prSet>
      <dgm:spPr/>
      <dgm:t>
        <a:bodyPr/>
        <a:lstStyle/>
        <a:p>
          <a:endParaRPr lang="en-US"/>
        </a:p>
      </dgm:t>
    </dgm:pt>
    <dgm:pt modelId="{3749C890-981B-4741-B4C9-88B7FD517956}" type="pres">
      <dgm:prSet presAssocID="{F084307A-8F38-4579-A655-204C799A35A9}" presName="childNode1tx" presStyleLbl="bgAcc1" presStyleIdx="0" presStyleCnt="4">
        <dgm:presLayoutVars>
          <dgm:bulletEnabled val="1"/>
        </dgm:presLayoutVars>
      </dgm:prSet>
      <dgm:spPr/>
      <dgm:t>
        <a:bodyPr/>
        <a:lstStyle/>
        <a:p>
          <a:endParaRPr lang="en-US"/>
        </a:p>
      </dgm:t>
    </dgm:pt>
    <dgm:pt modelId="{0280A15C-4EB6-4E1E-89FC-A3FFD1B855DA}" type="pres">
      <dgm:prSet presAssocID="{F084307A-8F38-4579-A655-204C799A35A9}" presName="parentNode1" presStyleLbl="node1" presStyleIdx="0" presStyleCnt="4">
        <dgm:presLayoutVars>
          <dgm:chMax val="1"/>
          <dgm:bulletEnabled val="1"/>
        </dgm:presLayoutVars>
      </dgm:prSet>
      <dgm:spPr/>
      <dgm:t>
        <a:bodyPr/>
        <a:lstStyle/>
        <a:p>
          <a:endParaRPr lang="en-US"/>
        </a:p>
      </dgm:t>
    </dgm:pt>
    <dgm:pt modelId="{081C881A-32FE-469C-B952-7B5353BE7DC4}" type="pres">
      <dgm:prSet presAssocID="{F084307A-8F38-4579-A655-204C799A35A9}" presName="connSite1" presStyleCnt="0"/>
      <dgm:spPr/>
    </dgm:pt>
    <dgm:pt modelId="{74992D1A-130A-44FD-ACA7-72B5FC0FACF0}" type="pres">
      <dgm:prSet presAssocID="{0DAD943D-D1BB-46A9-8934-27B807F828B3}" presName="Name9" presStyleLbl="sibTrans2D1" presStyleIdx="0" presStyleCnt="3"/>
      <dgm:spPr/>
      <dgm:t>
        <a:bodyPr/>
        <a:lstStyle/>
        <a:p>
          <a:endParaRPr lang="en-US"/>
        </a:p>
      </dgm:t>
    </dgm:pt>
    <dgm:pt modelId="{08BEDD04-DE70-4955-B30B-A2F2D6E37A19}" type="pres">
      <dgm:prSet presAssocID="{EA0799BD-9398-462D-8865-96188716A645}" presName="composite2" presStyleCnt="0"/>
      <dgm:spPr/>
    </dgm:pt>
    <dgm:pt modelId="{9AFECF57-133F-4B51-914A-59B895EA2E48}" type="pres">
      <dgm:prSet presAssocID="{EA0799BD-9398-462D-8865-96188716A645}" presName="dummyNode2" presStyleLbl="node1" presStyleIdx="0" presStyleCnt="4"/>
      <dgm:spPr/>
    </dgm:pt>
    <dgm:pt modelId="{70604170-4BA7-4986-9F97-3BCC30328D28}" type="pres">
      <dgm:prSet presAssocID="{EA0799BD-9398-462D-8865-96188716A645}" presName="childNode2" presStyleLbl="bgAcc1" presStyleIdx="1" presStyleCnt="4">
        <dgm:presLayoutVars>
          <dgm:bulletEnabled val="1"/>
        </dgm:presLayoutVars>
      </dgm:prSet>
      <dgm:spPr/>
      <dgm:t>
        <a:bodyPr/>
        <a:lstStyle/>
        <a:p>
          <a:endParaRPr lang="en-US"/>
        </a:p>
      </dgm:t>
    </dgm:pt>
    <dgm:pt modelId="{C975C27B-CE81-4BA5-9F61-A15B22201234}" type="pres">
      <dgm:prSet presAssocID="{EA0799BD-9398-462D-8865-96188716A645}" presName="childNode2tx" presStyleLbl="bgAcc1" presStyleIdx="1" presStyleCnt="4">
        <dgm:presLayoutVars>
          <dgm:bulletEnabled val="1"/>
        </dgm:presLayoutVars>
      </dgm:prSet>
      <dgm:spPr/>
      <dgm:t>
        <a:bodyPr/>
        <a:lstStyle/>
        <a:p>
          <a:endParaRPr lang="en-US"/>
        </a:p>
      </dgm:t>
    </dgm:pt>
    <dgm:pt modelId="{687DEFE3-1D6C-415B-B525-74FE4EDFD2B3}" type="pres">
      <dgm:prSet presAssocID="{EA0799BD-9398-462D-8865-96188716A645}" presName="parentNode2" presStyleLbl="node1" presStyleIdx="1" presStyleCnt="4">
        <dgm:presLayoutVars>
          <dgm:chMax val="0"/>
          <dgm:bulletEnabled val="1"/>
        </dgm:presLayoutVars>
      </dgm:prSet>
      <dgm:spPr/>
      <dgm:t>
        <a:bodyPr/>
        <a:lstStyle/>
        <a:p>
          <a:endParaRPr lang="en-US"/>
        </a:p>
      </dgm:t>
    </dgm:pt>
    <dgm:pt modelId="{A8FA0173-7C30-4080-A1BC-A1F356A68F1E}" type="pres">
      <dgm:prSet presAssocID="{EA0799BD-9398-462D-8865-96188716A645}" presName="connSite2" presStyleCnt="0"/>
      <dgm:spPr/>
    </dgm:pt>
    <dgm:pt modelId="{CFC9C104-1577-4917-B3CD-C7179048349A}" type="pres">
      <dgm:prSet presAssocID="{06F4917A-D20C-4B47-881B-5922981A8670}" presName="Name18" presStyleLbl="sibTrans2D1" presStyleIdx="1" presStyleCnt="3"/>
      <dgm:spPr/>
      <dgm:t>
        <a:bodyPr/>
        <a:lstStyle/>
        <a:p>
          <a:endParaRPr lang="en-US"/>
        </a:p>
      </dgm:t>
    </dgm:pt>
    <dgm:pt modelId="{DD76E489-54CE-4B47-BF1A-217DB7E7908A}" type="pres">
      <dgm:prSet presAssocID="{2BEA4E2B-FDE8-44C9-947D-8F5BBAE5CC05}" presName="composite1" presStyleCnt="0"/>
      <dgm:spPr/>
    </dgm:pt>
    <dgm:pt modelId="{DE391835-4DFB-47F2-9804-5FD8BDAF23C6}" type="pres">
      <dgm:prSet presAssocID="{2BEA4E2B-FDE8-44C9-947D-8F5BBAE5CC05}" presName="dummyNode1" presStyleLbl="node1" presStyleIdx="1" presStyleCnt="4"/>
      <dgm:spPr/>
    </dgm:pt>
    <dgm:pt modelId="{5F764AD4-7EEA-49B0-B5AC-FE7FFA82B7EF}" type="pres">
      <dgm:prSet presAssocID="{2BEA4E2B-FDE8-44C9-947D-8F5BBAE5CC05}" presName="childNode1" presStyleLbl="bgAcc1" presStyleIdx="2" presStyleCnt="4">
        <dgm:presLayoutVars>
          <dgm:bulletEnabled val="1"/>
        </dgm:presLayoutVars>
      </dgm:prSet>
      <dgm:spPr/>
      <dgm:t>
        <a:bodyPr/>
        <a:lstStyle/>
        <a:p>
          <a:endParaRPr lang="en-US"/>
        </a:p>
      </dgm:t>
    </dgm:pt>
    <dgm:pt modelId="{27690584-7EDE-455B-BA28-5AB9F0258725}" type="pres">
      <dgm:prSet presAssocID="{2BEA4E2B-FDE8-44C9-947D-8F5BBAE5CC05}" presName="childNode1tx" presStyleLbl="bgAcc1" presStyleIdx="2" presStyleCnt="4">
        <dgm:presLayoutVars>
          <dgm:bulletEnabled val="1"/>
        </dgm:presLayoutVars>
      </dgm:prSet>
      <dgm:spPr/>
      <dgm:t>
        <a:bodyPr/>
        <a:lstStyle/>
        <a:p>
          <a:endParaRPr lang="en-US"/>
        </a:p>
      </dgm:t>
    </dgm:pt>
    <dgm:pt modelId="{2F4DF5FC-F036-44F0-A50E-649F01258323}" type="pres">
      <dgm:prSet presAssocID="{2BEA4E2B-FDE8-44C9-947D-8F5BBAE5CC05}" presName="parentNode1" presStyleLbl="node1" presStyleIdx="2" presStyleCnt="4">
        <dgm:presLayoutVars>
          <dgm:chMax val="1"/>
          <dgm:bulletEnabled val="1"/>
        </dgm:presLayoutVars>
      </dgm:prSet>
      <dgm:spPr/>
      <dgm:t>
        <a:bodyPr/>
        <a:lstStyle/>
        <a:p>
          <a:endParaRPr lang="en-US"/>
        </a:p>
      </dgm:t>
    </dgm:pt>
    <dgm:pt modelId="{90F1DC85-8ABD-44C0-BD2B-DD2B19E42A4D}" type="pres">
      <dgm:prSet presAssocID="{2BEA4E2B-FDE8-44C9-947D-8F5BBAE5CC05}" presName="connSite1" presStyleCnt="0"/>
      <dgm:spPr/>
    </dgm:pt>
    <dgm:pt modelId="{9A5E6779-8535-4432-A47B-46953BB52640}" type="pres">
      <dgm:prSet presAssocID="{4C319F47-95CC-40DB-8788-5E1E82269152}" presName="Name9" presStyleLbl="sibTrans2D1" presStyleIdx="2" presStyleCnt="3"/>
      <dgm:spPr/>
      <dgm:t>
        <a:bodyPr/>
        <a:lstStyle/>
        <a:p>
          <a:endParaRPr lang="en-US"/>
        </a:p>
      </dgm:t>
    </dgm:pt>
    <dgm:pt modelId="{6F94F8D2-5217-4C5E-A0B0-2AD1A4757D54}" type="pres">
      <dgm:prSet presAssocID="{27E70A22-0DCB-4800-AA6F-738E086759F8}" presName="composite2" presStyleCnt="0"/>
      <dgm:spPr/>
    </dgm:pt>
    <dgm:pt modelId="{F15D3785-F2E3-4044-A715-B853F53DD896}" type="pres">
      <dgm:prSet presAssocID="{27E70A22-0DCB-4800-AA6F-738E086759F8}" presName="dummyNode2" presStyleLbl="node1" presStyleIdx="2" presStyleCnt="4"/>
      <dgm:spPr/>
    </dgm:pt>
    <dgm:pt modelId="{0D31DE55-BA12-40F3-9AA0-CB4512256FF3}" type="pres">
      <dgm:prSet presAssocID="{27E70A22-0DCB-4800-AA6F-738E086759F8}" presName="childNode2" presStyleLbl="bgAcc1" presStyleIdx="3" presStyleCnt="4">
        <dgm:presLayoutVars>
          <dgm:bulletEnabled val="1"/>
        </dgm:presLayoutVars>
      </dgm:prSet>
      <dgm:spPr/>
      <dgm:t>
        <a:bodyPr/>
        <a:lstStyle/>
        <a:p>
          <a:endParaRPr lang="en-US"/>
        </a:p>
      </dgm:t>
    </dgm:pt>
    <dgm:pt modelId="{5D0BA2EC-4992-4D6E-8D71-C0A7D4F75142}" type="pres">
      <dgm:prSet presAssocID="{27E70A22-0DCB-4800-AA6F-738E086759F8}" presName="childNode2tx" presStyleLbl="bgAcc1" presStyleIdx="3" presStyleCnt="4">
        <dgm:presLayoutVars>
          <dgm:bulletEnabled val="1"/>
        </dgm:presLayoutVars>
      </dgm:prSet>
      <dgm:spPr/>
      <dgm:t>
        <a:bodyPr/>
        <a:lstStyle/>
        <a:p>
          <a:endParaRPr lang="en-US"/>
        </a:p>
      </dgm:t>
    </dgm:pt>
    <dgm:pt modelId="{B3254C82-AF5D-4346-AAC4-AF0F960A4DFC}" type="pres">
      <dgm:prSet presAssocID="{27E70A22-0DCB-4800-AA6F-738E086759F8}" presName="parentNode2" presStyleLbl="node1" presStyleIdx="3" presStyleCnt="4">
        <dgm:presLayoutVars>
          <dgm:chMax val="0"/>
          <dgm:bulletEnabled val="1"/>
        </dgm:presLayoutVars>
      </dgm:prSet>
      <dgm:spPr/>
      <dgm:t>
        <a:bodyPr/>
        <a:lstStyle/>
        <a:p>
          <a:endParaRPr lang="en-US"/>
        </a:p>
      </dgm:t>
    </dgm:pt>
    <dgm:pt modelId="{91A3CC86-7730-41F1-A145-0A5E89A7CAA8}" type="pres">
      <dgm:prSet presAssocID="{27E70A22-0DCB-4800-AA6F-738E086759F8}" presName="connSite2" presStyleCnt="0"/>
      <dgm:spPr/>
    </dgm:pt>
  </dgm:ptLst>
  <dgm:cxnLst>
    <dgm:cxn modelId="{1F1F7083-9413-4F64-8BC1-CD420B0957FB}" srcId="{2BEA4E2B-FDE8-44C9-947D-8F5BBAE5CC05}" destId="{A0CA60BA-D4B5-432C-BBAD-E83A56E01315}" srcOrd="1" destOrd="0" parTransId="{0FD55667-9AE6-4B66-99EC-F0D6F96D868B}" sibTransId="{D9434821-1623-43DF-B5AE-6F7F6818DF53}"/>
    <dgm:cxn modelId="{B2F229E3-E51F-4DB2-93FF-A7FF0AC1A1B0}" type="presOf" srcId="{A0CA60BA-D4B5-432C-BBAD-E83A56E01315}" destId="{5F764AD4-7EEA-49B0-B5AC-FE7FFA82B7EF}" srcOrd="0" destOrd="1" presId="urn:microsoft.com/office/officeart/2005/8/layout/hProcess4"/>
    <dgm:cxn modelId="{CC8EE4AF-BD0F-408C-9A5A-D137FF27D7A9}" type="presOf" srcId="{76B7B7D2-5408-4165-955C-759E894C2D89}" destId="{5F764AD4-7EEA-49B0-B5AC-FE7FFA82B7EF}" srcOrd="0" destOrd="0" presId="urn:microsoft.com/office/officeart/2005/8/layout/hProcess4"/>
    <dgm:cxn modelId="{C64205A8-3B18-4387-BAD2-77D4D71B3C01}" srcId="{EA0799BD-9398-462D-8865-96188716A645}" destId="{B538F930-C453-4C1C-8F04-0FD77FCE7FEA}" srcOrd="1" destOrd="0" parTransId="{BFD8257E-A356-49FB-8FF6-2BA4278A7500}" sibTransId="{411F702F-01AF-44E7-8D58-0FC9ABBF9BFE}"/>
    <dgm:cxn modelId="{6E3FCC0C-9FB6-459F-B8E2-9BAB3F8033B3}" srcId="{27E70A22-0DCB-4800-AA6F-738E086759F8}" destId="{8FE122AC-8041-40A6-8BDF-176BD17FF6D5}" srcOrd="2" destOrd="0" parTransId="{C4AD9C14-2F0F-49C3-B44E-3FD7DAD6D482}" sibTransId="{1CC67883-E62D-458C-9BC6-EFF3CA446711}"/>
    <dgm:cxn modelId="{031F8CBF-E400-48C7-A2F3-498144A70315}" type="presOf" srcId="{0DAD943D-D1BB-46A9-8934-27B807F828B3}" destId="{74992D1A-130A-44FD-ACA7-72B5FC0FACF0}" srcOrd="0" destOrd="0" presId="urn:microsoft.com/office/officeart/2005/8/layout/hProcess4"/>
    <dgm:cxn modelId="{026FB3D9-E9D6-475F-A36D-4CD055932632}" srcId="{EA0799BD-9398-462D-8865-96188716A645}" destId="{577838A6-A648-43FA-B135-8A2FE5A7BEB4}" srcOrd="0" destOrd="0" parTransId="{15334781-3B02-4E5B-8439-3CD83954E3D7}" sibTransId="{2ACE767C-D5FD-43B4-BB57-89CB5B4A79B1}"/>
    <dgm:cxn modelId="{15148035-88E6-4DE1-90A1-A02FCA5846C4}" type="presOf" srcId="{8FE122AC-8041-40A6-8BDF-176BD17FF6D5}" destId="{0D31DE55-BA12-40F3-9AA0-CB4512256FF3}" srcOrd="0" destOrd="2" presId="urn:microsoft.com/office/officeart/2005/8/layout/hProcess4"/>
    <dgm:cxn modelId="{E7A7386C-D004-4C7D-8BCE-47BC70EEAB09}" srcId="{27E70A22-0DCB-4800-AA6F-738E086759F8}" destId="{80DEC2FB-764C-48B5-9FF1-895D0659F66B}" srcOrd="0" destOrd="0" parTransId="{4B62D7F1-9695-480B-BA5A-643BCF257164}" sibTransId="{2353FE24-2FEC-4740-9282-00319299D6F2}"/>
    <dgm:cxn modelId="{F08C2DBB-E037-4B94-9435-126A44448E75}" type="presOf" srcId="{B538F930-C453-4C1C-8F04-0FD77FCE7FEA}" destId="{C975C27B-CE81-4BA5-9F61-A15B22201234}" srcOrd="1" destOrd="1" presId="urn:microsoft.com/office/officeart/2005/8/layout/hProcess4"/>
    <dgm:cxn modelId="{12DBAB80-9F28-4761-952B-807C311D699B}" srcId="{C5F15588-7F19-4816-AD71-A33C99EACE2C}" destId="{F084307A-8F38-4579-A655-204C799A35A9}" srcOrd="0" destOrd="0" parTransId="{14E09A07-473A-411C-B5A0-155899C8ACAB}" sibTransId="{0DAD943D-D1BB-46A9-8934-27B807F828B3}"/>
    <dgm:cxn modelId="{7F598D8E-9E90-48EE-90D3-D1D63BC94582}" type="presOf" srcId="{A0CA60BA-D4B5-432C-BBAD-E83A56E01315}" destId="{27690584-7EDE-455B-BA28-5AB9F0258725}" srcOrd="1" destOrd="1" presId="urn:microsoft.com/office/officeart/2005/8/layout/hProcess4"/>
    <dgm:cxn modelId="{94575A4E-53F6-48C0-805F-0EA8FDB32CB4}" type="presOf" srcId="{577838A6-A648-43FA-B135-8A2FE5A7BEB4}" destId="{C975C27B-CE81-4BA5-9F61-A15B22201234}" srcOrd="1" destOrd="0" presId="urn:microsoft.com/office/officeart/2005/8/layout/hProcess4"/>
    <dgm:cxn modelId="{A7E65DF2-B148-45CD-9F49-20759AA73CF4}" type="presOf" srcId="{74F437AE-5984-4AEF-8280-13B93BE06B7F}" destId="{0D31DE55-BA12-40F3-9AA0-CB4512256FF3}" srcOrd="0" destOrd="1" presId="urn:microsoft.com/office/officeart/2005/8/layout/hProcess4"/>
    <dgm:cxn modelId="{3E9728BD-4360-4862-8DBC-EF2D5DE4EAD0}" type="presOf" srcId="{06F4917A-D20C-4B47-881B-5922981A8670}" destId="{CFC9C104-1577-4917-B3CD-C7179048349A}" srcOrd="0" destOrd="0" presId="urn:microsoft.com/office/officeart/2005/8/layout/hProcess4"/>
    <dgm:cxn modelId="{8953B9DD-5DA3-49E0-97FF-C5C9697753E5}" srcId="{2BEA4E2B-FDE8-44C9-947D-8F5BBAE5CC05}" destId="{76B7B7D2-5408-4165-955C-759E894C2D89}" srcOrd="0" destOrd="0" parTransId="{2EB09CBC-D9DA-4E0D-8EE9-B5AFAB70A988}" sibTransId="{821390A5-0074-438F-BC3F-1F4449FC9B57}"/>
    <dgm:cxn modelId="{0F51F761-41C9-4D02-9EF8-27E80AF5D3CF}" srcId="{C5F15588-7F19-4816-AD71-A33C99EACE2C}" destId="{EA0799BD-9398-462D-8865-96188716A645}" srcOrd="1" destOrd="0" parTransId="{63B3F3AE-481B-4E03-8834-C9B36DB3B35D}" sibTransId="{06F4917A-D20C-4B47-881B-5922981A8670}"/>
    <dgm:cxn modelId="{45A0D1F0-8C4D-459B-A862-399F006C5880}" type="presOf" srcId="{27E70A22-0DCB-4800-AA6F-738E086759F8}" destId="{B3254C82-AF5D-4346-AAC4-AF0F960A4DFC}" srcOrd="0" destOrd="0" presId="urn:microsoft.com/office/officeart/2005/8/layout/hProcess4"/>
    <dgm:cxn modelId="{F964BF9E-682A-4DB5-A0FE-CCE361B29B13}" srcId="{27E70A22-0DCB-4800-AA6F-738E086759F8}" destId="{74F437AE-5984-4AEF-8280-13B93BE06B7F}" srcOrd="1" destOrd="0" parTransId="{4D4C3624-E4D5-46B5-A917-91AD87D98470}" sibTransId="{DEF5B6D7-A8E0-4236-8346-C8885664B792}"/>
    <dgm:cxn modelId="{3D29031C-AFA2-4822-9C70-4F4E22D43803}" srcId="{2BEA4E2B-FDE8-44C9-947D-8F5BBAE5CC05}" destId="{D32212E5-6FA5-4709-8C51-24B1C039C354}" srcOrd="2" destOrd="0" parTransId="{D621BE8F-0D68-4507-9B74-72FC9B640CA0}" sibTransId="{E695A728-9A2B-4543-9244-6D758D6BBDFC}"/>
    <dgm:cxn modelId="{95805F49-9F68-4FCB-BB0C-CA9BF9429EA6}" type="presOf" srcId="{4408950A-D33F-4D21-8CB5-703E00B48404}" destId="{DED3D501-2344-440D-B7EA-4A530FD63D50}" srcOrd="0" destOrd="0" presId="urn:microsoft.com/office/officeart/2005/8/layout/hProcess4"/>
    <dgm:cxn modelId="{5A3AE459-7CCC-465B-8944-E29003EC4EE6}" srcId="{C5F15588-7F19-4816-AD71-A33C99EACE2C}" destId="{27E70A22-0DCB-4800-AA6F-738E086759F8}" srcOrd="3" destOrd="0" parTransId="{36EB4EA4-960E-4BE1-B452-17E6B3042527}" sibTransId="{BBC9114B-9970-431B-A24D-7C9484120D76}"/>
    <dgm:cxn modelId="{99C71FB9-537C-4C70-BCD3-5920FF88F9F0}" type="presOf" srcId="{B538F930-C453-4C1C-8F04-0FD77FCE7FEA}" destId="{70604170-4BA7-4986-9F97-3BCC30328D28}" srcOrd="0" destOrd="1" presId="urn:microsoft.com/office/officeart/2005/8/layout/hProcess4"/>
    <dgm:cxn modelId="{DB42CA76-E4CA-4FA9-A094-07827A8F9D83}" type="presOf" srcId="{76B7B7D2-5408-4165-955C-759E894C2D89}" destId="{27690584-7EDE-455B-BA28-5AB9F0258725}" srcOrd="1" destOrd="0" presId="urn:microsoft.com/office/officeart/2005/8/layout/hProcess4"/>
    <dgm:cxn modelId="{5157BFD3-C724-4EC8-96DA-6AE5454F21D2}" type="presOf" srcId="{577838A6-A648-43FA-B135-8A2FE5A7BEB4}" destId="{70604170-4BA7-4986-9F97-3BCC30328D28}" srcOrd="0" destOrd="0" presId="urn:microsoft.com/office/officeart/2005/8/layout/hProcess4"/>
    <dgm:cxn modelId="{551ADD15-B196-409F-9D33-2272361CAAE3}" type="presOf" srcId="{4408950A-D33F-4D21-8CB5-703E00B48404}" destId="{3749C890-981B-4741-B4C9-88B7FD517956}" srcOrd="1" destOrd="0" presId="urn:microsoft.com/office/officeart/2005/8/layout/hProcess4"/>
    <dgm:cxn modelId="{59D2D0F0-3D49-4A5F-9659-3A4541A9A619}" type="presOf" srcId="{10885601-7229-43DB-AA78-0A274D4768BC}" destId="{3749C890-981B-4741-B4C9-88B7FD517956}" srcOrd="1" destOrd="1" presId="urn:microsoft.com/office/officeart/2005/8/layout/hProcess4"/>
    <dgm:cxn modelId="{DF56D4C6-BE2C-4ED4-8987-8C27749445A0}" type="presOf" srcId="{4C319F47-95CC-40DB-8788-5E1E82269152}" destId="{9A5E6779-8535-4432-A47B-46953BB52640}" srcOrd="0" destOrd="0" presId="urn:microsoft.com/office/officeart/2005/8/layout/hProcess4"/>
    <dgm:cxn modelId="{3082C160-BD6E-4827-A832-D5610FD881A9}" type="presOf" srcId="{80DEC2FB-764C-48B5-9FF1-895D0659F66B}" destId="{0D31DE55-BA12-40F3-9AA0-CB4512256FF3}" srcOrd="0" destOrd="0" presId="urn:microsoft.com/office/officeart/2005/8/layout/hProcess4"/>
    <dgm:cxn modelId="{D46C7641-A852-490F-BC28-68E69967490D}" type="presOf" srcId="{D32212E5-6FA5-4709-8C51-24B1C039C354}" destId="{5F764AD4-7EEA-49B0-B5AC-FE7FFA82B7EF}" srcOrd="0" destOrd="2" presId="urn:microsoft.com/office/officeart/2005/8/layout/hProcess4"/>
    <dgm:cxn modelId="{0EF3286F-5E62-4479-B83F-40CC5B9A970C}" type="presOf" srcId="{10885601-7229-43DB-AA78-0A274D4768BC}" destId="{DED3D501-2344-440D-B7EA-4A530FD63D50}" srcOrd="0" destOrd="1" presId="urn:microsoft.com/office/officeart/2005/8/layout/hProcess4"/>
    <dgm:cxn modelId="{D6383903-9903-4C34-90A3-6C747FC74C14}" srcId="{F084307A-8F38-4579-A655-204C799A35A9}" destId="{10885601-7229-43DB-AA78-0A274D4768BC}" srcOrd="1" destOrd="0" parTransId="{EB70BE27-0C68-4F53-B9E0-19446779F1D3}" sibTransId="{EEDBF289-EE55-41B0-B9B0-740E50078AC5}"/>
    <dgm:cxn modelId="{D0CBF024-8858-409C-BEA8-BE33120A1640}" type="presOf" srcId="{F084307A-8F38-4579-A655-204C799A35A9}" destId="{0280A15C-4EB6-4E1E-89FC-A3FFD1B855DA}" srcOrd="0" destOrd="0" presId="urn:microsoft.com/office/officeart/2005/8/layout/hProcess4"/>
    <dgm:cxn modelId="{CCB1B840-FE1C-453E-B197-E7ADCD539211}" type="presOf" srcId="{2BEA4E2B-FDE8-44C9-947D-8F5BBAE5CC05}" destId="{2F4DF5FC-F036-44F0-A50E-649F01258323}" srcOrd="0" destOrd="0" presId="urn:microsoft.com/office/officeart/2005/8/layout/hProcess4"/>
    <dgm:cxn modelId="{1E82E1CE-F4BC-4FBF-99A2-6518B07FDE3B}" type="presOf" srcId="{74F437AE-5984-4AEF-8280-13B93BE06B7F}" destId="{5D0BA2EC-4992-4D6E-8D71-C0A7D4F75142}" srcOrd="1" destOrd="1" presId="urn:microsoft.com/office/officeart/2005/8/layout/hProcess4"/>
    <dgm:cxn modelId="{5EDC9623-064C-4B3B-9548-44E470D220DB}" type="presOf" srcId="{D32212E5-6FA5-4709-8C51-24B1C039C354}" destId="{27690584-7EDE-455B-BA28-5AB9F0258725}" srcOrd="1" destOrd="2" presId="urn:microsoft.com/office/officeart/2005/8/layout/hProcess4"/>
    <dgm:cxn modelId="{9D8E7C3D-9A16-4730-B75C-2F14E2275C23}" type="presOf" srcId="{80DEC2FB-764C-48B5-9FF1-895D0659F66B}" destId="{5D0BA2EC-4992-4D6E-8D71-C0A7D4F75142}" srcOrd="1" destOrd="0" presId="urn:microsoft.com/office/officeart/2005/8/layout/hProcess4"/>
    <dgm:cxn modelId="{677CA608-88E5-4C7F-B835-5A56FEB7E24D}" type="presOf" srcId="{C5F15588-7F19-4816-AD71-A33C99EACE2C}" destId="{13EF324B-52A1-4053-A3CE-CFFBEE18D7AA}" srcOrd="0" destOrd="0" presId="urn:microsoft.com/office/officeart/2005/8/layout/hProcess4"/>
    <dgm:cxn modelId="{34F37AA1-BECE-4222-B9F3-AB4E665D3AF1}" srcId="{F084307A-8F38-4579-A655-204C799A35A9}" destId="{4408950A-D33F-4D21-8CB5-703E00B48404}" srcOrd="0" destOrd="0" parTransId="{FBD210F4-7B82-41E6-9F00-9F0DEDBBDD65}" sibTransId="{41290658-027B-4320-AA4B-ECB71AE7D178}"/>
    <dgm:cxn modelId="{2D3E77A5-F425-40AE-9EBA-E616E35F7F7E}" srcId="{C5F15588-7F19-4816-AD71-A33C99EACE2C}" destId="{2BEA4E2B-FDE8-44C9-947D-8F5BBAE5CC05}" srcOrd="2" destOrd="0" parTransId="{288CACC0-232E-4370-BD0C-A3C5438FC60D}" sibTransId="{4C319F47-95CC-40DB-8788-5E1E82269152}"/>
    <dgm:cxn modelId="{D002702E-3C42-442E-BF03-128C7FEA9DDB}" type="presOf" srcId="{EA0799BD-9398-462D-8865-96188716A645}" destId="{687DEFE3-1D6C-415B-B525-74FE4EDFD2B3}" srcOrd="0" destOrd="0" presId="urn:microsoft.com/office/officeart/2005/8/layout/hProcess4"/>
    <dgm:cxn modelId="{87757547-861E-41D4-8C26-FB73A0118155}" type="presOf" srcId="{8FE122AC-8041-40A6-8BDF-176BD17FF6D5}" destId="{5D0BA2EC-4992-4D6E-8D71-C0A7D4F75142}" srcOrd="1" destOrd="2" presId="urn:microsoft.com/office/officeart/2005/8/layout/hProcess4"/>
    <dgm:cxn modelId="{2943ED49-00B5-4F16-BF32-A7DC2902FF00}" type="presParOf" srcId="{13EF324B-52A1-4053-A3CE-CFFBEE18D7AA}" destId="{5FA881E7-467F-4F66-9EAF-8FA34B528C49}" srcOrd="0" destOrd="0" presId="urn:microsoft.com/office/officeart/2005/8/layout/hProcess4"/>
    <dgm:cxn modelId="{4AB02FDA-AA69-4F57-A064-C0FB93C53559}" type="presParOf" srcId="{13EF324B-52A1-4053-A3CE-CFFBEE18D7AA}" destId="{A98FFC9B-0374-4970-8A91-124D6DB4C601}" srcOrd="1" destOrd="0" presId="urn:microsoft.com/office/officeart/2005/8/layout/hProcess4"/>
    <dgm:cxn modelId="{9FE5251B-012C-476F-8E54-0C991471E326}" type="presParOf" srcId="{13EF324B-52A1-4053-A3CE-CFFBEE18D7AA}" destId="{381B9CA2-3DE0-4968-A26A-AC715CF4B138}" srcOrd="2" destOrd="0" presId="urn:microsoft.com/office/officeart/2005/8/layout/hProcess4"/>
    <dgm:cxn modelId="{CA613347-BA10-41C4-B9F2-F97735E5EB96}" type="presParOf" srcId="{381B9CA2-3DE0-4968-A26A-AC715CF4B138}" destId="{8CA635C8-B525-46D1-81DA-130B7F619406}" srcOrd="0" destOrd="0" presId="urn:microsoft.com/office/officeart/2005/8/layout/hProcess4"/>
    <dgm:cxn modelId="{0D31AD0A-2DAB-4CB2-8585-29C6BD9F2E42}" type="presParOf" srcId="{8CA635C8-B525-46D1-81DA-130B7F619406}" destId="{77D03A27-4C9A-47FF-AC7F-3BBEACFE1EA2}" srcOrd="0" destOrd="0" presId="urn:microsoft.com/office/officeart/2005/8/layout/hProcess4"/>
    <dgm:cxn modelId="{438FF654-6BB3-4E8B-9F51-F152BCCBFC76}" type="presParOf" srcId="{8CA635C8-B525-46D1-81DA-130B7F619406}" destId="{DED3D501-2344-440D-B7EA-4A530FD63D50}" srcOrd="1" destOrd="0" presId="urn:microsoft.com/office/officeart/2005/8/layout/hProcess4"/>
    <dgm:cxn modelId="{C2E66556-7F8C-400B-8E67-182CDDAB3C17}" type="presParOf" srcId="{8CA635C8-B525-46D1-81DA-130B7F619406}" destId="{3749C890-981B-4741-B4C9-88B7FD517956}" srcOrd="2" destOrd="0" presId="urn:microsoft.com/office/officeart/2005/8/layout/hProcess4"/>
    <dgm:cxn modelId="{B43C5B95-01FB-49BD-A03D-CAE554683B81}" type="presParOf" srcId="{8CA635C8-B525-46D1-81DA-130B7F619406}" destId="{0280A15C-4EB6-4E1E-89FC-A3FFD1B855DA}" srcOrd="3" destOrd="0" presId="urn:microsoft.com/office/officeart/2005/8/layout/hProcess4"/>
    <dgm:cxn modelId="{AB998EFA-41DA-4255-B505-C9355AAD862A}" type="presParOf" srcId="{8CA635C8-B525-46D1-81DA-130B7F619406}" destId="{081C881A-32FE-469C-B952-7B5353BE7DC4}" srcOrd="4" destOrd="0" presId="urn:microsoft.com/office/officeart/2005/8/layout/hProcess4"/>
    <dgm:cxn modelId="{BDE23BE5-F00A-4ACE-B968-1B2411CF9B6A}" type="presParOf" srcId="{381B9CA2-3DE0-4968-A26A-AC715CF4B138}" destId="{74992D1A-130A-44FD-ACA7-72B5FC0FACF0}" srcOrd="1" destOrd="0" presId="urn:microsoft.com/office/officeart/2005/8/layout/hProcess4"/>
    <dgm:cxn modelId="{E0186404-B299-4A33-901C-8AD9685FBF05}" type="presParOf" srcId="{381B9CA2-3DE0-4968-A26A-AC715CF4B138}" destId="{08BEDD04-DE70-4955-B30B-A2F2D6E37A19}" srcOrd="2" destOrd="0" presId="urn:microsoft.com/office/officeart/2005/8/layout/hProcess4"/>
    <dgm:cxn modelId="{ECD904E7-836A-481E-B363-A2019D9496EF}" type="presParOf" srcId="{08BEDD04-DE70-4955-B30B-A2F2D6E37A19}" destId="{9AFECF57-133F-4B51-914A-59B895EA2E48}" srcOrd="0" destOrd="0" presId="urn:microsoft.com/office/officeart/2005/8/layout/hProcess4"/>
    <dgm:cxn modelId="{EAF7261F-8944-4055-9DF0-D2D8BC15D03A}" type="presParOf" srcId="{08BEDD04-DE70-4955-B30B-A2F2D6E37A19}" destId="{70604170-4BA7-4986-9F97-3BCC30328D28}" srcOrd="1" destOrd="0" presId="urn:microsoft.com/office/officeart/2005/8/layout/hProcess4"/>
    <dgm:cxn modelId="{26647FE4-76F8-4200-BDC9-05ACB5C371DC}" type="presParOf" srcId="{08BEDD04-DE70-4955-B30B-A2F2D6E37A19}" destId="{C975C27B-CE81-4BA5-9F61-A15B22201234}" srcOrd="2" destOrd="0" presId="urn:microsoft.com/office/officeart/2005/8/layout/hProcess4"/>
    <dgm:cxn modelId="{1BD1E888-CF43-446A-92B6-CA06C1935A6D}" type="presParOf" srcId="{08BEDD04-DE70-4955-B30B-A2F2D6E37A19}" destId="{687DEFE3-1D6C-415B-B525-74FE4EDFD2B3}" srcOrd="3" destOrd="0" presId="urn:microsoft.com/office/officeart/2005/8/layout/hProcess4"/>
    <dgm:cxn modelId="{756EDC8C-5C9F-49F6-AA80-68807D6DD7B2}" type="presParOf" srcId="{08BEDD04-DE70-4955-B30B-A2F2D6E37A19}" destId="{A8FA0173-7C30-4080-A1BC-A1F356A68F1E}" srcOrd="4" destOrd="0" presId="urn:microsoft.com/office/officeart/2005/8/layout/hProcess4"/>
    <dgm:cxn modelId="{042D9F98-9CE8-40C2-AE0B-B223F874C3AD}" type="presParOf" srcId="{381B9CA2-3DE0-4968-A26A-AC715CF4B138}" destId="{CFC9C104-1577-4917-B3CD-C7179048349A}" srcOrd="3" destOrd="0" presId="urn:microsoft.com/office/officeart/2005/8/layout/hProcess4"/>
    <dgm:cxn modelId="{5AC88F51-FBCE-4320-B829-E143526E12D1}" type="presParOf" srcId="{381B9CA2-3DE0-4968-A26A-AC715CF4B138}" destId="{DD76E489-54CE-4B47-BF1A-217DB7E7908A}" srcOrd="4" destOrd="0" presId="urn:microsoft.com/office/officeart/2005/8/layout/hProcess4"/>
    <dgm:cxn modelId="{05F5CE65-C2B6-4B16-A309-41C76EE20D7E}" type="presParOf" srcId="{DD76E489-54CE-4B47-BF1A-217DB7E7908A}" destId="{DE391835-4DFB-47F2-9804-5FD8BDAF23C6}" srcOrd="0" destOrd="0" presId="urn:microsoft.com/office/officeart/2005/8/layout/hProcess4"/>
    <dgm:cxn modelId="{43AF223D-61E7-4416-B4C4-84BAD1CDBDFA}" type="presParOf" srcId="{DD76E489-54CE-4B47-BF1A-217DB7E7908A}" destId="{5F764AD4-7EEA-49B0-B5AC-FE7FFA82B7EF}" srcOrd="1" destOrd="0" presId="urn:microsoft.com/office/officeart/2005/8/layout/hProcess4"/>
    <dgm:cxn modelId="{EF3E5C18-6320-4841-8BFD-B6EE28561D52}" type="presParOf" srcId="{DD76E489-54CE-4B47-BF1A-217DB7E7908A}" destId="{27690584-7EDE-455B-BA28-5AB9F0258725}" srcOrd="2" destOrd="0" presId="urn:microsoft.com/office/officeart/2005/8/layout/hProcess4"/>
    <dgm:cxn modelId="{84657841-9D7F-4892-9317-9ED136AF5C1C}" type="presParOf" srcId="{DD76E489-54CE-4B47-BF1A-217DB7E7908A}" destId="{2F4DF5FC-F036-44F0-A50E-649F01258323}" srcOrd="3" destOrd="0" presId="urn:microsoft.com/office/officeart/2005/8/layout/hProcess4"/>
    <dgm:cxn modelId="{907693C7-C5D2-4B63-9018-BCF9CA8AD238}" type="presParOf" srcId="{DD76E489-54CE-4B47-BF1A-217DB7E7908A}" destId="{90F1DC85-8ABD-44C0-BD2B-DD2B19E42A4D}" srcOrd="4" destOrd="0" presId="urn:microsoft.com/office/officeart/2005/8/layout/hProcess4"/>
    <dgm:cxn modelId="{55921049-930C-42C6-8DA8-9BD8311D5B55}" type="presParOf" srcId="{381B9CA2-3DE0-4968-A26A-AC715CF4B138}" destId="{9A5E6779-8535-4432-A47B-46953BB52640}" srcOrd="5" destOrd="0" presId="urn:microsoft.com/office/officeart/2005/8/layout/hProcess4"/>
    <dgm:cxn modelId="{62FCEF6D-7B20-4750-BFAD-36127CFCE882}" type="presParOf" srcId="{381B9CA2-3DE0-4968-A26A-AC715CF4B138}" destId="{6F94F8D2-5217-4C5E-A0B0-2AD1A4757D54}" srcOrd="6" destOrd="0" presId="urn:microsoft.com/office/officeart/2005/8/layout/hProcess4"/>
    <dgm:cxn modelId="{0541C3AC-54DD-41F3-B51E-BC7853716022}" type="presParOf" srcId="{6F94F8D2-5217-4C5E-A0B0-2AD1A4757D54}" destId="{F15D3785-F2E3-4044-A715-B853F53DD896}" srcOrd="0" destOrd="0" presId="urn:microsoft.com/office/officeart/2005/8/layout/hProcess4"/>
    <dgm:cxn modelId="{B814F0AE-6420-4356-92EB-BFF646A77A8F}" type="presParOf" srcId="{6F94F8D2-5217-4C5E-A0B0-2AD1A4757D54}" destId="{0D31DE55-BA12-40F3-9AA0-CB4512256FF3}" srcOrd="1" destOrd="0" presId="urn:microsoft.com/office/officeart/2005/8/layout/hProcess4"/>
    <dgm:cxn modelId="{C7D85382-DEE3-487E-A878-AF03693128AB}" type="presParOf" srcId="{6F94F8D2-5217-4C5E-A0B0-2AD1A4757D54}" destId="{5D0BA2EC-4992-4D6E-8D71-C0A7D4F75142}" srcOrd="2" destOrd="0" presId="urn:microsoft.com/office/officeart/2005/8/layout/hProcess4"/>
    <dgm:cxn modelId="{62B80117-8E94-4E14-AFB3-54FFD5555AAA}" type="presParOf" srcId="{6F94F8D2-5217-4C5E-A0B0-2AD1A4757D54}" destId="{B3254C82-AF5D-4346-AAC4-AF0F960A4DFC}" srcOrd="3" destOrd="0" presId="urn:microsoft.com/office/officeart/2005/8/layout/hProcess4"/>
    <dgm:cxn modelId="{3DFCC627-27BE-40DD-BCC2-FCE6B7F141A9}" type="presParOf" srcId="{6F94F8D2-5217-4C5E-A0B0-2AD1A4757D54}" destId="{91A3CC86-7730-41F1-A145-0A5E89A7CAA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3D501-2344-440D-B7EA-4A530FD63D50}">
      <dsp:nvSpPr>
        <dsp:cNvPr id="0" name=""/>
        <dsp:cNvSpPr/>
      </dsp:nvSpPr>
      <dsp:spPr>
        <a:xfrm>
          <a:off x="797" y="1265549"/>
          <a:ext cx="1351635" cy="11148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Historical Weather</a:t>
          </a:r>
          <a:endParaRPr lang="en-US" sz="1000" kern="1200" dirty="0"/>
        </a:p>
        <a:p>
          <a:pPr marL="57150" lvl="1" indent="-57150" algn="l" defTabSz="444500">
            <a:lnSpc>
              <a:spcPct val="90000"/>
            </a:lnSpc>
            <a:spcBef>
              <a:spcPct val="0"/>
            </a:spcBef>
            <a:spcAft>
              <a:spcPct val="15000"/>
            </a:spcAft>
            <a:buChar char="••"/>
          </a:pPr>
          <a:r>
            <a:rPr lang="en-US" sz="1000" kern="1200" dirty="0" smtClean="0"/>
            <a:t>Historical Demand</a:t>
          </a:r>
          <a:endParaRPr lang="en-US" sz="1000" kern="1200" dirty="0"/>
        </a:p>
      </dsp:txBody>
      <dsp:txXfrm>
        <a:off x="26452" y="1291204"/>
        <a:ext cx="1300325" cy="824617"/>
      </dsp:txXfrm>
    </dsp:sp>
    <dsp:sp modelId="{74992D1A-130A-44FD-ACA7-72B5FC0FACF0}">
      <dsp:nvSpPr>
        <dsp:cNvPr id="0" name=""/>
        <dsp:cNvSpPr/>
      </dsp:nvSpPr>
      <dsp:spPr>
        <a:xfrm>
          <a:off x="765540" y="1549592"/>
          <a:ext cx="1463230" cy="1463230"/>
        </a:xfrm>
        <a:prstGeom prst="leftCircularArrow">
          <a:avLst>
            <a:gd name="adj1" fmla="val 2969"/>
            <a:gd name="adj2" fmla="val 363730"/>
            <a:gd name="adj3" fmla="val 2139241"/>
            <a:gd name="adj4" fmla="val 9024489"/>
            <a:gd name="adj5" fmla="val 34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80A15C-4EB6-4E1E-89FC-A3FFD1B855DA}">
      <dsp:nvSpPr>
        <dsp:cNvPr id="0" name=""/>
        <dsp:cNvSpPr/>
      </dsp:nvSpPr>
      <dsp:spPr>
        <a:xfrm>
          <a:off x="301160" y="2141476"/>
          <a:ext cx="1201454" cy="477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Data Aggregation</a:t>
          </a:r>
          <a:endParaRPr lang="en-US" sz="1200" kern="1200" dirty="0"/>
        </a:p>
      </dsp:txBody>
      <dsp:txXfrm>
        <a:off x="315154" y="2155470"/>
        <a:ext cx="1173466" cy="449790"/>
      </dsp:txXfrm>
    </dsp:sp>
    <dsp:sp modelId="{70604170-4BA7-4986-9F97-3BCC30328D28}">
      <dsp:nvSpPr>
        <dsp:cNvPr id="0" name=""/>
        <dsp:cNvSpPr/>
      </dsp:nvSpPr>
      <dsp:spPr>
        <a:xfrm>
          <a:off x="1709459" y="1265549"/>
          <a:ext cx="1351635" cy="11148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Demand vs Weather</a:t>
          </a:r>
          <a:endParaRPr lang="en-US" sz="1000" kern="1200" dirty="0"/>
        </a:p>
        <a:p>
          <a:pPr marL="57150" lvl="1" indent="-57150" algn="l" defTabSz="444500">
            <a:lnSpc>
              <a:spcPct val="90000"/>
            </a:lnSpc>
            <a:spcBef>
              <a:spcPct val="0"/>
            </a:spcBef>
            <a:spcAft>
              <a:spcPct val="15000"/>
            </a:spcAft>
            <a:buChar char="••"/>
          </a:pPr>
          <a:r>
            <a:rPr lang="en-US" sz="1000" kern="1200" dirty="0" smtClean="0"/>
            <a:t>Non-Weather Dependent Demand Analysis</a:t>
          </a:r>
          <a:endParaRPr lang="en-US" sz="1000" kern="1200" dirty="0"/>
        </a:p>
      </dsp:txBody>
      <dsp:txXfrm>
        <a:off x="1735114" y="1530093"/>
        <a:ext cx="1300325" cy="824617"/>
      </dsp:txXfrm>
    </dsp:sp>
    <dsp:sp modelId="{CFC9C104-1577-4917-B3CD-C7179048349A}">
      <dsp:nvSpPr>
        <dsp:cNvPr id="0" name=""/>
        <dsp:cNvSpPr/>
      </dsp:nvSpPr>
      <dsp:spPr>
        <a:xfrm>
          <a:off x="2462939" y="589380"/>
          <a:ext cx="1635939" cy="1635939"/>
        </a:xfrm>
        <a:prstGeom prst="circularArrow">
          <a:avLst>
            <a:gd name="adj1" fmla="val 2655"/>
            <a:gd name="adj2" fmla="val 322955"/>
            <a:gd name="adj3" fmla="val 19501534"/>
            <a:gd name="adj4" fmla="val 12575511"/>
            <a:gd name="adj5" fmla="val 30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7DEFE3-1D6C-415B-B525-74FE4EDFD2B3}">
      <dsp:nvSpPr>
        <dsp:cNvPr id="0" name=""/>
        <dsp:cNvSpPr/>
      </dsp:nvSpPr>
      <dsp:spPr>
        <a:xfrm>
          <a:off x="2009823" y="1026659"/>
          <a:ext cx="1201454" cy="477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Linear Regression Analysis</a:t>
          </a:r>
          <a:endParaRPr lang="en-US" sz="1200" kern="1200" dirty="0"/>
        </a:p>
      </dsp:txBody>
      <dsp:txXfrm>
        <a:off x="2023817" y="1040653"/>
        <a:ext cx="1173466" cy="449790"/>
      </dsp:txXfrm>
    </dsp:sp>
    <dsp:sp modelId="{5F764AD4-7EEA-49B0-B5AC-FE7FFA82B7EF}">
      <dsp:nvSpPr>
        <dsp:cNvPr id="0" name=""/>
        <dsp:cNvSpPr/>
      </dsp:nvSpPr>
      <dsp:spPr>
        <a:xfrm>
          <a:off x="3418122" y="1265549"/>
          <a:ext cx="1351635" cy="11148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W&amp;P Pop/Eco Growth</a:t>
          </a:r>
          <a:endParaRPr lang="en-US" sz="1000" kern="1200" dirty="0"/>
        </a:p>
        <a:p>
          <a:pPr marL="57150" lvl="1" indent="-57150" algn="l" defTabSz="444500">
            <a:lnSpc>
              <a:spcPct val="90000"/>
            </a:lnSpc>
            <a:spcBef>
              <a:spcPct val="0"/>
            </a:spcBef>
            <a:spcAft>
              <a:spcPct val="15000"/>
            </a:spcAft>
            <a:buChar char="••"/>
          </a:pPr>
          <a:r>
            <a:rPr lang="en-US" sz="1000" kern="1200" dirty="0" smtClean="0"/>
            <a:t>Annual Premise Count Projection</a:t>
          </a:r>
          <a:endParaRPr lang="en-US" sz="1000" kern="1200" dirty="0"/>
        </a:p>
        <a:p>
          <a:pPr marL="57150" lvl="1" indent="-57150" algn="l" defTabSz="444500">
            <a:lnSpc>
              <a:spcPct val="90000"/>
            </a:lnSpc>
            <a:spcBef>
              <a:spcPct val="0"/>
            </a:spcBef>
            <a:spcAft>
              <a:spcPct val="15000"/>
            </a:spcAft>
            <a:buChar char="••"/>
          </a:pPr>
          <a:r>
            <a:rPr lang="en-US" sz="1000" kern="1200" dirty="0" smtClean="0"/>
            <a:t>Growth Scenarios</a:t>
          </a:r>
          <a:endParaRPr lang="en-US" sz="1000" kern="1200" dirty="0"/>
        </a:p>
      </dsp:txBody>
      <dsp:txXfrm>
        <a:off x="3443777" y="1291204"/>
        <a:ext cx="1300325" cy="824617"/>
      </dsp:txXfrm>
    </dsp:sp>
    <dsp:sp modelId="{9A5E6779-8535-4432-A47B-46953BB52640}">
      <dsp:nvSpPr>
        <dsp:cNvPr id="0" name=""/>
        <dsp:cNvSpPr/>
      </dsp:nvSpPr>
      <dsp:spPr>
        <a:xfrm>
          <a:off x="4182865" y="1549592"/>
          <a:ext cx="1463230" cy="1463230"/>
        </a:xfrm>
        <a:prstGeom prst="leftCircularArrow">
          <a:avLst>
            <a:gd name="adj1" fmla="val 2969"/>
            <a:gd name="adj2" fmla="val 363730"/>
            <a:gd name="adj3" fmla="val 2139241"/>
            <a:gd name="adj4" fmla="val 9024489"/>
            <a:gd name="adj5" fmla="val 34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4DF5FC-F036-44F0-A50E-649F01258323}">
      <dsp:nvSpPr>
        <dsp:cNvPr id="0" name=""/>
        <dsp:cNvSpPr/>
      </dsp:nvSpPr>
      <dsp:spPr>
        <a:xfrm>
          <a:off x="3718486" y="2141476"/>
          <a:ext cx="1201454" cy="477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Growth</a:t>
          </a:r>
          <a:endParaRPr lang="en-US" sz="1200" kern="1200" dirty="0"/>
        </a:p>
      </dsp:txBody>
      <dsp:txXfrm>
        <a:off x="3732480" y="2155470"/>
        <a:ext cx="1173466" cy="449790"/>
      </dsp:txXfrm>
    </dsp:sp>
    <dsp:sp modelId="{0D31DE55-BA12-40F3-9AA0-CB4512256FF3}">
      <dsp:nvSpPr>
        <dsp:cNvPr id="0" name=""/>
        <dsp:cNvSpPr/>
      </dsp:nvSpPr>
      <dsp:spPr>
        <a:xfrm>
          <a:off x="5126785" y="1265549"/>
          <a:ext cx="1351635" cy="11148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Monthly Demand Forecast</a:t>
          </a:r>
          <a:endParaRPr lang="en-US" sz="1000" kern="1200" dirty="0"/>
        </a:p>
        <a:p>
          <a:pPr marL="57150" lvl="1" indent="-57150" algn="l" defTabSz="444500">
            <a:lnSpc>
              <a:spcPct val="90000"/>
            </a:lnSpc>
            <a:spcBef>
              <a:spcPct val="0"/>
            </a:spcBef>
            <a:spcAft>
              <a:spcPct val="15000"/>
            </a:spcAft>
            <a:buChar char="••"/>
          </a:pPr>
          <a:r>
            <a:rPr lang="en-US" sz="1000" kern="1200" dirty="0" smtClean="0"/>
            <a:t>Annual Peak Demand Day Forecast</a:t>
          </a:r>
          <a:endParaRPr lang="en-US" sz="1000" kern="1200" dirty="0"/>
        </a:p>
        <a:p>
          <a:pPr marL="57150" lvl="1" indent="-57150" algn="l" defTabSz="444500">
            <a:lnSpc>
              <a:spcPct val="90000"/>
            </a:lnSpc>
            <a:spcBef>
              <a:spcPct val="0"/>
            </a:spcBef>
            <a:spcAft>
              <a:spcPct val="15000"/>
            </a:spcAft>
            <a:buChar char="••"/>
          </a:pPr>
          <a:r>
            <a:rPr lang="en-US" sz="1000" kern="1200" dirty="0" smtClean="0"/>
            <a:t>Weather Scenarios</a:t>
          </a:r>
          <a:endParaRPr lang="en-US" sz="1000" kern="1200" dirty="0"/>
        </a:p>
      </dsp:txBody>
      <dsp:txXfrm>
        <a:off x="5152440" y="1530093"/>
        <a:ext cx="1300325" cy="824617"/>
      </dsp:txXfrm>
    </dsp:sp>
    <dsp:sp modelId="{B3254C82-AF5D-4346-AAC4-AF0F960A4DFC}">
      <dsp:nvSpPr>
        <dsp:cNvPr id="0" name=""/>
        <dsp:cNvSpPr/>
      </dsp:nvSpPr>
      <dsp:spPr>
        <a:xfrm>
          <a:off x="5427148" y="1026659"/>
          <a:ext cx="1201454" cy="477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Forecast</a:t>
          </a:r>
          <a:endParaRPr lang="en-US" sz="1200" kern="1200" dirty="0"/>
        </a:p>
      </dsp:txBody>
      <dsp:txXfrm>
        <a:off x="5441142" y="1040653"/>
        <a:ext cx="1173466" cy="4497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0.7367</cdr:x>
      <cdr:y>0.05959</cdr:y>
    </cdr:from>
    <cdr:to>
      <cdr:x>0.97606</cdr:x>
      <cdr:y>0.17226</cdr:y>
    </cdr:to>
    <cdr:sp macro="" textlink="">
      <cdr:nvSpPr>
        <cdr:cNvPr id="2" name="TextBox 1"/>
        <cdr:cNvSpPr txBox="1"/>
      </cdr:nvSpPr>
      <cdr:spPr>
        <a:xfrm xmlns:a="http://schemas.openxmlformats.org/drawingml/2006/main">
          <a:off x="5276850" y="261938"/>
          <a:ext cx="1714501" cy="495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a:t>Winter</a:t>
          </a:r>
          <a:r>
            <a:rPr lang="en-US" sz="1400" b="1" baseline="0"/>
            <a:t> Supply Stack</a:t>
          </a:r>
          <a:endParaRPr lang="en-US" sz="1400" b="1"/>
        </a:p>
      </cdr:txBody>
    </cdr:sp>
  </cdr:relSizeAnchor>
</c:userShapes>
</file>

<file path=ppt/drawings/drawing2.xml><?xml version="1.0" encoding="utf-8"?>
<c:userShapes xmlns:c="http://schemas.openxmlformats.org/drawingml/2006/chart">
  <cdr:relSizeAnchor xmlns:cdr="http://schemas.openxmlformats.org/drawingml/2006/chartDrawing">
    <cdr:from>
      <cdr:x>0.15654</cdr:x>
      <cdr:y>0.24941</cdr:y>
    </cdr:from>
    <cdr:to>
      <cdr:x>0.56846</cdr:x>
      <cdr:y>0.24941</cdr:y>
    </cdr:to>
    <cdr:cxnSp macro="">
      <cdr:nvCxnSpPr>
        <cdr:cNvPr id="3" name="Straight Connector 2"/>
        <cdr:cNvCxnSpPr/>
      </cdr:nvCxnSpPr>
      <cdr:spPr bwMode="auto">
        <a:xfrm xmlns:a="http://schemas.openxmlformats.org/drawingml/2006/main">
          <a:off x="1085472" y="1021528"/>
          <a:ext cx="2856339" cy="0"/>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0.13402</cdr:x>
      <cdr:y>0.24944</cdr:y>
    </cdr:from>
    <cdr:to>
      <cdr:x>0.15786</cdr:x>
      <cdr:y>0.26826</cdr:y>
    </cdr:to>
    <cdr:cxnSp macro="">
      <cdr:nvCxnSpPr>
        <cdr:cNvPr id="7" name="Straight Connector 6"/>
        <cdr:cNvCxnSpPr/>
      </cdr:nvCxnSpPr>
      <cdr:spPr bwMode="auto">
        <a:xfrm xmlns:a="http://schemas.openxmlformats.org/drawingml/2006/main" flipH="1">
          <a:off x="929337" y="1021640"/>
          <a:ext cx="165319" cy="77097"/>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0.39011</cdr:x>
      <cdr:y>0.1907</cdr:y>
    </cdr:from>
    <cdr:to>
      <cdr:x>0.5522</cdr:x>
      <cdr:y>0.22093</cdr:y>
    </cdr:to>
    <cdr:sp macro="" textlink="">
      <cdr:nvSpPr>
        <cdr:cNvPr id="17" name="TextBox 16"/>
        <cdr:cNvSpPr txBox="1"/>
      </cdr:nvSpPr>
      <cdr:spPr>
        <a:xfrm xmlns:a="http://schemas.openxmlformats.org/drawingml/2006/main">
          <a:off x="2705100" y="781050"/>
          <a:ext cx="1123950" cy="123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0.38049</cdr:x>
      <cdr:y>0.1814</cdr:y>
    </cdr:from>
    <cdr:to>
      <cdr:x>0.57143</cdr:x>
      <cdr:y>0.27907</cdr:y>
    </cdr:to>
    <cdr:sp macro="" textlink="">
      <cdr:nvSpPr>
        <cdr:cNvPr id="18" name="TextBox 17"/>
        <cdr:cNvSpPr txBox="1"/>
      </cdr:nvSpPr>
      <cdr:spPr>
        <a:xfrm xmlns:a="http://schemas.openxmlformats.org/drawingml/2006/main">
          <a:off x="2638425" y="742950"/>
          <a:ext cx="132397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Peak Day 271,000	</a:t>
          </a:r>
        </a:p>
        <a:p xmlns:a="http://schemas.openxmlformats.org/drawingml/2006/main">
          <a:endParaRPr lang="en-US" sz="1100"/>
        </a:p>
      </cdr:txBody>
    </cdr:sp>
  </cdr:relSizeAnchor>
  <cdr:relSizeAnchor xmlns:cdr="http://schemas.openxmlformats.org/drawingml/2006/chartDrawing">
    <cdr:from>
      <cdr:x>0.77733</cdr:x>
      <cdr:y>0.02093</cdr:y>
    </cdr:from>
    <cdr:to>
      <cdr:x>0.98133</cdr:x>
      <cdr:y>0.15814</cdr:y>
    </cdr:to>
    <cdr:sp macro="" textlink="">
      <cdr:nvSpPr>
        <cdr:cNvPr id="2" name="TextBox 1"/>
        <cdr:cNvSpPr txBox="1"/>
      </cdr:nvSpPr>
      <cdr:spPr>
        <a:xfrm xmlns:a="http://schemas.openxmlformats.org/drawingml/2006/main">
          <a:off x="5553075" y="85725"/>
          <a:ext cx="1457325" cy="561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0.69866</cdr:x>
      <cdr:y>0.0093</cdr:y>
    </cdr:from>
    <cdr:to>
      <cdr:x>0.97733</cdr:x>
      <cdr:y>0.08139</cdr:y>
    </cdr:to>
    <cdr:sp macro="" textlink="">
      <cdr:nvSpPr>
        <cdr:cNvPr id="4" name="TextBox 3"/>
        <cdr:cNvSpPr txBox="1"/>
      </cdr:nvSpPr>
      <cdr:spPr>
        <a:xfrm xmlns:a="http://schemas.openxmlformats.org/drawingml/2006/main">
          <a:off x="4991076" y="38108"/>
          <a:ext cx="1990749" cy="2952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a:t>Peak Day Stack Example</a:t>
          </a:r>
        </a:p>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3121025" cy="47625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a:defRPr sz="1300" smtClean="0"/>
            </a:lvl1pPr>
          </a:lstStyle>
          <a:p>
            <a:pPr>
              <a:defRPr/>
            </a:pPr>
            <a:endParaRPr lang="en-US"/>
          </a:p>
        </p:txBody>
      </p:sp>
      <p:sp>
        <p:nvSpPr>
          <p:cNvPr id="144387" name="Rectangle 3"/>
          <p:cNvSpPr>
            <a:spLocks noGrp="1" noChangeArrowheads="1"/>
          </p:cNvSpPr>
          <p:nvPr>
            <p:ph type="dt" sz="quarter" idx="1"/>
          </p:nvPr>
        </p:nvSpPr>
        <p:spPr bwMode="auto">
          <a:xfrm>
            <a:off x="4079875" y="0"/>
            <a:ext cx="3121025" cy="47625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a:defRPr sz="1300" smtClean="0"/>
            </a:lvl1pPr>
          </a:lstStyle>
          <a:p>
            <a:pPr>
              <a:defRPr/>
            </a:pPr>
            <a:endParaRPr lang="en-US"/>
          </a:p>
        </p:txBody>
      </p:sp>
      <p:sp>
        <p:nvSpPr>
          <p:cNvPr id="144388" name="Rectangle 4"/>
          <p:cNvSpPr>
            <a:spLocks noGrp="1" noChangeArrowheads="1"/>
          </p:cNvSpPr>
          <p:nvPr>
            <p:ph type="ftr" sz="quarter" idx="2"/>
          </p:nvPr>
        </p:nvSpPr>
        <p:spPr bwMode="auto">
          <a:xfrm>
            <a:off x="0" y="9036050"/>
            <a:ext cx="3121025" cy="47625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a:defRPr sz="1300" smtClean="0"/>
            </a:lvl1pPr>
          </a:lstStyle>
          <a:p>
            <a:pPr>
              <a:defRPr/>
            </a:pPr>
            <a:endParaRPr lang="en-US"/>
          </a:p>
        </p:txBody>
      </p:sp>
      <p:sp>
        <p:nvSpPr>
          <p:cNvPr id="144389" name="Rectangle 5"/>
          <p:cNvSpPr>
            <a:spLocks noGrp="1" noChangeArrowheads="1"/>
          </p:cNvSpPr>
          <p:nvPr>
            <p:ph type="sldNum" sz="quarter" idx="3"/>
          </p:nvPr>
        </p:nvSpPr>
        <p:spPr bwMode="auto">
          <a:xfrm>
            <a:off x="4079875" y="9036050"/>
            <a:ext cx="3121025" cy="47625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a:defRPr sz="1300" smtClean="0"/>
            </a:lvl1pPr>
          </a:lstStyle>
          <a:p>
            <a:pPr>
              <a:defRPr/>
            </a:pPr>
            <a:fld id="{E5707291-C6C8-4CCC-BCC9-43C39B032C4D}" type="slidenum">
              <a:rPr lang="en-US"/>
              <a:pPr>
                <a:defRPr/>
              </a:pPr>
              <a:t>‹#›</a:t>
            </a:fld>
            <a:endParaRPr lang="en-US"/>
          </a:p>
        </p:txBody>
      </p:sp>
    </p:spTree>
    <p:extLst>
      <p:ext uri="{BB962C8B-B14F-4D97-AF65-F5344CB8AC3E}">
        <p14:creationId xmlns:p14="http://schemas.microsoft.com/office/powerpoint/2010/main" val="27549746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21025" cy="476250"/>
          </a:xfrm>
          <a:prstGeom prst="rect">
            <a:avLst/>
          </a:prstGeom>
          <a:noFill/>
          <a:ln w="12700" cap="sq">
            <a:noFill/>
            <a:miter lim="800000"/>
            <a:headEnd type="none" w="sm" len="sm"/>
            <a:tailEnd type="none" w="sm" len="sm"/>
          </a:ln>
          <a:effectLst/>
        </p:spPr>
        <p:txBody>
          <a:bodyPr vert="horz" wrap="square" lIns="95500" tIns="47750" rIns="95500" bIns="47750" numCol="1" anchor="t" anchorCtr="0" compatLnSpc="1">
            <a:prstTxWarp prst="textNoShape">
              <a:avLst/>
            </a:prstTxWarp>
          </a:bodyPr>
          <a:lstStyle>
            <a:lvl1pPr defTabSz="955675">
              <a:defRPr kumimoji="0" sz="1300" smtClean="0"/>
            </a:lvl1pPr>
          </a:lstStyle>
          <a:p>
            <a:pPr>
              <a:defRPr/>
            </a:pPr>
            <a:endParaRPr lang="en-US"/>
          </a:p>
        </p:txBody>
      </p:sp>
      <p:sp>
        <p:nvSpPr>
          <p:cNvPr id="79875" name="Rectangle 3"/>
          <p:cNvSpPr>
            <a:spLocks noGrp="1" noRot="1" noChangeAspect="1" noChangeArrowheads="1"/>
          </p:cNvSpPr>
          <p:nvPr>
            <p:ph type="sldImg" idx="2"/>
          </p:nvPr>
        </p:nvSpPr>
        <p:spPr bwMode="auto">
          <a:xfrm>
            <a:off x="1222375" y="712788"/>
            <a:ext cx="4756150" cy="3567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60438" y="4518025"/>
            <a:ext cx="5280025" cy="4281488"/>
          </a:xfrm>
          <a:prstGeom prst="rect">
            <a:avLst/>
          </a:prstGeom>
          <a:noFill/>
          <a:ln w="12700" cap="sq">
            <a:noFill/>
            <a:miter lim="800000"/>
            <a:headEnd type="none" w="sm" len="sm"/>
            <a:tailEnd type="none" w="sm" len="sm"/>
          </a:ln>
          <a:effectLst/>
        </p:spPr>
        <p:txBody>
          <a:bodyPr vert="horz" wrap="square" lIns="95500" tIns="47750" rIns="95500" bIns="477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4079875" y="0"/>
            <a:ext cx="3121025" cy="476250"/>
          </a:xfrm>
          <a:prstGeom prst="rect">
            <a:avLst/>
          </a:prstGeom>
          <a:noFill/>
          <a:ln w="12700" cap="sq">
            <a:noFill/>
            <a:miter lim="800000"/>
            <a:headEnd type="none" w="sm" len="sm"/>
            <a:tailEnd type="none" w="sm" len="sm"/>
          </a:ln>
          <a:effectLst/>
        </p:spPr>
        <p:txBody>
          <a:bodyPr vert="horz" wrap="square" lIns="95500" tIns="47750" rIns="95500" bIns="47750" numCol="1" anchor="t" anchorCtr="0" compatLnSpc="1">
            <a:prstTxWarp prst="textNoShape">
              <a:avLst/>
            </a:prstTxWarp>
          </a:bodyPr>
          <a:lstStyle>
            <a:lvl1pPr algn="r" defTabSz="955675">
              <a:defRPr kumimoji="0" sz="1300" smtClean="0"/>
            </a:lvl1pPr>
          </a:lstStyle>
          <a:p>
            <a:pPr>
              <a:defRPr/>
            </a:pPr>
            <a:endParaRPr lang="en-US"/>
          </a:p>
        </p:txBody>
      </p:sp>
      <p:sp>
        <p:nvSpPr>
          <p:cNvPr id="2054" name="Rectangle 6"/>
          <p:cNvSpPr>
            <a:spLocks noGrp="1" noChangeArrowheads="1"/>
          </p:cNvSpPr>
          <p:nvPr>
            <p:ph type="ftr" sz="quarter" idx="4"/>
          </p:nvPr>
        </p:nvSpPr>
        <p:spPr bwMode="auto">
          <a:xfrm>
            <a:off x="0" y="9036050"/>
            <a:ext cx="3121025" cy="476250"/>
          </a:xfrm>
          <a:prstGeom prst="rect">
            <a:avLst/>
          </a:prstGeom>
          <a:noFill/>
          <a:ln w="12700" cap="sq">
            <a:noFill/>
            <a:miter lim="800000"/>
            <a:headEnd type="none" w="sm" len="sm"/>
            <a:tailEnd type="none" w="sm" len="sm"/>
          </a:ln>
          <a:effectLst/>
        </p:spPr>
        <p:txBody>
          <a:bodyPr vert="horz" wrap="square" lIns="95500" tIns="47750" rIns="95500" bIns="47750" numCol="1" anchor="b" anchorCtr="0" compatLnSpc="1">
            <a:prstTxWarp prst="textNoShape">
              <a:avLst/>
            </a:prstTxWarp>
          </a:bodyPr>
          <a:lstStyle>
            <a:lvl1pPr defTabSz="955675">
              <a:defRPr kumimoji="0" sz="1300" smtClean="0"/>
            </a:lvl1pPr>
          </a:lstStyle>
          <a:p>
            <a:pPr>
              <a:defRPr/>
            </a:pPr>
            <a:endParaRPr lang="en-US"/>
          </a:p>
        </p:txBody>
      </p:sp>
      <p:sp>
        <p:nvSpPr>
          <p:cNvPr id="2055" name="Rectangle 7"/>
          <p:cNvSpPr>
            <a:spLocks noGrp="1" noChangeArrowheads="1"/>
          </p:cNvSpPr>
          <p:nvPr>
            <p:ph type="sldNum" sz="quarter" idx="5"/>
          </p:nvPr>
        </p:nvSpPr>
        <p:spPr bwMode="auto">
          <a:xfrm>
            <a:off x="4079875" y="9036050"/>
            <a:ext cx="3121025" cy="476250"/>
          </a:xfrm>
          <a:prstGeom prst="rect">
            <a:avLst/>
          </a:prstGeom>
          <a:noFill/>
          <a:ln w="12700" cap="sq">
            <a:noFill/>
            <a:miter lim="800000"/>
            <a:headEnd type="none" w="sm" len="sm"/>
            <a:tailEnd type="none" w="sm" len="sm"/>
          </a:ln>
          <a:effectLst/>
        </p:spPr>
        <p:txBody>
          <a:bodyPr vert="horz" wrap="square" lIns="95500" tIns="47750" rIns="95500" bIns="47750" numCol="1" anchor="b" anchorCtr="0" compatLnSpc="1">
            <a:prstTxWarp prst="textNoShape">
              <a:avLst/>
            </a:prstTxWarp>
          </a:bodyPr>
          <a:lstStyle>
            <a:lvl1pPr algn="r" defTabSz="955675">
              <a:defRPr kumimoji="0" sz="1300" smtClean="0"/>
            </a:lvl1pPr>
          </a:lstStyle>
          <a:p>
            <a:pPr>
              <a:defRPr/>
            </a:pPr>
            <a:fld id="{365ECF09-0AC7-4E2F-A923-EE4B6F4A65F5}" type="slidenum">
              <a:rPr lang="en-US"/>
              <a:pPr>
                <a:defRPr/>
              </a:pPr>
              <a:t>‹#›</a:t>
            </a:fld>
            <a:endParaRPr lang="en-US"/>
          </a:p>
        </p:txBody>
      </p:sp>
    </p:spTree>
    <p:extLst>
      <p:ext uri="{BB962C8B-B14F-4D97-AF65-F5344CB8AC3E}">
        <p14:creationId xmlns:p14="http://schemas.microsoft.com/office/powerpoint/2010/main" val="259362882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a:t>
            </a:fld>
            <a:endParaRPr lang="en-US" dirty="0"/>
          </a:p>
        </p:txBody>
      </p:sp>
    </p:spTree>
    <p:extLst>
      <p:ext uri="{BB962C8B-B14F-4D97-AF65-F5344CB8AC3E}">
        <p14:creationId xmlns:p14="http://schemas.microsoft.com/office/powerpoint/2010/main" val="15248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182132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132084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3787199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3173227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3418213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3207736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2110883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19</a:t>
            </a:fld>
            <a:endParaRPr lang="en-US" dirty="0">
              <a:solidFill>
                <a:srgbClr val="000000"/>
              </a:solidFill>
            </a:endParaRPr>
          </a:p>
        </p:txBody>
      </p:sp>
    </p:spTree>
    <p:extLst>
      <p:ext uri="{BB962C8B-B14F-4D97-AF65-F5344CB8AC3E}">
        <p14:creationId xmlns:p14="http://schemas.microsoft.com/office/powerpoint/2010/main" val="1583734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859554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314574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4093616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22</a:t>
            </a:fld>
            <a:endParaRPr lang="en-US"/>
          </a:p>
        </p:txBody>
      </p:sp>
    </p:spTree>
    <p:extLst>
      <p:ext uri="{BB962C8B-B14F-4D97-AF65-F5344CB8AC3E}">
        <p14:creationId xmlns:p14="http://schemas.microsoft.com/office/powerpoint/2010/main" val="2846522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3429430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3322107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230329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2576924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526739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3547351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3326395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1748560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2493328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4</a:t>
            </a:fld>
            <a:endParaRPr lang="en-US"/>
          </a:p>
        </p:txBody>
      </p:sp>
    </p:spTree>
    <p:extLst>
      <p:ext uri="{BB962C8B-B14F-4D97-AF65-F5344CB8AC3E}">
        <p14:creationId xmlns:p14="http://schemas.microsoft.com/office/powerpoint/2010/main" val="2457481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1355310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1709769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3401982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83</a:t>
            </a:fld>
            <a:endParaRPr lang="en-US"/>
          </a:p>
        </p:txBody>
      </p:sp>
    </p:spTree>
    <p:extLst>
      <p:ext uri="{BB962C8B-B14F-4D97-AF65-F5344CB8AC3E}">
        <p14:creationId xmlns:p14="http://schemas.microsoft.com/office/powerpoint/2010/main" val="1212035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88</a:t>
            </a:fld>
            <a:endParaRPr lang="en-US"/>
          </a:p>
        </p:txBody>
      </p:sp>
    </p:spTree>
    <p:extLst>
      <p:ext uri="{BB962C8B-B14F-4D97-AF65-F5344CB8AC3E}">
        <p14:creationId xmlns:p14="http://schemas.microsoft.com/office/powerpoint/2010/main" val="1190053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123</a:t>
            </a:fld>
            <a:endParaRPr lang="en-US" dirty="0"/>
          </a:p>
        </p:txBody>
      </p:sp>
    </p:spTree>
    <p:extLst>
      <p:ext uri="{BB962C8B-B14F-4D97-AF65-F5344CB8AC3E}">
        <p14:creationId xmlns:p14="http://schemas.microsoft.com/office/powerpoint/2010/main" val="3198607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smtClean="0"/>
              <a:pPr>
                <a:defRPr/>
              </a:pPr>
              <a:t>6</a:t>
            </a:fld>
            <a:endParaRPr lang="en-US" dirty="0"/>
          </a:p>
        </p:txBody>
      </p:sp>
    </p:spTree>
    <p:extLst>
      <p:ext uri="{BB962C8B-B14F-4D97-AF65-F5344CB8AC3E}">
        <p14:creationId xmlns:p14="http://schemas.microsoft.com/office/powerpoint/2010/main" val="102432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2474175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524294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2222251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417445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78362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F9B9-51BE-4F71-B5D1-9124244FE1D9}" type="datetime1">
              <a:rPr lang="en-US" smtClean="0">
                <a:solidFill>
                  <a:prstClr val="black">
                    <a:tint val="75000"/>
                  </a:prstClr>
                </a:solidFill>
              </a:rPr>
              <a:t>7/15/2016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69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B022E8-C295-49EF-BD66-4ACDD6B8CBD0}" type="datetime1">
              <a:rPr lang="en-US" smtClean="0">
                <a:solidFill>
                  <a:prstClr val="black">
                    <a:tint val="75000"/>
                  </a:prstClr>
                </a:solidFill>
              </a:rPr>
              <a:t>7/15/2016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66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584F3-0277-4FAE-8E1B-F2A1969ED7C0}" type="datetime1">
              <a:rPr lang="en-US" smtClean="0">
                <a:solidFill>
                  <a:prstClr val="black">
                    <a:tint val="75000"/>
                  </a:prstClr>
                </a:solidFill>
              </a:rPr>
              <a:t>7/15/2016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028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61950" y="878128"/>
            <a:ext cx="8383836" cy="854080"/>
          </a:xfrm>
        </p:spPr>
        <p:txBody>
          <a:bodyPr/>
          <a:lstStyle>
            <a:lvl1pPr algn="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819852" y="1753073"/>
            <a:ext cx="7543800" cy="2441694"/>
          </a:xfrm>
        </p:spPr>
        <p:txBody>
          <a:bodyPr/>
          <a:lstStyle>
            <a:lvl1pPr>
              <a:lnSpc>
                <a:spcPct val="80000"/>
              </a:lnSpc>
              <a:spcAft>
                <a:spcPts val="1400"/>
              </a:spcAft>
              <a:buSzPct val="75000"/>
              <a:buFontTx/>
              <a:buBlip>
                <a:blip r:embed="rId2"/>
              </a:buBlip>
              <a:defRPr/>
            </a:lvl1pPr>
            <a:lvl2pPr>
              <a:lnSpc>
                <a:spcPct val="80000"/>
              </a:lnSpc>
              <a:spcAft>
                <a:spcPts val="1400"/>
              </a:spcAft>
              <a:buSzPct val="75000"/>
              <a:buFontTx/>
              <a:buBlip>
                <a:blip r:embed="rId3"/>
              </a:buBlip>
              <a:defRPr sz="3000"/>
            </a:lvl2pPr>
            <a:lvl3pPr>
              <a:lnSpc>
                <a:spcPct val="80000"/>
              </a:lnSpc>
              <a:spcAft>
                <a:spcPts val="1400"/>
              </a:spcAft>
              <a:buSzPct val="75000"/>
              <a:buFontTx/>
              <a:buBlip>
                <a:blip r:embed="rId3"/>
              </a:buBlip>
              <a:defRPr sz="2800"/>
            </a:lvl3pPr>
            <a:lvl4pPr>
              <a:lnSpc>
                <a:spcPct val="80000"/>
              </a:lnSpc>
              <a:spcAft>
                <a:spcPts val="1400"/>
              </a:spcAft>
              <a:buSzPct val="75000"/>
              <a:buFontTx/>
              <a:buBlip>
                <a:blip r:embed="rId3"/>
              </a:buBlip>
              <a:defRPr sz="2600"/>
            </a:lvl4pPr>
            <a:lvl5pPr>
              <a:lnSpc>
                <a:spcPct val="80000"/>
              </a:lnSpc>
              <a:spcAft>
                <a:spcPts val="1400"/>
              </a:spcAft>
              <a:buSzPct val="75000"/>
              <a:buFontTx/>
              <a:buBlip>
                <a:blip r:embed="rId3"/>
              </a:buBlip>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04416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7A9FC4-AC3C-4697-B39D-CCF8FF3C74BB}" type="datetime1">
              <a:rPr lang="en-US" smtClean="0">
                <a:solidFill>
                  <a:prstClr val="black">
                    <a:tint val="75000"/>
                  </a:prstClr>
                </a:solidFill>
              </a:rPr>
              <a:t>7/15/2016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6" name="Slide Number Placeholder 5"/>
          <p:cNvSpPr>
            <a:spLocks noGrp="1"/>
          </p:cNvSpPr>
          <p:nvPr>
            <p:ph type="sldNum" sz="quarter" idx="12"/>
          </p:nvPr>
        </p:nvSpPr>
        <p:spPr>
          <a:xfrm>
            <a:off x="457200" y="6324600"/>
            <a:ext cx="2133600" cy="365125"/>
          </a:xfrm>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9793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438400" y="6248400"/>
            <a:ext cx="2133600" cy="365125"/>
          </a:xfrm>
        </p:spPr>
        <p:txBody>
          <a:bodyPr/>
          <a:lstStyle/>
          <a:p>
            <a:fld id="{E488D850-24D8-4656-AD20-C7CAA4FF44D7}" type="datetime1">
              <a:rPr lang="en-US" smtClean="0">
                <a:solidFill>
                  <a:prstClr val="black">
                    <a:tint val="75000"/>
                  </a:prstClr>
                </a:solidFill>
              </a:rPr>
              <a:t>7/15/2016</a:t>
            </a:fld>
            <a:endParaRPr lang="en-US" dirty="0">
              <a:solidFill>
                <a:prstClr val="black">
                  <a:tint val="75000"/>
                </a:prstClr>
              </a:solidFill>
            </a:endParaRPr>
          </a:p>
        </p:txBody>
      </p:sp>
      <p:sp>
        <p:nvSpPr>
          <p:cNvPr id="5" name="Footer Placeholder 4"/>
          <p:cNvSpPr>
            <a:spLocks noGrp="1"/>
          </p:cNvSpPr>
          <p:nvPr>
            <p:ph type="ftr" sz="quarter" idx="11"/>
          </p:nvPr>
        </p:nvSpPr>
        <p:spPr>
          <a:xfrm>
            <a:off x="-1600200" y="7162800"/>
            <a:ext cx="2895600" cy="365125"/>
          </a:xfrm>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3505200" y="6324600"/>
            <a:ext cx="2133600" cy="365125"/>
          </a:xfrm>
        </p:spPr>
        <p:txBody>
          <a:bodyPr/>
          <a:lstStyle>
            <a:lvl1pPr algn="ctr">
              <a:defRPr/>
            </a:lvl1pPr>
          </a:lstStyle>
          <a:p>
            <a:fld id="{215AD5D0-F42F-446F-9B8E-7D26259F086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33112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3A267E-CA12-4B08-8A02-05B96CF37EB8}" type="datetime1">
              <a:rPr lang="en-US" smtClean="0">
                <a:solidFill>
                  <a:prstClr val="black">
                    <a:tint val="75000"/>
                  </a:prstClr>
                </a:solidFill>
              </a:rPr>
              <a:t>7/15/2016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89799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C71A1C-3AB8-4A8B-800D-4C60BC3C5C28}" type="datetime1">
              <a:rPr lang="en-US" smtClean="0">
                <a:solidFill>
                  <a:prstClr val="black">
                    <a:tint val="75000"/>
                  </a:prstClr>
                </a:solidFill>
              </a:rPr>
              <a:t>7/15/2016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8376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D66F58-FE26-4C67-8D6B-056792F8F189}" type="datetime1">
              <a:rPr lang="en-US" smtClean="0">
                <a:solidFill>
                  <a:prstClr val="black">
                    <a:tint val="75000"/>
                  </a:prstClr>
                </a:solidFill>
              </a:rPr>
              <a:t>7/15/2016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959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F4A91C-5425-4872-BC3E-48ECA0D49545}" type="datetime1">
              <a:rPr lang="en-US" smtClean="0">
                <a:solidFill>
                  <a:prstClr val="black">
                    <a:tint val="75000"/>
                  </a:prstClr>
                </a:solidFill>
              </a:rPr>
              <a:t>7/15/2016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500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21D00-D41E-42E9-96CB-8E71704C7FC5}" type="datetime1">
              <a:rPr lang="en-US" smtClean="0">
                <a:solidFill>
                  <a:prstClr val="black">
                    <a:tint val="75000"/>
                  </a:prstClr>
                </a:solidFill>
              </a:rPr>
              <a:t>7/15/2016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93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816F55-45B5-4E9C-AFF3-B5CF70872E5B}" type="datetime1">
              <a:rPr lang="en-US" smtClean="0">
                <a:solidFill>
                  <a:prstClr val="black">
                    <a:tint val="75000"/>
                  </a:prstClr>
                </a:solidFill>
              </a:rPr>
              <a:t>7/15/2016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413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8262AD-BF33-4482-823E-103CEBF3FCF5}" type="datetime1">
              <a:rPr lang="en-US" smtClean="0">
                <a:solidFill>
                  <a:prstClr val="black">
                    <a:tint val="75000"/>
                  </a:prstClr>
                </a:solidFill>
              </a:rPr>
              <a:t>7/15/2016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885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BECFD-A071-4EA5-8156-5572735A4521}" type="datetime1">
              <a:rPr lang="en-US" smtClean="0">
                <a:solidFill>
                  <a:prstClr val="black">
                    <a:tint val="75000"/>
                  </a:prstClr>
                </a:solidFill>
              </a:rPr>
              <a:t>7/15/2016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881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76069-A9BC-4631-BA13-5002E5E52FDD}" type="datetime1">
              <a:rPr lang="en-US" smtClean="0">
                <a:solidFill>
                  <a:prstClr val="black">
                    <a:tint val="75000"/>
                  </a:prstClr>
                </a:solidFill>
              </a:rPr>
              <a:t>7/15/2016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661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78F958-957A-4E02-B6AD-FF0FCC95EA7B}" type="datetime1">
              <a:rPr lang="en-US" smtClean="0">
                <a:solidFill>
                  <a:prstClr val="black">
                    <a:tint val="75000"/>
                  </a:prstClr>
                </a:solidFill>
              </a:rPr>
              <a:t>7/15/2016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752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61950" y="878128"/>
            <a:ext cx="8383836" cy="854080"/>
          </a:xfrm>
        </p:spPr>
        <p:txBody>
          <a:bodyPr/>
          <a:lstStyle>
            <a:lvl1pPr algn="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819852" y="1753073"/>
            <a:ext cx="7543800" cy="2441694"/>
          </a:xfrm>
        </p:spPr>
        <p:txBody>
          <a:bodyPr/>
          <a:lstStyle>
            <a:lvl1pPr>
              <a:lnSpc>
                <a:spcPct val="80000"/>
              </a:lnSpc>
              <a:spcAft>
                <a:spcPts val="1400"/>
              </a:spcAft>
              <a:buSzPct val="75000"/>
              <a:buFontTx/>
              <a:buBlip>
                <a:blip r:embed="rId2"/>
              </a:buBlip>
              <a:defRPr/>
            </a:lvl1pPr>
            <a:lvl2pPr>
              <a:lnSpc>
                <a:spcPct val="80000"/>
              </a:lnSpc>
              <a:spcAft>
                <a:spcPts val="1400"/>
              </a:spcAft>
              <a:buSzPct val="75000"/>
              <a:buFontTx/>
              <a:buBlip>
                <a:blip r:embed="rId3"/>
              </a:buBlip>
              <a:defRPr sz="3000"/>
            </a:lvl2pPr>
            <a:lvl3pPr>
              <a:lnSpc>
                <a:spcPct val="80000"/>
              </a:lnSpc>
              <a:spcAft>
                <a:spcPts val="1400"/>
              </a:spcAft>
              <a:buSzPct val="75000"/>
              <a:buFontTx/>
              <a:buBlip>
                <a:blip r:embed="rId3"/>
              </a:buBlip>
              <a:defRPr sz="2800"/>
            </a:lvl3pPr>
            <a:lvl4pPr>
              <a:lnSpc>
                <a:spcPct val="80000"/>
              </a:lnSpc>
              <a:spcAft>
                <a:spcPts val="1400"/>
              </a:spcAft>
              <a:buSzPct val="75000"/>
              <a:buFontTx/>
              <a:buBlip>
                <a:blip r:embed="rId3"/>
              </a:buBlip>
              <a:defRPr sz="2600"/>
            </a:lvl4pPr>
            <a:lvl5pPr>
              <a:lnSpc>
                <a:spcPct val="80000"/>
              </a:lnSpc>
              <a:spcAft>
                <a:spcPts val="1400"/>
              </a:spcAft>
              <a:buSzPct val="75000"/>
              <a:buFontTx/>
              <a:buBlip>
                <a:blip r:embed="rId3"/>
              </a:buBlip>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20389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ED3210-C740-42FC-9E3C-955244B6F4DC}" type="datetime1">
              <a:rPr lang="en-US" smtClean="0"/>
              <a:t>7/15/2016</a:t>
            </a:fld>
            <a:endParaRPr lang="en-US"/>
          </a:p>
        </p:txBody>
      </p:sp>
      <p:sp>
        <p:nvSpPr>
          <p:cNvPr id="5" name="Footer Placeholder 4"/>
          <p:cNvSpPr>
            <a:spLocks noGrp="1"/>
          </p:cNvSpPr>
          <p:nvPr>
            <p:ph type="ftr" sz="quarter" idx="11"/>
          </p:nvPr>
        </p:nvSpPr>
        <p:spPr/>
        <p:txBody>
          <a:bodyPr/>
          <a:lstStyle/>
          <a:p>
            <a:r>
              <a:rPr lang="en-US" smtClean="0"/>
              <a:t>CONFIDENTIAL - for discussion purposes only</a:t>
            </a:r>
            <a:endParaRPr lang="en-US"/>
          </a:p>
        </p:txBody>
      </p:sp>
      <p:sp>
        <p:nvSpPr>
          <p:cNvPr id="6" name="Slide Number Placeholder 5"/>
          <p:cNvSpPr>
            <a:spLocks noGrp="1"/>
          </p:cNvSpPr>
          <p:nvPr>
            <p:ph type="sldNum" sz="quarter" idx="12"/>
          </p:nvPr>
        </p:nvSpPr>
        <p:spPr/>
        <p:txBody>
          <a:bodyPr/>
          <a:lstStyle/>
          <a:p>
            <a:fld id="{12CC4A08-B55F-4569-8E3E-1082CBC1CA14}" type="slidenum">
              <a:rPr lang="en-US" smtClean="0"/>
              <a:t>‹#›</a:t>
            </a:fld>
            <a:endParaRPr lang="en-US"/>
          </a:p>
        </p:txBody>
      </p:sp>
    </p:spTree>
    <p:extLst>
      <p:ext uri="{BB962C8B-B14F-4D97-AF65-F5344CB8AC3E}">
        <p14:creationId xmlns:p14="http://schemas.microsoft.com/office/powerpoint/2010/main" val="3786835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CC9973-C206-47B5-9B3C-48BECAC22AEA}" type="datetime1">
              <a:rPr lang="en-US" smtClean="0"/>
              <a:t>7/15/2016</a:t>
            </a:fld>
            <a:endParaRPr lang="en-US"/>
          </a:p>
        </p:txBody>
      </p:sp>
      <p:sp>
        <p:nvSpPr>
          <p:cNvPr id="5" name="Footer Placeholder 4"/>
          <p:cNvSpPr>
            <a:spLocks noGrp="1"/>
          </p:cNvSpPr>
          <p:nvPr>
            <p:ph type="ftr" sz="quarter" idx="11"/>
          </p:nvPr>
        </p:nvSpPr>
        <p:spPr/>
        <p:txBody>
          <a:bodyPr/>
          <a:lstStyle/>
          <a:p>
            <a:r>
              <a:rPr lang="en-US" smtClean="0"/>
              <a:t>CONFIDENTIAL - for discussion purposes only</a:t>
            </a:r>
            <a:endParaRPr lang="en-US"/>
          </a:p>
        </p:txBody>
      </p:sp>
      <p:sp>
        <p:nvSpPr>
          <p:cNvPr id="6" name="Slide Number Placeholder 5"/>
          <p:cNvSpPr>
            <a:spLocks noGrp="1"/>
          </p:cNvSpPr>
          <p:nvPr>
            <p:ph type="sldNum" sz="quarter" idx="12"/>
          </p:nvPr>
        </p:nvSpPr>
        <p:spPr/>
        <p:txBody>
          <a:bodyPr/>
          <a:lstStyle/>
          <a:p>
            <a:fld id="{12CC4A08-B55F-4569-8E3E-1082CBC1CA14}" type="slidenum">
              <a:rPr lang="en-US" smtClean="0"/>
              <a:t>‹#›</a:t>
            </a:fld>
            <a:endParaRPr lang="en-US"/>
          </a:p>
        </p:txBody>
      </p:sp>
    </p:spTree>
    <p:extLst>
      <p:ext uri="{BB962C8B-B14F-4D97-AF65-F5344CB8AC3E}">
        <p14:creationId xmlns:p14="http://schemas.microsoft.com/office/powerpoint/2010/main" val="3514289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5C5B4C-BAA5-4484-9689-5CD46F8419A7}" type="datetime1">
              <a:rPr lang="en-US" smtClean="0"/>
              <a:t>7/15/2016</a:t>
            </a:fld>
            <a:endParaRPr lang="en-US"/>
          </a:p>
        </p:txBody>
      </p:sp>
      <p:sp>
        <p:nvSpPr>
          <p:cNvPr id="5" name="Footer Placeholder 4"/>
          <p:cNvSpPr>
            <a:spLocks noGrp="1"/>
          </p:cNvSpPr>
          <p:nvPr>
            <p:ph type="ftr" sz="quarter" idx="11"/>
          </p:nvPr>
        </p:nvSpPr>
        <p:spPr/>
        <p:txBody>
          <a:bodyPr/>
          <a:lstStyle/>
          <a:p>
            <a:r>
              <a:rPr lang="en-US" smtClean="0"/>
              <a:t>CONFIDENTIAL - for discussion purposes only</a:t>
            </a:r>
            <a:endParaRPr lang="en-US"/>
          </a:p>
        </p:txBody>
      </p:sp>
      <p:sp>
        <p:nvSpPr>
          <p:cNvPr id="6" name="Slide Number Placeholder 5"/>
          <p:cNvSpPr>
            <a:spLocks noGrp="1"/>
          </p:cNvSpPr>
          <p:nvPr>
            <p:ph type="sldNum" sz="quarter" idx="12"/>
          </p:nvPr>
        </p:nvSpPr>
        <p:spPr/>
        <p:txBody>
          <a:bodyPr/>
          <a:lstStyle/>
          <a:p>
            <a:fld id="{12CC4A08-B55F-4569-8E3E-1082CBC1CA14}" type="slidenum">
              <a:rPr lang="en-US" smtClean="0"/>
              <a:t>‹#›</a:t>
            </a:fld>
            <a:endParaRPr lang="en-US"/>
          </a:p>
        </p:txBody>
      </p:sp>
    </p:spTree>
    <p:extLst>
      <p:ext uri="{BB962C8B-B14F-4D97-AF65-F5344CB8AC3E}">
        <p14:creationId xmlns:p14="http://schemas.microsoft.com/office/powerpoint/2010/main" val="2208149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E38294-67CA-4208-BA57-174E2B3277E9}" type="datetime1">
              <a:rPr lang="en-US" smtClean="0"/>
              <a:t>7/15/2016</a:t>
            </a:fld>
            <a:endParaRPr lang="en-US"/>
          </a:p>
        </p:txBody>
      </p:sp>
      <p:sp>
        <p:nvSpPr>
          <p:cNvPr id="6" name="Footer Placeholder 5"/>
          <p:cNvSpPr>
            <a:spLocks noGrp="1"/>
          </p:cNvSpPr>
          <p:nvPr>
            <p:ph type="ftr" sz="quarter" idx="11"/>
          </p:nvPr>
        </p:nvSpPr>
        <p:spPr/>
        <p:txBody>
          <a:bodyPr/>
          <a:lstStyle/>
          <a:p>
            <a:r>
              <a:rPr lang="en-US" smtClean="0"/>
              <a:t>CONFIDENTIAL - for discussion purposes only</a:t>
            </a:r>
            <a:endParaRPr lang="en-US"/>
          </a:p>
        </p:txBody>
      </p:sp>
      <p:sp>
        <p:nvSpPr>
          <p:cNvPr id="7" name="Slide Number Placeholder 6"/>
          <p:cNvSpPr>
            <a:spLocks noGrp="1"/>
          </p:cNvSpPr>
          <p:nvPr>
            <p:ph type="sldNum" sz="quarter" idx="12"/>
          </p:nvPr>
        </p:nvSpPr>
        <p:spPr/>
        <p:txBody>
          <a:bodyPr/>
          <a:lstStyle/>
          <a:p>
            <a:fld id="{12CC4A08-B55F-4569-8E3E-1082CBC1CA14}" type="slidenum">
              <a:rPr lang="en-US" smtClean="0"/>
              <a:t>‹#›</a:t>
            </a:fld>
            <a:endParaRPr lang="en-US"/>
          </a:p>
        </p:txBody>
      </p:sp>
    </p:spTree>
    <p:extLst>
      <p:ext uri="{BB962C8B-B14F-4D97-AF65-F5344CB8AC3E}">
        <p14:creationId xmlns:p14="http://schemas.microsoft.com/office/powerpoint/2010/main" val="405985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8581A8-1767-41B9-83EB-A3D4B9041AE1}" type="datetime1">
              <a:rPr lang="en-US" smtClean="0"/>
              <a:t>7/15/2016</a:t>
            </a:fld>
            <a:endParaRPr lang="en-US"/>
          </a:p>
        </p:txBody>
      </p:sp>
      <p:sp>
        <p:nvSpPr>
          <p:cNvPr id="8" name="Footer Placeholder 7"/>
          <p:cNvSpPr>
            <a:spLocks noGrp="1"/>
          </p:cNvSpPr>
          <p:nvPr>
            <p:ph type="ftr" sz="quarter" idx="11"/>
          </p:nvPr>
        </p:nvSpPr>
        <p:spPr/>
        <p:txBody>
          <a:bodyPr/>
          <a:lstStyle/>
          <a:p>
            <a:r>
              <a:rPr lang="en-US" smtClean="0"/>
              <a:t>CONFIDENTIAL - for discussion purposes only</a:t>
            </a:r>
            <a:endParaRPr lang="en-US"/>
          </a:p>
        </p:txBody>
      </p:sp>
      <p:sp>
        <p:nvSpPr>
          <p:cNvPr id="9" name="Slide Number Placeholder 8"/>
          <p:cNvSpPr>
            <a:spLocks noGrp="1"/>
          </p:cNvSpPr>
          <p:nvPr>
            <p:ph type="sldNum" sz="quarter" idx="12"/>
          </p:nvPr>
        </p:nvSpPr>
        <p:spPr/>
        <p:txBody>
          <a:bodyPr/>
          <a:lstStyle/>
          <a:p>
            <a:fld id="{12CC4A08-B55F-4569-8E3E-1082CBC1CA14}" type="slidenum">
              <a:rPr lang="en-US" smtClean="0"/>
              <a:t>‹#›</a:t>
            </a:fld>
            <a:endParaRPr lang="en-US"/>
          </a:p>
        </p:txBody>
      </p:sp>
    </p:spTree>
    <p:extLst>
      <p:ext uri="{BB962C8B-B14F-4D97-AF65-F5344CB8AC3E}">
        <p14:creationId xmlns:p14="http://schemas.microsoft.com/office/powerpoint/2010/main" val="210208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49181B-BA0D-481F-AFBB-EBAB3964DCE4}" type="datetime1">
              <a:rPr lang="en-US" smtClean="0">
                <a:solidFill>
                  <a:prstClr val="black">
                    <a:tint val="75000"/>
                  </a:prstClr>
                </a:solidFill>
              </a:rPr>
              <a:t>7/15/2016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886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9131C9-B470-410D-883A-0D39FDDD007E}" type="datetime1">
              <a:rPr lang="en-US" smtClean="0"/>
              <a:t>7/15/2016</a:t>
            </a:fld>
            <a:endParaRPr lang="en-US"/>
          </a:p>
        </p:txBody>
      </p:sp>
      <p:sp>
        <p:nvSpPr>
          <p:cNvPr id="4" name="Footer Placeholder 3"/>
          <p:cNvSpPr>
            <a:spLocks noGrp="1"/>
          </p:cNvSpPr>
          <p:nvPr>
            <p:ph type="ftr" sz="quarter" idx="11"/>
          </p:nvPr>
        </p:nvSpPr>
        <p:spPr/>
        <p:txBody>
          <a:bodyPr/>
          <a:lstStyle/>
          <a:p>
            <a:r>
              <a:rPr lang="en-US" smtClean="0"/>
              <a:t>CONFIDENTIAL - for discussion purposes only</a:t>
            </a:r>
            <a:endParaRPr lang="en-US"/>
          </a:p>
        </p:txBody>
      </p:sp>
      <p:sp>
        <p:nvSpPr>
          <p:cNvPr id="5" name="Slide Number Placeholder 4"/>
          <p:cNvSpPr>
            <a:spLocks noGrp="1"/>
          </p:cNvSpPr>
          <p:nvPr>
            <p:ph type="sldNum" sz="quarter" idx="12"/>
          </p:nvPr>
        </p:nvSpPr>
        <p:spPr/>
        <p:txBody>
          <a:bodyPr/>
          <a:lstStyle/>
          <a:p>
            <a:fld id="{12CC4A08-B55F-4569-8E3E-1082CBC1CA14}" type="slidenum">
              <a:rPr lang="en-US" smtClean="0"/>
              <a:t>‹#›</a:t>
            </a:fld>
            <a:endParaRPr lang="en-US"/>
          </a:p>
        </p:txBody>
      </p:sp>
    </p:spTree>
    <p:extLst>
      <p:ext uri="{BB962C8B-B14F-4D97-AF65-F5344CB8AC3E}">
        <p14:creationId xmlns:p14="http://schemas.microsoft.com/office/powerpoint/2010/main" val="1575762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EEE05-318B-4AE3-A2EB-97BE88FFA79B}" type="datetime1">
              <a:rPr lang="en-US" smtClean="0"/>
              <a:t>7/15/2016</a:t>
            </a:fld>
            <a:endParaRPr lang="en-US"/>
          </a:p>
        </p:txBody>
      </p:sp>
      <p:sp>
        <p:nvSpPr>
          <p:cNvPr id="3" name="Footer Placeholder 2"/>
          <p:cNvSpPr>
            <a:spLocks noGrp="1"/>
          </p:cNvSpPr>
          <p:nvPr>
            <p:ph type="ftr" sz="quarter" idx="11"/>
          </p:nvPr>
        </p:nvSpPr>
        <p:spPr/>
        <p:txBody>
          <a:bodyPr/>
          <a:lstStyle/>
          <a:p>
            <a:r>
              <a:rPr lang="en-US" smtClean="0"/>
              <a:t>CONFIDENTIAL - for discussion purposes only</a:t>
            </a:r>
            <a:endParaRPr lang="en-US"/>
          </a:p>
        </p:txBody>
      </p:sp>
      <p:sp>
        <p:nvSpPr>
          <p:cNvPr id="4" name="Slide Number Placeholder 3"/>
          <p:cNvSpPr>
            <a:spLocks noGrp="1"/>
          </p:cNvSpPr>
          <p:nvPr>
            <p:ph type="sldNum" sz="quarter" idx="12"/>
          </p:nvPr>
        </p:nvSpPr>
        <p:spPr/>
        <p:txBody>
          <a:bodyPr/>
          <a:lstStyle/>
          <a:p>
            <a:fld id="{12CC4A08-B55F-4569-8E3E-1082CBC1CA14}" type="slidenum">
              <a:rPr lang="en-US" smtClean="0"/>
              <a:t>‹#›</a:t>
            </a:fld>
            <a:endParaRPr lang="en-US"/>
          </a:p>
        </p:txBody>
      </p:sp>
    </p:spTree>
    <p:extLst>
      <p:ext uri="{BB962C8B-B14F-4D97-AF65-F5344CB8AC3E}">
        <p14:creationId xmlns:p14="http://schemas.microsoft.com/office/powerpoint/2010/main" val="2516344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96E8B-4BD8-4C89-A866-EBCC40E3564F}" type="datetime1">
              <a:rPr lang="en-US" smtClean="0"/>
              <a:t>7/15/2016</a:t>
            </a:fld>
            <a:endParaRPr lang="en-US"/>
          </a:p>
        </p:txBody>
      </p:sp>
      <p:sp>
        <p:nvSpPr>
          <p:cNvPr id="6" name="Footer Placeholder 5"/>
          <p:cNvSpPr>
            <a:spLocks noGrp="1"/>
          </p:cNvSpPr>
          <p:nvPr>
            <p:ph type="ftr" sz="quarter" idx="11"/>
          </p:nvPr>
        </p:nvSpPr>
        <p:spPr/>
        <p:txBody>
          <a:bodyPr/>
          <a:lstStyle/>
          <a:p>
            <a:r>
              <a:rPr lang="en-US" smtClean="0"/>
              <a:t>CONFIDENTIAL - for discussion purposes only</a:t>
            </a:r>
            <a:endParaRPr lang="en-US"/>
          </a:p>
        </p:txBody>
      </p:sp>
      <p:sp>
        <p:nvSpPr>
          <p:cNvPr id="7" name="Slide Number Placeholder 6"/>
          <p:cNvSpPr>
            <a:spLocks noGrp="1"/>
          </p:cNvSpPr>
          <p:nvPr>
            <p:ph type="sldNum" sz="quarter" idx="12"/>
          </p:nvPr>
        </p:nvSpPr>
        <p:spPr/>
        <p:txBody>
          <a:bodyPr/>
          <a:lstStyle/>
          <a:p>
            <a:fld id="{12CC4A08-B55F-4569-8E3E-1082CBC1CA14}" type="slidenum">
              <a:rPr lang="en-US" smtClean="0"/>
              <a:t>‹#›</a:t>
            </a:fld>
            <a:endParaRPr lang="en-US"/>
          </a:p>
        </p:txBody>
      </p:sp>
    </p:spTree>
    <p:extLst>
      <p:ext uri="{BB962C8B-B14F-4D97-AF65-F5344CB8AC3E}">
        <p14:creationId xmlns:p14="http://schemas.microsoft.com/office/powerpoint/2010/main" val="1878040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F433A-D408-47FC-9832-E2F866AFC9C0}" type="datetime1">
              <a:rPr lang="en-US" smtClean="0"/>
              <a:t>7/15/2016</a:t>
            </a:fld>
            <a:endParaRPr lang="en-US"/>
          </a:p>
        </p:txBody>
      </p:sp>
      <p:sp>
        <p:nvSpPr>
          <p:cNvPr id="6" name="Footer Placeholder 5"/>
          <p:cNvSpPr>
            <a:spLocks noGrp="1"/>
          </p:cNvSpPr>
          <p:nvPr>
            <p:ph type="ftr" sz="quarter" idx="11"/>
          </p:nvPr>
        </p:nvSpPr>
        <p:spPr/>
        <p:txBody>
          <a:bodyPr/>
          <a:lstStyle/>
          <a:p>
            <a:r>
              <a:rPr lang="en-US" smtClean="0"/>
              <a:t>CONFIDENTIAL - for discussion purposes only</a:t>
            </a:r>
            <a:endParaRPr lang="en-US"/>
          </a:p>
        </p:txBody>
      </p:sp>
      <p:sp>
        <p:nvSpPr>
          <p:cNvPr id="7" name="Slide Number Placeholder 6"/>
          <p:cNvSpPr>
            <a:spLocks noGrp="1"/>
          </p:cNvSpPr>
          <p:nvPr>
            <p:ph type="sldNum" sz="quarter" idx="12"/>
          </p:nvPr>
        </p:nvSpPr>
        <p:spPr/>
        <p:txBody>
          <a:bodyPr/>
          <a:lstStyle/>
          <a:p>
            <a:fld id="{12CC4A08-B55F-4569-8E3E-1082CBC1CA14}" type="slidenum">
              <a:rPr lang="en-US" smtClean="0"/>
              <a:t>‹#›</a:t>
            </a:fld>
            <a:endParaRPr lang="en-US"/>
          </a:p>
        </p:txBody>
      </p:sp>
    </p:spTree>
    <p:extLst>
      <p:ext uri="{BB962C8B-B14F-4D97-AF65-F5344CB8AC3E}">
        <p14:creationId xmlns:p14="http://schemas.microsoft.com/office/powerpoint/2010/main" val="1727280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122194-2ADC-4746-90F4-5D4D1BC9D7F9}" type="datetime1">
              <a:rPr lang="en-US" smtClean="0"/>
              <a:t>7/15/2016</a:t>
            </a:fld>
            <a:endParaRPr lang="en-US"/>
          </a:p>
        </p:txBody>
      </p:sp>
      <p:sp>
        <p:nvSpPr>
          <p:cNvPr id="5" name="Footer Placeholder 4"/>
          <p:cNvSpPr>
            <a:spLocks noGrp="1"/>
          </p:cNvSpPr>
          <p:nvPr>
            <p:ph type="ftr" sz="quarter" idx="11"/>
          </p:nvPr>
        </p:nvSpPr>
        <p:spPr/>
        <p:txBody>
          <a:bodyPr/>
          <a:lstStyle/>
          <a:p>
            <a:r>
              <a:rPr lang="en-US" smtClean="0"/>
              <a:t>CONFIDENTIAL - for discussion purposes only</a:t>
            </a:r>
            <a:endParaRPr lang="en-US"/>
          </a:p>
        </p:txBody>
      </p:sp>
      <p:sp>
        <p:nvSpPr>
          <p:cNvPr id="6" name="Slide Number Placeholder 5"/>
          <p:cNvSpPr>
            <a:spLocks noGrp="1"/>
          </p:cNvSpPr>
          <p:nvPr>
            <p:ph type="sldNum" sz="quarter" idx="12"/>
          </p:nvPr>
        </p:nvSpPr>
        <p:spPr/>
        <p:txBody>
          <a:bodyPr/>
          <a:lstStyle/>
          <a:p>
            <a:fld id="{12CC4A08-B55F-4569-8E3E-1082CBC1CA14}" type="slidenum">
              <a:rPr lang="en-US" smtClean="0"/>
              <a:t>‹#›</a:t>
            </a:fld>
            <a:endParaRPr lang="en-US"/>
          </a:p>
        </p:txBody>
      </p:sp>
    </p:spTree>
    <p:extLst>
      <p:ext uri="{BB962C8B-B14F-4D97-AF65-F5344CB8AC3E}">
        <p14:creationId xmlns:p14="http://schemas.microsoft.com/office/powerpoint/2010/main" val="3777896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D7C42-377D-4DEB-B6EA-F4E0EC92A056}" type="datetime1">
              <a:rPr lang="en-US" smtClean="0"/>
              <a:t>7/15/2016</a:t>
            </a:fld>
            <a:endParaRPr lang="en-US"/>
          </a:p>
        </p:txBody>
      </p:sp>
      <p:sp>
        <p:nvSpPr>
          <p:cNvPr id="5" name="Footer Placeholder 4"/>
          <p:cNvSpPr>
            <a:spLocks noGrp="1"/>
          </p:cNvSpPr>
          <p:nvPr>
            <p:ph type="ftr" sz="quarter" idx="11"/>
          </p:nvPr>
        </p:nvSpPr>
        <p:spPr/>
        <p:txBody>
          <a:bodyPr/>
          <a:lstStyle/>
          <a:p>
            <a:r>
              <a:rPr lang="en-US" smtClean="0"/>
              <a:t>CONFIDENTIAL - for discussion purposes only</a:t>
            </a:r>
            <a:endParaRPr lang="en-US"/>
          </a:p>
        </p:txBody>
      </p:sp>
      <p:sp>
        <p:nvSpPr>
          <p:cNvPr id="6" name="Slide Number Placeholder 5"/>
          <p:cNvSpPr>
            <a:spLocks noGrp="1"/>
          </p:cNvSpPr>
          <p:nvPr>
            <p:ph type="sldNum" sz="quarter" idx="12"/>
          </p:nvPr>
        </p:nvSpPr>
        <p:spPr/>
        <p:txBody>
          <a:bodyPr/>
          <a:lstStyle/>
          <a:p>
            <a:fld id="{12CC4A08-B55F-4569-8E3E-1082CBC1CA14}" type="slidenum">
              <a:rPr lang="en-US" smtClean="0"/>
              <a:t>‹#›</a:t>
            </a:fld>
            <a:endParaRPr lang="en-US"/>
          </a:p>
        </p:txBody>
      </p:sp>
    </p:spTree>
    <p:extLst>
      <p:ext uri="{BB962C8B-B14F-4D97-AF65-F5344CB8AC3E}">
        <p14:creationId xmlns:p14="http://schemas.microsoft.com/office/powerpoint/2010/main" val="418471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EE612B-26C5-4621-8C6C-B80ACA2DB404}" type="datetime1">
              <a:rPr lang="en-US" smtClean="0">
                <a:solidFill>
                  <a:prstClr val="black">
                    <a:tint val="75000"/>
                  </a:prstClr>
                </a:solidFill>
              </a:rPr>
              <a:t>7/15/2016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481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552A2-732B-4157-AE9E-0765F0295123}" type="datetime1">
              <a:rPr lang="en-US" smtClean="0">
                <a:solidFill>
                  <a:prstClr val="black">
                    <a:tint val="75000"/>
                  </a:prstClr>
                </a:solidFill>
              </a:rPr>
              <a:t>7/15/2016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17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274311-1F97-4DD5-BFE4-55754F1F0C5C}" type="datetime1">
              <a:rPr lang="en-US" smtClean="0">
                <a:solidFill>
                  <a:prstClr val="black">
                    <a:tint val="75000"/>
                  </a:prstClr>
                </a:solidFill>
              </a:rPr>
              <a:t>7/15/2016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00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BD7F4-F5B9-4CF2-87F7-01BC5B4B3899}" type="datetime1">
              <a:rPr lang="en-US" smtClean="0">
                <a:solidFill>
                  <a:prstClr val="black">
                    <a:tint val="75000"/>
                  </a:prstClr>
                </a:solidFill>
              </a:rPr>
              <a:t>7/15/2016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62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CA253-1AC4-4004-9EEE-AA810C2990C0}" type="datetime1">
              <a:rPr lang="en-US" smtClean="0">
                <a:solidFill>
                  <a:prstClr val="black">
                    <a:tint val="75000"/>
                  </a:prstClr>
                </a:solidFill>
              </a:rPr>
              <a:t>7/15/2016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09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C0DBD-7381-4E0A-A4AC-7304A3BC2370}" type="datetime1">
              <a:rPr lang="en-US" smtClean="0">
                <a:solidFill>
                  <a:prstClr val="black">
                    <a:tint val="75000"/>
                  </a:prstClr>
                </a:solidFill>
              </a:rPr>
              <a:t>7/15/2016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75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75000" t="88000" r="8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A2DCE9AB-6AE6-48DA-A8AC-D2BD1E33BDB9}" type="datetime1">
              <a:rPr kumimoji="0" lang="en-US" smtClean="0">
                <a:solidFill>
                  <a:prstClr val="black">
                    <a:tint val="75000"/>
                  </a:prstClr>
                </a:solidFill>
                <a:latin typeface="Calibri"/>
              </a:rPr>
              <a:t>7/15/2016</a:t>
            </a:fld>
            <a:endParaRPr kumimoji="0"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kumimoji="0" lang="en-US" smtClean="0">
                <a:solidFill>
                  <a:prstClr val="black">
                    <a:tint val="75000"/>
                  </a:prstClr>
                </a:solidFill>
                <a:latin typeface="Calibri"/>
              </a:rPr>
              <a:t>CONFIDENTIAL - for discussion purposes only</a:t>
            </a:r>
            <a:endParaRPr kumimoji="0"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15AD5D0-F42F-446F-9B8E-7D26259F086B}" type="slidenum">
              <a:rPr kumimoji="0" lang="en-US" smtClean="0">
                <a:solidFill>
                  <a:prstClr val="black">
                    <a:tint val="75000"/>
                  </a:prstClr>
                </a:solidFill>
                <a:latin typeface="Calibri"/>
              </a:rPr>
              <a:pPr eaLnBrk="1" fontAlgn="auto" hangingPunct="1">
                <a:spcBef>
                  <a:spcPts val="0"/>
                </a:spcBef>
                <a:spcAft>
                  <a:spcPts val="0"/>
                </a:spcAft>
              </a:pPr>
              <a:t>‹#›</a:t>
            </a:fld>
            <a:endParaRPr kumimoji="0" lang="en-US">
              <a:solidFill>
                <a:prstClr val="black">
                  <a:tint val="75000"/>
                </a:prstClr>
              </a:solidFill>
              <a:latin typeface="Calibri"/>
            </a:endParaRPr>
          </a:p>
        </p:txBody>
      </p:sp>
    </p:spTree>
    <p:extLst>
      <p:ext uri="{BB962C8B-B14F-4D97-AF65-F5344CB8AC3E}">
        <p14:creationId xmlns:p14="http://schemas.microsoft.com/office/powerpoint/2010/main" val="247819879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75000" t="88000" r="8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1000" y="6400800"/>
            <a:ext cx="21336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fld id="{EDF406D7-78C8-4984-A58D-8F5C517243CA}" type="datetime1">
              <a:rPr kumimoji="0" lang="en-US" smtClean="0">
                <a:solidFill>
                  <a:prstClr val="black">
                    <a:tint val="75000"/>
                  </a:prstClr>
                </a:solidFill>
                <a:latin typeface="Calibri"/>
              </a:rPr>
              <a:t>7/15/2016</a:t>
            </a:fld>
            <a:endParaRPr kumimoji="0" lang="en-US" dirty="0"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kumimoji="0" lang="en-US" smtClean="0">
                <a:solidFill>
                  <a:prstClr val="black">
                    <a:tint val="75000"/>
                  </a:prstClr>
                </a:solidFill>
                <a:latin typeface="Calibri"/>
              </a:rPr>
              <a:t>CONFIDENTIAL - for discussion purposes only</a:t>
            </a:r>
            <a:endParaRPr kumimoji="0"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381000" y="6096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15AD5D0-F42F-446F-9B8E-7D26259F086B}" type="slidenum">
              <a:rPr kumimoji="0" lang="en-US" smtClean="0">
                <a:solidFill>
                  <a:prstClr val="black">
                    <a:tint val="75000"/>
                  </a:prstClr>
                </a:solidFill>
                <a:latin typeface="Calibri"/>
              </a:rPr>
              <a:pPr eaLnBrk="1" fontAlgn="auto" hangingPunct="1">
                <a:spcBef>
                  <a:spcPts val="0"/>
                </a:spcBef>
                <a:spcAft>
                  <a:spcPts val="0"/>
                </a:spcAft>
              </a:pPr>
              <a:t>‹#›</a:t>
            </a:fld>
            <a:endParaRPr kumimoji="0" lang="en-US" dirty="0">
              <a:solidFill>
                <a:prstClr val="black">
                  <a:tint val="75000"/>
                </a:prstClr>
              </a:solidFill>
              <a:latin typeface="Calibri"/>
            </a:endParaRPr>
          </a:p>
        </p:txBody>
      </p:sp>
    </p:spTree>
    <p:extLst>
      <p:ext uri="{BB962C8B-B14F-4D97-AF65-F5344CB8AC3E}">
        <p14:creationId xmlns:p14="http://schemas.microsoft.com/office/powerpoint/2010/main" val="262322992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C2BFF-854D-460C-81D4-30FF6DC28A2F}" type="datetime1">
              <a:rPr lang="en-US" smtClean="0"/>
              <a:t>7/15/2016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CONFIDENTIAL - for discussion purposes only</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C4A08-B55F-4569-8E3E-1082CBC1CA14}" type="slidenum">
              <a:rPr lang="en-US" smtClean="0"/>
              <a:t>‹#›</a:t>
            </a:fld>
            <a:endParaRPr lang="en-US"/>
          </a:p>
        </p:txBody>
      </p:sp>
    </p:spTree>
    <p:extLst>
      <p:ext uri="{BB962C8B-B14F-4D97-AF65-F5344CB8AC3E}">
        <p14:creationId xmlns:p14="http://schemas.microsoft.com/office/powerpoint/2010/main" val="180514121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4.png"/><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924800" cy="2734236"/>
          </a:xfrm>
        </p:spPr>
        <p:txBody>
          <a:bodyPr>
            <a:normAutofit/>
          </a:bodyPr>
          <a:lstStyle/>
          <a:p>
            <a:r>
              <a:rPr lang="en-US" dirty="0" smtClean="0"/>
              <a:t>Cascade Natural Gas Corporation</a:t>
            </a:r>
            <a:br>
              <a:rPr lang="en-US" dirty="0" smtClean="0"/>
            </a:br>
            <a:r>
              <a:rPr lang="en-US" dirty="0" smtClean="0"/>
              <a:t> </a:t>
            </a:r>
            <a:br>
              <a:rPr lang="en-US" dirty="0" smtClean="0"/>
            </a:br>
            <a:r>
              <a:rPr lang="en-US" sz="3600" dirty="0" smtClean="0"/>
              <a:t>Integrated Resource Plan</a:t>
            </a:r>
            <a:br>
              <a:rPr lang="en-US" sz="3600" dirty="0" smtClean="0"/>
            </a:br>
            <a:r>
              <a:rPr lang="en-US" sz="3600" dirty="0" smtClean="0"/>
              <a:t>Technical Advisory Group Meeting #2</a:t>
            </a:r>
            <a:endParaRPr lang="en-US" sz="3600" dirty="0"/>
          </a:p>
        </p:txBody>
      </p:sp>
      <p:sp>
        <p:nvSpPr>
          <p:cNvPr id="3" name="Subtitle 2"/>
          <p:cNvSpPr>
            <a:spLocks noGrp="1"/>
          </p:cNvSpPr>
          <p:nvPr>
            <p:ph type="subTitle" idx="1"/>
          </p:nvPr>
        </p:nvSpPr>
        <p:spPr>
          <a:xfrm>
            <a:off x="3810000" y="4724400"/>
            <a:ext cx="3962400" cy="838200"/>
          </a:xfrm>
        </p:spPr>
        <p:txBody>
          <a:bodyPr>
            <a:normAutofit fontScale="55000" lnSpcReduction="20000"/>
          </a:bodyPr>
          <a:lstStyle/>
          <a:p>
            <a:r>
              <a:rPr lang="en-US" dirty="0" smtClean="0"/>
              <a:t>Tuesday, July 19, 2016</a:t>
            </a:r>
          </a:p>
          <a:p>
            <a:r>
              <a:rPr lang="en-US" dirty="0" smtClean="0"/>
              <a:t>Seattle-Tacoma International Airport Conference Center</a:t>
            </a:r>
            <a:endParaRPr lang="en-US" dirty="0"/>
          </a:p>
        </p:txBody>
      </p:sp>
    </p:spTree>
    <p:extLst>
      <p:ext uri="{BB962C8B-B14F-4D97-AF65-F5344CB8AC3E}">
        <p14:creationId xmlns:p14="http://schemas.microsoft.com/office/powerpoint/2010/main" val="282838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Points</a:t>
            </a:r>
            <a:endParaRPr lang="en-US" dirty="0"/>
          </a:p>
        </p:txBody>
      </p:sp>
      <p:sp>
        <p:nvSpPr>
          <p:cNvPr id="3" name="Content Placeholder 2"/>
          <p:cNvSpPr>
            <a:spLocks noGrp="1"/>
          </p:cNvSpPr>
          <p:nvPr>
            <p:ph idx="1"/>
          </p:nvPr>
        </p:nvSpPr>
        <p:spPr/>
        <p:txBody>
          <a:bodyPr>
            <a:normAutofit fontScale="85000" lnSpcReduction="10000"/>
          </a:bodyPr>
          <a:lstStyle/>
          <a:p>
            <a:pPr>
              <a:spcBef>
                <a:spcPts val="1200"/>
              </a:spcBef>
            </a:pPr>
            <a:r>
              <a:rPr lang="en-US" sz="2400" dirty="0" smtClean="0"/>
              <a:t>Cascade’s demand is principally weather and customer driven; the colder the weather or greater the customer count, the greater the demand.</a:t>
            </a:r>
          </a:p>
          <a:p>
            <a:pPr>
              <a:spcBef>
                <a:spcPts val="1200"/>
              </a:spcBef>
            </a:pPr>
            <a:r>
              <a:rPr lang="en-US" sz="2400" dirty="0" smtClean="0"/>
              <a:t>This forecast uses 30 years of recent weather history as the “normal” temperatures.</a:t>
            </a:r>
          </a:p>
          <a:p>
            <a:pPr>
              <a:spcBef>
                <a:spcPts val="1200"/>
              </a:spcBef>
            </a:pPr>
            <a:r>
              <a:rPr lang="en-US" sz="2400" dirty="0" smtClean="0"/>
              <a:t>Forecasted under various weather and growth scenarios – average year, cold year, warm year, extreme cold day, high growth, low growth, etc.  </a:t>
            </a:r>
          </a:p>
          <a:p>
            <a:pPr>
              <a:spcBef>
                <a:spcPts val="1200"/>
              </a:spcBef>
            </a:pPr>
            <a:r>
              <a:rPr lang="en-US" dirty="0" smtClean="0"/>
              <a:t>Analyze weather and demand for each of 55 CityGates and CityGate Loops that serve Core customers.</a:t>
            </a:r>
          </a:p>
          <a:p>
            <a:pPr>
              <a:spcBef>
                <a:spcPts val="1200"/>
              </a:spcBef>
            </a:pPr>
            <a:r>
              <a:rPr lang="en-US" dirty="0" smtClean="0"/>
              <a:t>Growth factors are applied to each of the 20 years in the forecast for each CityGate.</a:t>
            </a:r>
          </a:p>
          <a:p>
            <a:pPr marL="342900" lvl="1" indent="-342900">
              <a:spcBef>
                <a:spcPts val="1200"/>
              </a:spcBef>
              <a:buFont typeface="Arial" panose="020B0604020202020204" pitchFamily="34" charset="0"/>
              <a:buChar char="•"/>
            </a:pPr>
            <a:r>
              <a:rPr lang="en-US" dirty="0"/>
              <a:t>Heating demand does not appreciatively start until average temps dip below </a:t>
            </a:r>
            <a:r>
              <a:rPr lang="en-US" dirty="0" smtClean="0"/>
              <a:t>60° F</a:t>
            </a:r>
            <a:r>
              <a:rPr lang="en-US" dirty="0"/>
              <a:t>, therefore a 60° </a:t>
            </a:r>
            <a:r>
              <a:rPr lang="en-US" dirty="0" smtClean="0"/>
              <a:t>F </a:t>
            </a:r>
            <a:r>
              <a:rPr lang="en-US" dirty="0"/>
              <a:t>threshold </a:t>
            </a:r>
            <a:r>
              <a:rPr lang="en-US" dirty="0" smtClean="0"/>
              <a:t>is used.</a:t>
            </a:r>
            <a:endParaRPr lang="en-US" dirty="0"/>
          </a:p>
          <a:p>
            <a:pPr>
              <a:spcBef>
                <a:spcPts val="1200"/>
              </a:spcBef>
            </a:pPr>
            <a:endParaRPr lang="en-US" sz="1600" dirty="0" smtClean="0"/>
          </a:p>
          <a:p>
            <a:pPr lvl="1"/>
            <a:endParaRPr lang="en-US" sz="1600" dirty="0" smtClean="0"/>
          </a:p>
          <a:p>
            <a:pPr lvl="1"/>
            <a:endParaRPr lang="en-US" sz="1600" dirty="0" smtClean="0"/>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386487704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title="INDEX RFP's"/>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100</a:t>
            </a:fld>
            <a:endParaRPr lang="en-US" dirty="0">
              <a:solidFill>
                <a:prstClr val="black">
                  <a:tint val="75000"/>
                </a:prstClr>
              </a:solidFill>
            </a:endParaRPr>
          </a:p>
        </p:txBody>
      </p:sp>
    </p:spTree>
    <p:extLst>
      <p:ext uri="{BB962C8B-B14F-4D97-AF65-F5344CB8AC3E}">
        <p14:creationId xmlns:p14="http://schemas.microsoft.com/office/powerpoint/2010/main" val="39250626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title="INDEX RFP's"/>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101</a:t>
            </a:fld>
            <a:endParaRPr lang="en-US" dirty="0">
              <a:solidFill>
                <a:prstClr val="black">
                  <a:tint val="75000"/>
                </a:prstClr>
              </a:solidFill>
            </a:endParaRPr>
          </a:p>
        </p:txBody>
      </p:sp>
    </p:spTree>
    <p:extLst>
      <p:ext uri="{BB962C8B-B14F-4D97-AF65-F5344CB8AC3E}">
        <p14:creationId xmlns:p14="http://schemas.microsoft.com/office/powerpoint/2010/main" val="78784247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title="INDEX RFP's"/>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102</a:t>
            </a:fld>
            <a:endParaRPr lang="en-US" dirty="0">
              <a:solidFill>
                <a:prstClr val="black">
                  <a:tint val="75000"/>
                </a:prstClr>
              </a:solidFill>
            </a:endParaRPr>
          </a:p>
        </p:txBody>
      </p:sp>
    </p:spTree>
    <p:extLst>
      <p:ext uri="{BB962C8B-B14F-4D97-AF65-F5344CB8AC3E}">
        <p14:creationId xmlns:p14="http://schemas.microsoft.com/office/powerpoint/2010/main" val="5325160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103</a:t>
            </a:fld>
            <a:endParaRPr lang="en-US" dirty="0">
              <a:solidFill>
                <a:prstClr val="black">
                  <a:tint val="75000"/>
                </a:prstClr>
              </a:solidFill>
            </a:endParaRPr>
          </a:p>
        </p:txBody>
      </p:sp>
    </p:spTree>
    <p:extLst>
      <p:ext uri="{BB962C8B-B14F-4D97-AF65-F5344CB8AC3E}">
        <p14:creationId xmlns:p14="http://schemas.microsoft.com/office/powerpoint/2010/main" val="96861217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104</a:t>
            </a:fld>
            <a:endParaRPr lang="en-US" dirty="0">
              <a:solidFill>
                <a:prstClr val="black">
                  <a:tint val="75000"/>
                </a:prstClr>
              </a:solidFill>
            </a:endParaRPr>
          </a:p>
        </p:txBody>
      </p:sp>
    </p:spTree>
    <p:extLst>
      <p:ext uri="{BB962C8B-B14F-4D97-AF65-F5344CB8AC3E}">
        <p14:creationId xmlns:p14="http://schemas.microsoft.com/office/powerpoint/2010/main" val="235011884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7924800" cy="1470025"/>
          </a:xfrm>
        </p:spPr>
        <p:txBody>
          <a:bodyPr/>
          <a:lstStyle/>
          <a:p>
            <a:r>
              <a:rPr lang="en-US" dirty="0" smtClean="0"/>
              <a:t>Cascade Gas Supply Overview</a:t>
            </a:r>
            <a:br>
              <a:rPr lang="en-US" dirty="0" smtClean="0"/>
            </a:br>
            <a:r>
              <a:rPr lang="en-US" dirty="0" smtClean="0"/>
              <a:t>Alternative Resources</a:t>
            </a:r>
            <a:endParaRPr lang="en-US" dirty="0"/>
          </a:p>
        </p:txBody>
      </p:sp>
    </p:spTree>
    <p:extLst>
      <p:ext uri="{BB962C8B-B14F-4D97-AF65-F5344CB8AC3E}">
        <p14:creationId xmlns:p14="http://schemas.microsoft.com/office/powerpoint/2010/main" val="41979068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2800" dirty="0" smtClean="0"/>
              <a:t>Proposed Natural Gas Infrastructure Projects </a:t>
            </a:r>
            <a:br>
              <a:rPr lang="en-US" sz="2800" dirty="0" smtClean="0"/>
            </a:br>
            <a:r>
              <a:rPr lang="en-US" sz="1200" dirty="0" smtClean="0"/>
              <a:t>(source:  Northwest Gas Association draft 2016 Outlook)</a:t>
            </a:r>
            <a:endParaRPr lang="en-US" sz="1200" dirty="0"/>
          </a:p>
        </p:txBody>
      </p:sp>
      <p:pic>
        <p:nvPicPr>
          <p:cNvPr id="7" name="Content Placeholder 6"/>
          <p:cNvPicPr>
            <a:picLocks noGrp="1" noChangeAspect="1"/>
          </p:cNvPicPr>
          <p:nvPr>
            <p:ph idx="1"/>
          </p:nvPr>
        </p:nvPicPr>
        <p:blipFill>
          <a:blip r:embed="rId2"/>
          <a:stretch>
            <a:fillRect/>
          </a:stretch>
        </p:blipFill>
        <p:spPr>
          <a:xfrm>
            <a:off x="838200" y="1143000"/>
            <a:ext cx="7481000" cy="5029200"/>
          </a:xfrm>
          <a:prstGeom prst="rect">
            <a:avLst/>
          </a:prstGeom>
        </p:spPr>
      </p:pic>
      <p:sp>
        <p:nvSpPr>
          <p:cNvPr id="3" name="Footer Placeholder 2"/>
          <p:cNvSpPr>
            <a:spLocks noGrp="1"/>
          </p:cNvSpPr>
          <p:nvPr>
            <p:ph type="ftr" sz="quarter" idx="11"/>
          </p:nvPr>
        </p:nvSpPr>
        <p:spPr/>
        <p:txBody>
          <a:bodyPr/>
          <a:lstStyle/>
          <a:p>
            <a:r>
              <a:rPr lang="en-US" smtClean="0"/>
              <a:t>CONFIDENTIAL - for discussion purposes only</a:t>
            </a:r>
            <a:endParaRPr lang="en-US"/>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106</a:t>
            </a:fld>
            <a:endParaRPr lang="en-US" dirty="0">
              <a:solidFill>
                <a:prstClr val="black">
                  <a:tint val="75000"/>
                </a:prstClr>
              </a:solidFill>
            </a:endParaRPr>
          </a:p>
        </p:txBody>
      </p:sp>
    </p:spTree>
    <p:extLst>
      <p:ext uri="{BB962C8B-B14F-4D97-AF65-F5344CB8AC3E}">
        <p14:creationId xmlns:p14="http://schemas.microsoft.com/office/powerpoint/2010/main" val="220327076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Washington Expansion Project</a:t>
            </a:r>
            <a:endParaRPr lang="en-US" dirty="0"/>
          </a:p>
        </p:txBody>
      </p:sp>
      <p:sp>
        <p:nvSpPr>
          <p:cNvPr id="3" name="Content Placeholder 2"/>
          <p:cNvSpPr>
            <a:spLocks noGrp="1"/>
          </p:cNvSpPr>
          <p:nvPr>
            <p:ph idx="1"/>
          </p:nvPr>
        </p:nvSpPr>
        <p:spPr>
          <a:xfrm>
            <a:off x="457200" y="1600203"/>
            <a:ext cx="8229600" cy="4343398"/>
          </a:xfrm>
        </p:spPr>
        <p:txBody>
          <a:bodyPr>
            <a:normAutofit fontScale="92500" lnSpcReduction="20000"/>
          </a:bodyPr>
          <a:lstStyle/>
          <a:p>
            <a:r>
              <a:rPr lang="en-US" dirty="0" smtClean="0"/>
              <a:t>In </a:t>
            </a:r>
            <a:r>
              <a:rPr lang="en-US" dirty="0"/>
              <a:t>response to a request for an </a:t>
            </a:r>
            <a:r>
              <a:rPr lang="en-US" dirty="0" smtClean="0"/>
              <a:t>incremental 750 </a:t>
            </a:r>
            <a:r>
              <a:rPr lang="en-US" dirty="0"/>
              <a:t>million cubic feet per day (MMcf/d) of capacity, Williams Northwest Pipeline (NWP) is planning to construct the Washington Expansion Project. </a:t>
            </a:r>
            <a:endParaRPr lang="en-US" dirty="0" smtClean="0"/>
          </a:p>
          <a:p>
            <a:r>
              <a:rPr lang="en-US" dirty="0" smtClean="0"/>
              <a:t>140 </a:t>
            </a:r>
            <a:r>
              <a:rPr lang="en-US" dirty="0"/>
              <a:t>miles of 36-inch diameter loop to be constructed in 10 different segments in or near NWP’s existing right-of-way along the I-5 corridor between Sumas and Woodland, WA, plus additional compression at five existing compressor stations. </a:t>
            </a:r>
            <a:endParaRPr lang="en-US" dirty="0" smtClean="0"/>
          </a:p>
          <a:p>
            <a:r>
              <a:rPr lang="en-US" dirty="0" smtClean="0"/>
              <a:t>In </a:t>
            </a:r>
            <a:r>
              <a:rPr lang="en-US" dirty="0"/>
              <a:t>conjunction with this project, NWP is also proposing  an incremental  scalable expansion from Sumas to markets in the I-5 corridor as far south  as Molalla, OR</a:t>
            </a:r>
            <a:r>
              <a:rPr lang="en-US" dirty="0" smtClean="0"/>
              <a:t>.</a:t>
            </a:r>
          </a:p>
          <a:p>
            <a:r>
              <a:rPr lang="en-US" dirty="0" smtClean="0"/>
              <a:t> </a:t>
            </a:r>
            <a:r>
              <a:rPr lang="en-US" dirty="0"/>
              <a:t>This phase of the project is not contingent upon the aforementioned expansion and could go in service fall of 2018</a:t>
            </a:r>
            <a:r>
              <a:rPr lang="en-US" dirty="0" smtClean="0"/>
              <a:t>.</a:t>
            </a:r>
          </a:p>
          <a:p>
            <a:r>
              <a:rPr lang="en-US" dirty="0" smtClean="0"/>
              <a:t>Opportunity to potentially address any shortfalls along the I-5 corridor</a:t>
            </a:r>
            <a:endParaRPr lang="en-US" dirty="0"/>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107</a:t>
            </a:fld>
            <a:endParaRPr lang="en-US" dirty="0">
              <a:solidFill>
                <a:prstClr val="black">
                  <a:tint val="75000"/>
                </a:prstClr>
              </a:solidFill>
            </a:endParaRPr>
          </a:p>
        </p:txBody>
      </p:sp>
    </p:spTree>
    <p:extLst>
      <p:ext uri="{BB962C8B-B14F-4D97-AF65-F5344CB8AC3E}">
        <p14:creationId xmlns:p14="http://schemas.microsoft.com/office/powerpoint/2010/main" val="238483062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Northwest Market Access Expansion (NWP N-MAX)/Trail West</a:t>
            </a:r>
            <a:r>
              <a:rPr lang="en-US" dirty="0"/>
              <a:t> </a:t>
            </a:r>
            <a:r>
              <a:rPr lang="en-US" b="1" dirty="0"/>
              <a:t> </a:t>
            </a:r>
            <a:r>
              <a:rPr lang="en-US" b="1" dirty="0" smtClean="0"/>
              <a:t>(aka Palomar)</a:t>
            </a:r>
            <a:endParaRPr lang="en-US" dirty="0"/>
          </a:p>
        </p:txBody>
      </p:sp>
      <p:sp>
        <p:nvSpPr>
          <p:cNvPr id="3" name="Content Placeholder 2"/>
          <p:cNvSpPr>
            <a:spLocks noGrp="1"/>
          </p:cNvSpPr>
          <p:nvPr>
            <p:ph idx="1"/>
          </p:nvPr>
        </p:nvSpPr>
        <p:spPr/>
        <p:txBody>
          <a:bodyPr>
            <a:normAutofit fontScale="92500"/>
          </a:bodyPr>
          <a:lstStyle/>
          <a:p>
            <a:r>
              <a:rPr lang="en-US" dirty="0" smtClean="0"/>
              <a:t>NWP </a:t>
            </a:r>
            <a:r>
              <a:rPr lang="en-US" dirty="0"/>
              <a:t>is working </a:t>
            </a:r>
            <a:r>
              <a:rPr lang="en-US" dirty="0" smtClean="0"/>
              <a:t>with NW </a:t>
            </a:r>
            <a:r>
              <a:rPr lang="en-US" dirty="0"/>
              <a:t>Natural and TransCanada GTN </a:t>
            </a:r>
            <a:endParaRPr lang="en-US" dirty="0" smtClean="0"/>
          </a:p>
          <a:p>
            <a:r>
              <a:rPr lang="en-US" dirty="0" smtClean="0"/>
              <a:t>In </a:t>
            </a:r>
            <a:r>
              <a:rPr lang="en-US" dirty="0"/>
              <a:t>conjunction with an expansion of the existing NWP system. The </a:t>
            </a:r>
            <a:r>
              <a:rPr lang="en-US" dirty="0" smtClean="0"/>
              <a:t>project </a:t>
            </a:r>
            <a:r>
              <a:rPr lang="en-US" dirty="0"/>
              <a:t>would consist of a 106-mile, 30-inch diameter pipeline that would run from GTN’s mainline in central Oregon to a NW Natural/NWP hub near Molalla — enhancing delivery capacity to the I-5 Corridor. </a:t>
            </a:r>
            <a:endParaRPr lang="en-US" dirty="0" smtClean="0"/>
          </a:p>
          <a:p>
            <a:r>
              <a:rPr lang="en-US" dirty="0" smtClean="0"/>
              <a:t>Project’s </a:t>
            </a:r>
            <a:r>
              <a:rPr lang="en-US" dirty="0"/>
              <a:t>initial design capacity is 300 MMcf/d, expandable to 750 MMcf/d. It would be linked to the N-MAX project on the NWP system to deliver gas to other markets along the I-5 corridor</a:t>
            </a:r>
            <a:r>
              <a:rPr lang="en-US" dirty="0" smtClean="0"/>
              <a:t>.</a:t>
            </a:r>
          </a:p>
          <a:p>
            <a:r>
              <a:rPr lang="en-US" dirty="0" smtClean="0"/>
              <a:t>Potential to make additional supplies available to Central Oregon</a:t>
            </a:r>
          </a:p>
          <a:p>
            <a:r>
              <a:rPr lang="en-US" dirty="0" smtClean="0"/>
              <a:t>Potential to move supplies to I-5 corridor</a:t>
            </a: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108</a:t>
            </a:fld>
            <a:endParaRPr lang="en-US" dirty="0">
              <a:solidFill>
                <a:prstClr val="black">
                  <a:tint val="75000"/>
                </a:prstClr>
              </a:solidFill>
            </a:endParaRPr>
          </a:p>
        </p:txBody>
      </p:sp>
    </p:spTree>
    <p:extLst>
      <p:ext uri="{BB962C8B-B14F-4D97-AF65-F5344CB8AC3E}">
        <p14:creationId xmlns:p14="http://schemas.microsoft.com/office/powerpoint/2010/main" val="41570147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Spectra T-South Expansions</a:t>
            </a:r>
            <a:endParaRPr lang="en-US" dirty="0"/>
          </a:p>
        </p:txBody>
      </p:sp>
      <p:sp>
        <p:nvSpPr>
          <p:cNvPr id="3" name="Content Placeholder 2"/>
          <p:cNvSpPr>
            <a:spLocks noGrp="1"/>
          </p:cNvSpPr>
          <p:nvPr>
            <p:ph idx="1"/>
          </p:nvPr>
        </p:nvSpPr>
        <p:spPr/>
        <p:txBody>
          <a:bodyPr>
            <a:normAutofit fontScale="92500"/>
          </a:bodyPr>
          <a:lstStyle/>
          <a:p>
            <a:r>
              <a:rPr lang="en-US" dirty="0" smtClean="0"/>
              <a:t>Spectra </a:t>
            </a:r>
            <a:r>
              <a:rPr lang="en-US" dirty="0"/>
              <a:t>Energy continues to evaluate expansion of its T-South system to provide incremental delivery options for growing Western Canada gas supply to markets in the Pacific Northwest</a:t>
            </a:r>
            <a:r>
              <a:rPr lang="en-US" dirty="0" smtClean="0"/>
              <a:t>.</a:t>
            </a:r>
          </a:p>
          <a:p>
            <a:r>
              <a:rPr lang="en-US" dirty="0" smtClean="0"/>
              <a:t>All </a:t>
            </a:r>
            <a:r>
              <a:rPr lang="en-US" dirty="0"/>
              <a:t>expansions on T-South would require pipeline looping and compression and can be brought into service between 2018-2020. </a:t>
            </a:r>
            <a:endParaRPr lang="en-US" dirty="0" smtClean="0"/>
          </a:p>
          <a:p>
            <a:r>
              <a:rPr lang="en-US" dirty="0" smtClean="0"/>
              <a:t>T-South </a:t>
            </a:r>
            <a:r>
              <a:rPr lang="en-US" dirty="0"/>
              <a:t>expansion options include the following from Station 2:</a:t>
            </a:r>
          </a:p>
          <a:p>
            <a:pPr lvl="1"/>
            <a:r>
              <a:rPr lang="en-US" dirty="0" smtClean="0"/>
              <a:t>to </a:t>
            </a:r>
            <a:r>
              <a:rPr lang="en-US" dirty="0"/>
              <a:t>Sumas delivering  gas to the BC Lower Mainland and Northwest </a:t>
            </a:r>
            <a:r>
              <a:rPr lang="en-US" dirty="0" smtClean="0"/>
              <a:t>Markets</a:t>
            </a:r>
          </a:p>
          <a:p>
            <a:pPr lvl="1"/>
            <a:r>
              <a:rPr lang="en-US" dirty="0" smtClean="0"/>
              <a:t>to </a:t>
            </a:r>
            <a:r>
              <a:rPr lang="en-US" dirty="0"/>
              <a:t>Kingsvale delivering up to 450 MMcf/day gas to Fortis Energy’s Southern Crossing system;</a:t>
            </a:r>
          </a:p>
          <a:p>
            <a:pPr lvl="1"/>
            <a:r>
              <a:rPr lang="en-US" dirty="0" smtClean="0"/>
              <a:t>to </a:t>
            </a:r>
            <a:r>
              <a:rPr lang="en-US" dirty="0"/>
              <a:t>Summit Lake delivering  gas to PNG’s pipeline system</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109</a:t>
            </a:fld>
            <a:endParaRPr lang="en-US" dirty="0">
              <a:solidFill>
                <a:prstClr val="black">
                  <a:tint val="75000"/>
                </a:prstClr>
              </a:solidFill>
            </a:endParaRPr>
          </a:p>
        </p:txBody>
      </p:sp>
    </p:spTree>
    <p:extLst>
      <p:ext uri="{BB962C8B-B14F-4D97-AF65-F5344CB8AC3E}">
        <p14:creationId xmlns:p14="http://schemas.microsoft.com/office/powerpoint/2010/main" val="3657206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Data</a:t>
            </a:r>
            <a:endParaRPr lang="en-US" dirty="0"/>
          </a:p>
        </p:txBody>
      </p:sp>
      <p:sp>
        <p:nvSpPr>
          <p:cNvPr id="3" name="Content Placeholder 2"/>
          <p:cNvSpPr>
            <a:spLocks noGrp="1"/>
          </p:cNvSpPr>
          <p:nvPr>
            <p:ph idx="1"/>
          </p:nvPr>
        </p:nvSpPr>
        <p:spPr/>
        <p:txBody>
          <a:bodyPr>
            <a:normAutofit lnSpcReduction="10000"/>
          </a:bodyPr>
          <a:lstStyle/>
          <a:p>
            <a:r>
              <a:rPr lang="en-US" dirty="0" smtClean="0"/>
              <a:t>Historical Demand</a:t>
            </a:r>
          </a:p>
          <a:p>
            <a:pPr lvl="1"/>
            <a:r>
              <a:rPr lang="en-US" dirty="0" smtClean="0"/>
              <a:t>Pipeline actuals</a:t>
            </a:r>
          </a:p>
          <a:p>
            <a:pPr lvl="1"/>
            <a:r>
              <a:rPr lang="en-US" dirty="0" smtClean="0"/>
              <a:t>Gas Management System (GMS)</a:t>
            </a:r>
          </a:p>
          <a:p>
            <a:pPr lvl="1"/>
            <a:r>
              <a:rPr lang="en-US" dirty="0" smtClean="0"/>
              <a:t>Customer Care and Billing (CC&amp;B)</a:t>
            </a:r>
          </a:p>
          <a:p>
            <a:r>
              <a:rPr lang="en-US" dirty="0" smtClean="0"/>
              <a:t>Weather</a:t>
            </a:r>
          </a:p>
          <a:p>
            <a:pPr lvl="1"/>
            <a:r>
              <a:rPr lang="en-US" dirty="0"/>
              <a:t>Schneider </a:t>
            </a:r>
            <a:r>
              <a:rPr lang="en-US" dirty="0" smtClean="0"/>
              <a:t>Electric</a:t>
            </a:r>
          </a:p>
          <a:p>
            <a:r>
              <a:rPr lang="en-US" dirty="0" smtClean="0"/>
              <a:t>Population and Economic</a:t>
            </a:r>
          </a:p>
          <a:p>
            <a:pPr lvl="1"/>
            <a:r>
              <a:rPr lang="en-US" dirty="0" smtClean="0"/>
              <a:t>Woods &amp; Poole</a:t>
            </a:r>
          </a:p>
          <a:p>
            <a:pPr lvl="1"/>
            <a:r>
              <a:rPr lang="en-US" dirty="0" smtClean="0"/>
              <a:t>Acquiring local market intelligence</a:t>
            </a:r>
          </a:p>
          <a:p>
            <a:r>
              <a:rPr lang="en-US" dirty="0" smtClean="0"/>
              <a:t>Customer Count</a:t>
            </a:r>
          </a:p>
          <a:p>
            <a:pPr lvl="1"/>
            <a:r>
              <a:rPr lang="en-US" dirty="0" smtClean="0"/>
              <a:t>CC&amp;B</a:t>
            </a:r>
          </a:p>
          <a:p>
            <a:pPr lvl="1"/>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50817236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FortisBC Kingsvale–Oliver Reinforcement  Project (KORP)</a:t>
            </a:r>
            <a:endParaRPr lang="en-US" dirty="0"/>
          </a:p>
        </p:txBody>
      </p:sp>
      <p:sp>
        <p:nvSpPr>
          <p:cNvPr id="3" name="Content Placeholder 2"/>
          <p:cNvSpPr>
            <a:spLocks noGrp="1"/>
          </p:cNvSpPr>
          <p:nvPr>
            <p:ph idx="1"/>
          </p:nvPr>
        </p:nvSpPr>
        <p:spPr/>
        <p:txBody>
          <a:bodyPr>
            <a:normAutofit lnSpcReduction="10000"/>
          </a:bodyPr>
          <a:lstStyle/>
          <a:p>
            <a:r>
              <a:rPr lang="en-US" dirty="0" smtClean="0"/>
              <a:t>Expanding </a:t>
            </a:r>
            <a:r>
              <a:rPr lang="en-US" dirty="0"/>
              <a:t>Fortis Energy’s existing bi-directional Southern Crossing system (connecting  Spectra’s T-South system at Kingsvale, BC, to TransCanada’s system at Yahk, BC</a:t>
            </a:r>
            <a:r>
              <a:rPr lang="en-US" dirty="0" smtClean="0"/>
              <a:t>)</a:t>
            </a:r>
          </a:p>
          <a:p>
            <a:r>
              <a:rPr lang="en-US" dirty="0" smtClean="0"/>
              <a:t>Would </a:t>
            </a:r>
            <a:r>
              <a:rPr lang="en-US" dirty="0"/>
              <a:t>facilitate </a:t>
            </a:r>
            <a:r>
              <a:rPr lang="en-US" dirty="0" smtClean="0"/>
              <a:t>access to </a:t>
            </a:r>
            <a:r>
              <a:rPr lang="en-US" dirty="0"/>
              <a:t>an additional 300-400 MMcf/d of AECO priced gas supply for westbound  delivery to markets in the Lower Mainland of BC and the I-5 corridor where several new large industrial projects are proposed</a:t>
            </a:r>
            <a:r>
              <a:rPr lang="en-US" dirty="0" smtClean="0"/>
              <a:t>.</a:t>
            </a:r>
          </a:p>
          <a:p>
            <a:r>
              <a:rPr lang="en-US" dirty="0" smtClean="0"/>
              <a:t>The </a:t>
            </a:r>
            <a:r>
              <a:rPr lang="en-US" dirty="0"/>
              <a:t>expansion of the Southern Crossing system will require a 100-mile pipeline-looping project on the Kingsvale to Oliver, BC, segment,  as well as an expansion of Spectra’s T-South system from Kingsvale to Huntingdon to meet the incremental flow.</a:t>
            </a:r>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110</a:t>
            </a:fld>
            <a:endParaRPr lang="en-US" dirty="0">
              <a:solidFill>
                <a:prstClr val="black">
                  <a:tint val="75000"/>
                </a:prstClr>
              </a:solidFill>
            </a:endParaRPr>
          </a:p>
        </p:txBody>
      </p:sp>
    </p:spTree>
    <p:extLst>
      <p:ext uri="{BB962C8B-B14F-4D97-AF65-F5344CB8AC3E}">
        <p14:creationId xmlns:p14="http://schemas.microsoft.com/office/powerpoint/2010/main" val="393938441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Pacific Connector Gas Pipeline Project (PCGP)</a:t>
            </a:r>
            <a:endParaRPr lang="en-US" dirty="0"/>
          </a:p>
        </p:txBody>
      </p:sp>
      <p:sp>
        <p:nvSpPr>
          <p:cNvPr id="3" name="Content Placeholder 2"/>
          <p:cNvSpPr>
            <a:spLocks noGrp="1"/>
          </p:cNvSpPr>
          <p:nvPr>
            <p:ph idx="1"/>
          </p:nvPr>
        </p:nvSpPr>
        <p:spPr/>
        <p:txBody>
          <a:bodyPr>
            <a:normAutofit fontScale="92500"/>
          </a:bodyPr>
          <a:lstStyle/>
          <a:p>
            <a:r>
              <a:rPr lang="en-US" dirty="0" smtClean="0"/>
              <a:t>The </a:t>
            </a:r>
            <a:r>
              <a:rPr lang="en-US" dirty="0"/>
              <a:t>Pacific Connector Gas Pipeline Project (PCGP) is a 232-mile 36-inch diameter pipeline extending from Malin to Coos Bay, OR. </a:t>
            </a:r>
            <a:endParaRPr lang="en-US" dirty="0" smtClean="0"/>
          </a:p>
          <a:p>
            <a:r>
              <a:rPr lang="en-US" dirty="0" smtClean="0"/>
              <a:t>Williams </a:t>
            </a:r>
            <a:r>
              <a:rPr lang="en-US" dirty="0"/>
              <a:t>and </a:t>
            </a:r>
            <a:r>
              <a:rPr lang="en-US" dirty="0" err="1"/>
              <a:t>Veresen</a:t>
            </a:r>
            <a:r>
              <a:rPr lang="en-US" dirty="0"/>
              <a:t>, Inc. are proposing PCGP to serve the Jordan Cove LNG export terminal, as well as potential  regional markets between  Malin and Coos Bay</a:t>
            </a:r>
            <a:r>
              <a:rPr lang="en-US" dirty="0" smtClean="0"/>
              <a:t>.</a:t>
            </a:r>
          </a:p>
          <a:p>
            <a:r>
              <a:rPr lang="en-US" dirty="0" smtClean="0"/>
              <a:t> </a:t>
            </a:r>
            <a:r>
              <a:rPr lang="en-US" dirty="0"/>
              <a:t>PCGP includes 41,000 horsepower  of compression to be installed near Malin </a:t>
            </a:r>
            <a:r>
              <a:rPr lang="en-US" dirty="0" smtClean="0"/>
              <a:t>yielding a </a:t>
            </a:r>
            <a:r>
              <a:rPr lang="en-US" dirty="0"/>
              <a:t>total project design capacity of 1.06 Bcf/d</a:t>
            </a:r>
            <a:r>
              <a:rPr lang="en-US" dirty="0" smtClean="0"/>
              <a:t>.</a:t>
            </a:r>
          </a:p>
          <a:p>
            <a:r>
              <a:rPr lang="en-US" dirty="0" smtClean="0"/>
              <a:t>PCGP </a:t>
            </a:r>
            <a:r>
              <a:rPr lang="en-US" dirty="0"/>
              <a:t>will provide access to supplies from Western Canada and the U.S. Rockies via interconnections with Gas Transmission Northwest and the Ruby Pipeline. </a:t>
            </a:r>
            <a:endParaRPr lang="en-US" dirty="0" smtClean="0"/>
          </a:p>
          <a:p>
            <a:r>
              <a:rPr lang="en-US" dirty="0" smtClean="0"/>
              <a:t>This could be a potential source of additional supplies for the distribution syste</a:t>
            </a:r>
            <a:r>
              <a:rPr lang="en-US" dirty="0"/>
              <a:t>m</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111</a:t>
            </a:fld>
            <a:endParaRPr lang="en-US" dirty="0">
              <a:solidFill>
                <a:prstClr val="black">
                  <a:tint val="75000"/>
                </a:prstClr>
              </a:solidFill>
            </a:endParaRPr>
          </a:p>
        </p:txBody>
      </p:sp>
    </p:spTree>
    <p:extLst>
      <p:ext uri="{BB962C8B-B14F-4D97-AF65-F5344CB8AC3E}">
        <p14:creationId xmlns:p14="http://schemas.microsoft.com/office/powerpoint/2010/main" val="173432324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Storage </a:t>
            </a:r>
            <a:endParaRPr lang="en-US" dirty="0"/>
          </a:p>
        </p:txBody>
      </p:sp>
      <p:pic>
        <p:nvPicPr>
          <p:cNvPr id="5" name="Content Placeholder 4"/>
          <p:cNvPicPr>
            <a:picLocks noGrp="1" noChangeAspect="1"/>
          </p:cNvPicPr>
          <p:nvPr>
            <p:ph idx="1"/>
          </p:nvPr>
        </p:nvPicPr>
        <p:blipFill>
          <a:blip r:embed="rId2"/>
          <a:stretch>
            <a:fillRect/>
          </a:stretch>
        </p:blipFill>
        <p:spPr>
          <a:xfrm>
            <a:off x="990600" y="1149684"/>
            <a:ext cx="7391399" cy="4976480"/>
          </a:xfrm>
          <a:prstGeom prst="rect">
            <a:avLst/>
          </a:prstGeom>
        </p:spPr>
      </p:pic>
      <p:sp>
        <p:nvSpPr>
          <p:cNvPr id="3" name="Footer Placeholder 2"/>
          <p:cNvSpPr>
            <a:spLocks noGrp="1"/>
          </p:cNvSpPr>
          <p:nvPr>
            <p:ph type="ftr" sz="quarter" idx="11"/>
          </p:nvPr>
        </p:nvSpPr>
        <p:spPr/>
        <p:txBody>
          <a:bodyPr/>
          <a:lstStyle/>
          <a:p>
            <a:r>
              <a:rPr lang="en-US" smtClean="0"/>
              <a:t>CONFIDENTIAL - for discussion purposes only</a:t>
            </a:r>
            <a:endParaRPr lang="en-US"/>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112</a:t>
            </a:fld>
            <a:endParaRPr lang="en-US" dirty="0">
              <a:solidFill>
                <a:prstClr val="black">
                  <a:tint val="75000"/>
                </a:prstClr>
              </a:solidFill>
            </a:endParaRPr>
          </a:p>
        </p:txBody>
      </p:sp>
    </p:spTree>
    <p:extLst>
      <p:ext uri="{BB962C8B-B14F-4D97-AF65-F5344CB8AC3E}">
        <p14:creationId xmlns:p14="http://schemas.microsoft.com/office/powerpoint/2010/main" val="5363417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Jackson Prairie (JP)</a:t>
            </a:r>
            <a:endParaRPr lang="en-US" dirty="0"/>
          </a:p>
        </p:txBody>
      </p:sp>
      <p:sp>
        <p:nvSpPr>
          <p:cNvPr id="3" name="Content Placeholder 2"/>
          <p:cNvSpPr>
            <a:spLocks noGrp="1"/>
          </p:cNvSpPr>
          <p:nvPr>
            <p:ph idx="1"/>
          </p:nvPr>
        </p:nvSpPr>
        <p:spPr>
          <a:xfrm>
            <a:off x="457200" y="1600200"/>
            <a:ext cx="6324600" cy="4525963"/>
          </a:xfrm>
        </p:spPr>
        <p:txBody>
          <a:bodyPr>
            <a:normAutofit fontScale="92500" lnSpcReduction="10000"/>
          </a:bodyPr>
          <a:lstStyle/>
          <a:p>
            <a:r>
              <a:rPr lang="en-US" dirty="0"/>
              <a:t>PSE, NWP and Avista Utilities each own an undivided </a:t>
            </a:r>
            <a:r>
              <a:rPr lang="en-US" dirty="0" smtClean="0"/>
              <a:t>one-third interest </a:t>
            </a:r>
            <a:r>
              <a:rPr lang="en-US" dirty="0"/>
              <a:t>in the Jackson Prairie Gas Storage Project (Jackson Prairie), which is operated </a:t>
            </a:r>
            <a:r>
              <a:rPr lang="en-US" dirty="0" smtClean="0"/>
              <a:t>by PSE under FERC authorization</a:t>
            </a:r>
            <a:endParaRPr lang="en-US" dirty="0"/>
          </a:p>
          <a:p>
            <a:r>
              <a:rPr lang="en-US" dirty="0" smtClean="0"/>
              <a:t>Jackson </a:t>
            </a:r>
            <a:r>
              <a:rPr lang="en-US" dirty="0"/>
              <a:t>Prairie </a:t>
            </a:r>
            <a:r>
              <a:rPr lang="en-US" dirty="0" smtClean="0"/>
              <a:t>is </a:t>
            </a:r>
            <a:r>
              <a:rPr lang="en-US" dirty="0"/>
              <a:t>a potential resource for expansion opportunities. </a:t>
            </a:r>
            <a:r>
              <a:rPr lang="en-US" dirty="0" smtClean="0"/>
              <a:t>At this time, any future JP </a:t>
            </a:r>
            <a:r>
              <a:rPr lang="en-US" dirty="0"/>
              <a:t>storage expansion capacity does not include transportation and therefore cannot be considered an incremental peak day resource. </a:t>
            </a:r>
            <a:endParaRPr lang="en-US" dirty="0" smtClean="0"/>
          </a:p>
          <a:p>
            <a:r>
              <a:rPr lang="en-US" dirty="0" smtClean="0"/>
              <a:t>We will </a:t>
            </a:r>
            <a:r>
              <a:rPr lang="en-US" dirty="0"/>
              <a:t>continue to look for exchange and transportation release opportunities that could fully utilize these additional resource </a:t>
            </a:r>
            <a:r>
              <a:rPr lang="en-US" dirty="0" smtClean="0"/>
              <a:t>options</a:t>
            </a:r>
          </a:p>
          <a:p>
            <a:r>
              <a:rPr lang="en-US" dirty="0" smtClean="0"/>
              <a:t>There </a:t>
            </a:r>
            <a:r>
              <a:rPr lang="en-US" dirty="0"/>
              <a:t>are no current plans for immediate expansion of Jackson Prairie.</a:t>
            </a:r>
          </a:p>
        </p:txBody>
      </p:sp>
      <p:pic>
        <p:nvPicPr>
          <p:cNvPr id="5" name="Picture 4"/>
          <p:cNvPicPr>
            <a:picLocks noChangeAspect="1"/>
          </p:cNvPicPr>
          <p:nvPr/>
        </p:nvPicPr>
        <p:blipFill>
          <a:blip r:embed="rId2"/>
          <a:stretch>
            <a:fillRect/>
          </a:stretch>
        </p:blipFill>
        <p:spPr>
          <a:xfrm>
            <a:off x="6629400" y="1363387"/>
            <a:ext cx="2304488" cy="4090771"/>
          </a:xfrm>
          <a:prstGeom prst="rect">
            <a:avLst/>
          </a:prstGeom>
        </p:spPr>
      </p:pic>
      <p:sp>
        <p:nvSpPr>
          <p:cNvPr id="6" name="Footer Placeholder 5"/>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113</a:t>
            </a:fld>
            <a:endParaRPr lang="en-US" dirty="0">
              <a:solidFill>
                <a:prstClr val="black">
                  <a:tint val="75000"/>
                </a:prstClr>
              </a:solidFill>
            </a:endParaRPr>
          </a:p>
        </p:txBody>
      </p:sp>
    </p:spTree>
    <p:extLst>
      <p:ext uri="{BB962C8B-B14F-4D97-AF65-F5344CB8AC3E}">
        <p14:creationId xmlns:p14="http://schemas.microsoft.com/office/powerpoint/2010/main" val="40071902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48" y="274637"/>
            <a:ext cx="4813852" cy="1143000"/>
          </a:xfrm>
        </p:spPr>
        <p:txBody>
          <a:bodyPr/>
          <a:lstStyle/>
          <a:p>
            <a:r>
              <a:rPr lang="en-US" dirty="0" smtClean="0"/>
              <a:t>AECO Hub Storage</a:t>
            </a:r>
            <a:endParaRPr lang="en-US" dirty="0"/>
          </a:p>
        </p:txBody>
      </p:sp>
      <p:sp>
        <p:nvSpPr>
          <p:cNvPr id="3" name="Content Placeholder 2"/>
          <p:cNvSpPr>
            <a:spLocks noGrp="1"/>
          </p:cNvSpPr>
          <p:nvPr>
            <p:ph idx="1"/>
          </p:nvPr>
        </p:nvSpPr>
        <p:spPr>
          <a:xfrm>
            <a:off x="457200" y="1839456"/>
            <a:ext cx="8229600" cy="4286707"/>
          </a:xfrm>
        </p:spPr>
        <p:txBody>
          <a:bodyPr>
            <a:normAutofit fontScale="62500" lnSpcReduction="20000"/>
          </a:bodyPr>
          <a:lstStyle/>
          <a:p>
            <a:r>
              <a:rPr lang="en-US" dirty="0"/>
              <a:t>The AECO Hub™, Niska’s commercial natural gas storage business in Alberta, Canada, is comprised of two gas storage facilities:</a:t>
            </a:r>
          </a:p>
          <a:p>
            <a:endParaRPr lang="en-US" dirty="0"/>
          </a:p>
          <a:p>
            <a:pPr lvl="1"/>
            <a:r>
              <a:rPr lang="en-US" dirty="0"/>
              <a:t>Suffield (South-eastern Alberta)</a:t>
            </a:r>
          </a:p>
          <a:p>
            <a:pPr lvl="1"/>
            <a:r>
              <a:rPr lang="en-US" dirty="0"/>
              <a:t>Countess (South-central Alberta</a:t>
            </a:r>
            <a:r>
              <a:rPr lang="en-US" dirty="0" smtClean="0"/>
              <a:t>)</a:t>
            </a:r>
          </a:p>
          <a:p>
            <a:pPr lvl="1"/>
            <a:endParaRPr lang="en-US" dirty="0"/>
          </a:p>
          <a:p>
            <a:r>
              <a:rPr lang="en-US" dirty="0"/>
              <a:t>Although the two AECO facilities are geographically separated across Alberta, the toll design of the </a:t>
            </a:r>
            <a:r>
              <a:rPr lang="en-US" dirty="0" smtClean="0"/>
              <a:t>NOVA (NGTL) system </a:t>
            </a:r>
            <a:r>
              <a:rPr lang="en-US" dirty="0"/>
              <a:t>means that they are both, commercially, at the same point</a:t>
            </a:r>
            <a:r>
              <a:rPr lang="en-US" dirty="0" smtClean="0"/>
              <a:t>.</a:t>
            </a:r>
          </a:p>
          <a:p>
            <a:endParaRPr lang="en-US" dirty="0"/>
          </a:p>
          <a:p>
            <a:r>
              <a:rPr lang="en-US" dirty="0"/>
              <a:t>Total gas storage and deliverability capacity of the AECO Hub™:</a:t>
            </a:r>
          </a:p>
          <a:p>
            <a:endParaRPr lang="en-US" dirty="0"/>
          </a:p>
          <a:p>
            <a:pPr lvl="1"/>
            <a:r>
              <a:rPr lang="en-US" dirty="0"/>
              <a:t>Working Gas Capacity	154 BCF</a:t>
            </a:r>
          </a:p>
          <a:p>
            <a:pPr lvl="1"/>
            <a:r>
              <a:rPr lang="en-US" dirty="0"/>
              <a:t>Peak Withdrawal Rate	3.05 BCF per day</a:t>
            </a:r>
          </a:p>
          <a:p>
            <a:pPr lvl="1"/>
            <a:r>
              <a:rPr lang="en-US" dirty="0"/>
              <a:t>Peak Injection Rate	2.75 BCF per </a:t>
            </a:r>
            <a:r>
              <a:rPr lang="en-US" dirty="0" smtClean="0"/>
              <a:t>day</a:t>
            </a:r>
          </a:p>
          <a:p>
            <a:pPr lvl="1"/>
            <a:endParaRPr lang="en-US" dirty="0" smtClean="0"/>
          </a:p>
          <a:p>
            <a:r>
              <a:rPr lang="en-US" dirty="0" smtClean="0"/>
              <a:t>Capacity </a:t>
            </a:r>
            <a:r>
              <a:rPr lang="en-US" dirty="0"/>
              <a:t>at one of the facilities are possibilities as alternative resources.  Currently, there is no open season planned.    </a:t>
            </a:r>
            <a:r>
              <a:rPr lang="en-US" dirty="0" smtClean="0"/>
              <a:t>However, </a:t>
            </a:r>
            <a:r>
              <a:rPr lang="en-US" dirty="0"/>
              <a:t>some services are available for limited periods of time.  Incremental transport involving Nova, Foothills, GTN and possibly NWP would be necessary.</a:t>
            </a:r>
          </a:p>
          <a:p>
            <a:endParaRPr lang="en-US" dirty="0" smtClean="0"/>
          </a:p>
          <a:p>
            <a:pPr lvl="1"/>
            <a:endParaRPr lang="en-US" dirty="0"/>
          </a:p>
          <a:p>
            <a:pPr lvl="1"/>
            <a:endParaRPr lang="en-US" dirty="0"/>
          </a:p>
          <a:p>
            <a:pPr lvl="1"/>
            <a:endParaRPr lang="en-US" dirty="0"/>
          </a:p>
        </p:txBody>
      </p:sp>
      <p:pic>
        <p:nvPicPr>
          <p:cNvPr id="6" name="Picture 5"/>
          <p:cNvPicPr>
            <a:picLocks noChangeAspect="1"/>
          </p:cNvPicPr>
          <p:nvPr/>
        </p:nvPicPr>
        <p:blipFill>
          <a:blip r:embed="rId2"/>
          <a:stretch>
            <a:fillRect/>
          </a:stretch>
        </p:blipFill>
        <p:spPr>
          <a:xfrm>
            <a:off x="5943600" y="22224"/>
            <a:ext cx="3031091" cy="1647825"/>
          </a:xfrm>
          <a:prstGeom prst="rect">
            <a:avLst/>
          </a:prstGeom>
        </p:spPr>
      </p:pic>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114</a:t>
            </a:fld>
            <a:endParaRPr lang="en-US" dirty="0">
              <a:solidFill>
                <a:prstClr val="black">
                  <a:tint val="75000"/>
                </a:prstClr>
              </a:solidFill>
            </a:endParaRPr>
          </a:p>
        </p:txBody>
      </p:sp>
    </p:spTree>
    <p:extLst>
      <p:ext uri="{BB962C8B-B14F-4D97-AF65-F5344CB8AC3E}">
        <p14:creationId xmlns:p14="http://schemas.microsoft.com/office/powerpoint/2010/main" val="121703196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Wild Goose Storage</a:t>
            </a:r>
            <a:endParaRPr lang="en-US" dirty="0"/>
          </a:p>
        </p:txBody>
      </p:sp>
      <p:sp>
        <p:nvSpPr>
          <p:cNvPr id="3" name="Content Placeholder 2"/>
          <p:cNvSpPr>
            <a:spLocks noGrp="1"/>
          </p:cNvSpPr>
          <p:nvPr>
            <p:ph idx="1"/>
          </p:nvPr>
        </p:nvSpPr>
        <p:spPr>
          <a:xfrm>
            <a:off x="457200" y="914400"/>
            <a:ext cx="6172200" cy="5257800"/>
          </a:xfrm>
        </p:spPr>
        <p:txBody>
          <a:bodyPr>
            <a:normAutofit fontScale="77500" lnSpcReduction="20000"/>
          </a:bodyPr>
          <a:lstStyle/>
          <a:p>
            <a:r>
              <a:rPr lang="en-US" dirty="0"/>
              <a:t>Wild Goose is located north of Sacramento in northern California and was the first independent storage facility built in the state. The facility commenced full commercial operations in April 1999 and in April 2004 completed its first expansion. Customers have direct access to Pacific Gas and Electric’s (PG&amp;E) backbone system.</a:t>
            </a:r>
          </a:p>
          <a:p>
            <a:endParaRPr lang="en-US" dirty="0"/>
          </a:p>
          <a:p>
            <a:r>
              <a:rPr lang="en-US" dirty="0"/>
              <a:t>Total gas storage and deliverability capacity at Wild Goose currently is as follows:</a:t>
            </a:r>
          </a:p>
          <a:p>
            <a:endParaRPr lang="en-US" dirty="0"/>
          </a:p>
          <a:p>
            <a:r>
              <a:rPr lang="en-US" dirty="0"/>
              <a:t>Working Gas Capacity:	75.0 Bcf</a:t>
            </a:r>
          </a:p>
          <a:p>
            <a:r>
              <a:rPr lang="en-US" dirty="0"/>
              <a:t>Peak Withdrawal Rate	950 </a:t>
            </a:r>
            <a:r>
              <a:rPr lang="en-US" dirty="0" err="1"/>
              <a:t>mmcf</a:t>
            </a:r>
            <a:r>
              <a:rPr lang="en-US" dirty="0"/>
              <a:t>/d</a:t>
            </a:r>
          </a:p>
          <a:p>
            <a:r>
              <a:rPr lang="en-US" dirty="0"/>
              <a:t>Peak Injection Rate	525 </a:t>
            </a:r>
            <a:r>
              <a:rPr lang="en-US" dirty="0" err="1"/>
              <a:t>mmcf</a:t>
            </a:r>
            <a:r>
              <a:rPr lang="en-US" dirty="0"/>
              <a:t>/d</a:t>
            </a:r>
          </a:p>
          <a:p>
            <a:r>
              <a:rPr lang="en-US" dirty="0"/>
              <a:t>Key Features</a:t>
            </a:r>
          </a:p>
          <a:p>
            <a:endParaRPr lang="en-US" dirty="0"/>
          </a:p>
          <a:p>
            <a:r>
              <a:rPr lang="en-US" dirty="0"/>
              <a:t>Citygate pricing, liquidity, arbitrage opportunities;</a:t>
            </a:r>
          </a:p>
          <a:p>
            <a:r>
              <a:rPr lang="en-US" dirty="0"/>
              <a:t>the ability to manage OFO/EFO’s on the PG&amp;E system; and</a:t>
            </a:r>
          </a:p>
          <a:p>
            <a:r>
              <a:rPr lang="en-US" dirty="0"/>
              <a:t>supply reliability</a:t>
            </a:r>
          </a:p>
        </p:txBody>
      </p:sp>
      <p:pic>
        <p:nvPicPr>
          <p:cNvPr id="5" name="Picture 4"/>
          <p:cNvPicPr>
            <a:picLocks noChangeAspect="1"/>
          </p:cNvPicPr>
          <p:nvPr/>
        </p:nvPicPr>
        <p:blipFill>
          <a:blip r:embed="rId2"/>
          <a:stretch>
            <a:fillRect/>
          </a:stretch>
        </p:blipFill>
        <p:spPr>
          <a:xfrm>
            <a:off x="6629400" y="1371600"/>
            <a:ext cx="2304488" cy="4090771"/>
          </a:xfrm>
          <a:prstGeom prst="rect">
            <a:avLst/>
          </a:prstGeom>
        </p:spPr>
      </p:pic>
      <p:sp>
        <p:nvSpPr>
          <p:cNvPr id="6" name="Footer Placeholder 5"/>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115</a:t>
            </a:fld>
            <a:endParaRPr lang="en-US" dirty="0">
              <a:solidFill>
                <a:prstClr val="black">
                  <a:tint val="75000"/>
                </a:prstClr>
              </a:solidFill>
            </a:endParaRPr>
          </a:p>
        </p:txBody>
      </p:sp>
    </p:spTree>
    <p:extLst>
      <p:ext uri="{BB962C8B-B14F-4D97-AF65-F5344CB8AC3E}">
        <p14:creationId xmlns:p14="http://schemas.microsoft.com/office/powerpoint/2010/main" val="410399621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Gill Ranch Storage</a:t>
            </a:r>
            <a:endParaRPr lang="en-US" dirty="0"/>
          </a:p>
        </p:txBody>
      </p:sp>
      <p:sp>
        <p:nvSpPr>
          <p:cNvPr id="3" name="Content Placeholder 2"/>
          <p:cNvSpPr>
            <a:spLocks noGrp="1"/>
          </p:cNvSpPr>
          <p:nvPr>
            <p:ph idx="1"/>
          </p:nvPr>
        </p:nvSpPr>
        <p:spPr>
          <a:xfrm>
            <a:off x="457200" y="1066800"/>
            <a:ext cx="6324600" cy="5059365"/>
          </a:xfrm>
        </p:spPr>
        <p:txBody>
          <a:bodyPr>
            <a:normAutofit fontScale="77500" lnSpcReduction="20000"/>
          </a:bodyPr>
          <a:lstStyle/>
          <a:p>
            <a:r>
              <a:rPr lang="en-US" dirty="0"/>
              <a:t>Gill Ranch Storage is an underground intra-state natural gas storage facility near Fresno, Calif. It includes a pipeline that links the facility to Pacific Gas &amp; Electric Company's (PG&amp;E) mainline transmission system, allowing it to serve customers throughout California.</a:t>
            </a:r>
          </a:p>
          <a:p>
            <a:endParaRPr lang="en-US" dirty="0"/>
          </a:p>
          <a:p>
            <a:r>
              <a:rPr lang="en-US" dirty="0"/>
              <a:t>GRS has the capacity to ultimately provide approximately 20 billion cubic feet (</a:t>
            </a:r>
            <a:r>
              <a:rPr lang="en-US" dirty="0" err="1"/>
              <a:t>Bcf</a:t>
            </a:r>
            <a:r>
              <a:rPr lang="en-US" dirty="0"/>
              <a:t>) of underground natural gas storage.</a:t>
            </a:r>
          </a:p>
          <a:p>
            <a:r>
              <a:rPr lang="en-US" dirty="0"/>
              <a:t>The facility is located about 25 miles west of Fresno and includes an approximately 27-mile, 30-inch pipeline, which is connected to the PG&amp;E Line 401 north of </a:t>
            </a:r>
            <a:r>
              <a:rPr lang="en-US" dirty="0" err="1"/>
              <a:t>Panoche</a:t>
            </a:r>
            <a:r>
              <a:rPr lang="en-US" dirty="0"/>
              <a:t>, Calif.</a:t>
            </a:r>
          </a:p>
          <a:p>
            <a:r>
              <a:rPr lang="en-US" dirty="0"/>
              <a:t>The premium storage location offers a unique opportunity to access five interconnects.</a:t>
            </a:r>
          </a:p>
          <a:p>
            <a:r>
              <a:rPr lang="en-US" dirty="0"/>
              <a:t>The site was developed in a joint agreement by Gill Ranch Storage, LLC, a subsidiary of NW Natural, and PG&amp;E.</a:t>
            </a:r>
          </a:p>
          <a:p>
            <a:r>
              <a:rPr lang="en-US" dirty="0"/>
              <a:t>The site has potential for future expansion.</a:t>
            </a:r>
          </a:p>
        </p:txBody>
      </p:sp>
      <p:pic>
        <p:nvPicPr>
          <p:cNvPr id="5" name="Picture 4"/>
          <p:cNvPicPr>
            <a:picLocks noChangeAspect="1"/>
          </p:cNvPicPr>
          <p:nvPr/>
        </p:nvPicPr>
        <p:blipFill>
          <a:blip r:embed="rId2"/>
          <a:stretch>
            <a:fillRect/>
          </a:stretch>
        </p:blipFill>
        <p:spPr>
          <a:xfrm>
            <a:off x="6781800" y="1447800"/>
            <a:ext cx="2305050" cy="4095750"/>
          </a:xfrm>
          <a:prstGeom prst="rect">
            <a:avLst/>
          </a:prstGeom>
        </p:spPr>
      </p:pic>
      <p:sp>
        <p:nvSpPr>
          <p:cNvPr id="6" name="Footer Placeholder 5"/>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116</a:t>
            </a:fld>
            <a:endParaRPr lang="en-US" dirty="0">
              <a:solidFill>
                <a:prstClr val="black">
                  <a:tint val="75000"/>
                </a:prstClr>
              </a:solidFill>
            </a:endParaRPr>
          </a:p>
        </p:txBody>
      </p:sp>
    </p:spTree>
    <p:extLst>
      <p:ext uri="{BB962C8B-B14F-4D97-AF65-F5344CB8AC3E}">
        <p14:creationId xmlns:p14="http://schemas.microsoft.com/office/powerpoint/2010/main" val="29543428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948" y="274637"/>
            <a:ext cx="8229600" cy="1143000"/>
          </a:xfrm>
        </p:spPr>
        <p:txBody>
          <a:bodyPr/>
          <a:lstStyle/>
          <a:p>
            <a:r>
              <a:rPr lang="en-US" dirty="0" smtClean="0"/>
              <a:t>Mist</a:t>
            </a:r>
            <a:endParaRPr lang="en-US" dirty="0"/>
          </a:p>
        </p:txBody>
      </p:sp>
      <p:sp>
        <p:nvSpPr>
          <p:cNvPr id="3" name="Content Placeholder 2"/>
          <p:cNvSpPr>
            <a:spLocks noGrp="1"/>
          </p:cNvSpPr>
          <p:nvPr>
            <p:ph idx="1"/>
          </p:nvPr>
        </p:nvSpPr>
        <p:spPr>
          <a:xfrm>
            <a:off x="457200" y="1839456"/>
            <a:ext cx="8229600" cy="4286707"/>
          </a:xfrm>
        </p:spPr>
        <p:txBody>
          <a:bodyPr>
            <a:normAutofit lnSpcReduction="10000"/>
          </a:bodyPr>
          <a:lstStyle/>
          <a:p>
            <a:r>
              <a:rPr lang="en-US" dirty="0"/>
              <a:t>NW Natural Gas Company, the owner and operator of the </a:t>
            </a:r>
            <a:r>
              <a:rPr lang="en-US" dirty="0" smtClean="0"/>
              <a:t>Mist underground </a:t>
            </a:r>
            <a:r>
              <a:rPr lang="en-US" dirty="0"/>
              <a:t>storage facility near Portland, Ore., is investigating a potential expansion project </a:t>
            </a:r>
            <a:r>
              <a:rPr lang="en-US" dirty="0" smtClean="0"/>
              <a:t>to be </a:t>
            </a:r>
            <a:r>
              <a:rPr lang="en-US" dirty="0"/>
              <a:t>completed in 2016-2017</a:t>
            </a:r>
            <a:r>
              <a:rPr lang="en-US" dirty="0" smtClean="0"/>
              <a:t>.</a:t>
            </a:r>
          </a:p>
          <a:p>
            <a:r>
              <a:rPr lang="en-US" dirty="0" smtClean="0"/>
              <a:t>We are modeling the assessing </a:t>
            </a:r>
            <a:r>
              <a:rPr lang="en-US" dirty="0"/>
              <a:t>the cost-effectiveness of leasing storage </a:t>
            </a:r>
            <a:r>
              <a:rPr lang="en-US" dirty="0" smtClean="0"/>
              <a:t>capacity beginning </a:t>
            </a:r>
            <a:r>
              <a:rPr lang="en-US" dirty="0"/>
              <a:t>November 2018, once Mist is built</a:t>
            </a:r>
            <a:r>
              <a:rPr lang="en-US" dirty="0" smtClean="0"/>
              <a:t>.</a:t>
            </a:r>
          </a:p>
          <a:p>
            <a:r>
              <a:rPr lang="en-US" dirty="0" smtClean="0"/>
              <a:t>This </a:t>
            </a:r>
            <a:r>
              <a:rPr lang="en-US" dirty="0"/>
              <a:t>would also require expansion of </a:t>
            </a:r>
            <a:r>
              <a:rPr lang="en-US" dirty="0" smtClean="0"/>
              <a:t>NWP’s interstate along the I-5 corridor and possibly across the Columbia Gorge. We </a:t>
            </a:r>
            <a:r>
              <a:rPr lang="en-US" dirty="0"/>
              <a:t>may be able to acquire discounted winter only </a:t>
            </a:r>
            <a:r>
              <a:rPr lang="en-US" dirty="0" smtClean="0"/>
              <a:t>capacity from a third party from </a:t>
            </a:r>
            <a:r>
              <a:rPr lang="en-US" dirty="0"/>
              <a:t>Mist to </a:t>
            </a:r>
            <a:r>
              <a:rPr lang="en-US" dirty="0" smtClean="0"/>
              <a:t>our citygates if </a:t>
            </a:r>
            <a:r>
              <a:rPr lang="en-US" dirty="0"/>
              <a:t>NWP </a:t>
            </a:r>
            <a:r>
              <a:rPr lang="en-US" dirty="0" smtClean="0"/>
              <a:t>their system from Sumas </a:t>
            </a:r>
            <a:r>
              <a:rPr lang="en-US" dirty="0"/>
              <a:t>to </a:t>
            </a:r>
            <a:r>
              <a:rPr lang="en-US" dirty="0" smtClean="0"/>
              <a:t>Portland (NWP I-5 expansion) </a:t>
            </a:r>
            <a:endParaRPr lang="en-US" dirty="0"/>
          </a:p>
        </p:txBody>
      </p:sp>
      <p:pic>
        <p:nvPicPr>
          <p:cNvPr id="5" name="Picture 4"/>
          <p:cNvPicPr>
            <a:picLocks noChangeAspect="1"/>
          </p:cNvPicPr>
          <p:nvPr/>
        </p:nvPicPr>
        <p:blipFill>
          <a:blip r:embed="rId2"/>
          <a:stretch>
            <a:fillRect/>
          </a:stretch>
        </p:blipFill>
        <p:spPr>
          <a:xfrm>
            <a:off x="6539948" y="63728"/>
            <a:ext cx="2440057" cy="1564819"/>
          </a:xfrm>
          <a:prstGeom prst="rect">
            <a:avLst/>
          </a:prstGeom>
        </p:spPr>
      </p:pic>
      <p:sp>
        <p:nvSpPr>
          <p:cNvPr id="6" name="Footer Placeholder 5"/>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117</a:t>
            </a:fld>
            <a:endParaRPr lang="en-US" dirty="0">
              <a:solidFill>
                <a:prstClr val="black">
                  <a:tint val="75000"/>
                </a:prstClr>
              </a:solidFill>
            </a:endParaRPr>
          </a:p>
        </p:txBody>
      </p:sp>
    </p:spTree>
    <p:extLst>
      <p:ext uri="{BB962C8B-B14F-4D97-AF65-F5344CB8AC3E}">
        <p14:creationId xmlns:p14="http://schemas.microsoft.com/office/powerpoint/2010/main" val="332836992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Clay Basin</a:t>
            </a:r>
            <a:endParaRPr lang="en-US" dirty="0"/>
          </a:p>
        </p:txBody>
      </p:sp>
      <p:sp>
        <p:nvSpPr>
          <p:cNvPr id="3" name="Content Placeholder 2"/>
          <p:cNvSpPr>
            <a:spLocks noGrp="1"/>
          </p:cNvSpPr>
          <p:nvPr>
            <p:ph idx="1"/>
          </p:nvPr>
        </p:nvSpPr>
        <p:spPr>
          <a:xfrm>
            <a:off x="419100" y="2007984"/>
            <a:ext cx="8305800" cy="4525963"/>
          </a:xfrm>
        </p:spPr>
        <p:txBody>
          <a:bodyPr>
            <a:normAutofit fontScale="77500" lnSpcReduction="20000"/>
          </a:bodyPr>
          <a:lstStyle/>
          <a:p>
            <a:r>
              <a:rPr lang="en-US" dirty="0"/>
              <a:t>Questar Pipeline owns and operates the Clay Basin storage </a:t>
            </a:r>
            <a:r>
              <a:rPr lang="en-US" dirty="0" smtClean="0"/>
              <a:t>facility in </a:t>
            </a:r>
            <a:r>
              <a:rPr lang="en-US" dirty="0"/>
              <a:t>Daggett County, Utah. This reservoir stores gas during the summer for withdrawal in the winter. </a:t>
            </a:r>
          </a:p>
          <a:p>
            <a:r>
              <a:rPr lang="en-US" dirty="0" smtClean="0"/>
              <a:t>Earlier this year Shell </a:t>
            </a:r>
            <a:r>
              <a:rPr lang="en-US" dirty="0"/>
              <a:t>Energy </a:t>
            </a:r>
            <a:r>
              <a:rPr lang="en-US" dirty="0" smtClean="0"/>
              <a:t>offered to </a:t>
            </a:r>
            <a:r>
              <a:rPr lang="en-US" dirty="0"/>
              <a:t>temporarily or permanently assign to CNGC </a:t>
            </a:r>
            <a:r>
              <a:rPr lang="en-US" dirty="0" smtClean="0"/>
              <a:t>their Clay Basin capacity prior to notice period.  </a:t>
            </a:r>
            <a:endParaRPr lang="en-US" dirty="0"/>
          </a:p>
          <a:p>
            <a:r>
              <a:rPr lang="en-US" dirty="0" smtClean="0"/>
              <a:t>QPC </a:t>
            </a:r>
            <a:r>
              <a:rPr lang="en-US" dirty="0"/>
              <a:t>stated they would accept a 1 year extension vs. the 3yr previously discussed, and CNGC would obtain annual renewal rights thereafter</a:t>
            </a:r>
            <a:r>
              <a:rPr lang="en-US" dirty="0" smtClean="0"/>
              <a:t>.</a:t>
            </a:r>
          </a:p>
          <a:p>
            <a:r>
              <a:rPr lang="en-US" dirty="0"/>
              <a:t>Clay Basin would require incremental capacity from </a:t>
            </a:r>
            <a:r>
              <a:rPr lang="en-US" dirty="0" smtClean="0"/>
              <a:t>Overthrust Pipeline.  Ruby was willing to consider allowing Cascade to re-align </a:t>
            </a:r>
            <a:r>
              <a:rPr lang="en-US" dirty="0"/>
              <a:t>portions of our seasonal Ruby capacity to move gas during the heating season.</a:t>
            </a:r>
            <a:endParaRPr lang="en-US" dirty="0" smtClean="0"/>
          </a:p>
          <a:p>
            <a:r>
              <a:rPr lang="en-US" dirty="0" smtClean="0"/>
              <a:t>We elected to pass on the opportunity at the time.  First, we still </a:t>
            </a:r>
            <a:r>
              <a:rPr lang="en-US" dirty="0"/>
              <a:t>have long-term concerns regarding Kemmerer </a:t>
            </a:r>
            <a:r>
              <a:rPr lang="en-US" dirty="0" smtClean="0"/>
              <a:t>constraints to </a:t>
            </a:r>
            <a:r>
              <a:rPr lang="en-US" dirty="0"/>
              <a:t>address on NWP.  Most importantly, </a:t>
            </a:r>
            <a:r>
              <a:rPr lang="en-US" dirty="0" smtClean="0"/>
              <a:t>we didn’t know if we could make the case </a:t>
            </a:r>
            <a:r>
              <a:rPr lang="en-US" dirty="0"/>
              <a:t>for Washington to absorb the bulk of Clay Basin’s expense; OPUC would still ask why is Washington getting yet more storage when Oregon is still lacking a significant storage resource. </a:t>
            </a:r>
            <a:endParaRPr lang="en-US" dirty="0" smtClean="0"/>
          </a:p>
          <a:p>
            <a:r>
              <a:rPr lang="en-US" dirty="0" smtClean="0"/>
              <a:t>We will consider Clay Basin again with the 2016 IRP. </a:t>
            </a:r>
            <a:endParaRPr lang="en-US" dirty="0"/>
          </a:p>
          <a:p>
            <a:endParaRPr lang="en-US" dirty="0"/>
          </a:p>
        </p:txBody>
      </p:sp>
      <p:pic>
        <p:nvPicPr>
          <p:cNvPr id="5" name="Picture 4"/>
          <p:cNvPicPr>
            <a:picLocks noChangeAspect="1"/>
          </p:cNvPicPr>
          <p:nvPr/>
        </p:nvPicPr>
        <p:blipFill>
          <a:blip r:embed="rId2"/>
          <a:stretch>
            <a:fillRect/>
          </a:stretch>
        </p:blipFill>
        <p:spPr>
          <a:xfrm>
            <a:off x="6629400" y="213274"/>
            <a:ext cx="2362200" cy="1497302"/>
          </a:xfrm>
          <a:prstGeom prst="rect">
            <a:avLst/>
          </a:prstGeom>
        </p:spPr>
      </p:pic>
      <p:sp>
        <p:nvSpPr>
          <p:cNvPr id="6" name="Footer Placeholder 5"/>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118</a:t>
            </a:fld>
            <a:endParaRPr lang="en-US" dirty="0">
              <a:solidFill>
                <a:prstClr val="black">
                  <a:tint val="75000"/>
                </a:prstClr>
              </a:solidFill>
            </a:endParaRPr>
          </a:p>
        </p:txBody>
      </p:sp>
    </p:spTree>
    <p:extLst>
      <p:ext uri="{BB962C8B-B14F-4D97-AF65-F5344CB8AC3E}">
        <p14:creationId xmlns:p14="http://schemas.microsoft.com/office/powerpoint/2010/main" val="30211899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normAutofit fontScale="90000"/>
          </a:bodyPr>
          <a:lstStyle/>
          <a:p>
            <a:r>
              <a:rPr lang="en-US" dirty="0" smtClean="0"/>
              <a:t>Ryckman Creek Storage</a:t>
            </a:r>
            <a:endParaRPr lang="en-US" dirty="0"/>
          </a:p>
        </p:txBody>
      </p:sp>
      <p:sp>
        <p:nvSpPr>
          <p:cNvPr id="3" name="Content Placeholder 2"/>
          <p:cNvSpPr>
            <a:spLocks noGrp="1"/>
          </p:cNvSpPr>
          <p:nvPr>
            <p:ph idx="1"/>
          </p:nvPr>
        </p:nvSpPr>
        <p:spPr>
          <a:xfrm>
            <a:off x="533400" y="1524000"/>
            <a:ext cx="8077200" cy="4572000"/>
          </a:xfrm>
        </p:spPr>
        <p:txBody>
          <a:bodyPr>
            <a:normAutofit fontScale="40000" lnSpcReduction="20000"/>
          </a:bodyPr>
          <a:lstStyle/>
          <a:p>
            <a:endParaRPr lang="en-US" dirty="0"/>
          </a:p>
          <a:p>
            <a:r>
              <a:rPr lang="en-US" sz="4000" dirty="0"/>
              <a:t>Ryckman Creek Resources, LLC, a wholly-owned subsidiary of Peregrine Midstream Partners, </a:t>
            </a:r>
            <a:r>
              <a:rPr lang="en-US" sz="4000" dirty="0" smtClean="0"/>
              <a:t>LLC</a:t>
            </a:r>
          </a:p>
          <a:p>
            <a:r>
              <a:rPr lang="en-US" sz="4000" dirty="0" smtClean="0"/>
              <a:t>Ryckman </a:t>
            </a:r>
            <a:r>
              <a:rPr lang="en-US" sz="4000" dirty="0"/>
              <a:t>Creek is located in Uinta County, Wyoming, near the Opal Hub</a:t>
            </a:r>
            <a:r>
              <a:rPr lang="en-US" sz="4000" dirty="0" smtClean="0"/>
              <a:t>.</a:t>
            </a:r>
          </a:p>
          <a:p>
            <a:r>
              <a:rPr lang="en-US" sz="4000" dirty="0" smtClean="0"/>
              <a:t>Ryckman </a:t>
            </a:r>
            <a:r>
              <a:rPr lang="en-US" sz="4000" dirty="0"/>
              <a:t>Creek has converted a partially depleted oil and gas reservoir into a gas storage facility with 35 </a:t>
            </a:r>
            <a:r>
              <a:rPr lang="en-US" sz="4000" dirty="0" err="1"/>
              <a:t>BCF</a:t>
            </a:r>
            <a:r>
              <a:rPr lang="en-US" sz="4000" dirty="0"/>
              <a:t> of working gas and a maximum daily withdrawal rate of 480,000 Dths/d. </a:t>
            </a:r>
            <a:endParaRPr lang="en-US" sz="4000" dirty="0" smtClean="0"/>
          </a:p>
          <a:p>
            <a:r>
              <a:rPr lang="en-US" sz="4000" dirty="0" smtClean="0"/>
              <a:t>Ryckman </a:t>
            </a:r>
            <a:r>
              <a:rPr lang="en-US" sz="4000" dirty="0"/>
              <a:t>Creek Gas Storage Facility is located near the town of Evanston, Wyoming and approximately twenty-five miles southwest of the Opal Hub</a:t>
            </a:r>
            <a:r>
              <a:rPr lang="en-US" sz="4000" dirty="0" smtClean="0"/>
              <a:t>.</a:t>
            </a:r>
          </a:p>
          <a:p>
            <a:r>
              <a:rPr lang="en-US" sz="4000" dirty="0" smtClean="0"/>
              <a:t>Ryckman </a:t>
            </a:r>
            <a:r>
              <a:rPr lang="en-US" sz="4000" dirty="0"/>
              <a:t>Creek currently has interconnects with Questar Gas Pipeline, Kern River Transmission, Questar Overthrust Pipeline, Ruby Pipeline and Northwest Pipeline. </a:t>
            </a:r>
            <a:endParaRPr lang="en-US" sz="4000" dirty="0" smtClean="0"/>
          </a:p>
          <a:p>
            <a:r>
              <a:rPr lang="en-US" sz="4000" dirty="0"/>
              <a:t>Previously conducted a non- binding Open Season to determine the interest of prospective customers in contracting for up to 8 </a:t>
            </a:r>
            <a:r>
              <a:rPr lang="en-US" sz="4000" dirty="0" err="1"/>
              <a:t>BCF</a:t>
            </a:r>
            <a:r>
              <a:rPr lang="en-US" sz="4000" dirty="0"/>
              <a:t> of firm working gas storage capacity beginning April 1, 2013.</a:t>
            </a:r>
          </a:p>
          <a:p>
            <a:r>
              <a:rPr lang="en-US" sz="4000" dirty="0"/>
              <a:t>Ryckman still has a bit of proving to do regarding reliability since the NRU fire a few years </a:t>
            </a:r>
            <a:r>
              <a:rPr lang="en-US" sz="4000" dirty="0" smtClean="0"/>
              <a:t>ago; </a:t>
            </a:r>
            <a:r>
              <a:rPr lang="en-US" sz="4000" dirty="0"/>
              <a:t>the facility is up and running.  Ryckman Creek began commercial operations in August 2012.  The facility currently has approximately 25 Bcf under contracts of varying lengths (longest belonging to Anadarko through March 2023). </a:t>
            </a:r>
            <a:r>
              <a:rPr lang="en-US" sz="4000" dirty="0" smtClean="0"/>
              <a:t>A lengthy force </a:t>
            </a:r>
            <a:r>
              <a:rPr lang="en-US" sz="4000" dirty="0"/>
              <a:t>majeure </a:t>
            </a:r>
            <a:r>
              <a:rPr lang="en-US" sz="4000" dirty="0" smtClean="0"/>
              <a:t>at Ryckman was lifted in January 2016. </a:t>
            </a:r>
          </a:p>
          <a:p>
            <a:r>
              <a:rPr lang="en-US" sz="4000" dirty="0" smtClean="0"/>
              <a:t>Still, even with the </a:t>
            </a:r>
            <a:r>
              <a:rPr lang="en-US" sz="4000" dirty="0"/>
              <a:t>combination of plunging gas prices, bankruptcy and a </a:t>
            </a:r>
            <a:r>
              <a:rPr lang="en-US" sz="4000" dirty="0" smtClean="0"/>
              <a:t>fire the facility is still open.  Ryckman </a:t>
            </a:r>
            <a:r>
              <a:rPr lang="en-US" sz="4000" dirty="0"/>
              <a:t>is currently flowing about 60-70,000 dths day to Ruby.</a:t>
            </a:r>
          </a:p>
          <a:p>
            <a:endParaRPr lang="en-US" dirty="0"/>
          </a:p>
        </p:txBody>
      </p:sp>
      <p:pic>
        <p:nvPicPr>
          <p:cNvPr id="5" name="Picture 4"/>
          <p:cNvPicPr>
            <a:picLocks noChangeAspect="1"/>
          </p:cNvPicPr>
          <p:nvPr/>
        </p:nvPicPr>
        <p:blipFill>
          <a:blip r:embed="rId2"/>
          <a:stretch>
            <a:fillRect/>
          </a:stretch>
        </p:blipFill>
        <p:spPr>
          <a:xfrm>
            <a:off x="5958514" y="0"/>
            <a:ext cx="3033086" cy="1417638"/>
          </a:xfrm>
          <a:prstGeom prst="rect">
            <a:avLst/>
          </a:prstGeom>
        </p:spPr>
      </p:pic>
      <p:sp>
        <p:nvSpPr>
          <p:cNvPr id="6" name="Footer Placeholder 5"/>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119</a:t>
            </a:fld>
            <a:endParaRPr lang="en-US" dirty="0">
              <a:solidFill>
                <a:prstClr val="black">
                  <a:tint val="75000"/>
                </a:prstClr>
              </a:solidFill>
            </a:endParaRPr>
          </a:p>
        </p:txBody>
      </p:sp>
    </p:spTree>
    <p:extLst>
      <p:ext uri="{BB962C8B-B14F-4D97-AF65-F5344CB8AC3E}">
        <p14:creationId xmlns:p14="http://schemas.microsoft.com/office/powerpoint/2010/main" val="2499299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Demand Data</a:t>
            </a:r>
            <a:endParaRPr lang="en-US" dirty="0"/>
          </a:p>
        </p:txBody>
      </p:sp>
      <p:sp>
        <p:nvSpPr>
          <p:cNvPr id="3" name="Content Placeholder 2"/>
          <p:cNvSpPr>
            <a:spLocks noGrp="1"/>
          </p:cNvSpPr>
          <p:nvPr>
            <p:ph idx="1"/>
          </p:nvPr>
        </p:nvSpPr>
        <p:spPr>
          <a:xfrm>
            <a:off x="685800" y="1600200"/>
            <a:ext cx="8001000" cy="4525965"/>
          </a:xfrm>
        </p:spPr>
        <p:txBody>
          <a:bodyPr>
            <a:normAutofit/>
          </a:bodyPr>
          <a:lstStyle/>
          <a:p>
            <a:pPr marL="231775" indent="-231775">
              <a:spcBef>
                <a:spcPts val="1200"/>
              </a:spcBef>
            </a:pPr>
            <a:r>
              <a:rPr lang="en-US" sz="2400" dirty="0" smtClean="0"/>
              <a:t>Historical </a:t>
            </a:r>
            <a:r>
              <a:rPr lang="en-US" sz="2400" dirty="0"/>
              <a:t>core monthly demand by </a:t>
            </a:r>
            <a:r>
              <a:rPr lang="en-US" sz="2400" dirty="0" smtClean="0"/>
              <a:t>CityGate </a:t>
            </a:r>
            <a:r>
              <a:rPr lang="en-US" sz="2400" dirty="0"/>
              <a:t>was primarily drawn </a:t>
            </a:r>
            <a:r>
              <a:rPr lang="en-US" sz="2400" dirty="0" smtClean="0"/>
              <a:t>from:</a:t>
            </a:r>
            <a:endParaRPr lang="en-US" sz="2400" dirty="0"/>
          </a:p>
          <a:p>
            <a:pPr marL="804863" lvl="1" indent="-231775">
              <a:spcBef>
                <a:spcPts val="1200"/>
              </a:spcBef>
            </a:pPr>
            <a:r>
              <a:rPr lang="en-US" dirty="0"/>
              <a:t>Pipeline actuals from Electronic Bulletin Board (EBB)</a:t>
            </a:r>
          </a:p>
          <a:p>
            <a:pPr marL="804863" lvl="1" indent="-231775">
              <a:spcBef>
                <a:spcPts val="1200"/>
              </a:spcBef>
            </a:pPr>
            <a:r>
              <a:rPr lang="en-US" sz="2400" dirty="0" smtClean="0"/>
              <a:t>Cascade’s </a:t>
            </a:r>
            <a:r>
              <a:rPr lang="en-US" sz="2400" dirty="0"/>
              <a:t>own Gas Management System (GMS) </a:t>
            </a:r>
          </a:p>
          <a:p>
            <a:pPr marL="231775" indent="-231775">
              <a:spcBef>
                <a:spcPts val="1200"/>
              </a:spcBef>
            </a:pPr>
            <a:r>
              <a:rPr lang="en-US" sz="2400" dirty="0" smtClean="0"/>
              <a:t>Also examined CC&amp;B (Customer Care and Billing) for data verification and premise count information.</a:t>
            </a:r>
          </a:p>
          <a:p>
            <a:pPr marL="231775" indent="-231775">
              <a:spcBef>
                <a:spcPts val="1200"/>
              </a:spcBef>
            </a:pPr>
            <a:r>
              <a:rPr lang="en-US" dirty="0" smtClean="0"/>
              <a:t>Analyzing demand data from 2004 to 2015.</a:t>
            </a:r>
            <a:endParaRPr lang="en-US" sz="1600" dirty="0"/>
          </a:p>
          <a:p>
            <a:pPr marL="457200" lvl="1" indent="0">
              <a:buNone/>
            </a:pPr>
            <a:endParaRPr lang="en-US" sz="1600" dirty="0" smtClean="0"/>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386503623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020762"/>
          </a:xfrm>
        </p:spPr>
        <p:txBody>
          <a:bodyPr>
            <a:normAutofit/>
          </a:bodyPr>
          <a:lstStyle/>
          <a:p>
            <a:r>
              <a:rPr lang="en-US" sz="3600" dirty="0" smtClean="0"/>
              <a:t>Conclusions about the proposals</a:t>
            </a:r>
            <a:endParaRPr lang="en-US" sz="3600" dirty="0"/>
          </a:p>
        </p:txBody>
      </p:sp>
      <p:sp>
        <p:nvSpPr>
          <p:cNvPr id="3" name="Content Placeholder 2"/>
          <p:cNvSpPr>
            <a:spLocks noGrp="1"/>
          </p:cNvSpPr>
          <p:nvPr>
            <p:ph idx="1"/>
          </p:nvPr>
        </p:nvSpPr>
        <p:spPr>
          <a:xfrm>
            <a:off x="457200" y="1143000"/>
            <a:ext cx="8229600" cy="4983165"/>
          </a:xfrm>
        </p:spPr>
        <p:txBody>
          <a:bodyPr>
            <a:normAutofit fontScale="77500" lnSpcReduction="20000"/>
          </a:bodyPr>
          <a:lstStyle/>
          <a:p>
            <a:r>
              <a:rPr lang="en-US" dirty="0"/>
              <a:t>Historically, our incremental storage focus has been directed at providing Oregon with a larger storage resource other than the 10% of JP/LS they currently have. </a:t>
            </a:r>
            <a:endParaRPr lang="en-US" dirty="0" smtClean="0"/>
          </a:p>
          <a:p>
            <a:r>
              <a:rPr lang="en-US" dirty="0" smtClean="0"/>
              <a:t>All </a:t>
            </a:r>
            <a:r>
              <a:rPr lang="en-US" dirty="0"/>
              <a:t>the alternatives </a:t>
            </a:r>
            <a:r>
              <a:rPr lang="en-US" dirty="0" smtClean="0"/>
              <a:t>except Ryckman require </a:t>
            </a:r>
            <a:r>
              <a:rPr lang="en-US" dirty="0"/>
              <a:t>incremental GTN capacity</a:t>
            </a:r>
            <a:r>
              <a:rPr lang="en-US" dirty="0" smtClean="0"/>
              <a:t>.</a:t>
            </a:r>
          </a:p>
          <a:p>
            <a:r>
              <a:rPr lang="en-US" dirty="0" smtClean="0"/>
              <a:t>Ryckman </a:t>
            </a:r>
            <a:r>
              <a:rPr lang="en-US" dirty="0"/>
              <a:t>storage </a:t>
            </a:r>
            <a:r>
              <a:rPr lang="en-US" dirty="0" smtClean="0"/>
              <a:t>would utilize our 15,000 dths/day of winter only capacity </a:t>
            </a:r>
            <a:r>
              <a:rPr lang="en-US" dirty="0"/>
              <a:t>that would be used for both storage activities and regular nomination activities</a:t>
            </a:r>
            <a:r>
              <a:rPr lang="en-US" dirty="0" smtClean="0"/>
              <a:t>.</a:t>
            </a:r>
          </a:p>
          <a:p>
            <a:r>
              <a:rPr lang="en-US" dirty="0" smtClean="0"/>
              <a:t>The </a:t>
            </a:r>
            <a:r>
              <a:rPr lang="en-US" dirty="0"/>
              <a:t>two California storage alternatives would also require California Gas Transmission capacity to Malin</a:t>
            </a:r>
            <a:r>
              <a:rPr lang="en-US" dirty="0" smtClean="0"/>
              <a:t>. The demand charge is huge - $1.68 p/</a:t>
            </a:r>
            <a:r>
              <a:rPr lang="en-US" dirty="0" err="1" smtClean="0"/>
              <a:t>dth</a:t>
            </a:r>
            <a:endParaRPr lang="en-US" dirty="0" smtClean="0"/>
          </a:p>
          <a:p>
            <a:pPr lvl="1"/>
            <a:r>
              <a:rPr lang="en-US" dirty="0" smtClean="0"/>
              <a:t>Ruby </a:t>
            </a:r>
            <a:r>
              <a:rPr lang="en-US" dirty="0"/>
              <a:t>still is an option for the California storage, but due to rate stacking Ruby would be at a lower contracted level, primarily for the purposes of injecting Rockies gas and to provide supply diversity in the storage facility</a:t>
            </a:r>
            <a:r>
              <a:rPr lang="en-US" dirty="0" smtClean="0"/>
              <a:t>.</a:t>
            </a:r>
            <a:endParaRPr lang="en-US" dirty="0"/>
          </a:p>
          <a:p>
            <a:r>
              <a:rPr lang="en-US" dirty="0" smtClean="0"/>
              <a:t>Ryckman </a:t>
            </a:r>
            <a:r>
              <a:rPr lang="en-US" dirty="0"/>
              <a:t>Creek appears to be the least expensive and most flexible option</a:t>
            </a:r>
            <a:r>
              <a:rPr lang="en-US" dirty="0" smtClean="0"/>
              <a:t>; </a:t>
            </a:r>
            <a:r>
              <a:rPr lang="en-US" dirty="0"/>
              <a:t>however, Ryckman’s on-going operational difficulties are a concern</a:t>
            </a:r>
            <a:r>
              <a:rPr lang="en-US" dirty="0" smtClean="0"/>
              <a:t>.</a:t>
            </a:r>
          </a:p>
          <a:p>
            <a:r>
              <a:rPr lang="en-US" dirty="0" smtClean="0"/>
              <a:t>All storage alternatives will be modeled for the 2016 IRP.   Resource Planning will provide an update on modeling results at a GSOC meeting later this summer.</a:t>
            </a:r>
          </a:p>
          <a:p>
            <a:endParaRPr lang="en-US" dirty="0"/>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120</a:t>
            </a:fld>
            <a:endParaRPr lang="en-US" dirty="0">
              <a:solidFill>
                <a:prstClr val="black">
                  <a:tint val="75000"/>
                </a:prstClr>
              </a:solidFill>
            </a:endParaRPr>
          </a:p>
        </p:txBody>
      </p:sp>
    </p:spTree>
    <p:extLst>
      <p:ext uri="{BB962C8B-B14F-4D97-AF65-F5344CB8AC3E}">
        <p14:creationId xmlns:p14="http://schemas.microsoft.com/office/powerpoint/2010/main" val="171863915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Major resource issues on the horizon</a:t>
            </a:r>
            <a:br>
              <a:rPr lang="en-US" dirty="0"/>
            </a:br>
            <a:endParaRPr lang="en-US" dirty="0"/>
          </a:p>
        </p:txBody>
      </p:sp>
      <p:sp>
        <p:nvSpPr>
          <p:cNvPr id="3" name="Content Placeholder 2"/>
          <p:cNvSpPr>
            <a:spLocks noGrp="1"/>
          </p:cNvSpPr>
          <p:nvPr>
            <p:ph idx="1"/>
          </p:nvPr>
        </p:nvSpPr>
        <p:spPr>
          <a:xfrm>
            <a:off x="457200" y="990600"/>
            <a:ext cx="8229600" cy="5135565"/>
          </a:xfrm>
        </p:spPr>
        <p:txBody>
          <a:bodyPr>
            <a:normAutofit fontScale="47500" lnSpcReduction="20000"/>
          </a:bodyPr>
          <a:lstStyle/>
          <a:p>
            <a:r>
              <a:rPr lang="en-US" sz="3400" b="1" dirty="0" smtClean="0"/>
              <a:t>Addition alternatives to be considered during IRP process</a:t>
            </a:r>
          </a:p>
          <a:p>
            <a:pPr lvl="1"/>
            <a:r>
              <a:rPr lang="en-US" sz="3400" b="1" dirty="0" smtClean="0"/>
              <a:t>NWP I-5 Expansion</a:t>
            </a:r>
          </a:p>
          <a:p>
            <a:pPr lvl="1"/>
            <a:r>
              <a:rPr lang="en-US" sz="3400" b="1" dirty="0" smtClean="0"/>
              <a:t>Realignment of MDDOs to citygates</a:t>
            </a:r>
          </a:p>
          <a:p>
            <a:pPr lvl="1"/>
            <a:r>
              <a:rPr lang="en-US" sz="3400" b="1" dirty="0" smtClean="0"/>
              <a:t>Palomar/Cross Cascades</a:t>
            </a:r>
          </a:p>
          <a:p>
            <a:pPr lvl="1"/>
            <a:r>
              <a:rPr lang="en-US" sz="3400" b="1" dirty="0" smtClean="0"/>
              <a:t>Pacific Connector</a:t>
            </a:r>
          </a:p>
          <a:p>
            <a:pPr lvl="1"/>
            <a:r>
              <a:rPr lang="en-US" sz="3400" b="1" dirty="0" smtClean="0"/>
              <a:t>Incremental Nova</a:t>
            </a:r>
          </a:p>
          <a:p>
            <a:pPr lvl="1"/>
            <a:r>
              <a:rPr lang="en-US" sz="3400" b="1" dirty="0" smtClean="0"/>
              <a:t>Incremental Foothills</a:t>
            </a:r>
          </a:p>
          <a:p>
            <a:pPr lvl="1"/>
            <a:r>
              <a:rPr lang="en-US" sz="3400" b="1" dirty="0" smtClean="0"/>
              <a:t>Incremental GTN (north to south)</a:t>
            </a:r>
          </a:p>
          <a:p>
            <a:pPr lvl="1"/>
            <a:r>
              <a:rPr lang="en-US" sz="3400" b="1" dirty="0" smtClean="0"/>
              <a:t>Biofuel</a:t>
            </a:r>
          </a:p>
          <a:p>
            <a:pPr lvl="1"/>
            <a:r>
              <a:rPr lang="en-US" sz="3400" b="1" dirty="0" smtClean="0"/>
              <a:t>Satellite LNG</a:t>
            </a:r>
          </a:p>
          <a:p>
            <a:pPr lvl="1"/>
            <a:r>
              <a:rPr lang="en-US" sz="3400" b="1" dirty="0" smtClean="0"/>
              <a:t>Mist Storage</a:t>
            </a:r>
          </a:p>
          <a:p>
            <a:pPr lvl="1"/>
            <a:r>
              <a:rPr lang="en-US" sz="3400" b="1" i="1" dirty="0" smtClean="0"/>
              <a:t>AECO Storage</a:t>
            </a:r>
          </a:p>
          <a:p>
            <a:pPr lvl="1"/>
            <a:r>
              <a:rPr lang="en-US" sz="3400" b="1" i="1" dirty="0" smtClean="0"/>
              <a:t>Wild Goose Storage</a:t>
            </a:r>
          </a:p>
          <a:p>
            <a:pPr lvl="1"/>
            <a:r>
              <a:rPr lang="en-US" sz="3400" b="1" i="1" dirty="0" smtClean="0"/>
              <a:t>Gill Ranch Storage</a:t>
            </a:r>
          </a:p>
          <a:p>
            <a:pPr lvl="1"/>
            <a:r>
              <a:rPr lang="en-US" sz="3400" b="1" i="1" dirty="0" smtClean="0"/>
              <a:t>Ryckman Creek Storage</a:t>
            </a:r>
          </a:p>
          <a:p>
            <a:pPr lvl="1"/>
            <a:endParaRPr lang="en-US" b="1" i="1" dirty="0"/>
          </a:p>
          <a:p>
            <a:pPr lvl="0"/>
            <a:r>
              <a:rPr lang="en-US" dirty="0" smtClean="0"/>
              <a:t>Began </a:t>
            </a:r>
            <a:r>
              <a:rPr lang="en-US" dirty="0"/>
              <a:t>discussions with Niska Partners to gather information to model AECO Hub Storage in the 2016 IRP.  In addition, we will be considering Wild Goose, Gill Ranch, Mist and Ryckman Creek </a:t>
            </a:r>
            <a:r>
              <a:rPr lang="en-US" dirty="0" smtClean="0"/>
              <a:t>storage</a:t>
            </a:r>
          </a:p>
          <a:p>
            <a:pPr lvl="0"/>
            <a:endParaRPr lang="en-US" dirty="0"/>
          </a:p>
          <a:p>
            <a:pPr lvl="0"/>
            <a:r>
              <a:rPr lang="en-US" dirty="0" smtClean="0"/>
              <a:t>Working </a:t>
            </a:r>
            <a:r>
              <a:rPr lang="en-US" dirty="0"/>
              <a:t>with GTN to develop a narrative to explain how our long path capacity can be used to meet peak day shortfalls.</a:t>
            </a:r>
          </a:p>
          <a:p>
            <a:pPr lvl="1"/>
            <a:endParaRPr lang="en-US" b="1" dirty="0"/>
          </a:p>
          <a:p>
            <a:pPr lvl="1"/>
            <a:endParaRPr lang="en-US" dirty="0" smtClean="0"/>
          </a:p>
          <a:p>
            <a:pPr marL="457200" lvl="1" indent="0">
              <a:buNone/>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CONFIDENTIAL - for discussion purposes only</a:t>
            </a:r>
            <a:endParaRPr lang="en-US"/>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121</a:t>
            </a:fld>
            <a:endParaRPr lang="en-US" dirty="0">
              <a:solidFill>
                <a:prstClr val="black">
                  <a:tint val="75000"/>
                </a:prstClr>
              </a:solidFill>
            </a:endParaRPr>
          </a:p>
        </p:txBody>
      </p:sp>
    </p:spTree>
    <p:extLst>
      <p:ext uri="{BB962C8B-B14F-4D97-AF65-F5344CB8AC3E}">
        <p14:creationId xmlns:p14="http://schemas.microsoft.com/office/powerpoint/2010/main" val="38437322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5" name="Content Placeholder 4"/>
          <p:cNvSpPr>
            <a:spLocks noGrp="1"/>
          </p:cNvSpPr>
          <p:nvPr>
            <p:ph idx="1"/>
          </p:nvPr>
        </p:nvSpPr>
        <p:spPr/>
        <p:txBody>
          <a:bodyPr/>
          <a:lstStyle/>
          <a:p>
            <a:r>
              <a:rPr lang="en-US" dirty="0" smtClean="0"/>
              <a:t>TAG 3 is scheduled for August 23</a:t>
            </a:r>
            <a:r>
              <a:rPr lang="en-US" baseline="30000" dirty="0" smtClean="0"/>
              <a:t>rd</a:t>
            </a:r>
            <a:r>
              <a:rPr lang="en-US" dirty="0"/>
              <a:t> </a:t>
            </a:r>
            <a:r>
              <a:rPr lang="en-US" dirty="0" smtClean="0"/>
              <a:t>and will be held at Cascade’s Headquarters in Kennewick, WA.</a:t>
            </a:r>
          </a:p>
          <a:p>
            <a:r>
              <a:rPr lang="en-US" dirty="0" smtClean="0"/>
              <a:t>TAG 3 will cover </a:t>
            </a:r>
            <a:r>
              <a:rPr lang="en-US" dirty="0"/>
              <a:t>Conservation, Distribution System Planning, and Planned Scenarios and </a:t>
            </a:r>
            <a:r>
              <a:rPr lang="en-US" dirty="0" smtClean="0"/>
              <a:t>Sensitivities.</a:t>
            </a:r>
          </a:p>
          <a:p>
            <a:r>
              <a:rPr lang="en-US" dirty="0" smtClean="0"/>
              <a:t>Other items Cascade has not mentioned?</a:t>
            </a:r>
          </a:p>
        </p:txBody>
      </p:sp>
      <p:sp>
        <p:nvSpPr>
          <p:cNvPr id="3" name="Footer Placeholder 2"/>
          <p:cNvSpPr>
            <a:spLocks noGrp="1"/>
          </p:cNvSpPr>
          <p:nvPr>
            <p:ph type="ftr" sz="quarter" idx="11"/>
          </p:nvPr>
        </p:nvSpPr>
        <p:spPr/>
        <p:txBody>
          <a:bodyPr/>
          <a:lstStyle/>
          <a:p>
            <a:r>
              <a:rPr lang="en-US" smtClean="0"/>
              <a:t>CONFIDENTIAL - for discussion purposes only</a:t>
            </a:r>
            <a:endParaRPr lang="en-US"/>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122</a:t>
            </a:fld>
            <a:endParaRPr lang="en-US" dirty="0">
              <a:solidFill>
                <a:prstClr val="black">
                  <a:tint val="75000"/>
                </a:prstClr>
              </a:solidFill>
            </a:endParaRPr>
          </a:p>
        </p:txBody>
      </p:sp>
    </p:spTree>
    <p:extLst>
      <p:ext uri="{BB962C8B-B14F-4D97-AF65-F5344CB8AC3E}">
        <p14:creationId xmlns:p14="http://schemas.microsoft.com/office/powerpoint/2010/main" val="37005918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924800" cy="2734236"/>
          </a:xfrm>
        </p:spPr>
        <p:txBody>
          <a:bodyPr>
            <a:normAutofit/>
          </a:bodyPr>
          <a:lstStyle/>
          <a:p>
            <a:r>
              <a:rPr lang="en-US" dirty="0" smtClean="0"/>
              <a:t>Cascade Natural Gas Corporation</a:t>
            </a:r>
            <a:br>
              <a:rPr lang="en-US" dirty="0" smtClean="0"/>
            </a:br>
            <a:r>
              <a:rPr lang="en-US" dirty="0" smtClean="0"/>
              <a:t> </a:t>
            </a:r>
            <a:br>
              <a:rPr lang="en-US" dirty="0" smtClean="0"/>
            </a:br>
            <a:r>
              <a:rPr lang="en-US" sz="3600" dirty="0" smtClean="0"/>
              <a:t>Integrated Resource Plan</a:t>
            </a:r>
            <a:br>
              <a:rPr lang="en-US" sz="3600" dirty="0" smtClean="0"/>
            </a:br>
            <a:r>
              <a:rPr lang="en-US" sz="3600" dirty="0" smtClean="0"/>
              <a:t>Technical Advisory Group Meeting #2</a:t>
            </a:r>
            <a:endParaRPr lang="en-US" sz="3600" dirty="0"/>
          </a:p>
        </p:txBody>
      </p:sp>
      <p:sp>
        <p:nvSpPr>
          <p:cNvPr id="3" name="Subtitle 2"/>
          <p:cNvSpPr>
            <a:spLocks noGrp="1"/>
          </p:cNvSpPr>
          <p:nvPr>
            <p:ph type="subTitle" idx="1"/>
          </p:nvPr>
        </p:nvSpPr>
        <p:spPr>
          <a:xfrm>
            <a:off x="3810000" y="4724400"/>
            <a:ext cx="3962400" cy="838200"/>
          </a:xfrm>
        </p:spPr>
        <p:txBody>
          <a:bodyPr>
            <a:normAutofit fontScale="55000" lnSpcReduction="20000"/>
          </a:bodyPr>
          <a:lstStyle/>
          <a:p>
            <a:r>
              <a:rPr lang="en-US" dirty="0" smtClean="0"/>
              <a:t>Tuesday, July 19, 2016</a:t>
            </a:r>
          </a:p>
          <a:p>
            <a:r>
              <a:rPr lang="en-US" dirty="0" smtClean="0"/>
              <a:t>Seattle-Tacoma International Airport Conference Center</a:t>
            </a:r>
            <a:endParaRPr lang="en-US" dirty="0"/>
          </a:p>
        </p:txBody>
      </p:sp>
    </p:spTree>
    <p:extLst>
      <p:ext uri="{BB962C8B-B14F-4D97-AF65-F5344CB8AC3E}">
        <p14:creationId xmlns:p14="http://schemas.microsoft.com/office/powerpoint/2010/main" val="1485469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Data</a:t>
            </a:r>
            <a:endParaRPr lang="en-US" dirty="0"/>
          </a:p>
        </p:txBody>
      </p:sp>
      <p:sp>
        <p:nvSpPr>
          <p:cNvPr id="3" name="Content Placeholder 2"/>
          <p:cNvSpPr>
            <a:spLocks noGrp="1"/>
          </p:cNvSpPr>
          <p:nvPr>
            <p:ph idx="1"/>
          </p:nvPr>
        </p:nvSpPr>
        <p:spPr>
          <a:xfrm>
            <a:off x="685800" y="1600201"/>
            <a:ext cx="7848600" cy="4495800"/>
          </a:xfrm>
        </p:spPr>
        <p:txBody>
          <a:bodyPr>
            <a:normAutofit/>
          </a:bodyPr>
          <a:lstStyle/>
          <a:p>
            <a:pPr marL="231775" indent="-231775">
              <a:spcBef>
                <a:spcPts val="1200"/>
              </a:spcBef>
            </a:pPr>
            <a:r>
              <a:rPr lang="en-US" sz="2400" dirty="0" smtClean="0"/>
              <a:t>Define weather in terms of HDDs (Heating Degree Day).</a:t>
            </a:r>
          </a:p>
          <a:p>
            <a:pPr marL="231775" indent="-231775">
              <a:spcBef>
                <a:spcPts val="1200"/>
              </a:spcBef>
            </a:pPr>
            <a:r>
              <a:rPr lang="en-US" sz="2400" dirty="0" smtClean="0"/>
              <a:t>30 </a:t>
            </a:r>
            <a:r>
              <a:rPr lang="en-US" sz="2400" dirty="0"/>
              <a:t>years of weather data </a:t>
            </a:r>
            <a:r>
              <a:rPr lang="en-US" sz="2400" dirty="0" smtClean="0"/>
              <a:t>for </a:t>
            </a:r>
            <a:r>
              <a:rPr lang="en-US" sz="2400" dirty="0"/>
              <a:t>seven weather stations was used to make weather </a:t>
            </a:r>
            <a:r>
              <a:rPr lang="en-US" sz="2400" dirty="0" smtClean="0"/>
              <a:t>scenarios.</a:t>
            </a:r>
          </a:p>
          <a:p>
            <a:pPr marL="231775" indent="-231775">
              <a:spcBef>
                <a:spcPts val="1200"/>
              </a:spcBef>
            </a:pPr>
            <a:r>
              <a:rPr lang="en-US" sz="2400" dirty="0" smtClean="0"/>
              <a:t>Weather </a:t>
            </a:r>
            <a:r>
              <a:rPr lang="en-US" sz="2400" dirty="0"/>
              <a:t>data is from </a:t>
            </a:r>
            <a:r>
              <a:rPr lang="en-US" sz="2400" dirty="0" smtClean="0"/>
              <a:t>Schneider Electric.</a:t>
            </a:r>
            <a:endParaRPr lang="en-US" sz="2400" dirty="0"/>
          </a:p>
          <a:p>
            <a:pPr marL="231775" indent="-231775">
              <a:spcBef>
                <a:spcPts val="1200"/>
              </a:spcBef>
            </a:pPr>
            <a:r>
              <a:rPr lang="en-US" sz="2400" dirty="0" smtClean="0"/>
              <a:t>Assign a weather station to each CityGate </a:t>
            </a:r>
            <a:r>
              <a:rPr lang="en-US" sz="2400" dirty="0"/>
              <a:t>or </a:t>
            </a:r>
            <a:r>
              <a:rPr lang="en-US" sz="2400" dirty="0" smtClean="0"/>
              <a:t>CityGate Loop.</a:t>
            </a:r>
          </a:p>
          <a:p>
            <a:endParaRPr lang="en-US" sz="2200" dirty="0"/>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884195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Weather Stations</a:t>
            </a:r>
            <a:endParaRPr lang="en-US" dirty="0"/>
          </a:p>
        </p:txBody>
      </p:sp>
      <p:sp>
        <p:nvSpPr>
          <p:cNvPr id="6" name="TextBox 5"/>
          <p:cNvSpPr txBox="1"/>
          <p:nvPr/>
        </p:nvSpPr>
        <p:spPr>
          <a:xfrm>
            <a:off x="5269974" y="1600200"/>
            <a:ext cx="2959626" cy="4093428"/>
          </a:xfrm>
          <a:prstGeom prst="rect">
            <a:avLst/>
          </a:prstGeom>
          <a:noFill/>
        </p:spPr>
        <p:txBody>
          <a:bodyPr wrap="square" rtlCol="0">
            <a:spAutoFit/>
          </a:bodyPr>
          <a:lstStyle/>
          <a:p>
            <a:pPr marL="231775" indent="-231775">
              <a:spcBef>
                <a:spcPts val="1200"/>
              </a:spcBef>
              <a:buFont typeface="Arial" panose="020B0604020202020204" pitchFamily="34" charset="0"/>
              <a:buChar char="•"/>
            </a:pPr>
            <a:r>
              <a:rPr lang="en-US" dirty="0" smtClean="0">
                <a:solidFill>
                  <a:prstClr val="black"/>
                </a:solidFill>
                <a:latin typeface="Calibri"/>
              </a:rPr>
              <a:t>The seven weather stations are shown on the map.</a:t>
            </a:r>
          </a:p>
          <a:p>
            <a:pPr marL="231775" indent="-231775">
              <a:spcBef>
                <a:spcPts val="1200"/>
              </a:spcBef>
              <a:buFont typeface="Arial" panose="020B0604020202020204" pitchFamily="34" charset="0"/>
              <a:buChar char="•"/>
            </a:pPr>
            <a:r>
              <a:rPr lang="en-US" dirty="0" smtClean="0">
                <a:solidFill>
                  <a:prstClr val="black"/>
                </a:solidFill>
                <a:latin typeface="Calibri"/>
              </a:rPr>
              <a:t>Cascade’s customer base is shaded in aqua.</a:t>
            </a:r>
          </a:p>
          <a:p>
            <a:pPr marL="231775" indent="-231775">
              <a:spcBef>
                <a:spcPts val="1200"/>
              </a:spcBef>
              <a:buFont typeface="Arial" panose="020B0604020202020204" pitchFamily="34" charset="0"/>
              <a:buChar char="•"/>
            </a:pPr>
            <a:r>
              <a:rPr lang="en-US" dirty="0" smtClean="0">
                <a:solidFill>
                  <a:prstClr val="black"/>
                </a:solidFill>
                <a:latin typeface="Calibri"/>
              </a:rPr>
              <a:t>Each CityGate and loop is assigned to a weather station.</a:t>
            </a:r>
          </a:p>
          <a:p>
            <a:pPr marL="342900" indent="-342900">
              <a:buFont typeface="Arial" panose="020B0604020202020204" pitchFamily="34" charset="0"/>
              <a:buChar char="•"/>
            </a:pPr>
            <a:endParaRPr lang="en-US" dirty="0">
              <a:solidFill>
                <a:prstClr val="black"/>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447800"/>
            <a:ext cx="3962400" cy="471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490515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Linear Regression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Weather </a:t>
                </a:r>
                <a:r>
                  <a:rPr lang="en-US" dirty="0" smtClean="0"/>
                  <a:t>and Customers are </a:t>
                </a:r>
                <a:r>
                  <a:rPr lang="en-US" dirty="0"/>
                  <a:t>the input </a:t>
                </a:r>
                <a:r>
                  <a:rPr lang="en-US" dirty="0" smtClean="0"/>
                  <a:t>variables </a:t>
                </a:r>
                <a:r>
                  <a:rPr lang="en-US" dirty="0"/>
                  <a:t>and gas demand is the </a:t>
                </a:r>
                <a:r>
                  <a:rPr lang="en-US" dirty="0" smtClean="0"/>
                  <a:t>output:</a:t>
                </a:r>
                <a:endParaRPr lang="en-US" dirty="0"/>
              </a:p>
              <a:p>
                <a:pPr marL="0" indent="0">
                  <a:buNone/>
                </a:pPr>
                <a:endParaRPr lang="en-US" b="1" i="1" dirty="0" smtClean="0">
                  <a:latin typeface="Cambria Math"/>
                </a:endParaRPr>
              </a:p>
              <a:p>
                <a:pPr marL="0" indent="0">
                  <a:buNone/>
                </a:pPr>
                <a14:m>
                  <m:oMath xmlns:m="http://schemas.openxmlformats.org/officeDocument/2006/math">
                    <m:r>
                      <a:rPr lang="en-US" b="1" i="1">
                        <a:latin typeface="Cambria Math"/>
                      </a:rPr>
                      <m:t>𝑫𝒆𝒎𝒂𝒏𝒅</m:t>
                    </m:r>
                    <m:r>
                      <a:rPr lang="en-US" b="1" i="1">
                        <a:latin typeface="Cambria Math"/>
                      </a:rPr>
                      <m:t>=</m:t>
                    </m:r>
                    <m:r>
                      <a:rPr lang="en-US" b="1" i="1">
                        <a:latin typeface="Cambria Math"/>
                      </a:rPr>
                      <m:t>𝒃</m:t>
                    </m:r>
                    <m:r>
                      <a:rPr lang="en-US" b="1" i="1">
                        <a:latin typeface="Cambria Math"/>
                      </a:rPr>
                      <m:t> ×</m:t>
                    </m:r>
                    <m:r>
                      <a:rPr lang="en-US" b="1" i="1">
                        <a:latin typeface="Cambria Math"/>
                      </a:rPr>
                      <m:t>𝑾𝒆𝒂𝒕𝒉𝒆𝒓𝑯𝑫𝑫</m:t>
                    </m:r>
                    <m:r>
                      <a:rPr lang="en-US" b="1" i="1">
                        <a:latin typeface="Cambria Math"/>
                      </a:rPr>
                      <m:t>×</m:t>
                    </m:r>
                    <m:r>
                      <a:rPr lang="en-US" b="1" i="1">
                        <a:latin typeface="Cambria Math" panose="02040503050406030204" pitchFamily="18" charset="0"/>
                      </a:rPr>
                      <m:t>𝑪𝒖𝒔𝒕𝒐𝒎𝒆𝒓𝒔</m:t>
                    </m:r>
                    <m:r>
                      <a:rPr lang="en-US" b="1" i="1">
                        <a:latin typeface="Cambria Math"/>
                      </a:rPr>
                      <m:t>+</m:t>
                    </m:r>
                    <m:r>
                      <a:rPr lang="en-US" b="1" i="1">
                        <a:latin typeface="Cambria Math"/>
                      </a:rPr>
                      <m:t>𝑪</m:t>
                    </m:r>
                  </m:oMath>
                </a14:m>
                <a:r>
                  <a:rPr lang="en-US" b="1" dirty="0"/>
                  <a:t> </a:t>
                </a:r>
                <a14:m>
                  <m:oMath xmlns:m="http://schemas.openxmlformats.org/officeDocument/2006/math">
                    <m:r>
                      <a:rPr lang="en-US" b="1" i="1">
                        <a:latin typeface="Cambria Math"/>
                      </a:rPr>
                      <m:t>×</m:t>
                    </m:r>
                    <m:r>
                      <a:rPr lang="en-US" b="1" i="1">
                        <a:latin typeface="Cambria Math" panose="02040503050406030204" pitchFamily="18" charset="0"/>
                      </a:rPr>
                      <m:t>𝑪𝒖𝒔𝒕𝒐𝒎𝒆𝒓𝒔</m:t>
                    </m:r>
                  </m:oMath>
                </a14:m>
                <a:endParaRPr lang="en-US" dirty="0" smtClean="0"/>
              </a:p>
              <a:p>
                <a:pPr marL="0" indent="0">
                  <a:buNone/>
                </a:pPr>
                <a:endParaRPr lang="en-US" dirty="0"/>
              </a:p>
              <a:p>
                <a:r>
                  <a:rPr lang="en-US" dirty="0"/>
                  <a:t>Where b is demand/HDD/Customer and C is the constant baseload </a:t>
                </a:r>
                <a:r>
                  <a:rPr lang="en-US" dirty="0" smtClean="0"/>
                  <a:t>demand/Customer.</a:t>
                </a:r>
                <a:endParaRPr lang="en-US" dirty="0"/>
              </a:p>
              <a:p>
                <a:r>
                  <a:rPr lang="en-US" sz="2400" dirty="0" smtClean="0"/>
                  <a:t>Goal is to predict demand at each CityGate/loop based on given weather (HDD)  and customer.</a:t>
                </a:r>
              </a:p>
              <a:p>
                <a:r>
                  <a:rPr lang="en-US" sz="2400" dirty="0" smtClean="0"/>
                  <a:t>Perform a linear regression or </a:t>
                </a:r>
                <a:r>
                  <a:rPr lang="en-US" dirty="0" smtClean="0"/>
                  <a:t>best fit analysis </a:t>
                </a:r>
                <a:r>
                  <a:rPr lang="en-US" sz="2400" dirty="0" smtClean="0"/>
                  <a:t>of monthly gas demand versus monthly HDDs and customers at each citygate</a:t>
                </a:r>
                <a:r>
                  <a:rPr lang="en-US" sz="2400" dirty="0"/>
                  <a:t> </a:t>
                </a:r>
                <a:r>
                  <a:rPr lang="en-US" sz="2400" dirty="0" smtClean="0"/>
                  <a:t>for the past 12 years of data.</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815" t="-943" b="-2561"/>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308559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Linear Regression Analysis for new model</a:t>
            </a:r>
            <a:endParaRPr lang="en-US" dirty="0"/>
          </a:p>
        </p:txBody>
      </p:sp>
      <p:pic>
        <p:nvPicPr>
          <p:cNvPr id="5" name="Picture 4"/>
          <p:cNvPicPr>
            <a:picLocks noChangeAspect="1"/>
          </p:cNvPicPr>
          <p:nvPr/>
        </p:nvPicPr>
        <p:blipFill>
          <a:blip r:embed="rId3"/>
          <a:stretch>
            <a:fillRect/>
          </a:stretch>
        </p:blipFill>
        <p:spPr>
          <a:xfrm>
            <a:off x="348615" y="1417638"/>
            <a:ext cx="8372475" cy="4643977"/>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37893066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 Degree Day (HDD)</a:t>
            </a:r>
            <a:endParaRPr lang="en-US" dirty="0"/>
          </a:p>
        </p:txBody>
      </p:sp>
      <p:sp>
        <p:nvSpPr>
          <p:cNvPr id="3" name="Content Placeholder 2"/>
          <p:cNvSpPr>
            <a:spLocks noGrp="1"/>
          </p:cNvSpPr>
          <p:nvPr>
            <p:ph idx="1"/>
          </p:nvPr>
        </p:nvSpPr>
        <p:spPr/>
        <p:txBody>
          <a:bodyPr>
            <a:normAutofit/>
          </a:bodyPr>
          <a:lstStyle/>
          <a:p>
            <a:pPr>
              <a:spcBef>
                <a:spcPts val="600"/>
              </a:spcBef>
              <a:spcAft>
                <a:spcPts val="1200"/>
              </a:spcAft>
            </a:pPr>
            <a:r>
              <a:rPr lang="en-US" sz="2000" dirty="0" smtClean="0"/>
              <a:t>Heating degree day is used as the unit of measure for weather in the linear regression analysis .</a:t>
            </a:r>
          </a:p>
          <a:p>
            <a:r>
              <a:rPr lang="en-US" sz="2000" dirty="0" smtClean="0"/>
              <a:t>Heating degree day is calculated by:</a:t>
            </a:r>
          </a:p>
          <a:p>
            <a:pPr lvl="1"/>
            <a:r>
              <a:rPr lang="en-US" sz="2000" dirty="0" smtClean="0"/>
              <a:t>Determine average high and low temperature for a given day.</a:t>
            </a:r>
          </a:p>
          <a:p>
            <a:pPr lvl="1"/>
            <a:r>
              <a:rPr lang="en-US" sz="2000" dirty="0" smtClean="0"/>
              <a:t>Daily average is subtracted from an HDD threshold (for example 60°F).</a:t>
            </a:r>
          </a:p>
          <a:p>
            <a:pPr lvl="1">
              <a:spcAft>
                <a:spcPts val="1200"/>
              </a:spcAft>
            </a:pPr>
            <a:r>
              <a:rPr lang="en-US" sz="2000" dirty="0" smtClean="0"/>
              <a:t>If this produces a negative number, a value of zero is assigned.</a:t>
            </a:r>
          </a:p>
          <a:p>
            <a:r>
              <a:rPr lang="en-US" sz="2000" dirty="0" smtClean="0"/>
              <a:t>Example:</a:t>
            </a:r>
          </a:p>
          <a:p>
            <a:pPr lvl="1"/>
            <a:r>
              <a:rPr lang="en-US" sz="2000" dirty="0" smtClean="0"/>
              <a:t>Daily high temperature = 60°F; Daily low temperature = 50°F</a:t>
            </a:r>
          </a:p>
          <a:p>
            <a:pPr lvl="1"/>
            <a:r>
              <a:rPr lang="en-US" sz="2000" dirty="0" smtClean="0"/>
              <a:t>Calculate average </a:t>
            </a:r>
            <a:r>
              <a:rPr lang="en-US" sz="2000" dirty="0" smtClean="0">
                <a:sym typeface="Wingdings" panose="05000000000000000000" pitchFamily="2" charset="2"/>
              </a:rPr>
              <a:t> 55</a:t>
            </a:r>
            <a:r>
              <a:rPr lang="en-US" sz="2000" dirty="0" smtClean="0"/>
              <a:t>°F</a:t>
            </a:r>
          </a:p>
          <a:p>
            <a:pPr lvl="1"/>
            <a:r>
              <a:rPr lang="en-US" sz="2000" dirty="0" smtClean="0"/>
              <a:t>Subtract from HDD threshold (we will use 60): 60-55 = 5</a:t>
            </a:r>
          </a:p>
          <a:p>
            <a:pPr lvl="1"/>
            <a:r>
              <a:rPr lang="en-US" sz="2000" dirty="0" smtClean="0"/>
              <a:t>This example day has 5 HDD</a:t>
            </a:r>
          </a:p>
          <a:p>
            <a:pPr lvl="1"/>
            <a:endParaRPr lang="en-US" sz="1800"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302371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65 vs 60 HDD Threshold</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sz="2400" dirty="0" smtClean="0"/>
              <a:t>The historical threshold for calculating HDD has been 65°F .</a:t>
            </a:r>
          </a:p>
          <a:p>
            <a:r>
              <a:rPr lang="en-US" sz="2400" dirty="0" smtClean="0"/>
              <a:t>It was determined </a:t>
            </a:r>
            <a:r>
              <a:rPr lang="en-US" sz="2400" dirty="0"/>
              <a:t>that lowering the threshold to </a:t>
            </a:r>
            <a:r>
              <a:rPr lang="en-US" sz="2400" dirty="0" smtClean="0"/>
              <a:t>60°F </a:t>
            </a:r>
            <a:r>
              <a:rPr lang="en-US" sz="2400" dirty="0"/>
              <a:t>produces better </a:t>
            </a:r>
            <a:r>
              <a:rPr lang="en-US" sz="2400" dirty="0" smtClean="0"/>
              <a:t>results for Cascade’s service territory.</a:t>
            </a:r>
          </a:p>
          <a:p>
            <a:r>
              <a:rPr lang="en-US" sz="2400" dirty="0" smtClean="0"/>
              <a:t>The graph shows that heating demand does not begin to increase until an HDD of five if the traditional 65°F is utilized.</a:t>
            </a:r>
            <a:endParaRPr lang="en-US" sz="2400" dirty="0"/>
          </a:p>
        </p:txBody>
      </p:sp>
      <p:pic>
        <p:nvPicPr>
          <p:cNvPr id="5" name="Picture 4"/>
          <p:cNvPicPr>
            <a:picLocks noChangeAspect="1"/>
          </p:cNvPicPr>
          <p:nvPr/>
        </p:nvPicPr>
        <p:blipFill>
          <a:blip r:embed="rId3"/>
          <a:stretch>
            <a:fillRect/>
          </a:stretch>
        </p:blipFill>
        <p:spPr>
          <a:xfrm>
            <a:off x="1827693" y="3519644"/>
            <a:ext cx="5488613" cy="2591438"/>
          </a:xfrm>
          <a:prstGeom prst="rect">
            <a:avLst/>
          </a:prstGeom>
        </p:spPr>
      </p:pic>
      <p:sp>
        <p:nvSpPr>
          <p:cNvPr id="6" name="Footer Placeholder 5"/>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5AD5D0-F42F-446F-9B8E-7D26259F086B}"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279659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Acme Therms/HDD with 60 degree reference temperature</a:t>
            </a:r>
            <a:endParaRPr lang="en-US" dirty="0"/>
          </a:p>
        </p:txBody>
      </p:sp>
      <p:pic>
        <p:nvPicPr>
          <p:cNvPr id="6" name="Picture 5"/>
          <p:cNvPicPr>
            <a:picLocks noChangeAspect="1"/>
          </p:cNvPicPr>
          <p:nvPr/>
        </p:nvPicPr>
        <p:blipFill>
          <a:blip r:embed="rId3"/>
          <a:stretch>
            <a:fillRect/>
          </a:stretch>
        </p:blipFill>
        <p:spPr>
          <a:xfrm>
            <a:off x="762000" y="1828800"/>
            <a:ext cx="7589799" cy="3581400"/>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568929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2120"/>
            <a:ext cx="8229600" cy="487362"/>
          </a:xfrm>
        </p:spPr>
        <p:txBody>
          <a:bodyPr>
            <a:normAutofit fontScale="90000"/>
          </a:bodyPr>
          <a:lstStyle/>
          <a:p>
            <a:r>
              <a:rPr lang="en-US" dirty="0" smtClean="0"/>
              <a:t>Agenda</a:t>
            </a:r>
            <a:br>
              <a:rPr lang="en-US" dirty="0" smtClean="0"/>
            </a:br>
            <a:endParaRPr lang="en-US" dirty="0">
              <a:solidFill>
                <a:srgbClr val="FF0000"/>
              </a:solidFill>
            </a:endParaRPr>
          </a:p>
        </p:txBody>
      </p:sp>
      <p:sp>
        <p:nvSpPr>
          <p:cNvPr id="3" name="Content Placeholder 2"/>
          <p:cNvSpPr>
            <a:spLocks noGrp="1"/>
          </p:cNvSpPr>
          <p:nvPr>
            <p:ph idx="1"/>
          </p:nvPr>
        </p:nvSpPr>
        <p:spPr>
          <a:xfrm>
            <a:off x="609600" y="762000"/>
            <a:ext cx="8229600" cy="5334000"/>
          </a:xfrm>
        </p:spPr>
        <p:txBody>
          <a:bodyPr>
            <a:noAutofit/>
          </a:bodyPr>
          <a:lstStyle/>
          <a:p>
            <a:r>
              <a:rPr lang="en-US" sz="1400" b="1" dirty="0" smtClean="0"/>
              <a:t>Introductions</a:t>
            </a:r>
          </a:p>
          <a:p>
            <a:r>
              <a:rPr lang="en-US" sz="1400" b="1" dirty="0" smtClean="0"/>
              <a:t>IRP staffing and Support Update</a:t>
            </a:r>
          </a:p>
          <a:p>
            <a:r>
              <a:rPr lang="en-US" sz="1400" b="1" dirty="0" smtClean="0"/>
              <a:t>Cascade demand study review from TAG 1</a:t>
            </a:r>
          </a:p>
          <a:p>
            <a:r>
              <a:rPr lang="en-US" sz="1400" b="1" dirty="0" smtClean="0"/>
              <a:t>Results</a:t>
            </a:r>
            <a:endParaRPr lang="en-US" sz="1000" b="1" dirty="0" smtClean="0"/>
          </a:p>
          <a:p>
            <a:pPr lvl="1"/>
            <a:r>
              <a:rPr lang="en-US" sz="1200" b="1" dirty="0" smtClean="0"/>
              <a:t>Comparison to 2011 and 2012 IRP</a:t>
            </a:r>
          </a:p>
          <a:p>
            <a:pPr lvl="1"/>
            <a:r>
              <a:rPr lang="en-US" sz="1200" b="1" dirty="0" smtClean="0"/>
              <a:t>Annual base case</a:t>
            </a:r>
          </a:p>
          <a:p>
            <a:pPr lvl="1"/>
            <a:r>
              <a:rPr lang="en-US" sz="1200" b="1" dirty="0" smtClean="0"/>
              <a:t>Scenario results</a:t>
            </a:r>
          </a:p>
          <a:p>
            <a:pPr lvl="1"/>
            <a:r>
              <a:rPr lang="en-US" sz="1200" b="1" dirty="0" smtClean="0"/>
              <a:t>Tariff Breakdown</a:t>
            </a:r>
          </a:p>
          <a:p>
            <a:pPr lvl="1"/>
            <a:r>
              <a:rPr lang="en-US" sz="1200" b="1" dirty="0" smtClean="0"/>
              <a:t>Peak Day</a:t>
            </a:r>
          </a:p>
          <a:p>
            <a:pPr lvl="1"/>
            <a:r>
              <a:rPr lang="en-US" sz="1200" b="1" dirty="0" smtClean="0"/>
              <a:t>Scenario HDDs</a:t>
            </a:r>
            <a:endParaRPr lang="en-US" sz="1200" b="1" dirty="0"/>
          </a:p>
          <a:p>
            <a:r>
              <a:rPr lang="en-US" sz="1400" b="1" dirty="0"/>
              <a:t>Cascade Gas Supply </a:t>
            </a:r>
            <a:r>
              <a:rPr lang="en-US" sz="1400" b="1" dirty="0" smtClean="0"/>
              <a:t>Overview</a:t>
            </a:r>
          </a:p>
          <a:p>
            <a:pPr lvl="1"/>
            <a:r>
              <a:rPr lang="en-US" sz="1200" b="1" dirty="0" smtClean="0"/>
              <a:t>Current Resources</a:t>
            </a:r>
          </a:p>
          <a:p>
            <a:pPr lvl="1"/>
            <a:r>
              <a:rPr lang="en-US" sz="1200" b="1" dirty="0" smtClean="0"/>
              <a:t>Transport</a:t>
            </a:r>
          </a:p>
          <a:p>
            <a:pPr lvl="1"/>
            <a:r>
              <a:rPr lang="en-US" sz="1200" b="1" dirty="0" smtClean="0"/>
              <a:t>Supply</a:t>
            </a:r>
          </a:p>
          <a:p>
            <a:pPr lvl="1"/>
            <a:r>
              <a:rPr lang="en-US" sz="1200" b="1" dirty="0" smtClean="0"/>
              <a:t>Alternative Resources</a:t>
            </a:r>
          </a:p>
          <a:p>
            <a:r>
              <a:rPr lang="en-US" sz="1400" b="1" dirty="0" smtClean="0"/>
              <a:t>Next Steps</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434654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 Scenarios</a:t>
            </a:r>
            <a:endParaRPr lang="en-US" dirty="0"/>
          </a:p>
        </p:txBody>
      </p:sp>
      <p:sp>
        <p:nvSpPr>
          <p:cNvPr id="3" name="Content Placeholder 2"/>
          <p:cNvSpPr>
            <a:spLocks noGrp="1"/>
          </p:cNvSpPr>
          <p:nvPr>
            <p:ph idx="1"/>
          </p:nvPr>
        </p:nvSpPr>
        <p:spPr/>
        <p:txBody>
          <a:bodyPr/>
          <a:lstStyle/>
          <a:p>
            <a:pPr>
              <a:spcBef>
                <a:spcPts val="600"/>
              </a:spcBef>
              <a:spcAft>
                <a:spcPts val="1200"/>
              </a:spcAft>
            </a:pPr>
            <a:r>
              <a:rPr lang="en-US" dirty="0" smtClean="0"/>
              <a:t>Base case is normal weather with expected customer growth.</a:t>
            </a:r>
          </a:p>
          <a:p>
            <a:pPr>
              <a:spcBef>
                <a:spcPts val="600"/>
              </a:spcBef>
              <a:spcAft>
                <a:spcPts val="1200"/>
              </a:spcAft>
            </a:pPr>
            <a:r>
              <a:rPr lang="en-US" dirty="0" smtClean="0"/>
              <a:t>Sensitivity capability for cold and warm weather.</a:t>
            </a:r>
          </a:p>
          <a:p>
            <a:pPr>
              <a:spcBef>
                <a:spcPts val="600"/>
              </a:spcBef>
              <a:spcAft>
                <a:spcPts val="1200"/>
              </a:spcAft>
            </a:pPr>
            <a:r>
              <a:rPr lang="en-US" dirty="0" smtClean="0"/>
              <a:t>Sensitivity for low and high customer growth.</a:t>
            </a:r>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1507566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Scenarios</a:t>
            </a:r>
            <a:endParaRPr lang="en-US" dirty="0"/>
          </a:p>
        </p:txBody>
      </p:sp>
      <p:sp>
        <p:nvSpPr>
          <p:cNvPr id="3" name="Content Placeholder 2"/>
          <p:cNvSpPr>
            <a:spLocks noGrp="1"/>
          </p:cNvSpPr>
          <p:nvPr>
            <p:ph idx="1"/>
          </p:nvPr>
        </p:nvSpPr>
        <p:spPr>
          <a:xfrm>
            <a:off x="685800" y="1600200"/>
            <a:ext cx="8001000" cy="4525965"/>
          </a:xfrm>
        </p:spPr>
        <p:txBody>
          <a:bodyPr>
            <a:normAutofit/>
          </a:bodyPr>
          <a:lstStyle/>
          <a:p>
            <a:pPr marL="231775" indent="-231775">
              <a:spcBef>
                <a:spcPts val="600"/>
              </a:spcBef>
              <a:spcAft>
                <a:spcPts val="1200"/>
              </a:spcAft>
            </a:pPr>
            <a:r>
              <a:rPr lang="en-US" sz="2400" dirty="0" smtClean="0"/>
              <a:t>For weather scenarios, system wide HDDs are used by giving appropriate </a:t>
            </a:r>
            <a:r>
              <a:rPr lang="en-US" sz="2400" dirty="0"/>
              <a:t>weight to the weather stations that have greater impact on system wide demand</a:t>
            </a:r>
            <a:r>
              <a:rPr lang="en-US" sz="2400" dirty="0" smtClean="0"/>
              <a:t>.</a:t>
            </a:r>
          </a:p>
          <a:p>
            <a:pPr marL="231775" indent="-231775">
              <a:spcBef>
                <a:spcPts val="600"/>
              </a:spcBef>
              <a:spcAft>
                <a:spcPts val="1200"/>
              </a:spcAft>
            </a:pPr>
            <a:r>
              <a:rPr lang="en-US" sz="2400" dirty="0" smtClean="0"/>
              <a:t>To determine the high case HDD weather scenario, the six coldest years were selected (20% of the coldest years out of 30). These years have the highest yearly total of HDDs. </a:t>
            </a:r>
          </a:p>
          <a:p>
            <a:pPr marL="231775" indent="-231775">
              <a:spcBef>
                <a:spcPts val="600"/>
              </a:spcBef>
              <a:spcAft>
                <a:spcPts val="1200"/>
              </a:spcAft>
            </a:pPr>
            <a:r>
              <a:rPr lang="en-US" sz="2400" dirty="0" smtClean="0"/>
              <a:t>To determine the low case HDD weather scenario, the six warmest years were selected (20% of the warmest years out of 30). These years have the lowest yearly total of HDDs. </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303138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Scenarios</a:t>
            </a:r>
          </a:p>
        </p:txBody>
      </p:sp>
      <p:sp>
        <p:nvSpPr>
          <p:cNvPr id="6" name="Flowchart: Magnetic Disk 5"/>
          <p:cNvSpPr/>
          <p:nvPr/>
        </p:nvSpPr>
        <p:spPr>
          <a:xfrm>
            <a:off x="685800" y="2341798"/>
            <a:ext cx="2355704" cy="2597467"/>
          </a:xfrm>
          <a:prstGeom prst="flowChartMagneticDisk">
            <a:avLst/>
          </a:prstGeom>
          <a:solidFill>
            <a:schemeClr val="accent1">
              <a:lumMod val="40000"/>
              <a:lumOff val="6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Bef>
                <a:spcPts val="0"/>
              </a:spcBef>
              <a:spcAft>
                <a:spcPts val="800"/>
              </a:spcAft>
            </a:pPr>
            <a:r>
              <a:rPr lang="en-US" sz="2000" dirty="0">
                <a:solidFill>
                  <a:srgbClr val="000000"/>
                </a:solidFill>
                <a:ea typeface="Calibri" panose="020F0502020204030204" pitchFamily="34" charset="0"/>
                <a:cs typeface="Times New Roman" panose="02020603050405020304" pitchFamily="18" charset="0"/>
              </a:rPr>
              <a:t>High Demand</a:t>
            </a:r>
            <a:br>
              <a:rPr lang="en-US" sz="2000" dirty="0">
                <a:solidFill>
                  <a:srgbClr val="000000"/>
                </a:solidFill>
                <a:ea typeface="Calibri" panose="020F0502020204030204" pitchFamily="34" charset="0"/>
                <a:cs typeface="Times New Roman" panose="02020603050405020304" pitchFamily="18" charset="0"/>
              </a:rPr>
            </a:br>
            <a:r>
              <a:rPr lang="en-US" sz="2000" dirty="0">
                <a:solidFill>
                  <a:srgbClr val="000000"/>
                </a:solidFill>
                <a:ea typeface="Calibri" panose="020F0502020204030204" pitchFamily="34" charset="0"/>
                <a:cs typeface="Times New Roman" panose="02020603050405020304" pitchFamily="18" charset="0"/>
              </a:rPr>
              <a:t>High HDD </a:t>
            </a:r>
            <a:br>
              <a:rPr lang="en-US" sz="2000" dirty="0">
                <a:solidFill>
                  <a:srgbClr val="000000"/>
                </a:solidFill>
                <a:ea typeface="Calibri" panose="020F0502020204030204" pitchFamily="34" charset="0"/>
                <a:cs typeface="Times New Roman" panose="02020603050405020304" pitchFamily="18" charset="0"/>
              </a:rPr>
            </a:br>
            <a:r>
              <a:rPr lang="en-US" sz="2000" dirty="0">
                <a:solidFill>
                  <a:srgbClr val="000000"/>
                </a:solidFill>
                <a:ea typeface="Calibri" panose="020F0502020204030204" pitchFamily="34" charset="0"/>
                <a:cs typeface="Times New Roman" panose="02020603050405020304" pitchFamily="18" charset="0"/>
              </a:rPr>
              <a:t>(Cold)</a:t>
            </a:r>
            <a:endParaRPr lang="en-US" sz="2000" dirty="0">
              <a:solidFill>
                <a:prstClr val="white"/>
              </a:solidFill>
              <a:ea typeface="Calibri" panose="020F0502020204030204" pitchFamily="34" charset="0"/>
              <a:cs typeface="Times New Roman" panose="02020603050405020304" pitchFamily="18" charset="0"/>
            </a:endParaRPr>
          </a:p>
        </p:txBody>
      </p:sp>
      <p:sp>
        <p:nvSpPr>
          <p:cNvPr id="7" name="Flowchart: Magnetic Disk 6"/>
          <p:cNvSpPr/>
          <p:nvPr/>
        </p:nvSpPr>
        <p:spPr>
          <a:xfrm>
            <a:off x="3664988" y="2607868"/>
            <a:ext cx="2340928" cy="2099464"/>
          </a:xfrm>
          <a:prstGeom prst="flowChartMagneticDisk">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Bef>
                <a:spcPts val="0"/>
              </a:spcBef>
              <a:spcAft>
                <a:spcPts val="800"/>
              </a:spcAft>
            </a:pPr>
            <a:r>
              <a:rPr lang="en-US" sz="2000" dirty="0">
                <a:solidFill>
                  <a:srgbClr val="000000"/>
                </a:solidFill>
                <a:ea typeface="Calibri" panose="020F0502020204030204" pitchFamily="34" charset="0"/>
                <a:cs typeface="Times New Roman" panose="02020603050405020304" pitchFamily="18" charset="0"/>
              </a:rPr>
              <a:t>Average Demand Average HDD</a:t>
            </a:r>
            <a:endParaRPr lang="en-US" sz="2000" dirty="0">
              <a:solidFill>
                <a:prstClr val="white"/>
              </a:solidFill>
              <a:ea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1100" dirty="0">
                <a:solidFill>
                  <a:prstClr val="white"/>
                </a:solidFill>
                <a:ea typeface="Calibri" panose="020F0502020204030204" pitchFamily="34" charset="0"/>
                <a:cs typeface="Times New Roman" panose="02020603050405020304" pitchFamily="18" charset="0"/>
              </a:rPr>
              <a:t> </a:t>
            </a:r>
          </a:p>
        </p:txBody>
      </p:sp>
      <p:sp>
        <p:nvSpPr>
          <p:cNvPr id="8" name="Flowchart: Magnetic Disk 7"/>
          <p:cNvSpPr/>
          <p:nvPr/>
        </p:nvSpPr>
        <p:spPr>
          <a:xfrm>
            <a:off x="6595281" y="2802331"/>
            <a:ext cx="1896630" cy="1676400"/>
          </a:xfrm>
          <a:prstGeom prst="flowChartMagneticDisk">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Bef>
                <a:spcPts val="0"/>
              </a:spcBef>
              <a:spcAft>
                <a:spcPts val="0"/>
              </a:spcAft>
            </a:pPr>
            <a:r>
              <a:rPr lang="en-US" sz="1800" dirty="0">
                <a:solidFill>
                  <a:srgbClr val="000000"/>
                </a:solidFill>
                <a:ea typeface="Calibri" panose="020F0502020204030204" pitchFamily="34" charset="0"/>
                <a:cs typeface="Times New Roman" panose="02020603050405020304" pitchFamily="18" charset="0"/>
              </a:rPr>
              <a:t>Low Demand</a:t>
            </a:r>
            <a:br>
              <a:rPr lang="en-US" sz="1800" dirty="0">
                <a:solidFill>
                  <a:srgbClr val="000000"/>
                </a:solidFill>
                <a:ea typeface="Calibri" panose="020F0502020204030204" pitchFamily="34" charset="0"/>
                <a:cs typeface="Times New Roman" panose="02020603050405020304" pitchFamily="18" charset="0"/>
              </a:rPr>
            </a:br>
            <a:r>
              <a:rPr lang="en-US" sz="1800" dirty="0">
                <a:solidFill>
                  <a:srgbClr val="000000"/>
                </a:solidFill>
                <a:ea typeface="Calibri" panose="020F0502020204030204" pitchFamily="34" charset="0"/>
                <a:cs typeface="Times New Roman" panose="02020603050405020304" pitchFamily="18" charset="0"/>
              </a:rPr>
              <a:t>Low HDD (Mild)</a:t>
            </a:r>
            <a:endParaRPr lang="en-US" sz="1800" dirty="0">
              <a:solidFill>
                <a:prstClr val="white"/>
              </a:solidFill>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1308121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Data</a:t>
            </a:r>
            <a:endParaRPr lang="en-US" dirty="0"/>
          </a:p>
        </p:txBody>
      </p:sp>
      <p:sp>
        <p:nvSpPr>
          <p:cNvPr id="3" name="Content Placeholder 2"/>
          <p:cNvSpPr>
            <a:spLocks noGrp="1"/>
          </p:cNvSpPr>
          <p:nvPr>
            <p:ph idx="1"/>
          </p:nvPr>
        </p:nvSpPr>
        <p:spPr/>
        <p:txBody>
          <a:bodyPr>
            <a:normAutofit/>
          </a:bodyPr>
          <a:lstStyle/>
          <a:p>
            <a:r>
              <a:rPr lang="en-US" dirty="0" smtClean="0"/>
              <a:t>Woods &amp; Poole State Profile data is used for customer forecast.</a:t>
            </a:r>
          </a:p>
          <a:p>
            <a:r>
              <a:rPr lang="en-US" dirty="0" smtClean="0"/>
              <a:t>Population data is used for the Residential Customers.</a:t>
            </a:r>
          </a:p>
          <a:p>
            <a:r>
              <a:rPr lang="en-US" dirty="0"/>
              <a:t>Commercial and Industrial growth factors used Farm, Construction, and Manufacturing earnings in previous </a:t>
            </a:r>
            <a:r>
              <a:rPr lang="en-US" dirty="0" smtClean="0"/>
              <a:t>model.</a:t>
            </a:r>
            <a:endParaRPr lang="en-US" dirty="0"/>
          </a:p>
          <a:p>
            <a:r>
              <a:rPr lang="en-US" dirty="0"/>
              <a:t>New model uses: </a:t>
            </a:r>
            <a:r>
              <a:rPr lang="en-US" sz="1600" dirty="0"/>
              <a:t>Farm Employment, Forestry, Fishing, Related Activities &amp; Other, Mining Employment, Utilities Employment, Construction Employment, Manufacturing Employment, Wholesale Trade Employment, Retail Trade Employment, Transportation &amp; Warehousing Employment, Information Employment, Arts, Entertainment, &amp; Recreation Employment, Finance &amp; Insurance Employment, Real Estate, Rental &amp; Leasing Employment, Professional &amp; Technical Services Employment, Administrative &amp; Waste Services Employment, Educational Services Employment, Health Care &amp; Social Assistance Employment, Federal Civilian Government Employment, State &amp; Local Government Employment, and Federal Military Government Employment</a:t>
            </a:r>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2936183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Growth Formulas</a:t>
            </a:r>
            <a:endParaRPr lang="en-US" dirty="0"/>
          </a:p>
        </p:txBody>
      </p:sp>
      <p:pic>
        <p:nvPicPr>
          <p:cNvPr id="7" name="Content Placeholder 6"/>
          <p:cNvPicPr>
            <a:picLocks noGrp="1" noChangeAspect="1"/>
          </p:cNvPicPr>
          <p:nvPr>
            <p:ph idx="1"/>
          </p:nvPr>
        </p:nvPicPr>
        <p:blipFill>
          <a:blip r:embed="rId3"/>
          <a:stretch>
            <a:fillRect/>
          </a:stretch>
        </p:blipFill>
        <p:spPr>
          <a:xfrm>
            <a:off x="422910" y="1524000"/>
            <a:ext cx="8369138" cy="3452323"/>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772870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Commercial and Industrial Growth formulas</a:t>
            </a:r>
            <a:endParaRPr lang="en-US" dirty="0"/>
          </a:p>
        </p:txBody>
      </p:sp>
      <p:pic>
        <p:nvPicPr>
          <p:cNvPr id="8" name="Content Placeholder 7"/>
          <p:cNvPicPr>
            <a:picLocks noGrp="1" noChangeAspect="1"/>
          </p:cNvPicPr>
          <p:nvPr>
            <p:ph idx="1"/>
          </p:nvPr>
        </p:nvPicPr>
        <p:blipFill>
          <a:blip r:embed="rId3"/>
          <a:stretch>
            <a:fillRect/>
          </a:stretch>
        </p:blipFill>
        <p:spPr>
          <a:xfrm>
            <a:off x="457200" y="1600200"/>
            <a:ext cx="8161968" cy="3505200"/>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7417928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Demand Forecast</a:t>
            </a:r>
            <a:r>
              <a:rPr lang="en-US" dirty="0"/>
              <a:t/>
            </a:r>
            <a:br>
              <a:rPr lang="en-US" dirty="0"/>
            </a:br>
            <a:endParaRPr lang="en-US" sz="2200" dirty="0"/>
          </a:p>
        </p:txBody>
      </p:sp>
      <p:sp>
        <p:nvSpPr>
          <p:cNvPr id="3" name="Content Placeholder 2"/>
          <p:cNvSpPr>
            <a:spLocks noGrp="1"/>
          </p:cNvSpPr>
          <p:nvPr>
            <p:ph idx="1"/>
          </p:nvPr>
        </p:nvSpPr>
        <p:spPr>
          <a:xfrm>
            <a:off x="457200" y="1295400"/>
            <a:ext cx="8229600" cy="4525963"/>
          </a:xfrm>
        </p:spPr>
        <p:txBody>
          <a:bodyPr>
            <a:noAutofit/>
          </a:bodyPr>
          <a:lstStyle/>
          <a:p>
            <a:r>
              <a:rPr lang="en-US" dirty="0" smtClean="0"/>
              <a:t>The </a:t>
            </a:r>
            <a:r>
              <a:rPr lang="en-US" dirty="0"/>
              <a:t>Monthly Demand Forecast by </a:t>
            </a:r>
            <a:r>
              <a:rPr lang="en-US" dirty="0" smtClean="0"/>
              <a:t>year</a:t>
            </a:r>
            <a:r>
              <a:rPr lang="en-US" dirty="0"/>
              <a:t>, </a:t>
            </a:r>
            <a:r>
              <a:rPr lang="en-US" dirty="0" smtClean="0"/>
              <a:t>month, rate schedule </a:t>
            </a:r>
            <a:r>
              <a:rPr lang="en-US" dirty="0"/>
              <a:t>and </a:t>
            </a:r>
            <a:r>
              <a:rPr lang="en-US" dirty="0" smtClean="0"/>
              <a:t>CityGate </a:t>
            </a:r>
            <a:r>
              <a:rPr lang="en-US" dirty="0"/>
              <a:t>was based </a:t>
            </a:r>
            <a:r>
              <a:rPr lang="en-US" dirty="0" smtClean="0"/>
              <a:t>upon:</a:t>
            </a:r>
          </a:p>
          <a:p>
            <a:pPr lvl="1"/>
            <a:r>
              <a:rPr lang="en-US" dirty="0" smtClean="0"/>
              <a:t>The </a:t>
            </a:r>
            <a:r>
              <a:rPr lang="en-US" dirty="0"/>
              <a:t>calculated forecast for weather </a:t>
            </a:r>
            <a:r>
              <a:rPr lang="en-US" dirty="0" smtClean="0"/>
              <a:t>dependent </a:t>
            </a:r>
            <a:r>
              <a:rPr lang="en-US" dirty="0"/>
              <a:t>load plus the most recent year’s (</a:t>
            </a:r>
            <a:r>
              <a:rPr lang="en-US" dirty="0" smtClean="0"/>
              <a:t>2015) </a:t>
            </a:r>
            <a:r>
              <a:rPr lang="en-US" dirty="0"/>
              <a:t>non weather dependent core load </a:t>
            </a:r>
            <a:r>
              <a:rPr lang="en-US" dirty="0" smtClean="0"/>
              <a:t>with applied growth factors.</a:t>
            </a:r>
          </a:p>
          <a:p>
            <a:pPr lvl="1"/>
            <a:r>
              <a:rPr lang="en-US" dirty="0" smtClean="0"/>
              <a:t>Core </a:t>
            </a:r>
            <a:r>
              <a:rPr lang="en-US" dirty="0"/>
              <a:t>load was forecasted by </a:t>
            </a:r>
            <a:r>
              <a:rPr lang="en-US" dirty="0" smtClean="0"/>
              <a:t>CityGate by rate schedule.</a:t>
            </a:r>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840895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Peak Day Forecast</a:t>
            </a:r>
            <a:endParaRPr lang="en-US" sz="2200" dirty="0"/>
          </a:p>
        </p:txBody>
      </p:sp>
      <p:sp>
        <p:nvSpPr>
          <p:cNvPr id="3" name="Content Placeholder 2"/>
          <p:cNvSpPr>
            <a:spLocks noGrp="1"/>
          </p:cNvSpPr>
          <p:nvPr>
            <p:ph idx="1"/>
          </p:nvPr>
        </p:nvSpPr>
        <p:spPr/>
        <p:txBody>
          <a:bodyPr>
            <a:normAutofit/>
          </a:bodyPr>
          <a:lstStyle/>
          <a:p>
            <a:r>
              <a:rPr lang="en-US" sz="1800" dirty="0" smtClean="0"/>
              <a:t>3 Peak Day Scenarios:</a:t>
            </a:r>
          </a:p>
          <a:p>
            <a:pPr lvl="1"/>
            <a:r>
              <a:rPr lang="en-US" sz="1800" dirty="0" smtClean="0"/>
              <a:t>Average Peak Day</a:t>
            </a:r>
          </a:p>
          <a:p>
            <a:pPr lvl="1"/>
            <a:r>
              <a:rPr lang="en-US" sz="1800" dirty="0" smtClean="0"/>
              <a:t>Max Peak Day</a:t>
            </a:r>
          </a:p>
          <a:p>
            <a:pPr lvl="1"/>
            <a:r>
              <a:rPr lang="en-US" sz="1800" dirty="0" smtClean="0"/>
              <a:t>CityGate Peak Day</a:t>
            </a:r>
            <a:endParaRPr lang="en-US" sz="1800" dirty="0"/>
          </a:p>
          <a:p>
            <a:r>
              <a:rPr lang="en-US" sz="1800" dirty="0" smtClean="0"/>
              <a:t>HDD weighting</a:t>
            </a:r>
          </a:p>
          <a:p>
            <a:pPr lvl="1"/>
            <a:r>
              <a:rPr lang="en-US" sz="1800" dirty="0"/>
              <a:t>To determine the peak day HDDs Cascade had to weight each HDD based on weather location.</a:t>
            </a:r>
          </a:p>
          <a:p>
            <a:pPr lvl="2"/>
            <a:r>
              <a:rPr lang="en-US" sz="1800" dirty="0" smtClean="0"/>
              <a:t>Held customer count </a:t>
            </a:r>
            <a:r>
              <a:rPr lang="en-US" sz="1800" dirty="0"/>
              <a:t>to </a:t>
            </a:r>
            <a:r>
              <a:rPr lang="en-US" sz="1800" dirty="0" smtClean="0"/>
              <a:t>the </a:t>
            </a:r>
            <a:r>
              <a:rPr lang="en-US" sz="1800" dirty="0"/>
              <a:t>December 2015 actual and </a:t>
            </a:r>
            <a:r>
              <a:rPr lang="en-US" sz="1800" dirty="0" smtClean="0"/>
              <a:t>used </a:t>
            </a:r>
            <a:r>
              <a:rPr lang="en-US" sz="1800" dirty="0"/>
              <a:t>the coefficient b in the linear regressions.</a:t>
            </a:r>
          </a:p>
          <a:p>
            <a:pPr lvl="2"/>
            <a:r>
              <a:rPr lang="en-US" sz="1800" dirty="0"/>
              <a:t>The amount of demand at each weather location based on an increase in </a:t>
            </a:r>
            <a:r>
              <a:rPr lang="en-US" sz="1800" dirty="0" smtClean="0"/>
              <a:t>1 </a:t>
            </a:r>
            <a:r>
              <a:rPr lang="en-US" sz="1800" dirty="0"/>
              <a:t>HDD determined how each weather location should be </a:t>
            </a:r>
            <a:r>
              <a:rPr lang="en-US" sz="1800" dirty="0" smtClean="0"/>
              <a:t>weighted.</a:t>
            </a:r>
          </a:p>
          <a:p>
            <a:pPr lvl="2"/>
            <a:endParaRPr lang="en-US" sz="3200" dirty="0"/>
          </a:p>
          <a:p>
            <a:pPr lvl="1"/>
            <a:endParaRPr lang="en-US" sz="2200" dirty="0" smtClean="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657967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Average Peak Day Forecast</a:t>
            </a:r>
            <a:endParaRPr lang="en-US" sz="2200" dirty="0"/>
          </a:p>
        </p:txBody>
      </p:sp>
      <p:sp>
        <p:nvSpPr>
          <p:cNvPr id="3" name="Content Placeholder 2"/>
          <p:cNvSpPr>
            <a:spLocks noGrp="1"/>
          </p:cNvSpPr>
          <p:nvPr>
            <p:ph idx="1"/>
          </p:nvPr>
        </p:nvSpPr>
        <p:spPr/>
        <p:txBody>
          <a:bodyPr>
            <a:normAutofit fontScale="47500" lnSpcReduction="20000"/>
          </a:bodyPr>
          <a:lstStyle/>
          <a:p>
            <a:r>
              <a:rPr lang="en-US" sz="6800" dirty="0" smtClean="0"/>
              <a:t>The Average </a:t>
            </a:r>
            <a:r>
              <a:rPr lang="en-US" sz="6800" dirty="0"/>
              <a:t>Peak Day </a:t>
            </a:r>
            <a:r>
              <a:rPr lang="en-US" sz="6800" dirty="0" smtClean="0"/>
              <a:t>Forecast ensures </a:t>
            </a:r>
            <a:r>
              <a:rPr lang="en-US" sz="6800" dirty="0"/>
              <a:t>that Cascade </a:t>
            </a:r>
            <a:r>
              <a:rPr lang="en-US" sz="6800" dirty="0" smtClean="0"/>
              <a:t>can plan for the expected peak day during a year. </a:t>
            </a:r>
          </a:p>
          <a:p>
            <a:pPr lvl="1"/>
            <a:r>
              <a:rPr lang="en-US" sz="5500" dirty="0" smtClean="0"/>
              <a:t>Using the weighted HDDs, Cascade found the coldest day in each of the most recent 30 years (1986-2015).</a:t>
            </a:r>
          </a:p>
          <a:p>
            <a:pPr lvl="1"/>
            <a:r>
              <a:rPr lang="en-US" sz="5500" dirty="0" smtClean="0"/>
              <a:t>Using those HDDs, Cascade averaged each day for each weather location to come up with 7 HDDs.</a:t>
            </a:r>
          </a:p>
          <a:p>
            <a:pPr lvl="1"/>
            <a:r>
              <a:rPr lang="en-US" sz="5500" dirty="0" smtClean="0"/>
              <a:t>Those HDDs were then applied to the regressions to come up with an average peak day forecast.</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1544575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Max Peak Day Forecast</a:t>
            </a:r>
            <a:endParaRPr lang="en-US" sz="2200" dirty="0"/>
          </a:p>
        </p:txBody>
      </p:sp>
      <p:sp>
        <p:nvSpPr>
          <p:cNvPr id="3" name="Content Placeholder 2"/>
          <p:cNvSpPr>
            <a:spLocks noGrp="1"/>
          </p:cNvSpPr>
          <p:nvPr>
            <p:ph idx="1"/>
          </p:nvPr>
        </p:nvSpPr>
        <p:spPr/>
        <p:txBody>
          <a:bodyPr>
            <a:normAutofit fontScale="55000" lnSpcReduction="20000"/>
          </a:bodyPr>
          <a:lstStyle/>
          <a:p>
            <a:r>
              <a:rPr lang="en-US" sz="6800" dirty="0" smtClean="0"/>
              <a:t>The Max Peak Day Forecast allows Cascade to plan for the coldest day in the past 30 years with today’s usage rates and customer counts.</a:t>
            </a:r>
          </a:p>
          <a:p>
            <a:pPr lvl="1"/>
            <a:r>
              <a:rPr lang="en-US" sz="5500" dirty="0" smtClean="0"/>
              <a:t>Using the weighted HDDs, Cascade found the coldest day from the past 30 years (This is December 21</a:t>
            </a:r>
            <a:r>
              <a:rPr lang="en-US" sz="5500" baseline="30000" dirty="0" smtClean="0"/>
              <a:t>st</a:t>
            </a:r>
            <a:r>
              <a:rPr lang="en-US" sz="5500" dirty="0" smtClean="0"/>
              <a:t>, 1990).</a:t>
            </a:r>
          </a:p>
          <a:p>
            <a:pPr lvl="1"/>
            <a:r>
              <a:rPr lang="en-US" sz="5500" dirty="0" smtClean="0"/>
              <a:t>The HDDs for each weather location from this day were used in the regressions</a:t>
            </a:r>
            <a:r>
              <a:rPr lang="en-US" sz="5500" dirty="0"/>
              <a:t> </a:t>
            </a:r>
            <a:r>
              <a:rPr lang="en-US" sz="5500" dirty="0" smtClean="0"/>
              <a:t>to come up with the Max Peak Day Forecast.</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583550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IRP Staffing and Support</a:t>
            </a:r>
            <a:r>
              <a:rPr lang="en-US" dirty="0"/>
              <a:t/>
            </a:r>
            <a:br>
              <a:rPr lang="en-US" dirty="0"/>
            </a:br>
            <a:endParaRPr lang="en-US" dirty="0"/>
          </a:p>
        </p:txBody>
      </p:sp>
      <p:sp>
        <p:nvSpPr>
          <p:cNvPr id="3" name="Content Placeholder 2"/>
          <p:cNvSpPr>
            <a:spLocks noGrp="1"/>
          </p:cNvSpPr>
          <p:nvPr>
            <p:ph idx="1"/>
          </p:nvPr>
        </p:nvSpPr>
        <p:spPr>
          <a:xfrm>
            <a:off x="762000" y="1600202"/>
            <a:ext cx="7924800" cy="4724397"/>
          </a:xfrm>
        </p:spPr>
        <p:txBody>
          <a:bodyPr>
            <a:normAutofit/>
          </a:bodyPr>
          <a:lstStyle/>
          <a:p>
            <a:pPr lvl="0"/>
            <a:r>
              <a:rPr lang="en-US" dirty="0" smtClean="0"/>
              <a:t>Two positions added</a:t>
            </a:r>
          </a:p>
          <a:p>
            <a:pPr lvl="0"/>
            <a:r>
              <a:rPr lang="en-US" dirty="0" smtClean="0"/>
              <a:t>Resource planning analysts </a:t>
            </a:r>
          </a:p>
          <a:p>
            <a:pPr lvl="0"/>
            <a:r>
              <a:rPr lang="en-US" dirty="0" smtClean="0"/>
              <a:t>First new analyst starts late July</a:t>
            </a:r>
          </a:p>
          <a:p>
            <a:pPr lvl="0"/>
            <a:r>
              <a:rPr lang="en-US" dirty="0" smtClean="0"/>
              <a:t>Have posted for the second new analyst</a:t>
            </a:r>
          </a:p>
          <a:p>
            <a:pPr lvl="0"/>
            <a:endParaRPr lang="en-US" dirty="0" smtClean="0"/>
          </a:p>
          <a:p>
            <a:pPr lvl="0"/>
            <a:r>
              <a:rPr lang="en-US" dirty="0" smtClean="0"/>
              <a:t>Hired Bruce Folsom as IRP consultant</a:t>
            </a:r>
          </a:p>
          <a:p>
            <a:pPr lvl="0"/>
            <a:endParaRPr lang="en-US" dirty="0" smtClean="0"/>
          </a:p>
          <a:p>
            <a:pPr lvl="0"/>
            <a:endParaRPr lang="en-US" dirty="0"/>
          </a:p>
          <a:p>
            <a:pPr marL="0" lvl="0" indent="0">
              <a:buNone/>
            </a:pPr>
            <a:endParaRPr lang="en-US" dirty="0" smtClean="0"/>
          </a:p>
          <a:p>
            <a:pPr lvl="0"/>
            <a:endParaRPr lang="en-US" dirty="0"/>
          </a:p>
          <a:p>
            <a:pPr marL="0" lvl="0" indent="0">
              <a:buNone/>
            </a:pP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CONFIDENTIAL - for discussion purposes only</a:t>
            </a:r>
            <a:endParaRPr lang="en-US" dirty="0"/>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156247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CityGate Peak Day Forecast</a:t>
            </a:r>
            <a:endParaRPr lang="en-US" sz="2200" dirty="0"/>
          </a:p>
        </p:txBody>
      </p:sp>
      <p:sp>
        <p:nvSpPr>
          <p:cNvPr id="3" name="Content Placeholder 2"/>
          <p:cNvSpPr>
            <a:spLocks noGrp="1"/>
          </p:cNvSpPr>
          <p:nvPr>
            <p:ph idx="1"/>
          </p:nvPr>
        </p:nvSpPr>
        <p:spPr/>
        <p:txBody>
          <a:bodyPr>
            <a:normAutofit fontScale="55000" lnSpcReduction="20000"/>
          </a:bodyPr>
          <a:lstStyle/>
          <a:p>
            <a:r>
              <a:rPr lang="en-US" sz="6800" dirty="0" smtClean="0"/>
              <a:t>The CityGate Peak Day Forecast allows Cascade to plan for the coldest day in the past 30 years at each individual weather location.</a:t>
            </a:r>
          </a:p>
          <a:p>
            <a:pPr lvl="1"/>
            <a:r>
              <a:rPr lang="en-US" sz="5500" dirty="0" smtClean="0"/>
              <a:t>Using weather location HDDs, Cascade found the coldest HDD in the past 30 years for each individual weather location.</a:t>
            </a:r>
          </a:p>
          <a:p>
            <a:pPr lvl="1"/>
            <a:r>
              <a:rPr lang="en-US" sz="5500" dirty="0" smtClean="0"/>
              <a:t>The HDDs for each weather location were used in the regressions</a:t>
            </a:r>
            <a:r>
              <a:rPr lang="en-US" sz="5500" dirty="0"/>
              <a:t> </a:t>
            </a:r>
            <a:r>
              <a:rPr lang="en-US" sz="5500" dirty="0" smtClean="0"/>
              <a:t>to come up with the CityGate Peak Day Forecast.</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35460650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and CityGate Peak HDDs</a:t>
            </a:r>
            <a:endParaRPr lang="en-US" dirty="0"/>
          </a:p>
        </p:txBody>
      </p:sp>
      <p:pic>
        <p:nvPicPr>
          <p:cNvPr id="7" name="Content Placeholder 6"/>
          <p:cNvPicPr>
            <a:picLocks noGrp="1" noChangeAspect="1"/>
          </p:cNvPicPr>
          <p:nvPr>
            <p:ph idx="1"/>
          </p:nvPr>
        </p:nvPicPr>
        <p:blipFill>
          <a:blip r:embed="rId3"/>
          <a:stretch>
            <a:fillRect/>
          </a:stretch>
        </p:blipFill>
        <p:spPr>
          <a:xfrm>
            <a:off x="457199" y="1676400"/>
            <a:ext cx="8287485" cy="3733800"/>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1747128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Peak Demand Day Forecast</a:t>
            </a:r>
            <a:endParaRPr lang="en-US" dirty="0"/>
          </a:p>
        </p:txBody>
      </p:sp>
      <p:pic>
        <p:nvPicPr>
          <p:cNvPr id="6" name="Picture 5"/>
          <p:cNvPicPr>
            <a:picLocks noChangeAspect="1"/>
          </p:cNvPicPr>
          <p:nvPr/>
        </p:nvPicPr>
        <p:blipFill>
          <a:blip r:embed="rId3"/>
          <a:stretch>
            <a:fillRect/>
          </a:stretch>
        </p:blipFill>
        <p:spPr>
          <a:xfrm>
            <a:off x="457200" y="1295400"/>
            <a:ext cx="8224600" cy="4495800"/>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13719725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Max Peak Demand Day Forecast</a:t>
            </a:r>
            <a:endParaRPr lang="en-US" dirty="0"/>
          </a:p>
        </p:txBody>
      </p:sp>
      <p:pic>
        <p:nvPicPr>
          <p:cNvPr id="7" name="Picture 6"/>
          <p:cNvPicPr>
            <a:picLocks noChangeAspect="1"/>
          </p:cNvPicPr>
          <p:nvPr/>
        </p:nvPicPr>
        <p:blipFill>
          <a:blip r:embed="rId3"/>
          <a:stretch>
            <a:fillRect/>
          </a:stretch>
        </p:blipFill>
        <p:spPr>
          <a:xfrm>
            <a:off x="457200" y="1295400"/>
            <a:ext cx="8224600" cy="4495800"/>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3819765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CityGate Peak Demand Day Forecast</a:t>
            </a:r>
            <a:endParaRPr lang="en-US" dirty="0"/>
          </a:p>
        </p:txBody>
      </p:sp>
      <p:pic>
        <p:nvPicPr>
          <p:cNvPr id="6" name="Picture 5"/>
          <p:cNvPicPr>
            <a:picLocks noChangeAspect="1"/>
          </p:cNvPicPr>
          <p:nvPr/>
        </p:nvPicPr>
        <p:blipFill>
          <a:blip r:embed="rId3"/>
          <a:stretch>
            <a:fillRect/>
          </a:stretch>
        </p:blipFill>
        <p:spPr>
          <a:xfrm>
            <a:off x="457200" y="1295400"/>
            <a:ext cx="8224600" cy="4495800"/>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925377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System</a:t>
            </a:r>
            <a:endParaRPr lang="en-US" dirty="0"/>
          </a:p>
        </p:txBody>
      </p:sp>
      <p:pic>
        <p:nvPicPr>
          <p:cNvPr id="5" name="Content Placeholder 4"/>
          <p:cNvPicPr>
            <a:picLocks noGrp="1" noChangeAspect="1"/>
          </p:cNvPicPr>
          <p:nvPr>
            <p:ph idx="1"/>
          </p:nvPr>
        </p:nvPicPr>
        <p:blipFill>
          <a:blip r:embed="rId2"/>
          <a:stretch>
            <a:fillRect/>
          </a:stretch>
        </p:blipFill>
        <p:spPr>
          <a:xfrm>
            <a:off x="457200" y="1374874"/>
            <a:ext cx="8140894" cy="4568726"/>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1864838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a:t>
            </a:r>
            <a:endParaRPr lang="en-US" dirty="0"/>
          </a:p>
        </p:txBody>
      </p:sp>
      <p:pic>
        <p:nvPicPr>
          <p:cNvPr id="5" name="Content Placeholder 4"/>
          <p:cNvPicPr>
            <a:picLocks noGrp="1" noChangeAspect="1"/>
          </p:cNvPicPr>
          <p:nvPr>
            <p:ph idx="1"/>
          </p:nvPr>
        </p:nvPicPr>
        <p:blipFill>
          <a:blip r:embed="rId2"/>
          <a:stretch>
            <a:fillRect/>
          </a:stretch>
        </p:blipFill>
        <p:spPr>
          <a:xfrm>
            <a:off x="457200" y="1373396"/>
            <a:ext cx="8153400" cy="4575744"/>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945503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a:t>
            </a:r>
            <a:endParaRPr lang="en-US" dirty="0"/>
          </a:p>
        </p:txBody>
      </p:sp>
      <p:pic>
        <p:nvPicPr>
          <p:cNvPr id="5" name="Content Placeholder 4"/>
          <p:cNvPicPr>
            <a:picLocks noGrp="1" noChangeAspect="1"/>
          </p:cNvPicPr>
          <p:nvPr>
            <p:ph idx="1"/>
          </p:nvPr>
        </p:nvPicPr>
        <p:blipFill>
          <a:blip r:embed="rId2"/>
          <a:stretch>
            <a:fillRect/>
          </a:stretch>
        </p:blipFill>
        <p:spPr>
          <a:xfrm>
            <a:off x="457200" y="1398588"/>
            <a:ext cx="8153400" cy="4575744"/>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1383751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Total System Peak Day Comparison to previous IRP’s</a:t>
            </a:r>
            <a:endParaRPr lang="en-US" dirty="0"/>
          </a:p>
        </p:txBody>
      </p:sp>
      <p:pic>
        <p:nvPicPr>
          <p:cNvPr id="5" name="Content Placeholder 4"/>
          <p:cNvPicPr>
            <a:picLocks noGrp="1" noChangeAspect="1"/>
          </p:cNvPicPr>
          <p:nvPr>
            <p:ph idx="1"/>
          </p:nvPr>
        </p:nvPicPr>
        <p:blipFill>
          <a:blip r:embed="rId2"/>
          <a:stretch>
            <a:fillRect/>
          </a:stretch>
        </p:blipFill>
        <p:spPr>
          <a:xfrm>
            <a:off x="457200" y="1739321"/>
            <a:ext cx="8229600" cy="4247721"/>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1521622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Washington Peak </a:t>
            </a:r>
            <a:r>
              <a:rPr lang="en-US" dirty="0"/>
              <a:t>Day Comparison to previous IRP’s</a:t>
            </a:r>
          </a:p>
        </p:txBody>
      </p:sp>
      <p:pic>
        <p:nvPicPr>
          <p:cNvPr id="5" name="Content Placeholder 4"/>
          <p:cNvPicPr>
            <a:picLocks noGrp="1" noChangeAspect="1"/>
          </p:cNvPicPr>
          <p:nvPr>
            <p:ph idx="1"/>
          </p:nvPr>
        </p:nvPicPr>
        <p:blipFill>
          <a:blip r:embed="rId2"/>
          <a:stretch>
            <a:fillRect/>
          </a:stretch>
        </p:blipFill>
        <p:spPr>
          <a:xfrm>
            <a:off x="457200" y="1739321"/>
            <a:ext cx="8229600" cy="4247721"/>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2681596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IRP CONSULTANT</a:t>
            </a:r>
            <a:endParaRPr lang="en-US" dirty="0"/>
          </a:p>
        </p:txBody>
      </p:sp>
      <p:sp>
        <p:nvSpPr>
          <p:cNvPr id="3" name="Content Placeholder 2"/>
          <p:cNvSpPr>
            <a:spLocks noGrp="1"/>
          </p:cNvSpPr>
          <p:nvPr>
            <p:ph idx="1"/>
          </p:nvPr>
        </p:nvSpPr>
        <p:spPr/>
        <p:txBody>
          <a:bodyPr/>
          <a:lstStyle/>
          <a:p>
            <a:r>
              <a:rPr lang="en-US" dirty="0" smtClean="0"/>
              <a:t>Cascade has hired Bruce Folsom</a:t>
            </a:r>
          </a:p>
          <a:p>
            <a:r>
              <a:rPr lang="en-US" dirty="0" smtClean="0"/>
              <a:t>23 </a:t>
            </a:r>
            <a:r>
              <a:rPr lang="en-US" dirty="0"/>
              <a:t>years with Avista </a:t>
            </a:r>
            <a:r>
              <a:rPr lang="en-US" dirty="0" smtClean="0"/>
              <a:t>Corporation</a:t>
            </a:r>
          </a:p>
          <a:p>
            <a:r>
              <a:rPr lang="en-US" dirty="0" smtClean="0"/>
              <a:t>8 years </a:t>
            </a:r>
            <a:r>
              <a:rPr lang="en-US" dirty="0"/>
              <a:t>with the Washington Utilities and </a:t>
            </a:r>
            <a:r>
              <a:rPr lang="en-US" dirty="0" smtClean="0"/>
              <a:t>Transportation </a:t>
            </a:r>
            <a:r>
              <a:rPr lang="en-US" dirty="0"/>
              <a:t>Commission (WUTC</a:t>
            </a:r>
            <a:r>
              <a:rPr lang="en-US" dirty="0" smtClean="0"/>
              <a:t>)</a:t>
            </a:r>
          </a:p>
          <a:p>
            <a:r>
              <a:rPr lang="en-US" dirty="0"/>
              <a:t>Bruce has a B.S. in Environmental Studies from the University of Washington and an MBA in Business Administration from Seattle University.  </a:t>
            </a:r>
          </a:p>
        </p:txBody>
      </p:sp>
      <p:sp>
        <p:nvSpPr>
          <p:cNvPr id="5" name="Footer Placeholder 4"/>
          <p:cNvSpPr>
            <a:spLocks noGrp="1"/>
          </p:cNvSpPr>
          <p:nvPr>
            <p:ph type="ftr" sz="quarter" idx="11"/>
          </p:nvPr>
        </p:nvSpPr>
        <p:spPr/>
        <p:txBody>
          <a:bodyPr/>
          <a:lstStyle/>
          <a:p>
            <a:r>
              <a:rPr lang="en-US" dirty="0" smtClean="0"/>
              <a:t>CONFIDENTIAL - for discussion purposes only</a:t>
            </a:r>
            <a:endParaRPr lang="en-US" dirty="0"/>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459673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Oregon Peak </a:t>
            </a:r>
            <a:r>
              <a:rPr lang="en-US" dirty="0"/>
              <a:t>Day Comparison to previous IRP’s</a:t>
            </a:r>
          </a:p>
        </p:txBody>
      </p:sp>
      <p:pic>
        <p:nvPicPr>
          <p:cNvPr id="5" name="Content Placeholder 4"/>
          <p:cNvPicPr>
            <a:picLocks noGrp="1" noChangeAspect="1"/>
          </p:cNvPicPr>
          <p:nvPr>
            <p:ph idx="1"/>
          </p:nvPr>
        </p:nvPicPr>
        <p:blipFill>
          <a:blip r:embed="rId2"/>
          <a:stretch>
            <a:fillRect/>
          </a:stretch>
        </p:blipFill>
        <p:spPr>
          <a:xfrm>
            <a:off x="457200" y="1739321"/>
            <a:ext cx="8229600" cy="4247721"/>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16623185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System Tariff Breakout</a:t>
            </a:r>
            <a:endParaRPr lang="en-US" dirty="0"/>
          </a:p>
        </p:txBody>
      </p:sp>
      <p:pic>
        <p:nvPicPr>
          <p:cNvPr id="4" name="Content Placeholder 3"/>
          <p:cNvPicPr>
            <a:picLocks noGrp="1" noChangeAspect="1"/>
          </p:cNvPicPr>
          <p:nvPr>
            <p:ph idx="1"/>
          </p:nvPr>
        </p:nvPicPr>
        <p:blipFill>
          <a:blip r:embed="rId2"/>
          <a:stretch>
            <a:fillRect/>
          </a:stretch>
        </p:blipFill>
        <p:spPr>
          <a:xfrm>
            <a:off x="648482" y="1600200"/>
            <a:ext cx="7847036" cy="4525963"/>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27034635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 Tariff Breakout</a:t>
            </a:r>
            <a:endParaRPr lang="en-US" dirty="0"/>
          </a:p>
        </p:txBody>
      </p:sp>
      <p:pic>
        <p:nvPicPr>
          <p:cNvPr id="5" name="Content Placeholder 4"/>
          <p:cNvPicPr>
            <a:picLocks noGrp="1" noChangeAspect="1"/>
          </p:cNvPicPr>
          <p:nvPr>
            <p:ph idx="1"/>
          </p:nvPr>
        </p:nvPicPr>
        <p:blipFill>
          <a:blip r:embed="rId2"/>
          <a:stretch>
            <a:fillRect/>
          </a:stretch>
        </p:blipFill>
        <p:spPr>
          <a:xfrm>
            <a:off x="648482" y="1600200"/>
            <a:ext cx="7847036" cy="4525963"/>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15746772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Oregon Tariff Breakout</a:t>
            </a:r>
            <a:endParaRPr lang="en-US" dirty="0"/>
          </a:p>
        </p:txBody>
      </p:sp>
      <p:pic>
        <p:nvPicPr>
          <p:cNvPr id="5" name="Content Placeholder 4"/>
          <p:cNvPicPr>
            <a:picLocks noGrp="1" noChangeAspect="1"/>
          </p:cNvPicPr>
          <p:nvPr>
            <p:ph idx="1"/>
          </p:nvPr>
        </p:nvPicPr>
        <p:blipFill>
          <a:blip r:embed="rId2"/>
          <a:stretch>
            <a:fillRect/>
          </a:stretch>
        </p:blipFill>
        <p:spPr>
          <a:xfrm>
            <a:off x="648482" y="1600200"/>
            <a:ext cx="7847036" cy="4525963"/>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36200554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10</a:t>
            </a:r>
            <a:endParaRPr lang="en-US" dirty="0"/>
          </a:p>
        </p:txBody>
      </p:sp>
      <p:pic>
        <p:nvPicPr>
          <p:cNvPr id="5" name="Content Placeholder 4"/>
          <p:cNvPicPr>
            <a:picLocks noGrp="1" noChangeAspect="1"/>
          </p:cNvPicPr>
          <p:nvPr>
            <p:ph idx="1"/>
          </p:nvPr>
        </p:nvPicPr>
        <p:blipFill>
          <a:blip r:embed="rId2"/>
          <a:stretch>
            <a:fillRect/>
          </a:stretch>
        </p:blipFill>
        <p:spPr>
          <a:xfrm>
            <a:off x="472440" y="1417638"/>
            <a:ext cx="8214360" cy="4602874"/>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18007530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11</a:t>
            </a:r>
            <a:endParaRPr lang="en-US" dirty="0"/>
          </a:p>
        </p:txBody>
      </p:sp>
      <p:pic>
        <p:nvPicPr>
          <p:cNvPr id="5" name="Content Placeholder 4"/>
          <p:cNvPicPr>
            <a:picLocks noGrp="1" noChangeAspect="1"/>
          </p:cNvPicPr>
          <p:nvPr>
            <p:ph idx="1"/>
          </p:nvPr>
        </p:nvPicPr>
        <p:blipFill>
          <a:blip r:embed="rId2"/>
          <a:stretch>
            <a:fillRect/>
          </a:stretch>
        </p:blipFill>
        <p:spPr>
          <a:xfrm>
            <a:off x="457200" y="1417638"/>
            <a:ext cx="8229600" cy="4618508"/>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24376512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20</a:t>
            </a:r>
            <a:endParaRPr lang="en-US" dirty="0"/>
          </a:p>
        </p:txBody>
      </p:sp>
      <p:pic>
        <p:nvPicPr>
          <p:cNvPr id="5" name="Content Placeholder 4"/>
          <p:cNvPicPr>
            <a:picLocks noGrp="1" noChangeAspect="1"/>
          </p:cNvPicPr>
          <p:nvPr>
            <p:ph idx="1"/>
          </p:nvPr>
        </p:nvPicPr>
        <p:blipFill>
          <a:blip r:embed="rId2"/>
          <a:stretch>
            <a:fillRect/>
          </a:stretch>
        </p:blipFill>
        <p:spPr>
          <a:xfrm>
            <a:off x="468630" y="1440498"/>
            <a:ext cx="8218170" cy="4612094"/>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19139876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24</a:t>
            </a:r>
            <a:endParaRPr lang="en-US" dirty="0"/>
          </a:p>
        </p:txBody>
      </p:sp>
      <p:pic>
        <p:nvPicPr>
          <p:cNvPr id="5" name="Content Placeholder 4"/>
          <p:cNvPicPr>
            <a:picLocks noGrp="1" noChangeAspect="1"/>
          </p:cNvPicPr>
          <p:nvPr>
            <p:ph idx="1"/>
          </p:nvPr>
        </p:nvPicPr>
        <p:blipFill>
          <a:blip r:embed="rId2"/>
          <a:stretch>
            <a:fillRect/>
          </a:stretch>
        </p:blipFill>
        <p:spPr>
          <a:xfrm>
            <a:off x="457200" y="1417638"/>
            <a:ext cx="8229600" cy="4618508"/>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11125972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26</a:t>
            </a:r>
            <a:endParaRPr lang="en-US" dirty="0"/>
          </a:p>
        </p:txBody>
      </p:sp>
      <p:pic>
        <p:nvPicPr>
          <p:cNvPr id="5" name="Content Placeholder 4"/>
          <p:cNvPicPr>
            <a:picLocks noGrp="1" noChangeAspect="1"/>
          </p:cNvPicPr>
          <p:nvPr>
            <p:ph idx="1"/>
          </p:nvPr>
        </p:nvPicPr>
        <p:blipFill>
          <a:blip r:embed="rId2"/>
          <a:stretch>
            <a:fillRect/>
          </a:stretch>
        </p:blipFill>
        <p:spPr>
          <a:xfrm>
            <a:off x="495300" y="1417638"/>
            <a:ext cx="8191500" cy="4597126"/>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14435201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30-S</a:t>
            </a:r>
            <a:endParaRPr lang="en-US" dirty="0"/>
          </a:p>
        </p:txBody>
      </p:sp>
      <p:pic>
        <p:nvPicPr>
          <p:cNvPr id="5" name="Content Placeholder 4"/>
          <p:cNvPicPr>
            <a:picLocks noGrp="1" noChangeAspect="1"/>
          </p:cNvPicPr>
          <p:nvPr>
            <p:ph idx="1"/>
          </p:nvPr>
        </p:nvPicPr>
        <p:blipFill>
          <a:blip r:embed="rId2"/>
          <a:stretch>
            <a:fillRect/>
          </a:stretch>
        </p:blipFill>
        <p:spPr>
          <a:xfrm>
            <a:off x="457200" y="1417638"/>
            <a:ext cx="8229600" cy="4618508"/>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350597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Among consultant tasks and deliverables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Providing recommendations and guidance to </a:t>
            </a:r>
            <a:r>
              <a:rPr lang="en-US" dirty="0" smtClean="0"/>
              <a:t>internal IRP </a:t>
            </a:r>
            <a:r>
              <a:rPr lang="en-US" dirty="0"/>
              <a:t>team, suggesting alternative solutions, identify potential regulatory </a:t>
            </a:r>
            <a:r>
              <a:rPr lang="en-US" dirty="0" smtClean="0"/>
              <a:t>solutions related </a:t>
            </a:r>
            <a:r>
              <a:rPr lang="en-US" dirty="0"/>
              <a:t>to the IRP, and assist in the development of the narrative of the 2016 WA IRP and addressing the 2017 OR IRP Annual Update.  </a:t>
            </a:r>
          </a:p>
          <a:p>
            <a:pPr lvl="0"/>
            <a:r>
              <a:rPr lang="en-US" dirty="0"/>
              <a:t>Produce a discussion narrative on Alternative Forecasting Methodologies</a:t>
            </a:r>
          </a:p>
          <a:p>
            <a:pPr lvl="0"/>
            <a:r>
              <a:rPr lang="en-US" dirty="0"/>
              <a:t>Produce a discussion narrative on price elasticity in the Pacific Northwest region</a:t>
            </a:r>
          </a:p>
          <a:p>
            <a:pPr lvl="0"/>
            <a:r>
              <a:rPr lang="en-US" dirty="0"/>
              <a:t>Produce a discussion narrative on carbon legislation impacts on price forecast, system, supplies and recommend how </a:t>
            </a:r>
            <a:r>
              <a:rPr lang="en-US" dirty="0" smtClean="0"/>
              <a:t>Cascade should </a:t>
            </a:r>
            <a:r>
              <a:rPr lang="en-US" dirty="0"/>
              <a:t>describe its “carbon policy” as it relates to the IRP</a:t>
            </a:r>
          </a:p>
          <a:p>
            <a:pPr lvl="0"/>
            <a:r>
              <a:rPr lang="en-US" dirty="0"/>
              <a:t>Working </a:t>
            </a:r>
            <a:r>
              <a:rPr lang="en-US" dirty="0" smtClean="0"/>
              <a:t>with the internal IRP team on </a:t>
            </a:r>
            <a:r>
              <a:rPr lang="en-US" dirty="0"/>
              <a:t>ensuring the Company meets all </a:t>
            </a:r>
            <a:r>
              <a:rPr lang="en-US" dirty="0" smtClean="0"/>
              <a:t> OR and WA IRP guidelines</a:t>
            </a:r>
          </a:p>
          <a:p>
            <a:pPr lvl="0"/>
            <a:r>
              <a:rPr lang="en-US" dirty="0" smtClean="0"/>
              <a:t>Assist Cascade in addressing </a:t>
            </a:r>
            <a:r>
              <a:rPr lang="en-US" dirty="0"/>
              <a:t>open OPUC DRs from the 2014 IRP.</a:t>
            </a:r>
          </a:p>
          <a:p>
            <a:endParaRPr lang="en-US" dirty="0"/>
          </a:p>
        </p:txBody>
      </p:sp>
      <p:sp>
        <p:nvSpPr>
          <p:cNvPr id="5" name="Footer Placeholder 4"/>
          <p:cNvSpPr>
            <a:spLocks noGrp="1"/>
          </p:cNvSpPr>
          <p:nvPr>
            <p:ph type="ftr" sz="quarter" idx="11"/>
          </p:nvPr>
        </p:nvSpPr>
        <p:spPr/>
        <p:txBody>
          <a:bodyPr/>
          <a:lstStyle/>
          <a:p>
            <a:r>
              <a:rPr lang="en-US" smtClean="0"/>
              <a:t>CONFIDENTIAL - for discussion purposes only</a:t>
            </a:r>
            <a:endParaRPr lang="en-US"/>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6052538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30-W</a:t>
            </a:r>
            <a:endParaRPr lang="en-US" dirty="0"/>
          </a:p>
        </p:txBody>
      </p:sp>
      <p:pic>
        <p:nvPicPr>
          <p:cNvPr id="5" name="Content Placeholder 4"/>
          <p:cNvPicPr>
            <a:picLocks noGrp="1" noChangeAspect="1"/>
          </p:cNvPicPr>
          <p:nvPr>
            <p:ph idx="1"/>
          </p:nvPr>
        </p:nvPicPr>
        <p:blipFill>
          <a:blip r:embed="rId2"/>
          <a:stretch>
            <a:fillRect/>
          </a:stretch>
        </p:blipFill>
        <p:spPr>
          <a:xfrm>
            <a:off x="457200" y="1417638"/>
            <a:ext cx="8229600" cy="4618508"/>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14150687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 ME-WA</a:t>
            </a:r>
            <a:endParaRPr lang="en-US" dirty="0"/>
          </a:p>
        </p:txBody>
      </p:sp>
      <p:pic>
        <p:nvPicPr>
          <p:cNvPr id="5" name="Content Placeholder 4"/>
          <p:cNvPicPr>
            <a:picLocks noGrp="1" noChangeAspect="1"/>
          </p:cNvPicPr>
          <p:nvPr>
            <p:ph idx="1"/>
          </p:nvPr>
        </p:nvPicPr>
        <p:blipFill>
          <a:blip r:embed="rId2"/>
          <a:stretch>
            <a:fillRect/>
          </a:stretch>
        </p:blipFill>
        <p:spPr>
          <a:xfrm>
            <a:off x="457200" y="1387158"/>
            <a:ext cx="8229600" cy="4618508"/>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34537498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Sumas SPE Loop with Normal Weather</a:t>
            </a:r>
            <a:endParaRPr lang="en-US" dirty="0"/>
          </a:p>
        </p:txBody>
      </p:sp>
      <p:pic>
        <p:nvPicPr>
          <p:cNvPr id="4" name="Content Placeholder 3"/>
          <p:cNvPicPr>
            <a:picLocks noGrp="1" noChangeAspect="1"/>
          </p:cNvPicPr>
          <p:nvPr>
            <p:ph idx="1"/>
          </p:nvPr>
        </p:nvPicPr>
        <p:blipFill>
          <a:blip r:embed="rId2"/>
          <a:stretch>
            <a:fillRect/>
          </a:stretch>
        </p:blipFill>
        <p:spPr>
          <a:xfrm>
            <a:off x="457200" y="1524000"/>
            <a:ext cx="8229600" cy="4419600"/>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8227788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Sumas SPE Loop with High and Low Weather Scenarios</a:t>
            </a:r>
            <a:endParaRPr lang="en-US" dirty="0"/>
          </a:p>
        </p:txBody>
      </p:sp>
      <p:pic>
        <p:nvPicPr>
          <p:cNvPr id="3" name="Content Placeholder 2"/>
          <p:cNvPicPr>
            <a:picLocks noGrp="1" noChangeAspect="1"/>
          </p:cNvPicPr>
          <p:nvPr>
            <p:ph idx="1"/>
          </p:nvPr>
        </p:nvPicPr>
        <p:blipFill>
          <a:blip r:embed="rId2"/>
          <a:stretch>
            <a:fillRect/>
          </a:stretch>
        </p:blipFill>
        <p:spPr>
          <a:xfrm>
            <a:off x="685800" y="1524000"/>
            <a:ext cx="7696200" cy="4390320"/>
          </a:xfrm>
          <a:prstGeom prst="rect">
            <a:avLst/>
          </a:prstGeom>
        </p:spPr>
      </p:pic>
      <p:sp>
        <p:nvSpPr>
          <p:cNvPr id="4" name="Footer Placeholder 3"/>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27015061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Breakout</a:t>
            </a:r>
            <a:endParaRPr lang="en-US" dirty="0"/>
          </a:p>
        </p:txBody>
      </p:sp>
      <p:pic>
        <p:nvPicPr>
          <p:cNvPr id="5" name="Content Placeholder 4"/>
          <p:cNvPicPr>
            <a:picLocks noGrp="1" noChangeAspect="1"/>
          </p:cNvPicPr>
          <p:nvPr>
            <p:ph idx="1"/>
          </p:nvPr>
        </p:nvPicPr>
        <p:blipFill>
          <a:blip r:embed="rId2"/>
          <a:stretch>
            <a:fillRect/>
          </a:stretch>
        </p:blipFill>
        <p:spPr>
          <a:xfrm>
            <a:off x="648482" y="1600200"/>
            <a:ext cx="7847036" cy="4525963"/>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54</a:t>
            </a:fld>
            <a:endParaRPr lang="en-US" dirty="0">
              <a:solidFill>
                <a:prstClr val="black">
                  <a:tint val="75000"/>
                </a:prstClr>
              </a:solidFill>
            </a:endParaRPr>
          </a:p>
        </p:txBody>
      </p:sp>
    </p:spTree>
    <p:extLst>
      <p:ext uri="{BB962C8B-B14F-4D97-AF65-F5344CB8AC3E}">
        <p14:creationId xmlns:p14="http://schemas.microsoft.com/office/powerpoint/2010/main" val="39317783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Sumas SPE Loop Peak Day</a:t>
            </a:r>
            <a:endParaRPr lang="en-US" dirty="0"/>
          </a:p>
        </p:txBody>
      </p:sp>
      <p:pic>
        <p:nvPicPr>
          <p:cNvPr id="4" name="Content Placeholder 3"/>
          <p:cNvPicPr>
            <a:picLocks noGrp="1" noChangeAspect="1"/>
          </p:cNvPicPr>
          <p:nvPr>
            <p:ph idx="1"/>
          </p:nvPr>
        </p:nvPicPr>
        <p:blipFill>
          <a:blip r:embed="rId2"/>
          <a:stretch>
            <a:fillRect/>
          </a:stretch>
        </p:blipFill>
        <p:spPr>
          <a:xfrm>
            <a:off x="457200" y="1735677"/>
            <a:ext cx="8229600" cy="4255008"/>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19426403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Sedro-Woolley Loop With Average Weather</a:t>
            </a:r>
            <a:endParaRPr lang="en-US" dirty="0"/>
          </a:p>
        </p:txBody>
      </p:sp>
      <p:pic>
        <p:nvPicPr>
          <p:cNvPr id="6" name="Content Placeholder 5"/>
          <p:cNvPicPr>
            <a:picLocks noGrp="1" noChangeAspect="1"/>
          </p:cNvPicPr>
          <p:nvPr>
            <p:ph idx="1"/>
          </p:nvPr>
        </p:nvPicPr>
        <p:blipFill>
          <a:blip r:embed="rId2"/>
          <a:stretch>
            <a:fillRect/>
          </a:stretch>
        </p:blipFill>
        <p:spPr>
          <a:xfrm>
            <a:off x="457200" y="1908802"/>
            <a:ext cx="8229600" cy="3908759"/>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22590589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Sedro-Woolley Loop with High and Low Weather Scenarios</a:t>
            </a:r>
            <a:endParaRPr lang="en-US" dirty="0"/>
          </a:p>
        </p:txBody>
      </p:sp>
      <p:pic>
        <p:nvPicPr>
          <p:cNvPr id="4" name="Content Placeholder 3"/>
          <p:cNvPicPr>
            <a:picLocks noGrp="1" noChangeAspect="1"/>
          </p:cNvPicPr>
          <p:nvPr>
            <p:ph idx="1"/>
          </p:nvPr>
        </p:nvPicPr>
        <p:blipFill>
          <a:blip r:embed="rId2"/>
          <a:stretch>
            <a:fillRect/>
          </a:stretch>
        </p:blipFill>
        <p:spPr>
          <a:xfrm>
            <a:off x="723900" y="1524000"/>
            <a:ext cx="7696200" cy="4449762"/>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val="31179969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Breakout</a:t>
            </a:r>
            <a:endParaRPr lang="en-US" dirty="0"/>
          </a:p>
        </p:txBody>
      </p:sp>
      <p:pic>
        <p:nvPicPr>
          <p:cNvPr id="6" name="Content Placeholder 5"/>
          <p:cNvPicPr>
            <a:picLocks noGrp="1" noChangeAspect="1"/>
          </p:cNvPicPr>
          <p:nvPr>
            <p:ph idx="1"/>
          </p:nvPr>
        </p:nvPicPr>
        <p:blipFill>
          <a:blip r:embed="rId2"/>
          <a:stretch>
            <a:fillRect/>
          </a:stretch>
        </p:blipFill>
        <p:spPr>
          <a:xfrm>
            <a:off x="648482" y="1600200"/>
            <a:ext cx="7847036" cy="4525963"/>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58</a:t>
            </a:fld>
            <a:endParaRPr lang="en-US" dirty="0">
              <a:solidFill>
                <a:prstClr val="black">
                  <a:tint val="75000"/>
                </a:prstClr>
              </a:solidFill>
            </a:endParaRPr>
          </a:p>
        </p:txBody>
      </p:sp>
    </p:spTree>
    <p:extLst>
      <p:ext uri="{BB962C8B-B14F-4D97-AF65-F5344CB8AC3E}">
        <p14:creationId xmlns:p14="http://schemas.microsoft.com/office/powerpoint/2010/main" val="38666051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Sedro-Woolley Loop Peak Day</a:t>
            </a:r>
            <a:endParaRPr lang="en-US" dirty="0"/>
          </a:p>
        </p:txBody>
      </p:sp>
      <p:pic>
        <p:nvPicPr>
          <p:cNvPr id="5" name="Content Placeholder 4"/>
          <p:cNvPicPr>
            <a:picLocks noGrp="1" noChangeAspect="1"/>
          </p:cNvPicPr>
          <p:nvPr>
            <p:ph idx="1"/>
          </p:nvPr>
        </p:nvPicPr>
        <p:blipFill>
          <a:blip r:embed="rId2"/>
          <a:stretch>
            <a:fillRect/>
          </a:stretch>
        </p:blipFill>
        <p:spPr>
          <a:xfrm>
            <a:off x="457200" y="1736768"/>
            <a:ext cx="8229600" cy="4252827"/>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489387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CASCADE DEMAND STUDY</a:t>
            </a:r>
            <a:endParaRPr lang="en-US" dirty="0"/>
          </a:p>
        </p:txBody>
      </p:sp>
      <p:sp>
        <p:nvSpPr>
          <p:cNvPr id="3" name="Content Placeholder 2"/>
          <p:cNvSpPr>
            <a:spLocks noGrp="1"/>
          </p:cNvSpPr>
          <p:nvPr>
            <p:ph idx="1"/>
          </p:nvPr>
        </p:nvSpPr>
        <p:spPr>
          <a:xfrm>
            <a:off x="457200" y="2895600"/>
            <a:ext cx="8229600" cy="3230565"/>
          </a:xfrm>
        </p:spPr>
        <p:txBody>
          <a:bodyPr/>
          <a:lstStyle/>
          <a:p>
            <a:pPr marL="0" indent="0" algn="ctr">
              <a:buNone/>
            </a:pPr>
            <a:r>
              <a:rPr lang="en-US" dirty="0" smtClean="0"/>
              <a:t>Recap of the 20 Year demand forecast</a:t>
            </a: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853266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Bremerton (Shelton) With Average Weather</a:t>
            </a:r>
            <a:endParaRPr lang="en-US" dirty="0"/>
          </a:p>
        </p:txBody>
      </p:sp>
      <p:pic>
        <p:nvPicPr>
          <p:cNvPr id="4" name="Content Placeholder 3"/>
          <p:cNvPicPr>
            <a:picLocks noGrp="1" noChangeAspect="1"/>
          </p:cNvPicPr>
          <p:nvPr>
            <p:ph idx="1"/>
          </p:nvPr>
        </p:nvPicPr>
        <p:blipFill>
          <a:blip r:embed="rId2"/>
          <a:stretch>
            <a:fillRect/>
          </a:stretch>
        </p:blipFill>
        <p:spPr>
          <a:xfrm>
            <a:off x="457200" y="1908802"/>
            <a:ext cx="8229600" cy="3908759"/>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14644492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Bremerton (Shelton) with High and Low Weather Scenarios</a:t>
            </a:r>
            <a:endParaRPr lang="en-US" dirty="0"/>
          </a:p>
        </p:txBody>
      </p:sp>
      <p:pic>
        <p:nvPicPr>
          <p:cNvPr id="4" name="Content Placeholder 3"/>
          <p:cNvPicPr>
            <a:picLocks noGrp="1" noChangeAspect="1"/>
          </p:cNvPicPr>
          <p:nvPr>
            <p:ph idx="1"/>
          </p:nvPr>
        </p:nvPicPr>
        <p:blipFill>
          <a:blip r:embed="rId2"/>
          <a:stretch>
            <a:fillRect/>
          </a:stretch>
        </p:blipFill>
        <p:spPr>
          <a:xfrm>
            <a:off x="838200" y="1444308"/>
            <a:ext cx="7543800" cy="4437026"/>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10346622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Breakout</a:t>
            </a:r>
            <a:endParaRPr lang="en-US" dirty="0"/>
          </a:p>
        </p:txBody>
      </p:sp>
      <p:pic>
        <p:nvPicPr>
          <p:cNvPr id="5" name="Content Placeholder 4"/>
          <p:cNvPicPr>
            <a:picLocks noGrp="1" noChangeAspect="1"/>
          </p:cNvPicPr>
          <p:nvPr>
            <p:ph idx="1"/>
          </p:nvPr>
        </p:nvPicPr>
        <p:blipFill>
          <a:blip r:embed="rId2"/>
          <a:stretch>
            <a:fillRect/>
          </a:stretch>
        </p:blipFill>
        <p:spPr>
          <a:xfrm>
            <a:off x="648482" y="1600200"/>
            <a:ext cx="7847036" cy="4525963"/>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24875829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Bremerton (Shelton) Peak Day</a:t>
            </a:r>
            <a:endParaRPr lang="en-US" dirty="0"/>
          </a:p>
        </p:txBody>
      </p:sp>
      <p:pic>
        <p:nvPicPr>
          <p:cNvPr id="4" name="Content Placeholder 3"/>
          <p:cNvPicPr>
            <a:picLocks noGrp="1" noChangeAspect="1"/>
          </p:cNvPicPr>
          <p:nvPr>
            <p:ph idx="1"/>
          </p:nvPr>
        </p:nvPicPr>
        <p:blipFill>
          <a:blip r:embed="rId2"/>
          <a:stretch>
            <a:fillRect/>
          </a:stretch>
        </p:blipFill>
        <p:spPr>
          <a:xfrm>
            <a:off x="457200" y="1736768"/>
            <a:ext cx="8229600" cy="4252827"/>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38373815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Castle Rock with Normal Weather</a:t>
            </a:r>
            <a:endParaRPr lang="en-US" dirty="0"/>
          </a:p>
        </p:txBody>
      </p:sp>
      <p:pic>
        <p:nvPicPr>
          <p:cNvPr id="4" name="Content Placeholder 3"/>
          <p:cNvPicPr>
            <a:picLocks noGrp="1" noChangeAspect="1"/>
          </p:cNvPicPr>
          <p:nvPr>
            <p:ph idx="1"/>
          </p:nvPr>
        </p:nvPicPr>
        <p:blipFill>
          <a:blip r:embed="rId2"/>
          <a:stretch>
            <a:fillRect/>
          </a:stretch>
        </p:blipFill>
        <p:spPr>
          <a:xfrm>
            <a:off x="457200" y="1908802"/>
            <a:ext cx="8229600" cy="3908759"/>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26478625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Castle Rock with High and Low Weather Scenarios</a:t>
            </a:r>
            <a:endParaRPr lang="en-US" dirty="0"/>
          </a:p>
        </p:txBody>
      </p:sp>
      <p:pic>
        <p:nvPicPr>
          <p:cNvPr id="5" name="Content Placeholder 4"/>
          <p:cNvPicPr>
            <a:picLocks noGrp="1" noChangeAspect="1"/>
          </p:cNvPicPr>
          <p:nvPr>
            <p:ph idx="1"/>
          </p:nvPr>
        </p:nvPicPr>
        <p:blipFill>
          <a:blip r:embed="rId2"/>
          <a:stretch>
            <a:fillRect/>
          </a:stretch>
        </p:blipFill>
        <p:spPr>
          <a:xfrm>
            <a:off x="762000" y="1524000"/>
            <a:ext cx="7736711" cy="4524562"/>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65</a:t>
            </a:fld>
            <a:endParaRPr lang="en-US" dirty="0">
              <a:solidFill>
                <a:prstClr val="black">
                  <a:tint val="75000"/>
                </a:prstClr>
              </a:solidFill>
            </a:endParaRPr>
          </a:p>
        </p:txBody>
      </p:sp>
    </p:spTree>
    <p:extLst>
      <p:ext uri="{BB962C8B-B14F-4D97-AF65-F5344CB8AC3E}">
        <p14:creationId xmlns:p14="http://schemas.microsoft.com/office/powerpoint/2010/main" val="17395057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Breakout</a:t>
            </a:r>
            <a:endParaRPr lang="en-US" dirty="0"/>
          </a:p>
        </p:txBody>
      </p:sp>
      <p:pic>
        <p:nvPicPr>
          <p:cNvPr id="6" name="Content Placeholder 5"/>
          <p:cNvPicPr>
            <a:picLocks noGrp="1" noChangeAspect="1"/>
          </p:cNvPicPr>
          <p:nvPr>
            <p:ph idx="1"/>
          </p:nvPr>
        </p:nvPicPr>
        <p:blipFill>
          <a:blip r:embed="rId2"/>
          <a:stretch>
            <a:fillRect/>
          </a:stretch>
        </p:blipFill>
        <p:spPr>
          <a:xfrm>
            <a:off x="648482" y="1600200"/>
            <a:ext cx="7847036" cy="4525963"/>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66</a:t>
            </a:fld>
            <a:endParaRPr lang="en-US" dirty="0">
              <a:solidFill>
                <a:prstClr val="black">
                  <a:tint val="75000"/>
                </a:prstClr>
              </a:solidFill>
            </a:endParaRPr>
          </a:p>
        </p:txBody>
      </p:sp>
    </p:spTree>
    <p:extLst>
      <p:ext uri="{BB962C8B-B14F-4D97-AF65-F5344CB8AC3E}">
        <p14:creationId xmlns:p14="http://schemas.microsoft.com/office/powerpoint/2010/main" val="42901901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Castle Rock Peak Day</a:t>
            </a:r>
            <a:endParaRPr lang="en-US" dirty="0"/>
          </a:p>
        </p:txBody>
      </p:sp>
      <p:pic>
        <p:nvPicPr>
          <p:cNvPr id="5" name="Content Placeholder 4"/>
          <p:cNvPicPr>
            <a:picLocks noGrp="1" noChangeAspect="1"/>
          </p:cNvPicPr>
          <p:nvPr>
            <p:ph idx="1"/>
          </p:nvPr>
        </p:nvPicPr>
        <p:blipFill>
          <a:blip r:embed="rId2"/>
          <a:stretch>
            <a:fillRect/>
          </a:stretch>
        </p:blipFill>
        <p:spPr>
          <a:xfrm>
            <a:off x="457200" y="1736768"/>
            <a:ext cx="8229600" cy="4252827"/>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67</a:t>
            </a:fld>
            <a:endParaRPr lang="en-US" dirty="0">
              <a:solidFill>
                <a:prstClr val="black">
                  <a:tint val="75000"/>
                </a:prstClr>
              </a:solidFill>
            </a:endParaRPr>
          </a:p>
        </p:txBody>
      </p:sp>
    </p:spTree>
    <p:extLst>
      <p:ext uri="{BB962C8B-B14F-4D97-AF65-F5344CB8AC3E}">
        <p14:creationId xmlns:p14="http://schemas.microsoft.com/office/powerpoint/2010/main" val="28322079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Wenatchee With Average Weather</a:t>
            </a:r>
            <a:endParaRPr lang="en-US" dirty="0"/>
          </a:p>
        </p:txBody>
      </p:sp>
      <p:pic>
        <p:nvPicPr>
          <p:cNvPr id="4" name="Content Placeholder 3"/>
          <p:cNvPicPr>
            <a:picLocks noGrp="1" noChangeAspect="1"/>
          </p:cNvPicPr>
          <p:nvPr>
            <p:ph idx="1"/>
          </p:nvPr>
        </p:nvPicPr>
        <p:blipFill>
          <a:blip r:embed="rId2"/>
          <a:stretch>
            <a:fillRect/>
          </a:stretch>
        </p:blipFill>
        <p:spPr>
          <a:xfrm>
            <a:off x="457200" y="1908802"/>
            <a:ext cx="8229600" cy="3908759"/>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68</a:t>
            </a:fld>
            <a:endParaRPr lang="en-US" dirty="0">
              <a:solidFill>
                <a:prstClr val="black">
                  <a:tint val="75000"/>
                </a:prstClr>
              </a:solidFill>
            </a:endParaRPr>
          </a:p>
        </p:txBody>
      </p:sp>
    </p:spTree>
    <p:extLst>
      <p:ext uri="{BB962C8B-B14F-4D97-AF65-F5344CB8AC3E}">
        <p14:creationId xmlns:p14="http://schemas.microsoft.com/office/powerpoint/2010/main" val="11288753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Wenatchee with High and Low Weather Scenarios</a:t>
            </a:r>
            <a:endParaRPr lang="en-US" dirty="0"/>
          </a:p>
        </p:txBody>
      </p:sp>
      <p:pic>
        <p:nvPicPr>
          <p:cNvPr id="4" name="Content Placeholder 3"/>
          <p:cNvPicPr>
            <a:picLocks noGrp="1" noChangeAspect="1"/>
          </p:cNvPicPr>
          <p:nvPr>
            <p:ph idx="1"/>
          </p:nvPr>
        </p:nvPicPr>
        <p:blipFill>
          <a:blip r:embed="rId2"/>
          <a:stretch>
            <a:fillRect/>
          </a:stretch>
        </p:blipFill>
        <p:spPr>
          <a:xfrm>
            <a:off x="457200" y="1455738"/>
            <a:ext cx="8229600" cy="4538149"/>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69</a:t>
            </a:fld>
            <a:endParaRPr lang="en-US" dirty="0">
              <a:solidFill>
                <a:prstClr val="black">
                  <a:tint val="75000"/>
                </a:prstClr>
              </a:solidFill>
            </a:endParaRPr>
          </a:p>
        </p:txBody>
      </p:sp>
    </p:spTree>
    <p:extLst>
      <p:ext uri="{BB962C8B-B14F-4D97-AF65-F5344CB8AC3E}">
        <p14:creationId xmlns:p14="http://schemas.microsoft.com/office/powerpoint/2010/main" val="4244017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0203"/>
            <a:ext cx="8229600" cy="2057398"/>
          </a:xfrm>
        </p:spPr>
        <p:txBody>
          <a:bodyPr>
            <a:normAutofit/>
          </a:bodyPr>
          <a:lstStyle/>
          <a:p>
            <a:r>
              <a:rPr lang="en-US" sz="2400" dirty="0"/>
              <a:t>The Cascade demand forecast developed for the IRP is </a:t>
            </a:r>
            <a:r>
              <a:rPr lang="en-US" sz="2400" dirty="0" smtClean="0"/>
              <a:t>a forecast of customers, </a:t>
            </a:r>
            <a:r>
              <a:rPr lang="en-US" dirty="0" smtClean="0"/>
              <a:t>core </a:t>
            </a:r>
            <a:r>
              <a:rPr lang="en-US" sz="2400" dirty="0" smtClean="0"/>
              <a:t>natural gas demand, and core peak </a:t>
            </a:r>
            <a:r>
              <a:rPr lang="en-US" sz="2400" dirty="0"/>
              <a:t>demand </a:t>
            </a:r>
            <a:r>
              <a:rPr lang="en-US" sz="2400" dirty="0" smtClean="0"/>
              <a:t>for the next 20 years.</a:t>
            </a:r>
          </a:p>
          <a:p>
            <a:r>
              <a:rPr lang="en-US" sz="2400" dirty="0" smtClean="0"/>
              <a:t>Cascade’s </a:t>
            </a:r>
            <a:r>
              <a:rPr lang="en-US" sz="2400" dirty="0"/>
              <a:t>c</a:t>
            </a:r>
            <a:r>
              <a:rPr lang="en-US" sz="2400" dirty="0" smtClean="0"/>
              <a:t>ore </a:t>
            </a:r>
            <a:r>
              <a:rPr lang="en-US" sz="2400" dirty="0"/>
              <a:t>load </a:t>
            </a:r>
            <a:r>
              <a:rPr lang="en-US" sz="2400" dirty="0" smtClean="0"/>
              <a:t>consists of approximately 53% residential and 47% commercial and industrial.  </a:t>
            </a:r>
            <a:endParaRPr lang="en-US" sz="2400" dirty="0"/>
          </a:p>
          <a:p>
            <a:pPr marL="0" indent="0">
              <a:buNone/>
            </a:pPr>
            <a:endParaRPr lang="en-US" sz="2400" dirty="0"/>
          </a:p>
        </p:txBody>
      </p:sp>
      <p:graphicFrame>
        <p:nvGraphicFramePr>
          <p:cNvPr id="9" name="Content Placeholder 5"/>
          <p:cNvGraphicFramePr>
            <a:graphicFrameLocks/>
          </p:cNvGraphicFramePr>
          <p:nvPr>
            <p:extLst/>
          </p:nvPr>
        </p:nvGraphicFramePr>
        <p:xfrm>
          <a:off x="1143000" y="3168143"/>
          <a:ext cx="6629400" cy="3645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39967773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Breakout</a:t>
            </a:r>
            <a:endParaRPr lang="en-US" dirty="0"/>
          </a:p>
        </p:txBody>
      </p:sp>
      <p:pic>
        <p:nvPicPr>
          <p:cNvPr id="6" name="Content Placeholder 5"/>
          <p:cNvPicPr>
            <a:picLocks noGrp="1" noChangeAspect="1"/>
          </p:cNvPicPr>
          <p:nvPr>
            <p:ph idx="1"/>
          </p:nvPr>
        </p:nvPicPr>
        <p:blipFill>
          <a:blip r:embed="rId2"/>
          <a:stretch>
            <a:fillRect/>
          </a:stretch>
        </p:blipFill>
        <p:spPr>
          <a:xfrm>
            <a:off x="648482" y="1600200"/>
            <a:ext cx="7847036" cy="4525963"/>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70</a:t>
            </a:fld>
            <a:endParaRPr lang="en-US" dirty="0">
              <a:solidFill>
                <a:prstClr val="black">
                  <a:tint val="75000"/>
                </a:prstClr>
              </a:solidFill>
            </a:endParaRPr>
          </a:p>
        </p:txBody>
      </p:sp>
    </p:spTree>
    <p:extLst>
      <p:ext uri="{BB962C8B-B14F-4D97-AF65-F5344CB8AC3E}">
        <p14:creationId xmlns:p14="http://schemas.microsoft.com/office/powerpoint/2010/main" val="29461224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Wenatchee Peak Day</a:t>
            </a:r>
            <a:endParaRPr lang="en-US" dirty="0"/>
          </a:p>
        </p:txBody>
      </p:sp>
      <p:pic>
        <p:nvPicPr>
          <p:cNvPr id="4" name="Content Placeholder 3"/>
          <p:cNvPicPr>
            <a:picLocks noGrp="1" noChangeAspect="1"/>
          </p:cNvPicPr>
          <p:nvPr>
            <p:ph idx="1"/>
          </p:nvPr>
        </p:nvPicPr>
        <p:blipFill>
          <a:blip r:embed="rId2"/>
          <a:stretch>
            <a:fillRect/>
          </a:stretch>
        </p:blipFill>
        <p:spPr>
          <a:xfrm>
            <a:off x="457200" y="1736768"/>
            <a:ext cx="8229600" cy="4252827"/>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71</a:t>
            </a:fld>
            <a:endParaRPr lang="en-US" dirty="0">
              <a:solidFill>
                <a:prstClr val="black">
                  <a:tint val="75000"/>
                </a:prstClr>
              </a:solidFill>
            </a:endParaRPr>
          </a:p>
        </p:txBody>
      </p:sp>
    </p:spTree>
    <p:extLst>
      <p:ext uri="{BB962C8B-B14F-4D97-AF65-F5344CB8AC3E}">
        <p14:creationId xmlns:p14="http://schemas.microsoft.com/office/powerpoint/2010/main" val="3624992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Yakima Loop with Normal Weather</a:t>
            </a:r>
            <a:endParaRPr lang="en-US" dirty="0"/>
          </a:p>
        </p:txBody>
      </p:sp>
      <p:pic>
        <p:nvPicPr>
          <p:cNvPr id="4" name="Content Placeholder 3"/>
          <p:cNvPicPr>
            <a:picLocks noGrp="1" noChangeAspect="1"/>
          </p:cNvPicPr>
          <p:nvPr>
            <p:ph idx="1"/>
          </p:nvPr>
        </p:nvPicPr>
        <p:blipFill>
          <a:blip r:embed="rId2"/>
          <a:stretch>
            <a:fillRect/>
          </a:stretch>
        </p:blipFill>
        <p:spPr>
          <a:xfrm>
            <a:off x="457200" y="1908802"/>
            <a:ext cx="8229600" cy="3908759"/>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72</a:t>
            </a:fld>
            <a:endParaRPr lang="en-US" dirty="0">
              <a:solidFill>
                <a:prstClr val="black">
                  <a:tint val="75000"/>
                </a:prstClr>
              </a:solidFill>
            </a:endParaRPr>
          </a:p>
        </p:txBody>
      </p:sp>
    </p:spTree>
    <p:extLst>
      <p:ext uri="{BB962C8B-B14F-4D97-AF65-F5344CB8AC3E}">
        <p14:creationId xmlns:p14="http://schemas.microsoft.com/office/powerpoint/2010/main" val="30983296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Yakima Loop with High and Low Weather Scenarios</a:t>
            </a:r>
            <a:endParaRPr lang="en-US" dirty="0"/>
          </a:p>
        </p:txBody>
      </p:sp>
      <p:pic>
        <p:nvPicPr>
          <p:cNvPr id="4" name="Content Placeholder 3"/>
          <p:cNvPicPr>
            <a:picLocks noGrp="1" noChangeAspect="1"/>
          </p:cNvPicPr>
          <p:nvPr>
            <p:ph idx="1"/>
          </p:nvPr>
        </p:nvPicPr>
        <p:blipFill>
          <a:blip r:embed="rId2"/>
          <a:stretch>
            <a:fillRect/>
          </a:stretch>
        </p:blipFill>
        <p:spPr>
          <a:xfrm>
            <a:off x="457200" y="1524000"/>
            <a:ext cx="8229600" cy="4315691"/>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73</a:t>
            </a:fld>
            <a:endParaRPr lang="en-US" dirty="0">
              <a:solidFill>
                <a:prstClr val="black">
                  <a:tint val="75000"/>
                </a:prstClr>
              </a:solidFill>
            </a:endParaRPr>
          </a:p>
        </p:txBody>
      </p:sp>
    </p:spTree>
    <p:extLst>
      <p:ext uri="{BB962C8B-B14F-4D97-AF65-F5344CB8AC3E}">
        <p14:creationId xmlns:p14="http://schemas.microsoft.com/office/powerpoint/2010/main" val="9811999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Breakout</a:t>
            </a:r>
            <a:endParaRPr lang="en-US" dirty="0"/>
          </a:p>
        </p:txBody>
      </p:sp>
      <p:pic>
        <p:nvPicPr>
          <p:cNvPr id="5" name="Content Placeholder 4"/>
          <p:cNvPicPr>
            <a:picLocks noGrp="1" noChangeAspect="1"/>
          </p:cNvPicPr>
          <p:nvPr>
            <p:ph idx="1"/>
          </p:nvPr>
        </p:nvPicPr>
        <p:blipFill>
          <a:blip r:embed="rId2"/>
          <a:stretch>
            <a:fillRect/>
          </a:stretch>
        </p:blipFill>
        <p:spPr>
          <a:xfrm>
            <a:off x="648482" y="1600200"/>
            <a:ext cx="7847036" cy="4525963"/>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74</a:t>
            </a:fld>
            <a:endParaRPr lang="en-US" dirty="0">
              <a:solidFill>
                <a:prstClr val="black">
                  <a:tint val="75000"/>
                </a:prstClr>
              </a:solidFill>
            </a:endParaRPr>
          </a:p>
        </p:txBody>
      </p:sp>
    </p:spTree>
    <p:extLst>
      <p:ext uri="{BB962C8B-B14F-4D97-AF65-F5344CB8AC3E}">
        <p14:creationId xmlns:p14="http://schemas.microsoft.com/office/powerpoint/2010/main" val="26314190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Yakima Loop Peak Day</a:t>
            </a:r>
            <a:endParaRPr lang="en-US" dirty="0"/>
          </a:p>
        </p:txBody>
      </p:sp>
      <p:pic>
        <p:nvPicPr>
          <p:cNvPr id="4" name="Content Placeholder 3"/>
          <p:cNvPicPr>
            <a:picLocks noGrp="1" noChangeAspect="1"/>
          </p:cNvPicPr>
          <p:nvPr>
            <p:ph idx="1"/>
          </p:nvPr>
        </p:nvPicPr>
        <p:blipFill>
          <a:blip r:embed="rId2"/>
          <a:stretch>
            <a:fillRect/>
          </a:stretch>
        </p:blipFill>
        <p:spPr>
          <a:xfrm>
            <a:off x="457200" y="1736768"/>
            <a:ext cx="8229600" cy="4252827"/>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75</a:t>
            </a:fld>
            <a:endParaRPr lang="en-US" dirty="0">
              <a:solidFill>
                <a:prstClr val="black">
                  <a:tint val="75000"/>
                </a:prstClr>
              </a:solidFill>
            </a:endParaRPr>
          </a:p>
        </p:txBody>
      </p:sp>
    </p:spTree>
    <p:extLst>
      <p:ext uri="{BB962C8B-B14F-4D97-AF65-F5344CB8AC3E}">
        <p14:creationId xmlns:p14="http://schemas.microsoft.com/office/powerpoint/2010/main" val="40607472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Walla Walla with Normal Weather</a:t>
            </a:r>
            <a:endParaRPr lang="en-US" dirty="0"/>
          </a:p>
        </p:txBody>
      </p:sp>
      <p:pic>
        <p:nvPicPr>
          <p:cNvPr id="5" name="Content Placeholder 4"/>
          <p:cNvPicPr>
            <a:picLocks noGrp="1" noChangeAspect="1"/>
          </p:cNvPicPr>
          <p:nvPr>
            <p:ph idx="1"/>
          </p:nvPr>
        </p:nvPicPr>
        <p:blipFill>
          <a:blip r:embed="rId2"/>
          <a:stretch>
            <a:fillRect/>
          </a:stretch>
        </p:blipFill>
        <p:spPr>
          <a:xfrm>
            <a:off x="457200" y="1908802"/>
            <a:ext cx="8229600" cy="3908759"/>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76</a:t>
            </a:fld>
            <a:endParaRPr lang="en-US" dirty="0">
              <a:solidFill>
                <a:prstClr val="black">
                  <a:tint val="75000"/>
                </a:prstClr>
              </a:solidFill>
            </a:endParaRPr>
          </a:p>
        </p:txBody>
      </p:sp>
    </p:spTree>
    <p:extLst>
      <p:ext uri="{BB962C8B-B14F-4D97-AF65-F5344CB8AC3E}">
        <p14:creationId xmlns:p14="http://schemas.microsoft.com/office/powerpoint/2010/main" val="17403133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Walla Walla with High and Low Weather Scenarios</a:t>
            </a:r>
            <a:endParaRPr lang="en-US" dirty="0"/>
          </a:p>
        </p:txBody>
      </p:sp>
      <p:pic>
        <p:nvPicPr>
          <p:cNvPr id="6" name="Content Placeholder 5"/>
          <p:cNvPicPr>
            <a:picLocks noGrp="1" noChangeAspect="1"/>
          </p:cNvPicPr>
          <p:nvPr>
            <p:ph idx="1"/>
          </p:nvPr>
        </p:nvPicPr>
        <p:blipFill>
          <a:blip r:embed="rId2"/>
          <a:stretch>
            <a:fillRect/>
          </a:stretch>
        </p:blipFill>
        <p:spPr>
          <a:xfrm>
            <a:off x="685800" y="1417638"/>
            <a:ext cx="7696200" cy="4493657"/>
          </a:xfrm>
          <a:prstGeom prst="rect">
            <a:avLst/>
          </a:prstGeom>
        </p:spPr>
      </p:pic>
      <p:sp>
        <p:nvSpPr>
          <p:cNvPr id="4" name="Footer Placeholder 3"/>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77</a:t>
            </a:fld>
            <a:endParaRPr lang="en-US" dirty="0">
              <a:solidFill>
                <a:prstClr val="black">
                  <a:tint val="75000"/>
                </a:prstClr>
              </a:solidFill>
            </a:endParaRPr>
          </a:p>
        </p:txBody>
      </p:sp>
    </p:spTree>
    <p:extLst>
      <p:ext uri="{BB962C8B-B14F-4D97-AF65-F5344CB8AC3E}">
        <p14:creationId xmlns:p14="http://schemas.microsoft.com/office/powerpoint/2010/main" val="22244983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 Breakout</a:t>
            </a:r>
            <a:endParaRPr lang="en-US" dirty="0"/>
          </a:p>
        </p:txBody>
      </p:sp>
      <p:pic>
        <p:nvPicPr>
          <p:cNvPr id="6" name="Content Placeholder 5"/>
          <p:cNvPicPr>
            <a:picLocks noGrp="1" noChangeAspect="1"/>
          </p:cNvPicPr>
          <p:nvPr>
            <p:ph idx="1"/>
          </p:nvPr>
        </p:nvPicPr>
        <p:blipFill>
          <a:blip r:embed="rId2"/>
          <a:stretch>
            <a:fillRect/>
          </a:stretch>
        </p:blipFill>
        <p:spPr>
          <a:xfrm>
            <a:off x="648482" y="1600200"/>
            <a:ext cx="7847036" cy="4525963"/>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78</a:t>
            </a:fld>
            <a:endParaRPr lang="en-US" dirty="0">
              <a:solidFill>
                <a:prstClr val="black">
                  <a:tint val="75000"/>
                </a:prstClr>
              </a:solidFill>
            </a:endParaRPr>
          </a:p>
        </p:txBody>
      </p:sp>
    </p:spTree>
    <p:extLst>
      <p:ext uri="{BB962C8B-B14F-4D97-AF65-F5344CB8AC3E}">
        <p14:creationId xmlns:p14="http://schemas.microsoft.com/office/powerpoint/2010/main" val="4050560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Walla Walla Peak Day</a:t>
            </a:r>
            <a:endParaRPr lang="en-US" dirty="0"/>
          </a:p>
        </p:txBody>
      </p:sp>
      <p:pic>
        <p:nvPicPr>
          <p:cNvPr id="5" name="Content Placeholder 4"/>
          <p:cNvPicPr>
            <a:picLocks noGrp="1" noChangeAspect="1"/>
          </p:cNvPicPr>
          <p:nvPr>
            <p:ph idx="1"/>
          </p:nvPr>
        </p:nvPicPr>
        <p:blipFill>
          <a:blip r:embed="rId2"/>
          <a:stretch>
            <a:fillRect/>
          </a:stretch>
        </p:blipFill>
        <p:spPr>
          <a:xfrm>
            <a:off x="457200" y="1736768"/>
            <a:ext cx="8229600" cy="4252827"/>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79</a:t>
            </a:fld>
            <a:endParaRPr lang="en-US" dirty="0">
              <a:solidFill>
                <a:prstClr val="black">
                  <a:tint val="75000"/>
                </a:prstClr>
              </a:solidFill>
            </a:endParaRPr>
          </a:p>
        </p:txBody>
      </p:sp>
    </p:spTree>
    <p:extLst>
      <p:ext uri="{BB962C8B-B14F-4D97-AF65-F5344CB8AC3E}">
        <p14:creationId xmlns:p14="http://schemas.microsoft.com/office/powerpoint/2010/main" val="1909085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0202"/>
            <a:ext cx="8229600" cy="4495797"/>
          </a:xfrm>
        </p:spPr>
        <p:txBody>
          <a:bodyPr>
            <a:normAutofit/>
          </a:bodyPr>
          <a:lstStyle/>
          <a:p>
            <a:r>
              <a:rPr lang="en-US" sz="2400" dirty="0" smtClean="0"/>
              <a:t>Forecast demand at the CityGate and </a:t>
            </a:r>
            <a:r>
              <a:rPr lang="en-US" dirty="0"/>
              <a:t>CityGate </a:t>
            </a:r>
            <a:r>
              <a:rPr lang="en-US" dirty="0" smtClean="0"/>
              <a:t>Loop level.</a:t>
            </a:r>
            <a:endParaRPr lang="en-US" sz="2400" dirty="0" smtClean="0"/>
          </a:p>
          <a:p>
            <a:r>
              <a:rPr lang="en-US" dirty="0" smtClean="0"/>
              <a:t>CityGate</a:t>
            </a:r>
            <a:r>
              <a:rPr lang="en-US" sz="2400" dirty="0" smtClean="0"/>
              <a:t> Loops are a group of CityGates that service a similar area that are forecasted together due to pipeline operations.</a:t>
            </a:r>
          </a:p>
          <a:p>
            <a:r>
              <a:rPr lang="en-US" sz="2400" dirty="0" smtClean="0"/>
              <a:t>CNGC forecast model is flexible giving Cascade the ability to:</a:t>
            </a:r>
          </a:p>
          <a:p>
            <a:pPr lvl="1"/>
            <a:r>
              <a:rPr lang="en-US" sz="2400" dirty="0" smtClean="0"/>
              <a:t>Update input data (gas demand and weather)</a:t>
            </a:r>
          </a:p>
          <a:p>
            <a:pPr lvl="1"/>
            <a:r>
              <a:rPr lang="en-US" sz="2400" dirty="0" smtClean="0"/>
              <a:t>Modify assumptions</a:t>
            </a:r>
          </a:p>
          <a:p>
            <a:pPr lvl="1"/>
            <a:r>
              <a:rPr lang="en-US" sz="2400" dirty="0" smtClean="0"/>
              <a:t>Modify CityGates and loops to be forecasted</a:t>
            </a:r>
          </a:p>
          <a:p>
            <a:pPr lvl="1"/>
            <a:r>
              <a:rPr lang="en-US" dirty="0" smtClean="0"/>
              <a:t>Run several scenarios</a:t>
            </a:r>
            <a:endParaRPr lang="en-US" sz="2400" dirty="0" smtClean="0"/>
          </a:p>
          <a:p>
            <a:pPr marL="0" indent="0">
              <a:buNone/>
            </a:pPr>
            <a:endParaRPr lang="en-US" sz="2400"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40793173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HDD by month for each Weather Station (30 year history)</a:t>
            </a:r>
            <a:endParaRPr lang="en-US" dirty="0"/>
          </a:p>
        </p:txBody>
      </p:sp>
      <p:pic>
        <p:nvPicPr>
          <p:cNvPr id="11" name="Content Placeholder 10"/>
          <p:cNvPicPr>
            <a:picLocks noGrp="1" noChangeAspect="1"/>
          </p:cNvPicPr>
          <p:nvPr>
            <p:ph idx="1"/>
          </p:nvPr>
        </p:nvPicPr>
        <p:blipFill>
          <a:blip r:embed="rId2"/>
          <a:stretch>
            <a:fillRect/>
          </a:stretch>
        </p:blipFill>
        <p:spPr>
          <a:xfrm>
            <a:off x="457200" y="2992447"/>
            <a:ext cx="8229600" cy="1741469"/>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80</a:t>
            </a:fld>
            <a:endParaRPr lang="en-US" dirty="0">
              <a:solidFill>
                <a:prstClr val="black">
                  <a:tint val="75000"/>
                </a:prstClr>
              </a:solidFill>
            </a:endParaRPr>
          </a:p>
        </p:txBody>
      </p:sp>
    </p:spTree>
    <p:extLst>
      <p:ext uri="{BB962C8B-B14F-4D97-AF65-F5344CB8AC3E}">
        <p14:creationId xmlns:p14="http://schemas.microsoft.com/office/powerpoint/2010/main" val="20461089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2163762"/>
          </a:xfrm>
        </p:spPr>
        <p:txBody>
          <a:bodyPr>
            <a:normAutofit/>
          </a:bodyPr>
          <a:lstStyle/>
          <a:p>
            <a:r>
              <a:rPr lang="en-US" dirty="0" smtClean="0"/>
              <a:t>Cold Scenario HDD by month for each Weather Station (6 years out of 30 year history)</a:t>
            </a:r>
            <a:endParaRPr lang="en-US" dirty="0"/>
          </a:p>
        </p:txBody>
      </p:sp>
      <p:pic>
        <p:nvPicPr>
          <p:cNvPr id="4" name="Content Placeholder 3"/>
          <p:cNvPicPr>
            <a:picLocks noGrp="1" noChangeAspect="1"/>
          </p:cNvPicPr>
          <p:nvPr>
            <p:ph idx="1"/>
          </p:nvPr>
        </p:nvPicPr>
        <p:blipFill>
          <a:blip r:embed="rId2"/>
          <a:stretch>
            <a:fillRect/>
          </a:stretch>
        </p:blipFill>
        <p:spPr>
          <a:xfrm>
            <a:off x="457200" y="2992447"/>
            <a:ext cx="8229600" cy="1741469"/>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81</a:t>
            </a:fld>
            <a:endParaRPr lang="en-US" dirty="0">
              <a:solidFill>
                <a:prstClr val="black">
                  <a:tint val="75000"/>
                </a:prstClr>
              </a:solidFill>
            </a:endParaRPr>
          </a:p>
        </p:txBody>
      </p:sp>
    </p:spTree>
    <p:extLst>
      <p:ext uri="{BB962C8B-B14F-4D97-AF65-F5344CB8AC3E}">
        <p14:creationId xmlns:p14="http://schemas.microsoft.com/office/powerpoint/2010/main" val="8958340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2163762"/>
          </a:xfrm>
        </p:spPr>
        <p:txBody>
          <a:bodyPr>
            <a:normAutofit/>
          </a:bodyPr>
          <a:lstStyle/>
          <a:p>
            <a:r>
              <a:rPr lang="en-US" dirty="0" smtClean="0"/>
              <a:t>Warm Scenario HDD by month for each Weather Station (6 years out of 30 year history)</a:t>
            </a:r>
            <a:endParaRPr lang="en-US" dirty="0"/>
          </a:p>
        </p:txBody>
      </p:sp>
      <p:pic>
        <p:nvPicPr>
          <p:cNvPr id="4" name="Content Placeholder 3"/>
          <p:cNvPicPr>
            <a:picLocks noGrp="1" noChangeAspect="1"/>
          </p:cNvPicPr>
          <p:nvPr>
            <p:ph idx="1"/>
          </p:nvPr>
        </p:nvPicPr>
        <p:blipFill>
          <a:blip r:embed="rId2"/>
          <a:stretch>
            <a:fillRect/>
          </a:stretch>
        </p:blipFill>
        <p:spPr>
          <a:xfrm>
            <a:off x="457200" y="2992447"/>
            <a:ext cx="8229600" cy="1741469"/>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82</a:t>
            </a:fld>
            <a:endParaRPr lang="en-US" dirty="0">
              <a:solidFill>
                <a:prstClr val="black">
                  <a:tint val="75000"/>
                </a:prstClr>
              </a:solidFill>
            </a:endParaRPr>
          </a:p>
        </p:txBody>
      </p:sp>
    </p:spTree>
    <p:extLst>
      <p:ext uri="{BB962C8B-B14F-4D97-AF65-F5344CB8AC3E}">
        <p14:creationId xmlns:p14="http://schemas.microsoft.com/office/powerpoint/2010/main" val="27500306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7924800" cy="1470025"/>
          </a:xfrm>
        </p:spPr>
        <p:txBody>
          <a:bodyPr/>
          <a:lstStyle/>
          <a:p>
            <a:r>
              <a:rPr lang="en-US" dirty="0" smtClean="0"/>
              <a:t>Cascade Gas Supply Overview</a:t>
            </a:r>
            <a:br>
              <a:rPr lang="en-US" dirty="0" smtClean="0"/>
            </a:br>
            <a:r>
              <a:rPr lang="en-US" dirty="0" smtClean="0"/>
              <a:t>Current Resources</a:t>
            </a:r>
            <a:endParaRPr lang="en-US" dirty="0"/>
          </a:p>
        </p:txBody>
      </p:sp>
    </p:spTree>
    <p:extLst>
      <p:ext uri="{BB962C8B-B14F-4D97-AF65-F5344CB8AC3E}">
        <p14:creationId xmlns:p14="http://schemas.microsoft.com/office/powerpoint/2010/main" val="31498314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95350"/>
            <a:ext cx="5586413" cy="541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84</a:t>
            </a:fld>
            <a:endParaRPr lang="en-US">
              <a:solidFill>
                <a:prstClr val="black">
                  <a:tint val="75000"/>
                </a:prstClr>
              </a:solidFill>
            </a:endParaRPr>
          </a:p>
        </p:txBody>
      </p:sp>
    </p:spTree>
    <p:extLst>
      <p:ext uri="{BB962C8B-B14F-4D97-AF65-F5344CB8AC3E}">
        <p14:creationId xmlns:p14="http://schemas.microsoft.com/office/powerpoint/2010/main" val="22364844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System Overview</a:t>
            </a:r>
            <a:endParaRPr lang="en-US" dirty="0"/>
          </a:p>
        </p:txBody>
      </p:sp>
      <p:pic>
        <p:nvPicPr>
          <p:cNvPr id="5" name="Content Placeholder 4"/>
          <p:cNvPicPr>
            <a:picLocks noGrp="1" noChangeAspect="1"/>
          </p:cNvPicPr>
          <p:nvPr>
            <p:ph idx="1"/>
          </p:nvPr>
        </p:nvPicPr>
        <p:blipFill>
          <a:blip r:embed="rId2"/>
          <a:stretch>
            <a:fillRect/>
          </a:stretch>
        </p:blipFill>
        <p:spPr>
          <a:xfrm>
            <a:off x="685800" y="1066800"/>
            <a:ext cx="8153400" cy="4983163"/>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85</a:t>
            </a:fld>
            <a:endParaRPr lang="en-US" dirty="0">
              <a:solidFill>
                <a:prstClr val="black">
                  <a:tint val="75000"/>
                </a:prstClr>
              </a:solidFill>
            </a:endParaRPr>
          </a:p>
        </p:txBody>
      </p:sp>
    </p:spTree>
    <p:extLst>
      <p:ext uri="{BB962C8B-B14F-4D97-AF65-F5344CB8AC3E}">
        <p14:creationId xmlns:p14="http://schemas.microsoft.com/office/powerpoint/2010/main" val="19253800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7924800" cy="1470025"/>
          </a:xfrm>
        </p:spPr>
        <p:txBody>
          <a:bodyPr/>
          <a:lstStyle/>
          <a:p>
            <a:r>
              <a:rPr lang="en-US" dirty="0" smtClean="0"/>
              <a:t>Transport</a:t>
            </a:r>
            <a:endParaRPr lang="en-US" dirty="0"/>
          </a:p>
        </p:txBody>
      </p:sp>
    </p:spTree>
    <p:extLst>
      <p:ext uri="{BB962C8B-B14F-4D97-AF65-F5344CB8AC3E}">
        <p14:creationId xmlns:p14="http://schemas.microsoft.com/office/powerpoint/2010/main" val="159626246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1066800"/>
            <a:ext cx="8991600" cy="4876800"/>
          </a:xfrm>
          <a:prstGeom prst="rect">
            <a:avLst/>
          </a:prstGeom>
        </p:spPr>
      </p:pic>
      <p:sp>
        <p:nvSpPr>
          <p:cNvPr id="3" name="TextBox 2"/>
          <p:cNvSpPr txBox="1"/>
          <p:nvPr/>
        </p:nvSpPr>
        <p:spPr>
          <a:xfrm>
            <a:off x="990600" y="457200"/>
            <a:ext cx="7848600" cy="369332"/>
          </a:xfrm>
          <a:prstGeom prst="rect">
            <a:avLst/>
          </a:prstGeom>
          <a:noFill/>
        </p:spPr>
        <p:txBody>
          <a:bodyPr wrap="square" rtlCol="0">
            <a:spAutoFit/>
          </a:bodyPr>
          <a:lstStyle/>
          <a:p>
            <a:pPr eaLnBrk="1" fontAlgn="auto" hangingPunct="1">
              <a:spcBef>
                <a:spcPts val="0"/>
              </a:spcBef>
              <a:spcAft>
                <a:spcPts val="0"/>
              </a:spcAft>
            </a:pPr>
            <a:r>
              <a:rPr kumimoji="0" lang="en-US" sz="1800" b="1" dirty="0" smtClean="0">
                <a:solidFill>
                  <a:prstClr val="black"/>
                </a:solidFill>
                <a:latin typeface="Calibri"/>
              </a:rPr>
              <a:t>EXAMPLE OF POSSIBLE </a:t>
            </a:r>
            <a:r>
              <a:rPr kumimoji="0" lang="en-US" sz="1800" b="1" dirty="0">
                <a:solidFill>
                  <a:prstClr val="black"/>
                </a:solidFill>
                <a:latin typeface="Calibri"/>
              </a:rPr>
              <a:t>CNGC WINTER TRANSPORT CAPACITY FLOW</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a:solidFill>
                <a:prstClr val="black">
                  <a:tint val="75000"/>
                </a:prstClr>
              </a:solidFill>
            </a:endParaRPr>
          </a:p>
        </p:txBody>
      </p:sp>
      <p:sp>
        <p:nvSpPr>
          <p:cNvPr id="6" name="Slide Number Placeholder 5"/>
          <p:cNvSpPr>
            <a:spLocks noGrp="1"/>
          </p:cNvSpPr>
          <p:nvPr>
            <p:ph type="sldNum" sz="quarter" idx="12"/>
          </p:nvPr>
        </p:nvSpPr>
        <p:spPr>
          <a:xfrm>
            <a:off x="6705600" y="6340919"/>
            <a:ext cx="2133600" cy="365125"/>
          </a:xfrm>
        </p:spPr>
        <p:txBody>
          <a:bodyPr/>
          <a:lstStyle/>
          <a:p>
            <a:fld id="{215AD5D0-F42F-446F-9B8E-7D26259F086B}" type="slidenum">
              <a:rPr lang="en-US" smtClean="0">
                <a:solidFill>
                  <a:prstClr val="black">
                    <a:tint val="75000"/>
                  </a:prstClr>
                </a:solidFill>
              </a:rPr>
              <a:pPr/>
              <a:t>87</a:t>
            </a:fld>
            <a:endParaRPr lang="en-US" dirty="0">
              <a:solidFill>
                <a:prstClr val="black">
                  <a:tint val="75000"/>
                </a:prstClr>
              </a:solidFill>
            </a:endParaRPr>
          </a:p>
        </p:txBody>
      </p:sp>
    </p:spTree>
    <p:extLst>
      <p:ext uri="{BB962C8B-B14F-4D97-AF65-F5344CB8AC3E}">
        <p14:creationId xmlns:p14="http://schemas.microsoft.com/office/powerpoint/2010/main" val="142011221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38200"/>
            <a:ext cx="8915400" cy="5181600"/>
          </a:xfrm>
        </p:spPr>
        <p:txBody>
          <a:bodyPr/>
          <a:lstStyle/>
          <a:p>
            <a:fld id="{76798276-68FF-44A4-9668-3562A6CC78D1}" type="slidenum">
              <a:rPr lang="en-US" smtClean="0"/>
              <a:t>88</a:t>
            </a:fld>
            <a:fld id="{F441075E-B829-4BBA-92E9-3FA7E484EFB3}" type="slidenum">
              <a:rPr lang="en-US" smtClean="0"/>
              <a:t>88</a:t>
            </a:fld>
            <a:endParaRPr lang="en-US" dirty="0"/>
          </a:p>
        </p:txBody>
      </p:sp>
      <p:sp>
        <p:nvSpPr>
          <p:cNvPr id="4" name="Title 1"/>
          <p:cNvSpPr txBox="1">
            <a:spLocks/>
          </p:cNvSpPr>
          <p:nvPr/>
        </p:nvSpPr>
        <p:spPr>
          <a:xfrm>
            <a:off x="3124200" y="304800"/>
            <a:ext cx="2362200" cy="457199"/>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NWP Transport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51314607"/>
              </p:ext>
            </p:extLst>
          </p:nvPr>
        </p:nvGraphicFramePr>
        <p:xfrm>
          <a:off x="304801" y="761999"/>
          <a:ext cx="8610600" cy="4876797"/>
        </p:xfrm>
        <a:graphic>
          <a:graphicData uri="http://schemas.openxmlformats.org/drawingml/2006/table">
            <a:tbl>
              <a:tblPr>
                <a:tableStyleId>{5C22544A-7EE6-4342-B048-85BDC9FD1C3A}</a:tableStyleId>
              </a:tblPr>
              <a:tblGrid>
                <a:gridCol w="1181898"/>
                <a:gridCol w="721690"/>
                <a:gridCol w="776600"/>
                <a:gridCol w="494201"/>
                <a:gridCol w="494201"/>
                <a:gridCol w="494201"/>
                <a:gridCol w="494201"/>
                <a:gridCol w="494201"/>
                <a:gridCol w="494201"/>
                <a:gridCol w="494201"/>
                <a:gridCol w="494201"/>
                <a:gridCol w="494201"/>
                <a:gridCol w="494201"/>
                <a:gridCol w="494201"/>
                <a:gridCol w="494201"/>
              </a:tblGrid>
              <a:tr h="164177">
                <a:tc>
                  <a:txBody>
                    <a:bodyPr/>
                    <a:lstStyle/>
                    <a:p>
                      <a:pPr algn="l" fontAlgn="b"/>
                      <a:r>
                        <a:rPr lang="en-US" sz="800" u="none" strike="noStrike" dirty="0">
                          <a:effectLst/>
                        </a:rPr>
                        <a:t>CONTRACT</a:t>
                      </a:r>
                      <a:endParaRPr lang="en-US" sz="800" b="1" i="0" u="none" strike="noStrike" dirty="0">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c>
                  <a:txBody>
                    <a:bodyPr/>
                    <a:lstStyle/>
                    <a:p>
                      <a:pPr algn="l" fontAlgn="b"/>
                      <a:endParaRPr lang="en-US" sz="800" b="1" i="0" u="none" strike="noStrike" dirty="0">
                        <a:effectLst/>
                        <a:latin typeface="Arial"/>
                      </a:endParaRPr>
                    </a:p>
                  </a:txBody>
                  <a:tcPr marL="0" marR="0" marT="0" marB="0" anchor="b"/>
                </a:tc>
                <a:tc>
                  <a:txBody>
                    <a:bodyPr/>
                    <a:lstStyle/>
                    <a:p>
                      <a:pPr algn="r" fontAlgn="b"/>
                      <a:r>
                        <a:rPr lang="en-US" sz="800" u="none" strike="noStrike">
                          <a:effectLst/>
                        </a:rPr>
                        <a:t>Jan-16</a:t>
                      </a:r>
                      <a:endParaRPr lang="en-US" sz="800" b="1" i="0" u="none" strike="noStrike">
                        <a:effectLst/>
                        <a:latin typeface="Arial"/>
                      </a:endParaRPr>
                    </a:p>
                  </a:txBody>
                  <a:tcPr marL="0" marR="0" marT="0" marB="0" anchor="b"/>
                </a:tc>
                <a:tc>
                  <a:txBody>
                    <a:bodyPr/>
                    <a:lstStyle/>
                    <a:p>
                      <a:pPr algn="r" fontAlgn="b"/>
                      <a:r>
                        <a:rPr lang="en-US" sz="800" u="none" strike="noStrike">
                          <a:effectLst/>
                        </a:rPr>
                        <a:t>Feb-16</a:t>
                      </a:r>
                      <a:endParaRPr lang="en-US" sz="800" b="1" i="0" u="none" strike="noStrike">
                        <a:effectLst/>
                        <a:latin typeface="Arial"/>
                      </a:endParaRPr>
                    </a:p>
                  </a:txBody>
                  <a:tcPr marL="0" marR="0" marT="0" marB="0" anchor="b"/>
                </a:tc>
                <a:tc>
                  <a:txBody>
                    <a:bodyPr/>
                    <a:lstStyle/>
                    <a:p>
                      <a:pPr algn="r" fontAlgn="b"/>
                      <a:r>
                        <a:rPr lang="en-US" sz="800" u="none" strike="noStrike">
                          <a:effectLst/>
                        </a:rPr>
                        <a:t>Mar-16</a:t>
                      </a:r>
                      <a:endParaRPr lang="en-US" sz="800" b="1" i="0" u="none" strike="noStrike">
                        <a:effectLst/>
                        <a:latin typeface="Arial"/>
                      </a:endParaRPr>
                    </a:p>
                  </a:txBody>
                  <a:tcPr marL="0" marR="0" marT="0" marB="0" anchor="b"/>
                </a:tc>
                <a:tc>
                  <a:txBody>
                    <a:bodyPr/>
                    <a:lstStyle/>
                    <a:p>
                      <a:pPr algn="r" fontAlgn="b"/>
                      <a:r>
                        <a:rPr lang="en-US" sz="800" u="none" strike="noStrike">
                          <a:effectLst/>
                        </a:rPr>
                        <a:t>Apr-16</a:t>
                      </a:r>
                      <a:endParaRPr lang="en-US" sz="800" b="1" i="0" u="none" strike="noStrike">
                        <a:effectLst/>
                        <a:latin typeface="Arial"/>
                      </a:endParaRPr>
                    </a:p>
                  </a:txBody>
                  <a:tcPr marL="0" marR="0" marT="0" marB="0" anchor="b"/>
                </a:tc>
                <a:tc>
                  <a:txBody>
                    <a:bodyPr/>
                    <a:lstStyle/>
                    <a:p>
                      <a:pPr algn="r" fontAlgn="b"/>
                      <a:r>
                        <a:rPr lang="en-US" sz="800" u="none" strike="noStrike">
                          <a:effectLst/>
                        </a:rPr>
                        <a:t>May-16</a:t>
                      </a:r>
                      <a:endParaRPr lang="en-US" sz="800" b="1" i="0" u="none" strike="noStrike">
                        <a:effectLst/>
                        <a:latin typeface="Arial"/>
                      </a:endParaRPr>
                    </a:p>
                  </a:txBody>
                  <a:tcPr marL="0" marR="0" marT="0" marB="0" anchor="b"/>
                </a:tc>
                <a:tc>
                  <a:txBody>
                    <a:bodyPr/>
                    <a:lstStyle/>
                    <a:p>
                      <a:pPr algn="r" fontAlgn="b"/>
                      <a:r>
                        <a:rPr lang="en-US" sz="800" u="none" strike="noStrike">
                          <a:effectLst/>
                        </a:rPr>
                        <a:t>Jun-16</a:t>
                      </a:r>
                      <a:endParaRPr lang="en-US" sz="800" b="1" i="0" u="none" strike="noStrike">
                        <a:effectLst/>
                        <a:latin typeface="Arial"/>
                      </a:endParaRPr>
                    </a:p>
                  </a:txBody>
                  <a:tcPr marL="0" marR="0" marT="0" marB="0" anchor="b"/>
                </a:tc>
                <a:tc>
                  <a:txBody>
                    <a:bodyPr/>
                    <a:lstStyle/>
                    <a:p>
                      <a:pPr algn="r" fontAlgn="b"/>
                      <a:r>
                        <a:rPr lang="en-US" sz="800" u="none" strike="noStrike">
                          <a:effectLst/>
                        </a:rPr>
                        <a:t>Jul-16</a:t>
                      </a:r>
                      <a:endParaRPr lang="en-US" sz="800" b="1" i="0" u="none" strike="noStrike">
                        <a:effectLst/>
                        <a:latin typeface="Arial"/>
                      </a:endParaRPr>
                    </a:p>
                  </a:txBody>
                  <a:tcPr marL="0" marR="0" marT="0" marB="0" anchor="b"/>
                </a:tc>
                <a:tc>
                  <a:txBody>
                    <a:bodyPr/>
                    <a:lstStyle/>
                    <a:p>
                      <a:pPr algn="r" fontAlgn="b"/>
                      <a:r>
                        <a:rPr lang="en-US" sz="800" u="none" strike="noStrike">
                          <a:effectLst/>
                        </a:rPr>
                        <a:t>Aug-16</a:t>
                      </a:r>
                      <a:endParaRPr lang="en-US" sz="800" b="1" i="0" u="none" strike="noStrike">
                        <a:effectLst/>
                        <a:latin typeface="Arial"/>
                      </a:endParaRPr>
                    </a:p>
                  </a:txBody>
                  <a:tcPr marL="0" marR="0" marT="0" marB="0" anchor="b"/>
                </a:tc>
                <a:tc>
                  <a:txBody>
                    <a:bodyPr/>
                    <a:lstStyle/>
                    <a:p>
                      <a:pPr algn="r" fontAlgn="b"/>
                      <a:r>
                        <a:rPr lang="en-US" sz="800" u="none" strike="noStrike">
                          <a:effectLst/>
                        </a:rPr>
                        <a:t>Sep-16</a:t>
                      </a:r>
                      <a:endParaRPr lang="en-US" sz="800" b="1" i="0" u="none" strike="noStrike">
                        <a:effectLst/>
                        <a:latin typeface="Arial"/>
                      </a:endParaRPr>
                    </a:p>
                  </a:txBody>
                  <a:tcPr marL="0" marR="0" marT="0" marB="0" anchor="b"/>
                </a:tc>
                <a:tc>
                  <a:txBody>
                    <a:bodyPr/>
                    <a:lstStyle/>
                    <a:p>
                      <a:pPr algn="r" fontAlgn="b"/>
                      <a:r>
                        <a:rPr lang="en-US" sz="800" u="none" strike="noStrike">
                          <a:effectLst/>
                        </a:rPr>
                        <a:t>Oct-16</a:t>
                      </a:r>
                      <a:endParaRPr lang="en-US" sz="800" b="1" i="0" u="none" strike="noStrike">
                        <a:effectLst/>
                        <a:latin typeface="Arial"/>
                      </a:endParaRPr>
                    </a:p>
                  </a:txBody>
                  <a:tcPr marL="0" marR="0" marT="0" marB="0" anchor="b"/>
                </a:tc>
                <a:tc>
                  <a:txBody>
                    <a:bodyPr/>
                    <a:lstStyle/>
                    <a:p>
                      <a:pPr algn="r" fontAlgn="b"/>
                      <a:r>
                        <a:rPr lang="en-US" sz="800" u="none" strike="noStrike">
                          <a:effectLst/>
                        </a:rPr>
                        <a:t>Nov-16</a:t>
                      </a:r>
                      <a:endParaRPr lang="en-US" sz="800" b="1" i="0" u="none" strike="noStrike">
                        <a:effectLst/>
                        <a:latin typeface="Arial"/>
                      </a:endParaRPr>
                    </a:p>
                  </a:txBody>
                  <a:tcPr marL="0" marR="0" marT="0" marB="0" anchor="b"/>
                </a:tc>
                <a:tc>
                  <a:txBody>
                    <a:bodyPr/>
                    <a:lstStyle/>
                    <a:p>
                      <a:pPr algn="r" fontAlgn="b"/>
                      <a:r>
                        <a:rPr lang="en-US" sz="800" u="none" strike="noStrike">
                          <a:effectLst/>
                        </a:rPr>
                        <a:t>Dec-16</a:t>
                      </a:r>
                      <a:endParaRPr lang="en-US" sz="800" b="1" i="0" u="none" strike="noStrike">
                        <a:effectLst/>
                        <a:latin typeface="Arial"/>
                      </a:endParaRPr>
                    </a:p>
                  </a:txBody>
                  <a:tcPr marL="0" marR="0" marT="0" marB="0" anchor="b"/>
                </a:tc>
              </a:tr>
              <a:tr h="164177">
                <a:tc>
                  <a:txBody>
                    <a:bodyPr/>
                    <a:lstStyle/>
                    <a:p>
                      <a:pPr algn="l" fontAlgn="b"/>
                      <a:r>
                        <a:rPr lang="en-US" sz="800" u="none" strike="noStrike">
                          <a:effectLst/>
                        </a:rPr>
                        <a:t>DESCRIPTION</a:t>
                      </a:r>
                      <a:endParaRPr lang="en-US" sz="800" b="1" i="0" u="none" strike="noStrike">
                        <a:effectLst/>
                        <a:latin typeface="Arial"/>
                      </a:endParaRPr>
                    </a:p>
                  </a:txBody>
                  <a:tcPr marL="0" marR="0" marT="0" marB="0" anchor="b"/>
                </a:tc>
                <a:tc>
                  <a:txBody>
                    <a:bodyPr/>
                    <a:lstStyle/>
                    <a:p>
                      <a:pPr algn="l" fontAlgn="b"/>
                      <a:r>
                        <a:rPr lang="en-US" sz="800" u="none" strike="noStrike">
                          <a:effectLst/>
                        </a:rPr>
                        <a:t>RECEIPT</a:t>
                      </a:r>
                      <a:endParaRPr lang="en-US" sz="800" b="1" i="0" u="none" strike="noStrike">
                        <a:effectLst/>
                        <a:latin typeface="Arial"/>
                      </a:endParaRPr>
                    </a:p>
                  </a:txBody>
                  <a:tcPr marL="0" marR="0" marT="0" marB="0" anchor="b"/>
                </a:tc>
                <a:tc>
                  <a:txBody>
                    <a:bodyPr/>
                    <a:lstStyle/>
                    <a:p>
                      <a:pPr algn="l" fontAlgn="b"/>
                      <a:r>
                        <a:rPr lang="en-US" sz="800" u="none" strike="noStrike" dirty="0">
                          <a:effectLst/>
                        </a:rPr>
                        <a:t>DELIVERY</a:t>
                      </a:r>
                      <a:endParaRPr lang="en-US" sz="800" b="1" i="0" u="none" strike="noStrike" dirty="0">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29</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r>
              <a:tr h="164177">
                <a:tc>
                  <a:txBody>
                    <a:bodyPr/>
                    <a:lstStyle/>
                    <a:p>
                      <a:pPr algn="l" fontAlgn="b"/>
                      <a:r>
                        <a:rPr lang="en-US" sz="800" b="1" u="none" strike="noStrike" dirty="0">
                          <a:effectLst/>
                        </a:rPr>
                        <a:t>NWP</a:t>
                      </a:r>
                      <a:endParaRPr lang="en-US" sz="800" b="1" i="0" u="none" strike="noStrike" dirty="0">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r>
              <a:tr h="164177">
                <a:tc>
                  <a:txBody>
                    <a:bodyPr/>
                    <a:lstStyle/>
                    <a:p>
                      <a:pPr algn="l" fontAlgn="b"/>
                      <a:r>
                        <a:rPr lang="en-US" sz="800" u="none" strike="noStrike">
                          <a:effectLst/>
                        </a:rPr>
                        <a:t>Contract #100002</a:t>
                      </a:r>
                      <a:endParaRPr lang="en-US" sz="800" b="0" i="0" u="none" strike="noStrike">
                        <a:effectLst/>
                        <a:latin typeface="Arial"/>
                      </a:endParaRPr>
                    </a:p>
                  </a:txBody>
                  <a:tcPr marL="0" marR="0" marT="0" marB="0" anchor="b"/>
                </a:tc>
                <a:tc>
                  <a:txBody>
                    <a:bodyPr/>
                    <a:lstStyle/>
                    <a:p>
                      <a:pPr algn="l" fontAlgn="b"/>
                      <a:r>
                        <a:rPr lang="en-US" sz="800" u="none" strike="noStrike">
                          <a:effectLst/>
                        </a:rPr>
                        <a:t>all rec</a:t>
                      </a:r>
                      <a:endParaRPr lang="en-US" sz="800" b="0" i="0" u="none" strike="noStrike">
                        <a:effectLst/>
                        <a:latin typeface="Arial"/>
                      </a:endParaRPr>
                    </a:p>
                  </a:txBody>
                  <a:tcPr marL="0" marR="0" marT="0" marB="0" anchor="b"/>
                </a:tc>
                <a:tc>
                  <a:txBody>
                    <a:bodyPr/>
                    <a:lstStyle/>
                    <a:p>
                      <a:pPr algn="l" fontAlgn="b"/>
                      <a:r>
                        <a:rPr lang="en-US" sz="800" u="none" strike="noStrike">
                          <a:effectLst/>
                        </a:rPr>
                        <a:t>all del</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dirty="0">
                          <a:effectLst/>
                        </a:rPr>
                        <a:t>205123</a:t>
                      </a:r>
                      <a:endParaRPr lang="en-US" sz="800" b="0" i="0" u="none" strike="noStrike" dirty="0">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c>
                  <a:txBody>
                    <a:bodyPr/>
                    <a:lstStyle/>
                    <a:p>
                      <a:pPr algn="r" fontAlgn="b"/>
                      <a:r>
                        <a:rPr lang="en-US" sz="800" u="none" strike="noStrike">
                          <a:effectLst/>
                        </a:rPr>
                        <a:t>205123</a:t>
                      </a:r>
                      <a:endParaRPr lang="en-US" sz="800" b="0" i="0" u="none" strike="noStrike">
                        <a:effectLst/>
                        <a:latin typeface="Arial"/>
                      </a:endParaRPr>
                    </a:p>
                  </a:txBody>
                  <a:tcPr marL="0" marR="0" marT="0" marB="0" anchor="b"/>
                </a:tc>
              </a:tr>
              <a:tr h="312856">
                <a:tc>
                  <a:txBody>
                    <a:bodyPr/>
                    <a:lstStyle/>
                    <a:p>
                      <a:pPr algn="l" fontAlgn="b"/>
                      <a:r>
                        <a:rPr lang="en-US" sz="800" u="none" strike="noStrike">
                          <a:effectLst/>
                        </a:rPr>
                        <a:t>Contract #135384</a:t>
                      </a:r>
                      <a:endParaRPr lang="en-US" sz="800" b="0" i="0" u="none" strike="noStrike">
                        <a:effectLst/>
                        <a:latin typeface="Arial"/>
                      </a:endParaRPr>
                    </a:p>
                  </a:txBody>
                  <a:tcPr marL="0" marR="0" marT="0" marB="0" anchor="b"/>
                </a:tc>
                <a:tc>
                  <a:txBody>
                    <a:bodyPr/>
                    <a:lstStyle/>
                    <a:p>
                      <a:pPr algn="l" fontAlgn="b"/>
                      <a:r>
                        <a:rPr lang="en-US" sz="800" u="none" strike="noStrike">
                          <a:effectLst/>
                        </a:rPr>
                        <a:t>jackson prairie</a:t>
                      </a:r>
                      <a:endParaRPr lang="en-US" sz="800" b="0" i="0" u="none" strike="noStrike">
                        <a:effectLst/>
                        <a:latin typeface="Arial"/>
                      </a:endParaRPr>
                    </a:p>
                  </a:txBody>
                  <a:tcPr marL="0" marR="0" marT="0" marB="0" anchor="b"/>
                </a:tc>
                <a:tc>
                  <a:txBody>
                    <a:bodyPr/>
                    <a:lstStyle/>
                    <a:p>
                      <a:pPr algn="l" fontAlgn="b"/>
                      <a:r>
                        <a:rPr lang="en-US" sz="800" u="none" strike="noStrike">
                          <a:effectLst/>
                        </a:rPr>
                        <a:t>bremerton/mt vernon</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c>
                  <a:txBody>
                    <a:bodyPr/>
                    <a:lstStyle/>
                    <a:p>
                      <a:pPr algn="r" fontAlgn="b"/>
                      <a:r>
                        <a:rPr lang="en-US" sz="800" u="none" strike="noStrike">
                          <a:effectLst/>
                        </a:rPr>
                        <a:t>30420</a:t>
                      </a:r>
                      <a:endParaRPr lang="en-US" sz="800" b="0" i="0" u="none" strike="noStrike">
                        <a:effectLst/>
                        <a:latin typeface="Arial"/>
                      </a:endParaRPr>
                    </a:p>
                  </a:txBody>
                  <a:tcPr marL="0" marR="0" marT="0" marB="0" anchor="b"/>
                </a:tc>
              </a:tr>
              <a:tr h="312856">
                <a:tc>
                  <a:txBody>
                    <a:bodyPr/>
                    <a:lstStyle/>
                    <a:p>
                      <a:pPr algn="l" fontAlgn="b"/>
                      <a:r>
                        <a:rPr lang="en-US" sz="800" u="none" strike="noStrike">
                          <a:effectLst/>
                        </a:rPr>
                        <a:t>Contract #135558</a:t>
                      </a:r>
                      <a:endParaRPr lang="en-US" sz="800" b="0" i="0" u="none" strike="noStrike">
                        <a:effectLst/>
                        <a:latin typeface="Arial"/>
                      </a:endParaRPr>
                    </a:p>
                  </a:txBody>
                  <a:tcPr marL="0" marR="0" marT="0" marB="0" anchor="b"/>
                </a:tc>
                <a:tc>
                  <a:txBody>
                    <a:bodyPr/>
                    <a:lstStyle/>
                    <a:p>
                      <a:pPr algn="l" fontAlgn="b"/>
                      <a:r>
                        <a:rPr lang="en-US" sz="800" u="none" strike="noStrike">
                          <a:effectLst/>
                        </a:rPr>
                        <a:t>sumas</a:t>
                      </a:r>
                      <a:endParaRPr lang="en-US" sz="800" b="0" i="0" u="none" strike="noStrike">
                        <a:effectLst/>
                        <a:latin typeface="Arial"/>
                      </a:endParaRPr>
                    </a:p>
                  </a:txBody>
                  <a:tcPr marL="0" marR="0" marT="0" marB="0" anchor="b"/>
                </a:tc>
                <a:tc>
                  <a:txBody>
                    <a:bodyPr/>
                    <a:lstStyle/>
                    <a:p>
                      <a:pPr algn="l" fontAlgn="b"/>
                      <a:r>
                        <a:rPr lang="en-US" sz="800" u="none" strike="noStrike">
                          <a:effectLst/>
                        </a:rPr>
                        <a:t>stanfield/portland west</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c>
                  <a:txBody>
                    <a:bodyPr/>
                    <a:lstStyle/>
                    <a:p>
                      <a:pPr algn="r" fontAlgn="b"/>
                      <a:r>
                        <a:rPr lang="en-US" sz="800" u="none" strike="noStrike">
                          <a:effectLst/>
                        </a:rPr>
                        <a:t>25400</a:t>
                      </a:r>
                      <a:endParaRPr lang="en-US" sz="800" b="0" i="0" u="none" strike="noStrike">
                        <a:effectLst/>
                        <a:latin typeface="Arial"/>
                      </a:endParaRPr>
                    </a:p>
                  </a:txBody>
                  <a:tcPr marL="0" marR="0" marT="0" marB="0" anchor="b"/>
                </a:tc>
              </a:tr>
              <a:tr h="164177">
                <a:tc>
                  <a:txBody>
                    <a:bodyPr/>
                    <a:lstStyle/>
                    <a:p>
                      <a:pPr algn="l" fontAlgn="b"/>
                      <a:r>
                        <a:rPr lang="en-US" sz="800" u="none" strike="noStrike">
                          <a:effectLst/>
                        </a:rPr>
                        <a:t>Contract #139382</a:t>
                      </a:r>
                      <a:endParaRPr lang="en-US" sz="800" b="0" i="0" u="none" strike="noStrike">
                        <a:effectLst/>
                        <a:latin typeface="Arial"/>
                      </a:endParaRPr>
                    </a:p>
                  </a:txBody>
                  <a:tcPr marL="0" marR="0" marT="0" marB="0" anchor="b"/>
                </a:tc>
                <a:tc>
                  <a:txBody>
                    <a:bodyPr/>
                    <a:lstStyle/>
                    <a:p>
                      <a:pPr algn="l" fontAlgn="b"/>
                      <a:r>
                        <a:rPr lang="en-US" sz="800" u="none" strike="noStrike">
                          <a:effectLst/>
                        </a:rPr>
                        <a:t>sumas</a:t>
                      </a:r>
                      <a:endParaRPr lang="en-US" sz="800" b="0" i="0" u="none" strike="noStrike">
                        <a:effectLst/>
                        <a:latin typeface="Arial"/>
                      </a:endParaRPr>
                    </a:p>
                  </a:txBody>
                  <a:tcPr marL="0" marR="0" marT="0" marB="0" anchor="b"/>
                </a:tc>
                <a:tc>
                  <a:txBody>
                    <a:bodyPr/>
                    <a:lstStyle/>
                    <a:p>
                      <a:pPr algn="l" fontAlgn="b"/>
                      <a:r>
                        <a:rPr lang="en-US" sz="800" u="none" strike="noStrike">
                          <a:effectLst/>
                        </a:rPr>
                        <a:t>sedro wooley</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c>
                  <a:txBody>
                    <a:bodyPr/>
                    <a:lstStyle/>
                    <a:p>
                      <a:pPr algn="r" fontAlgn="b"/>
                      <a:r>
                        <a:rPr lang="en-US" sz="800" u="none" strike="noStrike">
                          <a:effectLst/>
                        </a:rPr>
                        <a:t>6191</a:t>
                      </a:r>
                      <a:endParaRPr lang="en-US" sz="800" b="0" i="0" u="none" strike="noStrike">
                        <a:effectLst/>
                        <a:latin typeface="Arial"/>
                      </a:endParaRPr>
                    </a:p>
                  </a:txBody>
                  <a:tcPr marL="0" marR="0" marT="0" marB="0" anchor="b"/>
                </a:tc>
              </a:tr>
              <a:tr h="164177">
                <a:tc>
                  <a:txBody>
                    <a:bodyPr/>
                    <a:lstStyle/>
                    <a:p>
                      <a:pPr algn="l" fontAlgn="b"/>
                      <a:r>
                        <a:rPr lang="en-US" sz="800" u="none" strike="noStrike">
                          <a:effectLst/>
                        </a:rPr>
                        <a:t>Contract #139383 </a:t>
                      </a:r>
                      <a:endParaRPr lang="en-US" sz="800" b="0" i="0" u="none" strike="noStrike">
                        <a:effectLst/>
                        <a:latin typeface="Arial"/>
                      </a:endParaRPr>
                    </a:p>
                  </a:txBody>
                  <a:tcPr marL="0" marR="0" marT="0" marB="0" anchor="b"/>
                </a:tc>
                <a:tc>
                  <a:txBody>
                    <a:bodyPr/>
                    <a:lstStyle/>
                    <a:p>
                      <a:pPr algn="l" fontAlgn="b"/>
                      <a:r>
                        <a:rPr lang="en-US" sz="800" u="none" strike="noStrike">
                          <a:effectLst/>
                        </a:rPr>
                        <a:t>sumas</a:t>
                      </a:r>
                      <a:endParaRPr lang="en-US" sz="800" b="0" i="0" u="none" strike="noStrike">
                        <a:effectLst/>
                        <a:latin typeface="Arial"/>
                      </a:endParaRPr>
                    </a:p>
                  </a:txBody>
                  <a:tcPr marL="0" marR="0" marT="0" marB="0" anchor="b"/>
                </a:tc>
                <a:tc>
                  <a:txBody>
                    <a:bodyPr/>
                    <a:lstStyle/>
                    <a:p>
                      <a:pPr algn="l" fontAlgn="b"/>
                      <a:r>
                        <a:rPr lang="en-US" sz="800" u="none" strike="noStrike">
                          <a:effectLst/>
                        </a:rPr>
                        <a:t>sedro wooley</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c>
                  <a:txBody>
                    <a:bodyPr/>
                    <a:lstStyle/>
                    <a:p>
                      <a:pPr algn="r" fontAlgn="b"/>
                      <a:r>
                        <a:rPr lang="en-US" sz="800" u="none" strike="noStrike">
                          <a:effectLst/>
                        </a:rPr>
                        <a:t>1050</a:t>
                      </a:r>
                      <a:endParaRPr lang="en-US" sz="800" b="0" i="0" u="none" strike="noStrike">
                        <a:effectLst/>
                        <a:latin typeface="Arial"/>
                      </a:endParaRPr>
                    </a:p>
                  </a:txBody>
                  <a:tcPr marL="0" marR="0" marT="0" marB="0" anchor="b"/>
                </a:tc>
              </a:tr>
              <a:tr h="164177">
                <a:tc>
                  <a:txBody>
                    <a:bodyPr/>
                    <a:lstStyle/>
                    <a:p>
                      <a:pPr algn="l" fontAlgn="b"/>
                      <a:r>
                        <a:rPr lang="en-US" sz="800" u="none" strike="noStrike">
                          <a:effectLst/>
                        </a:rPr>
                        <a:t>Contract #139384 </a:t>
                      </a:r>
                      <a:endParaRPr lang="en-US" sz="800" b="0" i="0" u="none" strike="noStrike">
                        <a:effectLst/>
                        <a:latin typeface="Arial"/>
                      </a:endParaRPr>
                    </a:p>
                  </a:txBody>
                  <a:tcPr marL="0" marR="0" marT="0" marB="0" anchor="b"/>
                </a:tc>
                <a:tc>
                  <a:txBody>
                    <a:bodyPr/>
                    <a:lstStyle/>
                    <a:p>
                      <a:pPr algn="l" fontAlgn="b"/>
                      <a:r>
                        <a:rPr lang="en-US" sz="800" u="none" strike="noStrike">
                          <a:effectLst/>
                        </a:rPr>
                        <a:t>sumas</a:t>
                      </a:r>
                      <a:endParaRPr lang="en-US" sz="800" b="0" i="0" u="none" strike="noStrike">
                        <a:effectLst/>
                        <a:latin typeface="Arial"/>
                      </a:endParaRPr>
                    </a:p>
                  </a:txBody>
                  <a:tcPr marL="0" marR="0" marT="0" marB="0" anchor="b"/>
                </a:tc>
                <a:tc>
                  <a:txBody>
                    <a:bodyPr/>
                    <a:lstStyle/>
                    <a:p>
                      <a:pPr algn="l" fontAlgn="b"/>
                      <a:r>
                        <a:rPr lang="en-US" sz="800" u="none" strike="noStrike">
                          <a:effectLst/>
                        </a:rPr>
                        <a:t>sedro wooley</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c>
                  <a:txBody>
                    <a:bodyPr/>
                    <a:lstStyle/>
                    <a:p>
                      <a:pPr algn="r" fontAlgn="b"/>
                      <a:r>
                        <a:rPr lang="en-US" sz="800" u="none" strike="noStrike">
                          <a:effectLst/>
                        </a:rPr>
                        <a:t>3259</a:t>
                      </a:r>
                      <a:endParaRPr lang="en-US" sz="800" b="0" i="0" u="none" strike="noStrike">
                        <a:effectLst/>
                        <a:latin typeface="Arial"/>
                      </a:endParaRPr>
                    </a:p>
                  </a:txBody>
                  <a:tcPr marL="0" marR="0" marT="0" marB="0" anchor="b"/>
                </a:tc>
              </a:tr>
              <a:tr h="312856">
                <a:tc>
                  <a:txBody>
                    <a:bodyPr/>
                    <a:lstStyle/>
                    <a:p>
                      <a:pPr algn="l" fontAlgn="b"/>
                      <a:r>
                        <a:rPr lang="en-US" sz="800" u="none" strike="noStrike">
                          <a:effectLst/>
                        </a:rPr>
                        <a:t>Contract #100134 </a:t>
                      </a:r>
                      <a:endParaRPr lang="en-US" sz="800" b="0" i="0" u="none" strike="noStrike">
                        <a:effectLst/>
                        <a:latin typeface="Arial"/>
                      </a:endParaRPr>
                    </a:p>
                  </a:txBody>
                  <a:tcPr marL="0" marR="0" marT="0" marB="0" anchor="b"/>
                </a:tc>
                <a:tc>
                  <a:txBody>
                    <a:bodyPr/>
                    <a:lstStyle/>
                    <a:p>
                      <a:pPr algn="l" fontAlgn="b"/>
                      <a:r>
                        <a:rPr lang="en-US" sz="800" u="none" strike="noStrike">
                          <a:effectLst/>
                        </a:rPr>
                        <a:t>sumas/ignacio</a:t>
                      </a:r>
                      <a:endParaRPr lang="en-US" sz="800" b="0" i="0" u="none" strike="noStrike">
                        <a:effectLst/>
                        <a:latin typeface="Arial"/>
                      </a:endParaRPr>
                    </a:p>
                  </a:txBody>
                  <a:tcPr marL="0" marR="0" marT="0" marB="0" anchor="b"/>
                </a:tc>
                <a:tc>
                  <a:txBody>
                    <a:bodyPr/>
                    <a:lstStyle/>
                    <a:p>
                      <a:pPr algn="l" fontAlgn="b"/>
                      <a:r>
                        <a:rPr lang="en-US" sz="800" u="none" strike="noStrike">
                          <a:effectLst/>
                        </a:rPr>
                        <a:t>burbank/yakima/aberdeen</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dirty="0">
                          <a:effectLst/>
                        </a:rPr>
                        <a:t>330</a:t>
                      </a:r>
                      <a:endParaRPr lang="en-US" sz="800" b="0" i="0" u="none" strike="noStrike" dirty="0">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c>
                  <a:txBody>
                    <a:bodyPr/>
                    <a:lstStyle/>
                    <a:p>
                      <a:pPr algn="r" fontAlgn="b"/>
                      <a:r>
                        <a:rPr lang="en-US" sz="800" u="none" strike="noStrike">
                          <a:effectLst/>
                        </a:rPr>
                        <a:t>330</a:t>
                      </a:r>
                      <a:endParaRPr lang="en-US" sz="800" b="0" i="0" u="none" strike="noStrike">
                        <a:effectLst/>
                        <a:latin typeface="Arial"/>
                      </a:endParaRPr>
                    </a:p>
                  </a:txBody>
                  <a:tcPr marL="0" marR="0" marT="0" marB="0" anchor="b"/>
                </a:tc>
              </a:tr>
              <a:tr h="164177">
                <a:tc>
                  <a:txBody>
                    <a:bodyPr/>
                    <a:lstStyle/>
                    <a:p>
                      <a:pPr algn="l" fontAlgn="b"/>
                      <a:r>
                        <a:rPr lang="en-US" sz="800" u="none" strike="noStrike" dirty="0">
                          <a:effectLst/>
                        </a:rPr>
                        <a:t>Contract #100149 </a:t>
                      </a:r>
                      <a:endParaRPr lang="en-US" sz="800" b="0" i="0" u="none" strike="noStrike" dirty="0">
                        <a:effectLst/>
                        <a:latin typeface="Arial"/>
                      </a:endParaRPr>
                    </a:p>
                  </a:txBody>
                  <a:tcPr marL="0" marR="0" marT="0" marB="0" anchor="b"/>
                </a:tc>
                <a:tc>
                  <a:txBody>
                    <a:bodyPr/>
                    <a:lstStyle/>
                    <a:p>
                      <a:pPr algn="l" fontAlgn="b"/>
                      <a:r>
                        <a:rPr lang="en-US" sz="800" u="none" strike="noStrike">
                          <a:effectLst/>
                        </a:rPr>
                        <a:t>sumas/ignacio</a:t>
                      </a:r>
                      <a:endParaRPr lang="en-US" sz="800" b="0" i="0" u="none" strike="noStrike">
                        <a:effectLst/>
                        <a:latin typeface="Arial"/>
                      </a:endParaRPr>
                    </a:p>
                  </a:txBody>
                  <a:tcPr marL="0" marR="0" marT="0" marB="0" anchor="b"/>
                </a:tc>
                <a:tc>
                  <a:txBody>
                    <a:bodyPr/>
                    <a:lstStyle/>
                    <a:p>
                      <a:pPr algn="l" fontAlgn="b"/>
                      <a:r>
                        <a:rPr lang="en-US" sz="800" u="none" strike="noStrike">
                          <a:effectLst/>
                        </a:rPr>
                        <a:t>walla walla</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c>
                  <a:txBody>
                    <a:bodyPr/>
                    <a:lstStyle/>
                    <a:p>
                      <a:pPr algn="r" fontAlgn="b"/>
                      <a:r>
                        <a:rPr lang="en-US" sz="800" u="none" strike="noStrike">
                          <a:effectLst/>
                        </a:rPr>
                        <a:t>75</a:t>
                      </a:r>
                      <a:endParaRPr lang="en-US" sz="800" b="0" i="0" u="none" strike="noStrike">
                        <a:effectLst/>
                        <a:latin typeface="Arial"/>
                      </a:endParaRPr>
                    </a:p>
                  </a:txBody>
                  <a:tcPr marL="0" marR="0" marT="0" marB="0" anchor="b"/>
                </a:tc>
              </a:tr>
              <a:tr h="164177">
                <a:tc>
                  <a:txBody>
                    <a:bodyPr/>
                    <a:lstStyle/>
                    <a:p>
                      <a:pPr algn="l" fontAlgn="b"/>
                      <a:r>
                        <a:rPr lang="en-US" sz="800" u="none" strike="noStrike" dirty="0">
                          <a:effectLst/>
                        </a:rPr>
                        <a:t>Contract #100150 </a:t>
                      </a:r>
                      <a:endParaRPr lang="en-US" sz="800" b="0" i="0" u="none" strike="noStrike" dirty="0">
                        <a:effectLst/>
                        <a:latin typeface="Arial"/>
                      </a:endParaRPr>
                    </a:p>
                  </a:txBody>
                  <a:tcPr marL="0" marR="0" marT="0" marB="0" anchor="b"/>
                </a:tc>
                <a:tc>
                  <a:txBody>
                    <a:bodyPr/>
                    <a:lstStyle/>
                    <a:p>
                      <a:pPr algn="l" fontAlgn="b"/>
                      <a:r>
                        <a:rPr lang="en-US" sz="800" u="none" strike="noStrike">
                          <a:effectLst/>
                        </a:rPr>
                        <a:t>sumas/ignacio</a:t>
                      </a:r>
                      <a:endParaRPr lang="en-US" sz="800" b="0" i="0" u="none" strike="noStrike">
                        <a:effectLst/>
                        <a:latin typeface="Arial"/>
                      </a:endParaRPr>
                    </a:p>
                  </a:txBody>
                  <a:tcPr marL="0" marR="0" marT="0" marB="0" anchor="b"/>
                </a:tc>
                <a:tc>
                  <a:txBody>
                    <a:bodyPr/>
                    <a:lstStyle/>
                    <a:p>
                      <a:pPr algn="l" fontAlgn="b"/>
                      <a:r>
                        <a:rPr lang="en-US" sz="800" u="none" strike="noStrike">
                          <a:effectLst/>
                        </a:rPr>
                        <a:t>menan starch</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c>
                  <a:txBody>
                    <a:bodyPr/>
                    <a:lstStyle/>
                    <a:p>
                      <a:pPr algn="r" fontAlgn="b"/>
                      <a:r>
                        <a:rPr lang="en-US" sz="800" u="none" strike="noStrike">
                          <a:effectLst/>
                        </a:rPr>
                        <a:t>160</a:t>
                      </a:r>
                      <a:endParaRPr lang="en-US" sz="800" b="0" i="0" u="none" strike="noStrike">
                        <a:effectLst/>
                        <a:latin typeface="Arial"/>
                      </a:endParaRPr>
                    </a:p>
                  </a:txBody>
                  <a:tcPr marL="0" marR="0" marT="0" marB="0" anchor="b"/>
                </a:tc>
              </a:tr>
              <a:tr h="164177">
                <a:tc>
                  <a:txBody>
                    <a:bodyPr/>
                    <a:lstStyle/>
                    <a:p>
                      <a:pPr algn="l" fontAlgn="b"/>
                      <a:r>
                        <a:rPr lang="en-US" sz="800" u="none" strike="noStrike">
                          <a:effectLst/>
                        </a:rPr>
                        <a:t>Contract #100064 </a:t>
                      </a:r>
                      <a:endParaRPr lang="en-US" sz="800" b="0" i="0" u="none" strike="noStrike">
                        <a:effectLst/>
                        <a:latin typeface="Arial"/>
                      </a:endParaRPr>
                    </a:p>
                  </a:txBody>
                  <a:tcPr marL="0" marR="0" marT="0" marB="0" anchor="b"/>
                </a:tc>
                <a:tc>
                  <a:txBody>
                    <a:bodyPr/>
                    <a:lstStyle/>
                    <a:p>
                      <a:pPr algn="l" fontAlgn="b"/>
                      <a:r>
                        <a:rPr lang="en-US" sz="800" u="none" strike="noStrike">
                          <a:effectLst/>
                        </a:rPr>
                        <a:t>sumas</a:t>
                      </a:r>
                      <a:endParaRPr lang="en-US" sz="800" b="0" i="0" u="none" strike="noStrike">
                        <a:effectLst/>
                        <a:latin typeface="Arial"/>
                      </a:endParaRPr>
                    </a:p>
                  </a:txBody>
                  <a:tcPr marL="0" marR="0" marT="0" marB="0" anchor="b"/>
                </a:tc>
                <a:tc>
                  <a:txBody>
                    <a:bodyPr/>
                    <a:lstStyle/>
                    <a:p>
                      <a:pPr algn="l" fontAlgn="b"/>
                      <a:r>
                        <a:rPr lang="en-US" sz="800" u="none" strike="noStrike">
                          <a:effectLst/>
                        </a:rPr>
                        <a:t>hermiston/pasco</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c>
                  <a:txBody>
                    <a:bodyPr/>
                    <a:lstStyle/>
                    <a:p>
                      <a:pPr algn="r" fontAlgn="b"/>
                      <a:r>
                        <a:rPr lang="en-US" sz="800" u="none" strike="noStrike">
                          <a:effectLst/>
                        </a:rPr>
                        <a:t>1078</a:t>
                      </a:r>
                      <a:endParaRPr lang="en-US" sz="800" b="0" i="0" u="none" strike="noStrike">
                        <a:effectLst/>
                        <a:latin typeface="Arial"/>
                      </a:endParaRPr>
                    </a:p>
                  </a:txBody>
                  <a:tcPr marL="0" marR="0" marT="0" marB="0" anchor="b"/>
                </a:tc>
              </a:tr>
              <a:tr h="164177">
                <a:tc>
                  <a:txBody>
                    <a:bodyPr/>
                    <a:lstStyle/>
                    <a:p>
                      <a:pPr algn="l" fontAlgn="b"/>
                      <a:r>
                        <a:rPr lang="en-US" sz="800" u="none" strike="noStrike">
                          <a:effectLst/>
                        </a:rPr>
                        <a:t>Contract #132329</a:t>
                      </a:r>
                      <a:endParaRPr lang="en-US" sz="800" b="0" i="0" u="none" strike="noStrike">
                        <a:effectLst/>
                        <a:latin typeface="Arial"/>
                      </a:endParaRPr>
                    </a:p>
                  </a:txBody>
                  <a:tcPr marL="0" marR="0" marT="0" marB="0" anchor="b"/>
                </a:tc>
                <a:tc>
                  <a:txBody>
                    <a:bodyPr/>
                    <a:lstStyle/>
                    <a:p>
                      <a:pPr algn="l" fontAlgn="b"/>
                      <a:r>
                        <a:rPr lang="en-US" sz="800" u="none" strike="noStrike">
                          <a:effectLst/>
                        </a:rPr>
                        <a:t>sumas  </a:t>
                      </a:r>
                      <a:endParaRPr lang="en-US" sz="800" b="0" i="0" u="none" strike="noStrike">
                        <a:effectLst/>
                        <a:latin typeface="Arial"/>
                      </a:endParaRPr>
                    </a:p>
                  </a:txBody>
                  <a:tcPr marL="0" marR="0" marT="0" marB="0" anchor="b"/>
                </a:tc>
                <a:tc>
                  <a:txBody>
                    <a:bodyPr/>
                    <a:lstStyle/>
                    <a:p>
                      <a:pPr algn="l" fontAlgn="b"/>
                      <a:r>
                        <a:rPr lang="en-US" sz="800" u="none" strike="noStrike">
                          <a:effectLst/>
                        </a:rPr>
                        <a:t>kern river</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c>
                  <a:txBody>
                    <a:bodyPr/>
                    <a:lstStyle/>
                    <a:p>
                      <a:pPr algn="r" fontAlgn="b"/>
                      <a:r>
                        <a:rPr lang="en-US" sz="800" u="none" strike="noStrike">
                          <a:effectLst/>
                        </a:rPr>
                        <a:t>5000</a:t>
                      </a:r>
                      <a:endParaRPr lang="en-US" sz="800" b="0" i="0" u="none" strike="noStrike">
                        <a:effectLst/>
                        <a:latin typeface="Arial"/>
                      </a:endParaRPr>
                    </a:p>
                  </a:txBody>
                  <a:tcPr marL="0" marR="0" marT="0" marB="0" anchor="b"/>
                </a:tc>
              </a:tr>
              <a:tr h="312856">
                <a:tc>
                  <a:txBody>
                    <a:bodyPr/>
                    <a:lstStyle/>
                    <a:p>
                      <a:pPr algn="l" fontAlgn="b"/>
                      <a:r>
                        <a:rPr lang="en-US" sz="800" u="none" strike="noStrike">
                          <a:effectLst/>
                        </a:rPr>
                        <a:t>Contract #139090</a:t>
                      </a:r>
                      <a:endParaRPr lang="en-US" sz="800" b="0" i="0" u="none" strike="noStrike">
                        <a:effectLst/>
                        <a:latin typeface="Arial"/>
                      </a:endParaRPr>
                    </a:p>
                  </a:txBody>
                  <a:tcPr marL="0" marR="0" marT="0" marB="0" anchor="b"/>
                </a:tc>
                <a:tc>
                  <a:txBody>
                    <a:bodyPr/>
                    <a:lstStyle/>
                    <a:p>
                      <a:pPr algn="l" fontAlgn="b"/>
                      <a:r>
                        <a:rPr lang="en-US" sz="800" u="none" strike="noStrike">
                          <a:effectLst/>
                        </a:rPr>
                        <a:t>sumas</a:t>
                      </a:r>
                      <a:endParaRPr lang="en-US" sz="800" b="0" i="0" u="none" strike="noStrike">
                        <a:effectLst/>
                        <a:latin typeface="Arial"/>
                      </a:endParaRPr>
                    </a:p>
                  </a:txBody>
                  <a:tcPr marL="0" marR="0" marT="0" marB="0" anchor="b"/>
                </a:tc>
                <a:tc>
                  <a:txBody>
                    <a:bodyPr/>
                    <a:lstStyle/>
                    <a:p>
                      <a:pPr algn="l" fontAlgn="b"/>
                      <a:r>
                        <a:rPr lang="en-US" sz="800" u="none" strike="noStrike">
                          <a:effectLst/>
                        </a:rPr>
                        <a:t>plymouth/umatilla/bellingham</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c>
                  <a:txBody>
                    <a:bodyPr/>
                    <a:lstStyle/>
                    <a:p>
                      <a:pPr algn="r" fontAlgn="b"/>
                      <a:r>
                        <a:rPr lang="en-US" sz="800" u="none" strike="noStrike">
                          <a:effectLst/>
                        </a:rPr>
                        <a:t>27063</a:t>
                      </a:r>
                      <a:endParaRPr lang="en-US" sz="800" b="0" i="0" u="none" strike="noStrike">
                        <a:effectLst/>
                        <a:latin typeface="Arial"/>
                      </a:endParaRPr>
                    </a:p>
                  </a:txBody>
                  <a:tcPr marL="0" marR="0" marT="0" marB="0" anchor="b"/>
                </a:tc>
              </a:tr>
              <a:tr h="312856">
                <a:tc>
                  <a:txBody>
                    <a:bodyPr/>
                    <a:lstStyle/>
                    <a:p>
                      <a:pPr algn="l" fontAlgn="b"/>
                      <a:r>
                        <a:rPr lang="en-US" sz="800" u="none" strike="noStrike">
                          <a:effectLst/>
                        </a:rPr>
                        <a:t>Contract #139637</a:t>
                      </a:r>
                      <a:endParaRPr lang="en-US" sz="800" b="0" i="0" u="none" strike="noStrike">
                        <a:effectLst/>
                        <a:latin typeface="Arial"/>
                      </a:endParaRPr>
                    </a:p>
                  </a:txBody>
                  <a:tcPr marL="0" marR="0" marT="0" marB="0" anchor="b"/>
                </a:tc>
                <a:tc>
                  <a:txBody>
                    <a:bodyPr/>
                    <a:lstStyle/>
                    <a:p>
                      <a:pPr algn="l" fontAlgn="b"/>
                      <a:r>
                        <a:rPr lang="en-US" sz="800" u="none" strike="noStrike">
                          <a:effectLst/>
                        </a:rPr>
                        <a:t>sumas</a:t>
                      </a:r>
                      <a:endParaRPr lang="en-US" sz="800" b="0" i="0" u="none" strike="noStrike">
                        <a:effectLst/>
                        <a:latin typeface="Arial"/>
                      </a:endParaRPr>
                    </a:p>
                  </a:txBody>
                  <a:tcPr marL="0" marR="0" marT="0" marB="0" anchor="b"/>
                </a:tc>
                <a:tc>
                  <a:txBody>
                    <a:bodyPr/>
                    <a:lstStyle/>
                    <a:p>
                      <a:pPr algn="l" fontAlgn="b"/>
                      <a:r>
                        <a:rPr lang="en-US" sz="800" u="none" strike="noStrike">
                          <a:effectLst/>
                        </a:rPr>
                        <a:t>hermiston/oak harbor/selah</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c>
                  <a:txBody>
                    <a:bodyPr/>
                    <a:lstStyle/>
                    <a:p>
                      <a:pPr algn="r" fontAlgn="b"/>
                      <a:r>
                        <a:rPr lang="en-US" sz="800" u="none" strike="noStrike">
                          <a:effectLst/>
                        </a:rPr>
                        <a:t>7241</a:t>
                      </a:r>
                      <a:endParaRPr lang="en-US" sz="800" b="0" i="0" u="none" strike="noStrike">
                        <a:effectLst/>
                        <a:latin typeface="Arial"/>
                      </a:endParaRPr>
                    </a:p>
                  </a:txBody>
                  <a:tcPr marL="0" marR="0" marT="0" marB="0" anchor="b"/>
                </a:tc>
              </a:tr>
              <a:tr h="328355">
                <a:tc>
                  <a:txBody>
                    <a:bodyPr/>
                    <a:lstStyle/>
                    <a:p>
                      <a:pPr algn="l" fontAlgn="b"/>
                      <a:r>
                        <a:rPr lang="en-US" sz="800" u="none" strike="noStrike">
                          <a:effectLst/>
                        </a:rPr>
                        <a:t>Contract #139630</a:t>
                      </a:r>
                      <a:endParaRPr lang="en-US" sz="800" b="0" i="0" u="none" strike="noStrike">
                        <a:effectLst/>
                        <a:latin typeface="Arial"/>
                      </a:endParaRPr>
                    </a:p>
                  </a:txBody>
                  <a:tcPr marL="0" marR="0" marT="0" marB="0" anchor="b"/>
                </a:tc>
                <a:tc>
                  <a:txBody>
                    <a:bodyPr/>
                    <a:lstStyle/>
                    <a:p>
                      <a:pPr algn="l" fontAlgn="b"/>
                      <a:r>
                        <a:rPr lang="en-US" sz="800" u="none" strike="noStrike">
                          <a:effectLst/>
                        </a:rPr>
                        <a:t>stanfield</a:t>
                      </a:r>
                      <a:endParaRPr lang="en-US" sz="800" b="0" i="0" u="none" strike="noStrike">
                        <a:effectLst/>
                        <a:latin typeface="Arial"/>
                      </a:endParaRPr>
                    </a:p>
                  </a:txBody>
                  <a:tcPr marL="0" marR="0" marT="0" marB="0" anchor="b"/>
                </a:tc>
                <a:tc>
                  <a:txBody>
                    <a:bodyPr/>
                    <a:lstStyle/>
                    <a:p>
                      <a:pPr algn="l" fontAlgn="b"/>
                      <a:r>
                        <a:rPr lang="en-US" sz="800" u="none" strike="noStrike">
                          <a:effectLst/>
                        </a:rPr>
                        <a:t>durkee/pendelton/mission</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c>
                  <a:txBody>
                    <a:bodyPr/>
                    <a:lstStyle/>
                    <a:p>
                      <a:pPr algn="l" fontAlgn="b"/>
                      <a:r>
                        <a:rPr lang="en-US" sz="800" u="none" strike="noStrike">
                          <a:effectLst/>
                        </a:rPr>
                        <a:t>     7,450 </a:t>
                      </a:r>
                      <a:endParaRPr lang="en-US" sz="800" b="0" i="0" u="none" strike="noStrike">
                        <a:effectLst/>
                        <a:latin typeface="Arial"/>
                      </a:endParaRPr>
                    </a:p>
                  </a:txBody>
                  <a:tcPr marL="0" marR="0" marT="0" marB="0" anchor="b"/>
                </a:tc>
              </a:tr>
              <a:tr h="328355">
                <a:tc>
                  <a:txBody>
                    <a:bodyPr/>
                    <a:lstStyle/>
                    <a:p>
                      <a:pPr algn="l" fontAlgn="b"/>
                      <a:r>
                        <a:rPr lang="en-US" sz="800" u="none" strike="noStrike">
                          <a:effectLst/>
                        </a:rPr>
                        <a:t>Contract #140047</a:t>
                      </a:r>
                      <a:endParaRPr lang="en-US" sz="800" b="0" i="0" u="none" strike="noStrike">
                        <a:effectLst/>
                        <a:latin typeface="Arial"/>
                      </a:endParaRPr>
                    </a:p>
                  </a:txBody>
                  <a:tcPr marL="0" marR="0" marT="0" marB="0" anchor="b"/>
                </a:tc>
                <a:tc>
                  <a:txBody>
                    <a:bodyPr/>
                    <a:lstStyle/>
                    <a:p>
                      <a:pPr algn="l" fontAlgn="b"/>
                      <a:r>
                        <a:rPr lang="en-US" sz="800" u="none" strike="noStrike">
                          <a:effectLst/>
                        </a:rPr>
                        <a:t>sumas</a:t>
                      </a:r>
                      <a:endParaRPr lang="en-US" sz="800" b="0" i="0" u="none" strike="noStrike">
                        <a:effectLst/>
                        <a:latin typeface="Arial"/>
                      </a:endParaRPr>
                    </a:p>
                  </a:txBody>
                  <a:tcPr marL="0" marR="0" marT="0" marB="0" anchor="b"/>
                </a:tc>
                <a:tc>
                  <a:txBody>
                    <a:bodyPr/>
                    <a:lstStyle/>
                    <a:p>
                      <a:pPr algn="l" fontAlgn="b"/>
                      <a:r>
                        <a:rPr lang="en-US" sz="800" u="none" strike="noStrike">
                          <a:effectLst/>
                        </a:rPr>
                        <a:t>bellingham/ferndale</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c>
                  <a:txBody>
                    <a:bodyPr/>
                    <a:lstStyle/>
                    <a:p>
                      <a:pPr algn="l" fontAlgn="b"/>
                      <a:r>
                        <a:rPr lang="en-US" sz="800" u="none" strike="noStrike">
                          <a:effectLst/>
                        </a:rPr>
                        <a:t>   15,000 </a:t>
                      </a:r>
                      <a:endParaRPr lang="en-US" sz="800" b="0" i="0" u="none" strike="noStrike">
                        <a:effectLst/>
                        <a:latin typeface="Arial"/>
                      </a:endParaRPr>
                    </a:p>
                  </a:txBody>
                  <a:tcPr marL="0" marR="0" marT="0" marB="0" anchor="b"/>
                </a:tc>
              </a:tr>
              <a:tr h="492534">
                <a:tc>
                  <a:txBody>
                    <a:bodyPr/>
                    <a:lstStyle/>
                    <a:p>
                      <a:pPr algn="l" fontAlgn="b"/>
                      <a:r>
                        <a:rPr lang="en-US" sz="800" u="none" strike="noStrike">
                          <a:effectLst/>
                        </a:rPr>
                        <a:t>Contract #140748</a:t>
                      </a:r>
                      <a:endParaRPr lang="en-US" sz="800" b="0" i="0" u="none" strike="noStrike">
                        <a:effectLst/>
                        <a:latin typeface="Arial"/>
                      </a:endParaRPr>
                    </a:p>
                  </a:txBody>
                  <a:tcPr marL="0" marR="0" marT="0" marB="0" anchor="b"/>
                </a:tc>
                <a:tc>
                  <a:txBody>
                    <a:bodyPr/>
                    <a:lstStyle/>
                    <a:p>
                      <a:pPr algn="l" fontAlgn="b"/>
                      <a:r>
                        <a:rPr lang="en-US" sz="800" u="none" strike="noStrike">
                          <a:effectLst/>
                        </a:rPr>
                        <a:t>Opal</a:t>
                      </a:r>
                      <a:endParaRPr lang="en-US" sz="800" b="0" i="0" u="none" strike="noStrike">
                        <a:effectLst/>
                        <a:latin typeface="Arial"/>
                      </a:endParaRPr>
                    </a:p>
                  </a:txBody>
                  <a:tcPr marL="0" marR="0" marT="0" marB="0" anchor="b"/>
                </a:tc>
                <a:tc>
                  <a:txBody>
                    <a:bodyPr/>
                    <a:lstStyle/>
                    <a:p>
                      <a:pPr algn="l" fontAlgn="b"/>
                      <a:r>
                        <a:rPr lang="en-US" sz="800" u="none" strike="noStrike">
                          <a:effectLst/>
                        </a:rPr>
                        <a:t>Portland West/Scappoose</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dirty="0">
                          <a:effectLst/>
                        </a:rPr>
                        <a:t>     1,000 </a:t>
                      </a:r>
                      <a:endParaRPr lang="en-US" sz="800" b="0" i="0" u="none" strike="noStrike" dirty="0">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 </a:t>
                      </a:r>
                      <a:endParaRPr lang="en-US" sz="800" b="0" i="0" u="none" strike="noStrike">
                        <a:effectLst/>
                        <a:latin typeface="Arial"/>
                      </a:endParaRPr>
                    </a:p>
                  </a:txBody>
                  <a:tcPr marL="0" marR="0" marT="0" marB="0" anchor="b"/>
                </a:tc>
              </a:tr>
              <a:tr h="164177">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dirty="0">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193149">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dirty="0">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a:effectLst/>
                        </a:rPr>
                        <a:t>  335,840 </a:t>
                      </a:r>
                      <a:endParaRPr lang="en-US" sz="800" b="1" i="0" u="sng" strike="noStrike">
                        <a:effectLst/>
                        <a:latin typeface="Arial"/>
                      </a:endParaRPr>
                    </a:p>
                  </a:txBody>
                  <a:tcPr marL="0" marR="0" marT="0" marB="0" anchor="b"/>
                </a:tc>
                <a:tc>
                  <a:txBody>
                    <a:bodyPr/>
                    <a:lstStyle/>
                    <a:p>
                      <a:pPr algn="l" fontAlgn="b"/>
                      <a:r>
                        <a:rPr lang="en-US" sz="800" u="sng" strike="noStrike" dirty="0">
                          <a:effectLst/>
                        </a:rPr>
                        <a:t>  335,840 </a:t>
                      </a:r>
                      <a:endParaRPr lang="en-US" sz="800" b="1" i="0" u="sng" strike="noStrike" dirty="0">
                        <a:effectLst/>
                        <a:latin typeface="Arial"/>
                      </a:endParaRPr>
                    </a:p>
                  </a:txBody>
                  <a:tcPr marL="0" marR="0" marT="0" marB="0" anchor="b"/>
                </a:tc>
              </a:tr>
            </a:tbl>
          </a:graphicData>
        </a:graphic>
      </p:graphicFrame>
      <p:sp>
        <p:nvSpPr>
          <p:cNvPr id="5" name="Slide Number Placeholder 4"/>
          <p:cNvSpPr>
            <a:spLocks noGrp="1"/>
          </p:cNvSpPr>
          <p:nvPr>
            <p:ph type="sldNum" sz="quarter" idx="12"/>
          </p:nvPr>
        </p:nvSpPr>
        <p:spPr>
          <a:xfrm>
            <a:off x="2667000" y="6324600"/>
            <a:ext cx="2133600" cy="365125"/>
          </a:xfrm>
        </p:spPr>
        <p:txBody>
          <a:bodyPr/>
          <a:lstStyle/>
          <a:p>
            <a:fld id="{215AD5D0-F42F-446F-9B8E-7D26259F086B}" type="slidenum">
              <a:rPr lang="en-US" smtClean="0">
                <a:solidFill>
                  <a:prstClr val="black">
                    <a:tint val="75000"/>
                  </a:prstClr>
                </a:solidFill>
              </a:rPr>
              <a:pPr/>
              <a:t>88</a:t>
            </a:fld>
            <a:endParaRPr lang="en-US" dirty="0">
              <a:solidFill>
                <a:prstClr val="black">
                  <a:tint val="75000"/>
                </a:prstClr>
              </a:solidFill>
            </a:endParaRPr>
          </a:p>
        </p:txBody>
      </p:sp>
    </p:spTree>
    <p:extLst>
      <p:ext uri="{BB962C8B-B14F-4D97-AF65-F5344CB8AC3E}">
        <p14:creationId xmlns:p14="http://schemas.microsoft.com/office/powerpoint/2010/main" val="34775240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24200" y="304800"/>
            <a:ext cx="2362200" cy="457199"/>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GTN Transport</a:t>
            </a:r>
            <a:endParaRPr lang="en-US" dirty="0"/>
          </a:p>
        </p:txBody>
      </p:sp>
      <p:graphicFrame>
        <p:nvGraphicFramePr>
          <p:cNvPr id="2" name="Table 1"/>
          <p:cNvGraphicFramePr>
            <a:graphicFrameLocks noGrp="1"/>
          </p:cNvGraphicFramePr>
          <p:nvPr>
            <p:extLst/>
          </p:nvPr>
        </p:nvGraphicFramePr>
        <p:xfrm>
          <a:off x="228604" y="838204"/>
          <a:ext cx="8686794" cy="4876784"/>
        </p:xfrm>
        <a:graphic>
          <a:graphicData uri="http://schemas.openxmlformats.org/drawingml/2006/table">
            <a:tbl>
              <a:tblPr>
                <a:tableStyleId>{5C22544A-7EE6-4342-B048-85BDC9FD1C3A}</a:tableStyleId>
              </a:tblPr>
              <a:tblGrid>
                <a:gridCol w="1192357"/>
                <a:gridCol w="728076"/>
                <a:gridCol w="783473"/>
                <a:gridCol w="498574"/>
                <a:gridCol w="498574"/>
                <a:gridCol w="498574"/>
                <a:gridCol w="498574"/>
                <a:gridCol w="498574"/>
                <a:gridCol w="498574"/>
                <a:gridCol w="498574"/>
                <a:gridCol w="498574"/>
                <a:gridCol w="498574"/>
                <a:gridCol w="498574"/>
                <a:gridCol w="498574"/>
                <a:gridCol w="498574"/>
              </a:tblGrid>
              <a:tr h="193704">
                <a:tc>
                  <a:txBody>
                    <a:bodyPr/>
                    <a:lstStyle/>
                    <a:p>
                      <a:pPr algn="l" fontAlgn="b"/>
                      <a:r>
                        <a:rPr lang="en-US" sz="800" u="none" strike="noStrike" dirty="0">
                          <a:effectLst/>
                        </a:rPr>
                        <a:t>CONTRACT</a:t>
                      </a:r>
                      <a:endParaRPr lang="en-US" sz="800" b="1" i="0" u="none" strike="noStrike" dirty="0">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r" fontAlgn="b"/>
                      <a:r>
                        <a:rPr lang="en-US" sz="800" u="none" strike="noStrike">
                          <a:effectLst/>
                        </a:rPr>
                        <a:t>Jan-16</a:t>
                      </a:r>
                      <a:endParaRPr lang="en-US" sz="800" b="1" i="0" u="none" strike="noStrike">
                        <a:effectLst/>
                        <a:latin typeface="Arial"/>
                      </a:endParaRPr>
                    </a:p>
                  </a:txBody>
                  <a:tcPr marL="0" marR="0" marT="0" marB="0" anchor="b"/>
                </a:tc>
                <a:tc>
                  <a:txBody>
                    <a:bodyPr/>
                    <a:lstStyle/>
                    <a:p>
                      <a:pPr algn="r" fontAlgn="b"/>
                      <a:r>
                        <a:rPr lang="en-US" sz="800" u="none" strike="noStrike">
                          <a:effectLst/>
                        </a:rPr>
                        <a:t>Feb-16</a:t>
                      </a:r>
                      <a:endParaRPr lang="en-US" sz="800" b="1" i="0" u="none" strike="noStrike">
                        <a:effectLst/>
                        <a:latin typeface="Arial"/>
                      </a:endParaRPr>
                    </a:p>
                  </a:txBody>
                  <a:tcPr marL="0" marR="0" marT="0" marB="0" anchor="b"/>
                </a:tc>
                <a:tc>
                  <a:txBody>
                    <a:bodyPr/>
                    <a:lstStyle/>
                    <a:p>
                      <a:pPr algn="r" fontAlgn="b"/>
                      <a:r>
                        <a:rPr lang="en-US" sz="800" u="none" strike="noStrike">
                          <a:effectLst/>
                        </a:rPr>
                        <a:t>Mar-16</a:t>
                      </a:r>
                      <a:endParaRPr lang="en-US" sz="800" b="1" i="0" u="none" strike="noStrike">
                        <a:effectLst/>
                        <a:latin typeface="Arial"/>
                      </a:endParaRPr>
                    </a:p>
                  </a:txBody>
                  <a:tcPr marL="0" marR="0" marT="0" marB="0" anchor="b"/>
                </a:tc>
                <a:tc>
                  <a:txBody>
                    <a:bodyPr/>
                    <a:lstStyle/>
                    <a:p>
                      <a:pPr algn="r" fontAlgn="b"/>
                      <a:r>
                        <a:rPr lang="en-US" sz="800" u="none" strike="noStrike">
                          <a:effectLst/>
                        </a:rPr>
                        <a:t>Apr-16</a:t>
                      </a:r>
                      <a:endParaRPr lang="en-US" sz="800" b="1" i="0" u="none" strike="noStrike">
                        <a:effectLst/>
                        <a:latin typeface="Arial"/>
                      </a:endParaRPr>
                    </a:p>
                  </a:txBody>
                  <a:tcPr marL="0" marR="0" marT="0" marB="0" anchor="b"/>
                </a:tc>
                <a:tc>
                  <a:txBody>
                    <a:bodyPr/>
                    <a:lstStyle/>
                    <a:p>
                      <a:pPr algn="r" fontAlgn="b"/>
                      <a:r>
                        <a:rPr lang="en-US" sz="800" u="none" strike="noStrike">
                          <a:effectLst/>
                        </a:rPr>
                        <a:t>May-16</a:t>
                      </a:r>
                      <a:endParaRPr lang="en-US" sz="800" b="1" i="0" u="none" strike="noStrike">
                        <a:effectLst/>
                        <a:latin typeface="Arial"/>
                      </a:endParaRPr>
                    </a:p>
                  </a:txBody>
                  <a:tcPr marL="0" marR="0" marT="0" marB="0" anchor="b"/>
                </a:tc>
                <a:tc>
                  <a:txBody>
                    <a:bodyPr/>
                    <a:lstStyle/>
                    <a:p>
                      <a:pPr algn="r" fontAlgn="b"/>
                      <a:r>
                        <a:rPr lang="en-US" sz="800" u="none" strike="noStrike">
                          <a:effectLst/>
                        </a:rPr>
                        <a:t>Jun-16</a:t>
                      </a:r>
                      <a:endParaRPr lang="en-US" sz="800" b="1" i="0" u="none" strike="noStrike">
                        <a:effectLst/>
                        <a:latin typeface="Arial"/>
                      </a:endParaRPr>
                    </a:p>
                  </a:txBody>
                  <a:tcPr marL="0" marR="0" marT="0" marB="0" anchor="b"/>
                </a:tc>
                <a:tc>
                  <a:txBody>
                    <a:bodyPr/>
                    <a:lstStyle/>
                    <a:p>
                      <a:pPr algn="r" fontAlgn="b"/>
                      <a:r>
                        <a:rPr lang="en-US" sz="800" u="none" strike="noStrike">
                          <a:effectLst/>
                        </a:rPr>
                        <a:t>Jul-16</a:t>
                      </a:r>
                      <a:endParaRPr lang="en-US" sz="800" b="1" i="0" u="none" strike="noStrike">
                        <a:effectLst/>
                        <a:latin typeface="Arial"/>
                      </a:endParaRPr>
                    </a:p>
                  </a:txBody>
                  <a:tcPr marL="0" marR="0" marT="0" marB="0" anchor="b"/>
                </a:tc>
                <a:tc>
                  <a:txBody>
                    <a:bodyPr/>
                    <a:lstStyle/>
                    <a:p>
                      <a:pPr algn="r" fontAlgn="b"/>
                      <a:r>
                        <a:rPr lang="en-US" sz="800" u="none" strike="noStrike">
                          <a:effectLst/>
                        </a:rPr>
                        <a:t>Aug-16</a:t>
                      </a:r>
                      <a:endParaRPr lang="en-US" sz="800" b="1" i="0" u="none" strike="noStrike">
                        <a:effectLst/>
                        <a:latin typeface="Arial"/>
                      </a:endParaRPr>
                    </a:p>
                  </a:txBody>
                  <a:tcPr marL="0" marR="0" marT="0" marB="0" anchor="b"/>
                </a:tc>
                <a:tc>
                  <a:txBody>
                    <a:bodyPr/>
                    <a:lstStyle/>
                    <a:p>
                      <a:pPr algn="r" fontAlgn="b"/>
                      <a:r>
                        <a:rPr lang="en-US" sz="800" u="none" strike="noStrike">
                          <a:effectLst/>
                        </a:rPr>
                        <a:t>Sep-16</a:t>
                      </a:r>
                      <a:endParaRPr lang="en-US" sz="800" b="1" i="0" u="none" strike="noStrike">
                        <a:effectLst/>
                        <a:latin typeface="Arial"/>
                      </a:endParaRPr>
                    </a:p>
                  </a:txBody>
                  <a:tcPr marL="0" marR="0" marT="0" marB="0" anchor="b"/>
                </a:tc>
                <a:tc>
                  <a:txBody>
                    <a:bodyPr/>
                    <a:lstStyle/>
                    <a:p>
                      <a:pPr algn="r" fontAlgn="b"/>
                      <a:r>
                        <a:rPr lang="en-US" sz="800" u="none" strike="noStrike">
                          <a:effectLst/>
                        </a:rPr>
                        <a:t>Oct-16</a:t>
                      </a:r>
                      <a:endParaRPr lang="en-US" sz="800" b="1" i="0" u="none" strike="noStrike">
                        <a:effectLst/>
                        <a:latin typeface="Arial"/>
                      </a:endParaRPr>
                    </a:p>
                  </a:txBody>
                  <a:tcPr marL="0" marR="0" marT="0" marB="0" anchor="b"/>
                </a:tc>
                <a:tc>
                  <a:txBody>
                    <a:bodyPr/>
                    <a:lstStyle/>
                    <a:p>
                      <a:pPr algn="r" fontAlgn="b"/>
                      <a:r>
                        <a:rPr lang="en-US" sz="800" u="none" strike="noStrike">
                          <a:effectLst/>
                        </a:rPr>
                        <a:t>Nov-16</a:t>
                      </a:r>
                      <a:endParaRPr lang="en-US" sz="800" b="1" i="0" u="none" strike="noStrike">
                        <a:effectLst/>
                        <a:latin typeface="Arial"/>
                      </a:endParaRPr>
                    </a:p>
                  </a:txBody>
                  <a:tcPr marL="0" marR="0" marT="0" marB="0" anchor="b"/>
                </a:tc>
                <a:tc>
                  <a:txBody>
                    <a:bodyPr/>
                    <a:lstStyle/>
                    <a:p>
                      <a:pPr algn="r" fontAlgn="b"/>
                      <a:r>
                        <a:rPr lang="en-US" sz="800" u="none" strike="noStrike">
                          <a:effectLst/>
                        </a:rPr>
                        <a:t>Dec-16</a:t>
                      </a:r>
                      <a:endParaRPr lang="en-US" sz="800" b="1" i="0" u="none" strike="noStrike">
                        <a:effectLst/>
                        <a:latin typeface="Arial"/>
                      </a:endParaRPr>
                    </a:p>
                  </a:txBody>
                  <a:tcPr marL="0" marR="0" marT="0" marB="0" anchor="b"/>
                </a:tc>
              </a:tr>
              <a:tr h="193704">
                <a:tc>
                  <a:txBody>
                    <a:bodyPr/>
                    <a:lstStyle/>
                    <a:p>
                      <a:pPr algn="l" fontAlgn="b"/>
                      <a:r>
                        <a:rPr lang="en-US" sz="800" u="none" strike="noStrike">
                          <a:effectLst/>
                        </a:rPr>
                        <a:t>DESCRIPTION</a:t>
                      </a:r>
                      <a:endParaRPr lang="en-US" sz="800" b="1" i="0" u="none" strike="noStrike">
                        <a:effectLst/>
                        <a:latin typeface="Arial"/>
                      </a:endParaRPr>
                    </a:p>
                  </a:txBody>
                  <a:tcPr marL="0" marR="0" marT="0" marB="0" anchor="b"/>
                </a:tc>
                <a:tc>
                  <a:txBody>
                    <a:bodyPr/>
                    <a:lstStyle/>
                    <a:p>
                      <a:pPr algn="l" fontAlgn="b"/>
                      <a:r>
                        <a:rPr lang="en-US" sz="800" u="none" strike="noStrike">
                          <a:effectLst/>
                        </a:rPr>
                        <a:t>RECEIPT</a:t>
                      </a:r>
                      <a:endParaRPr lang="en-US" sz="800" b="1" i="0" u="none" strike="noStrike">
                        <a:effectLst/>
                        <a:latin typeface="Arial"/>
                      </a:endParaRPr>
                    </a:p>
                  </a:txBody>
                  <a:tcPr marL="0" marR="0" marT="0" marB="0" anchor="b"/>
                </a:tc>
                <a:tc>
                  <a:txBody>
                    <a:bodyPr/>
                    <a:lstStyle/>
                    <a:p>
                      <a:pPr algn="l" fontAlgn="b"/>
                      <a:r>
                        <a:rPr lang="en-US" sz="800" u="none" strike="noStrike">
                          <a:effectLst/>
                        </a:rPr>
                        <a:t>DELIVERY</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29</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r>
              <a:tr h="193704">
                <a:tc>
                  <a:txBody>
                    <a:bodyPr/>
                    <a:lstStyle/>
                    <a:p>
                      <a:pPr algn="l" fontAlgn="b"/>
                      <a:r>
                        <a:rPr lang="en-US" sz="800" b="1" u="none" strike="noStrike" dirty="0">
                          <a:effectLst/>
                        </a:rPr>
                        <a:t>GTN</a:t>
                      </a:r>
                      <a:endParaRPr lang="en-US" sz="800" b="1" i="0" u="none" strike="noStrike" dirty="0">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#17037</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malin</a:t>
                      </a:r>
                      <a:endParaRPr lang="en-US" sz="800" b="0" i="0" u="none" strike="noStrike">
                        <a:effectLst/>
                        <a:latin typeface="Arial"/>
                      </a:endParaRPr>
                    </a:p>
                  </a:txBody>
                  <a:tcPr marL="0" marR="0" marT="0" marB="0" anchor="b"/>
                </a:tc>
                <a:tc>
                  <a:txBody>
                    <a:bodyPr/>
                    <a:lstStyle/>
                    <a:p>
                      <a:pPr algn="l" fontAlgn="b"/>
                      <a:r>
                        <a:rPr lang="en-US" sz="800" u="none" strike="noStrike">
                          <a:effectLst/>
                        </a:rPr>
                        <a:t>   23,980 </a:t>
                      </a:r>
                      <a:endParaRPr lang="en-US" sz="800" b="0" i="0" u="none" strike="noStrike">
                        <a:effectLst/>
                        <a:latin typeface="Arial"/>
                      </a:endParaRPr>
                    </a:p>
                  </a:txBody>
                  <a:tcPr marL="0" marR="0" marT="0" marB="0" anchor="b"/>
                </a:tc>
                <a:tc>
                  <a:txBody>
                    <a:bodyPr/>
                    <a:lstStyle/>
                    <a:p>
                      <a:pPr algn="l" fontAlgn="b"/>
                      <a:r>
                        <a:rPr lang="en-US" sz="800" u="none" strike="noStrike">
                          <a:effectLst/>
                        </a:rPr>
                        <a:t>   23,980 </a:t>
                      </a:r>
                      <a:endParaRPr lang="en-US" sz="800" b="0" i="0" u="none" strike="noStrike">
                        <a:effectLst/>
                        <a:latin typeface="Arial"/>
                      </a:endParaRPr>
                    </a:p>
                  </a:txBody>
                  <a:tcPr marL="0" marR="0" marT="0" marB="0" anchor="b"/>
                </a:tc>
                <a:tc>
                  <a:txBody>
                    <a:bodyPr/>
                    <a:lstStyle/>
                    <a:p>
                      <a:pPr algn="l" fontAlgn="b"/>
                      <a:r>
                        <a:rPr lang="en-US" sz="800" u="none" strike="noStrike">
                          <a:effectLst/>
                        </a:rPr>
                        <a:t>   23,980 </a:t>
                      </a:r>
                      <a:endParaRPr lang="en-US" sz="800" b="0" i="0" u="none" strike="noStrike">
                        <a:effectLst/>
                        <a:latin typeface="Arial"/>
                      </a:endParaRPr>
                    </a:p>
                  </a:txBody>
                  <a:tcPr marL="0" marR="0" marT="0" marB="0" anchor="b"/>
                </a:tc>
                <a:tc>
                  <a:txBody>
                    <a:bodyPr/>
                    <a:lstStyle/>
                    <a:p>
                      <a:pPr algn="l" fontAlgn="b"/>
                      <a:r>
                        <a:rPr lang="en-US" sz="800" u="none" strike="noStrike">
                          <a:effectLst/>
                        </a:rPr>
                        <a:t>   23,980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23,980 </a:t>
                      </a:r>
                      <a:endParaRPr lang="en-US" sz="800" b="0" i="0" u="none" strike="noStrike">
                        <a:effectLst/>
                        <a:latin typeface="Arial"/>
                      </a:endParaRPr>
                    </a:p>
                  </a:txBody>
                  <a:tcPr marL="0" marR="0" marT="0" marB="0" anchor="b"/>
                </a:tc>
                <a:tc>
                  <a:txBody>
                    <a:bodyPr/>
                    <a:lstStyle/>
                    <a:p>
                      <a:pPr algn="l" fontAlgn="b"/>
                      <a:r>
                        <a:rPr lang="en-US" sz="800" u="none" strike="noStrike">
                          <a:effectLst/>
                        </a:rPr>
                        <a:t>   23,980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#17019</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Spokane NPC</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c>
                  <a:txBody>
                    <a:bodyPr/>
                    <a:lstStyle/>
                    <a:p>
                      <a:pPr algn="l" fontAlgn="b"/>
                      <a:r>
                        <a:rPr lang="en-US" sz="800" u="none" strike="noStrike">
                          <a:effectLst/>
                        </a:rPr>
                        <a:t>   11,558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#17021</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tc>
                <a:tc>
                  <a:txBody>
                    <a:bodyPr/>
                    <a:lstStyle/>
                    <a:p>
                      <a:pPr algn="l" fontAlgn="b"/>
                      <a:r>
                        <a:rPr lang="en-US" sz="800" u="none" strike="noStrike">
                          <a:effectLst/>
                        </a:rPr>
                        <a:t>Kosmos Farm</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c>
                  <a:txBody>
                    <a:bodyPr/>
                    <a:lstStyle/>
                    <a:p>
                      <a:pPr algn="l" fontAlgn="b"/>
                      <a:r>
                        <a:rPr lang="en-US" sz="800" u="none" strike="noStrike">
                          <a:effectLst/>
                        </a:rPr>
                        <a:t>        200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#17022</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Stanfield City</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c>
                  <a:txBody>
                    <a:bodyPr/>
                    <a:lstStyle/>
                    <a:p>
                      <a:pPr algn="l" fontAlgn="b"/>
                      <a:r>
                        <a:rPr lang="en-US" sz="800" u="none" strike="noStrike">
                          <a:effectLst/>
                        </a:rPr>
                        <a:t>        232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#17023</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Madras</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c>
                  <a:txBody>
                    <a:bodyPr/>
                    <a:lstStyle/>
                    <a:p>
                      <a:pPr algn="l" fontAlgn="b"/>
                      <a:r>
                        <a:rPr lang="en-US" sz="800" u="none" strike="noStrike">
                          <a:effectLst/>
                        </a:rPr>
                        <a:t>     2,078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#17025</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Prineville</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c>
                  <a:txBody>
                    <a:bodyPr/>
                    <a:lstStyle/>
                    <a:p>
                      <a:pPr algn="l" fontAlgn="b"/>
                      <a:r>
                        <a:rPr lang="en-US" sz="800" u="none" strike="noStrike">
                          <a:effectLst/>
                        </a:rPr>
                        <a:t>     2,984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#17026</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Redmond</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c>
                  <a:txBody>
                    <a:bodyPr/>
                    <a:lstStyle/>
                    <a:p>
                      <a:pPr algn="l" fontAlgn="b"/>
                      <a:r>
                        <a:rPr lang="en-US" sz="800" u="none" strike="noStrike">
                          <a:effectLst/>
                        </a:rPr>
                        <a:t>     2,734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#17028</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Bend</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c>
                  <a:txBody>
                    <a:bodyPr/>
                    <a:lstStyle/>
                    <a:p>
                      <a:pPr algn="l" fontAlgn="b"/>
                      <a:r>
                        <a:rPr lang="en-US" sz="800" u="none" strike="noStrike">
                          <a:effectLst/>
                        </a:rPr>
                        <a:t>     8,927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#17031</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Stearns</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c>
                  <a:txBody>
                    <a:bodyPr/>
                    <a:lstStyle/>
                    <a:p>
                      <a:pPr algn="l" fontAlgn="b"/>
                      <a:r>
                        <a:rPr lang="en-US" sz="800" u="none" strike="noStrike">
                          <a:effectLst/>
                        </a:rPr>
                        <a:t>     2,189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#17033</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LaPine</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c>
                  <a:txBody>
                    <a:bodyPr/>
                    <a:lstStyle/>
                    <a:p>
                      <a:pPr algn="l" fontAlgn="b"/>
                      <a:r>
                        <a:rPr lang="en-US" sz="800" u="none" strike="noStrike">
                          <a:effectLst/>
                        </a:rPr>
                        <a:t>          45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#17034</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Gilchrist</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c>
                  <a:txBody>
                    <a:bodyPr/>
                    <a:lstStyle/>
                    <a:p>
                      <a:pPr algn="l" fontAlgn="b"/>
                      <a:r>
                        <a:rPr lang="en-US" sz="800" u="none" strike="noStrike">
                          <a:effectLst/>
                        </a:rPr>
                        <a:t>        313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#17036</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Chemult</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c>
                  <a:txBody>
                    <a:bodyPr/>
                    <a:lstStyle/>
                    <a:p>
                      <a:pPr algn="l" fontAlgn="b"/>
                      <a:r>
                        <a:rPr lang="en-US" sz="800" u="none" strike="noStrike">
                          <a:effectLst/>
                        </a:rPr>
                        <a:t>          75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#17023</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Madras</a:t>
                      </a:r>
                      <a:endParaRPr lang="en-US" sz="800" b="0" i="0" u="none" strike="noStrike">
                        <a:effectLst/>
                        <a:latin typeface="Arial"/>
                      </a:endParaRPr>
                    </a:p>
                  </a:txBody>
                  <a:tcPr marL="0" marR="0" marT="0" marB="0" anchor="b"/>
                </a:tc>
                <a:tc>
                  <a:txBody>
                    <a:bodyPr/>
                    <a:lstStyle/>
                    <a:p>
                      <a:pPr algn="l" fontAlgn="b"/>
                      <a:r>
                        <a:rPr lang="en-US" sz="800" u="none" strike="noStrike">
                          <a:effectLst/>
                        </a:rPr>
                        <a:t>        331 </a:t>
                      </a:r>
                      <a:endParaRPr lang="en-US" sz="800" b="0" i="0" u="none" strike="noStrike">
                        <a:effectLst/>
                        <a:latin typeface="Arial"/>
                      </a:endParaRPr>
                    </a:p>
                  </a:txBody>
                  <a:tcPr marL="0" marR="0" marT="0" marB="0" anchor="b"/>
                </a:tc>
                <a:tc>
                  <a:txBody>
                    <a:bodyPr/>
                    <a:lstStyle/>
                    <a:p>
                      <a:pPr algn="l" fontAlgn="b"/>
                      <a:r>
                        <a:rPr lang="en-US" sz="800" u="none" strike="noStrike">
                          <a:effectLst/>
                        </a:rPr>
                        <a:t>        331 </a:t>
                      </a:r>
                      <a:endParaRPr lang="en-US" sz="800" b="0" i="0" u="none" strike="noStrike">
                        <a:effectLst/>
                        <a:latin typeface="Arial"/>
                      </a:endParaRPr>
                    </a:p>
                  </a:txBody>
                  <a:tcPr marL="0" marR="0" marT="0" marB="0" anchor="b"/>
                </a:tc>
                <a:tc>
                  <a:txBody>
                    <a:bodyPr/>
                    <a:lstStyle/>
                    <a:p>
                      <a:pPr algn="l" fontAlgn="b"/>
                      <a:r>
                        <a:rPr lang="en-US" sz="800" u="none" strike="noStrike">
                          <a:effectLst/>
                        </a:rPr>
                        <a:t>        331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331 </a:t>
                      </a:r>
                      <a:endParaRPr lang="en-US" sz="800" b="0" i="0" u="none" strike="noStrike">
                        <a:effectLst/>
                        <a:latin typeface="Arial"/>
                      </a:endParaRPr>
                    </a:p>
                  </a:txBody>
                  <a:tcPr marL="0" marR="0" marT="0" marB="0" anchor="b"/>
                </a:tc>
                <a:tc>
                  <a:txBody>
                    <a:bodyPr/>
                    <a:lstStyle/>
                    <a:p>
                      <a:pPr algn="l" fontAlgn="b"/>
                      <a:r>
                        <a:rPr lang="en-US" sz="800" u="none" strike="noStrike">
                          <a:effectLst/>
                        </a:rPr>
                        <a:t>        331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#17025</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Prineville</a:t>
                      </a:r>
                      <a:endParaRPr lang="en-US" sz="800" b="0" i="0" u="none" strike="noStrike">
                        <a:effectLst/>
                        <a:latin typeface="Arial"/>
                      </a:endParaRPr>
                    </a:p>
                  </a:txBody>
                  <a:tcPr marL="0" marR="0" marT="0" marB="0" anchor="b"/>
                </a:tc>
                <a:tc>
                  <a:txBody>
                    <a:bodyPr/>
                    <a:lstStyle/>
                    <a:p>
                      <a:pPr algn="l" fontAlgn="b"/>
                      <a:r>
                        <a:rPr lang="en-US" sz="800" u="none" strike="noStrike">
                          <a:effectLst/>
                        </a:rPr>
                        <a:t>        827 </a:t>
                      </a:r>
                      <a:endParaRPr lang="en-US" sz="800" b="0" i="0" u="none" strike="noStrike">
                        <a:effectLst/>
                        <a:latin typeface="Arial"/>
                      </a:endParaRPr>
                    </a:p>
                  </a:txBody>
                  <a:tcPr marL="0" marR="0" marT="0" marB="0" anchor="b"/>
                </a:tc>
                <a:tc>
                  <a:txBody>
                    <a:bodyPr/>
                    <a:lstStyle/>
                    <a:p>
                      <a:pPr algn="l" fontAlgn="b"/>
                      <a:r>
                        <a:rPr lang="en-US" sz="800" u="none" strike="noStrike">
                          <a:effectLst/>
                        </a:rPr>
                        <a:t>        827 </a:t>
                      </a:r>
                      <a:endParaRPr lang="en-US" sz="800" b="0" i="0" u="none" strike="noStrike">
                        <a:effectLst/>
                        <a:latin typeface="Arial"/>
                      </a:endParaRPr>
                    </a:p>
                  </a:txBody>
                  <a:tcPr marL="0" marR="0" marT="0" marB="0" anchor="b"/>
                </a:tc>
                <a:tc>
                  <a:txBody>
                    <a:bodyPr/>
                    <a:lstStyle/>
                    <a:p>
                      <a:pPr algn="l" fontAlgn="b"/>
                      <a:r>
                        <a:rPr lang="en-US" sz="800" u="none" strike="noStrike">
                          <a:effectLst/>
                        </a:rPr>
                        <a:t>        827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827 </a:t>
                      </a:r>
                      <a:endParaRPr lang="en-US" sz="800" b="0" i="0" u="none" strike="noStrike">
                        <a:effectLst/>
                        <a:latin typeface="Arial"/>
                      </a:endParaRPr>
                    </a:p>
                  </a:txBody>
                  <a:tcPr marL="0" marR="0" marT="0" marB="0" anchor="b"/>
                </a:tc>
                <a:tc>
                  <a:txBody>
                    <a:bodyPr/>
                    <a:lstStyle/>
                    <a:p>
                      <a:pPr algn="l" fontAlgn="b"/>
                      <a:r>
                        <a:rPr lang="en-US" sz="800" u="none" strike="noStrike">
                          <a:effectLst/>
                        </a:rPr>
                        <a:t>        827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#17026</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Redmond</a:t>
                      </a:r>
                      <a:endParaRPr lang="en-US" sz="800" b="0" i="0" u="none" strike="noStrike">
                        <a:effectLst/>
                        <a:latin typeface="Arial"/>
                      </a:endParaRPr>
                    </a:p>
                  </a:txBody>
                  <a:tcPr marL="0" marR="0" marT="0" marB="0" anchor="b"/>
                </a:tc>
                <a:tc>
                  <a:txBody>
                    <a:bodyPr/>
                    <a:lstStyle/>
                    <a:p>
                      <a:pPr algn="l" fontAlgn="b"/>
                      <a:r>
                        <a:rPr lang="en-US" sz="800" u="none" strike="noStrike">
                          <a:effectLst/>
                        </a:rPr>
                        <a:t>        662 </a:t>
                      </a:r>
                      <a:endParaRPr lang="en-US" sz="800" b="0" i="0" u="none" strike="noStrike">
                        <a:effectLst/>
                        <a:latin typeface="Arial"/>
                      </a:endParaRPr>
                    </a:p>
                  </a:txBody>
                  <a:tcPr marL="0" marR="0" marT="0" marB="0" anchor="b"/>
                </a:tc>
                <a:tc>
                  <a:txBody>
                    <a:bodyPr/>
                    <a:lstStyle/>
                    <a:p>
                      <a:pPr algn="l" fontAlgn="b"/>
                      <a:r>
                        <a:rPr lang="en-US" sz="800" u="none" strike="noStrike">
                          <a:effectLst/>
                        </a:rPr>
                        <a:t>        662 </a:t>
                      </a:r>
                      <a:endParaRPr lang="en-US" sz="800" b="0" i="0" u="none" strike="noStrike">
                        <a:effectLst/>
                        <a:latin typeface="Arial"/>
                      </a:endParaRPr>
                    </a:p>
                  </a:txBody>
                  <a:tcPr marL="0" marR="0" marT="0" marB="0" anchor="b"/>
                </a:tc>
                <a:tc>
                  <a:txBody>
                    <a:bodyPr/>
                    <a:lstStyle/>
                    <a:p>
                      <a:pPr algn="l" fontAlgn="b"/>
                      <a:r>
                        <a:rPr lang="en-US" sz="800" u="none" strike="noStrike">
                          <a:effectLst/>
                        </a:rPr>
                        <a:t>        662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662 </a:t>
                      </a:r>
                      <a:endParaRPr lang="en-US" sz="800" b="0" i="0" u="none" strike="noStrike">
                        <a:effectLst/>
                        <a:latin typeface="Arial"/>
                      </a:endParaRPr>
                    </a:p>
                  </a:txBody>
                  <a:tcPr marL="0" marR="0" marT="0" marB="0" anchor="b"/>
                </a:tc>
                <a:tc>
                  <a:txBody>
                    <a:bodyPr/>
                    <a:lstStyle/>
                    <a:p>
                      <a:pPr algn="l" fontAlgn="b"/>
                      <a:r>
                        <a:rPr lang="en-US" sz="800" u="none" strike="noStrike">
                          <a:effectLst/>
                        </a:rPr>
                        <a:t>        662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#17028</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Bend </a:t>
                      </a:r>
                      <a:endParaRPr lang="en-US" sz="800" b="0" i="0" u="none" strike="noStrike">
                        <a:effectLst/>
                        <a:latin typeface="Arial"/>
                      </a:endParaRPr>
                    </a:p>
                  </a:txBody>
                  <a:tcPr marL="0" marR="0" marT="0" marB="0" anchor="b"/>
                </a:tc>
                <a:tc>
                  <a:txBody>
                    <a:bodyPr/>
                    <a:lstStyle/>
                    <a:p>
                      <a:pPr algn="l" fontAlgn="b"/>
                      <a:r>
                        <a:rPr lang="en-US" sz="800" u="none" strike="noStrike">
                          <a:effectLst/>
                        </a:rPr>
                        <a:t>     4,137 </a:t>
                      </a:r>
                      <a:endParaRPr lang="en-US" sz="800" b="0" i="0" u="none" strike="noStrike">
                        <a:effectLst/>
                        <a:latin typeface="Arial"/>
                      </a:endParaRPr>
                    </a:p>
                  </a:txBody>
                  <a:tcPr marL="0" marR="0" marT="0" marB="0" anchor="b"/>
                </a:tc>
                <a:tc>
                  <a:txBody>
                    <a:bodyPr/>
                    <a:lstStyle/>
                    <a:p>
                      <a:pPr algn="l" fontAlgn="b"/>
                      <a:r>
                        <a:rPr lang="en-US" sz="800" u="none" strike="noStrike">
                          <a:effectLst/>
                        </a:rPr>
                        <a:t>     4,137 </a:t>
                      </a:r>
                      <a:endParaRPr lang="en-US" sz="800" b="0" i="0" u="none" strike="noStrike">
                        <a:effectLst/>
                        <a:latin typeface="Arial"/>
                      </a:endParaRPr>
                    </a:p>
                  </a:txBody>
                  <a:tcPr marL="0" marR="0" marT="0" marB="0" anchor="b"/>
                </a:tc>
                <a:tc>
                  <a:txBody>
                    <a:bodyPr/>
                    <a:lstStyle/>
                    <a:p>
                      <a:pPr algn="l" fontAlgn="b"/>
                      <a:r>
                        <a:rPr lang="en-US" sz="800" u="none" strike="noStrike">
                          <a:effectLst/>
                        </a:rPr>
                        <a:t>     4,137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4,137 </a:t>
                      </a:r>
                      <a:endParaRPr lang="en-US" sz="800" b="0" i="0" u="none" strike="noStrike">
                        <a:effectLst/>
                        <a:latin typeface="Arial"/>
                      </a:endParaRPr>
                    </a:p>
                  </a:txBody>
                  <a:tcPr marL="0" marR="0" marT="0" marB="0" anchor="b"/>
                </a:tc>
                <a:tc>
                  <a:txBody>
                    <a:bodyPr/>
                    <a:lstStyle/>
                    <a:p>
                      <a:pPr algn="l" fontAlgn="b"/>
                      <a:r>
                        <a:rPr lang="en-US" sz="800" u="none" strike="noStrike">
                          <a:effectLst/>
                        </a:rPr>
                        <a:t>     4,137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#17031</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Stearns</a:t>
                      </a:r>
                      <a:endParaRPr lang="en-US" sz="800" b="0" i="0" u="none" strike="noStrike">
                        <a:effectLst/>
                        <a:latin typeface="Arial"/>
                      </a:endParaRPr>
                    </a:p>
                  </a:txBody>
                  <a:tcPr marL="0" marR="0" marT="0" marB="0" anchor="b"/>
                </a:tc>
                <a:tc>
                  <a:txBody>
                    <a:bodyPr/>
                    <a:lstStyle/>
                    <a:p>
                      <a:pPr algn="l" fontAlgn="b"/>
                      <a:r>
                        <a:rPr lang="en-US" sz="800" u="none" strike="noStrike">
                          <a:effectLst/>
                        </a:rPr>
                        <a:t>     1,241 </a:t>
                      </a:r>
                      <a:endParaRPr lang="en-US" sz="800" b="0" i="0" u="none" strike="noStrike">
                        <a:effectLst/>
                        <a:latin typeface="Arial"/>
                      </a:endParaRPr>
                    </a:p>
                  </a:txBody>
                  <a:tcPr marL="0" marR="0" marT="0" marB="0" anchor="b"/>
                </a:tc>
                <a:tc>
                  <a:txBody>
                    <a:bodyPr/>
                    <a:lstStyle/>
                    <a:p>
                      <a:pPr algn="l" fontAlgn="b"/>
                      <a:r>
                        <a:rPr lang="en-US" sz="800" u="none" strike="noStrike">
                          <a:effectLst/>
                        </a:rPr>
                        <a:t>     1,241 </a:t>
                      </a:r>
                      <a:endParaRPr lang="en-US" sz="800" b="0" i="0" u="none" strike="noStrike">
                        <a:effectLst/>
                        <a:latin typeface="Arial"/>
                      </a:endParaRPr>
                    </a:p>
                  </a:txBody>
                  <a:tcPr marL="0" marR="0" marT="0" marB="0" anchor="b"/>
                </a:tc>
                <a:tc>
                  <a:txBody>
                    <a:bodyPr/>
                    <a:lstStyle/>
                    <a:p>
                      <a:pPr algn="l" fontAlgn="b"/>
                      <a:r>
                        <a:rPr lang="en-US" sz="800" u="none" strike="noStrike">
                          <a:effectLst/>
                        </a:rPr>
                        <a:t>     1,241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1,241 </a:t>
                      </a:r>
                      <a:endParaRPr lang="en-US" sz="800" b="0" i="0" u="none" strike="noStrike">
                        <a:effectLst/>
                        <a:latin typeface="Arial"/>
                      </a:endParaRPr>
                    </a:p>
                  </a:txBody>
                  <a:tcPr marL="0" marR="0" marT="0" marB="0" anchor="b"/>
                </a:tc>
                <a:tc>
                  <a:txBody>
                    <a:bodyPr/>
                    <a:lstStyle/>
                    <a:p>
                      <a:pPr algn="l" fontAlgn="b"/>
                      <a:r>
                        <a:rPr lang="en-US" sz="800" u="none" strike="noStrike">
                          <a:effectLst/>
                        </a:rPr>
                        <a:t>     1,241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#17034</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Gilchrist</a:t>
                      </a:r>
                      <a:endParaRPr lang="en-US" sz="800" b="0" i="0" u="none" strike="noStrike">
                        <a:effectLst/>
                        <a:latin typeface="Arial"/>
                      </a:endParaRPr>
                    </a:p>
                  </a:txBody>
                  <a:tcPr marL="0" marR="0" marT="0" marB="0" anchor="b"/>
                </a:tc>
                <a:tc>
                  <a:txBody>
                    <a:bodyPr/>
                    <a:lstStyle/>
                    <a:p>
                      <a:pPr algn="l" fontAlgn="b"/>
                      <a:r>
                        <a:rPr lang="en-US" sz="800" u="none" strike="noStrike">
                          <a:effectLst/>
                        </a:rPr>
                        <a:t>        248 </a:t>
                      </a:r>
                      <a:endParaRPr lang="en-US" sz="800" b="0" i="0" u="none" strike="noStrike">
                        <a:effectLst/>
                        <a:latin typeface="Arial"/>
                      </a:endParaRPr>
                    </a:p>
                  </a:txBody>
                  <a:tcPr marL="0" marR="0" marT="0" marB="0" anchor="b"/>
                </a:tc>
                <a:tc>
                  <a:txBody>
                    <a:bodyPr/>
                    <a:lstStyle/>
                    <a:p>
                      <a:pPr algn="l" fontAlgn="b"/>
                      <a:r>
                        <a:rPr lang="en-US" sz="800" u="none" strike="noStrike">
                          <a:effectLst/>
                        </a:rPr>
                        <a:t>        248 </a:t>
                      </a:r>
                      <a:endParaRPr lang="en-US" sz="800" b="0" i="0" u="none" strike="noStrike">
                        <a:effectLst/>
                        <a:latin typeface="Arial"/>
                      </a:endParaRPr>
                    </a:p>
                  </a:txBody>
                  <a:tcPr marL="0" marR="0" marT="0" marB="0" anchor="b"/>
                </a:tc>
                <a:tc>
                  <a:txBody>
                    <a:bodyPr/>
                    <a:lstStyle/>
                    <a:p>
                      <a:pPr algn="l" fontAlgn="b"/>
                      <a:r>
                        <a:rPr lang="en-US" sz="800" u="none" strike="noStrike">
                          <a:effectLst/>
                        </a:rPr>
                        <a:t>        248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248 </a:t>
                      </a:r>
                      <a:endParaRPr lang="en-US" sz="800" b="0" i="0" u="none" strike="noStrike">
                        <a:effectLst/>
                        <a:latin typeface="Arial"/>
                      </a:endParaRPr>
                    </a:p>
                  </a:txBody>
                  <a:tcPr marL="0" marR="0" marT="0" marB="0" anchor="b"/>
                </a:tc>
                <a:tc>
                  <a:txBody>
                    <a:bodyPr/>
                    <a:lstStyle/>
                    <a:p>
                      <a:pPr algn="l" fontAlgn="b"/>
                      <a:r>
                        <a:rPr lang="en-US" sz="800" u="none" strike="noStrike">
                          <a:effectLst/>
                        </a:rPr>
                        <a:t>        248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#13687</a:t>
                      </a:r>
                      <a:endParaRPr lang="en-US" sz="800" b="0" i="0" u="none" strike="noStrike">
                        <a:effectLst/>
                        <a:latin typeface="Arial"/>
                      </a:endParaRPr>
                    </a:p>
                  </a:txBody>
                  <a:tcPr marL="0" marR="0" marT="0" marB="0" anchor="b"/>
                </a:tc>
                <a:tc>
                  <a:txBody>
                    <a:bodyPr/>
                    <a:lstStyle/>
                    <a:p>
                      <a:pPr algn="l" fontAlgn="b"/>
                      <a:r>
                        <a:rPr lang="en-US" sz="800" u="none" strike="noStrike">
                          <a:effectLst/>
                        </a:rPr>
                        <a:t>turqouise flats</a:t>
                      </a:r>
                      <a:endParaRPr lang="en-US" sz="800" b="0" i="0" u="none" strike="noStrike">
                        <a:effectLst/>
                        <a:latin typeface="Arial"/>
                      </a:endParaRPr>
                    </a:p>
                  </a:txBody>
                  <a:tcPr marL="0" marR="0" marT="0" marB="0" anchor="b"/>
                </a:tc>
                <a:tc>
                  <a:txBody>
                    <a:bodyPr/>
                    <a:lstStyle/>
                    <a:p>
                      <a:pPr algn="l" fontAlgn="b"/>
                      <a:r>
                        <a:rPr lang="en-US" sz="800" u="none" strike="noStrike">
                          <a:effectLst/>
                        </a:rPr>
                        <a:t>stanfield</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c>
                  <a:txBody>
                    <a:bodyPr/>
                    <a:lstStyle/>
                    <a:p>
                      <a:pPr algn="l" fontAlgn="b"/>
                      <a:r>
                        <a:rPr lang="en-US" sz="800" u="none" strike="noStrike">
                          <a:effectLst/>
                        </a:rPr>
                        <a:t>   10,000 </a:t>
                      </a:r>
                      <a:endParaRPr lang="en-US" sz="800" b="0" i="0" u="none" strike="noStrike">
                        <a:effectLst/>
                        <a:latin typeface="Arial"/>
                      </a:endParaRPr>
                    </a:p>
                  </a:txBody>
                  <a:tcPr marL="0" marR="0" marT="0" marB="0" anchor="b"/>
                </a:tc>
              </a:tr>
              <a:tr h="193704">
                <a:tc>
                  <a:txBody>
                    <a:bodyPr/>
                    <a:lstStyle/>
                    <a:p>
                      <a:pPr algn="l" fontAlgn="b"/>
                      <a:r>
                        <a:rPr lang="en-US" sz="800" u="none" strike="noStrike">
                          <a:effectLst/>
                        </a:rPr>
                        <a:t>#13688</a:t>
                      </a:r>
                      <a:endParaRPr lang="en-US" sz="800" b="0" i="0" u="none" strike="noStrike">
                        <a:effectLst/>
                        <a:latin typeface="Arial"/>
                      </a:endParaRPr>
                    </a:p>
                  </a:txBody>
                  <a:tcPr marL="0" marR="0" marT="0" marB="0" anchor="b"/>
                </a:tc>
                <a:tc>
                  <a:txBody>
                    <a:bodyPr/>
                    <a:lstStyle/>
                    <a:p>
                      <a:pPr algn="l" fontAlgn="b"/>
                      <a:r>
                        <a:rPr lang="en-US" sz="800" u="none" strike="noStrike">
                          <a:effectLst/>
                        </a:rPr>
                        <a:t>turqouise flats</a:t>
                      </a:r>
                      <a:endParaRPr lang="en-US" sz="800" b="0" i="0" u="none" strike="noStrike">
                        <a:effectLst/>
                        <a:latin typeface="Arial"/>
                      </a:endParaRPr>
                    </a:p>
                  </a:txBody>
                  <a:tcPr marL="0" marR="0" marT="0" marB="0" anchor="b"/>
                </a:tc>
                <a:tc>
                  <a:txBody>
                    <a:bodyPr/>
                    <a:lstStyle/>
                    <a:p>
                      <a:pPr algn="l" fontAlgn="b"/>
                      <a:r>
                        <a:rPr lang="en-US" sz="800" u="none" strike="noStrike">
                          <a:effectLst/>
                        </a:rPr>
                        <a:t>stanfield</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c>
                  <a:txBody>
                    <a:bodyPr/>
                    <a:lstStyle/>
                    <a:p>
                      <a:pPr algn="l" fontAlgn="b"/>
                      <a:r>
                        <a:rPr lang="en-US" sz="800" u="none" strike="noStrike">
                          <a:effectLst/>
                        </a:rPr>
                        <a:t>     5,000 </a:t>
                      </a:r>
                      <a:endParaRPr lang="en-US" sz="800" b="0" i="0" u="none" strike="noStrike">
                        <a:effectLst/>
                        <a:latin typeface="Arial"/>
                      </a:endParaRPr>
                    </a:p>
                  </a:txBody>
                  <a:tcPr marL="0" marR="0" marT="0" marB="0" anchor="b"/>
                </a:tc>
              </a:tr>
              <a:tr h="193704">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227888">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r>
                        <a:rPr lang="en-US" sz="800" u="sng" strike="noStrike">
                          <a:effectLst/>
                        </a:rPr>
                        <a:t>   77,761 </a:t>
                      </a:r>
                      <a:endParaRPr lang="en-US" sz="800" b="1" i="0" u="sng" strike="noStrike">
                        <a:effectLst/>
                        <a:latin typeface="Arial"/>
                      </a:endParaRPr>
                    </a:p>
                  </a:txBody>
                  <a:tcPr marL="0" marR="0" marT="0" marB="0" anchor="b"/>
                </a:tc>
                <a:tc>
                  <a:txBody>
                    <a:bodyPr/>
                    <a:lstStyle/>
                    <a:p>
                      <a:pPr algn="l" fontAlgn="b"/>
                      <a:r>
                        <a:rPr lang="en-US" sz="800" u="sng" strike="noStrike">
                          <a:effectLst/>
                        </a:rPr>
                        <a:t>   77,761 </a:t>
                      </a:r>
                      <a:endParaRPr lang="en-US" sz="800" b="1" i="0" u="sng" strike="noStrike">
                        <a:effectLst/>
                        <a:latin typeface="Arial"/>
                      </a:endParaRPr>
                    </a:p>
                  </a:txBody>
                  <a:tcPr marL="0" marR="0" marT="0" marB="0" anchor="b"/>
                </a:tc>
                <a:tc>
                  <a:txBody>
                    <a:bodyPr/>
                    <a:lstStyle/>
                    <a:p>
                      <a:pPr algn="l" fontAlgn="b"/>
                      <a:r>
                        <a:rPr lang="en-US" sz="800" u="sng" strike="noStrike">
                          <a:effectLst/>
                        </a:rPr>
                        <a:t>   77,761 </a:t>
                      </a:r>
                      <a:endParaRPr lang="en-US" sz="800" b="1" i="0" u="sng" strike="noStrike">
                        <a:effectLst/>
                        <a:latin typeface="Arial"/>
                      </a:endParaRPr>
                    </a:p>
                  </a:txBody>
                  <a:tcPr marL="0" marR="0" marT="0" marB="0" anchor="b"/>
                </a:tc>
                <a:tc>
                  <a:txBody>
                    <a:bodyPr/>
                    <a:lstStyle/>
                    <a:p>
                      <a:pPr algn="l" fontAlgn="b"/>
                      <a:r>
                        <a:rPr lang="en-US" sz="800" u="sng" strike="noStrike">
                          <a:effectLst/>
                        </a:rPr>
                        <a:t>   70,315 </a:t>
                      </a:r>
                      <a:endParaRPr lang="en-US" sz="800" b="1" i="0" u="sng" strike="noStrike">
                        <a:effectLst/>
                        <a:latin typeface="Arial"/>
                      </a:endParaRPr>
                    </a:p>
                  </a:txBody>
                  <a:tcPr marL="0" marR="0" marT="0" marB="0" anchor="b"/>
                </a:tc>
                <a:tc>
                  <a:txBody>
                    <a:bodyPr/>
                    <a:lstStyle/>
                    <a:p>
                      <a:pPr algn="l" fontAlgn="b"/>
                      <a:r>
                        <a:rPr lang="en-US" sz="800" u="sng" strike="noStrike">
                          <a:effectLst/>
                        </a:rPr>
                        <a:t>   46,335 </a:t>
                      </a:r>
                      <a:endParaRPr lang="en-US" sz="800" b="1" i="0" u="sng" strike="noStrike">
                        <a:effectLst/>
                        <a:latin typeface="Arial"/>
                      </a:endParaRPr>
                    </a:p>
                  </a:txBody>
                  <a:tcPr marL="0" marR="0" marT="0" marB="0" anchor="b"/>
                </a:tc>
                <a:tc>
                  <a:txBody>
                    <a:bodyPr/>
                    <a:lstStyle/>
                    <a:p>
                      <a:pPr algn="l" fontAlgn="b"/>
                      <a:r>
                        <a:rPr lang="en-US" sz="800" u="sng" strike="noStrike">
                          <a:effectLst/>
                        </a:rPr>
                        <a:t>   46,335 </a:t>
                      </a:r>
                      <a:endParaRPr lang="en-US" sz="800" b="1" i="0" u="sng" strike="noStrike">
                        <a:effectLst/>
                        <a:latin typeface="Arial"/>
                      </a:endParaRPr>
                    </a:p>
                  </a:txBody>
                  <a:tcPr marL="0" marR="0" marT="0" marB="0" anchor="b"/>
                </a:tc>
                <a:tc>
                  <a:txBody>
                    <a:bodyPr/>
                    <a:lstStyle/>
                    <a:p>
                      <a:pPr algn="l" fontAlgn="b"/>
                      <a:r>
                        <a:rPr lang="en-US" sz="800" u="sng" strike="noStrike">
                          <a:effectLst/>
                        </a:rPr>
                        <a:t>   46,335 </a:t>
                      </a:r>
                      <a:endParaRPr lang="en-US" sz="800" b="1" i="0" u="sng" strike="noStrike">
                        <a:effectLst/>
                        <a:latin typeface="Arial"/>
                      </a:endParaRPr>
                    </a:p>
                  </a:txBody>
                  <a:tcPr marL="0" marR="0" marT="0" marB="0" anchor="b"/>
                </a:tc>
                <a:tc>
                  <a:txBody>
                    <a:bodyPr/>
                    <a:lstStyle/>
                    <a:p>
                      <a:pPr algn="l" fontAlgn="b"/>
                      <a:r>
                        <a:rPr lang="en-US" sz="800" u="sng" strike="noStrike">
                          <a:effectLst/>
                        </a:rPr>
                        <a:t>   46,335 </a:t>
                      </a:r>
                      <a:endParaRPr lang="en-US" sz="800" b="1" i="0" u="sng" strike="noStrike">
                        <a:effectLst/>
                        <a:latin typeface="Arial"/>
                      </a:endParaRPr>
                    </a:p>
                  </a:txBody>
                  <a:tcPr marL="0" marR="0" marT="0" marB="0" anchor="b"/>
                </a:tc>
                <a:tc>
                  <a:txBody>
                    <a:bodyPr/>
                    <a:lstStyle/>
                    <a:p>
                      <a:pPr algn="l" fontAlgn="b"/>
                      <a:r>
                        <a:rPr lang="en-US" sz="800" u="sng" strike="noStrike">
                          <a:effectLst/>
                        </a:rPr>
                        <a:t>   46,335 </a:t>
                      </a:r>
                      <a:endParaRPr lang="en-US" sz="800" b="1" i="0" u="sng" strike="noStrike">
                        <a:effectLst/>
                        <a:latin typeface="Arial"/>
                      </a:endParaRPr>
                    </a:p>
                  </a:txBody>
                  <a:tcPr marL="0" marR="0" marT="0" marB="0" anchor="b"/>
                </a:tc>
                <a:tc>
                  <a:txBody>
                    <a:bodyPr/>
                    <a:lstStyle/>
                    <a:p>
                      <a:pPr algn="l" fontAlgn="b"/>
                      <a:r>
                        <a:rPr lang="en-US" sz="800" u="sng" strike="noStrike">
                          <a:effectLst/>
                        </a:rPr>
                        <a:t>   46,335 </a:t>
                      </a:r>
                      <a:endParaRPr lang="en-US" sz="800" b="1" i="0" u="sng" strike="noStrike">
                        <a:effectLst/>
                        <a:latin typeface="Arial"/>
                      </a:endParaRPr>
                    </a:p>
                  </a:txBody>
                  <a:tcPr marL="0" marR="0" marT="0" marB="0" anchor="b"/>
                </a:tc>
                <a:tc>
                  <a:txBody>
                    <a:bodyPr/>
                    <a:lstStyle/>
                    <a:p>
                      <a:pPr algn="l" fontAlgn="b"/>
                      <a:r>
                        <a:rPr lang="en-US" sz="800" u="sng" strike="noStrike">
                          <a:effectLst/>
                        </a:rPr>
                        <a:t>   77,761 </a:t>
                      </a:r>
                      <a:endParaRPr lang="en-US" sz="800" b="1" i="0" u="sng" strike="noStrike">
                        <a:effectLst/>
                        <a:latin typeface="Arial"/>
                      </a:endParaRPr>
                    </a:p>
                  </a:txBody>
                  <a:tcPr marL="0" marR="0" marT="0" marB="0" anchor="b"/>
                </a:tc>
                <a:tc>
                  <a:txBody>
                    <a:bodyPr/>
                    <a:lstStyle/>
                    <a:p>
                      <a:pPr algn="l" fontAlgn="b"/>
                      <a:r>
                        <a:rPr lang="en-US" sz="800" u="sng" strike="noStrike" dirty="0">
                          <a:effectLst/>
                        </a:rPr>
                        <a:t>   77,761 </a:t>
                      </a:r>
                      <a:endParaRPr lang="en-US" sz="800" b="1" i="0" u="sng" strike="noStrike" dirty="0">
                        <a:effectLst/>
                        <a:latin typeface="Arial"/>
                      </a:endParaRPr>
                    </a:p>
                  </a:txBody>
                  <a:tcPr marL="0" marR="0" marT="0" marB="0" anchor="b"/>
                </a:tc>
              </a:tr>
            </a:tbl>
          </a:graphicData>
        </a:graphic>
      </p:graphicFrame>
      <p:sp>
        <p:nvSpPr>
          <p:cNvPr id="8" name="Title 1"/>
          <p:cNvSpPr>
            <a:spLocks noGrp="1"/>
          </p:cNvSpPr>
          <p:nvPr/>
        </p:nvSpPr>
        <p:spPr>
          <a:xfrm>
            <a:off x="2535238" y="3175000"/>
            <a:ext cx="7959725" cy="1525588"/>
          </a:xfrm>
          <a:prstGeom prst="rect">
            <a:avLst/>
          </a:prstGeom>
        </p:spPr>
        <p:txBody>
          <a:bodyPr vert="horz" wrap="square" lIns="91440" tIns="45720" rIns="91440" bIns="45720" rtlCol="0" anchor="ctr">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5" name="Slide Number Placeholder 4"/>
          <p:cNvSpPr>
            <a:spLocks noGrp="1"/>
          </p:cNvSpPr>
          <p:nvPr>
            <p:ph type="sldNum" sz="quarter" idx="12"/>
          </p:nvPr>
        </p:nvSpPr>
        <p:spPr>
          <a:xfrm>
            <a:off x="2743200" y="6324600"/>
            <a:ext cx="2133600" cy="365125"/>
          </a:xfrm>
        </p:spPr>
        <p:txBody>
          <a:bodyPr/>
          <a:lstStyle/>
          <a:p>
            <a:fld id="{215AD5D0-F42F-446F-9B8E-7D26259F086B}" type="slidenum">
              <a:rPr lang="en-US" smtClean="0">
                <a:solidFill>
                  <a:prstClr val="black">
                    <a:tint val="75000"/>
                  </a:prstClr>
                </a:solidFill>
              </a:rPr>
              <a:pPr/>
              <a:t>89</a:t>
            </a:fld>
            <a:endParaRPr lang="en-US" dirty="0">
              <a:solidFill>
                <a:prstClr val="black">
                  <a:tint val="75000"/>
                </a:prstClr>
              </a:solidFill>
            </a:endParaRPr>
          </a:p>
        </p:txBody>
      </p:sp>
    </p:spTree>
    <p:extLst>
      <p:ext uri="{BB962C8B-B14F-4D97-AF65-F5344CB8AC3E}">
        <p14:creationId xmlns:p14="http://schemas.microsoft.com/office/powerpoint/2010/main" val="2095089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Assumptions</a:t>
            </a:r>
            <a:endParaRPr lang="en-US" sz="2200" dirty="0"/>
          </a:p>
        </p:txBody>
      </p:sp>
      <p:sp>
        <p:nvSpPr>
          <p:cNvPr id="3" name="Content Placeholder 2"/>
          <p:cNvSpPr>
            <a:spLocks noGrp="1"/>
          </p:cNvSpPr>
          <p:nvPr>
            <p:ph idx="1"/>
          </p:nvPr>
        </p:nvSpPr>
        <p:spPr/>
        <p:txBody>
          <a:bodyPr>
            <a:normAutofit/>
          </a:bodyPr>
          <a:lstStyle/>
          <a:p>
            <a:pPr marL="0" indent="0">
              <a:buNone/>
            </a:pPr>
            <a:endParaRPr lang="en-US" sz="2200" dirty="0" smtClean="0"/>
          </a:p>
          <a:p>
            <a:pPr lvl="1">
              <a:buFont typeface="Arial" panose="020B0604020202020204" pitchFamily="34" charset="0"/>
              <a:buChar char="•"/>
            </a:pPr>
            <a:r>
              <a:rPr lang="en-US" dirty="0" smtClean="0"/>
              <a:t>Seven weather locations effectively cover Cascade’s service territory.</a:t>
            </a:r>
            <a:endParaRPr lang="en-US" dirty="0"/>
          </a:p>
          <a:p>
            <a:pPr lvl="1">
              <a:buFont typeface="Arial" panose="020B0604020202020204" pitchFamily="34" charset="0"/>
              <a:buChar char="•"/>
            </a:pPr>
            <a:r>
              <a:rPr lang="en-US" dirty="0" smtClean="0"/>
              <a:t>Using population growth assumes </a:t>
            </a:r>
            <a:r>
              <a:rPr lang="en-US" dirty="0"/>
              <a:t>1% increase in population translates to a 1% increase </a:t>
            </a:r>
            <a:r>
              <a:rPr lang="en-US" dirty="0" smtClean="0"/>
              <a:t>in residential customer count.</a:t>
            </a:r>
          </a:p>
          <a:p>
            <a:pPr lvl="1">
              <a:buFont typeface="Arial" panose="020B0604020202020204" pitchFamily="34" charset="0"/>
              <a:buChar char="•"/>
            </a:pPr>
            <a:r>
              <a:rPr lang="en-US" dirty="0"/>
              <a:t>Using </a:t>
            </a:r>
            <a:r>
              <a:rPr lang="en-US" dirty="0" smtClean="0"/>
              <a:t>employment </a:t>
            </a:r>
            <a:r>
              <a:rPr lang="en-US" dirty="0"/>
              <a:t>growth assumes 1% increase in </a:t>
            </a:r>
            <a:r>
              <a:rPr lang="en-US" dirty="0" smtClean="0"/>
              <a:t>employment </a:t>
            </a:r>
            <a:r>
              <a:rPr lang="en-US" dirty="0"/>
              <a:t>translates to a 1% increase in </a:t>
            </a:r>
            <a:r>
              <a:rPr lang="en-US" dirty="0" smtClean="0"/>
              <a:t>commercial and industrial customer </a:t>
            </a:r>
            <a:r>
              <a:rPr lang="en-US" dirty="0"/>
              <a:t>count.</a:t>
            </a:r>
          </a:p>
          <a:p>
            <a:pPr lvl="1">
              <a:buFont typeface="Arial" panose="020B0604020202020204" pitchFamily="34" charset="0"/>
              <a:buChar char="•"/>
            </a:pPr>
            <a:endParaRPr lang="en-US" dirty="0"/>
          </a:p>
          <a:p>
            <a:pPr lvl="1"/>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22461066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38201"/>
            <a:ext cx="8915400" cy="5029200"/>
          </a:xfrm>
        </p:spPr>
        <p:txBody>
          <a:bodyPr/>
          <a:lstStyle/>
          <a:p>
            <a:endParaRPr lang="en-US" dirty="0"/>
          </a:p>
        </p:txBody>
      </p:sp>
      <p:sp>
        <p:nvSpPr>
          <p:cNvPr id="4" name="Title 1"/>
          <p:cNvSpPr txBox="1">
            <a:spLocks/>
          </p:cNvSpPr>
          <p:nvPr/>
        </p:nvSpPr>
        <p:spPr>
          <a:xfrm>
            <a:off x="3124200" y="304800"/>
            <a:ext cx="2362200" cy="457199"/>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Other Transport</a:t>
            </a:r>
            <a:endParaRPr lang="en-US" dirty="0"/>
          </a:p>
        </p:txBody>
      </p:sp>
      <p:graphicFrame>
        <p:nvGraphicFramePr>
          <p:cNvPr id="6" name="Table 5"/>
          <p:cNvGraphicFramePr>
            <a:graphicFrameLocks noGrp="1"/>
          </p:cNvGraphicFramePr>
          <p:nvPr>
            <p:extLst/>
          </p:nvPr>
        </p:nvGraphicFramePr>
        <p:xfrm>
          <a:off x="152398" y="838200"/>
          <a:ext cx="8915402" cy="3705971"/>
        </p:xfrm>
        <a:graphic>
          <a:graphicData uri="http://schemas.openxmlformats.org/drawingml/2006/table">
            <a:tbl>
              <a:tblPr>
                <a:tableStyleId>{5C22544A-7EE6-4342-B048-85BDC9FD1C3A}</a:tableStyleId>
              </a:tblPr>
              <a:tblGrid>
                <a:gridCol w="1223735"/>
                <a:gridCol w="747237"/>
                <a:gridCol w="804090"/>
                <a:gridCol w="511695"/>
                <a:gridCol w="511695"/>
                <a:gridCol w="511695"/>
                <a:gridCol w="511695"/>
                <a:gridCol w="511695"/>
                <a:gridCol w="511695"/>
                <a:gridCol w="511695"/>
                <a:gridCol w="511695"/>
                <a:gridCol w="511695"/>
                <a:gridCol w="511695"/>
                <a:gridCol w="511695"/>
                <a:gridCol w="511695"/>
              </a:tblGrid>
              <a:tr h="212843">
                <a:tc>
                  <a:txBody>
                    <a:bodyPr/>
                    <a:lstStyle/>
                    <a:p>
                      <a:pPr algn="l" fontAlgn="b"/>
                      <a:r>
                        <a:rPr lang="en-US" sz="800" u="none" strike="noStrike" dirty="0">
                          <a:effectLst/>
                        </a:rPr>
                        <a:t>CONTRACT</a:t>
                      </a:r>
                      <a:endParaRPr lang="en-US" sz="800" b="1" i="0" u="none" strike="noStrike" dirty="0">
                        <a:effectLst/>
                        <a:latin typeface="Arial"/>
                      </a:endParaRPr>
                    </a:p>
                  </a:txBody>
                  <a:tcPr marL="0" marR="0" marT="0" marB="0" anchor="b"/>
                </a:tc>
                <a:tc>
                  <a:txBody>
                    <a:bodyPr/>
                    <a:lstStyle/>
                    <a:p>
                      <a:pPr algn="l" fontAlgn="b"/>
                      <a:r>
                        <a:rPr lang="en-US" sz="800" u="none" strike="noStrike">
                          <a:effectLst/>
                        </a:rPr>
                        <a:t> </a:t>
                      </a:r>
                      <a:endParaRPr lang="en-US" sz="800" b="1" i="0" u="none" strike="noStrike">
                        <a:effectLst/>
                        <a:latin typeface="Arial"/>
                      </a:endParaRPr>
                    </a:p>
                  </a:txBody>
                  <a:tcPr marL="0" marR="0" marT="0" marB="0" anchor="b"/>
                </a:tc>
                <a:tc>
                  <a:txBody>
                    <a:bodyPr/>
                    <a:lstStyle/>
                    <a:p>
                      <a:pPr algn="l" fontAlgn="b"/>
                      <a:endParaRPr lang="en-US" sz="800" b="1" i="0" u="none" strike="noStrike">
                        <a:effectLst/>
                        <a:latin typeface="Arial"/>
                      </a:endParaRPr>
                    </a:p>
                  </a:txBody>
                  <a:tcPr marL="0" marR="0" marT="0" marB="0" anchor="b"/>
                </a:tc>
                <a:tc>
                  <a:txBody>
                    <a:bodyPr/>
                    <a:lstStyle/>
                    <a:p>
                      <a:pPr algn="r" fontAlgn="b"/>
                      <a:r>
                        <a:rPr lang="en-US" sz="800" u="none" strike="noStrike">
                          <a:effectLst/>
                        </a:rPr>
                        <a:t>Jan-16</a:t>
                      </a:r>
                      <a:endParaRPr lang="en-US" sz="800" b="1" i="0" u="none" strike="noStrike">
                        <a:effectLst/>
                        <a:latin typeface="Arial"/>
                      </a:endParaRPr>
                    </a:p>
                  </a:txBody>
                  <a:tcPr marL="0" marR="0" marT="0" marB="0" anchor="b"/>
                </a:tc>
                <a:tc>
                  <a:txBody>
                    <a:bodyPr/>
                    <a:lstStyle/>
                    <a:p>
                      <a:pPr algn="r" fontAlgn="b"/>
                      <a:r>
                        <a:rPr lang="en-US" sz="800" u="none" strike="noStrike">
                          <a:effectLst/>
                        </a:rPr>
                        <a:t>Feb-16</a:t>
                      </a:r>
                      <a:endParaRPr lang="en-US" sz="800" b="1" i="0" u="none" strike="noStrike">
                        <a:effectLst/>
                        <a:latin typeface="Arial"/>
                      </a:endParaRPr>
                    </a:p>
                  </a:txBody>
                  <a:tcPr marL="0" marR="0" marT="0" marB="0" anchor="b"/>
                </a:tc>
                <a:tc>
                  <a:txBody>
                    <a:bodyPr/>
                    <a:lstStyle/>
                    <a:p>
                      <a:pPr algn="r" fontAlgn="b"/>
                      <a:r>
                        <a:rPr lang="en-US" sz="800" u="none" strike="noStrike">
                          <a:effectLst/>
                        </a:rPr>
                        <a:t>Mar-16</a:t>
                      </a:r>
                      <a:endParaRPr lang="en-US" sz="800" b="1" i="0" u="none" strike="noStrike">
                        <a:effectLst/>
                        <a:latin typeface="Arial"/>
                      </a:endParaRPr>
                    </a:p>
                  </a:txBody>
                  <a:tcPr marL="0" marR="0" marT="0" marB="0" anchor="b"/>
                </a:tc>
                <a:tc>
                  <a:txBody>
                    <a:bodyPr/>
                    <a:lstStyle/>
                    <a:p>
                      <a:pPr algn="r" fontAlgn="b"/>
                      <a:r>
                        <a:rPr lang="en-US" sz="800" u="none" strike="noStrike">
                          <a:effectLst/>
                        </a:rPr>
                        <a:t>Apr-16</a:t>
                      </a:r>
                      <a:endParaRPr lang="en-US" sz="800" b="1" i="0" u="none" strike="noStrike">
                        <a:effectLst/>
                        <a:latin typeface="Arial"/>
                      </a:endParaRPr>
                    </a:p>
                  </a:txBody>
                  <a:tcPr marL="0" marR="0" marT="0" marB="0" anchor="b"/>
                </a:tc>
                <a:tc>
                  <a:txBody>
                    <a:bodyPr/>
                    <a:lstStyle/>
                    <a:p>
                      <a:pPr algn="r" fontAlgn="b"/>
                      <a:r>
                        <a:rPr lang="en-US" sz="800" u="none" strike="noStrike">
                          <a:effectLst/>
                        </a:rPr>
                        <a:t>May-16</a:t>
                      </a:r>
                      <a:endParaRPr lang="en-US" sz="800" b="1" i="0" u="none" strike="noStrike">
                        <a:effectLst/>
                        <a:latin typeface="Arial"/>
                      </a:endParaRPr>
                    </a:p>
                  </a:txBody>
                  <a:tcPr marL="0" marR="0" marT="0" marB="0" anchor="b"/>
                </a:tc>
                <a:tc>
                  <a:txBody>
                    <a:bodyPr/>
                    <a:lstStyle/>
                    <a:p>
                      <a:pPr algn="r" fontAlgn="b"/>
                      <a:r>
                        <a:rPr lang="en-US" sz="800" u="none" strike="noStrike">
                          <a:effectLst/>
                        </a:rPr>
                        <a:t>Jun-16</a:t>
                      </a:r>
                      <a:endParaRPr lang="en-US" sz="800" b="1" i="0" u="none" strike="noStrike">
                        <a:effectLst/>
                        <a:latin typeface="Arial"/>
                      </a:endParaRPr>
                    </a:p>
                  </a:txBody>
                  <a:tcPr marL="0" marR="0" marT="0" marB="0" anchor="b"/>
                </a:tc>
                <a:tc>
                  <a:txBody>
                    <a:bodyPr/>
                    <a:lstStyle/>
                    <a:p>
                      <a:pPr algn="r" fontAlgn="b"/>
                      <a:r>
                        <a:rPr lang="en-US" sz="800" u="none" strike="noStrike">
                          <a:effectLst/>
                        </a:rPr>
                        <a:t>Jul-16</a:t>
                      </a:r>
                      <a:endParaRPr lang="en-US" sz="800" b="1" i="0" u="none" strike="noStrike">
                        <a:effectLst/>
                        <a:latin typeface="Arial"/>
                      </a:endParaRPr>
                    </a:p>
                  </a:txBody>
                  <a:tcPr marL="0" marR="0" marT="0" marB="0" anchor="b"/>
                </a:tc>
                <a:tc>
                  <a:txBody>
                    <a:bodyPr/>
                    <a:lstStyle/>
                    <a:p>
                      <a:pPr algn="r" fontAlgn="b"/>
                      <a:r>
                        <a:rPr lang="en-US" sz="800" u="none" strike="noStrike">
                          <a:effectLst/>
                        </a:rPr>
                        <a:t>Aug-16</a:t>
                      </a:r>
                      <a:endParaRPr lang="en-US" sz="800" b="1" i="0" u="none" strike="noStrike">
                        <a:effectLst/>
                        <a:latin typeface="Arial"/>
                      </a:endParaRPr>
                    </a:p>
                  </a:txBody>
                  <a:tcPr marL="0" marR="0" marT="0" marB="0" anchor="b"/>
                </a:tc>
                <a:tc>
                  <a:txBody>
                    <a:bodyPr/>
                    <a:lstStyle/>
                    <a:p>
                      <a:pPr algn="r" fontAlgn="b"/>
                      <a:r>
                        <a:rPr lang="en-US" sz="800" u="none" strike="noStrike">
                          <a:effectLst/>
                        </a:rPr>
                        <a:t>Sep-16</a:t>
                      </a:r>
                      <a:endParaRPr lang="en-US" sz="800" b="1" i="0" u="none" strike="noStrike">
                        <a:effectLst/>
                        <a:latin typeface="Arial"/>
                      </a:endParaRPr>
                    </a:p>
                  </a:txBody>
                  <a:tcPr marL="0" marR="0" marT="0" marB="0" anchor="b"/>
                </a:tc>
                <a:tc>
                  <a:txBody>
                    <a:bodyPr/>
                    <a:lstStyle/>
                    <a:p>
                      <a:pPr algn="r" fontAlgn="b"/>
                      <a:r>
                        <a:rPr lang="en-US" sz="800" u="none" strike="noStrike">
                          <a:effectLst/>
                        </a:rPr>
                        <a:t>Oct-16</a:t>
                      </a:r>
                      <a:endParaRPr lang="en-US" sz="800" b="1" i="0" u="none" strike="noStrike">
                        <a:effectLst/>
                        <a:latin typeface="Arial"/>
                      </a:endParaRPr>
                    </a:p>
                  </a:txBody>
                  <a:tcPr marL="0" marR="0" marT="0" marB="0" anchor="b"/>
                </a:tc>
                <a:tc>
                  <a:txBody>
                    <a:bodyPr/>
                    <a:lstStyle/>
                    <a:p>
                      <a:pPr algn="r" fontAlgn="b"/>
                      <a:r>
                        <a:rPr lang="en-US" sz="800" u="none" strike="noStrike">
                          <a:effectLst/>
                        </a:rPr>
                        <a:t>Nov-16</a:t>
                      </a:r>
                      <a:endParaRPr lang="en-US" sz="800" b="1" i="0" u="none" strike="noStrike">
                        <a:effectLst/>
                        <a:latin typeface="Arial"/>
                      </a:endParaRPr>
                    </a:p>
                  </a:txBody>
                  <a:tcPr marL="0" marR="0" marT="0" marB="0" anchor="b"/>
                </a:tc>
                <a:tc>
                  <a:txBody>
                    <a:bodyPr/>
                    <a:lstStyle/>
                    <a:p>
                      <a:pPr algn="r" fontAlgn="b"/>
                      <a:r>
                        <a:rPr lang="en-US" sz="800" u="none" strike="noStrike">
                          <a:effectLst/>
                        </a:rPr>
                        <a:t>Dec-16</a:t>
                      </a:r>
                      <a:endParaRPr lang="en-US" sz="800" b="1" i="0" u="none" strike="noStrike">
                        <a:effectLst/>
                        <a:latin typeface="Arial"/>
                      </a:endParaRPr>
                    </a:p>
                  </a:txBody>
                  <a:tcPr marL="0" marR="0" marT="0" marB="0" anchor="b"/>
                </a:tc>
              </a:tr>
              <a:tr h="212843">
                <a:tc>
                  <a:txBody>
                    <a:bodyPr/>
                    <a:lstStyle/>
                    <a:p>
                      <a:pPr algn="l" fontAlgn="b"/>
                      <a:r>
                        <a:rPr lang="en-US" sz="800" u="none" strike="noStrike">
                          <a:effectLst/>
                        </a:rPr>
                        <a:t>DESCRIPTION</a:t>
                      </a:r>
                      <a:endParaRPr lang="en-US" sz="800" b="1" i="0" u="none" strike="noStrike">
                        <a:effectLst/>
                        <a:latin typeface="Arial"/>
                      </a:endParaRPr>
                    </a:p>
                  </a:txBody>
                  <a:tcPr marL="0" marR="0" marT="0" marB="0" anchor="b"/>
                </a:tc>
                <a:tc>
                  <a:txBody>
                    <a:bodyPr/>
                    <a:lstStyle/>
                    <a:p>
                      <a:pPr algn="l" fontAlgn="b"/>
                      <a:r>
                        <a:rPr lang="en-US" sz="800" u="none" strike="noStrike">
                          <a:effectLst/>
                        </a:rPr>
                        <a:t>RECEIPT</a:t>
                      </a:r>
                      <a:endParaRPr lang="en-US" sz="800" b="1" i="0" u="none" strike="noStrike">
                        <a:effectLst/>
                        <a:latin typeface="Arial"/>
                      </a:endParaRPr>
                    </a:p>
                  </a:txBody>
                  <a:tcPr marL="0" marR="0" marT="0" marB="0" anchor="b"/>
                </a:tc>
                <a:tc>
                  <a:txBody>
                    <a:bodyPr/>
                    <a:lstStyle/>
                    <a:p>
                      <a:pPr algn="l" fontAlgn="b"/>
                      <a:r>
                        <a:rPr lang="en-US" sz="800" u="none" strike="noStrike">
                          <a:effectLst/>
                        </a:rPr>
                        <a:t>DELIVERY</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29</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c>
                  <a:txBody>
                    <a:bodyPr/>
                    <a:lstStyle/>
                    <a:p>
                      <a:pPr algn="r" fontAlgn="b"/>
                      <a:r>
                        <a:rPr lang="en-US" sz="800" u="none" strike="noStrike">
                          <a:effectLst/>
                        </a:rPr>
                        <a:t>30</a:t>
                      </a:r>
                      <a:endParaRPr lang="en-US" sz="800" b="1" i="0" u="none" strike="noStrike">
                        <a:effectLst/>
                        <a:latin typeface="Arial"/>
                      </a:endParaRPr>
                    </a:p>
                  </a:txBody>
                  <a:tcPr marL="0" marR="0" marT="0" marB="0" anchor="b"/>
                </a:tc>
                <a:tc>
                  <a:txBody>
                    <a:bodyPr/>
                    <a:lstStyle/>
                    <a:p>
                      <a:pPr algn="r" fontAlgn="b"/>
                      <a:r>
                        <a:rPr lang="en-US" sz="800" u="none" strike="noStrike">
                          <a:effectLst/>
                        </a:rPr>
                        <a:t>31</a:t>
                      </a:r>
                      <a:endParaRPr lang="en-US" sz="800" b="1" i="0" u="none" strike="noStrike">
                        <a:effectLst/>
                        <a:latin typeface="Arial"/>
                      </a:endParaRPr>
                    </a:p>
                  </a:txBody>
                  <a:tcPr marL="0" marR="0" marT="0" marB="0" anchor="b"/>
                </a:tc>
              </a:tr>
              <a:tr h="212843">
                <a:tc>
                  <a:txBody>
                    <a:bodyPr/>
                    <a:lstStyle/>
                    <a:p>
                      <a:pPr algn="l" fontAlgn="b"/>
                      <a:r>
                        <a:rPr lang="en-US" sz="800" b="1" u="none" strike="noStrike" dirty="0">
                          <a:effectLst/>
                        </a:rPr>
                        <a:t>FOOTHILLS</a:t>
                      </a:r>
                      <a:endParaRPr lang="en-US" sz="800" b="1" i="0" u="none" strike="noStrike" dirty="0">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212843">
                <a:tc>
                  <a:txBody>
                    <a:bodyPr/>
                    <a:lstStyle/>
                    <a:p>
                      <a:pPr algn="l" fontAlgn="b"/>
                      <a:r>
                        <a:rPr lang="en-US" sz="800" u="none" strike="noStrike" dirty="0">
                          <a:effectLst/>
                        </a:rPr>
                        <a:t>(CNG FS-2)</a:t>
                      </a:r>
                      <a:endParaRPr lang="en-US" sz="800" b="0" i="0" u="none" strike="noStrike" dirty="0">
                        <a:effectLst/>
                        <a:latin typeface="Arial"/>
                      </a:endParaRPr>
                    </a:p>
                  </a:txBody>
                  <a:tcPr marL="0" marR="0" marT="0" marB="0" anchor="b"/>
                </a:tc>
                <a:tc>
                  <a:txBody>
                    <a:bodyPr/>
                    <a:lstStyle/>
                    <a:p>
                      <a:pPr algn="l" fontAlgn="b"/>
                      <a:r>
                        <a:rPr lang="en-US" sz="800" u="none" strike="noStrike">
                          <a:effectLst/>
                        </a:rPr>
                        <a:t>AB/C border</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c>
                  <a:txBody>
                    <a:bodyPr/>
                    <a:lstStyle/>
                    <a:p>
                      <a:pPr algn="l" fontAlgn="b"/>
                      <a:r>
                        <a:rPr lang="en-US" sz="800" u="none" strike="noStrike">
                          <a:effectLst/>
                        </a:rPr>
                        <a:t>     3,126 </a:t>
                      </a:r>
                      <a:endParaRPr lang="en-US" sz="800" b="0" i="0" u="none" strike="noStrike">
                        <a:effectLst/>
                        <a:latin typeface="Arial"/>
                      </a:endParaRPr>
                    </a:p>
                  </a:txBody>
                  <a:tcPr marL="0" marR="0" marT="0" marB="0" anchor="b"/>
                </a:tc>
              </a:tr>
              <a:tr h="212843">
                <a:tc>
                  <a:txBody>
                    <a:bodyPr/>
                    <a:lstStyle/>
                    <a:p>
                      <a:pPr algn="l" fontAlgn="b"/>
                      <a:r>
                        <a:rPr lang="en-US" sz="800" u="none" strike="noStrike">
                          <a:effectLst/>
                        </a:rPr>
                        <a:t>(CNG FS-3)</a:t>
                      </a:r>
                      <a:endParaRPr lang="en-US" sz="800" b="0" i="0" u="none" strike="noStrike">
                        <a:effectLst/>
                        <a:latin typeface="Arial"/>
                      </a:endParaRPr>
                    </a:p>
                  </a:txBody>
                  <a:tcPr marL="0" marR="0" marT="0" marB="0" anchor="b"/>
                </a:tc>
                <a:tc>
                  <a:txBody>
                    <a:bodyPr/>
                    <a:lstStyle/>
                    <a:p>
                      <a:pPr algn="l" fontAlgn="b"/>
                      <a:r>
                        <a:rPr lang="en-US" sz="800" u="none" strike="noStrike">
                          <a:effectLst/>
                        </a:rPr>
                        <a:t>AB/C border</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c>
                  <a:txBody>
                    <a:bodyPr/>
                    <a:lstStyle/>
                    <a:p>
                      <a:pPr algn="l" fontAlgn="b"/>
                      <a:r>
                        <a:rPr lang="en-US" sz="800" u="none" strike="noStrike">
                          <a:effectLst/>
                        </a:rPr>
                        <a:t>   21,583 </a:t>
                      </a:r>
                      <a:endParaRPr lang="en-US" sz="800" b="0" i="0" u="none" strike="noStrike">
                        <a:effectLst/>
                        <a:latin typeface="Arial"/>
                      </a:endParaRPr>
                    </a:p>
                  </a:txBody>
                  <a:tcPr marL="0" marR="0" marT="0" marB="0" anchor="b"/>
                </a:tc>
              </a:tr>
              <a:tr h="212843">
                <a:tc>
                  <a:txBody>
                    <a:bodyPr/>
                    <a:lstStyle/>
                    <a:p>
                      <a:pPr algn="l" fontAlgn="b"/>
                      <a:r>
                        <a:rPr lang="en-US" sz="800" u="none" strike="noStrike">
                          <a:effectLst/>
                        </a:rPr>
                        <a:t>(CNG FS-1)</a:t>
                      </a:r>
                      <a:endParaRPr lang="en-US" sz="800" b="0" i="0" u="none" strike="noStrike">
                        <a:effectLst/>
                        <a:latin typeface="Arial"/>
                      </a:endParaRPr>
                    </a:p>
                  </a:txBody>
                  <a:tcPr marL="0" marR="0" marT="0" marB="0" anchor="b"/>
                </a:tc>
                <a:tc>
                  <a:txBody>
                    <a:bodyPr/>
                    <a:lstStyle/>
                    <a:p>
                      <a:pPr algn="l" fontAlgn="b"/>
                      <a:r>
                        <a:rPr lang="en-US" sz="800" u="none" strike="noStrike">
                          <a:effectLst/>
                        </a:rPr>
                        <a:t>AB/C border</a:t>
                      </a:r>
                      <a:endParaRPr lang="en-US" sz="800" b="0" i="0" u="none" strike="noStrike">
                        <a:effectLst/>
                        <a:latin typeface="Arial"/>
                      </a:endParaRPr>
                    </a:p>
                  </a:txBody>
                  <a:tcPr marL="0" marR="0" marT="0" marB="0" anchor="b"/>
                </a:tc>
                <a:tc>
                  <a:txBody>
                    <a:bodyPr/>
                    <a:lstStyle/>
                    <a:p>
                      <a:pPr algn="l" fontAlgn="b"/>
                      <a:r>
                        <a:rPr lang="en-US" sz="800" u="none" strike="noStrike">
                          <a:effectLst/>
                        </a:rPr>
                        <a:t>kingsgate</a:t>
                      </a:r>
                      <a:endParaRPr lang="en-US" sz="800" b="0" i="0" u="none" strike="noStrike">
                        <a:effectLst/>
                        <a:latin typeface="Arial"/>
                      </a:endParaRPr>
                    </a:p>
                  </a:txBody>
                  <a:tcPr marL="0" marR="0" marT="0" marB="0" anchor="b"/>
                </a:tc>
                <a:tc>
                  <a:txBody>
                    <a:bodyPr/>
                    <a:lstStyle/>
                    <a:p>
                      <a:pPr algn="l" fontAlgn="b"/>
                      <a:r>
                        <a:rPr lang="en-US" sz="800" u="none" strike="noStrike">
                          <a:effectLst/>
                        </a:rPr>
                        <a:t>     7,602 </a:t>
                      </a:r>
                      <a:endParaRPr lang="en-US" sz="800" b="0" i="0" u="none" strike="noStrike">
                        <a:effectLst/>
                        <a:latin typeface="Arial"/>
                      </a:endParaRPr>
                    </a:p>
                  </a:txBody>
                  <a:tcPr marL="0" marR="0" marT="0" marB="0" anchor="b"/>
                </a:tc>
                <a:tc>
                  <a:txBody>
                    <a:bodyPr/>
                    <a:lstStyle/>
                    <a:p>
                      <a:pPr algn="l" fontAlgn="b"/>
                      <a:r>
                        <a:rPr lang="en-US" sz="800" u="none" strike="noStrike">
                          <a:effectLst/>
                        </a:rPr>
                        <a:t>     7,602 </a:t>
                      </a:r>
                      <a:endParaRPr lang="en-US" sz="800" b="0" i="0" u="none" strike="noStrike">
                        <a:effectLst/>
                        <a:latin typeface="Arial"/>
                      </a:endParaRPr>
                    </a:p>
                  </a:txBody>
                  <a:tcPr marL="0" marR="0" marT="0" marB="0" anchor="b"/>
                </a:tc>
                <a:tc>
                  <a:txBody>
                    <a:bodyPr/>
                    <a:lstStyle/>
                    <a:p>
                      <a:pPr algn="l" fontAlgn="b"/>
                      <a:r>
                        <a:rPr lang="en-US" sz="800" u="none" strike="noStrike">
                          <a:effectLst/>
                        </a:rPr>
                        <a:t>     7,602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a:t>
                      </a:r>
                      <a:endParaRPr lang="en-US" sz="800" b="0" i="0" u="none" strike="noStrike">
                        <a:effectLst/>
                        <a:latin typeface="Arial"/>
                      </a:endParaRPr>
                    </a:p>
                  </a:txBody>
                  <a:tcPr marL="0" marR="0" marT="0" marB="0" anchor="b"/>
                </a:tc>
                <a:tc>
                  <a:txBody>
                    <a:bodyPr/>
                    <a:lstStyle/>
                    <a:p>
                      <a:pPr algn="l" fontAlgn="b"/>
                      <a:r>
                        <a:rPr lang="en-US" sz="800" u="none" strike="noStrike">
                          <a:effectLst/>
                        </a:rPr>
                        <a:t>     7,602 </a:t>
                      </a:r>
                      <a:endParaRPr lang="en-US" sz="800" b="0" i="0" u="none" strike="noStrike">
                        <a:effectLst/>
                        <a:latin typeface="Arial"/>
                      </a:endParaRPr>
                    </a:p>
                  </a:txBody>
                  <a:tcPr marL="0" marR="0" marT="0" marB="0" anchor="b"/>
                </a:tc>
                <a:tc>
                  <a:txBody>
                    <a:bodyPr/>
                    <a:lstStyle/>
                    <a:p>
                      <a:pPr algn="l" fontAlgn="b"/>
                      <a:r>
                        <a:rPr lang="en-US" sz="800" u="none" strike="noStrike">
                          <a:effectLst/>
                        </a:rPr>
                        <a:t>     7,602 </a:t>
                      </a:r>
                      <a:endParaRPr lang="en-US" sz="800" b="0" i="0" u="none" strike="noStrike">
                        <a:effectLst/>
                        <a:latin typeface="Arial"/>
                      </a:endParaRPr>
                    </a:p>
                  </a:txBody>
                  <a:tcPr marL="0" marR="0" marT="0" marB="0" anchor="b"/>
                </a:tc>
              </a:tr>
              <a:tr h="212843">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250403">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r>
                        <a:rPr lang="en-US" sz="800" u="sng" strike="noStrike">
                          <a:effectLst/>
                        </a:rPr>
                        <a:t>   32,311 </a:t>
                      </a:r>
                      <a:endParaRPr lang="en-US" sz="800" b="1" i="0" u="sng" strike="noStrike">
                        <a:effectLst/>
                        <a:latin typeface="Arial"/>
                      </a:endParaRPr>
                    </a:p>
                  </a:txBody>
                  <a:tcPr marL="0" marR="0" marT="0" marB="0" anchor="b"/>
                </a:tc>
                <a:tc>
                  <a:txBody>
                    <a:bodyPr/>
                    <a:lstStyle/>
                    <a:p>
                      <a:pPr algn="l" fontAlgn="b"/>
                      <a:r>
                        <a:rPr lang="en-US" sz="800" u="sng" strike="noStrike">
                          <a:effectLst/>
                        </a:rPr>
                        <a:t>   32,311 </a:t>
                      </a:r>
                      <a:endParaRPr lang="en-US" sz="800" b="1" i="0" u="sng" strike="noStrike">
                        <a:effectLst/>
                        <a:latin typeface="Arial"/>
                      </a:endParaRPr>
                    </a:p>
                  </a:txBody>
                  <a:tcPr marL="0" marR="0" marT="0" marB="0" anchor="b"/>
                </a:tc>
                <a:tc>
                  <a:txBody>
                    <a:bodyPr/>
                    <a:lstStyle/>
                    <a:p>
                      <a:pPr algn="l" fontAlgn="b"/>
                      <a:r>
                        <a:rPr lang="en-US" sz="800" u="sng" strike="noStrike">
                          <a:effectLst/>
                        </a:rPr>
                        <a:t>   32,311 </a:t>
                      </a:r>
                      <a:endParaRPr lang="en-US" sz="800" b="1" i="0" u="sng" strike="noStrike">
                        <a:effectLst/>
                        <a:latin typeface="Arial"/>
                      </a:endParaRPr>
                    </a:p>
                  </a:txBody>
                  <a:tcPr marL="0" marR="0" marT="0" marB="0" anchor="b"/>
                </a:tc>
                <a:tc>
                  <a:txBody>
                    <a:bodyPr/>
                    <a:lstStyle/>
                    <a:p>
                      <a:pPr algn="l" fontAlgn="b"/>
                      <a:r>
                        <a:rPr lang="en-US" sz="800" u="sng" strike="noStrike">
                          <a:effectLst/>
                        </a:rPr>
                        <a:t>   24,709 </a:t>
                      </a:r>
                      <a:endParaRPr lang="en-US" sz="800" b="1" i="0" u="sng" strike="noStrike">
                        <a:effectLst/>
                        <a:latin typeface="Arial"/>
                      </a:endParaRPr>
                    </a:p>
                  </a:txBody>
                  <a:tcPr marL="0" marR="0" marT="0" marB="0" anchor="b"/>
                </a:tc>
                <a:tc>
                  <a:txBody>
                    <a:bodyPr/>
                    <a:lstStyle/>
                    <a:p>
                      <a:pPr algn="l" fontAlgn="b"/>
                      <a:r>
                        <a:rPr lang="en-US" sz="800" u="sng" strike="noStrike">
                          <a:effectLst/>
                        </a:rPr>
                        <a:t>   24,709 </a:t>
                      </a:r>
                      <a:endParaRPr lang="en-US" sz="800" b="1" i="0" u="sng" strike="noStrike">
                        <a:effectLst/>
                        <a:latin typeface="Arial"/>
                      </a:endParaRPr>
                    </a:p>
                  </a:txBody>
                  <a:tcPr marL="0" marR="0" marT="0" marB="0" anchor="b"/>
                </a:tc>
                <a:tc>
                  <a:txBody>
                    <a:bodyPr/>
                    <a:lstStyle/>
                    <a:p>
                      <a:pPr algn="l" fontAlgn="b"/>
                      <a:r>
                        <a:rPr lang="en-US" sz="800" u="sng" strike="noStrike">
                          <a:effectLst/>
                        </a:rPr>
                        <a:t>   24,709 </a:t>
                      </a:r>
                      <a:endParaRPr lang="en-US" sz="800" b="1" i="0" u="sng" strike="noStrike">
                        <a:effectLst/>
                        <a:latin typeface="Arial"/>
                      </a:endParaRPr>
                    </a:p>
                  </a:txBody>
                  <a:tcPr marL="0" marR="0" marT="0" marB="0" anchor="b"/>
                </a:tc>
                <a:tc>
                  <a:txBody>
                    <a:bodyPr/>
                    <a:lstStyle/>
                    <a:p>
                      <a:pPr algn="l" fontAlgn="b"/>
                      <a:r>
                        <a:rPr lang="en-US" sz="800" u="sng" strike="noStrike">
                          <a:effectLst/>
                        </a:rPr>
                        <a:t>   24,709 </a:t>
                      </a:r>
                      <a:endParaRPr lang="en-US" sz="800" b="1" i="0" u="sng" strike="noStrike">
                        <a:effectLst/>
                        <a:latin typeface="Arial"/>
                      </a:endParaRPr>
                    </a:p>
                  </a:txBody>
                  <a:tcPr marL="0" marR="0" marT="0" marB="0" anchor="b"/>
                </a:tc>
                <a:tc>
                  <a:txBody>
                    <a:bodyPr/>
                    <a:lstStyle/>
                    <a:p>
                      <a:pPr algn="l" fontAlgn="b"/>
                      <a:r>
                        <a:rPr lang="en-US" sz="800" u="sng" strike="noStrike">
                          <a:effectLst/>
                        </a:rPr>
                        <a:t>   24,709 </a:t>
                      </a:r>
                      <a:endParaRPr lang="en-US" sz="800" b="1" i="0" u="sng" strike="noStrike">
                        <a:effectLst/>
                        <a:latin typeface="Arial"/>
                      </a:endParaRPr>
                    </a:p>
                  </a:txBody>
                  <a:tcPr marL="0" marR="0" marT="0" marB="0" anchor="b"/>
                </a:tc>
                <a:tc>
                  <a:txBody>
                    <a:bodyPr/>
                    <a:lstStyle/>
                    <a:p>
                      <a:pPr algn="l" fontAlgn="b"/>
                      <a:r>
                        <a:rPr lang="en-US" sz="800" u="sng" strike="noStrike">
                          <a:effectLst/>
                        </a:rPr>
                        <a:t>   24,709 </a:t>
                      </a:r>
                      <a:endParaRPr lang="en-US" sz="800" b="1" i="0" u="sng" strike="noStrike">
                        <a:effectLst/>
                        <a:latin typeface="Arial"/>
                      </a:endParaRPr>
                    </a:p>
                  </a:txBody>
                  <a:tcPr marL="0" marR="0" marT="0" marB="0" anchor="b"/>
                </a:tc>
                <a:tc>
                  <a:txBody>
                    <a:bodyPr/>
                    <a:lstStyle/>
                    <a:p>
                      <a:pPr algn="l" fontAlgn="b"/>
                      <a:r>
                        <a:rPr lang="en-US" sz="800" u="sng" strike="noStrike">
                          <a:effectLst/>
                        </a:rPr>
                        <a:t>   24,709 </a:t>
                      </a:r>
                      <a:endParaRPr lang="en-US" sz="800" b="1" i="0" u="sng" strike="noStrike">
                        <a:effectLst/>
                        <a:latin typeface="Arial"/>
                      </a:endParaRPr>
                    </a:p>
                  </a:txBody>
                  <a:tcPr marL="0" marR="0" marT="0" marB="0" anchor="b"/>
                </a:tc>
                <a:tc>
                  <a:txBody>
                    <a:bodyPr/>
                    <a:lstStyle/>
                    <a:p>
                      <a:pPr algn="l" fontAlgn="b"/>
                      <a:r>
                        <a:rPr lang="en-US" sz="800" u="sng" strike="noStrike">
                          <a:effectLst/>
                        </a:rPr>
                        <a:t>   32,311 </a:t>
                      </a:r>
                      <a:endParaRPr lang="en-US" sz="800" b="1" i="0" u="sng" strike="noStrike">
                        <a:effectLst/>
                        <a:latin typeface="Arial"/>
                      </a:endParaRPr>
                    </a:p>
                  </a:txBody>
                  <a:tcPr marL="0" marR="0" marT="0" marB="0" anchor="b"/>
                </a:tc>
                <a:tc>
                  <a:txBody>
                    <a:bodyPr/>
                    <a:lstStyle/>
                    <a:p>
                      <a:pPr algn="l" fontAlgn="b"/>
                      <a:r>
                        <a:rPr lang="en-US" sz="800" u="sng" strike="noStrike">
                          <a:effectLst/>
                        </a:rPr>
                        <a:t>   32,311 </a:t>
                      </a:r>
                      <a:endParaRPr lang="en-US" sz="800" b="1" i="0" u="sng" strike="noStrike">
                        <a:effectLst/>
                        <a:latin typeface="Arial"/>
                      </a:endParaRPr>
                    </a:p>
                  </a:txBody>
                  <a:tcPr marL="0" marR="0" marT="0" marB="0" anchor="b"/>
                </a:tc>
              </a:tr>
              <a:tr h="212843">
                <a:tc>
                  <a:txBody>
                    <a:bodyPr/>
                    <a:lstStyle/>
                    <a:p>
                      <a:pPr algn="l" fontAlgn="b"/>
                      <a:r>
                        <a:rPr lang="en-US" sz="800" b="1" u="none" strike="noStrike" dirty="0">
                          <a:effectLst/>
                        </a:rPr>
                        <a:t>NOVA</a:t>
                      </a:r>
                      <a:endParaRPr lang="en-US" sz="800" b="1" i="0" u="none" strike="noStrike" dirty="0">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400646">
                <a:tc>
                  <a:txBody>
                    <a:bodyPr/>
                    <a:lstStyle/>
                    <a:p>
                      <a:pPr algn="l" fontAlgn="b"/>
                      <a:r>
                        <a:rPr lang="en-US" sz="800" u="none" strike="noStrike">
                          <a:effectLst/>
                        </a:rPr>
                        <a:t>(NOVA) (#2003039348-1)</a:t>
                      </a:r>
                      <a:endParaRPr lang="en-US" sz="800" b="0" i="0" u="none" strike="noStrike">
                        <a:effectLst/>
                        <a:latin typeface="Arial"/>
                      </a:endParaRPr>
                    </a:p>
                  </a:txBody>
                  <a:tcPr marL="0" marR="0" marT="0" marB="0" anchor="b"/>
                </a:tc>
                <a:tc>
                  <a:txBody>
                    <a:bodyPr/>
                    <a:lstStyle/>
                    <a:p>
                      <a:pPr algn="l" fontAlgn="b"/>
                      <a:r>
                        <a:rPr lang="en-US" sz="800" u="none" strike="noStrike">
                          <a:effectLst/>
                        </a:rPr>
                        <a:t>NIT</a:t>
                      </a:r>
                      <a:endParaRPr lang="en-US" sz="800" b="0" i="0" u="none" strike="noStrike">
                        <a:effectLst/>
                        <a:latin typeface="Arial"/>
                      </a:endParaRPr>
                    </a:p>
                  </a:txBody>
                  <a:tcPr marL="0" marR="0" marT="0" marB="0" anchor="b"/>
                </a:tc>
                <a:tc>
                  <a:txBody>
                    <a:bodyPr/>
                    <a:lstStyle/>
                    <a:p>
                      <a:pPr algn="l" fontAlgn="b"/>
                      <a:r>
                        <a:rPr lang="en-US" sz="800" u="none" strike="noStrike">
                          <a:effectLst/>
                        </a:rPr>
                        <a:t>AB/C border</a:t>
                      </a:r>
                      <a:endParaRPr lang="en-US" sz="800" b="0" i="0" u="none"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c>
                  <a:txBody>
                    <a:bodyPr/>
                    <a:lstStyle/>
                    <a:p>
                      <a:pPr algn="l" fontAlgn="b"/>
                      <a:r>
                        <a:rPr lang="en-US" sz="800" u="sng" strike="noStrike">
                          <a:effectLst/>
                        </a:rPr>
                        <a:t>   21,973 </a:t>
                      </a:r>
                      <a:endParaRPr lang="en-US" sz="800" b="1" i="0" u="sng" strike="noStrike">
                        <a:effectLst/>
                        <a:latin typeface="Arial"/>
                      </a:endParaRPr>
                    </a:p>
                  </a:txBody>
                  <a:tcPr marL="0" marR="0" marT="0" marB="0" anchor="b"/>
                </a:tc>
              </a:tr>
              <a:tr h="212843">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212843">
                <a:tc>
                  <a:txBody>
                    <a:bodyPr/>
                    <a:lstStyle/>
                    <a:p>
                      <a:pPr algn="l" fontAlgn="b"/>
                      <a:r>
                        <a:rPr lang="en-US" sz="800" b="1" u="none" strike="noStrike" dirty="0">
                          <a:effectLst/>
                        </a:rPr>
                        <a:t>SPECTRA</a:t>
                      </a:r>
                      <a:endParaRPr lang="en-US" sz="800" b="1" i="0" u="none" strike="noStrike" dirty="0">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250403">
                <a:tc>
                  <a:txBody>
                    <a:bodyPr/>
                    <a:lstStyle/>
                    <a:p>
                      <a:pPr algn="l" fontAlgn="b"/>
                      <a:r>
                        <a:rPr lang="en-US" sz="800" u="none" strike="noStrike">
                          <a:effectLst/>
                        </a:rPr>
                        <a:t>(#FI-2583-B-00)</a:t>
                      </a:r>
                      <a:endParaRPr lang="en-US" sz="800" b="0" i="0" u="none" strike="noStrike">
                        <a:effectLst/>
                        <a:latin typeface="Arial"/>
                      </a:endParaRPr>
                    </a:p>
                  </a:txBody>
                  <a:tcPr marL="0" marR="0" marT="0" marB="0" anchor="b"/>
                </a:tc>
                <a:tc>
                  <a:txBody>
                    <a:bodyPr/>
                    <a:lstStyle/>
                    <a:p>
                      <a:pPr algn="l" fontAlgn="b"/>
                      <a:r>
                        <a:rPr lang="en-US" sz="800" u="none" strike="noStrike">
                          <a:effectLst/>
                        </a:rPr>
                        <a:t>station 2</a:t>
                      </a:r>
                      <a:endParaRPr lang="en-US" sz="800" b="0" i="0" u="none" strike="noStrike">
                        <a:effectLst/>
                        <a:latin typeface="Arial"/>
                      </a:endParaRPr>
                    </a:p>
                  </a:txBody>
                  <a:tcPr marL="0" marR="0" marT="0" marB="0" anchor="b"/>
                </a:tc>
                <a:tc>
                  <a:txBody>
                    <a:bodyPr/>
                    <a:lstStyle/>
                    <a:p>
                      <a:pPr algn="l" fontAlgn="b"/>
                      <a:r>
                        <a:rPr lang="en-US" sz="800" u="none" strike="noStrike">
                          <a:effectLst/>
                        </a:rPr>
                        <a:t>huntingdon</a:t>
                      </a:r>
                      <a:endParaRPr lang="en-US" sz="800" b="0" i="0" u="none"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c>
                  <a:txBody>
                    <a:bodyPr/>
                    <a:lstStyle/>
                    <a:p>
                      <a:pPr algn="l" fontAlgn="b"/>
                      <a:r>
                        <a:rPr lang="en-US" sz="800" u="sng" strike="noStrike">
                          <a:effectLst/>
                        </a:rPr>
                        <a:t>   20,000 </a:t>
                      </a:r>
                      <a:endParaRPr lang="en-US" sz="800" b="1" i="0" u="sng" strike="noStrike">
                        <a:effectLst/>
                        <a:latin typeface="Arial"/>
                      </a:endParaRPr>
                    </a:p>
                  </a:txBody>
                  <a:tcPr marL="0" marR="0" marT="0" marB="0" anchor="b"/>
                </a:tc>
              </a:tr>
              <a:tr h="212843">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212843">
                <a:tc>
                  <a:txBody>
                    <a:bodyPr/>
                    <a:lstStyle/>
                    <a:p>
                      <a:pPr algn="l" fontAlgn="b"/>
                      <a:r>
                        <a:rPr lang="en-US" sz="800" b="1" u="none" strike="noStrike" dirty="0">
                          <a:effectLst/>
                        </a:rPr>
                        <a:t>RUBY PIPELINE LLC</a:t>
                      </a:r>
                      <a:endParaRPr lang="en-US" sz="800" b="1" i="0" u="none" strike="noStrike" dirty="0">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c>
                  <a:txBody>
                    <a:bodyPr/>
                    <a:lstStyle/>
                    <a:p>
                      <a:pPr algn="l" fontAlgn="b"/>
                      <a:endParaRPr lang="en-US" sz="800" b="0" i="0" u="none" strike="noStrike">
                        <a:effectLst/>
                        <a:latin typeface="Arial"/>
                      </a:endParaRPr>
                    </a:p>
                  </a:txBody>
                  <a:tcPr marL="0" marR="0" marT="0" marB="0" anchor="b"/>
                </a:tc>
              </a:tr>
              <a:tr h="250403">
                <a:tc>
                  <a:txBody>
                    <a:bodyPr/>
                    <a:lstStyle/>
                    <a:p>
                      <a:pPr algn="l" fontAlgn="b"/>
                      <a:r>
                        <a:rPr lang="en-US" sz="800" u="none" strike="noStrike">
                          <a:effectLst/>
                        </a:rPr>
                        <a:t>#61036000B</a:t>
                      </a:r>
                      <a:endParaRPr lang="en-US" sz="800" b="0" i="0" u="none" strike="noStrike">
                        <a:effectLst/>
                        <a:latin typeface="Arial"/>
                      </a:endParaRPr>
                    </a:p>
                  </a:txBody>
                  <a:tcPr marL="0" marR="0" marT="0" marB="0" anchor="b"/>
                </a:tc>
                <a:tc>
                  <a:txBody>
                    <a:bodyPr/>
                    <a:lstStyle/>
                    <a:p>
                      <a:pPr algn="l" fontAlgn="b"/>
                      <a:r>
                        <a:rPr lang="en-US" sz="800" u="none" strike="noStrike">
                          <a:effectLst/>
                        </a:rPr>
                        <a:t>pearl creek</a:t>
                      </a:r>
                      <a:endParaRPr lang="en-US" sz="800" b="0" i="0" u="none" strike="noStrike">
                        <a:effectLst/>
                        <a:latin typeface="Arial"/>
                      </a:endParaRPr>
                    </a:p>
                  </a:txBody>
                  <a:tcPr marL="0" marR="0" marT="0" marB="0" anchor="b"/>
                </a:tc>
                <a:tc>
                  <a:txBody>
                    <a:bodyPr/>
                    <a:lstStyle/>
                    <a:p>
                      <a:pPr algn="l" fontAlgn="b"/>
                      <a:r>
                        <a:rPr lang="en-US" sz="800" u="none" strike="noStrike">
                          <a:effectLst/>
                        </a:rPr>
                        <a:t>turqouise flats</a:t>
                      </a:r>
                      <a:endParaRPr lang="en-US" sz="800" b="0" i="0" u="none" strike="noStrike">
                        <a:effectLst/>
                        <a:latin typeface="Arial"/>
                      </a:endParaRPr>
                    </a:p>
                  </a:txBody>
                  <a:tcPr marL="0" marR="0" marT="0" marB="0" anchor="b"/>
                </a:tc>
                <a:tc>
                  <a:txBody>
                    <a:bodyPr/>
                    <a:lstStyle/>
                    <a:p>
                      <a:pPr algn="l" fontAlgn="b"/>
                      <a:r>
                        <a:rPr lang="en-US" sz="800" u="sng" strike="noStrike">
                          <a:effectLst/>
                        </a:rPr>
                        <a:t>   15,000 </a:t>
                      </a:r>
                      <a:endParaRPr lang="en-US" sz="800" b="1" i="0" u="sng" strike="noStrike">
                        <a:effectLst/>
                        <a:latin typeface="Arial"/>
                      </a:endParaRPr>
                    </a:p>
                  </a:txBody>
                  <a:tcPr marL="0" marR="0" marT="0" marB="0" anchor="b"/>
                </a:tc>
                <a:tc>
                  <a:txBody>
                    <a:bodyPr/>
                    <a:lstStyle/>
                    <a:p>
                      <a:pPr algn="l" fontAlgn="b"/>
                      <a:r>
                        <a:rPr lang="en-US" sz="800" u="sng" strike="noStrike">
                          <a:effectLst/>
                        </a:rPr>
                        <a:t>   15,000 </a:t>
                      </a:r>
                      <a:endParaRPr lang="en-US" sz="800" b="1" i="0" u="sng" strike="noStrike">
                        <a:effectLst/>
                        <a:latin typeface="Arial"/>
                      </a:endParaRPr>
                    </a:p>
                  </a:txBody>
                  <a:tcPr marL="0" marR="0" marT="0" marB="0" anchor="b"/>
                </a:tc>
                <a:tc>
                  <a:txBody>
                    <a:bodyPr/>
                    <a:lstStyle/>
                    <a:p>
                      <a:pPr algn="l" fontAlgn="b"/>
                      <a:r>
                        <a:rPr lang="en-US" sz="800" u="sng" strike="noStrike">
                          <a:effectLst/>
                        </a:rPr>
                        <a:t>   15,000 </a:t>
                      </a:r>
                      <a:endParaRPr lang="en-US" sz="800" b="1" i="0" u="sng" strike="noStrike">
                        <a:effectLst/>
                        <a:latin typeface="Arial"/>
                      </a:endParaRPr>
                    </a:p>
                  </a:txBody>
                  <a:tcPr marL="0" marR="0" marT="0" marB="0" anchor="b"/>
                </a:tc>
                <a:tc>
                  <a:txBody>
                    <a:bodyPr/>
                    <a:lstStyle/>
                    <a:p>
                      <a:pPr algn="l" fontAlgn="b"/>
                      <a:r>
                        <a:rPr lang="en-US" sz="800" u="sng" strike="noStrike">
                          <a:effectLst/>
                        </a:rPr>
                        <a:t>   15,000 </a:t>
                      </a:r>
                      <a:endParaRPr lang="en-US" sz="800" b="1" i="0" u="sng" strike="noStrike">
                        <a:effectLst/>
                        <a:latin typeface="Arial"/>
                      </a:endParaRPr>
                    </a:p>
                  </a:txBody>
                  <a:tcPr marL="0" marR="0" marT="0" marB="0" anchor="b"/>
                </a:tc>
                <a:tc>
                  <a:txBody>
                    <a:bodyPr/>
                    <a:lstStyle/>
                    <a:p>
                      <a:pPr algn="l" fontAlgn="b"/>
                      <a:r>
                        <a:rPr lang="en-US" sz="800" u="sng" strike="noStrike">
                          <a:effectLst/>
                        </a:rPr>
                        <a:t> </a:t>
                      </a:r>
                      <a:endParaRPr lang="en-US" sz="800" b="1" i="0" u="sng" strike="noStrike">
                        <a:effectLst/>
                        <a:latin typeface="Arial"/>
                      </a:endParaRPr>
                    </a:p>
                  </a:txBody>
                  <a:tcPr marL="0" marR="0" marT="0" marB="0" anchor="b"/>
                </a:tc>
                <a:tc>
                  <a:txBody>
                    <a:bodyPr/>
                    <a:lstStyle/>
                    <a:p>
                      <a:pPr algn="l" fontAlgn="b"/>
                      <a:r>
                        <a:rPr lang="en-US" sz="800" u="sng" strike="noStrike">
                          <a:effectLst/>
                        </a:rPr>
                        <a:t> </a:t>
                      </a:r>
                      <a:endParaRPr lang="en-US" sz="800" b="1" i="0" u="sng" strike="noStrike">
                        <a:effectLst/>
                        <a:latin typeface="Arial"/>
                      </a:endParaRPr>
                    </a:p>
                  </a:txBody>
                  <a:tcPr marL="0" marR="0" marT="0" marB="0" anchor="b"/>
                </a:tc>
                <a:tc>
                  <a:txBody>
                    <a:bodyPr/>
                    <a:lstStyle/>
                    <a:p>
                      <a:pPr algn="l" fontAlgn="b"/>
                      <a:r>
                        <a:rPr lang="en-US" sz="800" u="sng" strike="noStrike">
                          <a:effectLst/>
                        </a:rPr>
                        <a:t> </a:t>
                      </a:r>
                      <a:endParaRPr lang="en-US" sz="800" b="1" i="0" u="sng" strike="noStrike">
                        <a:effectLst/>
                        <a:latin typeface="Arial"/>
                      </a:endParaRPr>
                    </a:p>
                  </a:txBody>
                  <a:tcPr marL="0" marR="0" marT="0" marB="0" anchor="b"/>
                </a:tc>
                <a:tc>
                  <a:txBody>
                    <a:bodyPr/>
                    <a:lstStyle/>
                    <a:p>
                      <a:pPr algn="l" fontAlgn="b"/>
                      <a:r>
                        <a:rPr lang="en-US" sz="800" u="sng" strike="noStrike">
                          <a:effectLst/>
                        </a:rPr>
                        <a:t> </a:t>
                      </a:r>
                      <a:endParaRPr lang="en-US" sz="800" b="1" i="0" u="sng" strike="noStrike">
                        <a:effectLst/>
                        <a:latin typeface="Arial"/>
                      </a:endParaRPr>
                    </a:p>
                  </a:txBody>
                  <a:tcPr marL="0" marR="0" marT="0" marB="0" anchor="b"/>
                </a:tc>
                <a:tc>
                  <a:txBody>
                    <a:bodyPr/>
                    <a:lstStyle/>
                    <a:p>
                      <a:pPr algn="l" fontAlgn="b"/>
                      <a:r>
                        <a:rPr lang="en-US" sz="800" u="sng" strike="noStrike">
                          <a:effectLst/>
                        </a:rPr>
                        <a:t> </a:t>
                      </a:r>
                      <a:endParaRPr lang="en-US" sz="800" b="1" i="0" u="sng" strike="noStrike">
                        <a:effectLst/>
                        <a:latin typeface="Arial"/>
                      </a:endParaRPr>
                    </a:p>
                  </a:txBody>
                  <a:tcPr marL="0" marR="0" marT="0" marB="0" anchor="b"/>
                </a:tc>
                <a:tc>
                  <a:txBody>
                    <a:bodyPr/>
                    <a:lstStyle/>
                    <a:p>
                      <a:pPr algn="l" fontAlgn="b"/>
                      <a:r>
                        <a:rPr lang="en-US" sz="800" u="sng" strike="noStrike">
                          <a:effectLst/>
                        </a:rPr>
                        <a:t> </a:t>
                      </a:r>
                      <a:endParaRPr lang="en-US" sz="800" b="1" i="0" u="sng" strike="noStrike">
                        <a:effectLst/>
                        <a:latin typeface="Arial"/>
                      </a:endParaRPr>
                    </a:p>
                  </a:txBody>
                  <a:tcPr marL="0" marR="0" marT="0" marB="0" anchor="b"/>
                </a:tc>
                <a:tc>
                  <a:txBody>
                    <a:bodyPr/>
                    <a:lstStyle/>
                    <a:p>
                      <a:pPr algn="l" fontAlgn="b"/>
                      <a:r>
                        <a:rPr lang="en-US" sz="800" u="sng" strike="noStrike">
                          <a:effectLst/>
                        </a:rPr>
                        <a:t>   15,000 </a:t>
                      </a:r>
                      <a:endParaRPr lang="en-US" sz="800" b="1" i="0" u="sng" strike="noStrike">
                        <a:effectLst/>
                        <a:latin typeface="Arial"/>
                      </a:endParaRPr>
                    </a:p>
                  </a:txBody>
                  <a:tcPr marL="0" marR="0" marT="0" marB="0" anchor="b"/>
                </a:tc>
                <a:tc>
                  <a:txBody>
                    <a:bodyPr/>
                    <a:lstStyle/>
                    <a:p>
                      <a:pPr algn="l" fontAlgn="b"/>
                      <a:r>
                        <a:rPr lang="en-US" sz="800" u="sng" strike="noStrike" dirty="0">
                          <a:effectLst/>
                        </a:rPr>
                        <a:t>   15,000 </a:t>
                      </a:r>
                      <a:endParaRPr lang="en-US" sz="800" b="1" i="0" u="sng" strike="noStrike" dirty="0">
                        <a:effectLst/>
                        <a:latin typeface="Arial"/>
                      </a:endParaRPr>
                    </a:p>
                  </a:txBody>
                  <a:tcPr marL="0" marR="0" marT="0" marB="0" anchor="b"/>
                </a:tc>
              </a:tr>
            </a:tbl>
          </a:graphicData>
        </a:graphic>
      </p:graphicFrame>
      <p:sp>
        <p:nvSpPr>
          <p:cNvPr id="5" name="Slide Number Placeholder 4"/>
          <p:cNvSpPr>
            <a:spLocks noGrp="1"/>
          </p:cNvSpPr>
          <p:nvPr>
            <p:ph type="sldNum" sz="quarter" idx="12"/>
          </p:nvPr>
        </p:nvSpPr>
        <p:spPr>
          <a:xfrm>
            <a:off x="2667000" y="6248400"/>
            <a:ext cx="2133600" cy="365125"/>
          </a:xfrm>
        </p:spPr>
        <p:txBody>
          <a:bodyPr/>
          <a:lstStyle/>
          <a:p>
            <a:fld id="{215AD5D0-F42F-446F-9B8E-7D26259F086B}" type="slidenum">
              <a:rPr lang="en-US" smtClean="0">
                <a:solidFill>
                  <a:prstClr val="black">
                    <a:tint val="75000"/>
                  </a:prstClr>
                </a:solidFill>
              </a:rPr>
              <a:pPr/>
              <a:t>90</a:t>
            </a:fld>
            <a:endParaRPr lang="en-US">
              <a:solidFill>
                <a:prstClr val="black">
                  <a:tint val="75000"/>
                </a:prstClr>
              </a:solidFill>
            </a:endParaRPr>
          </a:p>
        </p:txBody>
      </p:sp>
    </p:spTree>
    <p:extLst>
      <p:ext uri="{BB962C8B-B14F-4D97-AF65-F5344CB8AC3E}">
        <p14:creationId xmlns:p14="http://schemas.microsoft.com/office/powerpoint/2010/main" val="31026376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title="INDEX RFP's"/>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91</a:t>
            </a:fld>
            <a:endParaRPr lang="en-US" dirty="0">
              <a:solidFill>
                <a:prstClr val="black">
                  <a:tint val="75000"/>
                </a:prstClr>
              </a:solidFill>
            </a:endParaRPr>
          </a:p>
        </p:txBody>
      </p:sp>
    </p:spTree>
    <p:extLst>
      <p:ext uri="{BB962C8B-B14F-4D97-AF65-F5344CB8AC3E}">
        <p14:creationId xmlns:p14="http://schemas.microsoft.com/office/powerpoint/2010/main" val="42105958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Constraints, OFO’s and Entitlements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Tools used by the pipeline to ensure appropriate pressure , flow and deliveries. </a:t>
            </a:r>
            <a:endParaRPr lang="en-US" dirty="0"/>
          </a:p>
          <a:p>
            <a:endParaRPr lang="en-US" dirty="0" smtClean="0"/>
          </a:p>
          <a:p>
            <a:r>
              <a:rPr lang="en-US" dirty="0" smtClean="0"/>
              <a:t>NWP will use line </a:t>
            </a:r>
            <a:r>
              <a:rPr lang="en-US" dirty="0"/>
              <a:t>pressure and storage volumes to balance deliveries with receipts of gas</a:t>
            </a:r>
            <a:r>
              <a:rPr lang="en-US" dirty="0" smtClean="0"/>
              <a:t>.</a:t>
            </a:r>
          </a:p>
          <a:p>
            <a:endParaRPr lang="en-US" dirty="0" smtClean="0"/>
          </a:p>
          <a:p>
            <a:r>
              <a:rPr lang="en-US" dirty="0" smtClean="0"/>
              <a:t>Entitlement Examples</a:t>
            </a:r>
          </a:p>
          <a:p>
            <a:pPr lvl="1"/>
            <a:r>
              <a:rPr lang="en-US" dirty="0" smtClean="0"/>
              <a:t>If pressures sag and deliveries are low- Entitlement may be called. (NWP Storage Level is Critical)</a:t>
            </a:r>
          </a:p>
          <a:p>
            <a:pPr lvl="1"/>
            <a:r>
              <a:rPr lang="en-US" dirty="0" smtClean="0"/>
              <a:t>Entitlement places penalties on shipper to stay within a tolerance.</a:t>
            </a:r>
          </a:p>
          <a:p>
            <a:pPr lvl="1"/>
            <a:r>
              <a:rPr lang="en-US" dirty="0" smtClean="0"/>
              <a:t>Same scenario can apply in reverse- pressure too high</a:t>
            </a:r>
          </a:p>
          <a:p>
            <a:pPr lvl="1"/>
            <a:r>
              <a:rPr lang="en-US" dirty="0" smtClean="0"/>
              <a:t>Places Penalties  on Shippers for non-compliance</a:t>
            </a:r>
          </a:p>
          <a:p>
            <a:pPr marL="457200" lvl="1" indent="0">
              <a:buNone/>
            </a:pPr>
            <a:endParaRPr lang="en-US" dirty="0"/>
          </a:p>
          <a:p>
            <a:r>
              <a:rPr lang="en-US" dirty="0" smtClean="0"/>
              <a:t>OFO Examples</a:t>
            </a:r>
          </a:p>
          <a:p>
            <a:pPr lvl="1"/>
            <a:r>
              <a:rPr lang="en-US" dirty="0" smtClean="0"/>
              <a:t>Pricing may be low in the Rockies.</a:t>
            </a:r>
          </a:p>
          <a:p>
            <a:pPr lvl="1"/>
            <a:r>
              <a:rPr lang="en-US" dirty="0" smtClean="0"/>
              <a:t>Shippers modify behavior to take advantage of pricing. </a:t>
            </a:r>
          </a:p>
          <a:p>
            <a:pPr lvl="1"/>
            <a:r>
              <a:rPr lang="en-US" dirty="0" smtClean="0"/>
              <a:t>This cause a displacement of more flows from South to North</a:t>
            </a:r>
          </a:p>
          <a:p>
            <a:pPr lvl="1"/>
            <a:r>
              <a:rPr lang="en-US" dirty="0" smtClean="0"/>
              <a:t>Constraints come into Play- </a:t>
            </a:r>
            <a:r>
              <a:rPr lang="en-US" dirty="0" err="1" smtClean="0"/>
              <a:t>ie</a:t>
            </a:r>
            <a:r>
              <a:rPr lang="en-US" dirty="0" err="1"/>
              <a:t>.</a:t>
            </a:r>
            <a:r>
              <a:rPr lang="en-US" dirty="0" err="1" smtClean="0"/>
              <a:t>Kemmerer</a:t>
            </a:r>
            <a:endParaRPr lang="en-US" dirty="0" smtClean="0"/>
          </a:p>
          <a:p>
            <a:pPr lvl="1"/>
            <a:r>
              <a:rPr lang="en-US" dirty="0" smtClean="0"/>
              <a:t>NWP may issue OFO from Sumas south to alleviate  shortfall in the north.</a:t>
            </a:r>
          </a:p>
          <a:p>
            <a:endParaRPr lang="en-US" dirty="0" smtClean="0"/>
          </a:p>
          <a:p>
            <a:r>
              <a:rPr lang="en-US" dirty="0" smtClean="0"/>
              <a:t>NWP may use Proposed Entitlements or OFO’s as warnings. </a:t>
            </a:r>
            <a:endParaRPr lang="en-US" dirty="0"/>
          </a:p>
          <a:p>
            <a:pPr lvl="1"/>
            <a:r>
              <a:rPr lang="en-US" dirty="0"/>
              <a:t>NWP will use their own resources first.</a:t>
            </a:r>
          </a:p>
          <a:p>
            <a:pPr lvl="1"/>
            <a:r>
              <a:rPr lang="en-US" dirty="0" smtClean="0"/>
              <a:t>Notices may be issued to attempt shipper to modify behavior </a:t>
            </a:r>
            <a:endParaRPr lang="en-US" dirty="0"/>
          </a:p>
          <a:p>
            <a:pPr lvl="1"/>
            <a:r>
              <a:rPr lang="en-US" dirty="0" smtClean="0"/>
              <a:t>OFO and Entitlements used as last resort.</a:t>
            </a:r>
            <a:endParaRPr lang="en-US" dirty="0"/>
          </a:p>
          <a:p>
            <a:pPr marL="914400" lvl="2" indent="0">
              <a:buNone/>
            </a:pPr>
            <a:endParaRPr lang="en-US" dirty="0"/>
          </a:p>
          <a:p>
            <a:pPr lvl="1"/>
            <a:endParaRPr lang="en-US" dirty="0" smtClean="0"/>
          </a:p>
          <a:p>
            <a:pPr marL="914400" lvl="2" indent="0">
              <a:buNone/>
            </a:pPr>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92</a:t>
            </a:fld>
            <a:endParaRPr lang="en-US" dirty="0">
              <a:solidFill>
                <a:prstClr val="black">
                  <a:tint val="75000"/>
                </a:prstClr>
              </a:solidFill>
            </a:endParaRPr>
          </a:p>
        </p:txBody>
      </p:sp>
    </p:spTree>
    <p:extLst>
      <p:ext uri="{BB962C8B-B14F-4D97-AF65-F5344CB8AC3E}">
        <p14:creationId xmlns:p14="http://schemas.microsoft.com/office/powerpoint/2010/main" val="34101863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Management Agreement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Tenaska Marketing Ventures-</a:t>
            </a:r>
          </a:p>
          <a:p>
            <a:pPr lvl="1"/>
            <a:r>
              <a:rPr lang="en-US" dirty="0" smtClean="0"/>
              <a:t>Transport and Storage Released to Tenaska in exchange for annual payment made to CNG</a:t>
            </a:r>
          </a:p>
          <a:p>
            <a:pPr lvl="1"/>
            <a:r>
              <a:rPr lang="en-US" dirty="0" smtClean="0"/>
              <a:t>Provide Scheduling Services</a:t>
            </a:r>
          </a:p>
          <a:p>
            <a:pPr lvl="1"/>
            <a:r>
              <a:rPr lang="en-US" dirty="0" smtClean="0"/>
              <a:t>Market Analysis as needed</a:t>
            </a:r>
          </a:p>
          <a:p>
            <a:pPr lvl="1"/>
            <a:r>
              <a:rPr lang="en-US" dirty="0" smtClean="0"/>
              <a:t>Can help to Isolate CNG from Cuts and potential Pipeline Operational issues. </a:t>
            </a:r>
          </a:p>
          <a:p>
            <a:pPr lvl="1"/>
            <a:r>
              <a:rPr lang="en-US" dirty="0" smtClean="0"/>
              <a:t>Tenaska is very familiar with our assets – extracting maximum value from our assets. Competitive pricing for AMA compared to others.</a:t>
            </a:r>
          </a:p>
          <a:p>
            <a:pPr lvl="1"/>
            <a:r>
              <a:rPr lang="en-US" dirty="0" smtClean="0"/>
              <a:t>Privately help company that assumes more risk that CNG can tolerate. </a:t>
            </a:r>
          </a:p>
          <a:p>
            <a:pPr lvl="1"/>
            <a:r>
              <a:rPr lang="en-US" dirty="0" smtClean="0"/>
              <a:t>Expertise that Cascade doesn’t currently possess.</a:t>
            </a:r>
            <a:endParaRPr lang="en-US" dirty="0"/>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93</a:t>
            </a:fld>
            <a:endParaRPr lang="en-US" dirty="0">
              <a:solidFill>
                <a:prstClr val="black">
                  <a:tint val="75000"/>
                </a:prstClr>
              </a:solidFill>
            </a:endParaRPr>
          </a:p>
        </p:txBody>
      </p:sp>
    </p:spTree>
    <p:extLst>
      <p:ext uri="{BB962C8B-B14F-4D97-AF65-F5344CB8AC3E}">
        <p14:creationId xmlns:p14="http://schemas.microsoft.com/office/powerpoint/2010/main" val="2121590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Resources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Jackson Prairie-</a:t>
            </a:r>
          </a:p>
          <a:p>
            <a:pPr lvl="1"/>
            <a:r>
              <a:rPr lang="en-US" dirty="0" smtClean="0"/>
              <a:t>4 account with 1,235,593 </a:t>
            </a:r>
            <a:r>
              <a:rPr lang="en-US" dirty="0" err="1" smtClean="0"/>
              <a:t>Dth</a:t>
            </a:r>
            <a:r>
              <a:rPr lang="en-US" dirty="0" smtClean="0"/>
              <a:t> Capacity</a:t>
            </a:r>
          </a:p>
          <a:p>
            <a:pPr lvl="1"/>
            <a:r>
              <a:rPr lang="en-US" dirty="0" smtClean="0"/>
              <a:t>We were approximately 90% Cycled over the past winter season</a:t>
            </a:r>
          </a:p>
          <a:p>
            <a:pPr lvl="1"/>
            <a:r>
              <a:rPr lang="en-US" dirty="0" smtClean="0"/>
              <a:t>CNGC remains committed to cycling or Jackson Prairie	</a:t>
            </a:r>
            <a:endParaRPr lang="en-US" dirty="0"/>
          </a:p>
          <a:p>
            <a:r>
              <a:rPr lang="en-US" dirty="0" smtClean="0"/>
              <a:t>Plymouth-</a:t>
            </a:r>
          </a:p>
          <a:p>
            <a:pPr lvl="1"/>
            <a:r>
              <a:rPr lang="en-US" dirty="0" smtClean="0"/>
              <a:t>2 accounts with 662,200 </a:t>
            </a:r>
            <a:r>
              <a:rPr lang="en-US" dirty="0" err="1" smtClean="0"/>
              <a:t>Dth</a:t>
            </a:r>
            <a:r>
              <a:rPr lang="en-US" dirty="0" smtClean="0"/>
              <a:t> Capacity</a:t>
            </a:r>
          </a:p>
          <a:p>
            <a:pPr lvl="1"/>
            <a:r>
              <a:rPr lang="en-US" dirty="0" smtClean="0"/>
              <a:t>New account of 100,000 </a:t>
            </a:r>
            <a:r>
              <a:rPr lang="en-US" dirty="0" err="1" smtClean="0"/>
              <a:t>Dth</a:t>
            </a:r>
            <a:r>
              <a:rPr lang="en-US" dirty="0" smtClean="0"/>
              <a:t> added for the upcoming season</a:t>
            </a:r>
          </a:p>
          <a:p>
            <a:pPr lvl="1"/>
            <a:r>
              <a:rPr lang="en-US" dirty="0" smtClean="0"/>
              <a:t>In addition to above we acquired TF-2 (Firm Redelivery Transportation) of 10,675</a:t>
            </a:r>
          </a:p>
          <a:p>
            <a:pPr lvl="1"/>
            <a:r>
              <a:rPr lang="en-US" dirty="0" smtClean="0"/>
              <a:t>Plymouth returned to fully functional operation for 04/01/2016.</a:t>
            </a:r>
          </a:p>
          <a:p>
            <a:pPr lvl="1"/>
            <a:r>
              <a:rPr lang="en-US" dirty="0" smtClean="0"/>
              <a:t>CNGC remains committed to using Plymouth as a peaking resource. </a:t>
            </a:r>
          </a:p>
          <a:p>
            <a:pPr marL="457200" lvl="1" indent="0">
              <a:buNone/>
            </a:pP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94</a:t>
            </a:fld>
            <a:endParaRPr lang="en-US" dirty="0">
              <a:solidFill>
                <a:prstClr val="black">
                  <a:tint val="75000"/>
                </a:prstClr>
              </a:solidFill>
            </a:endParaRPr>
          </a:p>
        </p:txBody>
      </p:sp>
    </p:spTree>
    <p:extLst>
      <p:ext uri="{BB962C8B-B14F-4D97-AF65-F5344CB8AC3E}">
        <p14:creationId xmlns:p14="http://schemas.microsoft.com/office/powerpoint/2010/main" val="24528688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7924800" cy="1470025"/>
          </a:xfrm>
        </p:spPr>
        <p:txBody>
          <a:bodyPr/>
          <a:lstStyle/>
          <a:p>
            <a:r>
              <a:rPr lang="en-US" dirty="0" smtClean="0"/>
              <a:t>Supply</a:t>
            </a:r>
            <a:endParaRPr lang="en-US" dirty="0"/>
          </a:p>
        </p:txBody>
      </p:sp>
    </p:spTree>
    <p:extLst>
      <p:ext uri="{BB962C8B-B14F-4D97-AF65-F5344CB8AC3E}">
        <p14:creationId xmlns:p14="http://schemas.microsoft.com/office/powerpoint/2010/main" val="232021162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10200"/>
          </a:xfrm>
        </p:spPr>
        <p:txBody>
          <a:bodyPr>
            <a:normAutofit fontScale="32500" lnSpcReduction="20000"/>
          </a:bodyPr>
          <a:lstStyle/>
          <a:p>
            <a:r>
              <a:rPr lang="en-US" sz="6200" dirty="0" smtClean="0"/>
              <a:t>PORTFOLIO PROCURMENT DESIGN </a:t>
            </a:r>
            <a:r>
              <a:rPr lang="en-US" sz="6200" dirty="0"/>
              <a:t>BASED ON A DECLINING PERCENTAGE EACH YEAR, ACCORDINGLY:   Approximately Year 1: 80% of annual requirements; Year 2: 40%, Year 3: 20</a:t>
            </a:r>
            <a:r>
              <a:rPr lang="en-US" sz="6200" dirty="0" smtClean="0"/>
              <a:t>%.</a:t>
            </a:r>
          </a:p>
          <a:p>
            <a:pPr lvl="1"/>
            <a:r>
              <a:rPr lang="en-US" sz="5800" dirty="0" smtClean="0"/>
              <a:t>80% allows more flexibility operationally</a:t>
            </a:r>
          </a:p>
          <a:p>
            <a:pPr lvl="1"/>
            <a:r>
              <a:rPr lang="en-US" sz="5800" dirty="0" smtClean="0"/>
              <a:t>Allows us to be in the market monthly through FOM purchase or Day Gas purchases</a:t>
            </a:r>
            <a:endParaRPr lang="en-US" sz="5800" dirty="0"/>
          </a:p>
          <a:p>
            <a:r>
              <a:rPr lang="en-US" sz="6200" dirty="0"/>
              <a:t>GSOC </a:t>
            </a:r>
            <a:r>
              <a:rPr lang="en-US" sz="6200" dirty="0" smtClean="0"/>
              <a:t>would consider </a:t>
            </a:r>
            <a:r>
              <a:rPr lang="en-US" sz="6200" dirty="0"/>
              <a:t>a modification from a </a:t>
            </a:r>
            <a:r>
              <a:rPr lang="en-US" sz="6200" dirty="0" smtClean="0"/>
              <a:t>three year </a:t>
            </a:r>
            <a:r>
              <a:rPr lang="en-US" sz="6200" dirty="0"/>
              <a:t>rolling portfolio if:  1) reasonable concerns exist regarding the availability of supply in a particular basin; 2) the outer year 3 year forward price is 20% higher/lower than the front month over a reasonably sustained period. </a:t>
            </a:r>
          </a:p>
          <a:p>
            <a:r>
              <a:rPr lang="en-US" sz="6200" dirty="0" smtClean="0"/>
              <a:t>Hedged Percentages </a:t>
            </a:r>
            <a:r>
              <a:rPr lang="en-US" sz="6200" dirty="0"/>
              <a:t>(fixed-price </a:t>
            </a:r>
            <a:r>
              <a:rPr lang="en-US" sz="6200" dirty="0" smtClean="0"/>
              <a:t>physical)  Currently max 40</a:t>
            </a:r>
            <a:r>
              <a:rPr lang="en-US" sz="6200" dirty="0"/>
              <a:t>% of annual requirements.  Second year should be set at 25%, and 20% hedged volumes for year three.  </a:t>
            </a:r>
          </a:p>
          <a:p>
            <a:r>
              <a:rPr lang="en-US" sz="6200" dirty="0"/>
              <a:t>GSOC </a:t>
            </a:r>
            <a:r>
              <a:rPr lang="en-US" sz="6200" dirty="0" smtClean="0"/>
              <a:t>would consider </a:t>
            </a:r>
            <a:r>
              <a:rPr lang="en-US" sz="6200" dirty="0"/>
              <a:t>a modification of this plan if the outer year 3 year forward price is 20% higher/lower than the front month over a reasonably sustained period. </a:t>
            </a:r>
          </a:p>
          <a:p>
            <a:r>
              <a:rPr lang="en-US" sz="6200" dirty="0" smtClean="0"/>
              <a:t>Annual </a:t>
            </a:r>
            <a:r>
              <a:rPr lang="en-US" sz="6200" dirty="0"/>
              <a:t>load expectation (Nov-Oct) is approximately 30,000,000 dths, </a:t>
            </a:r>
            <a:r>
              <a:rPr lang="en-US" sz="6200" dirty="0" smtClean="0"/>
              <a:t>consistent </a:t>
            </a:r>
            <a:r>
              <a:rPr lang="en-US" sz="6200" dirty="0"/>
              <a:t>with recent load history</a:t>
            </a:r>
            <a:r>
              <a:rPr lang="en-US" sz="6200" dirty="0" smtClean="0"/>
              <a:t>.</a:t>
            </a:r>
          </a:p>
          <a:p>
            <a:r>
              <a:rPr lang="en-US" sz="6200" dirty="0" smtClean="0"/>
              <a:t>GSOC has requested a review of possible 5 year deal at AECO. Gas Supply currently analyzing scenarios. </a:t>
            </a:r>
          </a:p>
          <a:p>
            <a:endParaRPr lang="en-US" sz="6200" dirty="0"/>
          </a:p>
          <a:p>
            <a:endParaRPr lang="en-US" dirty="0"/>
          </a:p>
        </p:txBody>
      </p:sp>
      <p:sp>
        <p:nvSpPr>
          <p:cNvPr id="4" name="Title 3"/>
          <p:cNvSpPr>
            <a:spLocks noGrp="1"/>
          </p:cNvSpPr>
          <p:nvPr>
            <p:ph type="title"/>
          </p:nvPr>
        </p:nvSpPr>
        <p:spPr>
          <a:xfrm>
            <a:off x="457200" y="274638"/>
            <a:ext cx="8229600" cy="563562"/>
          </a:xfrm>
        </p:spPr>
        <p:txBody>
          <a:bodyPr>
            <a:normAutofit/>
          </a:bodyPr>
          <a:lstStyle/>
          <a:p>
            <a:r>
              <a:rPr lang="en-US" sz="2000" dirty="0" smtClean="0"/>
              <a:t> HIGHLIGHTS FOR </a:t>
            </a:r>
            <a:r>
              <a:rPr lang="en-US" sz="2000" dirty="0"/>
              <a:t>THE </a:t>
            </a:r>
            <a:r>
              <a:rPr lang="en-US" sz="2000" dirty="0" smtClean="0"/>
              <a:t>2016 </a:t>
            </a:r>
            <a:r>
              <a:rPr lang="en-US" sz="2000" dirty="0"/>
              <a:t>PORTFOLIO </a:t>
            </a:r>
            <a:r>
              <a:rPr lang="en-US" sz="2000" dirty="0" smtClean="0"/>
              <a:t>DESIGN</a:t>
            </a:r>
            <a:endParaRPr lang="en-US" sz="2000" i="1"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5AD5D0-F42F-446F-9B8E-7D26259F086B}" type="slidenum">
              <a:rPr lang="en-US" smtClean="0">
                <a:solidFill>
                  <a:prstClr val="black">
                    <a:tint val="75000"/>
                  </a:prstClr>
                </a:solidFill>
              </a:rPr>
              <a:pPr/>
              <a:t>96</a:t>
            </a:fld>
            <a:endParaRPr lang="en-US" dirty="0">
              <a:solidFill>
                <a:prstClr val="black">
                  <a:tint val="75000"/>
                </a:prstClr>
              </a:solidFill>
            </a:endParaRPr>
          </a:p>
        </p:txBody>
      </p:sp>
    </p:spTree>
    <p:extLst>
      <p:ext uri="{BB962C8B-B14F-4D97-AF65-F5344CB8AC3E}">
        <p14:creationId xmlns:p14="http://schemas.microsoft.com/office/powerpoint/2010/main" val="318941869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title="INDEX RFP's"/>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97</a:t>
            </a:fld>
            <a:endParaRPr lang="en-US" dirty="0">
              <a:solidFill>
                <a:prstClr val="black">
                  <a:tint val="75000"/>
                </a:prstClr>
              </a:solidFill>
            </a:endParaRPr>
          </a:p>
        </p:txBody>
      </p:sp>
    </p:spTree>
    <p:extLst>
      <p:ext uri="{BB962C8B-B14F-4D97-AF65-F5344CB8AC3E}">
        <p14:creationId xmlns:p14="http://schemas.microsoft.com/office/powerpoint/2010/main" val="378287087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title="INDEX RFP's"/>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98</a:t>
            </a:fld>
            <a:endParaRPr lang="en-US" dirty="0">
              <a:solidFill>
                <a:prstClr val="black">
                  <a:tint val="75000"/>
                </a:prstClr>
              </a:solidFill>
            </a:endParaRPr>
          </a:p>
        </p:txBody>
      </p:sp>
    </p:spTree>
    <p:extLst>
      <p:ext uri="{BB962C8B-B14F-4D97-AF65-F5344CB8AC3E}">
        <p14:creationId xmlns:p14="http://schemas.microsoft.com/office/powerpoint/2010/main" val="44142759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title="INDEX RFP's"/>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US" smtClean="0">
                <a:solidFill>
                  <a:prstClr val="black">
                    <a:tint val="75000"/>
                  </a:prstClr>
                </a:solidFill>
              </a:rPr>
              <a:t>CONFIDENTIAL - for discussion purposes only</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99</a:t>
            </a:fld>
            <a:endParaRPr lang="en-US" dirty="0">
              <a:solidFill>
                <a:prstClr val="black">
                  <a:tint val="75000"/>
                </a:prstClr>
              </a:solidFill>
            </a:endParaRPr>
          </a:p>
        </p:txBody>
      </p:sp>
    </p:spTree>
    <p:extLst>
      <p:ext uri="{BB962C8B-B14F-4D97-AF65-F5344CB8AC3E}">
        <p14:creationId xmlns:p14="http://schemas.microsoft.com/office/powerpoint/2010/main" val="2025886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CNGC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CNGC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Document</DocumentSetType>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Closed</CaseStatus>
    <OpenedDate xmlns="dc463f71-b30c-4ab2-9473-d307f9d35888">2016-04-29T07:00:00+00:00</OpenedDate>
    <Date1 xmlns="dc463f71-b30c-4ab2-9473-d307f9d35888">2016-10-17T07:00:00+00:00</Date1>
    <IsDocumentOrder xmlns="dc463f71-b30c-4ab2-9473-d307f9d35888" xsi:nil="true"/>
    <IsHighlyConfidential xmlns="dc463f71-b30c-4ab2-9473-d307f9d35888">false</IsHighlyConfidential>
    <CaseCompanyNames xmlns="dc463f71-b30c-4ab2-9473-d307f9d35888">Cascade Natural Gas Corporation</CaseCompanyNames>
    <DocketNumber xmlns="dc463f71-b30c-4ab2-9473-d307f9d35888">160453</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9E60FB7A06EC0A4287672D91D8331009" ma:contentTypeVersion="104" ma:contentTypeDescription="" ma:contentTypeScope="" ma:versionID="4fc58195969815c35114c24e48bb6ba4">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c67bbc6b01ef53d9eb67ed595f238ae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015f1b76-b32e-440f-80a7-f0ca4d8a872c" ContentTypeId="0x0101006E56B4D1795A2E4DB2F0B01679ED314A" PreviousValue="true"/>
</file>

<file path=customXml/itemProps1.xml><?xml version="1.0" encoding="utf-8"?>
<ds:datastoreItem xmlns:ds="http://schemas.openxmlformats.org/officeDocument/2006/customXml" ds:itemID="{85637B3A-2529-4ED8-8EAD-9016A8142942}">
  <ds:schemaRefs>
    <ds:schemaRef ds:uri="http://purl.org/dc/elements/1.1/"/>
    <ds:schemaRef ds:uri="http://schemas.microsoft.com/office/2006/documentManagement/types"/>
    <ds:schemaRef ds:uri="http://schemas.microsoft.com/office/2006/metadata/properti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D77DE86-9DDD-47D2-933F-852EA0F96A86}">
  <ds:schemaRefs>
    <ds:schemaRef ds:uri="http://schemas.microsoft.com/sharepoint/v3/contenttype/forms"/>
  </ds:schemaRefs>
</ds:datastoreItem>
</file>

<file path=customXml/itemProps3.xml><?xml version="1.0" encoding="utf-8"?>
<ds:datastoreItem xmlns:ds="http://schemas.openxmlformats.org/officeDocument/2006/customXml" ds:itemID="{3B08E48A-062E-4DDA-BFDA-F449B6C6FC0F}"/>
</file>

<file path=customXml/itemProps4.xml><?xml version="1.0" encoding="utf-8"?>
<ds:datastoreItem xmlns:ds="http://schemas.openxmlformats.org/officeDocument/2006/customXml" ds:itemID="{7EA96292-6F9E-47FD-AEC1-3C5850F1C3AC}"/>
</file>

<file path=docProps/app.xml><?xml version="1.0" encoding="utf-8"?>
<Properties xmlns="http://schemas.openxmlformats.org/officeDocument/2006/extended-properties" xmlns:vt="http://schemas.openxmlformats.org/officeDocument/2006/docPropsVTypes">
  <Template>Capacity Workshop 2</Template>
  <TotalTime>6522</TotalTime>
  <Words>6255</Words>
  <Application>Microsoft Office PowerPoint</Application>
  <PresentationFormat>On-screen Show (4:3)</PresentationFormat>
  <Paragraphs>1501</Paragraphs>
  <Slides>123</Slides>
  <Notes>35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123</vt:i4>
      </vt:variant>
    </vt:vector>
  </HeadingPairs>
  <TitlesOfParts>
    <vt:vector size="132" baseType="lpstr">
      <vt:lpstr>Arial</vt:lpstr>
      <vt:lpstr>Calibri</vt:lpstr>
      <vt:lpstr>Calibri Light</vt:lpstr>
      <vt:lpstr>Cambria Math</vt:lpstr>
      <vt:lpstr>Times New Roman</vt:lpstr>
      <vt:lpstr>Wingdings</vt:lpstr>
      <vt:lpstr>ThemeCNGCBlank</vt:lpstr>
      <vt:lpstr>1_ThemeCNGCBlank</vt:lpstr>
      <vt:lpstr>Custom Design</vt:lpstr>
      <vt:lpstr>Cascade Natural Gas Corporation   Integrated Resource Plan Technical Advisory Group Meeting #2</vt:lpstr>
      <vt:lpstr>Agenda </vt:lpstr>
      <vt:lpstr>IRP Staffing and Support </vt:lpstr>
      <vt:lpstr>IRP CONSULTANT</vt:lpstr>
      <vt:lpstr>Among consultant tasks and deliverables</vt:lpstr>
      <vt:lpstr>CASCADE DEMAND STUDY</vt:lpstr>
      <vt:lpstr>Overview</vt:lpstr>
      <vt:lpstr>Overview</vt:lpstr>
      <vt:lpstr>Key Assumptions</vt:lpstr>
      <vt:lpstr>Key Points</vt:lpstr>
      <vt:lpstr>Input Data</vt:lpstr>
      <vt:lpstr>Demand Data</vt:lpstr>
      <vt:lpstr>Weather Data</vt:lpstr>
      <vt:lpstr>Weather Stations</vt:lpstr>
      <vt:lpstr>New Linear Regression Analysis</vt:lpstr>
      <vt:lpstr>Linear Regression Analysis for new model</vt:lpstr>
      <vt:lpstr>Heating Degree Day (HDD)</vt:lpstr>
      <vt:lpstr>65 vs 60 HDD Threshold</vt:lpstr>
      <vt:lpstr>Acme Therms/HDD with 60 degree reference temperature</vt:lpstr>
      <vt:lpstr>Forecast Scenarios</vt:lpstr>
      <vt:lpstr>Weather Scenarios</vt:lpstr>
      <vt:lpstr>Weather Scenarios</vt:lpstr>
      <vt:lpstr>Growth Data</vt:lpstr>
      <vt:lpstr>Residential Growth Formulas</vt:lpstr>
      <vt:lpstr>Commercial and Industrial Growth formulas</vt:lpstr>
      <vt:lpstr>Final Demand Forecast </vt:lpstr>
      <vt:lpstr>Peak Day Forecast</vt:lpstr>
      <vt:lpstr>Average Peak Day Forecast</vt:lpstr>
      <vt:lpstr>Max Peak Day Forecast</vt:lpstr>
      <vt:lpstr>CityGate Peak Day Forecast</vt:lpstr>
      <vt:lpstr>Max and CityGate Peak HDDs</vt:lpstr>
      <vt:lpstr>Average Peak Demand Day Forecast</vt:lpstr>
      <vt:lpstr>Max Peak Demand Day Forecast</vt:lpstr>
      <vt:lpstr>CityGate Peak Demand Day Forecast</vt:lpstr>
      <vt:lpstr>Total System</vt:lpstr>
      <vt:lpstr>Washington</vt:lpstr>
      <vt:lpstr>Oregon</vt:lpstr>
      <vt:lpstr>Total System Peak Day Comparison to previous IRP’s</vt:lpstr>
      <vt:lpstr>Washington Peak Day Comparison to previous IRP’s</vt:lpstr>
      <vt:lpstr>Oregon Peak Day Comparison to previous IRP’s</vt:lpstr>
      <vt:lpstr>Total System Tariff Breakout</vt:lpstr>
      <vt:lpstr>Washington Tariff Breakout</vt:lpstr>
      <vt:lpstr>Oregon Tariff Breakout</vt:lpstr>
      <vt:lpstr>Zone 10</vt:lpstr>
      <vt:lpstr>Zone 11</vt:lpstr>
      <vt:lpstr>Zone 20</vt:lpstr>
      <vt:lpstr>Zone 24</vt:lpstr>
      <vt:lpstr>Zone 26</vt:lpstr>
      <vt:lpstr>Zone 30-S</vt:lpstr>
      <vt:lpstr>Zone 30-W</vt:lpstr>
      <vt:lpstr>Zone ME-WA</vt:lpstr>
      <vt:lpstr>Sumas SPE Loop with Normal Weather</vt:lpstr>
      <vt:lpstr>Sumas SPE Loop with High and Low Weather Scenarios</vt:lpstr>
      <vt:lpstr>Tariff Breakout</vt:lpstr>
      <vt:lpstr>Sumas SPE Loop Peak Day</vt:lpstr>
      <vt:lpstr>Sedro-Woolley Loop With Average Weather</vt:lpstr>
      <vt:lpstr>Sedro-Woolley Loop with High and Low Weather Scenarios</vt:lpstr>
      <vt:lpstr>Tariff Breakout</vt:lpstr>
      <vt:lpstr>Sedro-Woolley Loop Peak Day</vt:lpstr>
      <vt:lpstr>Bremerton (Shelton) With Average Weather</vt:lpstr>
      <vt:lpstr>Bremerton (Shelton) with High and Low Weather Scenarios</vt:lpstr>
      <vt:lpstr>Tariff Breakout</vt:lpstr>
      <vt:lpstr>Bremerton (Shelton) Peak Day</vt:lpstr>
      <vt:lpstr>Castle Rock with Normal Weather</vt:lpstr>
      <vt:lpstr>Castle Rock with High and Low Weather Scenarios</vt:lpstr>
      <vt:lpstr>Tariff Breakout</vt:lpstr>
      <vt:lpstr>Castle Rock Peak Day</vt:lpstr>
      <vt:lpstr>Wenatchee With Average Weather</vt:lpstr>
      <vt:lpstr>Wenatchee with High and Low Weather Scenarios</vt:lpstr>
      <vt:lpstr>Tariff Breakout</vt:lpstr>
      <vt:lpstr>Wenatchee Peak Day</vt:lpstr>
      <vt:lpstr>Yakima Loop with Normal Weather</vt:lpstr>
      <vt:lpstr>Yakima Loop with High and Low Weather Scenarios</vt:lpstr>
      <vt:lpstr>Tariff Breakout</vt:lpstr>
      <vt:lpstr>Yakima Loop Peak Day</vt:lpstr>
      <vt:lpstr>Walla Walla with Normal Weather</vt:lpstr>
      <vt:lpstr>Walla Walla with High and Low Weather Scenarios</vt:lpstr>
      <vt:lpstr>Tariff Breakout</vt:lpstr>
      <vt:lpstr>Walla Walla Peak Day</vt:lpstr>
      <vt:lpstr>Average HDD by month for each Weather Station (30 year history)</vt:lpstr>
      <vt:lpstr>Cold Scenario HDD by month for each Weather Station (6 years out of 30 year history)</vt:lpstr>
      <vt:lpstr>Warm Scenario HDD by month for each Weather Station (6 years out of 30 year history)</vt:lpstr>
      <vt:lpstr>Cascade Gas Supply Overview Current Resources</vt:lpstr>
      <vt:lpstr>PowerPoint Presentation</vt:lpstr>
      <vt:lpstr>System Overview</vt:lpstr>
      <vt:lpstr>Transport</vt:lpstr>
      <vt:lpstr>PowerPoint Presentation</vt:lpstr>
      <vt:lpstr>8888</vt:lpstr>
      <vt:lpstr>PowerPoint Presentation</vt:lpstr>
      <vt:lpstr>PowerPoint Presentation</vt:lpstr>
      <vt:lpstr>PowerPoint Presentation</vt:lpstr>
      <vt:lpstr>Impact of Constraints, OFO’s and Entitlements</vt:lpstr>
      <vt:lpstr>Asset Management Agreement</vt:lpstr>
      <vt:lpstr>Storage Resources</vt:lpstr>
      <vt:lpstr>Supply</vt:lpstr>
      <vt:lpstr> HIGHLIGHTS FOR THE 2016 PORTFOLIO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Cascade Gas Supply Overview Alternative Resources</vt:lpstr>
      <vt:lpstr>Proposed Natural Gas Infrastructure Projects  (source:  Northwest Gas Association draft 2016 Outlook)</vt:lpstr>
      <vt:lpstr>Washington Expansion Project</vt:lpstr>
      <vt:lpstr>Northwest Market Access Expansion (NWP N-MAX)/Trail West  (aka Palomar)</vt:lpstr>
      <vt:lpstr>Spectra T-South Expansions</vt:lpstr>
      <vt:lpstr>FortisBC Kingsvale–Oliver Reinforcement  Project (KORP)</vt:lpstr>
      <vt:lpstr>Pacific Connector Gas Pipeline Project (PCGP)</vt:lpstr>
      <vt:lpstr>Regional Storage </vt:lpstr>
      <vt:lpstr>Jackson Prairie (JP)</vt:lpstr>
      <vt:lpstr>AECO Hub Storage</vt:lpstr>
      <vt:lpstr>Wild Goose Storage</vt:lpstr>
      <vt:lpstr>Gill Ranch Storage</vt:lpstr>
      <vt:lpstr>Mist</vt:lpstr>
      <vt:lpstr>Clay Basin</vt:lpstr>
      <vt:lpstr>Ryckman Creek Storage</vt:lpstr>
      <vt:lpstr>Conclusions about the proposals</vt:lpstr>
      <vt:lpstr>Major resource issues on the horizon </vt:lpstr>
      <vt:lpstr>NEXT STEPS</vt:lpstr>
      <vt:lpstr>Cascade Natural Gas Corporation   Integrated Resource Plan Technical Advisory Group Meeting #2</vt:lpstr>
    </vt:vector>
  </TitlesOfParts>
  <Company>Cascade Natural Gas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2002 Integrated Resource Plan</dc:title>
  <dc:creator>kbarnard</dc:creator>
  <cp:lastModifiedBy>Robertson, Brian</cp:lastModifiedBy>
  <cp:revision>223</cp:revision>
  <cp:lastPrinted>2003-03-26T23:33:29Z</cp:lastPrinted>
  <dcterms:created xsi:type="dcterms:W3CDTF">2003-02-07T21:47:40Z</dcterms:created>
  <dcterms:modified xsi:type="dcterms:W3CDTF">2016-07-15T22:54:56Z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0x0101006E56B4D1795A2E4DB2F0B01679ED314A009E60FB7A06EC0A4287672D91D8331009</vt:lpwstr>
  </property>
  <property fmtid="{D5CDD505-2E9C-101B-9397-08002B2CF9AE}" pid="3" name="_docset_NoMedatataSyncRequired">
    <vt:lpwstr>False</vt:lpwstr>
  </property>
</Properties>
</file>