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notesSlides/notesSlide3.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69" r:id="rId2"/>
    <p:sldId id="286" r:id="rId3"/>
    <p:sldId id="287" r:id="rId4"/>
    <p:sldId id="278" r:id="rId5"/>
    <p:sldId id="281" r:id="rId6"/>
    <p:sldId id="283" r:id="rId7"/>
    <p:sldId id="289" r:id="rId8"/>
    <p:sldId id="290" r:id="rId9"/>
  </p:sldIdLst>
  <p:sldSz cx="9144000" cy="6858000" type="screen4x3"/>
  <p:notesSz cx="7010400" cy="9296400"/>
  <p:defaultTextStyle>
    <a:defPPr>
      <a:defRPr lang="en-US"/>
    </a:defPPr>
    <a:lvl1pPr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b="1"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b="1"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b="1"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b="1"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CDA00"/>
    <a:srgbClr val="8AA59C"/>
    <a:srgbClr val="808080"/>
    <a:srgbClr val="8CC63F"/>
    <a:srgbClr val="00853F"/>
    <a:srgbClr val="274D36"/>
    <a:srgbClr val="C7E39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18" Type="http://schemas.openxmlformats.org/officeDocument/2006/relationships/customXml" Target="../customXml/item4.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t" anchorCtr="0" compatLnSpc="1">
            <a:prstTxWarp prst="textNoShape">
              <a:avLst/>
            </a:prstTxWarp>
          </a:bodyPr>
          <a:lstStyle>
            <a:lvl1pPr>
              <a:defRPr sz="1200" b="0" smtClean="0">
                <a:latin typeface="Arial" charset="0"/>
                <a:ea typeface="ＭＳ Ｐゴシック" charset="0"/>
              </a:defRPr>
            </a:lvl1pPr>
          </a:lstStyle>
          <a:p>
            <a:pPr>
              <a:defRPr/>
            </a:pPr>
            <a:endParaRPr lang="en-US"/>
          </a:p>
        </p:txBody>
      </p:sp>
      <p:sp>
        <p:nvSpPr>
          <p:cNvPr id="5123"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t" anchorCtr="0" compatLnSpc="1">
            <a:prstTxWarp prst="textNoShape">
              <a:avLst/>
            </a:prstTxWarp>
          </a:bodyPr>
          <a:lstStyle>
            <a:lvl1pPr algn="r">
              <a:defRPr sz="1200" b="0" smtClean="0">
                <a:latin typeface="Arial" charset="0"/>
                <a:ea typeface="ＭＳ Ｐゴシック" charset="0"/>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5125"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b" anchorCtr="0" compatLnSpc="1">
            <a:prstTxWarp prst="textNoShape">
              <a:avLst/>
            </a:prstTxWarp>
          </a:bodyPr>
          <a:lstStyle>
            <a:lvl1pPr>
              <a:defRPr sz="1200" b="0" smtClean="0">
                <a:latin typeface="Arial" charset="0"/>
                <a:ea typeface="ＭＳ Ｐゴシック" charset="0"/>
              </a:defRPr>
            </a:lvl1pPr>
          </a:lstStyle>
          <a:p>
            <a:pPr>
              <a:defRPr/>
            </a:pPr>
            <a:endParaRPr lang="en-US"/>
          </a:p>
        </p:txBody>
      </p:sp>
      <p:sp>
        <p:nvSpPr>
          <p:cNvPr id="5127"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b" anchorCtr="0" compatLnSpc="1">
            <a:prstTxWarp prst="textNoShape">
              <a:avLst/>
            </a:prstTxWarp>
          </a:bodyPr>
          <a:lstStyle>
            <a:lvl1pPr algn="r">
              <a:defRPr sz="1200" b="0"/>
            </a:lvl1pPr>
          </a:lstStyle>
          <a:p>
            <a:fld id="{5B5919B6-C79B-4728-826F-0873F7DAF3D8}"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85ED9584-B0E1-40B2-8910-EC93C1141A58}" type="slidenum">
              <a:rPr lang="en-US"/>
              <a:pPr/>
              <a:t>1</a:t>
            </a:fld>
            <a:endParaRPr lang="en-US"/>
          </a:p>
        </p:txBody>
      </p:sp>
      <p:sp>
        <p:nvSpPr>
          <p:cNvPr id="10752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07523" name="Rectangle 3"/>
          <p:cNvSpPr>
            <a:spLocks noGrp="1" noChangeArrowheads="1"/>
          </p:cNvSpPr>
          <p:nvPr>
            <p:ph type="body" idx="1"/>
          </p:nvPr>
        </p:nvSpPr>
        <p:spPr/>
        <p:txBody>
          <a:bodyPr/>
          <a:lstStyle/>
          <a:p>
            <a:pPr eaLnBrk="1" hangingPunct="1">
              <a:defRPr/>
            </a:pP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8638E651-609B-4AAB-A669-5A90D29D0572}" type="slidenum">
              <a:rPr lang="en-US"/>
              <a:pPr/>
              <a:t>4</a:t>
            </a:fld>
            <a:endParaRPr lang="en-US"/>
          </a:p>
        </p:txBody>
      </p:sp>
      <p:sp>
        <p:nvSpPr>
          <p:cNvPr id="13209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32099" name="Rectangle 3"/>
          <p:cNvSpPr>
            <a:spLocks noGrp="1" noChangeArrowheads="1"/>
          </p:cNvSpPr>
          <p:nvPr>
            <p:ph type="body" idx="1"/>
          </p:nvPr>
        </p:nvSpPr>
        <p:spPr/>
        <p:txBody>
          <a:bodyPr/>
          <a:lstStyle/>
          <a:p>
            <a:pPr eaLnBrk="1" hangingPunct="1">
              <a:defRPr/>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8638E651-609B-4AAB-A669-5A90D29D0572}" type="slidenum">
              <a:rPr lang="en-US"/>
              <a:pPr/>
              <a:t>6</a:t>
            </a:fld>
            <a:endParaRPr lang="en-US"/>
          </a:p>
        </p:txBody>
      </p:sp>
      <p:sp>
        <p:nvSpPr>
          <p:cNvPr id="13209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32099" name="Rectangle 3"/>
          <p:cNvSpPr>
            <a:spLocks noGrp="1" noChangeArrowheads="1"/>
          </p:cNvSpPr>
          <p:nvPr>
            <p:ph type="body" idx="1"/>
          </p:nvPr>
        </p:nvSpPr>
        <p:spPr/>
        <p:txBody>
          <a:bodyPr/>
          <a:lstStyle/>
          <a:p>
            <a:pPr eaLnBrk="1" hangingPunct="1">
              <a:defRPr/>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7" descr="title2"/>
          <p:cNvPicPr>
            <a:picLocks noChangeAspect="1" noChangeArrowheads="1"/>
          </p:cNvPicPr>
          <p:nvPr/>
        </p:nvPicPr>
        <p:blipFill>
          <a:blip r:embed="rId2"/>
          <a:srcRect/>
          <a:stretch>
            <a:fillRect/>
          </a:stretch>
        </p:blipFill>
        <p:spPr bwMode="auto">
          <a:xfrm>
            <a:off x="-1588" y="-1588"/>
            <a:ext cx="9145588" cy="6859588"/>
          </a:xfrm>
          <a:prstGeom prst="rect">
            <a:avLst/>
          </a:prstGeom>
          <a:noFill/>
          <a:ln w="9525">
            <a:noFill/>
            <a:miter lim="800000"/>
            <a:headEnd/>
            <a:tailEnd/>
          </a:ln>
        </p:spPr>
      </p:pic>
      <p:pic>
        <p:nvPicPr>
          <p:cNvPr id="5" name="Picture 6" descr="H_3CP_rgb_0412_ppt"/>
          <p:cNvPicPr>
            <a:picLocks noChangeAspect="1" noChangeArrowheads="1"/>
          </p:cNvPicPr>
          <p:nvPr/>
        </p:nvPicPr>
        <p:blipFill>
          <a:blip r:embed="rId3"/>
          <a:srcRect/>
          <a:stretch>
            <a:fillRect/>
          </a:stretch>
        </p:blipFill>
        <p:spPr bwMode="auto">
          <a:xfrm>
            <a:off x="5788025" y="5638800"/>
            <a:ext cx="2974975" cy="1000125"/>
          </a:xfrm>
          <a:prstGeom prst="rect">
            <a:avLst/>
          </a:prstGeom>
          <a:noFill/>
        </p:spPr>
      </p:pic>
      <p:sp>
        <p:nvSpPr>
          <p:cNvPr id="4098" name="Rectangle 2"/>
          <p:cNvSpPr>
            <a:spLocks noGrp="1" noChangeArrowheads="1"/>
          </p:cNvSpPr>
          <p:nvPr>
            <p:ph type="ctrTitle"/>
          </p:nvPr>
        </p:nvSpPr>
        <p:spPr>
          <a:xfrm>
            <a:off x="438150" y="1828800"/>
            <a:ext cx="8172450" cy="1143000"/>
          </a:xfrm>
        </p:spPr>
        <p:txBody>
          <a:bodyPr/>
          <a:lstStyle>
            <a:lvl1pPr>
              <a:defRPr sz="2400"/>
            </a:lvl1pPr>
          </a:lstStyle>
          <a:p>
            <a:pPr lvl="0"/>
            <a:r>
              <a:rPr lang="en-US" noProof="0" smtClean="0"/>
              <a:t>Click to edit Master title style</a:t>
            </a:r>
          </a:p>
        </p:txBody>
      </p:sp>
      <p:sp>
        <p:nvSpPr>
          <p:cNvPr id="4099" name="Rectangle 3"/>
          <p:cNvSpPr>
            <a:spLocks noGrp="1" noChangeArrowheads="1"/>
          </p:cNvSpPr>
          <p:nvPr>
            <p:ph type="subTitle" idx="1"/>
          </p:nvPr>
        </p:nvSpPr>
        <p:spPr>
          <a:xfrm>
            <a:off x="447675" y="641350"/>
            <a:ext cx="1609725" cy="609600"/>
          </a:xfrm>
        </p:spPr>
        <p:txBody>
          <a:bodyPr/>
          <a:lstStyle>
            <a:lvl1pPr>
              <a:defRPr sz="1200">
                <a:solidFill>
                  <a:schemeClr val="bg1"/>
                </a:solidFill>
              </a:defRPr>
            </a:lvl1pPr>
          </a:lstStyle>
          <a:p>
            <a:pPr lvl="0"/>
            <a:r>
              <a:rPr 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3799101E-12B0-4E59-BA98-467CA28500F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153988"/>
            <a:ext cx="2095500" cy="52562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3988"/>
            <a:ext cx="6134100" cy="52562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795B078D-B342-4C09-BF75-737A7ED8F47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EA8ACEE6-3704-4B79-B8BB-467602395C7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A5C5C82D-27D3-4D86-94C0-3F02F21750A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41400"/>
            <a:ext cx="4000500" cy="436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041400"/>
            <a:ext cx="4000500" cy="436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9CDBAA14-441F-474F-A496-D4A02AA5DA6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fld id="{2FB93005-516A-4BE5-BA29-B1A5E2003F7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fld id="{3012442D-3EFA-457E-872C-0DAF032FB07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fld id="{48D76CF9-EEB5-45A9-AB0D-6F1479A6676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53B91CC2-04F4-4E26-B050-72A848E362A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DF81BF8B-9ADE-4A12-ADB1-4DDD0FE03CF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3" descr="header2"/>
          <p:cNvPicPr>
            <a:picLocks noChangeAspect="1" noChangeArrowheads="1"/>
          </p:cNvPicPr>
          <p:nvPr/>
        </p:nvPicPr>
        <p:blipFill>
          <a:blip r:embed="rId13"/>
          <a:srcRect/>
          <a:stretch>
            <a:fillRect/>
          </a:stretch>
        </p:blipFill>
        <p:spPr bwMode="auto">
          <a:xfrm>
            <a:off x="0" y="0"/>
            <a:ext cx="9145588" cy="798513"/>
          </a:xfrm>
          <a:prstGeom prst="rect">
            <a:avLst/>
          </a:prstGeom>
          <a:noFill/>
          <a:ln w="9525">
            <a:noFill/>
            <a:miter lim="800000"/>
            <a:headEnd/>
            <a:tailEnd/>
          </a:ln>
        </p:spPr>
      </p:pic>
      <p:sp>
        <p:nvSpPr>
          <p:cNvPr id="2" name="Rectangle 2"/>
          <p:cNvSpPr>
            <a:spLocks noGrp="1" noChangeArrowheads="1"/>
          </p:cNvSpPr>
          <p:nvPr>
            <p:ph type="title"/>
          </p:nvPr>
        </p:nvSpPr>
        <p:spPr bwMode="auto">
          <a:xfrm>
            <a:off x="457200" y="153988"/>
            <a:ext cx="8382000" cy="612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041400"/>
            <a:ext cx="8153400" cy="4368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3124200" y="6399213"/>
            <a:ext cx="2895600" cy="231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000" b="0" smtClean="0">
                <a:latin typeface="Arial" charset="0"/>
                <a:ea typeface="ＭＳ Ｐゴシック" charset="0"/>
              </a:defRPr>
            </a:lvl1pPr>
          </a:lstStyle>
          <a:p>
            <a:pPr>
              <a:defRPr/>
            </a:pPr>
            <a:endParaRPr lang="en-US"/>
          </a:p>
        </p:txBody>
      </p:sp>
      <p:sp>
        <p:nvSpPr>
          <p:cNvPr id="1030" name="Rectangle 6"/>
          <p:cNvSpPr>
            <a:spLocks noGrp="1" noChangeArrowheads="1"/>
          </p:cNvSpPr>
          <p:nvPr>
            <p:ph type="sldNum" sz="quarter" idx="4"/>
          </p:nvPr>
        </p:nvSpPr>
        <p:spPr bwMode="auto">
          <a:xfrm>
            <a:off x="457200" y="6399213"/>
            <a:ext cx="457200" cy="2428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000" b="0"/>
            </a:lvl1pPr>
          </a:lstStyle>
          <a:p>
            <a:fld id="{66A133F7-F9FC-4639-9555-73D4B6B77E29}" type="slidenum">
              <a:rPr lang="en-US"/>
              <a:pPr/>
              <a:t>‹#›</a:t>
            </a:fld>
            <a:endParaRPr lang="en-US"/>
          </a:p>
        </p:txBody>
      </p:sp>
      <p:pic>
        <p:nvPicPr>
          <p:cNvPr id="1032" name="Picture 8" descr="H_3CP_rgb_0412_ppt"/>
          <p:cNvPicPr>
            <a:picLocks noChangeAspect="1" noChangeArrowheads="1"/>
          </p:cNvPicPr>
          <p:nvPr/>
        </p:nvPicPr>
        <p:blipFill>
          <a:blip r:embed="rId14"/>
          <a:srcRect/>
          <a:stretch>
            <a:fillRect/>
          </a:stretch>
        </p:blipFill>
        <p:spPr bwMode="auto">
          <a:xfrm>
            <a:off x="6905625" y="6173788"/>
            <a:ext cx="1984375" cy="665162"/>
          </a:xfrm>
          <a:prstGeom prst="rect">
            <a:avLst/>
          </a:prstGeom>
          <a:noFill/>
        </p:spPr>
      </p:pic>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28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Arial" charset="0"/>
          <a:ea typeface="ＭＳ Ｐゴシック" charset="0"/>
        </a:defRPr>
      </a:lvl2pPr>
      <a:lvl3pPr algn="l" rtl="0" eaLnBrk="0" fontAlgn="base" hangingPunct="0">
        <a:spcBef>
          <a:spcPct val="0"/>
        </a:spcBef>
        <a:spcAft>
          <a:spcPct val="0"/>
        </a:spcAft>
        <a:defRPr sz="2800">
          <a:solidFill>
            <a:schemeClr val="bg1"/>
          </a:solidFill>
          <a:latin typeface="Arial" charset="0"/>
          <a:ea typeface="ＭＳ Ｐゴシック" charset="0"/>
        </a:defRPr>
      </a:lvl3pPr>
      <a:lvl4pPr algn="l" rtl="0" eaLnBrk="0" fontAlgn="base" hangingPunct="0">
        <a:spcBef>
          <a:spcPct val="0"/>
        </a:spcBef>
        <a:spcAft>
          <a:spcPct val="0"/>
        </a:spcAft>
        <a:defRPr sz="2800">
          <a:solidFill>
            <a:schemeClr val="bg1"/>
          </a:solidFill>
          <a:latin typeface="Arial" charset="0"/>
          <a:ea typeface="ＭＳ Ｐゴシック" charset="0"/>
        </a:defRPr>
      </a:lvl4pPr>
      <a:lvl5pPr algn="l" rtl="0" eaLnBrk="0" fontAlgn="base" hangingPunct="0">
        <a:spcBef>
          <a:spcPct val="0"/>
        </a:spcBef>
        <a:spcAft>
          <a:spcPct val="0"/>
        </a:spcAft>
        <a:defRPr sz="2800">
          <a:solidFill>
            <a:schemeClr val="bg1"/>
          </a:solidFill>
          <a:latin typeface="Arial" charset="0"/>
          <a:ea typeface="ＭＳ Ｐゴシック" charset="0"/>
        </a:defRPr>
      </a:lvl5pPr>
      <a:lvl6pPr marL="457200" algn="l" rtl="0" fontAlgn="base">
        <a:spcBef>
          <a:spcPct val="0"/>
        </a:spcBef>
        <a:spcAft>
          <a:spcPct val="0"/>
        </a:spcAft>
        <a:defRPr sz="2800">
          <a:solidFill>
            <a:schemeClr val="bg1"/>
          </a:solidFill>
          <a:latin typeface="Arial" charset="0"/>
          <a:ea typeface="ＭＳ Ｐゴシック" charset="0"/>
        </a:defRPr>
      </a:lvl6pPr>
      <a:lvl7pPr marL="914400" algn="l" rtl="0" fontAlgn="base">
        <a:spcBef>
          <a:spcPct val="0"/>
        </a:spcBef>
        <a:spcAft>
          <a:spcPct val="0"/>
        </a:spcAft>
        <a:defRPr sz="2800">
          <a:solidFill>
            <a:schemeClr val="bg1"/>
          </a:solidFill>
          <a:latin typeface="Arial" charset="0"/>
          <a:ea typeface="ＭＳ Ｐゴシック" charset="0"/>
        </a:defRPr>
      </a:lvl7pPr>
      <a:lvl8pPr marL="1371600" algn="l" rtl="0" fontAlgn="base">
        <a:spcBef>
          <a:spcPct val="0"/>
        </a:spcBef>
        <a:spcAft>
          <a:spcPct val="0"/>
        </a:spcAft>
        <a:defRPr sz="2800">
          <a:solidFill>
            <a:schemeClr val="bg1"/>
          </a:solidFill>
          <a:latin typeface="Arial" charset="0"/>
          <a:ea typeface="ＭＳ Ｐゴシック" charset="0"/>
        </a:defRPr>
      </a:lvl8pPr>
      <a:lvl9pPr marL="1828800" algn="l" rtl="0" fontAlgn="base">
        <a:spcBef>
          <a:spcPct val="0"/>
        </a:spcBef>
        <a:spcAft>
          <a:spcPct val="0"/>
        </a:spcAft>
        <a:defRPr sz="2800">
          <a:solidFill>
            <a:schemeClr val="bg1"/>
          </a:solidFill>
          <a:latin typeface="Arial" charset="0"/>
          <a:ea typeface="ＭＳ Ｐゴシック" charset="0"/>
        </a:defRPr>
      </a:lvl9pPr>
    </p:titleStyle>
    <p:bodyStyle>
      <a:lvl1pPr marL="342900" indent="-342900" algn="l" rtl="0" eaLnBrk="0" fontAlgn="base" hangingPunct="0">
        <a:spcBef>
          <a:spcPct val="20000"/>
        </a:spcBef>
        <a:spcAft>
          <a:spcPct val="0"/>
        </a:spcAft>
        <a:defRPr sz="2400">
          <a:solidFill>
            <a:schemeClr val="tx1"/>
          </a:solidFill>
          <a:latin typeface="+mn-lt"/>
          <a:ea typeface="+mn-ea"/>
          <a:cs typeface="+mn-cs"/>
        </a:defRPr>
      </a:lvl1pPr>
      <a:lvl2pPr marL="457200" indent="-165100" algn="l" rtl="0" eaLnBrk="0" fontAlgn="base" hangingPunct="0">
        <a:spcBef>
          <a:spcPct val="20000"/>
        </a:spcBef>
        <a:spcAft>
          <a:spcPct val="0"/>
        </a:spcAft>
        <a:buFont typeface="Arial" pitchFamily="34" charset="0"/>
        <a:buChar char="•"/>
        <a:defRPr sz="2400">
          <a:solidFill>
            <a:schemeClr val="tx1"/>
          </a:solidFill>
          <a:latin typeface="+mn-lt"/>
          <a:ea typeface="+mn-ea"/>
        </a:defRPr>
      </a:lvl2pPr>
      <a:lvl3pPr marL="800100" indent="-165100" algn="l" rtl="0" eaLnBrk="0" fontAlgn="base" hangingPunct="0">
        <a:spcBef>
          <a:spcPct val="20000"/>
        </a:spcBef>
        <a:spcAft>
          <a:spcPct val="0"/>
        </a:spcAft>
        <a:buFont typeface="Arial" pitchFamily="34" charset="0"/>
        <a:buChar char="-"/>
        <a:defRPr>
          <a:solidFill>
            <a:schemeClr val="tx1"/>
          </a:solidFill>
          <a:latin typeface="+mn-lt"/>
          <a:ea typeface="+mn-ea"/>
        </a:defRPr>
      </a:lvl3pPr>
      <a:lvl4pPr marL="1257300" indent="-228600" algn="l" rtl="0" eaLnBrk="0" fontAlgn="base" hangingPunct="0">
        <a:spcBef>
          <a:spcPct val="20000"/>
        </a:spcBef>
        <a:spcAft>
          <a:spcPct val="0"/>
        </a:spcAft>
        <a:buFont typeface="Arial" pitchFamily="34" charset="0"/>
        <a:buChar char="–"/>
        <a:defRPr>
          <a:solidFill>
            <a:schemeClr val="tx1"/>
          </a:solidFill>
          <a:latin typeface="+mn-lt"/>
          <a:ea typeface="+mn-ea"/>
        </a:defRPr>
      </a:lvl4pPr>
      <a:lvl5pPr marL="1600200" indent="-165100" algn="l" rtl="0" eaLnBrk="0" fontAlgn="base" hangingPunct="0">
        <a:spcBef>
          <a:spcPct val="20000"/>
        </a:spcBef>
        <a:spcAft>
          <a:spcPct val="0"/>
        </a:spcAft>
        <a:buFont typeface="Arial" pitchFamily="34" charset="0"/>
        <a:buChar char="▪"/>
        <a:defRPr sz="1200">
          <a:solidFill>
            <a:schemeClr val="tx1"/>
          </a:solidFill>
          <a:latin typeface="+mn-lt"/>
          <a:ea typeface="+mn-ea"/>
        </a:defRPr>
      </a:lvl5pPr>
      <a:lvl6pPr marL="2057400" indent="-165100" algn="l" rtl="0" fontAlgn="base">
        <a:spcBef>
          <a:spcPct val="20000"/>
        </a:spcBef>
        <a:spcAft>
          <a:spcPct val="0"/>
        </a:spcAft>
        <a:buFont typeface="Arial" charset="0"/>
        <a:buChar char="▪"/>
        <a:defRPr sz="1200">
          <a:solidFill>
            <a:schemeClr val="tx1"/>
          </a:solidFill>
          <a:latin typeface="+mn-lt"/>
          <a:ea typeface="+mn-ea"/>
        </a:defRPr>
      </a:lvl6pPr>
      <a:lvl7pPr marL="2514600" indent="-165100" algn="l" rtl="0" fontAlgn="base">
        <a:spcBef>
          <a:spcPct val="20000"/>
        </a:spcBef>
        <a:spcAft>
          <a:spcPct val="0"/>
        </a:spcAft>
        <a:buFont typeface="Arial" charset="0"/>
        <a:buChar char="▪"/>
        <a:defRPr sz="1200">
          <a:solidFill>
            <a:schemeClr val="tx1"/>
          </a:solidFill>
          <a:latin typeface="+mn-lt"/>
          <a:ea typeface="+mn-ea"/>
        </a:defRPr>
      </a:lvl7pPr>
      <a:lvl8pPr marL="2971800" indent="-165100" algn="l" rtl="0" fontAlgn="base">
        <a:spcBef>
          <a:spcPct val="20000"/>
        </a:spcBef>
        <a:spcAft>
          <a:spcPct val="0"/>
        </a:spcAft>
        <a:buFont typeface="Arial" charset="0"/>
        <a:buChar char="▪"/>
        <a:defRPr sz="1200">
          <a:solidFill>
            <a:schemeClr val="tx1"/>
          </a:solidFill>
          <a:latin typeface="+mn-lt"/>
          <a:ea typeface="+mn-ea"/>
        </a:defRPr>
      </a:lvl8pPr>
      <a:lvl9pPr marL="3429000" indent="-165100" algn="l" rtl="0" fontAlgn="base">
        <a:spcBef>
          <a:spcPct val="20000"/>
        </a:spcBef>
        <a:spcAft>
          <a:spcPct val="0"/>
        </a:spcAft>
        <a:buFont typeface="Arial" charset="0"/>
        <a:buChar char="▪"/>
        <a:defRPr sz="12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enturylink.com/" TargetMode="External"/><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0" name="Rectangle 4"/>
          <p:cNvSpPr>
            <a:spLocks noGrp="1" noChangeArrowheads="1"/>
          </p:cNvSpPr>
          <p:nvPr>
            <p:ph type="ctrTitle"/>
          </p:nvPr>
        </p:nvSpPr>
        <p:spPr>
          <a:xfrm>
            <a:off x="438150" y="1143000"/>
            <a:ext cx="8172450" cy="2057400"/>
          </a:xfr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lgn="r" eaLnBrk="1" hangingPunct="1">
              <a:defRPr/>
            </a:pPr>
            <a:r>
              <a:rPr lang="en-US" sz="2800" dirty="0" smtClean="0"/>
              <a:t>San Juan Islands Fiber Inspection</a:t>
            </a:r>
            <a:r>
              <a:rPr lang="en-US" dirty="0" smtClean="0"/>
              <a:t> </a:t>
            </a:r>
            <a:br>
              <a:rPr lang="en-US" dirty="0" smtClean="0"/>
            </a:br>
            <a:r>
              <a:rPr lang="en-US" dirty="0" smtClean="0"/>
              <a:t/>
            </a:r>
            <a:br>
              <a:rPr lang="en-US" dirty="0" smtClean="0"/>
            </a:br>
            <a:r>
              <a:rPr lang="en-US" dirty="0" smtClean="0"/>
              <a:t>plans and results as of 11/30/16</a:t>
            </a:r>
          </a:p>
        </p:txBody>
      </p:sp>
      <p:sp>
        <p:nvSpPr>
          <p:cNvPr id="106505" name="Rectangle 9"/>
          <p:cNvSpPr>
            <a:spLocks noGrp="1" noChangeArrowheads="1"/>
          </p:cNvSpPr>
          <p:nvPr>
            <p:ph type="subTitle" idx="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marL="0" indent="0" eaLnBrk="1" hangingPunct="1"/>
            <a:r>
              <a:rPr lang="en-US" dirty="0" smtClean="0"/>
              <a:t>November 30, 2015</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Inspection Plan</a:t>
            </a:r>
            <a:endParaRPr lang="en-US" dirty="0"/>
          </a:p>
        </p:txBody>
      </p:sp>
      <p:sp>
        <p:nvSpPr>
          <p:cNvPr id="3" name="Content Placeholder 2"/>
          <p:cNvSpPr>
            <a:spLocks noGrp="1"/>
          </p:cNvSpPr>
          <p:nvPr>
            <p:ph idx="1"/>
          </p:nvPr>
        </p:nvSpPr>
        <p:spPr>
          <a:xfrm>
            <a:off x="304800" y="838200"/>
            <a:ext cx="8153400" cy="5588000"/>
          </a:xfrm>
        </p:spPr>
        <p:txBody>
          <a:bodyPr/>
          <a:lstStyle/>
          <a:p>
            <a:r>
              <a:rPr lang="en-US" dirty="0" smtClean="0"/>
              <a:t>    By November 30 of each year, </a:t>
            </a:r>
            <a:r>
              <a:rPr lang="en-US" dirty="0" err="1" smtClean="0"/>
              <a:t>CenturyLink</a:t>
            </a:r>
            <a:r>
              <a:rPr lang="en-US" dirty="0" smtClean="0"/>
              <a:t> will submit annual inspection plans to the Commission for the subsequent calendar year for the San Juan Submarine Facilities. The plans should, at a minimum, specify the location of the facility to be inspected and the frequency and manner in which inspections will be conducted.</a:t>
            </a:r>
          </a:p>
          <a:p>
            <a:endParaRPr lang="en-US" dirty="0" smtClean="0"/>
          </a:p>
          <a:p>
            <a:pPr marL="1092200" lvl="2" indent="-457200">
              <a:buFont typeface="+mj-lt"/>
              <a:buAutoNum type="arabicPeriod"/>
            </a:pPr>
            <a:r>
              <a:rPr lang="en-US" sz="2400" dirty="0" smtClean="0"/>
              <a:t>Annually, a qualified central office technician will retrieve the overall optical loss results from the </a:t>
            </a:r>
            <a:r>
              <a:rPr lang="en-US" sz="2400" dirty="0" err="1" smtClean="0"/>
              <a:t>Coriant</a:t>
            </a:r>
            <a:r>
              <a:rPr lang="en-US" sz="2400" dirty="0" smtClean="0"/>
              <a:t> 7100 nodes located on Lopez Island and La Conner. The results will be captured and compared to the equipment manufacturer’s optical specifications.</a:t>
            </a:r>
          </a:p>
        </p:txBody>
      </p:sp>
      <p:sp>
        <p:nvSpPr>
          <p:cNvPr id="4" name="Slide Number Placeholder 3"/>
          <p:cNvSpPr>
            <a:spLocks noGrp="1"/>
          </p:cNvSpPr>
          <p:nvPr>
            <p:ph type="sldNum" sz="quarter" idx="11"/>
          </p:nvPr>
        </p:nvSpPr>
        <p:spPr/>
        <p:txBody>
          <a:bodyPr/>
          <a:lstStyle/>
          <a:p>
            <a:fld id="{EA8ACEE6-3704-4B79-B8BB-467602395C7B}"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Inspection Plan (continued)</a:t>
            </a:r>
            <a:endParaRPr lang="en-US" dirty="0"/>
          </a:p>
        </p:txBody>
      </p:sp>
      <p:sp>
        <p:nvSpPr>
          <p:cNvPr id="3" name="Content Placeholder 2"/>
          <p:cNvSpPr>
            <a:spLocks noGrp="1"/>
          </p:cNvSpPr>
          <p:nvPr>
            <p:ph idx="1"/>
          </p:nvPr>
        </p:nvSpPr>
        <p:spPr/>
        <p:txBody>
          <a:bodyPr/>
          <a:lstStyle/>
          <a:p>
            <a:pPr marL="457200" indent="-457200">
              <a:buAutoNum type="arabicPeriod" startAt="2"/>
            </a:pPr>
            <a:r>
              <a:rPr lang="en-US" dirty="0" smtClean="0"/>
              <a:t>Annually, a qualified central office technician will retrieve the overall optical loss results from the Fujitsu 7420 nodes located on Friday Harbor, Lopez Island, and Orcas Island.  Results will be compared to the equipment manufacturer’s optical specifications.</a:t>
            </a:r>
            <a:br>
              <a:rPr lang="en-US" dirty="0" smtClean="0"/>
            </a:br>
            <a:endParaRPr lang="en-US" dirty="0" smtClean="0"/>
          </a:p>
          <a:p>
            <a:pPr marL="457200" indent="-457200">
              <a:buFontTx/>
              <a:buAutoNum type="arabicPeriod" startAt="2"/>
            </a:pPr>
            <a:r>
              <a:rPr lang="en-US" dirty="0" smtClean="0"/>
              <a:t>Annually, field operations will conduct a site survey at the first location where submarine cable appears on land and is accessible. The survey will involve visual examination of the fiber optic cable, condition of the vault or pedestal, and changes in the surrounding environment.</a:t>
            </a:r>
          </a:p>
          <a:p>
            <a:pPr marL="457200" indent="-457200">
              <a:buAutoNum type="arabicPeriod" startAt="2"/>
            </a:pPr>
            <a:endParaRPr lang="en-US" dirty="0"/>
          </a:p>
        </p:txBody>
      </p:sp>
      <p:sp>
        <p:nvSpPr>
          <p:cNvPr id="4" name="Slide Number Placeholder 3"/>
          <p:cNvSpPr>
            <a:spLocks noGrp="1"/>
          </p:cNvSpPr>
          <p:nvPr>
            <p:ph type="sldNum" sz="quarter" idx="11"/>
          </p:nvPr>
        </p:nvSpPr>
        <p:spPr/>
        <p:txBody>
          <a:bodyPr/>
          <a:lstStyle/>
          <a:p>
            <a:fld id="{EA8ACEE6-3704-4B79-B8BB-467602395C7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D7F58A63-9A1C-4064-A3B3-D915E51CD56D}" type="slidenum">
              <a:rPr lang="en-US"/>
              <a:pPr/>
              <a:t>4</a:t>
            </a:fld>
            <a:endParaRPr lang="en-US"/>
          </a:p>
        </p:txBody>
      </p:sp>
      <p:sp>
        <p:nvSpPr>
          <p:cNvPr id="131075" name="Rectangle 3"/>
          <p:cNvSpPr>
            <a:spLocks noGrp="1" noChangeArrowheads="1"/>
          </p:cNvSpPr>
          <p:nvPr>
            <p:ph type="title"/>
          </p:nvPr>
        </p:nvSpPr>
        <p:spPr/>
        <p:txBody>
          <a:bodyPr/>
          <a:lstStyle/>
          <a:p>
            <a:pPr eaLnBrk="1" hangingPunct="1">
              <a:defRPr/>
            </a:pPr>
            <a:r>
              <a:rPr lang="en-US" dirty="0" smtClean="0"/>
              <a:t>Lopez  to  La Conner</a:t>
            </a:r>
          </a:p>
        </p:txBody>
      </p:sp>
      <p:sp>
        <p:nvSpPr>
          <p:cNvPr id="131076" name="Rectangle 4"/>
          <p:cNvSpPr>
            <a:spLocks noGrp="1" noChangeArrowheads="1"/>
          </p:cNvSpPr>
          <p:nvPr>
            <p:ph type="body" idx="1"/>
          </p:nvPr>
        </p:nvSpPr>
        <p:spPr/>
        <p:txBody>
          <a:bodyPr/>
          <a:lstStyle/>
          <a:p>
            <a:pPr marL="0" indent="0" eaLnBrk="1" hangingPunct="1">
              <a:defRPr/>
            </a:pPr>
            <a:r>
              <a:rPr lang="en-US" dirty="0" smtClean="0"/>
              <a:t>This document describes signal loss measurement between the Coriant 7100 optical electronics located in Lopez Island and in La Conner Washington</a:t>
            </a:r>
          </a:p>
          <a:p>
            <a:pPr lvl="1"/>
            <a:endParaRPr lang="en-US" sz="2800" dirty="0" smtClean="0"/>
          </a:p>
          <a:p>
            <a:pPr lvl="1"/>
            <a:r>
              <a:rPr lang="en-US" dirty="0" smtClean="0"/>
              <a:t>Loss is the difference between the Transmit (</a:t>
            </a:r>
            <a:r>
              <a:rPr lang="en-US" dirty="0" err="1" smtClean="0"/>
              <a:t>Tx</a:t>
            </a:r>
            <a:r>
              <a:rPr lang="en-US" dirty="0" smtClean="0"/>
              <a:t>) signal level and the Received (Rx) signal level.</a:t>
            </a:r>
          </a:p>
          <a:p>
            <a:pPr lvl="1">
              <a:buNone/>
            </a:pPr>
            <a:endParaRPr lang="en-US" dirty="0" smtClean="0"/>
          </a:p>
          <a:p>
            <a:pPr lvl="1" eaLnBrk="1" hangingPunct="1">
              <a:buFont typeface="Arial" charset="0"/>
              <a:buChar char="•"/>
              <a:defRPr/>
            </a:pPr>
            <a:r>
              <a:rPr lang="en-US" dirty="0" smtClean="0"/>
              <a:t>Levels will be measured on the optical service channels (OSC) of the 7100N Reconfigurable Optical Add Drop Multiplexer (ROADM) High-speed cards.</a:t>
            </a:r>
          </a:p>
          <a:p>
            <a:pPr lvl="2" eaLnBrk="1" hangingPunct="1">
              <a:buFont typeface="Arial" charset="0"/>
              <a:buChar char="•"/>
              <a:defRPr/>
            </a:pPr>
            <a:endParaRPr lang="en-US" dirty="0" smtClean="0"/>
          </a:p>
          <a:p>
            <a:pPr marL="0" indent="0" eaLnBrk="1" hangingPunct="1">
              <a:defRPr/>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EA8ACEE6-3704-4B79-B8BB-467602395C7B}" type="slidenum">
              <a:rPr lang="en-US" smtClean="0"/>
              <a:pPr/>
              <a:t>5</a:t>
            </a:fld>
            <a:endParaRPr lang="en-US"/>
          </a:p>
        </p:txBody>
      </p:sp>
      <p:sp>
        <p:nvSpPr>
          <p:cNvPr id="5" name="Rectangle 3"/>
          <p:cNvSpPr>
            <a:spLocks noGrp="1" noChangeArrowheads="1"/>
          </p:cNvSpPr>
          <p:nvPr>
            <p:ph type="title"/>
          </p:nvPr>
        </p:nvSpPr>
        <p:spPr/>
        <p:txBody>
          <a:bodyPr/>
          <a:lstStyle/>
          <a:p>
            <a:pPr lvl="0" eaLnBrk="1" hangingPunct="1">
              <a:spcBef>
                <a:spcPct val="20000"/>
              </a:spcBef>
              <a:defRPr/>
            </a:pPr>
            <a:r>
              <a:rPr lang="en-US" dirty="0" err="1" smtClean="0"/>
              <a:t>Coriant</a:t>
            </a:r>
            <a:r>
              <a:rPr lang="en-US" dirty="0" smtClean="0"/>
              <a:t> 7100 Optical Specifications</a:t>
            </a:r>
          </a:p>
        </p:txBody>
      </p:sp>
      <p:sp>
        <p:nvSpPr>
          <p:cNvPr id="6" name="Rectangle 4"/>
          <p:cNvSpPr txBox="1">
            <a:spLocks noChangeArrowheads="1"/>
          </p:cNvSpPr>
          <p:nvPr/>
        </p:nvSpPr>
        <p:spPr bwMode="auto">
          <a:xfrm>
            <a:off x="457200" y="1041400"/>
            <a:ext cx="8305800" cy="4368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lang="en-US" b="0" kern="0" baseline="0" dirty="0" smtClean="0">
              <a:latin typeface="+mn-lt"/>
              <a:ea typeface="+mn-ea"/>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b="0" kern="0" dirty="0" smtClean="0">
                <a:latin typeface="+mn-lt"/>
                <a:ea typeface="+mn-ea"/>
              </a:rPr>
              <a:t>Lopez 7100N is equipped with OADM-LR High-speed cards</a:t>
            </a:r>
            <a:endParaRPr lang="en-US" b="0" kern="0" baseline="0" dirty="0" smtClean="0">
              <a:latin typeface="+mn-lt"/>
              <a:ea typeface="+mn-ea"/>
            </a:endParaRPr>
          </a:p>
          <a:p>
            <a:pPr lvl="1">
              <a:spcBef>
                <a:spcPct val="20000"/>
              </a:spcBef>
              <a:buFont typeface="Arial" pitchFamily="34" charset="0"/>
              <a:buChar char="•"/>
              <a:defRPr/>
            </a:pPr>
            <a:r>
              <a:rPr lang="en-US" dirty="0" smtClean="0"/>
              <a:t>  </a:t>
            </a:r>
            <a:r>
              <a:rPr lang="en-US" sz="2000" b="0" dirty="0" smtClean="0"/>
              <a:t>The OADM88-LR supports span loss of 14 dB to 26 dB</a:t>
            </a:r>
          </a:p>
          <a:p>
            <a:pPr>
              <a:spcBef>
                <a:spcPct val="20000"/>
              </a:spcBef>
              <a:defRPr/>
            </a:pPr>
            <a:endParaRPr lang="en-US" b="0" kern="0" dirty="0" smtClean="0"/>
          </a:p>
          <a:p>
            <a:pPr>
              <a:spcBef>
                <a:spcPct val="20000"/>
              </a:spcBef>
              <a:defRPr/>
            </a:pPr>
            <a:r>
              <a:rPr lang="en-US" b="0" kern="0" dirty="0" smtClean="0"/>
              <a:t>La Conner 7100N’s are equipped with LRAM-88 cards in both Optical Line Amplifier (OLA) shelves</a:t>
            </a:r>
          </a:p>
          <a:p>
            <a:pPr lvl="1">
              <a:spcBef>
                <a:spcPct val="20000"/>
              </a:spcBef>
              <a:buFont typeface="Arial" pitchFamily="34" charset="0"/>
              <a:buChar char="•"/>
              <a:defRPr/>
            </a:pPr>
            <a:r>
              <a:rPr lang="en-US" sz="2000" b="0" dirty="0" smtClean="0"/>
              <a:t> The LRAM-88 can support spans of 14 dB to 26 dB</a:t>
            </a:r>
          </a:p>
          <a:p>
            <a:pPr lvl="1">
              <a:spcBef>
                <a:spcPct val="20000"/>
              </a:spcBef>
              <a:defRPr/>
            </a:pPr>
            <a:endParaRPr kumimoji="0" lang="en-US" b="0" i="0" u="none" strike="noStrike" kern="0" cap="none" spc="0" normalizeH="0" baseline="0" noProof="0" dirty="0" smtClean="0">
              <a:ln>
                <a:noFill/>
              </a:ln>
              <a:solidFill>
                <a:schemeClr val="tx1"/>
              </a:solidFill>
              <a:effectLst/>
              <a:uLnTx/>
              <a:uFillTx/>
              <a:latin typeface="+mn-lt"/>
              <a:ea typeface="+mn-ea"/>
            </a:endParaRPr>
          </a:p>
          <a:p>
            <a:pPr marL="1257300" lvl="3" indent="-165100">
              <a:spcBef>
                <a:spcPct val="20000"/>
              </a:spcBef>
              <a:buFont typeface="Arial" charset="0"/>
              <a:buChar char="•"/>
              <a:defRPr/>
            </a:pPr>
            <a:endParaRPr kumimoji="0" lang="en-US" sz="1800" b="0" i="0" u="none" strike="noStrike" kern="0" cap="none" spc="0" normalizeH="0" baseline="0" noProof="0" dirty="0" smtClean="0">
              <a:ln>
                <a:noFill/>
              </a:ln>
              <a:solidFill>
                <a:schemeClr val="tx1"/>
              </a:solidFill>
              <a:effectLst/>
              <a:uLnTx/>
              <a:uFillTx/>
              <a:latin typeface="+mn-lt"/>
              <a:ea typeface="+mn-ea"/>
            </a:endParaRPr>
          </a:p>
          <a:p>
            <a:pPr algn="r">
              <a:spcBef>
                <a:spcPct val="20000"/>
              </a:spcBef>
              <a:defRPr/>
            </a:pPr>
            <a:r>
              <a:rPr lang="en-US" sz="1800" b="0" kern="0" dirty="0" smtClean="0"/>
              <a:t>OADM:  Optical A</a:t>
            </a:r>
            <a:r>
              <a:rPr lang="en-US" sz="1800" b="0" dirty="0" smtClean="0"/>
              <a:t>dd-Drop Multiplexer</a:t>
            </a:r>
            <a:br>
              <a:rPr lang="en-US" sz="1800" b="0" dirty="0" smtClean="0"/>
            </a:br>
            <a:endParaRPr lang="en-US" sz="1800" b="0" kern="0" dirty="0" smtClean="0"/>
          </a:p>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kern="0" cap="none" spc="0" normalizeH="0" baseline="0" noProof="0" dirty="0" smtClean="0">
                <a:ln>
                  <a:noFill/>
                </a:ln>
                <a:solidFill>
                  <a:schemeClr val="tx1"/>
                </a:solidFill>
                <a:effectLst/>
                <a:uLnTx/>
                <a:uFillTx/>
                <a:latin typeface="+mn-lt"/>
                <a:ea typeface="+mn-ea"/>
                <a:cs typeface="+mn-cs"/>
              </a:rPr>
              <a:t>LRAM : Long Range Amplifier Module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D7F58A63-9A1C-4064-A3B3-D915E51CD56D}" type="slidenum">
              <a:rPr lang="en-US"/>
              <a:pPr/>
              <a:t>6</a:t>
            </a:fld>
            <a:endParaRPr lang="en-US"/>
          </a:p>
        </p:txBody>
      </p:sp>
      <p:sp>
        <p:nvSpPr>
          <p:cNvPr id="131075" name="Rectangle 3"/>
          <p:cNvSpPr>
            <a:spLocks noGrp="1" noChangeArrowheads="1"/>
          </p:cNvSpPr>
          <p:nvPr>
            <p:ph type="title"/>
          </p:nvPr>
        </p:nvSpPr>
        <p:spPr/>
        <p:txBody>
          <a:bodyPr/>
          <a:lstStyle/>
          <a:p>
            <a:pPr eaLnBrk="1" hangingPunct="1">
              <a:defRPr/>
            </a:pPr>
            <a:r>
              <a:rPr lang="en-US" dirty="0" smtClean="0"/>
              <a:t>Lopez  to  Friday Harbor</a:t>
            </a:r>
          </a:p>
        </p:txBody>
      </p:sp>
      <p:sp>
        <p:nvSpPr>
          <p:cNvPr id="131076" name="Rectangle 4"/>
          <p:cNvSpPr>
            <a:spLocks noGrp="1" noChangeArrowheads="1"/>
          </p:cNvSpPr>
          <p:nvPr>
            <p:ph type="body" idx="1"/>
          </p:nvPr>
        </p:nvSpPr>
        <p:spPr/>
        <p:txBody>
          <a:bodyPr/>
          <a:lstStyle/>
          <a:p>
            <a:pPr marL="0" indent="0" eaLnBrk="1" hangingPunct="1">
              <a:defRPr/>
            </a:pPr>
            <a:r>
              <a:rPr lang="en-US" dirty="0" smtClean="0"/>
              <a:t>We will conduct signal loss measurement between the Fujitsu FW7420 optical electronics located at Lopez Island and at Friday Harbor</a:t>
            </a:r>
          </a:p>
          <a:p>
            <a:pPr lvl="1"/>
            <a:endParaRPr lang="en-US" dirty="0" smtClean="0"/>
          </a:p>
          <a:p>
            <a:pPr lvl="1"/>
            <a:r>
              <a:rPr lang="en-US" dirty="0" smtClean="0"/>
              <a:t>Loss is calculated as the difference between the Transmit (</a:t>
            </a:r>
            <a:r>
              <a:rPr lang="en-US" dirty="0" err="1" smtClean="0"/>
              <a:t>Tx</a:t>
            </a:r>
            <a:r>
              <a:rPr lang="en-US" dirty="0" smtClean="0"/>
              <a:t>) signal level and the Received (Rx) signal level.</a:t>
            </a:r>
          </a:p>
          <a:p>
            <a:pPr lvl="1">
              <a:buNone/>
            </a:pPr>
            <a:endParaRPr lang="en-US" dirty="0" smtClean="0"/>
          </a:p>
          <a:p>
            <a:pPr lvl="1" eaLnBrk="1" hangingPunct="1">
              <a:buFont typeface="Arial" charset="0"/>
              <a:buChar char="•"/>
              <a:defRPr/>
            </a:pPr>
            <a:r>
              <a:rPr lang="en-US" dirty="0" smtClean="0"/>
              <a:t>Levels will be observed on the working channels of the FW7420 High-speed cards.</a:t>
            </a:r>
          </a:p>
          <a:p>
            <a:pPr lvl="2" eaLnBrk="1" hangingPunct="1">
              <a:buFont typeface="Arial" charset="0"/>
              <a:buChar char="•"/>
              <a:defRPr/>
            </a:pPr>
            <a:endParaRPr lang="en-US" dirty="0" smtClean="0"/>
          </a:p>
          <a:p>
            <a:pPr marL="0" indent="0" eaLnBrk="1" hangingPunct="1">
              <a:defRPr/>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Radio</a:t>
            </a:r>
            <a:endParaRPr lang="en-US" dirty="0"/>
          </a:p>
        </p:txBody>
      </p:sp>
      <p:sp>
        <p:nvSpPr>
          <p:cNvPr id="3" name="Content Placeholder 2"/>
          <p:cNvSpPr>
            <a:spLocks noGrp="1"/>
          </p:cNvSpPr>
          <p:nvPr>
            <p:ph idx="1"/>
          </p:nvPr>
        </p:nvSpPr>
        <p:spPr>
          <a:xfrm>
            <a:off x="457200" y="1041400"/>
            <a:ext cx="8153400" cy="5054600"/>
          </a:xfrm>
        </p:spPr>
        <p:txBody>
          <a:bodyPr/>
          <a:lstStyle/>
          <a:p>
            <a:r>
              <a:rPr lang="en-US" sz="2000" dirty="0" smtClean="0"/>
              <a:t>     In each report for each microwave system, </a:t>
            </a:r>
            <a:r>
              <a:rPr lang="en-US" sz="2000" dirty="0" err="1" smtClean="0"/>
              <a:t>CenturyLink</a:t>
            </a:r>
            <a:r>
              <a:rPr lang="en-US" sz="2000" dirty="0" smtClean="0"/>
              <a:t> will state whether it followed its current Antenna and Tower Routine Inspection (Appendix A to the Settlement Agreement). If </a:t>
            </a:r>
            <a:r>
              <a:rPr lang="en-US" sz="2000" dirty="0" err="1" smtClean="0"/>
              <a:t>CenturyLink</a:t>
            </a:r>
            <a:r>
              <a:rPr lang="en-US" sz="2000" dirty="0" smtClean="0"/>
              <a:t> changes its Antenna and Tower Routine Inspection, </a:t>
            </a:r>
            <a:r>
              <a:rPr lang="en-US" sz="2000" dirty="0" err="1" smtClean="0"/>
              <a:t>CenturyLink</a:t>
            </a:r>
            <a:r>
              <a:rPr lang="en-US" sz="2000" dirty="0" smtClean="0"/>
              <a:t> will provide the Commission with the revised routine inspection document on or before March 31 of each year.</a:t>
            </a:r>
          </a:p>
          <a:p>
            <a:endParaRPr lang="en-US" sz="2000" dirty="0" smtClean="0"/>
          </a:p>
          <a:p>
            <a:pPr lvl="2"/>
            <a:r>
              <a:rPr lang="en-US" sz="2000" dirty="0" smtClean="0"/>
              <a:t>A site survey will be completed by the </a:t>
            </a:r>
            <a:r>
              <a:rPr lang="en-US" sz="2000" dirty="0" err="1" smtClean="0"/>
              <a:t>CenturyLink</a:t>
            </a:r>
            <a:r>
              <a:rPr lang="en-US" sz="2000" dirty="0" smtClean="0"/>
              <a:t> Antenna/Tower Team, utilizing the Antenna and Tower Inspection Form (Settlement Agreement Appendix A).  This form captures:  Tower/Structure, Antenna &amp; Waveguide, Air Pressure, Environmental(surrounding environment/security concerns). Deviations, exceptions and recommendations for correction will be captured and acted upon.</a:t>
            </a:r>
            <a:endParaRPr lang="en-US" sz="1400" dirty="0"/>
          </a:p>
        </p:txBody>
      </p:sp>
      <p:sp>
        <p:nvSpPr>
          <p:cNvPr id="4" name="Slide Number Placeholder 3"/>
          <p:cNvSpPr>
            <a:spLocks noGrp="1"/>
          </p:cNvSpPr>
          <p:nvPr>
            <p:ph type="sldNum" sz="quarter" idx="11"/>
          </p:nvPr>
        </p:nvSpPr>
        <p:spPr/>
        <p:txBody>
          <a:bodyPr/>
          <a:lstStyle/>
          <a:p>
            <a:fld id="{EA8ACEE6-3704-4B79-B8BB-467602395C7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0"/>
          <p:cNvSpPr txBox="1">
            <a:spLocks noChangeArrowheads="1"/>
          </p:cNvSpPr>
          <p:nvPr/>
        </p:nvSpPr>
        <p:spPr bwMode="auto">
          <a:xfrm>
            <a:off x="2730500" y="150813"/>
            <a:ext cx="3314700" cy="369887"/>
          </a:xfrm>
          <a:prstGeom prst="rect">
            <a:avLst/>
          </a:prstGeom>
          <a:noFill/>
          <a:ln w="9525">
            <a:noFill/>
            <a:miter lim="800000"/>
            <a:headEnd/>
            <a:tailEnd/>
          </a:ln>
        </p:spPr>
        <p:txBody>
          <a:bodyPr>
            <a:spAutoFit/>
          </a:bodyPr>
          <a:lstStyle/>
          <a:p>
            <a:pPr algn="ctr"/>
            <a:r>
              <a:rPr lang="en-US" b="1">
                <a:latin typeface="Lucida Sans Unicode" pitchFamily="34" charset="0"/>
              </a:rPr>
              <a:t>San Juan Island Fiber</a:t>
            </a:r>
          </a:p>
        </p:txBody>
      </p:sp>
      <p:pic>
        <p:nvPicPr>
          <p:cNvPr id="9219" name="Picture 47" descr="EMBARQ">
            <a:hlinkClick r:id="rId2"/>
          </p:cNvPr>
          <p:cNvPicPr>
            <a:picLocks noChangeAspect="1" noChangeArrowheads="1"/>
          </p:cNvPicPr>
          <p:nvPr/>
        </p:nvPicPr>
        <p:blipFill>
          <a:blip r:embed="rId3"/>
          <a:srcRect/>
          <a:stretch>
            <a:fillRect/>
          </a:stretch>
        </p:blipFill>
        <p:spPr bwMode="auto">
          <a:xfrm>
            <a:off x="0" y="0"/>
            <a:ext cx="2166938" cy="747713"/>
          </a:xfrm>
          <a:prstGeom prst="rect">
            <a:avLst/>
          </a:prstGeom>
          <a:noFill/>
          <a:ln w="9525">
            <a:noFill/>
            <a:miter lim="800000"/>
            <a:headEnd/>
            <a:tailEnd/>
          </a:ln>
        </p:spPr>
      </p:pic>
      <p:cxnSp>
        <p:nvCxnSpPr>
          <p:cNvPr id="5" name="Straight Connector 4"/>
          <p:cNvCxnSpPr/>
          <p:nvPr/>
        </p:nvCxnSpPr>
        <p:spPr>
          <a:xfrm flipV="1">
            <a:off x="187325" y="627063"/>
            <a:ext cx="8728075" cy="63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6731000" y="65088"/>
            <a:ext cx="2082800" cy="508000"/>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en-US" sz="900" dirty="0"/>
              <a:t>Customer: CENTURYLINK</a:t>
            </a:r>
          </a:p>
          <a:p>
            <a:pPr fontAlgn="auto">
              <a:spcBef>
                <a:spcPts val="0"/>
              </a:spcBef>
              <a:spcAft>
                <a:spcPts val="0"/>
              </a:spcAft>
              <a:defRPr/>
            </a:pPr>
            <a:r>
              <a:rPr lang="en-US" sz="900" dirty="0"/>
              <a:t>Location: LOPEZ, WA</a:t>
            </a:r>
          </a:p>
          <a:p>
            <a:pPr fontAlgn="auto">
              <a:spcBef>
                <a:spcPts val="0"/>
              </a:spcBef>
              <a:spcAft>
                <a:spcPts val="0"/>
              </a:spcAft>
              <a:defRPr/>
            </a:pPr>
            <a:r>
              <a:rPr lang="en-US" sz="900" dirty="0"/>
              <a:t>Product:</a:t>
            </a:r>
          </a:p>
        </p:txBody>
      </p:sp>
      <p:sp>
        <p:nvSpPr>
          <p:cNvPr id="9" name="Text Box 3"/>
          <p:cNvSpPr txBox="1">
            <a:spLocks noChangeArrowheads="1"/>
          </p:cNvSpPr>
          <p:nvPr/>
        </p:nvSpPr>
        <p:spPr bwMode="auto">
          <a:xfrm>
            <a:off x="7777163" y="6400800"/>
            <a:ext cx="1050925" cy="24606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en-US" sz="1000" dirty="0"/>
              <a:t>Date: 12-11-13</a:t>
            </a:r>
          </a:p>
        </p:txBody>
      </p:sp>
      <p:sp>
        <p:nvSpPr>
          <p:cNvPr id="10" name="Text Box 3"/>
          <p:cNvSpPr txBox="1">
            <a:spLocks noChangeArrowheads="1"/>
          </p:cNvSpPr>
          <p:nvPr/>
        </p:nvSpPr>
        <p:spPr bwMode="auto">
          <a:xfrm>
            <a:off x="136525" y="6354763"/>
            <a:ext cx="1812925" cy="369887"/>
          </a:xfrm>
          <a:prstGeom prst="rect">
            <a:avLst/>
          </a:prstGeom>
          <a:noFill/>
          <a:ln w="9525" algn="ctr">
            <a:noFill/>
            <a:miter lim="800000"/>
            <a:headEnd/>
            <a:tailEnd/>
          </a:ln>
        </p:spPr>
        <p:txBody>
          <a:bodyPr>
            <a:spAutoFit/>
          </a:bodyPr>
          <a:lstStyle/>
          <a:p>
            <a:pPr fontAlgn="auto">
              <a:spcBef>
                <a:spcPts val="0"/>
              </a:spcBef>
              <a:spcAft>
                <a:spcPts val="0"/>
              </a:spcAft>
              <a:defRPr/>
            </a:pPr>
            <a:r>
              <a:rPr lang="en-US" sz="900" dirty="0">
                <a:latin typeface="+mn-lt"/>
              </a:rPr>
              <a:t>Requestor:</a:t>
            </a:r>
          </a:p>
          <a:p>
            <a:pPr fontAlgn="auto">
              <a:spcBef>
                <a:spcPts val="0"/>
              </a:spcBef>
              <a:spcAft>
                <a:spcPts val="0"/>
              </a:spcAft>
              <a:defRPr/>
            </a:pPr>
            <a:r>
              <a:rPr lang="en-US" sz="900" dirty="0">
                <a:latin typeface="+mn-lt"/>
              </a:rPr>
              <a:t>Originator: SCOTT DALLASTA</a:t>
            </a:r>
          </a:p>
        </p:txBody>
      </p:sp>
      <p:pic>
        <p:nvPicPr>
          <p:cNvPr id="9224" name="Picture 10"/>
          <p:cNvPicPr>
            <a:picLocks noChangeAspect="1" noChangeArrowheads="1"/>
          </p:cNvPicPr>
          <p:nvPr/>
        </p:nvPicPr>
        <p:blipFill>
          <a:blip r:embed="rId4"/>
          <a:srcRect/>
          <a:stretch>
            <a:fillRect/>
          </a:stretch>
        </p:blipFill>
        <p:spPr bwMode="auto">
          <a:xfrm>
            <a:off x="401638" y="809625"/>
            <a:ext cx="8399462" cy="5437188"/>
          </a:xfrm>
          <a:prstGeom prst="rect">
            <a:avLst/>
          </a:prstGeom>
          <a:noFill/>
          <a:ln w="9525">
            <a:noFill/>
            <a:miter lim="800000"/>
            <a:headEnd/>
            <a:tailEnd/>
          </a:ln>
        </p:spPr>
      </p:pic>
      <p:sp>
        <p:nvSpPr>
          <p:cNvPr id="11" name="Oval 10"/>
          <p:cNvSpPr/>
          <p:nvPr/>
        </p:nvSpPr>
        <p:spPr>
          <a:xfrm>
            <a:off x="3946525" y="4714875"/>
            <a:ext cx="134938" cy="120650"/>
          </a:xfrm>
          <a:prstGeom prst="ellipse">
            <a:avLst/>
          </a:prstGeom>
          <a:noFill/>
          <a:ln w="63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b="1" dirty="0">
                <a:solidFill>
                  <a:srgbClr val="FF0000"/>
                </a:solidFill>
              </a:rPr>
              <a:t>B</a:t>
            </a:r>
          </a:p>
        </p:txBody>
      </p:sp>
      <p:sp>
        <p:nvSpPr>
          <p:cNvPr id="12" name="Oval 11"/>
          <p:cNvSpPr/>
          <p:nvPr/>
        </p:nvSpPr>
        <p:spPr>
          <a:xfrm>
            <a:off x="3649663" y="4546600"/>
            <a:ext cx="134937" cy="120650"/>
          </a:xfrm>
          <a:prstGeom prst="ellipse">
            <a:avLst/>
          </a:prstGeom>
          <a:noFill/>
          <a:ln w="63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b="1" dirty="0">
                <a:solidFill>
                  <a:srgbClr val="FF0000"/>
                </a:solidFill>
              </a:rPr>
              <a:t>A</a:t>
            </a:r>
          </a:p>
        </p:txBody>
      </p:sp>
      <p:sp>
        <p:nvSpPr>
          <p:cNvPr id="13" name="Oval 12"/>
          <p:cNvSpPr/>
          <p:nvPr/>
        </p:nvSpPr>
        <p:spPr>
          <a:xfrm>
            <a:off x="4271963" y="3756025"/>
            <a:ext cx="136525" cy="122238"/>
          </a:xfrm>
          <a:prstGeom prst="ellipse">
            <a:avLst/>
          </a:prstGeom>
          <a:noFill/>
          <a:ln w="63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b="1" dirty="0">
                <a:solidFill>
                  <a:srgbClr val="FF0000"/>
                </a:solidFill>
              </a:rPr>
              <a:t>D</a:t>
            </a:r>
          </a:p>
        </p:txBody>
      </p:sp>
      <p:sp>
        <p:nvSpPr>
          <p:cNvPr id="14" name="Oval 13"/>
          <p:cNvSpPr/>
          <p:nvPr/>
        </p:nvSpPr>
        <p:spPr>
          <a:xfrm>
            <a:off x="4016375" y="3084513"/>
            <a:ext cx="134938" cy="120650"/>
          </a:xfrm>
          <a:prstGeom prst="ellipse">
            <a:avLst/>
          </a:prstGeom>
          <a:noFill/>
          <a:ln w="63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b="1" dirty="0">
                <a:solidFill>
                  <a:srgbClr val="FF0000"/>
                </a:solidFill>
              </a:rPr>
              <a:t>C</a:t>
            </a:r>
          </a:p>
        </p:txBody>
      </p:sp>
      <p:sp>
        <p:nvSpPr>
          <p:cNvPr id="15" name="Oval 14"/>
          <p:cNvSpPr/>
          <p:nvPr/>
        </p:nvSpPr>
        <p:spPr>
          <a:xfrm>
            <a:off x="5810250" y="2952750"/>
            <a:ext cx="134938" cy="120650"/>
          </a:xfrm>
          <a:prstGeom prst="ellipse">
            <a:avLst/>
          </a:prstGeom>
          <a:noFill/>
          <a:ln w="63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b="1" dirty="0">
                <a:solidFill>
                  <a:srgbClr val="FF0000"/>
                </a:solidFill>
              </a:rPr>
              <a:t>E</a:t>
            </a:r>
          </a:p>
        </p:txBody>
      </p:sp>
      <p:sp>
        <p:nvSpPr>
          <p:cNvPr id="16" name="Oval 15"/>
          <p:cNvSpPr/>
          <p:nvPr/>
        </p:nvSpPr>
        <p:spPr>
          <a:xfrm>
            <a:off x="5503863" y="4208463"/>
            <a:ext cx="134937" cy="120650"/>
          </a:xfrm>
          <a:prstGeom prst="ellipse">
            <a:avLst/>
          </a:prstGeom>
          <a:noFill/>
          <a:ln w="63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b="1" dirty="0">
                <a:solidFill>
                  <a:srgbClr val="FF0000"/>
                </a:solidFill>
              </a:rPr>
              <a:t>F</a:t>
            </a:r>
          </a:p>
        </p:txBody>
      </p:sp>
      <p:sp>
        <p:nvSpPr>
          <p:cNvPr id="17" name="Oval 16"/>
          <p:cNvSpPr/>
          <p:nvPr/>
        </p:nvSpPr>
        <p:spPr>
          <a:xfrm>
            <a:off x="5176838" y="4845050"/>
            <a:ext cx="134937" cy="120650"/>
          </a:xfrm>
          <a:prstGeom prst="ellipse">
            <a:avLst/>
          </a:prstGeom>
          <a:noFill/>
          <a:ln w="63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b="1" dirty="0">
                <a:solidFill>
                  <a:srgbClr val="FF0000"/>
                </a:solidFill>
              </a:rPr>
              <a:t>G</a:t>
            </a:r>
          </a:p>
        </p:txBody>
      </p:sp>
      <p:sp>
        <p:nvSpPr>
          <p:cNvPr id="18" name="Oval 17"/>
          <p:cNvSpPr/>
          <p:nvPr/>
        </p:nvSpPr>
        <p:spPr>
          <a:xfrm>
            <a:off x="6584950" y="4738688"/>
            <a:ext cx="134938" cy="120650"/>
          </a:xfrm>
          <a:prstGeom prst="ellipse">
            <a:avLst/>
          </a:prstGeom>
          <a:noFill/>
          <a:ln w="63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b="1" dirty="0">
                <a:solidFill>
                  <a:srgbClr val="FF0000"/>
                </a:solidFill>
              </a:rPr>
              <a:t>H</a:t>
            </a:r>
          </a:p>
        </p:txBody>
      </p:sp>
      <p:sp>
        <p:nvSpPr>
          <p:cNvPr id="8" name="Slide Number Placeholder 5"/>
          <p:cNvSpPr>
            <a:spLocks noGrp="1"/>
          </p:cNvSpPr>
          <p:nvPr>
            <p:ph type="sldNum" sz="quarter" idx="4294967295"/>
          </p:nvPr>
        </p:nvSpPr>
        <p:spPr bwMode="auto">
          <a:xfrm>
            <a:off x="3033713" y="6248400"/>
            <a:ext cx="4833937" cy="379413"/>
          </a:xfrm>
          <a:prstGeom prst="rect">
            <a:avLst/>
          </a:prstGeom>
          <a:ln>
            <a:miter lim="800000"/>
            <a:headEnd/>
            <a:tailEnd/>
          </a:ln>
        </p:spPr>
        <p:txBody>
          <a:bodyPr wrap="square" lIns="91440" tIns="45720" rIns="91440" bIns="45720" numCol="1" anchorCtr="0" compatLnSpc="1">
            <a:prstTxWarp prst="textNoShape">
              <a:avLst/>
            </a:prstTxWarp>
          </a:bodyPr>
          <a:lstStyle/>
          <a:p>
            <a:pPr algn="l">
              <a:defRPr/>
            </a:pPr>
            <a:endParaRPr lang="en-US" sz="1100" dirty="0" smtClean="0">
              <a:solidFill>
                <a:srgbClr val="FF0000"/>
              </a:solidFill>
            </a:endParaRPr>
          </a:p>
          <a:p>
            <a:pPr algn="l">
              <a:defRPr/>
            </a:pPr>
            <a:r>
              <a:rPr lang="en-US" sz="800" dirty="0" smtClean="0"/>
              <a:t>J:\COMMON\PLANNING\CORE TRANSPORT\WASHINGTON\</a:t>
            </a:r>
            <a:r>
              <a:rPr lang="en-US" sz="800" dirty="0" err="1" smtClean="0"/>
              <a:t>FRHRWA</a:t>
            </a:r>
            <a:r>
              <a:rPr lang="en-US" sz="800" dirty="0" smtClean="0"/>
              <a:t>\SAN JUAN ISLAND FIBER.PPT</a:t>
            </a:r>
          </a:p>
        </p:txBody>
      </p:sp>
      <p:grpSp>
        <p:nvGrpSpPr>
          <p:cNvPr id="2" name="Group 24"/>
          <p:cNvGrpSpPr>
            <a:grpSpLocks/>
          </p:cNvGrpSpPr>
          <p:nvPr/>
        </p:nvGrpSpPr>
        <p:grpSpPr bwMode="auto">
          <a:xfrm rot="-3117634">
            <a:off x="2648744" y="2743994"/>
            <a:ext cx="3270250" cy="125412"/>
            <a:chOff x="1971804" y="1736420"/>
            <a:chExt cx="1437886" cy="124087"/>
          </a:xfrm>
        </p:grpSpPr>
        <p:cxnSp>
          <p:nvCxnSpPr>
            <p:cNvPr id="20" name="Straight Connector 19"/>
            <p:cNvCxnSpPr/>
            <p:nvPr/>
          </p:nvCxnSpPr>
          <p:spPr>
            <a:xfrm flipV="1">
              <a:off x="1972422" y="1733708"/>
              <a:ext cx="904612" cy="47122"/>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2714338" y="1733816"/>
              <a:ext cx="161937" cy="124088"/>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2715130" y="1819712"/>
              <a:ext cx="695211" cy="37697"/>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grpSp>
        <p:nvGrpSpPr>
          <p:cNvPr id="3" name="Group 25"/>
          <p:cNvGrpSpPr>
            <a:grpSpLocks/>
          </p:cNvGrpSpPr>
          <p:nvPr/>
        </p:nvGrpSpPr>
        <p:grpSpPr bwMode="auto">
          <a:xfrm rot="-2274706">
            <a:off x="5299075" y="1074738"/>
            <a:ext cx="1055688" cy="233362"/>
            <a:chOff x="1971804" y="1736420"/>
            <a:chExt cx="1437886" cy="124087"/>
          </a:xfrm>
        </p:grpSpPr>
        <p:cxnSp>
          <p:nvCxnSpPr>
            <p:cNvPr id="27" name="Straight Connector 26"/>
            <p:cNvCxnSpPr/>
            <p:nvPr/>
          </p:nvCxnSpPr>
          <p:spPr>
            <a:xfrm flipV="1">
              <a:off x="1971228" y="1734767"/>
              <a:ext cx="903814" cy="48115"/>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a:off x="2715902" y="1735225"/>
              <a:ext cx="160005" cy="124088"/>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2713019" y="1822541"/>
              <a:ext cx="696239" cy="37986"/>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sp>
        <p:nvSpPr>
          <p:cNvPr id="9236" name="TextBox 33"/>
          <p:cNvSpPr txBox="1">
            <a:spLocks noChangeArrowheads="1"/>
          </p:cNvSpPr>
          <p:nvPr/>
        </p:nvSpPr>
        <p:spPr bwMode="auto">
          <a:xfrm>
            <a:off x="487363" y="5654675"/>
            <a:ext cx="2524125" cy="523875"/>
          </a:xfrm>
          <a:prstGeom prst="rect">
            <a:avLst/>
          </a:prstGeom>
          <a:solidFill>
            <a:schemeClr val="bg1"/>
          </a:solidFill>
          <a:ln w="9525">
            <a:noFill/>
            <a:miter lim="800000"/>
            <a:headEnd/>
            <a:tailEnd/>
          </a:ln>
        </p:spPr>
        <p:txBody>
          <a:bodyPr>
            <a:spAutoFit/>
          </a:bodyPr>
          <a:lstStyle/>
          <a:p>
            <a:r>
              <a:rPr lang="en-US" sz="1000"/>
              <a:t>                      </a:t>
            </a:r>
            <a:r>
              <a:rPr lang="en-US" sz="900"/>
              <a:t>MICROWAVE RADIO ROUTE</a:t>
            </a:r>
          </a:p>
          <a:p>
            <a:r>
              <a:rPr lang="en-US" sz="900"/>
              <a:t>                         FIBER ROUTE</a:t>
            </a:r>
          </a:p>
          <a:p>
            <a:r>
              <a:rPr lang="en-US" sz="900"/>
              <a:t>                         FIBER SEGMENT DETAIL </a:t>
            </a:r>
          </a:p>
        </p:txBody>
      </p:sp>
      <p:grpSp>
        <p:nvGrpSpPr>
          <p:cNvPr id="4" name="Group 29"/>
          <p:cNvGrpSpPr>
            <a:grpSpLocks/>
          </p:cNvGrpSpPr>
          <p:nvPr/>
        </p:nvGrpSpPr>
        <p:grpSpPr bwMode="auto">
          <a:xfrm rot="-541836">
            <a:off x="563563" y="5702300"/>
            <a:ext cx="725487" cy="90488"/>
            <a:chOff x="1971804" y="1736420"/>
            <a:chExt cx="1437886" cy="124087"/>
          </a:xfrm>
        </p:grpSpPr>
        <p:cxnSp>
          <p:nvCxnSpPr>
            <p:cNvPr id="31" name="Straight Connector 30"/>
            <p:cNvCxnSpPr/>
            <p:nvPr/>
          </p:nvCxnSpPr>
          <p:spPr>
            <a:xfrm flipV="1">
              <a:off x="1971601" y="1733135"/>
              <a:ext cx="906152" cy="47893"/>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2713387" y="1732476"/>
              <a:ext cx="163611" cy="124086"/>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2709496" y="1820266"/>
              <a:ext cx="695345" cy="39185"/>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cxnSp>
        <p:nvCxnSpPr>
          <p:cNvPr id="36" name="Straight Connector 35"/>
          <p:cNvCxnSpPr/>
          <p:nvPr/>
        </p:nvCxnSpPr>
        <p:spPr>
          <a:xfrm>
            <a:off x="596900" y="5922963"/>
            <a:ext cx="61595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795338" y="5964238"/>
            <a:ext cx="168275" cy="187325"/>
          </a:xfrm>
          <a:prstGeom prst="ellipse">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900" dirty="0">
                <a:solidFill>
                  <a:srgbClr val="FF0000"/>
                </a:solidFill>
              </a:rPr>
              <a:t>A</a:t>
            </a:r>
          </a:p>
        </p:txBody>
      </p:sp>
      <p:sp>
        <p:nvSpPr>
          <p:cNvPr id="9240" name="TextBox 37"/>
          <p:cNvSpPr txBox="1">
            <a:spLocks noChangeArrowheads="1"/>
          </p:cNvSpPr>
          <p:nvPr/>
        </p:nvSpPr>
        <p:spPr bwMode="auto">
          <a:xfrm>
            <a:off x="6003925" y="673100"/>
            <a:ext cx="765175" cy="338138"/>
          </a:xfrm>
          <a:prstGeom prst="rect">
            <a:avLst/>
          </a:prstGeom>
          <a:solidFill>
            <a:schemeClr val="bg1"/>
          </a:solidFill>
          <a:ln w="9525">
            <a:noFill/>
            <a:miter lim="800000"/>
            <a:headEnd/>
            <a:tailEnd/>
          </a:ln>
        </p:spPr>
        <p:txBody>
          <a:bodyPr>
            <a:spAutoFit/>
          </a:bodyPr>
          <a:lstStyle/>
          <a:p>
            <a:pPr algn="ctr"/>
            <a:r>
              <a:rPr lang="en-US" sz="800"/>
              <a:t>TO</a:t>
            </a:r>
          </a:p>
          <a:p>
            <a:pPr algn="ctr"/>
            <a:r>
              <a:rPr lang="en-US" sz="800"/>
              <a:t>BLHMWA01</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L_template2_NEW">
  <a:themeElements>
    <a:clrScheme name="CL_template2c 13">
      <a:dk1>
        <a:srgbClr val="000000"/>
      </a:dk1>
      <a:lt1>
        <a:srgbClr val="FFFFFF"/>
      </a:lt1>
      <a:dk2>
        <a:srgbClr val="00853F"/>
      </a:dk2>
      <a:lt2>
        <a:srgbClr val="808080"/>
      </a:lt2>
      <a:accent1>
        <a:srgbClr val="8CC63F"/>
      </a:accent1>
      <a:accent2>
        <a:srgbClr val="00853F"/>
      </a:accent2>
      <a:accent3>
        <a:srgbClr val="FFFFFF"/>
      </a:accent3>
      <a:accent4>
        <a:srgbClr val="000000"/>
      </a:accent4>
      <a:accent5>
        <a:srgbClr val="C5DFAF"/>
      </a:accent5>
      <a:accent6>
        <a:srgbClr val="007838"/>
      </a:accent6>
      <a:hlink>
        <a:srgbClr val="274D36"/>
      </a:hlink>
      <a:folHlink>
        <a:srgbClr val="CCDA00"/>
      </a:folHlink>
    </a:clrScheme>
    <a:fontScheme name="CL_template2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lnDef>
  </a:objectDefaults>
  <a:extraClrSchemeLst>
    <a:extraClrScheme>
      <a:clrScheme name="CL_template2c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L_template2c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L_template2c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L_template2c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L_template2c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L_template2c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L_template2c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L_template2c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L_template2c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L_template2c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L_template2c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L_template2c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L_template2c 13">
        <a:dk1>
          <a:srgbClr val="000000"/>
        </a:dk1>
        <a:lt1>
          <a:srgbClr val="FFFFFF"/>
        </a:lt1>
        <a:dk2>
          <a:srgbClr val="00853F"/>
        </a:dk2>
        <a:lt2>
          <a:srgbClr val="808080"/>
        </a:lt2>
        <a:accent1>
          <a:srgbClr val="8CC63F"/>
        </a:accent1>
        <a:accent2>
          <a:srgbClr val="00853F"/>
        </a:accent2>
        <a:accent3>
          <a:srgbClr val="FFFFFF"/>
        </a:accent3>
        <a:accent4>
          <a:srgbClr val="000000"/>
        </a:accent4>
        <a:accent5>
          <a:srgbClr val="C5DFAF"/>
        </a:accent5>
        <a:accent6>
          <a:srgbClr val="007838"/>
        </a:accent6>
        <a:hlink>
          <a:srgbClr val="274D36"/>
        </a:hlink>
        <a:folHlink>
          <a:srgbClr val="CCDA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015f1b76-b32e-440f-80a7-f0ca4d8a872c" ContentTypeId="0x0101006E56B4D1795A2E4DB2F0B01679ED314A" PreviousValue="tru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refix xmlns="dc463f71-b30c-4ab2-9473-d307f9d35888">UT</Prefix>
    <DocumentSetType xmlns="dc463f71-b30c-4ab2-9473-d307f9d35888">Compliance</DocumentSetType>
    <IsConfidential xmlns="dc463f71-b30c-4ab2-9473-d307f9d35888">false</IsConfidential>
    <AgendaOrder xmlns="dc463f71-b30c-4ab2-9473-d307f9d35888">false</AgendaOrder>
    <CaseType xmlns="dc463f71-b30c-4ab2-9473-d307f9d35888">Formal Complaint</CaseType>
    <IndustryCode xmlns="dc463f71-b30c-4ab2-9473-d307f9d35888">170</IndustryCode>
    <CaseStatus xmlns="dc463f71-b30c-4ab2-9473-d307f9d35888">Formal</CaseStatus>
    <OpenedDate xmlns="dc463f71-b30c-4ab2-9473-d307f9d35888">2013-12-06T08:00:00+00:00</OpenedDate>
    <Date1 xmlns="dc463f71-b30c-4ab2-9473-d307f9d35888">2016-11-30T08:00:00+00:00</Date1>
    <IsDocumentOrder xmlns="dc463f71-b30c-4ab2-9473-d307f9d35888" xsi:nil="true"/>
    <IsHighlyConfidential xmlns="dc463f71-b30c-4ab2-9473-d307f9d35888">false</IsHighlyConfidential>
    <CaseCompanyNames xmlns="dc463f71-b30c-4ab2-9473-d307f9d35888">Qwest Corporation</CaseCompanyNames>
    <DocketNumber xmlns="dc463f71-b30c-4ab2-9473-d307f9d35888">132234</DocketNumber>
    <DelegatedOrder xmlns="dc463f71-b30c-4ab2-9473-d307f9d35888">false</DelegatedOrder>
    <Visibility xmlns="dc463f71-b30c-4ab2-9473-d307f9d35888" xsi:nil="true"/>
    <Nickname xmlns="http://schemas.microsoft.com/sharepoint/v3" xsi:nil="true"/>
    <SignificantOrder xmlns="dc463f71-b30c-4ab2-9473-d307f9d35888">false</SignificantOrder>
  </documentManagement>
</p:properties>
</file>

<file path=customXml/item4.xml><?xml version="1.0" encoding="utf-8"?>
<ct:contentTypeSchema xmlns:ct="http://schemas.microsoft.com/office/2006/metadata/contentType" xmlns:ma="http://schemas.microsoft.com/office/2006/metadata/properties/metaAttributes" ct:_="" ma:_="" ma:contentTypeName="Filed Document" ma:contentTypeID="0x0101006E56B4D1795A2E4DB2F0B01679ED314A00B1EAE80FFF4EA44199D927879CD9F3C8" ma:contentTypeVersion="135" ma:contentTypeDescription="" ma:contentTypeScope="" ma:versionID="c54fe86b8a92c7b119c587f9f0649513">
  <xsd:schema xmlns:xsd="http://www.w3.org/2001/XMLSchema" xmlns:xs="http://www.w3.org/2001/XMLSchema" xmlns:p="http://schemas.microsoft.com/office/2006/metadata/properties" xmlns:ns1="http://schemas.microsoft.com/sharepoint/v3" xmlns:ns2="dc463f71-b30c-4ab2-9473-d307f9d35888" targetNamespace="http://schemas.microsoft.com/office/2006/metadata/properties" ma:root="true" ma:fieldsID="4ccd4140794adb7bccf17b21b5812a9d" ns1:_="" ns2:_="">
    <xsd:import namespace="http://schemas.microsoft.com/sharepoint/v3"/>
    <xsd:import namespace="dc463f71-b30c-4ab2-9473-d307f9d35888"/>
    <xsd:element name="properties">
      <xsd:complexType>
        <xsd:sequence>
          <xsd:element name="documentManagement">
            <xsd:complexType>
              <xsd:all>
                <xsd:element ref="ns2:IsConfidential" minOccurs="0"/>
                <xsd:element ref="ns2:IsHighlyConfidential" minOccurs="0"/>
                <xsd:element ref="ns2:Date1" minOccurs="0"/>
                <xsd:element ref="ns2:DocketNumber" minOccurs="0"/>
                <xsd:element ref="ns2:DocumentSetType" minOccurs="0"/>
                <xsd:element ref="ns2:IndustryCode" minOccurs="0"/>
                <xsd:element ref="ns2:CaseType" minOccurs="0"/>
                <xsd:element ref="ns2:CaseStatus" minOccurs="0"/>
                <xsd:element ref="ns2:AgendaOrder" minOccurs="0"/>
                <xsd:element ref="ns2:DelegatedOrder" minOccurs="0"/>
                <xsd:element ref="ns2:IsDocumentOrder" minOccurs="0"/>
                <xsd:element ref="ns2:CaseCompanyNames" minOccurs="0"/>
                <xsd:element ref="ns2:OpenedDate" minOccurs="0"/>
                <xsd:element ref="ns2:Prefix" minOccurs="0"/>
                <xsd:element ref="ns2:Visibility" minOccurs="0"/>
                <xsd:element ref="ns1:Nickname" minOccurs="0"/>
                <xsd:element ref="ns2:Significant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ickname" ma:index="17" nillable="true" ma:displayName="Nickname" ma:internalName="Nick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463f71-b30c-4ab2-9473-d307f9d35888" elementFormDefault="qualified">
    <xsd:import namespace="http://schemas.microsoft.com/office/2006/documentManagement/types"/>
    <xsd:import namespace="http://schemas.microsoft.com/office/infopath/2007/PartnerControls"/>
    <xsd:element name="IsConfidential" ma:index="2" nillable="true" ma:displayName="Is Confidential" ma:default="0" ma:internalName="IsConfidential" ma:readOnly="false">
      <xsd:simpleType>
        <xsd:restriction base="dms:Boolean"/>
      </xsd:simpleType>
    </xsd:element>
    <xsd:element name="IsHighlyConfidential" ma:index="3" nillable="true" ma:displayName="Is Highly Confidential" ma:default="0" ma:internalName="IsHighlyConfidential" ma:readOnly="false">
      <xsd:simpleType>
        <xsd:restriction base="dms:Boolean"/>
      </xsd:simpleType>
    </xsd:element>
    <xsd:element name="Date1" ma:index="4" nillable="true" ma:displayName="Date" ma:default="[today]" ma:description="Date the document set was requested" ma:format="DateOnly" ma:internalName="Date1" ma:readOnly="false">
      <xsd:simpleType>
        <xsd:restriction base="dms:DateTime"/>
      </xsd:simpleType>
    </xsd:element>
    <xsd:element name="DocketNumber" ma:index="5" nillable="true" ma:displayName="Docket Number" ma:internalName="DocketNumber" ma:readOnly="false">
      <xsd:simpleType>
        <xsd:restriction base="dms:Text">
          <xsd:maxLength value="255"/>
        </xsd:restriction>
      </xsd:simpleType>
    </xsd:element>
    <xsd:element name="DocumentSetType" ma:index="6" nillable="true" ma:displayName="Document Set Type" ma:internalName="DocumentSetType" ma:readOnly="false">
      <xsd:simpleType>
        <xsd:restriction base="dms:Text">
          <xsd:maxLength value="255"/>
        </xsd:restriction>
      </xsd:simpleType>
    </xsd:element>
    <xsd:element name="IndustryCode" ma:index="7" nillable="true" ma:displayName="Industry Code" ma:internalName="IndustryCode" ma:readOnly="false">
      <xsd:simpleType>
        <xsd:restriction base="dms:Text">
          <xsd:maxLength value="255"/>
        </xsd:restriction>
      </xsd:simpleType>
    </xsd:element>
    <xsd:element name="CaseType" ma:index="8" nillable="true" ma:displayName="CaseType" ma:internalName="CaseType" ma:readOnly="false">
      <xsd:simpleType>
        <xsd:restriction base="dms:Text">
          <xsd:maxLength value="255"/>
        </xsd:restriction>
      </xsd:simpleType>
    </xsd:element>
    <xsd:element name="CaseStatus" ma:index="9" nillable="true" ma:displayName="CaseStatus" ma:internalName="CaseStatus" ma:readOnly="false">
      <xsd:simpleType>
        <xsd:restriction base="dms:Text">
          <xsd:maxLength value="255"/>
        </xsd:restriction>
      </xsd:simpleType>
    </xsd:element>
    <xsd:element name="AgendaOrder" ma:index="10" nillable="true" ma:displayName="Agenda Order" ma:default="0" ma:internalName="AgendaOrder" ma:readOnly="false">
      <xsd:simpleType>
        <xsd:restriction base="dms:Boolean"/>
      </xsd:simpleType>
    </xsd:element>
    <xsd:element name="DelegatedOrder" ma:index="11" nillable="true" ma:displayName="DelegatedOrder" ma:default="0" ma:description="Is this a delegated order?" ma:internalName="DelegatedOrder" ma:readOnly="false">
      <xsd:simpleType>
        <xsd:restriction base="dms:Boolean"/>
      </xsd:simpleType>
    </xsd:element>
    <xsd:element name="IsDocumentOrder" ma:index="12" nillable="true" ma:displayName="IsDocumentOrder" ma:default="0" ma:internalName="IsDocumentOrder" ma:readOnly="false">
      <xsd:simpleType>
        <xsd:restriction base="dms:Boolean"/>
      </xsd:simpleType>
    </xsd:element>
    <xsd:element name="CaseCompanyNames" ma:index="13" nillable="true" ma:displayName="Company Names" ma:description="Company names delimited by ;" ma:internalName="CaseCompanyNames" ma:readOnly="false">
      <xsd:simpleType>
        <xsd:restriction base="dms:Note">
          <xsd:maxLength value="255"/>
        </xsd:restriction>
      </xsd:simpleType>
    </xsd:element>
    <xsd:element name="OpenedDate" ma:index="14" nillable="true" ma:displayName="OpenedDate" ma:format="DateOnly" ma:internalName="OpenedDate">
      <xsd:simpleType>
        <xsd:restriction base="dms:DateTime"/>
      </xsd:simpleType>
    </xsd:element>
    <xsd:element name="Prefix" ma:index="15" nillable="true" ma:displayName="Prefix" ma:description="Docket number prefix" ma:internalName="Prefix">
      <xsd:simpleType>
        <xsd:restriction base="dms:Text">
          <xsd:maxLength value="255"/>
        </xsd:restriction>
      </xsd:simpleType>
    </xsd:element>
    <xsd:element name="Visibility" ma:index="16" nillable="true" ma:displayName="Visibility" ma:default="Full Visibility" ma:format="Dropdown" ma:internalName="Visibility" ma:readOnly="false">
      <xsd:simpleType>
        <xsd:restriction base="dms:Choice">
          <xsd:enumeration value="Full Visibility"/>
        </xsd:restriction>
      </xsd:simpleType>
    </xsd:element>
    <xsd:element name="SignificantOrder" ma:index="24" nillable="true" ma:displayName="SignificantOrder" ma:default="0" ma:description="Whether this document set contains a significant order" ma:internalName="SignificantOrder">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E85B253-98F2-4803-98C6-A02B05E64E1E}"/>
</file>

<file path=customXml/itemProps2.xml><?xml version="1.0" encoding="utf-8"?>
<ds:datastoreItem xmlns:ds="http://schemas.openxmlformats.org/officeDocument/2006/customXml" ds:itemID="{C2A0379E-550B-42F1-8789-DCA2008DABFF}"/>
</file>

<file path=customXml/itemProps3.xml><?xml version="1.0" encoding="utf-8"?>
<ds:datastoreItem xmlns:ds="http://schemas.openxmlformats.org/officeDocument/2006/customXml" ds:itemID="{8AFEC197-E675-49D6-A92A-AB2720ADB049}"/>
</file>

<file path=customXml/itemProps4.xml><?xml version="1.0" encoding="utf-8"?>
<ds:datastoreItem xmlns:ds="http://schemas.openxmlformats.org/officeDocument/2006/customXml" ds:itemID="{FCB20D20-F43D-43C0-8E50-E2A890B2EC37}"/>
</file>

<file path=docProps/app.xml><?xml version="1.0" encoding="utf-8"?>
<Properties xmlns="http://schemas.openxmlformats.org/officeDocument/2006/extended-properties" xmlns:vt="http://schemas.openxmlformats.org/officeDocument/2006/docPropsVTypes">
  <Template/>
  <TotalTime>182</TotalTime>
  <Words>526</Words>
  <Application>Microsoft Office PowerPoint</Application>
  <PresentationFormat>On-screen Show (4:3)</PresentationFormat>
  <Paragraphs>68</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CL_template2_NEW</vt:lpstr>
      <vt:lpstr>San Juan Islands Fiber Inspection   plans and results as of 11/30/16</vt:lpstr>
      <vt:lpstr>Inspection Plan</vt:lpstr>
      <vt:lpstr>Inspection Plan (continued)</vt:lpstr>
      <vt:lpstr>Lopez  to  La Conner</vt:lpstr>
      <vt:lpstr>Coriant 7100 Optical Specifications</vt:lpstr>
      <vt:lpstr>Lopez  to  Friday Harbor</vt:lpstr>
      <vt:lpstr>Radio</vt:lpstr>
      <vt:lpstr>Slide 8</vt:lpstr>
    </vt:vector>
  </TitlesOfParts>
  <Company>MAI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title is set in Arial, 24pt, white.  It has a line space of 1, allowing two lines.</dc:title>
  <dc:creator>monigle</dc:creator>
  <cp:lastModifiedBy>CenturyLink Employee</cp:lastModifiedBy>
  <cp:revision>24</cp:revision>
  <cp:lastPrinted>2009-08-27T20:02:03Z</cp:lastPrinted>
  <dcterms:created xsi:type="dcterms:W3CDTF">2012-08-02T15:26:06Z</dcterms:created>
  <dcterms:modified xsi:type="dcterms:W3CDTF">2016-11-29T22:45:33Z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0x0101006E56B4D1795A2E4DB2F0B01679ED314A00B1EAE80FFF4EA44199D927879CD9F3C8</vt:lpwstr>
  </property>
  <property fmtid="{D5CDD505-2E9C-101B-9397-08002B2CF9AE}" pid="3" name="_docset_NoMedatataSyncRequired">
    <vt:lpwstr>False</vt:lpwstr>
  </property>
</Properties>
</file>