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64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5099" autoAdjust="0"/>
  </p:normalViewPr>
  <p:slideViewPr>
    <p:cSldViewPr snapToGrid="0">
      <p:cViewPr varScale="1">
        <p:scale>
          <a:sx n="87" d="100"/>
          <a:sy n="87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Presenter’s Name, Title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60652"/>
          </a:xfrm>
        </p:spPr>
        <p:txBody>
          <a:bodyPr/>
          <a:lstStyle/>
          <a:p>
            <a:r>
              <a:rPr lang="en-US" dirty="0"/>
              <a:t>UTC Energy Legislation Implementation Plan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462454" y="5008807"/>
            <a:ext cx="9144000" cy="521554"/>
          </a:xfrm>
        </p:spPr>
        <p:txBody>
          <a:bodyPr/>
          <a:lstStyle/>
          <a:p>
            <a:r>
              <a:rPr lang="en-US" dirty="0"/>
              <a:t>July 30,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29995"/>
            <a:ext cx="10515600" cy="1325563"/>
          </a:xfrm>
        </p:spPr>
        <p:txBody>
          <a:bodyPr/>
          <a:lstStyle/>
          <a:p>
            <a:r>
              <a:rPr lang="en-US" dirty="0" smtClean="0"/>
              <a:t>Major Implementation Considerations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9978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CETA statutory deadlines</a:t>
            </a:r>
          </a:p>
          <a:p>
            <a:pPr lvl="1"/>
            <a:r>
              <a:rPr lang="en-US" dirty="0" smtClean="0"/>
              <a:t>Phase 1 - December 31, 2020</a:t>
            </a:r>
          </a:p>
          <a:p>
            <a:pPr lvl="1"/>
            <a:r>
              <a:rPr lang="en-US" dirty="0" smtClean="0"/>
              <a:t>Phase 2 - June 30, 2022</a:t>
            </a:r>
          </a:p>
          <a:p>
            <a:r>
              <a:rPr lang="en-US" dirty="0" smtClean="0"/>
              <a:t>Number of Required Rulemakings or Policy Statements for CETA</a:t>
            </a:r>
          </a:p>
          <a:p>
            <a:pPr lvl="1"/>
            <a:r>
              <a:rPr lang="en-US" dirty="0" smtClean="0"/>
              <a:t>Phase 1 ===&gt; Four Rulemakings and one Policy Statement</a:t>
            </a:r>
          </a:p>
          <a:p>
            <a:pPr lvl="1"/>
            <a:r>
              <a:rPr lang="en-US" dirty="0" smtClean="0"/>
              <a:t>Phase 2 ===&gt; Four Rulemakings </a:t>
            </a:r>
          </a:p>
          <a:p>
            <a:r>
              <a:rPr lang="en-US" dirty="0" smtClean="0"/>
              <a:t>Ongoing Major Regulatory Activities</a:t>
            </a:r>
          </a:p>
          <a:p>
            <a:pPr lvl="1"/>
            <a:r>
              <a:rPr lang="en-US" dirty="0" smtClean="0"/>
              <a:t>General Rate Cases through Q:1, 2020 =</a:t>
            </a:r>
            <a:r>
              <a:rPr lang="en-US" dirty="0" smtClean="0">
                <a:sym typeface="Wingdings" panose="05000000000000000000" pitchFamily="2" charset="2"/>
              </a:rPr>
              <a:t>==&gt; Five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Two additional GRC’s expected in 2020</a:t>
            </a:r>
            <a:endParaRPr lang="en-US" dirty="0" smtClean="0"/>
          </a:p>
          <a:p>
            <a:pPr lvl="1"/>
            <a:r>
              <a:rPr lang="en-US" dirty="0" smtClean="0"/>
              <a:t>Integrated Resource Plans ===&gt; Four through December, 2020</a:t>
            </a:r>
          </a:p>
          <a:p>
            <a:pPr lvl="1"/>
            <a:r>
              <a:rPr lang="en-US" dirty="0" smtClean="0"/>
              <a:t>Current Energy Rulemakings ===&gt; Two through 2019</a:t>
            </a:r>
          </a:p>
          <a:p>
            <a:r>
              <a:rPr lang="en-US" dirty="0" smtClean="0"/>
              <a:t>Eight additional major Rulemakings without timelines that support CETA or ratemaking process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CETA Rulemakings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Phase 1 (Sept 2019 – Dec 2020)</a:t>
            </a:r>
          </a:p>
          <a:p>
            <a:pPr lvl="1"/>
            <a:r>
              <a:rPr lang="en-US" dirty="0" smtClean="0"/>
              <a:t>Electric IRP Updates Rulemaking</a:t>
            </a:r>
          </a:p>
          <a:p>
            <a:pPr lvl="1"/>
            <a:r>
              <a:rPr lang="en-US" dirty="0" smtClean="0"/>
              <a:t>Used and Useful Policy Statement</a:t>
            </a:r>
          </a:p>
          <a:p>
            <a:pPr lvl="1"/>
            <a:r>
              <a:rPr lang="en-US" dirty="0" smtClean="0"/>
              <a:t>EIA Rulemaking</a:t>
            </a:r>
          </a:p>
          <a:p>
            <a:pPr lvl="1"/>
            <a:r>
              <a:rPr lang="en-US" dirty="0" smtClean="0"/>
              <a:t>CEIP Rulemaking</a:t>
            </a:r>
          </a:p>
          <a:p>
            <a:pPr lvl="1"/>
            <a:r>
              <a:rPr lang="en-US" dirty="0" smtClean="0"/>
              <a:t>Resource Acquisition Rulemaking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Phase 2 (Jan 2021 – July 2022)</a:t>
            </a:r>
          </a:p>
          <a:p>
            <a:pPr lvl="1"/>
            <a:r>
              <a:rPr lang="en-US" dirty="0" smtClean="0"/>
              <a:t>Cumulative Impact Rulemaking</a:t>
            </a:r>
          </a:p>
          <a:p>
            <a:pPr lvl="1"/>
            <a:r>
              <a:rPr lang="en-US" dirty="0" smtClean="0"/>
              <a:t>Carbon and Electricity Markets Rulemaking</a:t>
            </a:r>
          </a:p>
          <a:p>
            <a:pPr lvl="1"/>
            <a:r>
              <a:rPr lang="en-US" dirty="0" smtClean="0"/>
              <a:t>Natural Gas Conversion Rulemaking</a:t>
            </a:r>
          </a:p>
          <a:p>
            <a:pPr lvl="1"/>
            <a:r>
              <a:rPr lang="en-US" dirty="0" smtClean="0"/>
              <a:t>Natural Gas IRP Rulemaking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24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ttachment C Docket U-190485 Implementation Timeline.pdf - Adobe Acrobat Pro DC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1" t="17373" r="15153" b="3031"/>
          <a:stretch/>
        </p:blipFill>
        <p:spPr>
          <a:xfrm>
            <a:off x="914667" y="239258"/>
            <a:ext cx="10313109" cy="647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74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501</IndustryCode>
    <CaseStatus xmlns="dc463f71-b30c-4ab2-9473-d307f9d35888">Closed</CaseStatus>
    <OpenedDate xmlns="dc463f71-b30c-4ab2-9473-d307f9d35888">2019-06-10T07:00:00+00:00</OpenedDate>
    <SignificantOrder xmlns="dc463f71-b30c-4ab2-9473-d307f9d35888">false</SignificantOrder>
    <Date1 xmlns="dc463f71-b30c-4ab2-9473-d307f9d35888">2019-07-30T07:00:00+00:00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 xsi:nil="true"/>
    <DocketNumber xmlns="dc463f71-b30c-4ab2-9473-d307f9d35888">190485</DocketNumber>
    <DelegatedOrder xmlns="dc463f71-b30c-4ab2-9473-d307f9d35888">false</Delegated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42F7B44615282748A0F4429974BA5A1F" ma:contentTypeVersion="56" ma:contentTypeDescription="" ma:contentTypeScope="" ma:versionID="293206a63d46f9905a4c770870b90f1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BE42038F-05B4-4CAB-B789-481994CDD0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5A8DC56-309A-4C6C-9E5C-F99379EC99EC}"/>
</file>

<file path=customXml/itemProps3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8387DAF-60BB-461E-B66F-9AADE65653F3}"/>
</file>

<file path=docProps/app.xml><?xml version="1.0" encoding="utf-8"?>
<Properties xmlns="http://schemas.openxmlformats.org/officeDocument/2006/extended-properties" xmlns:vt="http://schemas.openxmlformats.org/officeDocument/2006/docPropsVTypes">
  <Template>ppt2D6D.tmp</Template>
  <TotalTime>330</TotalTime>
  <Words>151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Tw Cen MT</vt:lpstr>
      <vt:lpstr>Wingdings</vt:lpstr>
      <vt:lpstr>Office Theme</vt:lpstr>
      <vt:lpstr>UTC Energy Legislation Implementation Plan</vt:lpstr>
      <vt:lpstr>Major Implementation Considerations</vt:lpstr>
      <vt:lpstr>CETA Rulemakings</vt:lpstr>
      <vt:lpstr>PowerPoint Presentation</vt:lpstr>
    </vt:vector>
  </TitlesOfParts>
  <Company>Washington Utilities and Transportation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Griffith, Kate (UTC)</dc:creator>
  <cp:lastModifiedBy>Anderson, Linda (UTC)</cp:lastModifiedBy>
  <cp:revision>42</cp:revision>
  <dcterms:created xsi:type="dcterms:W3CDTF">2018-07-09T23:11:30Z</dcterms:created>
  <dcterms:modified xsi:type="dcterms:W3CDTF">2019-07-29T20:53:56Z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0x0101006E56B4D1795A2E4DB2F0B01679ED314A0042F7B44615282748A0F4429974BA5A1F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