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64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3BBAC3"/>
    <a:srgbClr val="2DE5E5"/>
    <a:srgbClr val="404042"/>
    <a:srgbClr val="414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85099" autoAdjust="0"/>
  </p:normalViewPr>
  <p:slideViewPr>
    <p:cSldViewPr snapToGrid="0">
      <p:cViewPr varScale="1">
        <p:scale>
          <a:sx n="87" d="100"/>
          <a:sy n="87" d="100"/>
        </p:scale>
        <p:origin x="38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customXml" Target="../customXml/item4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B9429-0BBF-4A15-8F9A-F3695211EC4C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0F3A7-29AF-40BF-809C-6D5F09107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9511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F8074-97E9-4734-AC0F-ED4F4D06E675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528DD-485B-4383-8AEF-0EFA343DCE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69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Presenter’s Name, Title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739-34FF-4324-A8B5-A09AC28BBE5E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53" y="-311"/>
            <a:ext cx="3869094" cy="258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3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542D-B616-4311-843D-1B7B1B587587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1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A6A1-68AF-4AC2-A229-9E2F406BD753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3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5DB5-A6CF-467D-AB94-F7555B18546F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7966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42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F943-0BC9-4191-A19C-7073F5B2A1DD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53400" y="63148"/>
            <a:ext cx="3865199" cy="2584928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1616" y="648171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33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9281-0B57-49A2-AA8A-CB4ABFD265A8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4248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51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1395-14D9-4383-8D90-5809A8DD6A96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72165" y="6356350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0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5149-E96D-45ED-B7F7-DF43F04EAE86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8297" y="636260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21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9106-2D1C-474B-89B2-CE2A1E049451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0880" y="637131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23-2BA5-4BF5-901A-F625C8785BA9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41577" y="641576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3655-0805-427A-A6EB-29E10CC42AE3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9554" y="642447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39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E084-BF64-4A6B-A2FB-B2E5F77A2332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660652"/>
          </a:xfrm>
        </p:spPr>
        <p:txBody>
          <a:bodyPr/>
          <a:lstStyle/>
          <a:p>
            <a:r>
              <a:rPr lang="en-US" dirty="0"/>
              <a:t>UTC Energy Legislation Implementation Plan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462454" y="5008807"/>
            <a:ext cx="9144000" cy="521554"/>
          </a:xfrm>
        </p:spPr>
        <p:txBody>
          <a:bodyPr/>
          <a:lstStyle/>
          <a:p>
            <a:r>
              <a:rPr lang="en-US" dirty="0"/>
              <a:t>July 30,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8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29995"/>
            <a:ext cx="10515600" cy="1325563"/>
          </a:xfrm>
        </p:spPr>
        <p:txBody>
          <a:bodyPr/>
          <a:lstStyle/>
          <a:p>
            <a:r>
              <a:rPr lang="en-US" dirty="0" smtClean="0"/>
              <a:t>Major Implementation Considerations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179096"/>
            <a:ext cx="10515600" cy="49978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CETA statutory deadlines</a:t>
            </a:r>
          </a:p>
          <a:p>
            <a:pPr lvl="1"/>
            <a:r>
              <a:rPr lang="en-US" dirty="0" smtClean="0"/>
              <a:t>Phase 1 - December 31, 2020</a:t>
            </a:r>
          </a:p>
          <a:p>
            <a:pPr lvl="1"/>
            <a:r>
              <a:rPr lang="en-US" dirty="0" smtClean="0"/>
              <a:t>Phase 2 - June 30, 2022</a:t>
            </a:r>
          </a:p>
          <a:p>
            <a:r>
              <a:rPr lang="en-US" dirty="0" smtClean="0"/>
              <a:t>Number of Required Rulemakings or Policy Statements for CETA</a:t>
            </a:r>
          </a:p>
          <a:p>
            <a:pPr lvl="1"/>
            <a:r>
              <a:rPr lang="en-US" dirty="0" smtClean="0"/>
              <a:t>Phase 1 ===&gt; Four Rulemakings and one Policy Statement</a:t>
            </a:r>
          </a:p>
          <a:p>
            <a:pPr lvl="1"/>
            <a:r>
              <a:rPr lang="en-US" dirty="0" smtClean="0"/>
              <a:t>Phase 2 ===&gt; Four Rulemakings </a:t>
            </a:r>
          </a:p>
          <a:p>
            <a:r>
              <a:rPr lang="en-US" dirty="0" smtClean="0"/>
              <a:t>Ongoing Major Regulatory Activities</a:t>
            </a:r>
          </a:p>
          <a:p>
            <a:pPr lvl="1"/>
            <a:r>
              <a:rPr lang="en-US" dirty="0" smtClean="0"/>
              <a:t>General Rate Cases through Q:1, 2020 =</a:t>
            </a:r>
            <a:r>
              <a:rPr lang="en-US" dirty="0" smtClean="0">
                <a:sym typeface="Wingdings" panose="05000000000000000000" pitchFamily="2" charset="2"/>
              </a:rPr>
              <a:t>==&gt; Five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Two additional GRC’s expected in 2020</a:t>
            </a:r>
            <a:endParaRPr lang="en-US" dirty="0" smtClean="0"/>
          </a:p>
          <a:p>
            <a:pPr lvl="1"/>
            <a:r>
              <a:rPr lang="en-US" dirty="0" smtClean="0"/>
              <a:t>Integrated Resource Plans ===&gt; Four through December, 2020</a:t>
            </a:r>
          </a:p>
          <a:p>
            <a:pPr lvl="1"/>
            <a:r>
              <a:rPr lang="en-US" dirty="0" smtClean="0"/>
              <a:t>Current Energy Rulemakings ===&gt; Two through 2019</a:t>
            </a:r>
          </a:p>
          <a:p>
            <a:r>
              <a:rPr lang="en-US" dirty="0" smtClean="0"/>
              <a:t>Eight additional major Rulemakings without timelines that support CETA or ratemaking process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CETA Rulemakings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Phase 1 (Sept 2019 – Dec 2020)</a:t>
            </a:r>
          </a:p>
          <a:p>
            <a:pPr lvl="1"/>
            <a:r>
              <a:rPr lang="en-US" dirty="0" smtClean="0"/>
              <a:t>Electric IRP Updates Rulemaking</a:t>
            </a:r>
          </a:p>
          <a:p>
            <a:pPr lvl="1"/>
            <a:r>
              <a:rPr lang="en-US" dirty="0" smtClean="0"/>
              <a:t>Used and Useful Policy Statement</a:t>
            </a:r>
          </a:p>
          <a:p>
            <a:pPr lvl="1"/>
            <a:r>
              <a:rPr lang="en-US" dirty="0" smtClean="0"/>
              <a:t>EIA Rulemaking</a:t>
            </a:r>
          </a:p>
          <a:p>
            <a:pPr lvl="1"/>
            <a:r>
              <a:rPr lang="en-US" dirty="0" smtClean="0"/>
              <a:t>CEIP Rulemaking</a:t>
            </a:r>
          </a:p>
          <a:p>
            <a:pPr lvl="1"/>
            <a:r>
              <a:rPr lang="en-US" dirty="0" smtClean="0"/>
              <a:t>Resource Acquisition Rulemaking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Phase 2 (Jan 2021 – July 2022)</a:t>
            </a:r>
          </a:p>
          <a:p>
            <a:pPr lvl="1"/>
            <a:r>
              <a:rPr lang="en-US" dirty="0" smtClean="0"/>
              <a:t>Cumulative Impact Rulemaking</a:t>
            </a:r>
          </a:p>
          <a:p>
            <a:pPr lvl="1"/>
            <a:r>
              <a:rPr lang="en-US" dirty="0" smtClean="0"/>
              <a:t>Carbon and Electricity Markets Rulemaking</a:t>
            </a:r>
          </a:p>
          <a:p>
            <a:pPr lvl="1"/>
            <a:r>
              <a:rPr lang="en-US" dirty="0" smtClean="0"/>
              <a:t>Natural Gas Conversion Rulemaking</a:t>
            </a:r>
          </a:p>
          <a:p>
            <a:pPr lvl="1"/>
            <a:r>
              <a:rPr lang="en-US" dirty="0" smtClean="0"/>
              <a:t>Natural Gas IRP Rulemaking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24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ttachment C Docket U-190485 Implementation Timeline.pdf - Adobe Acrobat Pro DC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1" t="17373" r="15153" b="3031"/>
          <a:stretch/>
        </p:blipFill>
        <p:spPr>
          <a:xfrm>
            <a:off x="914667" y="239258"/>
            <a:ext cx="10313109" cy="647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74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</Prefix>
    <DocumentSetType xmlns="dc463f71-b30c-4ab2-9473-d307f9d35888">Presentation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501</IndustryCode>
    <CaseStatus xmlns="dc463f71-b30c-4ab2-9473-d307f9d35888">Closed</CaseStatus>
    <OpenedDate xmlns="dc463f71-b30c-4ab2-9473-d307f9d35888">2019-06-10T07:00:00+00:00</OpenedDate>
    <SignificantOrder xmlns="dc463f71-b30c-4ab2-9473-d307f9d35888">false</SignificantOrder>
    <Date1 xmlns="dc463f71-b30c-4ab2-9473-d307f9d35888">2019-07-30T07:00:00+00:00</Date1>
    <IsDocumentOrder xmlns="dc463f71-b30c-4ab2-9473-d307f9d35888">false</IsDocumentOrder>
    <IsHighlyConfidential xmlns="dc463f71-b30c-4ab2-9473-d307f9d35888">false</IsHighlyConfidential>
    <CaseCompanyNames xmlns="dc463f71-b30c-4ab2-9473-d307f9d35888" xsi:nil="true"/>
    <Nickname xmlns="http://schemas.microsoft.com/sharepoint/v3" xsi:nil="true"/>
    <DocketNumber xmlns="dc463f71-b30c-4ab2-9473-d307f9d35888">190485</DocketNumber>
    <DelegatedOrder xmlns="dc463f71-b30c-4ab2-9473-d307f9d35888">false</DelegatedOrd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42F7B44615282748A0F4429974BA5A1F" ma:contentTypeVersion="48" ma:contentTypeDescription="" ma:contentTypeScope="" ma:versionID="72bf2306d3919b72bbb6f6ab6c40336b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af2abde1a0b6371d480e25bd0fb5d73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BE42038F-05B4-4CAB-B789-481994CDD08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FD53042-32AB-47FD-8F9D-558C8FCF0C27}"/>
</file>

<file path=customXml/itemProps3.xml><?xml version="1.0" encoding="utf-8"?>
<ds:datastoreItem xmlns:ds="http://schemas.openxmlformats.org/officeDocument/2006/customXml" ds:itemID="{7F8F7298-1B2B-4C3C-97C7-EB004EC4B82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8387DAF-60BB-461E-B66F-9AADE65653F3}"/>
</file>

<file path=docProps/app.xml><?xml version="1.0" encoding="utf-8"?>
<Properties xmlns="http://schemas.openxmlformats.org/officeDocument/2006/extended-properties" xmlns:vt="http://schemas.openxmlformats.org/officeDocument/2006/docPropsVTypes">
  <Template>ppt2D6D.tmp</Template>
  <TotalTime>330</TotalTime>
  <Words>151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Tw Cen MT</vt:lpstr>
      <vt:lpstr>Wingdings</vt:lpstr>
      <vt:lpstr>Office Theme</vt:lpstr>
      <vt:lpstr>UTC Energy Legislation Implementation Plan</vt:lpstr>
      <vt:lpstr>Major Implementation Considerations</vt:lpstr>
      <vt:lpstr>CETA Rulemakings</vt:lpstr>
      <vt:lpstr>PowerPoint Presentation</vt:lpstr>
    </vt:vector>
  </TitlesOfParts>
  <Company>Washington Utilities and Transportation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Griffith, Kate (UTC)</dc:creator>
  <cp:lastModifiedBy>Anderson, Linda (UTC)</cp:lastModifiedBy>
  <cp:revision>42</cp:revision>
  <dcterms:created xsi:type="dcterms:W3CDTF">2018-07-09T23:11:30Z</dcterms:created>
  <dcterms:modified xsi:type="dcterms:W3CDTF">2019-07-29T20:53:56Z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0x0101006E56B4D1795A2E4DB2F0B01679ED314A0042F7B44615282748A0F4429974BA5A1F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