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6.jpg" ContentType="image/jpe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  <p:sldMasterId id="2147483672" r:id="rId6"/>
  </p:sldMasterIdLst>
  <p:notesMasterIdLst>
    <p:notesMasterId r:id="rId49"/>
  </p:notesMasterIdLst>
  <p:sldIdLst>
    <p:sldId id="256" r:id="rId7"/>
    <p:sldId id="257" r:id="rId8"/>
    <p:sldId id="305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304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6" r:id="rId40"/>
    <p:sldId id="277" r:id="rId41"/>
    <p:sldId id="278" r:id="rId42"/>
    <p:sldId id="279" r:id="rId43"/>
    <p:sldId id="281" r:id="rId44"/>
    <p:sldId id="282" r:id="rId45"/>
    <p:sldId id="283" r:id="rId46"/>
    <p:sldId id="288" r:id="rId47"/>
    <p:sldId id="28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55" Type="http://schemas.openxmlformats.org/officeDocument/2006/relationships/customXml" Target="../customXml/item4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inata, Keith (UTC)" userId="320930f0-c5b7-4c12-a890-957e6628c52f" providerId="ADAL" clId="{B0C15902-B162-4F9C-9322-0BB985FE9E7C}"/>
    <pc:docChg chg="custSel delSld modSld sldOrd">
      <pc:chgData name="Quinata, Keith (UTC)" userId="320930f0-c5b7-4c12-a890-957e6628c52f" providerId="ADAL" clId="{B0C15902-B162-4F9C-9322-0BB985FE9E7C}" dt="2023-04-10T17:51:15.518" v="123" actId="20577"/>
      <pc:docMkLst>
        <pc:docMk/>
      </pc:docMkLst>
      <pc:sldChg chg="del">
        <pc:chgData name="Quinata, Keith (UTC)" userId="320930f0-c5b7-4c12-a890-957e6628c52f" providerId="ADAL" clId="{B0C15902-B162-4F9C-9322-0BB985FE9E7C}" dt="2023-04-05T22:20:06.220" v="0" actId="2696"/>
        <pc:sldMkLst>
          <pc:docMk/>
          <pc:sldMk cId="446604279" sldId="284"/>
        </pc:sldMkLst>
      </pc:sldChg>
      <pc:sldChg chg="ord">
        <pc:chgData name="Quinata, Keith (UTC)" userId="320930f0-c5b7-4c12-a890-957e6628c52f" providerId="ADAL" clId="{B0C15902-B162-4F9C-9322-0BB985FE9E7C}" dt="2023-04-07T21:46:36.957" v="12"/>
        <pc:sldMkLst>
          <pc:docMk/>
          <pc:sldMk cId="521960262" sldId="285"/>
        </pc:sldMkLst>
      </pc:sldChg>
      <pc:sldChg chg="modSp mod">
        <pc:chgData name="Quinata, Keith (UTC)" userId="320930f0-c5b7-4c12-a890-957e6628c52f" providerId="ADAL" clId="{B0C15902-B162-4F9C-9322-0BB985FE9E7C}" dt="2023-04-10T17:51:15.518" v="123" actId="20577"/>
        <pc:sldMkLst>
          <pc:docMk/>
          <pc:sldMk cId="2182056396" sldId="288"/>
        </pc:sldMkLst>
        <pc:spChg chg="mod">
          <ac:chgData name="Quinata, Keith (UTC)" userId="320930f0-c5b7-4c12-a890-957e6628c52f" providerId="ADAL" clId="{B0C15902-B162-4F9C-9322-0BB985FE9E7C}" dt="2023-04-10T17:51:15.518" v="123" actId="20577"/>
          <ac:spMkLst>
            <pc:docMk/>
            <pc:sldMk cId="2182056396" sldId="288"/>
            <ac:spMk id="6" creationId="{D907D2B5-FF30-BBA1-7AAF-476C66AF73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8A890-0B21-47B4-A5C6-0E9D45429430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B7B6F-DD65-4890-A6CA-31D9DB4BC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77" b="0" i="0">
                <a:solidFill>
                  <a:srgbClr val="44678E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4468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48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7987" y="0"/>
                </a:moveTo>
                <a:lnTo>
                  <a:pt x="0" y="0"/>
                </a:lnTo>
                <a:lnTo>
                  <a:pt x="0" y="214883"/>
                </a:lnTo>
                <a:lnTo>
                  <a:pt x="3047987" y="214883"/>
                </a:lnTo>
                <a:lnTo>
                  <a:pt x="3047987" y="0"/>
                </a:lnTo>
                <a:close/>
              </a:path>
            </a:pathLst>
          </a:custGeom>
          <a:solidFill>
            <a:srgbClr val="79A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096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44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FFD66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7607" y="394715"/>
            <a:ext cx="1700782" cy="4419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44688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94315" y="1736725"/>
            <a:ext cx="5050790" cy="4132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333333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50938" y="1736725"/>
            <a:ext cx="5161280" cy="4193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rgbClr val="333333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44688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4468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48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7987" y="0"/>
                </a:moveTo>
                <a:lnTo>
                  <a:pt x="0" y="0"/>
                </a:lnTo>
                <a:lnTo>
                  <a:pt x="0" y="214883"/>
                </a:lnTo>
                <a:lnTo>
                  <a:pt x="3047987" y="214883"/>
                </a:lnTo>
                <a:lnTo>
                  <a:pt x="3047987" y="0"/>
                </a:lnTo>
                <a:close/>
              </a:path>
            </a:pathLst>
          </a:custGeom>
          <a:solidFill>
            <a:srgbClr val="79A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096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44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FFD66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4340352"/>
            <a:ext cx="1219199" cy="14142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177" b="0" i="0">
                <a:solidFill>
                  <a:srgbClr val="44678E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88" b="0" i="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33225"/>
            <a:ext cx="3048000" cy="157443"/>
          </a:xfrm>
          <a:custGeom>
            <a:avLst/>
            <a:gdLst/>
            <a:ahLst/>
            <a:cxnLst/>
            <a:rect l="l" t="t" r="r" b="b"/>
            <a:pathLst>
              <a:path w="2514600" h="178434">
                <a:moveTo>
                  <a:pt x="2514600" y="178307"/>
                </a:moveTo>
                <a:lnTo>
                  <a:pt x="0" y="178307"/>
                </a:lnTo>
                <a:lnTo>
                  <a:pt x="0" y="0"/>
                </a:lnTo>
                <a:lnTo>
                  <a:pt x="2514600" y="0"/>
                </a:lnTo>
                <a:lnTo>
                  <a:pt x="2514600" y="178307"/>
                </a:lnTo>
                <a:close/>
              </a:path>
            </a:pathLst>
          </a:custGeom>
          <a:solidFill>
            <a:srgbClr val="4467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48000" y="933225"/>
            <a:ext cx="3048000" cy="157443"/>
          </a:xfrm>
          <a:custGeom>
            <a:avLst/>
            <a:gdLst/>
            <a:ahLst/>
            <a:cxnLst/>
            <a:rect l="l" t="t" r="r" b="b"/>
            <a:pathLst>
              <a:path w="2514600" h="178434">
                <a:moveTo>
                  <a:pt x="2514600" y="178307"/>
                </a:moveTo>
                <a:lnTo>
                  <a:pt x="0" y="178307"/>
                </a:lnTo>
                <a:lnTo>
                  <a:pt x="0" y="0"/>
                </a:lnTo>
                <a:lnTo>
                  <a:pt x="2514600" y="0"/>
                </a:lnTo>
                <a:lnTo>
                  <a:pt x="2514600" y="178307"/>
                </a:lnTo>
                <a:close/>
              </a:path>
            </a:pathLst>
          </a:custGeom>
          <a:solidFill>
            <a:srgbClr val="79A3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096000" y="933225"/>
            <a:ext cx="3048000" cy="157443"/>
          </a:xfrm>
          <a:custGeom>
            <a:avLst/>
            <a:gdLst/>
            <a:ahLst/>
            <a:cxnLst/>
            <a:rect l="l" t="t" r="r" b="b"/>
            <a:pathLst>
              <a:path w="2514600" h="178434">
                <a:moveTo>
                  <a:pt x="2514600" y="178307"/>
                </a:moveTo>
                <a:lnTo>
                  <a:pt x="0" y="178307"/>
                </a:lnTo>
                <a:lnTo>
                  <a:pt x="0" y="0"/>
                </a:lnTo>
                <a:lnTo>
                  <a:pt x="2514600" y="0"/>
                </a:lnTo>
                <a:lnTo>
                  <a:pt x="2514600" y="178307"/>
                </a:lnTo>
                <a:close/>
              </a:path>
            </a:pathLst>
          </a:custGeom>
          <a:solidFill>
            <a:srgbClr val="728C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44000" y="933225"/>
            <a:ext cx="3048000" cy="157443"/>
          </a:xfrm>
          <a:custGeom>
            <a:avLst/>
            <a:gdLst/>
            <a:ahLst/>
            <a:cxnLst/>
            <a:rect l="l" t="t" r="r" b="b"/>
            <a:pathLst>
              <a:path w="2514600" h="178434">
                <a:moveTo>
                  <a:pt x="2514600" y="178307"/>
                </a:moveTo>
                <a:lnTo>
                  <a:pt x="0" y="178307"/>
                </a:lnTo>
                <a:lnTo>
                  <a:pt x="0" y="0"/>
                </a:lnTo>
                <a:lnTo>
                  <a:pt x="2514600" y="0"/>
                </a:lnTo>
                <a:lnTo>
                  <a:pt x="2514600" y="178307"/>
                </a:lnTo>
                <a:close/>
              </a:path>
            </a:pathLst>
          </a:custGeom>
          <a:solidFill>
            <a:srgbClr val="FFD66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8828" y="4026050"/>
            <a:ext cx="1774204" cy="14953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044FA-B78D-7B65-85AC-25F922D1A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3F6C1A-768D-4E1D-4BFB-80D8CE1CFD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4779F-3D56-B723-1184-3CB45AE8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35C0-FADB-4D08-9478-7A7B52A64DF5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F2313-2904-7231-50C2-25D67A530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0DE6A-A6B5-FA80-BBAA-C06B90B2B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21E65-5401-4D16-9656-022DAE8B8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0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4688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735835"/>
            <a:ext cx="1030224" cy="7117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44688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44688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333333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4468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048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79A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096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144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FFD66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4340352"/>
            <a:ext cx="1219200" cy="14142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44688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 u="sng">
                <a:solidFill>
                  <a:srgbClr val="333333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4468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48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7987" y="0"/>
                </a:moveTo>
                <a:lnTo>
                  <a:pt x="0" y="0"/>
                </a:lnTo>
                <a:lnTo>
                  <a:pt x="0" y="214883"/>
                </a:lnTo>
                <a:lnTo>
                  <a:pt x="3047987" y="214883"/>
                </a:lnTo>
                <a:lnTo>
                  <a:pt x="3047987" y="0"/>
                </a:lnTo>
                <a:close/>
              </a:path>
            </a:pathLst>
          </a:custGeom>
          <a:solidFill>
            <a:srgbClr val="79A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096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44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FFD66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7607" y="394715"/>
            <a:ext cx="1700782" cy="4419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44688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 u="sng">
                <a:solidFill>
                  <a:srgbClr val="333333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2660" y="1515122"/>
            <a:ext cx="8707582" cy="511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44678E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63671" y="2393064"/>
            <a:ext cx="6830291" cy="1908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2" r:id="rId2"/>
    <p:sldLayoutId id="2147483665" r:id="rId3"/>
    <p:sldLayoutId id="2147483671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4468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048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79A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6096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9144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FFD6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4436" y="790143"/>
            <a:ext cx="9959975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44688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44821" y="2364460"/>
            <a:ext cx="6381115" cy="3601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333333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99570" y="6444411"/>
            <a:ext cx="178434" cy="198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68" r:id="rId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4468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48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7987" y="0"/>
                </a:moveTo>
                <a:lnTo>
                  <a:pt x="0" y="0"/>
                </a:lnTo>
                <a:lnTo>
                  <a:pt x="0" y="214883"/>
                </a:lnTo>
                <a:lnTo>
                  <a:pt x="3047987" y="214883"/>
                </a:lnTo>
                <a:lnTo>
                  <a:pt x="3047987" y="0"/>
                </a:lnTo>
                <a:close/>
              </a:path>
            </a:pathLst>
          </a:custGeom>
          <a:solidFill>
            <a:srgbClr val="79A3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096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9144000" y="0"/>
            <a:ext cx="3048000" cy="215265"/>
          </a:xfrm>
          <a:custGeom>
            <a:avLst/>
            <a:gdLst/>
            <a:ahLst/>
            <a:cxnLst/>
            <a:rect l="l" t="t" r="r" b="b"/>
            <a:pathLst>
              <a:path w="3048000" h="215265">
                <a:moveTo>
                  <a:pt x="3048000" y="0"/>
                </a:moveTo>
                <a:lnTo>
                  <a:pt x="0" y="0"/>
                </a:lnTo>
                <a:lnTo>
                  <a:pt x="0" y="214883"/>
                </a:lnTo>
                <a:lnTo>
                  <a:pt x="3048000" y="214883"/>
                </a:lnTo>
                <a:lnTo>
                  <a:pt x="3048000" y="0"/>
                </a:lnTo>
                <a:close/>
              </a:path>
            </a:pathLst>
          </a:custGeom>
          <a:solidFill>
            <a:srgbClr val="FFD6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94316" y="304053"/>
            <a:ext cx="10378310" cy="1183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44688F"/>
                </a:solidFill>
                <a:latin typeface="Franklin Gothic Medium"/>
                <a:cs typeface="Franklin Gothi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4315" y="2458630"/>
            <a:ext cx="5201920" cy="3515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 u="sng">
                <a:solidFill>
                  <a:srgbClr val="333333"/>
                </a:solidFill>
                <a:latin typeface="Franklin Gothic Book"/>
                <a:cs typeface="Franklin Gothic Boo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08198" y="6442925"/>
            <a:ext cx="269240" cy="198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58585"/>
                </a:solidFill>
                <a:latin typeface="Franklin Gothic Book"/>
                <a:cs typeface="Franklin Gothic Book"/>
              </a:defRPr>
            </a:lvl1pPr>
          </a:lstStyle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74" r:id="rId4"/>
    <p:sldLayoutId id="214748367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7E168-255E-5897-D9D0-49C1E7AC4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406" y="1269765"/>
            <a:ext cx="3616913" cy="279516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Climate Commitment Act Workshop Series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107D4A-B66F-4578-8A86-36D214753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406" y="4856780"/>
            <a:ext cx="3616913" cy="113684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Washington Utilities &amp; Transportation Commission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April 10, 2023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2EAC616-8404-F6FA-0A24-D07C7D83C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169" y="2093686"/>
            <a:ext cx="4185748" cy="267062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29467B-FE2F-59C1-5647-1942E451CACF}"/>
              </a:ext>
            </a:extLst>
          </p:cNvPr>
          <p:cNvCxnSpPr/>
          <p:nvPr/>
        </p:nvCxnSpPr>
        <p:spPr>
          <a:xfrm>
            <a:off x="622852" y="4465983"/>
            <a:ext cx="3975652" cy="0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157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94492" y="2881194"/>
            <a:ext cx="938446" cy="93850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8471" y="933225"/>
            <a:ext cx="8875059" cy="157443"/>
            <a:chOff x="0" y="1057655"/>
            <a:chExt cx="10058400" cy="178435"/>
          </a:xfrm>
        </p:grpSpPr>
        <p:sp>
          <p:nvSpPr>
            <p:cNvPr id="4" name="object 4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47419" y="1386005"/>
            <a:ext cx="3274359" cy="51154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dirty="0">
                <a:latin typeface="Calibri"/>
                <a:cs typeface="Calibri"/>
              </a:rPr>
              <a:t>No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Cost</a:t>
            </a:r>
            <a:r>
              <a:rPr spc="18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Allowances</a:t>
            </a: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61490" y="2973145"/>
            <a:ext cx="849854" cy="84716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405608" y="3876395"/>
            <a:ext cx="1958788" cy="27118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1632" spc="97" dirty="0">
                <a:solidFill>
                  <a:srgbClr val="333333"/>
                </a:solidFill>
                <a:latin typeface="Calibri"/>
                <a:cs typeface="Calibri"/>
              </a:rPr>
              <a:t>Natural</a:t>
            </a:r>
            <a:r>
              <a:rPr sz="1632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632" spc="159" dirty="0">
                <a:solidFill>
                  <a:srgbClr val="333333"/>
                </a:solidFill>
                <a:latin typeface="Calibri"/>
                <a:cs typeface="Calibri"/>
              </a:rPr>
              <a:t>Gas</a:t>
            </a:r>
            <a:r>
              <a:rPr sz="1632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632" spc="75" dirty="0">
                <a:solidFill>
                  <a:srgbClr val="333333"/>
                </a:solidFill>
                <a:latin typeface="Calibri"/>
                <a:cs typeface="Calibri"/>
              </a:rPr>
              <a:t>Utilities</a:t>
            </a:r>
            <a:endParaRPr sz="1632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71072" y="2661173"/>
            <a:ext cx="851198" cy="84716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819388" y="3549408"/>
            <a:ext cx="2554941" cy="881903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indent="560" algn="ctr">
              <a:lnSpc>
                <a:spcPct val="115100"/>
              </a:lnSpc>
              <a:spcBef>
                <a:spcPts val="88"/>
              </a:spcBef>
            </a:pPr>
            <a:r>
              <a:rPr sz="1632" spc="137" dirty="0">
                <a:solidFill>
                  <a:srgbClr val="333333"/>
                </a:solidFill>
                <a:latin typeface="Calibri"/>
                <a:cs typeface="Calibri"/>
              </a:rPr>
              <a:t>Emissions-</a:t>
            </a:r>
            <a:r>
              <a:rPr sz="1632" spc="84" dirty="0">
                <a:solidFill>
                  <a:srgbClr val="333333"/>
                </a:solidFill>
                <a:latin typeface="Calibri"/>
                <a:cs typeface="Calibri"/>
              </a:rPr>
              <a:t>Intensive, </a:t>
            </a:r>
            <a:r>
              <a:rPr sz="1632" spc="137" dirty="0">
                <a:solidFill>
                  <a:srgbClr val="333333"/>
                </a:solidFill>
                <a:latin typeface="Calibri"/>
                <a:cs typeface="Calibri"/>
              </a:rPr>
              <a:t>Trade-</a:t>
            </a:r>
            <a:r>
              <a:rPr sz="1632" spc="159" dirty="0">
                <a:solidFill>
                  <a:srgbClr val="333333"/>
                </a:solidFill>
                <a:latin typeface="Calibri"/>
                <a:cs typeface="Calibri"/>
              </a:rPr>
              <a:t>Exposed</a:t>
            </a:r>
            <a:r>
              <a:rPr sz="1632" spc="-3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632" spc="101" dirty="0">
                <a:solidFill>
                  <a:srgbClr val="333333"/>
                </a:solidFill>
                <a:latin typeface="Calibri"/>
                <a:cs typeface="Calibri"/>
              </a:rPr>
              <a:t>Industries </a:t>
            </a:r>
            <a:r>
              <a:rPr sz="1632" spc="128" dirty="0">
                <a:solidFill>
                  <a:srgbClr val="333333"/>
                </a:solidFill>
                <a:latin typeface="Calibri"/>
                <a:cs typeface="Calibri"/>
              </a:rPr>
              <a:t>(EITEs)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84035" y="3876395"/>
            <a:ext cx="1560979" cy="271182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1632" spc="119" dirty="0">
                <a:solidFill>
                  <a:srgbClr val="333333"/>
                </a:solidFill>
                <a:latin typeface="Calibri"/>
                <a:cs typeface="Calibri"/>
              </a:rPr>
              <a:t>Electric</a:t>
            </a:r>
            <a:r>
              <a:rPr sz="1632" spc="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632" spc="71" dirty="0">
                <a:solidFill>
                  <a:srgbClr val="333333"/>
                </a:solidFill>
                <a:latin typeface="Calibri"/>
                <a:cs typeface="Calibri"/>
              </a:rPr>
              <a:t>Utilities</a:t>
            </a:r>
            <a:endParaRPr sz="1632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767853" y="2167666"/>
            <a:ext cx="6656294" cy="333935"/>
          </a:xfrm>
          <a:custGeom>
            <a:avLst/>
            <a:gdLst/>
            <a:ahLst/>
            <a:cxnLst/>
            <a:rect l="l" t="t" r="r" b="b"/>
            <a:pathLst>
              <a:path w="7543800" h="378460">
                <a:moveTo>
                  <a:pt x="7473696" y="377951"/>
                </a:moveTo>
                <a:lnTo>
                  <a:pt x="71628" y="377951"/>
                </a:lnTo>
                <a:lnTo>
                  <a:pt x="43719" y="372332"/>
                </a:lnTo>
                <a:lnTo>
                  <a:pt x="20954" y="356996"/>
                </a:lnTo>
                <a:lnTo>
                  <a:pt x="5619" y="334232"/>
                </a:lnTo>
                <a:lnTo>
                  <a:pt x="0" y="306323"/>
                </a:lnTo>
                <a:lnTo>
                  <a:pt x="0" y="71627"/>
                </a:lnTo>
                <a:lnTo>
                  <a:pt x="5619" y="43719"/>
                </a:lnTo>
                <a:lnTo>
                  <a:pt x="20954" y="20954"/>
                </a:lnTo>
                <a:lnTo>
                  <a:pt x="43719" y="5619"/>
                </a:lnTo>
                <a:lnTo>
                  <a:pt x="71628" y="0"/>
                </a:lnTo>
                <a:lnTo>
                  <a:pt x="7473696" y="0"/>
                </a:lnTo>
                <a:lnTo>
                  <a:pt x="7501366" y="5619"/>
                </a:lnTo>
                <a:lnTo>
                  <a:pt x="7523607" y="20954"/>
                </a:lnTo>
                <a:lnTo>
                  <a:pt x="7538418" y="43719"/>
                </a:lnTo>
                <a:lnTo>
                  <a:pt x="7543800" y="71627"/>
                </a:lnTo>
                <a:lnTo>
                  <a:pt x="7543800" y="306323"/>
                </a:lnTo>
                <a:lnTo>
                  <a:pt x="7538418" y="334232"/>
                </a:lnTo>
                <a:lnTo>
                  <a:pt x="7523607" y="356996"/>
                </a:lnTo>
                <a:lnTo>
                  <a:pt x="7501366" y="372332"/>
                </a:lnTo>
                <a:lnTo>
                  <a:pt x="7473696" y="377951"/>
                </a:lnTo>
                <a:close/>
              </a:path>
            </a:pathLst>
          </a:custGeom>
          <a:solidFill>
            <a:srgbClr val="FFE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896429" y="2172502"/>
            <a:ext cx="6400800" cy="289112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1721" spc="202" dirty="0">
                <a:solidFill>
                  <a:srgbClr val="333333"/>
                </a:solidFill>
                <a:latin typeface="Calibri"/>
                <a:cs typeface="Calibri"/>
              </a:rPr>
              <a:t>Per</a:t>
            </a:r>
            <a:r>
              <a:rPr sz="1721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32" dirty="0">
                <a:solidFill>
                  <a:srgbClr val="333333"/>
                </a:solidFill>
                <a:latin typeface="Calibri"/>
                <a:cs typeface="Calibri"/>
              </a:rPr>
              <a:t>statute,</a:t>
            </a:r>
            <a:r>
              <a:rPr sz="1721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90" dirty="0">
                <a:solidFill>
                  <a:srgbClr val="333333"/>
                </a:solidFill>
                <a:latin typeface="Calibri"/>
                <a:cs typeface="Calibri"/>
              </a:rPr>
              <a:t>some</a:t>
            </a:r>
            <a:r>
              <a:rPr sz="1721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68" dirty="0">
                <a:solidFill>
                  <a:srgbClr val="333333"/>
                </a:solidFill>
                <a:latin typeface="Calibri"/>
                <a:cs typeface="Calibri"/>
              </a:rPr>
              <a:t>groups</a:t>
            </a:r>
            <a:r>
              <a:rPr sz="1721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37" dirty="0">
                <a:solidFill>
                  <a:srgbClr val="333333"/>
                </a:solidFill>
                <a:latin typeface="Calibri"/>
                <a:cs typeface="Calibri"/>
              </a:rPr>
              <a:t>are</a:t>
            </a:r>
            <a:r>
              <a:rPr sz="172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32" dirty="0">
                <a:solidFill>
                  <a:srgbClr val="333333"/>
                </a:solidFill>
                <a:latin typeface="Calibri"/>
                <a:cs typeface="Calibri"/>
              </a:rPr>
              <a:t>allocated</a:t>
            </a:r>
            <a:r>
              <a:rPr sz="1721" spc="-26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41" dirty="0">
                <a:solidFill>
                  <a:srgbClr val="333333"/>
                </a:solidFill>
                <a:latin typeface="Calibri"/>
                <a:cs typeface="Calibri"/>
              </a:rPr>
              <a:t>allowances</a:t>
            </a:r>
            <a:r>
              <a:rPr sz="172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37" dirty="0">
                <a:solidFill>
                  <a:srgbClr val="333333"/>
                </a:solidFill>
                <a:latin typeface="Calibri"/>
                <a:cs typeface="Calibri"/>
              </a:rPr>
              <a:t>at</a:t>
            </a:r>
            <a:r>
              <a:rPr sz="1721" spc="-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28" dirty="0">
                <a:solidFill>
                  <a:srgbClr val="333333"/>
                </a:solidFill>
                <a:latin typeface="Calibri"/>
                <a:cs typeface="Calibri"/>
              </a:rPr>
              <a:t>no</a:t>
            </a:r>
            <a:r>
              <a:rPr sz="1721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63" dirty="0">
                <a:solidFill>
                  <a:srgbClr val="333333"/>
                </a:solidFill>
                <a:latin typeface="Calibri"/>
                <a:cs typeface="Calibri"/>
              </a:rPr>
              <a:t>cost</a:t>
            </a:r>
            <a:endParaRPr sz="1721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58702" y="4699747"/>
            <a:ext cx="7876054" cy="661707"/>
          </a:xfrm>
          <a:custGeom>
            <a:avLst/>
            <a:gdLst/>
            <a:ahLst/>
            <a:cxnLst/>
            <a:rect l="l" t="t" r="r" b="b"/>
            <a:pathLst>
              <a:path w="8926195" h="749935">
                <a:moveTo>
                  <a:pt x="8819387" y="749808"/>
                </a:moveTo>
                <a:lnTo>
                  <a:pt x="106680" y="749808"/>
                </a:lnTo>
                <a:lnTo>
                  <a:pt x="64936" y="741497"/>
                </a:lnTo>
                <a:lnTo>
                  <a:pt x="31051" y="718756"/>
                </a:lnTo>
                <a:lnTo>
                  <a:pt x="8310" y="684871"/>
                </a:lnTo>
                <a:lnTo>
                  <a:pt x="0" y="643128"/>
                </a:lnTo>
                <a:lnTo>
                  <a:pt x="0" y="108203"/>
                </a:lnTo>
                <a:lnTo>
                  <a:pt x="8310" y="66222"/>
                </a:lnTo>
                <a:lnTo>
                  <a:pt x="31051" y="31813"/>
                </a:lnTo>
                <a:lnTo>
                  <a:pt x="64936" y="8548"/>
                </a:lnTo>
                <a:lnTo>
                  <a:pt x="106680" y="0"/>
                </a:lnTo>
                <a:lnTo>
                  <a:pt x="8819387" y="0"/>
                </a:lnTo>
                <a:lnTo>
                  <a:pt x="8861131" y="8548"/>
                </a:lnTo>
                <a:lnTo>
                  <a:pt x="8895016" y="31813"/>
                </a:lnTo>
                <a:lnTo>
                  <a:pt x="8917757" y="66222"/>
                </a:lnTo>
                <a:lnTo>
                  <a:pt x="8926067" y="108203"/>
                </a:lnTo>
                <a:lnTo>
                  <a:pt x="8926067" y="643128"/>
                </a:lnTo>
                <a:lnTo>
                  <a:pt x="8917757" y="684871"/>
                </a:lnTo>
                <a:lnTo>
                  <a:pt x="8895016" y="718756"/>
                </a:lnTo>
                <a:lnTo>
                  <a:pt x="8861131" y="741497"/>
                </a:lnTo>
                <a:lnTo>
                  <a:pt x="8819387" y="749808"/>
                </a:lnTo>
                <a:close/>
              </a:path>
            </a:pathLst>
          </a:custGeom>
          <a:solidFill>
            <a:srgbClr val="FFEB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59932" y="4757142"/>
            <a:ext cx="7477685" cy="548528"/>
          </a:xfrm>
          <a:prstGeom prst="rect">
            <a:avLst/>
          </a:prstGeom>
        </p:spPr>
        <p:txBody>
          <a:bodyPr vert="horz" wrap="square" lIns="0" tIns="25213" rIns="0" bIns="0" rtlCol="0">
            <a:spAutoFit/>
          </a:bodyPr>
          <a:lstStyle/>
          <a:p>
            <a:pPr marL="640450" marR="4483" indent="-629804">
              <a:lnSpc>
                <a:spcPts val="2047"/>
              </a:lnSpc>
              <a:spcBef>
                <a:spcPts val="199"/>
              </a:spcBef>
            </a:pPr>
            <a:r>
              <a:rPr sz="1721" spc="202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721" spc="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15" dirty="0">
                <a:solidFill>
                  <a:srgbClr val="333333"/>
                </a:solidFill>
                <a:latin typeface="Calibri"/>
                <a:cs typeface="Calibri"/>
              </a:rPr>
              <a:t>allocation</a:t>
            </a:r>
            <a:r>
              <a:rPr sz="1721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46" dirty="0">
                <a:solidFill>
                  <a:srgbClr val="333333"/>
                </a:solidFill>
                <a:latin typeface="Calibri"/>
                <a:cs typeface="Calibri"/>
              </a:rPr>
              <a:t>of</a:t>
            </a:r>
            <a:r>
              <a:rPr sz="1721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46" dirty="0">
                <a:solidFill>
                  <a:srgbClr val="333333"/>
                </a:solidFill>
                <a:latin typeface="Calibri"/>
                <a:cs typeface="Calibri"/>
              </a:rPr>
              <a:t>free</a:t>
            </a:r>
            <a:r>
              <a:rPr sz="1721" spc="-13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41" dirty="0">
                <a:solidFill>
                  <a:srgbClr val="333333"/>
                </a:solidFill>
                <a:latin typeface="Calibri"/>
                <a:cs typeface="Calibri"/>
              </a:rPr>
              <a:t>allowances</a:t>
            </a:r>
            <a:r>
              <a:rPr sz="1721" spc="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37" dirty="0">
                <a:solidFill>
                  <a:srgbClr val="333333"/>
                </a:solidFill>
                <a:latin typeface="Calibri"/>
                <a:cs typeface="Calibri"/>
              </a:rPr>
              <a:t>is</a:t>
            </a:r>
            <a:r>
              <a:rPr sz="1721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68" dirty="0">
                <a:solidFill>
                  <a:srgbClr val="333333"/>
                </a:solidFill>
                <a:latin typeface="Calibri"/>
                <a:cs typeface="Calibri"/>
              </a:rPr>
              <a:t>based</a:t>
            </a:r>
            <a:r>
              <a:rPr sz="1721" spc="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28" dirty="0">
                <a:solidFill>
                  <a:srgbClr val="333333"/>
                </a:solidFill>
                <a:latin typeface="Calibri"/>
                <a:cs typeface="Calibri"/>
              </a:rPr>
              <a:t>on</a:t>
            </a:r>
            <a:r>
              <a:rPr sz="1721" spc="-13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32" dirty="0">
                <a:solidFill>
                  <a:srgbClr val="333333"/>
                </a:solidFill>
                <a:latin typeface="Calibri"/>
                <a:cs typeface="Calibri"/>
              </a:rPr>
              <a:t>entity-</a:t>
            </a:r>
            <a:r>
              <a:rPr sz="1721" spc="154" dirty="0">
                <a:solidFill>
                  <a:srgbClr val="333333"/>
                </a:solidFill>
                <a:latin typeface="Calibri"/>
                <a:cs typeface="Calibri"/>
              </a:rPr>
              <a:t>specific</a:t>
            </a:r>
            <a:r>
              <a:rPr sz="1721" spc="-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15" dirty="0">
                <a:solidFill>
                  <a:srgbClr val="333333"/>
                </a:solidFill>
                <a:latin typeface="Calibri"/>
                <a:cs typeface="Calibri"/>
              </a:rPr>
              <a:t>conditions, </a:t>
            </a:r>
            <a:r>
              <a:rPr sz="1721" spc="141" dirty="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1721" spc="-26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63" dirty="0">
                <a:solidFill>
                  <a:srgbClr val="333333"/>
                </a:solidFill>
                <a:latin typeface="Calibri"/>
                <a:cs typeface="Calibri"/>
              </a:rPr>
              <a:t>can</a:t>
            </a:r>
            <a:r>
              <a:rPr sz="1721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59" dirty="0">
                <a:solidFill>
                  <a:srgbClr val="333333"/>
                </a:solidFill>
                <a:latin typeface="Calibri"/>
                <a:cs typeface="Calibri"/>
              </a:rPr>
              <a:t>be</a:t>
            </a:r>
            <a:r>
              <a:rPr sz="1721" spc="-22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37" dirty="0">
                <a:solidFill>
                  <a:srgbClr val="333333"/>
                </a:solidFill>
                <a:latin typeface="Calibri"/>
                <a:cs typeface="Calibri"/>
              </a:rPr>
              <a:t>adjusted</a:t>
            </a:r>
            <a:r>
              <a:rPr sz="1721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72" dirty="0">
                <a:solidFill>
                  <a:srgbClr val="333333"/>
                </a:solidFill>
                <a:latin typeface="Calibri"/>
                <a:cs typeface="Calibri"/>
              </a:rPr>
              <a:t>by</a:t>
            </a:r>
            <a:r>
              <a:rPr sz="1721" spc="-22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80" dirty="0">
                <a:solidFill>
                  <a:srgbClr val="333333"/>
                </a:solidFill>
                <a:latin typeface="Calibri"/>
                <a:cs typeface="Calibri"/>
              </a:rPr>
              <a:t>Ecology</a:t>
            </a:r>
            <a:r>
              <a:rPr sz="1721" spc="-22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94" dirty="0">
                <a:solidFill>
                  <a:srgbClr val="333333"/>
                </a:solidFill>
                <a:latin typeface="Calibri"/>
                <a:cs typeface="Calibri"/>
              </a:rPr>
              <a:t>as</a:t>
            </a:r>
            <a:r>
              <a:rPr sz="1721" spc="-22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63" dirty="0">
                <a:solidFill>
                  <a:srgbClr val="333333"/>
                </a:solidFill>
                <a:latin typeface="Calibri"/>
                <a:cs typeface="Calibri"/>
              </a:rPr>
              <a:t>those</a:t>
            </a:r>
            <a:r>
              <a:rPr sz="1721" spc="-22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37" dirty="0">
                <a:solidFill>
                  <a:srgbClr val="333333"/>
                </a:solidFill>
                <a:latin typeface="Calibri"/>
                <a:cs typeface="Calibri"/>
              </a:rPr>
              <a:t>conditions</a:t>
            </a:r>
            <a:r>
              <a:rPr sz="1721" spc="-22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63" dirty="0">
                <a:solidFill>
                  <a:srgbClr val="333333"/>
                </a:solidFill>
                <a:latin typeface="Calibri"/>
                <a:cs typeface="Calibri"/>
              </a:rPr>
              <a:t>change</a:t>
            </a:r>
            <a:endParaRPr sz="172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732902" y="5651300"/>
            <a:ext cx="79001" cy="14649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882" spc="-4" dirty="0">
                <a:solidFill>
                  <a:srgbClr val="898989"/>
                </a:solidFill>
                <a:latin typeface="Calibri"/>
                <a:cs typeface="Calibri"/>
              </a:rPr>
              <a:t>7</a:t>
            </a:r>
            <a:endParaRPr sz="882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870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2340" y="1352383"/>
            <a:ext cx="3200959" cy="51154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dirty="0">
                <a:latin typeface="Calibri"/>
                <a:cs typeface="Calibri"/>
              </a:rPr>
              <a:t>How</a:t>
            </a:r>
            <a:r>
              <a:rPr spc="-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Market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Works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62324" y="2112227"/>
            <a:ext cx="7658660" cy="3045155"/>
          </a:xfrm>
          <a:prstGeom prst="rect">
            <a:avLst/>
          </a:prstGeom>
        </p:spPr>
        <p:txBody>
          <a:bodyPr vert="horz" wrap="square" lIns="0" tIns="138393" rIns="0" bIns="0" rtlCol="0">
            <a:spAutoFit/>
          </a:bodyPr>
          <a:lstStyle/>
          <a:p>
            <a:pPr marL="261111" indent="-250465">
              <a:lnSpc>
                <a:spcPct val="100000"/>
              </a:lnSpc>
              <a:spcBef>
                <a:spcPts val="1090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sz="1588" dirty="0">
                <a:latin typeface="Franklin Gothic Book"/>
                <a:cs typeface="Franklin Gothic Book"/>
              </a:rPr>
              <a:t>WCI,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Inc.</a:t>
            </a:r>
            <a:r>
              <a:rPr sz="1588" spc="-40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provides</a:t>
            </a:r>
            <a:r>
              <a:rPr sz="1588" spc="-40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market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platform</a:t>
            </a:r>
            <a:endParaRPr sz="1588">
              <a:latin typeface="Franklin Gothic Book"/>
              <a:cs typeface="Franklin Gothic Book"/>
            </a:endParaRPr>
          </a:p>
          <a:p>
            <a:pPr marL="593383" lvl="1" indent="-249344">
              <a:lnSpc>
                <a:spcPct val="100000"/>
              </a:lnSpc>
              <a:spcBef>
                <a:spcPts val="918"/>
              </a:spcBef>
              <a:buFont typeface="Courier New"/>
              <a:buChar char="o"/>
              <a:tabLst>
                <a:tab pos="593943" algn="l"/>
              </a:tabLst>
            </a:pPr>
            <a:r>
              <a:rPr sz="1456" dirty="0">
                <a:latin typeface="Franklin Gothic Book"/>
                <a:cs typeface="Franklin Gothic Book"/>
              </a:rPr>
              <a:t>Market</a:t>
            </a:r>
            <a:r>
              <a:rPr sz="1456" spc="-57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Monitoring</a:t>
            </a:r>
            <a:r>
              <a:rPr sz="1456" spc="-35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support</a:t>
            </a:r>
            <a:r>
              <a:rPr sz="1456" spc="-7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for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ECY: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Monitoring</a:t>
            </a:r>
            <a:r>
              <a:rPr sz="1456" spc="-49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Analytics</a:t>
            </a:r>
            <a:endParaRPr sz="1456">
              <a:latin typeface="Franklin Gothic Book"/>
              <a:cs typeface="Franklin Gothic Book"/>
            </a:endParaRPr>
          </a:p>
          <a:p>
            <a:pPr marL="593383" lvl="1" indent="-249344">
              <a:lnSpc>
                <a:spcPct val="100000"/>
              </a:lnSpc>
              <a:spcBef>
                <a:spcPts val="869"/>
              </a:spcBef>
              <a:buFont typeface="Courier New"/>
              <a:buChar char="o"/>
              <a:tabLst>
                <a:tab pos="593943" algn="l"/>
              </a:tabLst>
            </a:pPr>
            <a:r>
              <a:rPr sz="1456" dirty="0">
                <a:latin typeface="Franklin Gothic Book"/>
                <a:cs typeface="Franklin Gothic Book"/>
              </a:rPr>
              <a:t>Financial</a:t>
            </a:r>
            <a:r>
              <a:rPr sz="1456" spc="-35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Services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Administrator: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Deutsche</a:t>
            </a:r>
            <a:r>
              <a:rPr sz="1456" spc="-40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Bank</a:t>
            </a:r>
            <a:r>
              <a:rPr sz="1456" spc="4" dirty="0">
                <a:latin typeface="Franklin Gothic Book"/>
                <a:cs typeface="Franklin Gothic Book"/>
              </a:rPr>
              <a:t> </a:t>
            </a:r>
            <a:r>
              <a:rPr sz="1456" spc="-18" dirty="0">
                <a:latin typeface="Franklin Gothic Book"/>
                <a:cs typeface="Franklin Gothic Book"/>
              </a:rPr>
              <a:t>(DB)</a:t>
            </a:r>
            <a:endParaRPr sz="1456">
              <a:latin typeface="Franklin Gothic Book"/>
              <a:cs typeface="Franklin Gothic Book"/>
            </a:endParaRPr>
          </a:p>
          <a:p>
            <a:pPr marL="249905" marR="1919110" lvl="2" indent="-250465" algn="r">
              <a:lnSpc>
                <a:spcPct val="100000"/>
              </a:lnSpc>
              <a:spcBef>
                <a:spcPts val="877"/>
              </a:spcBef>
              <a:buFont typeface="Wingdings"/>
              <a:buChar char=""/>
              <a:tabLst>
                <a:tab pos="249905" algn="l"/>
                <a:tab pos="250465" algn="l"/>
              </a:tabLst>
            </a:pPr>
            <a:r>
              <a:rPr sz="1456" dirty="0">
                <a:latin typeface="Franklin Gothic Book"/>
                <a:cs typeface="Franklin Gothic Book"/>
              </a:rPr>
              <a:t>DB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settles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auction</a:t>
            </a:r>
            <a:r>
              <a:rPr sz="1456" spc="-26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payments,</a:t>
            </a:r>
            <a:r>
              <a:rPr sz="1456" spc="-40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transfers</a:t>
            </a:r>
            <a:r>
              <a:rPr sz="1456" spc="-18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auction</a:t>
            </a:r>
            <a:r>
              <a:rPr sz="1456" spc="-13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revenue</a:t>
            </a:r>
            <a:r>
              <a:rPr sz="1456" spc="-5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to</a:t>
            </a:r>
            <a:r>
              <a:rPr sz="1456" spc="-9" dirty="0">
                <a:latin typeface="Franklin Gothic Book"/>
                <a:cs typeface="Franklin Gothic Book"/>
              </a:rPr>
              <a:t> </a:t>
            </a:r>
            <a:r>
              <a:rPr sz="1456" spc="-22" dirty="0">
                <a:latin typeface="Franklin Gothic Book"/>
                <a:cs typeface="Franklin Gothic Book"/>
              </a:rPr>
              <a:t>WA</a:t>
            </a:r>
            <a:endParaRPr sz="1456">
              <a:latin typeface="Franklin Gothic Book"/>
              <a:cs typeface="Franklin Gothic Book"/>
            </a:endParaRPr>
          </a:p>
          <a:p>
            <a:pPr lvl="2">
              <a:lnSpc>
                <a:spcPct val="100000"/>
              </a:lnSpc>
              <a:spcBef>
                <a:spcPts val="35"/>
              </a:spcBef>
              <a:buFont typeface="Wingdings"/>
              <a:buChar char=""/>
            </a:pPr>
            <a:endParaRPr sz="1941">
              <a:latin typeface="Franklin Gothic Book"/>
              <a:cs typeface="Franklin Gothic Book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sz="1588" dirty="0">
                <a:latin typeface="Franklin Gothic Book"/>
                <a:cs typeface="Franklin Gothic Book"/>
              </a:rPr>
              <a:t>All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participants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must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register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with</a:t>
            </a:r>
            <a:r>
              <a:rPr sz="1588" spc="-13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Ecology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to</a:t>
            </a:r>
            <a:r>
              <a:rPr sz="1588" spc="-13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access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the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WCI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platform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and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place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trades</a:t>
            </a:r>
            <a:endParaRPr sz="1588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Symbol"/>
              <a:buChar char=""/>
            </a:pPr>
            <a:endParaRPr sz="1985">
              <a:latin typeface="Franklin Gothic Book"/>
              <a:cs typeface="Franklin Gothic Book"/>
            </a:endParaRPr>
          </a:p>
          <a:p>
            <a:pPr marL="249905" marR="1927515" indent="-250465" algn="r">
              <a:lnSpc>
                <a:spcPct val="100000"/>
              </a:lnSpc>
              <a:buFont typeface="Symbol"/>
              <a:buChar char=""/>
              <a:tabLst>
                <a:tab pos="249905" algn="l"/>
                <a:tab pos="250465" algn="l"/>
              </a:tabLst>
            </a:pPr>
            <a:r>
              <a:rPr sz="1588" dirty="0">
                <a:latin typeface="Franklin Gothic Book"/>
                <a:cs typeface="Franklin Gothic Book"/>
              </a:rPr>
              <a:t>All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participants</a:t>
            </a:r>
            <a:r>
              <a:rPr sz="1588" spc="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pay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the same</a:t>
            </a:r>
            <a:r>
              <a:rPr sz="1588" spc="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price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at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auctions</a:t>
            </a:r>
            <a:r>
              <a:rPr sz="1588" spc="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(same</a:t>
            </a:r>
            <a:r>
              <a:rPr sz="1588" spc="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as</a:t>
            </a:r>
            <a:r>
              <a:rPr sz="1588" spc="-4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CA/QC)</a:t>
            </a:r>
            <a:endParaRPr sz="1588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Symbol"/>
              <a:buChar char=""/>
            </a:pPr>
            <a:endParaRPr sz="1985">
              <a:latin typeface="Franklin Gothic Book"/>
              <a:cs typeface="Franklin Gothic Book"/>
            </a:endParaRPr>
          </a:p>
          <a:p>
            <a:pPr marL="261111" indent="-250465">
              <a:lnSpc>
                <a:spcPct val="100000"/>
              </a:lnSpc>
              <a:buFont typeface="Symbol"/>
              <a:buChar char=""/>
              <a:tabLst>
                <a:tab pos="261111" algn="l"/>
                <a:tab pos="261671" algn="l"/>
              </a:tabLst>
            </a:pPr>
            <a:r>
              <a:rPr sz="1588" dirty="0">
                <a:latin typeface="Franklin Gothic Book"/>
                <a:cs typeface="Franklin Gothic Book"/>
              </a:rPr>
              <a:t>Holding</a:t>
            </a:r>
            <a:r>
              <a:rPr sz="1588" spc="-26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accounts,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compliance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accounts</a:t>
            </a:r>
            <a:endParaRPr sz="1588">
              <a:latin typeface="Franklin Gothic Book"/>
              <a:cs typeface="Franklin Gothic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658471" y="933225"/>
            <a:ext cx="8875059" cy="157443"/>
            <a:chOff x="0" y="1057655"/>
            <a:chExt cx="10058400" cy="178435"/>
          </a:xfrm>
        </p:grpSpPr>
        <p:sp>
          <p:nvSpPr>
            <p:cNvPr id="5" name="object 5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621319" y="5562573"/>
            <a:ext cx="79001" cy="14649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882" spc="-4" dirty="0">
                <a:solidFill>
                  <a:srgbClr val="898989"/>
                </a:solidFill>
                <a:latin typeface="Calibri"/>
                <a:cs typeface="Calibri"/>
              </a:rPr>
              <a:t>8</a:t>
            </a:r>
            <a:endParaRPr sz="882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3580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8471" y="933225"/>
            <a:ext cx="8875059" cy="4993341"/>
            <a:chOff x="0" y="1057655"/>
            <a:chExt cx="10058400" cy="5659120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11580"/>
              <a:ext cx="2519172" cy="550468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461723" y="2163166"/>
            <a:ext cx="5476875" cy="3175746"/>
          </a:xfrm>
          <a:prstGeom prst="rect">
            <a:avLst/>
          </a:prstGeom>
        </p:spPr>
        <p:txBody>
          <a:bodyPr vert="horz" wrap="square" lIns="0" tIns="26894" rIns="0" bIns="0" rtlCol="0">
            <a:spAutoFit/>
          </a:bodyPr>
          <a:lstStyle/>
          <a:p>
            <a:pPr marL="261111" marR="4483" indent="-250465">
              <a:lnSpc>
                <a:spcPts val="2030"/>
              </a:lnSpc>
              <a:spcBef>
                <a:spcPts val="212"/>
              </a:spcBef>
              <a:buSzPct val="110256"/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Emitters</a:t>
            </a:r>
            <a:r>
              <a:rPr sz="1721" spc="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can</a:t>
            </a:r>
            <a:r>
              <a:rPr sz="1721" spc="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earn</a:t>
            </a:r>
            <a:r>
              <a:rPr sz="1721" spc="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offset</a:t>
            </a:r>
            <a:r>
              <a:rPr sz="1721" spc="2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credits</a:t>
            </a:r>
            <a:r>
              <a:rPr sz="1721" spc="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1721" spc="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investing</a:t>
            </a:r>
            <a:r>
              <a:rPr sz="1721" spc="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1721" spc="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projects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1721" spc="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reduce,</a:t>
            </a:r>
            <a:r>
              <a:rPr sz="1721" spc="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avoid,</a:t>
            </a:r>
            <a:r>
              <a:rPr sz="1721" spc="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or</a:t>
            </a:r>
            <a:r>
              <a:rPr sz="1721" spc="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remove</a:t>
            </a:r>
            <a:r>
              <a:rPr sz="1721" spc="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greenhouse</a:t>
            </a:r>
            <a:r>
              <a:rPr sz="1721" spc="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1721" spc="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endParaRPr sz="1721">
              <a:latin typeface="Franklin Gothic Book"/>
              <a:cs typeface="Franklin Gothic Book"/>
            </a:endParaRPr>
          </a:p>
          <a:p>
            <a:pPr marL="261111" indent="-250465">
              <a:lnSpc>
                <a:spcPct val="100000"/>
              </a:lnSpc>
              <a:spcBef>
                <a:spcPts val="767"/>
              </a:spcBef>
              <a:buSzPct val="110256"/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Limits</a:t>
            </a:r>
            <a:r>
              <a:rPr sz="1721" spc="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apply</a:t>
            </a:r>
            <a:r>
              <a:rPr sz="1721" spc="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1721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1721" spc="2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use</a:t>
            </a:r>
            <a:r>
              <a:rPr sz="1721" spc="2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1721" spc="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offset</a:t>
            </a:r>
            <a:r>
              <a:rPr sz="1721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credits</a:t>
            </a:r>
            <a:endParaRPr sz="1721">
              <a:latin typeface="Franklin Gothic Book"/>
              <a:cs typeface="Franklin Gothic Book"/>
            </a:endParaRPr>
          </a:p>
          <a:p>
            <a:pPr marL="591702" lvl="1" indent="-249344">
              <a:lnSpc>
                <a:spcPct val="100000"/>
              </a:lnSpc>
              <a:spcBef>
                <a:spcPts val="922"/>
              </a:spcBef>
              <a:buFont typeface="Courier New"/>
              <a:buChar char="o"/>
              <a:tabLst>
                <a:tab pos="592262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Additional</a:t>
            </a:r>
            <a:r>
              <a:rPr sz="1456" spc="-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limits</a:t>
            </a:r>
            <a:r>
              <a:rPr sz="1456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1456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credits</a:t>
            </a:r>
            <a:r>
              <a:rPr sz="1456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earned</a:t>
            </a:r>
            <a:r>
              <a:rPr sz="1456" spc="-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1456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Tribal</a:t>
            </a:r>
            <a:r>
              <a:rPr sz="1456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projects</a:t>
            </a:r>
            <a:endParaRPr sz="1456">
              <a:latin typeface="Franklin Gothic Book"/>
              <a:cs typeface="Franklin Gothic Book"/>
            </a:endParaRPr>
          </a:p>
          <a:p>
            <a:pPr marL="591702" lvl="1" indent="-249344">
              <a:lnSpc>
                <a:spcPct val="100000"/>
              </a:lnSpc>
              <a:spcBef>
                <a:spcPts val="635"/>
              </a:spcBef>
              <a:buFont typeface="Courier New"/>
              <a:buChar char="o"/>
              <a:tabLst>
                <a:tab pos="592262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Offset</a:t>
            </a:r>
            <a:r>
              <a:rPr sz="1456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credits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1456" spc="-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‘under</a:t>
            </a:r>
            <a:r>
              <a:rPr sz="1456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1456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cap’</a:t>
            </a:r>
            <a:endParaRPr sz="1456">
              <a:latin typeface="Franklin Gothic Book"/>
              <a:cs typeface="Franklin Gothic Book"/>
            </a:endParaRPr>
          </a:p>
          <a:p>
            <a:pPr marL="261111" indent="-250465">
              <a:lnSpc>
                <a:spcPct val="100000"/>
              </a:lnSpc>
              <a:spcBef>
                <a:spcPts val="1302"/>
              </a:spcBef>
              <a:buSzPct val="110256"/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Eligible</a:t>
            </a:r>
            <a:r>
              <a:rPr sz="1721" spc="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projects</a:t>
            </a:r>
            <a:r>
              <a:rPr sz="1721" spc="2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types</a:t>
            </a:r>
            <a:r>
              <a:rPr sz="1721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include:</a:t>
            </a:r>
            <a:endParaRPr sz="1721">
              <a:latin typeface="Franklin Gothic Book"/>
              <a:cs typeface="Franklin Gothic Book"/>
            </a:endParaRPr>
          </a:p>
          <a:p>
            <a:pPr marL="591702" lvl="1" indent="-249344">
              <a:lnSpc>
                <a:spcPct val="100000"/>
              </a:lnSpc>
              <a:spcBef>
                <a:spcPts val="476"/>
              </a:spcBef>
              <a:buFont typeface="Courier New"/>
              <a:buChar char="o"/>
              <a:tabLst>
                <a:tab pos="592262" algn="l"/>
              </a:tabLst>
            </a:pP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Forestry</a:t>
            </a:r>
            <a:endParaRPr sz="1456">
              <a:latin typeface="Franklin Gothic Book"/>
              <a:cs typeface="Franklin Gothic Book"/>
            </a:endParaRPr>
          </a:p>
          <a:p>
            <a:pPr marL="591702" lvl="1" indent="-249344">
              <a:lnSpc>
                <a:spcPct val="100000"/>
              </a:lnSpc>
              <a:spcBef>
                <a:spcPts val="644"/>
              </a:spcBef>
              <a:buFont typeface="Courier New"/>
              <a:buChar char="o"/>
              <a:tabLst>
                <a:tab pos="592262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Urban</a:t>
            </a:r>
            <a:r>
              <a:rPr sz="1456" spc="-2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forestry</a:t>
            </a:r>
            <a:endParaRPr sz="1456">
              <a:latin typeface="Franklin Gothic Book"/>
              <a:cs typeface="Franklin Gothic Book"/>
            </a:endParaRPr>
          </a:p>
          <a:p>
            <a:pPr marL="591702" lvl="1" indent="-249344">
              <a:lnSpc>
                <a:spcPct val="100000"/>
              </a:lnSpc>
              <a:spcBef>
                <a:spcPts val="635"/>
              </a:spcBef>
              <a:buFont typeface="Courier New"/>
              <a:buChar char="o"/>
              <a:tabLst>
                <a:tab pos="592262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Livestock</a:t>
            </a:r>
            <a:r>
              <a:rPr sz="1456" spc="-7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projects</a:t>
            </a:r>
            <a:endParaRPr sz="1456">
              <a:latin typeface="Franklin Gothic Book"/>
              <a:cs typeface="Franklin Gothic Book"/>
            </a:endParaRPr>
          </a:p>
          <a:p>
            <a:pPr marL="591702" lvl="1" indent="-249344">
              <a:lnSpc>
                <a:spcPct val="100000"/>
              </a:lnSpc>
              <a:spcBef>
                <a:spcPts val="649"/>
              </a:spcBef>
              <a:buFont typeface="Courier New"/>
              <a:buChar char="o"/>
              <a:tabLst>
                <a:tab pos="592262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Ozone</a:t>
            </a:r>
            <a:r>
              <a:rPr sz="1456" spc="-5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removal</a:t>
            </a:r>
            <a:r>
              <a:rPr sz="1456" spc="-4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projects</a:t>
            </a:r>
            <a:endParaRPr sz="1456">
              <a:latin typeface="Franklin Gothic Book"/>
              <a:cs typeface="Franklin Gothic Boo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96954" y="1515122"/>
            <a:ext cx="8353288" cy="51154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404350">
              <a:lnSpc>
                <a:spcPct val="100000"/>
              </a:lnSpc>
              <a:spcBef>
                <a:spcPts val="119"/>
              </a:spcBef>
            </a:pPr>
            <a:r>
              <a:rPr spc="-9" dirty="0">
                <a:latin typeface="Calibri"/>
                <a:cs typeface="Calibri"/>
              </a:rPr>
              <a:t>Offsets</a:t>
            </a:r>
          </a:p>
        </p:txBody>
      </p:sp>
    </p:spTree>
    <p:extLst>
      <p:ext uri="{BB962C8B-B14F-4D97-AF65-F5344CB8AC3E}">
        <p14:creationId xmlns:p14="http://schemas.microsoft.com/office/powerpoint/2010/main" val="689435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8471" y="933225"/>
            <a:ext cx="8875059" cy="4993341"/>
            <a:chOff x="0" y="1057655"/>
            <a:chExt cx="10058400" cy="5659120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0752" y="1232915"/>
              <a:ext cx="2517648" cy="548335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83226">
              <a:lnSpc>
                <a:spcPct val="100000"/>
              </a:lnSpc>
              <a:spcBef>
                <a:spcPts val="119"/>
              </a:spcBef>
            </a:pPr>
            <a:r>
              <a:rPr spc="-9" dirty="0"/>
              <a:t>Implementation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325029" y="2104077"/>
            <a:ext cx="5059456" cy="3243543"/>
          </a:xfrm>
          <a:prstGeom prst="rect">
            <a:avLst/>
          </a:prstGeom>
        </p:spPr>
        <p:txBody>
          <a:bodyPr vert="horz" wrap="square" lIns="0" tIns="105895" rIns="0" bIns="0" rtlCol="0">
            <a:spAutoFit/>
          </a:bodyPr>
          <a:lstStyle/>
          <a:p>
            <a:pPr marL="263913" indent="-251025">
              <a:lnSpc>
                <a:spcPct val="100000"/>
              </a:lnSpc>
              <a:spcBef>
                <a:spcPts val="833"/>
              </a:spcBef>
              <a:buFont typeface="Arial"/>
              <a:buChar char="•"/>
              <a:tabLst>
                <a:tab pos="263913" algn="l"/>
                <a:tab pos="264473" algn="l"/>
              </a:tabLst>
            </a:pPr>
            <a:r>
              <a:rPr sz="1456" dirty="0">
                <a:latin typeface="Franklin Gothic Book"/>
                <a:cs typeface="Franklin Gothic Book"/>
              </a:rPr>
              <a:t>Three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rulemakings,</a:t>
            </a:r>
            <a:r>
              <a:rPr sz="1456" spc="-44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all</a:t>
            </a:r>
            <a:r>
              <a:rPr sz="1456" spc="-9" dirty="0">
                <a:latin typeface="Franklin Gothic Book"/>
                <a:cs typeface="Franklin Gothic Book"/>
              </a:rPr>
              <a:t> complete</a:t>
            </a:r>
            <a:endParaRPr sz="1456">
              <a:latin typeface="Franklin Gothic Book"/>
              <a:cs typeface="Franklin Gothic Book"/>
            </a:endParaRPr>
          </a:p>
          <a:p>
            <a:pPr marL="555281" marR="16810" lvl="1" indent="-208441">
              <a:lnSpc>
                <a:spcPts val="1490"/>
              </a:lnSpc>
              <a:spcBef>
                <a:spcPts val="896"/>
              </a:spcBef>
              <a:buFont typeface="Courier New"/>
              <a:buChar char="o"/>
              <a:tabLst>
                <a:tab pos="555841" algn="l"/>
              </a:tabLst>
            </a:pPr>
            <a:r>
              <a:rPr sz="1368" dirty="0">
                <a:latin typeface="Franklin Gothic Book"/>
                <a:cs typeface="Franklin Gothic Book"/>
              </a:rPr>
              <a:t>program</a:t>
            </a:r>
            <a:r>
              <a:rPr sz="1368" spc="-9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structure:</a:t>
            </a:r>
            <a:r>
              <a:rPr sz="1368" spc="13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Chapter</a:t>
            </a:r>
            <a:r>
              <a:rPr sz="1368" spc="13" dirty="0">
                <a:latin typeface="Franklin Gothic Book"/>
                <a:cs typeface="Franklin Gothic Book"/>
              </a:rPr>
              <a:t> </a:t>
            </a:r>
            <a:r>
              <a:rPr sz="1368" spc="-26" dirty="0">
                <a:latin typeface="Franklin Gothic Book"/>
                <a:cs typeface="Franklin Gothic Book"/>
              </a:rPr>
              <a:t>173-</a:t>
            </a:r>
            <a:r>
              <a:rPr sz="1368" dirty="0">
                <a:latin typeface="Franklin Gothic Book"/>
                <a:cs typeface="Franklin Gothic Book"/>
              </a:rPr>
              <a:t>466</a:t>
            </a:r>
            <a:r>
              <a:rPr sz="1368" spc="-26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WAC</a:t>
            </a:r>
            <a:r>
              <a:rPr sz="1368" spc="4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rule</a:t>
            </a:r>
            <a:r>
              <a:rPr sz="1368" spc="-4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adopted</a:t>
            </a:r>
            <a:r>
              <a:rPr sz="1368" spc="-13" dirty="0">
                <a:latin typeface="Franklin Gothic Book"/>
                <a:cs typeface="Franklin Gothic Book"/>
              </a:rPr>
              <a:t> </a:t>
            </a:r>
            <a:r>
              <a:rPr sz="1368" spc="-9" dirty="0">
                <a:latin typeface="Franklin Gothic Book"/>
                <a:cs typeface="Franklin Gothic Book"/>
              </a:rPr>
              <a:t>Sept. </a:t>
            </a:r>
            <a:r>
              <a:rPr sz="1368" dirty="0">
                <a:latin typeface="Franklin Gothic Book"/>
                <a:cs typeface="Franklin Gothic Book"/>
              </a:rPr>
              <a:t>29, </a:t>
            </a:r>
            <a:r>
              <a:rPr sz="1368" spc="-18" dirty="0">
                <a:latin typeface="Franklin Gothic Book"/>
                <a:cs typeface="Franklin Gothic Book"/>
              </a:rPr>
              <a:t>2022</a:t>
            </a:r>
            <a:endParaRPr sz="1368">
              <a:latin typeface="Franklin Gothic Book"/>
              <a:cs typeface="Franklin Gothic Book"/>
            </a:endParaRPr>
          </a:p>
          <a:p>
            <a:pPr marL="555281" lvl="1" indent="-209000">
              <a:lnSpc>
                <a:spcPct val="100000"/>
              </a:lnSpc>
              <a:spcBef>
                <a:spcPts val="710"/>
              </a:spcBef>
              <a:buFont typeface="Courier New"/>
              <a:buChar char="o"/>
              <a:tabLst>
                <a:tab pos="555841" algn="l"/>
              </a:tabLst>
            </a:pPr>
            <a:r>
              <a:rPr sz="1368" dirty="0">
                <a:latin typeface="Franklin Gothic Book"/>
                <a:cs typeface="Franklin Gothic Book"/>
              </a:rPr>
              <a:t>emissions</a:t>
            </a:r>
            <a:r>
              <a:rPr sz="1368" spc="62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reporting</a:t>
            </a:r>
            <a:r>
              <a:rPr sz="1368" spc="53" dirty="0">
                <a:latin typeface="Franklin Gothic Book"/>
                <a:cs typeface="Franklin Gothic Book"/>
              </a:rPr>
              <a:t> </a:t>
            </a:r>
            <a:r>
              <a:rPr sz="1368" spc="-18" dirty="0">
                <a:latin typeface="Franklin Gothic Book"/>
                <a:cs typeface="Franklin Gothic Book"/>
              </a:rPr>
              <a:t>(173-441)</a:t>
            </a:r>
            <a:endParaRPr sz="1368">
              <a:latin typeface="Franklin Gothic Book"/>
              <a:cs typeface="Franklin Gothic Book"/>
            </a:endParaRPr>
          </a:p>
          <a:p>
            <a:pPr marL="555281" lvl="1" indent="-209000">
              <a:lnSpc>
                <a:spcPct val="100000"/>
              </a:lnSpc>
              <a:spcBef>
                <a:spcPts val="719"/>
              </a:spcBef>
              <a:buFont typeface="Courier New"/>
              <a:buChar char="o"/>
              <a:tabLst>
                <a:tab pos="555841" algn="l"/>
              </a:tabLst>
            </a:pPr>
            <a:r>
              <a:rPr sz="1368" dirty="0">
                <a:latin typeface="Franklin Gothic Book"/>
                <a:cs typeface="Franklin Gothic Book"/>
              </a:rPr>
              <a:t>EITEs</a:t>
            </a:r>
            <a:r>
              <a:rPr sz="1368" spc="44" dirty="0">
                <a:latin typeface="Franklin Gothic Book"/>
                <a:cs typeface="Franklin Gothic Book"/>
              </a:rPr>
              <a:t> </a:t>
            </a:r>
            <a:r>
              <a:rPr sz="1368" spc="-18" dirty="0">
                <a:latin typeface="Franklin Gothic Book"/>
                <a:cs typeface="Franklin Gothic Book"/>
              </a:rPr>
              <a:t>(173-446A)</a:t>
            </a:r>
            <a:endParaRPr sz="1368">
              <a:latin typeface="Franklin Gothic Book"/>
              <a:cs typeface="Franklin Gothic Book"/>
            </a:endParaRPr>
          </a:p>
          <a:p>
            <a:pPr marL="261111" indent="-250465">
              <a:lnSpc>
                <a:spcPct val="100000"/>
              </a:lnSpc>
              <a:spcBef>
                <a:spcPts val="1416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456" dirty="0">
                <a:latin typeface="Franklin Gothic Book"/>
                <a:cs typeface="Franklin Gothic Book"/>
              </a:rPr>
              <a:t>Ongoing</a:t>
            </a:r>
            <a:r>
              <a:rPr sz="1456" spc="-26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outreach</a:t>
            </a:r>
            <a:r>
              <a:rPr sz="1456" spc="-44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and</a:t>
            </a:r>
            <a:r>
              <a:rPr sz="1456" spc="-1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assistance</a:t>
            </a:r>
            <a:r>
              <a:rPr sz="1456" spc="-44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to</a:t>
            </a:r>
            <a:r>
              <a:rPr sz="1456" spc="-9" dirty="0">
                <a:latin typeface="Franklin Gothic Book"/>
                <a:cs typeface="Franklin Gothic Book"/>
              </a:rPr>
              <a:t> participants</a:t>
            </a:r>
            <a:endParaRPr sz="1456">
              <a:latin typeface="Franklin Gothic Book"/>
              <a:cs typeface="Franklin Gothic Book"/>
            </a:endParaRPr>
          </a:p>
          <a:p>
            <a:pPr marL="242060" marR="970481" indent="-231414">
              <a:lnSpc>
                <a:spcPct val="115100"/>
              </a:lnSpc>
              <a:spcBef>
                <a:spcPts val="113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456" spc="-9" dirty="0">
                <a:latin typeface="Franklin Gothic Book"/>
                <a:cs typeface="Franklin Gothic Book"/>
              </a:rPr>
              <a:t>Development</a:t>
            </a:r>
            <a:r>
              <a:rPr sz="1456" spc="-26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of</a:t>
            </a:r>
            <a:r>
              <a:rPr sz="1456" spc="4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third-</a:t>
            </a:r>
            <a:r>
              <a:rPr sz="1456" dirty="0">
                <a:latin typeface="Franklin Gothic Book"/>
                <a:cs typeface="Franklin Gothic Book"/>
              </a:rPr>
              <a:t>party</a:t>
            </a:r>
            <a:r>
              <a:rPr sz="1456" spc="-26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verification</a:t>
            </a:r>
            <a:r>
              <a:rPr sz="1456" spc="-4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and</a:t>
            </a:r>
            <a:r>
              <a:rPr sz="1456" spc="4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offset programs</a:t>
            </a:r>
            <a:endParaRPr sz="1456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1588">
              <a:latin typeface="Franklin Gothic Book"/>
              <a:cs typeface="Franklin Gothic Book"/>
            </a:endParaRPr>
          </a:p>
          <a:p>
            <a:pPr marL="219087" indent="-208441">
              <a:lnSpc>
                <a:spcPct val="100000"/>
              </a:lnSpc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sz="1456" dirty="0">
                <a:latin typeface="Franklin Gothic Book"/>
                <a:cs typeface="Franklin Gothic Book"/>
              </a:rPr>
              <a:t>Providing</a:t>
            </a:r>
            <a:r>
              <a:rPr sz="1456" spc="-5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guidance</a:t>
            </a:r>
            <a:r>
              <a:rPr sz="1456" spc="-22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on</a:t>
            </a:r>
            <a:r>
              <a:rPr sz="1456" spc="-26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exemptions</a:t>
            </a:r>
            <a:endParaRPr sz="1456">
              <a:latin typeface="Franklin Gothic Book"/>
              <a:cs typeface="Franklin Gothic Book"/>
            </a:endParaRPr>
          </a:p>
          <a:p>
            <a:pPr marL="602348" lvl="1" indent="-250465">
              <a:lnSpc>
                <a:spcPct val="100000"/>
              </a:lnSpc>
              <a:spcBef>
                <a:spcPts val="723"/>
              </a:spcBef>
              <a:buFont typeface="Courier New"/>
              <a:buChar char="o"/>
              <a:tabLst>
                <a:tab pos="602909" algn="l"/>
              </a:tabLst>
            </a:pPr>
            <a:r>
              <a:rPr sz="1368" dirty="0">
                <a:latin typeface="Franklin Gothic Book"/>
                <a:cs typeface="Franklin Gothic Book"/>
              </a:rPr>
              <a:t>Example:</a:t>
            </a:r>
            <a:r>
              <a:rPr sz="1368" spc="-26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farmers,</a:t>
            </a:r>
            <a:r>
              <a:rPr sz="1368" spc="22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fishing</a:t>
            </a:r>
            <a:r>
              <a:rPr sz="1368" spc="18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vessels,</a:t>
            </a:r>
            <a:r>
              <a:rPr sz="1368" spc="4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aviation,</a:t>
            </a:r>
            <a:r>
              <a:rPr sz="1368" spc="4" dirty="0">
                <a:latin typeface="Franklin Gothic Book"/>
                <a:cs typeface="Franklin Gothic Book"/>
              </a:rPr>
              <a:t> </a:t>
            </a:r>
            <a:r>
              <a:rPr sz="1368" dirty="0">
                <a:latin typeface="Franklin Gothic Book"/>
                <a:cs typeface="Franklin Gothic Book"/>
              </a:rPr>
              <a:t>biofuels,</a:t>
            </a:r>
            <a:r>
              <a:rPr sz="1368" spc="22" dirty="0">
                <a:latin typeface="Franklin Gothic Book"/>
                <a:cs typeface="Franklin Gothic Book"/>
              </a:rPr>
              <a:t> </a:t>
            </a:r>
            <a:r>
              <a:rPr sz="1368" spc="-9" dirty="0">
                <a:latin typeface="Franklin Gothic Book"/>
                <a:cs typeface="Franklin Gothic Book"/>
              </a:rPr>
              <a:t>exports</a:t>
            </a:r>
            <a:endParaRPr sz="1368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639864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2340" y="1352383"/>
            <a:ext cx="2102784" cy="51154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dirty="0">
                <a:latin typeface="Calibri"/>
                <a:cs typeface="Calibri"/>
              </a:rPr>
              <a:t>First</a:t>
            </a:r>
            <a:r>
              <a:rPr spc="-44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Auction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58471" y="933225"/>
            <a:ext cx="8875059" cy="157443"/>
            <a:chOff x="0" y="1057655"/>
            <a:chExt cx="10058400" cy="178435"/>
          </a:xfrm>
        </p:grpSpPr>
        <p:sp>
          <p:nvSpPr>
            <p:cNvPr id="4" name="object 4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564846" y="5562573"/>
            <a:ext cx="136151" cy="14649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882" spc="-22" dirty="0">
                <a:solidFill>
                  <a:srgbClr val="898989"/>
                </a:solidFill>
                <a:latin typeface="Calibri"/>
                <a:cs typeface="Calibri"/>
              </a:rPr>
              <a:t>11</a:t>
            </a:r>
            <a:endParaRPr sz="882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90395" y="1979612"/>
            <a:ext cx="5055534" cy="3032894"/>
          </a:xfrm>
          <a:prstGeom prst="rect">
            <a:avLst/>
          </a:prstGeom>
        </p:spPr>
        <p:txBody>
          <a:bodyPr vert="horz" wrap="square" lIns="0" tIns="132790" rIns="0" bIns="0" rtlCol="0">
            <a:spAutoFit/>
          </a:bodyPr>
          <a:lstStyle/>
          <a:p>
            <a:pPr marL="207880" marR="1621577" indent="-208441" algn="r">
              <a:lnSpc>
                <a:spcPct val="100000"/>
              </a:lnSpc>
              <a:spcBef>
                <a:spcPts val="1046"/>
              </a:spcBef>
              <a:buFont typeface="Arial"/>
              <a:buChar char="•"/>
              <a:tabLst>
                <a:tab pos="207880" algn="l"/>
                <a:tab pos="208441" algn="l"/>
              </a:tabLst>
            </a:pPr>
            <a:r>
              <a:rPr sz="1588" dirty="0">
                <a:latin typeface="Franklin Gothic Book"/>
                <a:cs typeface="Franklin Gothic Book"/>
              </a:rPr>
              <a:t>First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quarterly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auction: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Feb. 28,</a:t>
            </a:r>
            <a:r>
              <a:rPr sz="1588" spc="-18" dirty="0">
                <a:latin typeface="Franklin Gothic Book"/>
                <a:cs typeface="Franklin Gothic Book"/>
              </a:rPr>
              <a:t> 2023</a:t>
            </a:r>
            <a:endParaRPr sz="1588">
              <a:latin typeface="Franklin Gothic Book"/>
              <a:cs typeface="Franklin Gothic Book"/>
            </a:endParaRPr>
          </a:p>
          <a:p>
            <a:pPr marL="249905" marR="1673688" lvl="1" indent="-250465" algn="r">
              <a:lnSpc>
                <a:spcPct val="100000"/>
              </a:lnSpc>
              <a:spcBef>
                <a:spcPts val="874"/>
              </a:spcBef>
              <a:buFont typeface="Courier New"/>
              <a:buChar char="o"/>
              <a:tabLst>
                <a:tab pos="250465" algn="l"/>
              </a:tabLst>
            </a:pPr>
            <a:r>
              <a:rPr sz="1456" dirty="0">
                <a:latin typeface="Franklin Gothic Book"/>
                <a:cs typeface="Franklin Gothic Book"/>
              </a:rPr>
              <a:t>Auction</a:t>
            </a:r>
            <a:r>
              <a:rPr sz="1456" spc="-5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results</a:t>
            </a:r>
            <a:r>
              <a:rPr sz="1456" spc="-44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announced</a:t>
            </a:r>
            <a:r>
              <a:rPr sz="1456" spc="-35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March</a:t>
            </a:r>
            <a:r>
              <a:rPr sz="1456" spc="-22" dirty="0">
                <a:latin typeface="Franklin Gothic Book"/>
                <a:cs typeface="Franklin Gothic Book"/>
              </a:rPr>
              <a:t> </a:t>
            </a:r>
            <a:r>
              <a:rPr sz="1456" spc="-44" dirty="0">
                <a:latin typeface="Franklin Gothic Book"/>
                <a:cs typeface="Franklin Gothic Book"/>
              </a:rPr>
              <a:t>7</a:t>
            </a:r>
            <a:endParaRPr sz="1456">
              <a:latin typeface="Franklin Gothic Book"/>
              <a:cs typeface="Franklin Gothic Book"/>
            </a:endParaRPr>
          </a:p>
          <a:p>
            <a:pPr marL="602909" lvl="1" indent="-251025">
              <a:lnSpc>
                <a:spcPct val="100000"/>
              </a:lnSpc>
              <a:spcBef>
                <a:spcPts val="877"/>
              </a:spcBef>
              <a:buFont typeface="Courier New"/>
              <a:buChar char="o"/>
              <a:tabLst>
                <a:tab pos="603469" algn="l"/>
              </a:tabLst>
            </a:pPr>
            <a:r>
              <a:rPr sz="1456" dirty="0">
                <a:latin typeface="Franklin Gothic Book"/>
                <a:cs typeface="Franklin Gothic Book"/>
              </a:rPr>
              <a:t>Settlement</a:t>
            </a:r>
            <a:r>
              <a:rPr sz="1456" spc="-7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price</a:t>
            </a:r>
            <a:r>
              <a:rPr sz="1456" spc="-4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$48.50</a:t>
            </a:r>
            <a:r>
              <a:rPr sz="1456" spc="-1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–</a:t>
            </a:r>
            <a:r>
              <a:rPr sz="1456" spc="-1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in</a:t>
            </a:r>
            <a:r>
              <a:rPr sz="1456" spc="-1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line</a:t>
            </a:r>
            <a:r>
              <a:rPr sz="1456" spc="-22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with</a:t>
            </a:r>
            <a:r>
              <a:rPr sz="1456" spc="-22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economic</a:t>
            </a:r>
            <a:r>
              <a:rPr sz="1456" spc="-22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analysis</a:t>
            </a:r>
            <a:endParaRPr sz="1456">
              <a:latin typeface="Franklin Gothic Book"/>
              <a:cs typeface="Franklin Gothic Book"/>
            </a:endParaRPr>
          </a:p>
          <a:p>
            <a:pPr marL="602909" lvl="1" indent="-251025">
              <a:lnSpc>
                <a:spcPct val="100000"/>
              </a:lnSpc>
              <a:spcBef>
                <a:spcPts val="869"/>
              </a:spcBef>
              <a:buFont typeface="Courier New"/>
              <a:buChar char="o"/>
              <a:tabLst>
                <a:tab pos="603469" algn="l"/>
              </a:tabLst>
            </a:pPr>
            <a:r>
              <a:rPr sz="1456" dirty="0">
                <a:latin typeface="Franklin Gothic Book"/>
                <a:cs typeface="Franklin Gothic Book"/>
              </a:rPr>
              <a:t>All</a:t>
            </a:r>
            <a:r>
              <a:rPr sz="1456" spc="-18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6.2M</a:t>
            </a:r>
            <a:r>
              <a:rPr sz="1456" spc="-26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allowances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sold,</a:t>
            </a:r>
            <a:r>
              <a:rPr sz="1456" spc="-9" dirty="0">
                <a:latin typeface="Franklin Gothic Book"/>
                <a:cs typeface="Franklin Gothic Book"/>
              </a:rPr>
              <a:t> competitive</a:t>
            </a:r>
            <a:r>
              <a:rPr sz="1456" spc="-35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auction</a:t>
            </a:r>
            <a:endParaRPr sz="1456">
              <a:latin typeface="Franklin Gothic Book"/>
              <a:cs typeface="Franklin Gothic Book"/>
            </a:endParaRPr>
          </a:p>
          <a:p>
            <a:pPr lvl="1">
              <a:lnSpc>
                <a:spcPct val="100000"/>
              </a:lnSpc>
              <a:spcBef>
                <a:spcPts val="44"/>
              </a:spcBef>
              <a:buFont typeface="Courier New"/>
              <a:buChar char="o"/>
            </a:pPr>
            <a:endParaRPr sz="1897">
              <a:latin typeface="Franklin Gothic Book"/>
              <a:cs typeface="Franklin Gothic Book"/>
            </a:endParaRPr>
          </a:p>
          <a:p>
            <a:pPr marL="219087" indent="-208441">
              <a:lnSpc>
                <a:spcPct val="100000"/>
              </a:lnSpc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sz="1588" dirty="0">
                <a:latin typeface="Franklin Gothic Book"/>
                <a:cs typeface="Franklin Gothic Book"/>
              </a:rPr>
              <a:t>Auction</a:t>
            </a:r>
            <a:r>
              <a:rPr sz="1588" spc="-26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Public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Proceeds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Report issued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March</a:t>
            </a:r>
            <a:r>
              <a:rPr sz="1588" spc="-4" dirty="0">
                <a:latin typeface="Franklin Gothic Book"/>
                <a:cs typeface="Franklin Gothic Book"/>
              </a:rPr>
              <a:t> </a:t>
            </a:r>
            <a:r>
              <a:rPr sz="1588" spc="-22" dirty="0">
                <a:latin typeface="Franklin Gothic Book"/>
                <a:cs typeface="Franklin Gothic Book"/>
              </a:rPr>
              <a:t>28</a:t>
            </a:r>
            <a:endParaRPr sz="1588">
              <a:latin typeface="Franklin Gothic Book"/>
              <a:cs typeface="Franklin Gothic Book"/>
            </a:endParaRPr>
          </a:p>
          <a:p>
            <a:pPr marL="602909" marR="512696" lvl="1" indent="-250465">
              <a:lnSpc>
                <a:spcPct val="100000"/>
              </a:lnSpc>
              <a:spcBef>
                <a:spcPts val="887"/>
              </a:spcBef>
              <a:buFont typeface="Courier New"/>
              <a:buChar char="o"/>
              <a:tabLst>
                <a:tab pos="603469" algn="l"/>
              </a:tabLst>
            </a:pPr>
            <a:r>
              <a:rPr sz="1456" dirty="0">
                <a:latin typeface="Franklin Gothic Book"/>
                <a:cs typeface="Franklin Gothic Book"/>
              </a:rPr>
              <a:t>Confirms</a:t>
            </a:r>
            <a:r>
              <a:rPr sz="1456" spc="-26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total</a:t>
            </a:r>
            <a:r>
              <a:rPr sz="1456" spc="4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revenue,</a:t>
            </a:r>
            <a:r>
              <a:rPr sz="1456" spc="-40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subject</a:t>
            </a:r>
            <a:r>
              <a:rPr sz="1456" spc="-22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to</a:t>
            </a:r>
            <a:r>
              <a:rPr sz="1456" spc="4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appropriation</a:t>
            </a:r>
            <a:r>
              <a:rPr sz="1456" spc="-44" dirty="0">
                <a:latin typeface="Franklin Gothic Book"/>
                <a:cs typeface="Franklin Gothic Book"/>
              </a:rPr>
              <a:t> </a:t>
            </a:r>
            <a:r>
              <a:rPr sz="1456" spc="-22" dirty="0">
                <a:latin typeface="Franklin Gothic Book"/>
                <a:cs typeface="Franklin Gothic Book"/>
              </a:rPr>
              <a:t>by </a:t>
            </a:r>
            <a:r>
              <a:rPr sz="1456" spc="-9" dirty="0">
                <a:latin typeface="Franklin Gothic Book"/>
                <a:cs typeface="Franklin Gothic Book"/>
              </a:rPr>
              <a:t>Legislature</a:t>
            </a:r>
            <a:endParaRPr sz="1456">
              <a:latin typeface="Franklin Gothic Book"/>
              <a:cs typeface="Franklin Gothic Book"/>
            </a:endParaRPr>
          </a:p>
          <a:p>
            <a:pPr lvl="1">
              <a:lnSpc>
                <a:spcPct val="100000"/>
              </a:lnSpc>
              <a:spcBef>
                <a:spcPts val="35"/>
              </a:spcBef>
              <a:buFont typeface="Courier New"/>
              <a:buChar char="o"/>
            </a:pPr>
            <a:endParaRPr sz="1897">
              <a:latin typeface="Franklin Gothic Book"/>
              <a:cs typeface="Franklin Gothic Book"/>
            </a:endParaRPr>
          </a:p>
          <a:p>
            <a:pPr marL="219087" indent="-208441">
              <a:lnSpc>
                <a:spcPct val="100000"/>
              </a:lnSpc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sz="1588" dirty="0">
                <a:latin typeface="Franklin Gothic Book"/>
                <a:cs typeface="Franklin Gothic Book"/>
              </a:rPr>
              <a:t>One</a:t>
            </a:r>
            <a:r>
              <a:rPr sz="1588" spc="13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data</a:t>
            </a:r>
            <a:r>
              <a:rPr sz="1588" spc="13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point, participation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and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prices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to ebb and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spc="-18" dirty="0">
                <a:latin typeface="Franklin Gothic Book"/>
                <a:cs typeface="Franklin Gothic Book"/>
              </a:rPr>
              <a:t>flow</a:t>
            </a:r>
            <a:endParaRPr sz="1588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95470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8471" y="933225"/>
            <a:ext cx="8875059" cy="4993341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3771900" cy="56586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197290" y="1474736"/>
            <a:ext cx="4937312" cy="51154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dirty="0"/>
              <a:t>Benefiting</a:t>
            </a:r>
            <a:r>
              <a:rPr spc="26" dirty="0"/>
              <a:t> </a:t>
            </a:r>
            <a:r>
              <a:rPr dirty="0"/>
              <a:t>all</a:t>
            </a:r>
            <a:r>
              <a:rPr spc="49" dirty="0"/>
              <a:t> </a:t>
            </a:r>
            <a:r>
              <a:rPr dirty="0"/>
              <a:t>of</a:t>
            </a:r>
            <a:r>
              <a:rPr spc="40" dirty="0"/>
              <a:t> </a:t>
            </a:r>
            <a:r>
              <a:rPr spc="-9" dirty="0"/>
              <a:t>Washington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68084" y="2192791"/>
            <a:ext cx="4895290" cy="320654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263352" marR="219647" indent="-252706">
              <a:lnSpc>
                <a:spcPct val="100600"/>
              </a:lnSpc>
              <a:spcBef>
                <a:spcPts val="88"/>
              </a:spcBef>
              <a:buFont typeface="Arial"/>
              <a:buChar char="•"/>
              <a:tabLst>
                <a:tab pos="263352" algn="l"/>
                <a:tab pos="264473" algn="l"/>
              </a:tabLst>
            </a:pPr>
            <a:r>
              <a:rPr sz="1588" dirty="0">
                <a:latin typeface="Franklin Gothic Book"/>
                <a:cs typeface="Franklin Gothic Book"/>
              </a:rPr>
              <a:t>Subject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to</a:t>
            </a:r>
            <a:r>
              <a:rPr sz="1588" spc="-26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legislative</a:t>
            </a:r>
            <a:r>
              <a:rPr sz="1588" spc="-35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appropriation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with guidance</a:t>
            </a:r>
            <a:r>
              <a:rPr sz="1588" spc="-13" dirty="0">
                <a:latin typeface="Franklin Gothic Book"/>
                <a:cs typeface="Franklin Gothic Book"/>
              </a:rPr>
              <a:t> </a:t>
            </a:r>
            <a:r>
              <a:rPr sz="1588" spc="-22" dirty="0">
                <a:latin typeface="Franklin Gothic Book"/>
                <a:cs typeface="Franklin Gothic Book"/>
              </a:rPr>
              <a:t>in </a:t>
            </a:r>
            <a:r>
              <a:rPr sz="1588" spc="-9" dirty="0">
                <a:latin typeface="Franklin Gothic Book"/>
                <a:cs typeface="Franklin Gothic Book"/>
              </a:rPr>
              <a:t>statute</a:t>
            </a:r>
            <a:endParaRPr sz="1588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"/>
              </a:spcBef>
              <a:buFont typeface="Arial"/>
              <a:buChar char="•"/>
            </a:pPr>
            <a:endParaRPr sz="1544">
              <a:latin typeface="Franklin Gothic Book"/>
              <a:cs typeface="Franklin Gothic Book"/>
            </a:endParaRPr>
          </a:p>
          <a:p>
            <a:pPr marL="263352" marR="63877" indent="-252706">
              <a:lnSpc>
                <a:spcPct val="100600"/>
              </a:lnSpc>
              <a:buFont typeface="Arial"/>
              <a:buChar char="•"/>
              <a:tabLst>
                <a:tab pos="263352" algn="l"/>
                <a:tab pos="264473" algn="l"/>
              </a:tabLst>
            </a:pPr>
            <a:r>
              <a:rPr sz="1588" dirty="0">
                <a:latin typeface="Franklin Gothic Book"/>
                <a:cs typeface="Franklin Gothic Book"/>
              </a:rPr>
              <a:t>Minimum</a:t>
            </a:r>
            <a:r>
              <a:rPr sz="1588" spc="-35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35%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to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benefit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overburdened</a:t>
            </a:r>
            <a:r>
              <a:rPr sz="1588" spc="-13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communities, </a:t>
            </a:r>
            <a:r>
              <a:rPr sz="1588" dirty="0">
                <a:latin typeface="Franklin Gothic Book"/>
                <a:cs typeface="Franklin Gothic Book"/>
              </a:rPr>
              <a:t>statutory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goal</a:t>
            </a:r>
            <a:r>
              <a:rPr sz="1588" spc="-4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of</a:t>
            </a:r>
            <a:r>
              <a:rPr sz="1588" spc="-4" dirty="0">
                <a:latin typeface="Franklin Gothic Book"/>
                <a:cs typeface="Franklin Gothic Book"/>
              </a:rPr>
              <a:t> </a:t>
            </a:r>
            <a:r>
              <a:rPr sz="1588" spc="-22" dirty="0">
                <a:latin typeface="Franklin Gothic Book"/>
                <a:cs typeface="Franklin Gothic Book"/>
              </a:rPr>
              <a:t>40%</a:t>
            </a:r>
            <a:endParaRPr sz="1588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13"/>
              </a:spcBef>
              <a:buFont typeface="Arial"/>
              <a:buChar char="•"/>
            </a:pPr>
            <a:endParaRPr sz="2471">
              <a:latin typeface="Franklin Gothic Book"/>
              <a:cs typeface="Franklin Gothic Book"/>
            </a:endParaRPr>
          </a:p>
          <a:p>
            <a:pPr marL="263352" indent="-252706">
              <a:lnSpc>
                <a:spcPct val="100000"/>
              </a:lnSpc>
              <a:buFont typeface="Arial"/>
              <a:buChar char="•"/>
              <a:tabLst>
                <a:tab pos="263352" algn="l"/>
                <a:tab pos="264473" algn="l"/>
              </a:tabLst>
            </a:pPr>
            <a:r>
              <a:rPr sz="1588" dirty="0">
                <a:latin typeface="Franklin Gothic Book"/>
                <a:cs typeface="Franklin Gothic Book"/>
              </a:rPr>
              <a:t>10%</a:t>
            </a:r>
            <a:r>
              <a:rPr sz="1588" spc="-53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to</a:t>
            </a:r>
            <a:r>
              <a:rPr sz="1588" spc="-35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projects</a:t>
            </a:r>
            <a:r>
              <a:rPr sz="1588" spc="-26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with</a:t>
            </a:r>
            <a:r>
              <a:rPr sz="1588" spc="-35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Tribal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support</a:t>
            </a:r>
            <a:endParaRPr sz="1588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427">
              <a:latin typeface="Franklin Gothic Book"/>
              <a:cs typeface="Franklin Gothic Book"/>
            </a:endParaRPr>
          </a:p>
          <a:p>
            <a:pPr marL="219087" marR="4483" indent="-208441">
              <a:lnSpc>
                <a:spcPct val="100899"/>
              </a:lnSpc>
              <a:buFont typeface="Arial"/>
              <a:buChar char="•"/>
              <a:tabLst>
                <a:tab pos="219087" algn="l"/>
                <a:tab pos="219647" algn="l"/>
              </a:tabLst>
            </a:pPr>
            <a:r>
              <a:rPr sz="1588" dirty="0">
                <a:latin typeface="Franklin Gothic Book"/>
                <a:cs typeface="Franklin Gothic Book"/>
              </a:rPr>
              <a:t>Appropriations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will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have</a:t>
            </a:r>
            <a:r>
              <a:rPr sz="1588" spc="-13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big</a:t>
            </a:r>
            <a:r>
              <a:rPr sz="1588" spc="-13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impact</a:t>
            </a:r>
            <a:r>
              <a:rPr sz="1588" spc="-26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on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overall </a:t>
            </a:r>
            <a:r>
              <a:rPr sz="1588" dirty="0">
                <a:latin typeface="Franklin Gothic Book"/>
                <a:cs typeface="Franklin Gothic Book"/>
              </a:rPr>
              <a:t>success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of</a:t>
            </a:r>
            <a:r>
              <a:rPr sz="1588" spc="-9" dirty="0">
                <a:latin typeface="Franklin Gothic Book"/>
                <a:cs typeface="Franklin Gothic Book"/>
              </a:rPr>
              <a:t> cap-and-</a:t>
            </a:r>
            <a:r>
              <a:rPr sz="1588" dirty="0">
                <a:latin typeface="Franklin Gothic Book"/>
                <a:cs typeface="Franklin Gothic Book"/>
              </a:rPr>
              <a:t>invest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program,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and</a:t>
            </a:r>
            <a:r>
              <a:rPr sz="1588" spc="-4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specifically </a:t>
            </a:r>
            <a:r>
              <a:rPr sz="1588" dirty="0">
                <a:latin typeface="Franklin Gothic Book"/>
                <a:cs typeface="Franklin Gothic Book"/>
              </a:rPr>
              <a:t>Washington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state’s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ability</a:t>
            </a:r>
            <a:r>
              <a:rPr sz="1588" spc="-26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to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meet</a:t>
            </a:r>
            <a:r>
              <a:rPr sz="1588" spc="4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emissions-reduction commitments</a:t>
            </a:r>
            <a:endParaRPr sz="1588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798808" y="5584031"/>
            <a:ext cx="136151" cy="146493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84"/>
              </a:spcBef>
            </a:pPr>
            <a:r>
              <a:rPr sz="882" spc="-22" dirty="0">
                <a:solidFill>
                  <a:srgbClr val="898989"/>
                </a:solidFill>
                <a:latin typeface="Calibri"/>
                <a:cs typeface="Calibri"/>
              </a:rPr>
              <a:t>12</a:t>
            </a:r>
            <a:endParaRPr sz="882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714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62340" y="1363126"/>
            <a:ext cx="4750734" cy="51154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dirty="0"/>
              <a:t>Auction</a:t>
            </a:r>
            <a:r>
              <a:rPr spc="53" dirty="0"/>
              <a:t> </a:t>
            </a:r>
            <a:r>
              <a:rPr dirty="0"/>
              <a:t>Proceeds</a:t>
            </a:r>
            <a:r>
              <a:rPr spc="79" dirty="0"/>
              <a:t> </a:t>
            </a:r>
            <a:r>
              <a:rPr spc="-9" dirty="0"/>
              <a:t>Accounts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58471" y="933225"/>
            <a:ext cx="8875059" cy="157443"/>
            <a:chOff x="0" y="1057655"/>
            <a:chExt cx="10058400" cy="178435"/>
          </a:xfrm>
        </p:grpSpPr>
        <p:sp>
          <p:nvSpPr>
            <p:cNvPr id="4" name="object 4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25575" y="1883933"/>
            <a:ext cx="7963348" cy="39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58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8268" y="1583560"/>
            <a:ext cx="1882028" cy="51154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dirty="0"/>
              <a:t>Next </a:t>
            </a:r>
            <a:r>
              <a:rPr spc="-9" dirty="0"/>
              <a:t>Steps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261111" indent="-250465">
              <a:lnSpc>
                <a:spcPct val="100000"/>
              </a:lnSpc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dirty="0"/>
              <a:t>Next</a:t>
            </a:r>
            <a:r>
              <a:rPr spc="-9" dirty="0"/>
              <a:t> </a:t>
            </a:r>
            <a:r>
              <a:rPr dirty="0"/>
              <a:t>auction:</a:t>
            </a:r>
            <a:r>
              <a:rPr spc="-31" dirty="0"/>
              <a:t> </a:t>
            </a:r>
            <a:r>
              <a:rPr dirty="0"/>
              <a:t>scheduled</a:t>
            </a:r>
            <a:r>
              <a:rPr spc="-22" dirty="0"/>
              <a:t> </a:t>
            </a:r>
            <a:r>
              <a:rPr dirty="0"/>
              <a:t>for</a:t>
            </a:r>
            <a:r>
              <a:rPr spc="-31" dirty="0"/>
              <a:t> </a:t>
            </a:r>
            <a:r>
              <a:rPr dirty="0"/>
              <a:t>late</a:t>
            </a:r>
            <a:r>
              <a:rPr spc="-26" dirty="0"/>
              <a:t> </a:t>
            </a:r>
            <a:r>
              <a:rPr dirty="0"/>
              <a:t>May</a:t>
            </a:r>
            <a:r>
              <a:rPr spc="-18" dirty="0"/>
              <a:t> 2023</a:t>
            </a: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294"/>
          </a:p>
          <a:p>
            <a:pPr marL="263352" indent="-252706">
              <a:lnSpc>
                <a:spcPct val="100000"/>
              </a:lnSpc>
              <a:buFont typeface="Arial"/>
              <a:buChar char="•"/>
              <a:tabLst>
                <a:tab pos="263352" algn="l"/>
                <a:tab pos="264473" algn="l"/>
              </a:tabLst>
            </a:pPr>
            <a:r>
              <a:rPr dirty="0"/>
              <a:t>Four</a:t>
            </a:r>
            <a:r>
              <a:rPr spc="-18" dirty="0"/>
              <a:t> </a:t>
            </a:r>
            <a:r>
              <a:rPr dirty="0"/>
              <a:t>quarterly</a:t>
            </a:r>
            <a:r>
              <a:rPr spc="-26" dirty="0"/>
              <a:t> </a:t>
            </a:r>
            <a:r>
              <a:rPr dirty="0"/>
              <a:t>auctions</a:t>
            </a:r>
            <a:r>
              <a:rPr spc="-4" dirty="0"/>
              <a:t> </a:t>
            </a:r>
            <a:r>
              <a:rPr dirty="0"/>
              <a:t>each calendar</a:t>
            </a:r>
            <a:r>
              <a:rPr spc="-13" dirty="0"/>
              <a:t> </a:t>
            </a:r>
            <a:r>
              <a:rPr spc="-18" dirty="0"/>
              <a:t>year</a:t>
            </a:r>
          </a:p>
          <a:p>
            <a:pPr>
              <a:lnSpc>
                <a:spcPct val="100000"/>
              </a:lnSpc>
              <a:spcBef>
                <a:spcPts val="22"/>
              </a:spcBef>
              <a:buFont typeface="Arial"/>
              <a:buChar char="•"/>
            </a:pPr>
            <a:endParaRPr sz="2294"/>
          </a:p>
          <a:p>
            <a:pPr marL="263352" marR="4483" indent="-252706">
              <a:lnSpc>
                <a:spcPct val="100800"/>
              </a:lnSpc>
              <a:buFont typeface="Arial"/>
              <a:buChar char="•"/>
              <a:tabLst>
                <a:tab pos="263352" algn="l"/>
                <a:tab pos="264473" algn="l"/>
              </a:tabLst>
            </a:pPr>
            <a:r>
              <a:rPr dirty="0">
                <a:solidFill>
                  <a:srgbClr val="333333"/>
                </a:solidFill>
              </a:rPr>
              <a:t>Ecology</a:t>
            </a:r>
            <a:r>
              <a:rPr spc="-26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has</a:t>
            </a:r>
            <a:r>
              <a:rPr spc="-9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begun</a:t>
            </a:r>
            <a:r>
              <a:rPr spc="-4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the process</a:t>
            </a:r>
            <a:r>
              <a:rPr spc="9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of exploring</a:t>
            </a:r>
            <a:r>
              <a:rPr spc="-31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linking</a:t>
            </a:r>
            <a:r>
              <a:rPr spc="-62" dirty="0">
                <a:solidFill>
                  <a:srgbClr val="333333"/>
                </a:solidFill>
              </a:rPr>
              <a:t> </a:t>
            </a:r>
            <a:r>
              <a:rPr spc="-18" dirty="0">
                <a:solidFill>
                  <a:srgbClr val="333333"/>
                </a:solidFill>
              </a:rPr>
              <a:t>with </a:t>
            </a:r>
            <a:r>
              <a:rPr dirty="0">
                <a:solidFill>
                  <a:srgbClr val="333333"/>
                </a:solidFill>
              </a:rPr>
              <a:t>other</a:t>
            </a:r>
            <a:r>
              <a:rPr spc="-22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jurisdictions;</a:t>
            </a:r>
            <a:r>
              <a:rPr spc="-35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will</a:t>
            </a:r>
            <a:r>
              <a:rPr spc="-35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not</a:t>
            </a:r>
            <a:r>
              <a:rPr spc="-13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be</a:t>
            </a:r>
            <a:r>
              <a:rPr spc="13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completed</a:t>
            </a:r>
            <a:r>
              <a:rPr spc="-18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until</a:t>
            </a:r>
            <a:r>
              <a:rPr spc="-31" dirty="0">
                <a:solidFill>
                  <a:srgbClr val="333333"/>
                </a:solidFill>
              </a:rPr>
              <a:t> </a:t>
            </a:r>
            <a:r>
              <a:rPr spc="-9" dirty="0">
                <a:solidFill>
                  <a:srgbClr val="333333"/>
                </a:solidFill>
              </a:rPr>
              <a:t>early </a:t>
            </a:r>
            <a:r>
              <a:rPr dirty="0">
                <a:solidFill>
                  <a:srgbClr val="333333"/>
                </a:solidFill>
              </a:rPr>
              <a:t>2025</a:t>
            </a:r>
            <a:r>
              <a:rPr spc="-9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at</a:t>
            </a:r>
            <a:r>
              <a:rPr spc="-9" dirty="0">
                <a:solidFill>
                  <a:srgbClr val="333333"/>
                </a:solidFill>
              </a:rPr>
              <a:t> </a:t>
            </a:r>
            <a:r>
              <a:rPr dirty="0">
                <a:solidFill>
                  <a:srgbClr val="333333"/>
                </a:solidFill>
              </a:rPr>
              <a:t>the</a:t>
            </a:r>
            <a:r>
              <a:rPr spc="4" dirty="0">
                <a:solidFill>
                  <a:srgbClr val="333333"/>
                </a:solidFill>
              </a:rPr>
              <a:t> </a:t>
            </a:r>
            <a:r>
              <a:rPr spc="-9" dirty="0">
                <a:solidFill>
                  <a:srgbClr val="333333"/>
                </a:solidFill>
              </a:rPr>
              <a:t>earliest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58471" y="933225"/>
            <a:ext cx="8875059" cy="4993341"/>
            <a:chOff x="0" y="1057655"/>
            <a:chExt cx="10058400" cy="5659120"/>
          </a:xfrm>
        </p:grpSpPr>
        <p:sp>
          <p:nvSpPr>
            <p:cNvPr id="5" name="object 5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32915"/>
              <a:ext cx="2519172" cy="54833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6172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66254" y="933225"/>
            <a:ext cx="3067274" cy="499289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8471" y="933225"/>
            <a:ext cx="8875059" cy="157443"/>
            <a:chOff x="0" y="1057655"/>
            <a:chExt cx="10058400" cy="178435"/>
          </a:xfrm>
        </p:grpSpPr>
        <p:sp>
          <p:nvSpPr>
            <p:cNvPr id="4" name="object 4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82105">
              <a:lnSpc>
                <a:spcPct val="100000"/>
              </a:lnSpc>
              <a:spcBef>
                <a:spcPts val="119"/>
              </a:spcBef>
            </a:pPr>
            <a:r>
              <a:rPr spc="-9" dirty="0"/>
              <a:t>Linkage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380145" y="2286947"/>
            <a:ext cx="4593291" cy="2481219"/>
          </a:xfrm>
          <a:prstGeom prst="rect">
            <a:avLst/>
          </a:prstGeom>
        </p:spPr>
        <p:txBody>
          <a:bodyPr vert="horz" wrap="square" lIns="0" tIns="62193" rIns="0" bIns="0" rtlCol="0">
            <a:spAutoFit/>
          </a:bodyPr>
          <a:lstStyle/>
          <a:p>
            <a:pPr marL="177623" indent="-166977">
              <a:lnSpc>
                <a:spcPct val="100000"/>
              </a:lnSpc>
              <a:spcBef>
                <a:spcPts val="490"/>
              </a:spcBef>
              <a:buFont typeface="Arial"/>
              <a:buChar char="•"/>
              <a:tabLst>
                <a:tab pos="178183" algn="l"/>
              </a:tabLst>
            </a:pP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Multiple</a:t>
            </a:r>
            <a:r>
              <a:rPr sz="1588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cap-and-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invest</a:t>
            </a:r>
            <a:r>
              <a:rPr sz="1588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programs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join</a:t>
            </a:r>
            <a:r>
              <a:rPr sz="1588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markets</a:t>
            </a:r>
            <a:endParaRPr sz="1588">
              <a:latin typeface="Franklin Gothic Book"/>
              <a:cs typeface="Franklin Gothic Book"/>
            </a:endParaRPr>
          </a:p>
          <a:p>
            <a:pPr marL="509895" lvl="1" indent="-165856">
              <a:lnSpc>
                <a:spcPct val="100000"/>
              </a:lnSpc>
              <a:spcBef>
                <a:spcPts val="365"/>
              </a:spcBef>
              <a:buFont typeface="Courier New"/>
              <a:buChar char="o"/>
              <a:tabLst>
                <a:tab pos="510455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Joint</a:t>
            </a:r>
            <a:r>
              <a:rPr sz="1456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auctions,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joint</a:t>
            </a:r>
            <a:r>
              <a:rPr sz="1456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secondary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market</a:t>
            </a:r>
            <a:endParaRPr sz="1456">
              <a:latin typeface="Franklin Gothic Book"/>
              <a:cs typeface="Franklin Gothic Book"/>
            </a:endParaRPr>
          </a:p>
          <a:p>
            <a:pPr lvl="1">
              <a:lnSpc>
                <a:spcPct val="100000"/>
              </a:lnSpc>
              <a:spcBef>
                <a:spcPts val="22"/>
              </a:spcBef>
              <a:buClr>
                <a:srgbClr val="333333"/>
              </a:buClr>
              <a:buFont typeface="Courier New"/>
              <a:buChar char="o"/>
            </a:pPr>
            <a:endParaRPr sz="1721">
              <a:latin typeface="Franklin Gothic Book"/>
              <a:cs typeface="Franklin Gothic Book"/>
            </a:endParaRPr>
          </a:p>
          <a:p>
            <a:pPr marL="177623" indent="-166977">
              <a:lnSpc>
                <a:spcPct val="100000"/>
              </a:lnSpc>
              <a:buFont typeface="Arial"/>
              <a:buChar char="•"/>
              <a:tabLst>
                <a:tab pos="178183" algn="l"/>
              </a:tabLst>
            </a:pP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California</a:t>
            </a:r>
            <a:r>
              <a:rPr sz="1588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588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Québec, Canada,</a:t>
            </a:r>
            <a:r>
              <a:rPr sz="1588" spc="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1588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linked</a:t>
            </a:r>
            <a:r>
              <a:rPr sz="1588" spc="-4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already</a:t>
            </a:r>
            <a:endParaRPr sz="1588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buClr>
                <a:srgbClr val="333333"/>
              </a:buClr>
              <a:buFont typeface="Arial"/>
              <a:buChar char="•"/>
            </a:pPr>
            <a:endParaRPr sz="2074">
              <a:latin typeface="Franklin Gothic Book"/>
              <a:cs typeface="Franklin Gothic Book"/>
            </a:endParaRPr>
          </a:p>
          <a:p>
            <a:pPr marL="177623" indent="-166977">
              <a:lnSpc>
                <a:spcPct val="100000"/>
              </a:lnSpc>
              <a:buFont typeface="Arial"/>
              <a:buChar char="•"/>
              <a:tabLst>
                <a:tab pos="178183" algn="l"/>
              </a:tabLst>
            </a:pP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CCA</a:t>
            </a:r>
            <a:r>
              <a:rPr sz="1588" spc="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directs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Ecology</a:t>
            </a:r>
            <a:r>
              <a:rPr sz="1588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1588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build</a:t>
            </a:r>
            <a:r>
              <a:rPr sz="1588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a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program</a:t>
            </a:r>
            <a:r>
              <a:rPr sz="1588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that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can</a:t>
            </a:r>
            <a:r>
              <a:rPr sz="1588" i="1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link</a:t>
            </a:r>
            <a:endParaRPr sz="1588">
              <a:latin typeface="Franklin Gothic Book"/>
              <a:cs typeface="Franklin Gothic Book"/>
            </a:endParaRPr>
          </a:p>
          <a:p>
            <a:pPr marL="509895" lvl="1" indent="-165856">
              <a:lnSpc>
                <a:spcPct val="100000"/>
              </a:lnSpc>
              <a:spcBef>
                <a:spcPts val="366"/>
              </a:spcBef>
              <a:buFont typeface="Courier New"/>
              <a:buChar char="o"/>
              <a:tabLst>
                <a:tab pos="510455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WCI,</a:t>
            </a:r>
            <a:r>
              <a:rPr sz="1456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Inc.</a:t>
            </a:r>
            <a:r>
              <a:rPr sz="1456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1456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</a:t>
            </a:r>
            <a:r>
              <a:rPr sz="1456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platform</a:t>
            </a:r>
            <a:endParaRPr sz="1456">
              <a:latin typeface="Franklin Gothic Book"/>
              <a:cs typeface="Franklin Gothic Book"/>
            </a:endParaRPr>
          </a:p>
          <a:p>
            <a:pPr marL="509895" lvl="1" indent="-165856">
              <a:lnSpc>
                <a:spcPct val="100000"/>
              </a:lnSpc>
              <a:spcBef>
                <a:spcPts val="371"/>
              </a:spcBef>
              <a:buFont typeface="Courier New"/>
              <a:buChar char="o"/>
              <a:tabLst>
                <a:tab pos="510455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</a:t>
            </a:r>
            <a:r>
              <a:rPr sz="1456" spc="-4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structure</a:t>
            </a:r>
            <a:endParaRPr sz="1456">
              <a:latin typeface="Franklin Gothic Book"/>
              <a:cs typeface="Franklin Gothic Book"/>
            </a:endParaRPr>
          </a:p>
          <a:p>
            <a:pPr marL="509895" lvl="1" indent="-165856">
              <a:lnSpc>
                <a:spcPct val="100000"/>
              </a:lnSpc>
              <a:spcBef>
                <a:spcPts val="357"/>
              </a:spcBef>
              <a:buFont typeface="Courier New"/>
              <a:buChar char="o"/>
              <a:tabLst>
                <a:tab pos="510455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Adoption</a:t>
            </a:r>
            <a:r>
              <a:rPr sz="1456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1456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California</a:t>
            </a:r>
            <a:r>
              <a:rPr sz="1456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offset</a:t>
            </a:r>
            <a:r>
              <a:rPr sz="1456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protocols</a:t>
            </a:r>
            <a:endParaRPr sz="1456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25551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78357" y="933226"/>
            <a:ext cx="3055171" cy="498213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658471" y="933225"/>
            <a:ext cx="8875059" cy="157443"/>
            <a:chOff x="0" y="1057655"/>
            <a:chExt cx="10058400" cy="178435"/>
          </a:xfrm>
        </p:grpSpPr>
        <p:sp>
          <p:nvSpPr>
            <p:cNvPr id="4" name="object 4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82105">
              <a:lnSpc>
                <a:spcPct val="100000"/>
              </a:lnSpc>
              <a:spcBef>
                <a:spcPts val="119"/>
              </a:spcBef>
            </a:pPr>
            <a:r>
              <a:rPr dirty="0"/>
              <a:t>Linkage</a:t>
            </a:r>
            <a:r>
              <a:rPr spc="35" dirty="0"/>
              <a:t> </a:t>
            </a:r>
            <a:r>
              <a:rPr spc="-9" dirty="0"/>
              <a:t>Process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299441" y="2288267"/>
            <a:ext cx="4526616" cy="3186136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261111" indent="-250465">
              <a:lnSpc>
                <a:spcPct val="100000"/>
              </a:lnSpc>
              <a:spcBef>
                <a:spcPts val="97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Strict</a:t>
            </a:r>
            <a:r>
              <a:rPr sz="1588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requirements</a:t>
            </a:r>
            <a:r>
              <a:rPr sz="1588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1588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linking</a:t>
            </a:r>
            <a:r>
              <a:rPr sz="1588" spc="-57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must</a:t>
            </a:r>
            <a:r>
              <a:rPr sz="1588" spc="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1588" spc="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met</a:t>
            </a:r>
            <a:endParaRPr sz="1588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"/>
              </a:spcBef>
              <a:buClr>
                <a:srgbClr val="333333"/>
              </a:buClr>
              <a:buFont typeface="Arial"/>
              <a:buChar char="•"/>
            </a:pPr>
            <a:endParaRPr sz="1544">
              <a:latin typeface="Franklin Gothic Book"/>
              <a:cs typeface="Franklin Gothic Book"/>
            </a:endParaRPr>
          </a:p>
          <a:p>
            <a:pPr marL="261111" indent="-250465">
              <a:lnSpc>
                <a:spcPct val="100000"/>
              </a:lnSpc>
              <a:spcBef>
                <a:spcPts val="4"/>
              </a:spcBef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Outreach process</a:t>
            </a:r>
            <a:r>
              <a:rPr sz="1588" spc="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began in</a:t>
            </a:r>
            <a:r>
              <a:rPr sz="1588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Dec.</a:t>
            </a:r>
            <a:r>
              <a:rPr sz="1588" spc="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2022</a:t>
            </a:r>
            <a:endParaRPr sz="1588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"/>
              </a:spcBef>
              <a:buClr>
                <a:srgbClr val="333333"/>
              </a:buClr>
              <a:buFont typeface="Arial"/>
              <a:buChar char="•"/>
            </a:pPr>
            <a:endParaRPr sz="1544">
              <a:latin typeface="Franklin Gothic Book"/>
              <a:cs typeface="Franklin Gothic Book"/>
            </a:endParaRPr>
          </a:p>
          <a:p>
            <a:pPr marL="261111" marR="4483" indent="-250465">
              <a:lnSpc>
                <a:spcPct val="100600"/>
              </a:lnSpc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Public</a:t>
            </a:r>
            <a:r>
              <a:rPr sz="1588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listening</a:t>
            </a:r>
            <a:r>
              <a:rPr sz="1588" spc="-2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sessions</a:t>
            </a:r>
            <a:r>
              <a:rPr sz="1588" spc="-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1588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March</a:t>
            </a:r>
            <a:r>
              <a:rPr sz="1588" spc="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588" spc="-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April,</a:t>
            </a:r>
            <a:r>
              <a:rPr sz="1588" spc="-2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Tribal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Forum</a:t>
            </a:r>
            <a:r>
              <a:rPr sz="1588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1588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Feb.</a:t>
            </a:r>
            <a:endParaRPr sz="1588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"/>
              </a:spcBef>
              <a:buClr>
                <a:srgbClr val="333333"/>
              </a:buClr>
              <a:buFont typeface="Arial"/>
              <a:buChar char="•"/>
            </a:pPr>
            <a:endParaRPr sz="1544">
              <a:latin typeface="Franklin Gothic Book"/>
              <a:cs typeface="Franklin Gothic Book"/>
            </a:endParaRPr>
          </a:p>
          <a:p>
            <a:pPr marL="261111" marR="400071" indent="-250465">
              <a:lnSpc>
                <a:spcPct val="100600"/>
              </a:lnSpc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Decision</a:t>
            </a:r>
            <a:r>
              <a:rPr sz="1588" spc="-6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1588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Washington</a:t>
            </a:r>
            <a:r>
              <a:rPr sz="1588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anticipated</a:t>
            </a:r>
            <a:r>
              <a:rPr sz="1588" spc="-57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Summer </a:t>
            </a:r>
            <a:r>
              <a:rPr sz="1588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2023</a:t>
            </a:r>
            <a:endParaRPr sz="1588">
              <a:latin typeface="Franklin Gothic Book"/>
              <a:cs typeface="Franklin Gothic Book"/>
            </a:endParaRPr>
          </a:p>
          <a:p>
            <a:pPr marL="593383" lvl="1" indent="-249344">
              <a:lnSpc>
                <a:spcPct val="100000"/>
              </a:lnSpc>
              <a:spcBef>
                <a:spcPts val="449"/>
              </a:spcBef>
              <a:buFont typeface="Courier New"/>
              <a:buChar char="o"/>
              <a:tabLst>
                <a:tab pos="593943" algn="l"/>
              </a:tabLst>
            </a:pP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California</a:t>
            </a:r>
            <a:r>
              <a:rPr sz="1456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456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Québec</a:t>
            </a:r>
            <a:r>
              <a:rPr sz="1456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1456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undergo</a:t>
            </a:r>
            <a:r>
              <a:rPr sz="1456" spc="-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dirty="0">
                <a:solidFill>
                  <a:srgbClr val="333333"/>
                </a:solidFill>
                <a:latin typeface="Franklin Gothic Book"/>
                <a:cs typeface="Franklin Gothic Book"/>
              </a:rPr>
              <a:t>own</a:t>
            </a:r>
            <a:r>
              <a:rPr sz="1456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456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processes</a:t>
            </a:r>
            <a:endParaRPr sz="1456">
              <a:latin typeface="Franklin Gothic Book"/>
              <a:cs typeface="Franklin Gothic Book"/>
            </a:endParaRPr>
          </a:p>
          <a:p>
            <a:pPr lvl="1">
              <a:lnSpc>
                <a:spcPct val="100000"/>
              </a:lnSpc>
              <a:spcBef>
                <a:spcPts val="40"/>
              </a:spcBef>
              <a:buClr>
                <a:srgbClr val="333333"/>
              </a:buClr>
              <a:buFont typeface="Courier New"/>
              <a:buChar char="o"/>
            </a:pPr>
            <a:endParaRPr sz="1500">
              <a:latin typeface="Franklin Gothic Book"/>
              <a:cs typeface="Franklin Gothic Book"/>
            </a:endParaRPr>
          </a:p>
          <a:p>
            <a:pPr marL="261111" marR="40343" indent="-250465">
              <a:lnSpc>
                <a:spcPct val="100600"/>
              </a:lnSpc>
              <a:buFont typeface="Arial"/>
              <a:buChar char="•"/>
              <a:tabLst>
                <a:tab pos="261111" algn="l"/>
                <a:tab pos="261671" algn="l"/>
              </a:tabLst>
            </a:pP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If</a:t>
            </a:r>
            <a:r>
              <a:rPr sz="1588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all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jurisdictions</a:t>
            </a:r>
            <a:r>
              <a:rPr sz="1588" spc="-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agree,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linkage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agreement</a:t>
            </a:r>
            <a:r>
              <a:rPr sz="1588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not</a:t>
            </a:r>
            <a:r>
              <a:rPr sz="1588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 in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place</a:t>
            </a:r>
            <a:r>
              <a:rPr sz="1588" spc="-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until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2025</a:t>
            </a:r>
            <a:r>
              <a:rPr sz="1588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Book"/>
                <a:cs typeface="Franklin Gothic Book"/>
              </a:rPr>
              <a:t>or</a:t>
            </a:r>
            <a:r>
              <a:rPr sz="1588" spc="-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588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later</a:t>
            </a:r>
            <a:endParaRPr sz="1588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867803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30CBD8-9F2A-8EFE-949C-5B278E75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7" y="487087"/>
            <a:ext cx="5574965" cy="1476801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Agenda</a:t>
            </a:r>
          </a:p>
        </p:txBody>
      </p:sp>
      <p:sp>
        <p:nvSpPr>
          <p:cNvPr id="81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AAFE1-2F6D-CD78-E157-602FB526B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1877" y="2504310"/>
            <a:ext cx="5516966" cy="3550789"/>
          </a:xfrm>
        </p:spPr>
        <p:txBody>
          <a:bodyPr anchor="t">
            <a:normAutofit fontScale="85000" lnSpcReduction="20000"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Welcome, Opening Remarks, and Introduction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Ecology Presentations</a:t>
            </a:r>
          </a:p>
          <a:p>
            <a:pPr lvl="1">
              <a:lnSpc>
                <a:spcPct val="16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Climate Commitment Act (CCA) 101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– Andrew Hayes</a:t>
            </a:r>
          </a:p>
          <a:p>
            <a:pPr lvl="1">
              <a:lnSpc>
                <a:spcPct val="16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Utilities (Gas &amp; Electric) Role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– Bill Drumheller</a:t>
            </a:r>
          </a:p>
          <a:p>
            <a:pPr lvl="1">
              <a:lnSpc>
                <a:spcPct val="160000"/>
              </a:lnSpc>
              <a:spcAft>
                <a:spcPts val="600"/>
              </a:spcAft>
            </a:pP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Consignment Mechanics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(Procedures and Protocols) – Abbey Wellemeyer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Questions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Closing Remarks &amp; Adjourn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966F37-E848-AD22-AD00-56291DACD2CB}"/>
              </a:ext>
            </a:extLst>
          </p:cNvPr>
          <p:cNvCxnSpPr/>
          <p:nvPr/>
        </p:nvCxnSpPr>
        <p:spPr>
          <a:xfrm>
            <a:off x="781877" y="2226366"/>
            <a:ext cx="3975652" cy="0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33555E9-E216-72DE-1796-098962EB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88"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A1082-76A7-EAEB-A6DF-D02EE49CA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6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400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7E168-255E-5897-D9D0-49C1E7AC4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51710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Focus on Investor-Owned Utilities </a:t>
            </a:r>
            <a:b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(Gas &amp; Electric)</a:t>
            </a: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8F6C030-9004-C08B-7FA9-99FC8FB67F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88"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1A0CB4-B109-73C8-C4D0-5D978E9CDBC6}"/>
              </a:ext>
            </a:extLst>
          </p:cNvPr>
          <p:cNvSpPr/>
          <p:nvPr/>
        </p:nvSpPr>
        <p:spPr>
          <a:xfrm>
            <a:off x="1" y="625683"/>
            <a:ext cx="7156174" cy="146305"/>
          </a:xfrm>
          <a:prstGeom prst="rect">
            <a:avLst/>
          </a:prstGeom>
          <a:solidFill>
            <a:srgbClr val="4DB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6A4ADA-3CDC-D7B3-D76D-D9E55FD6084E}"/>
              </a:ext>
            </a:extLst>
          </p:cNvPr>
          <p:cNvCxnSpPr>
            <a:cxnSpLocks/>
          </p:cNvCxnSpPr>
          <p:nvPr/>
        </p:nvCxnSpPr>
        <p:spPr>
          <a:xfrm>
            <a:off x="481029" y="4546920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660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9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Electric</a:t>
            </a:r>
            <a:r>
              <a:rPr spc="-25" dirty="0"/>
              <a:t> </a:t>
            </a:r>
            <a:r>
              <a:rPr dirty="0"/>
              <a:t>and</a:t>
            </a:r>
            <a:r>
              <a:rPr spc="-15" dirty="0"/>
              <a:t> </a:t>
            </a:r>
            <a:r>
              <a:rPr dirty="0"/>
              <a:t>Natural</a:t>
            </a:r>
            <a:r>
              <a:rPr spc="-35" dirty="0"/>
              <a:t> </a:t>
            </a:r>
            <a:r>
              <a:rPr dirty="0"/>
              <a:t>Gas</a:t>
            </a:r>
            <a:r>
              <a:rPr spc="-15" dirty="0"/>
              <a:t> </a:t>
            </a:r>
            <a:r>
              <a:rPr dirty="0"/>
              <a:t>Utility</a:t>
            </a:r>
            <a:r>
              <a:rPr spc="-35" dirty="0"/>
              <a:t> </a:t>
            </a:r>
            <a:r>
              <a:rPr spc="-10" dirty="0"/>
              <a:t>Basics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4315" y="1754691"/>
            <a:ext cx="10345420" cy="3869054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424815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Investor-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owned</a:t>
            </a:r>
            <a:r>
              <a:rPr sz="2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consumer-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owned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broadly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treated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same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under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cap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invest</a:t>
            </a:r>
            <a:r>
              <a:rPr sz="28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program</a:t>
            </a:r>
            <a:endParaRPr sz="2800">
              <a:latin typeface="Franklin Gothic Book"/>
              <a:cs typeface="Franklin Gothic Book"/>
            </a:endParaRPr>
          </a:p>
          <a:p>
            <a:pPr marL="2413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Focus</a:t>
            </a:r>
            <a:r>
              <a:rPr sz="28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today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on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investor-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owned</a:t>
            </a:r>
            <a:r>
              <a:rPr sz="2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(those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regulated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UTC)</a:t>
            </a:r>
            <a:endParaRPr sz="2800">
              <a:latin typeface="Franklin Gothic Book"/>
              <a:cs typeface="Franklin Gothic Book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Greenhouse</a:t>
            </a:r>
            <a:r>
              <a:rPr sz="2800" spc="-1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800" spc="-1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</a:t>
            </a:r>
            <a:r>
              <a:rPr sz="2800" spc="-1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baselines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calculated</a:t>
            </a:r>
            <a:r>
              <a:rPr sz="2800" spc="-1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differently:</a:t>
            </a:r>
            <a:endParaRPr sz="28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data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(from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EPA)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baseline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years</a:t>
            </a:r>
            <a:endParaRPr sz="2400">
              <a:latin typeface="Franklin Gothic Book"/>
              <a:cs typeface="Franklin Gothic Book"/>
            </a:endParaRPr>
          </a:p>
          <a:p>
            <a:pPr marL="698500" marR="305435" lvl="1" indent="-228600">
              <a:lnSpc>
                <a:spcPts val="2590"/>
              </a:lnSpc>
              <a:spcBef>
                <a:spcPts val="545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Electricity</a:t>
            </a:r>
            <a:r>
              <a:rPr sz="24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: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In-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state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power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plants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derived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greenhouse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gas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reporting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during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baseline</a:t>
            </a:r>
            <a:r>
              <a:rPr sz="2400" spc="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years;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Imported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electricity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had to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estimated</a:t>
            </a:r>
            <a:endParaRPr sz="2400">
              <a:latin typeface="Franklin Gothic Book"/>
              <a:cs typeface="Franklin Gothic Book"/>
            </a:endParaRPr>
          </a:p>
          <a:p>
            <a:pPr marL="241300" marR="5080" indent="-228600">
              <a:lnSpc>
                <a:spcPts val="303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Most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discussion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today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will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focus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on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rule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sections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(WAC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)173-</a:t>
            </a: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446-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230</a:t>
            </a:r>
            <a:r>
              <a:rPr sz="28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8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-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240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regarding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allocation</a:t>
            </a:r>
            <a:r>
              <a:rPr sz="28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23515" y="6430200"/>
            <a:ext cx="114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58585"/>
                </a:solidFill>
                <a:latin typeface="Franklin Gothic Book"/>
                <a:cs typeface="Franklin Gothic Book"/>
              </a:rPr>
              <a:t>2</a:t>
            </a:r>
            <a:endParaRPr sz="12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57129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07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Natural</a:t>
            </a:r>
            <a:r>
              <a:rPr sz="4000" spc="-90" dirty="0"/>
              <a:t> </a:t>
            </a:r>
            <a:r>
              <a:rPr sz="4000" dirty="0"/>
              <a:t>Gas</a:t>
            </a:r>
            <a:r>
              <a:rPr sz="4000" spc="-114" dirty="0"/>
              <a:t> </a:t>
            </a:r>
            <a:r>
              <a:rPr sz="4000" dirty="0"/>
              <a:t>in</a:t>
            </a:r>
            <a:r>
              <a:rPr sz="4000" spc="-100" dirty="0"/>
              <a:t> </a:t>
            </a:r>
            <a:r>
              <a:rPr sz="4000" dirty="0"/>
              <a:t>the</a:t>
            </a:r>
            <a:r>
              <a:rPr sz="4000" spc="-110" dirty="0"/>
              <a:t> </a:t>
            </a:r>
            <a:r>
              <a:rPr sz="4000" dirty="0"/>
              <a:t>Cap</a:t>
            </a:r>
            <a:r>
              <a:rPr sz="4000" spc="-105" dirty="0"/>
              <a:t> </a:t>
            </a:r>
            <a:r>
              <a:rPr sz="4000" dirty="0"/>
              <a:t>and</a:t>
            </a:r>
            <a:r>
              <a:rPr sz="4000" spc="-110" dirty="0"/>
              <a:t> </a:t>
            </a:r>
            <a:r>
              <a:rPr sz="4000" dirty="0"/>
              <a:t>Invest</a:t>
            </a:r>
            <a:r>
              <a:rPr sz="4000" spc="-114" dirty="0"/>
              <a:t> </a:t>
            </a:r>
            <a:r>
              <a:rPr sz="4000" dirty="0"/>
              <a:t>Program</a:t>
            </a:r>
            <a:r>
              <a:rPr sz="4000" spc="-100" dirty="0"/>
              <a:t> </a:t>
            </a:r>
            <a:r>
              <a:rPr sz="4000" spc="-25" dirty="0"/>
              <a:t>(1)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94315" y="1805304"/>
            <a:ext cx="2082800" cy="160464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 algn="just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depends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on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program threshold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4315" y="3980053"/>
            <a:ext cx="2385695" cy="160464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241300" marR="5080" indent="-2286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End</a:t>
            </a:r>
            <a:r>
              <a:rPr sz="2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use</a:t>
            </a:r>
            <a:r>
              <a:rPr sz="28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is</a:t>
            </a:r>
            <a:r>
              <a:rPr sz="2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key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determinant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 obligation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23515" y="6537604"/>
            <a:ext cx="1149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58585"/>
                </a:solidFill>
                <a:latin typeface="Franklin Gothic Book"/>
                <a:cs typeface="Franklin Gothic Book"/>
              </a:rPr>
              <a:t>3</a:t>
            </a:r>
            <a:endParaRPr sz="1200">
              <a:latin typeface="Franklin Gothic Book"/>
              <a:cs typeface="Franklin Gothic Book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45864" y="4619244"/>
            <a:ext cx="1037843" cy="12100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980136" y="1805304"/>
            <a:ext cx="5783580" cy="4163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9235">
              <a:lnSpc>
                <a:spcPts val="3195"/>
              </a:lnSpc>
              <a:spcBef>
                <a:spcPts val="95"/>
              </a:spcBef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Where</a:t>
            </a:r>
            <a:r>
              <a:rPr sz="2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is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combusted</a:t>
            </a:r>
            <a:endParaRPr sz="2800">
              <a:latin typeface="Franklin Gothic Book"/>
              <a:cs typeface="Franklin Gothic Book"/>
            </a:endParaRPr>
          </a:p>
          <a:p>
            <a:pPr marL="241300" marR="530225">
              <a:lnSpc>
                <a:spcPts val="3030"/>
              </a:lnSpc>
              <a:spcBef>
                <a:spcPts val="209"/>
              </a:spcBef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&gt;25,000</a:t>
            </a:r>
            <a:r>
              <a:rPr sz="2800" spc="-1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metric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tons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GHGs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the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facility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has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obligation</a:t>
            </a:r>
            <a:endParaRPr sz="2800">
              <a:latin typeface="Franklin Gothic Book"/>
              <a:cs typeface="Franklin Gothic Book"/>
            </a:endParaRPr>
          </a:p>
          <a:p>
            <a:pPr marL="241300" indent="-229235">
              <a:lnSpc>
                <a:spcPts val="3195"/>
              </a:lnSpc>
              <a:spcBef>
                <a:spcPts val="620"/>
              </a:spcBef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Where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is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combusted,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but</a:t>
            </a:r>
            <a:endParaRPr sz="2800">
              <a:latin typeface="Franklin Gothic Book"/>
              <a:cs typeface="Franklin Gothic Book"/>
            </a:endParaRPr>
          </a:p>
          <a:p>
            <a:pPr marL="241300" marR="441959">
              <a:lnSpc>
                <a:spcPts val="3030"/>
              </a:lnSpc>
              <a:spcBef>
                <a:spcPts val="209"/>
              </a:spcBef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&lt;25,000</a:t>
            </a:r>
            <a:r>
              <a:rPr sz="2800" spc="-1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metric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tons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GHGs,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the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8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utility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is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responsible</a:t>
            </a:r>
            <a:endParaRPr sz="2800">
              <a:latin typeface="Franklin Gothic Book"/>
              <a:cs typeface="Franklin Gothic Book"/>
            </a:endParaRPr>
          </a:p>
          <a:p>
            <a:pPr marL="241300" marR="5080" indent="-229235">
              <a:lnSpc>
                <a:spcPts val="3030"/>
              </a:lnSpc>
              <a:spcBef>
                <a:spcPts val="985"/>
              </a:spcBef>
              <a:buFont typeface="Arial"/>
              <a:buChar char="•"/>
              <a:tabLst>
                <a:tab pos="241935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If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is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not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combusted,</a:t>
            </a:r>
            <a:r>
              <a:rPr sz="2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but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still</a:t>
            </a:r>
            <a:r>
              <a:rPr sz="2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used</a:t>
            </a:r>
            <a:r>
              <a:rPr sz="2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as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an</a:t>
            </a:r>
            <a:r>
              <a:rPr sz="2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input</a:t>
            </a:r>
            <a:r>
              <a:rPr sz="2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@</a:t>
            </a:r>
            <a:r>
              <a:rPr sz="28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&gt;25K,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then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provider</a:t>
            </a:r>
            <a:r>
              <a:rPr sz="28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8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is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responsible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800" spc="-1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associated</a:t>
            </a:r>
            <a:r>
              <a:rPr sz="2800" spc="-1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endParaRPr sz="2800">
              <a:latin typeface="Franklin Gothic Book"/>
              <a:cs typeface="Franklin Gothic Book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38955" y="1876044"/>
            <a:ext cx="1421891" cy="1277111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496056" y="3374135"/>
            <a:ext cx="1871345" cy="871855"/>
            <a:chOff x="3496056" y="3374135"/>
            <a:chExt cx="1871345" cy="8718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6056" y="3374135"/>
              <a:ext cx="1053070" cy="87172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5222" y="3470136"/>
              <a:ext cx="812061" cy="7467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5132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07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Natural</a:t>
            </a:r>
            <a:r>
              <a:rPr sz="4000" spc="-90" dirty="0"/>
              <a:t> </a:t>
            </a:r>
            <a:r>
              <a:rPr sz="4000" dirty="0"/>
              <a:t>Gas</a:t>
            </a:r>
            <a:r>
              <a:rPr sz="4000" spc="-114" dirty="0"/>
              <a:t> </a:t>
            </a:r>
            <a:r>
              <a:rPr sz="4000" dirty="0"/>
              <a:t>in</a:t>
            </a:r>
            <a:r>
              <a:rPr sz="4000" spc="-100" dirty="0"/>
              <a:t> </a:t>
            </a:r>
            <a:r>
              <a:rPr sz="4000" dirty="0"/>
              <a:t>the</a:t>
            </a:r>
            <a:r>
              <a:rPr sz="4000" spc="-110" dirty="0"/>
              <a:t> </a:t>
            </a:r>
            <a:r>
              <a:rPr sz="4000" dirty="0"/>
              <a:t>Cap</a:t>
            </a:r>
            <a:r>
              <a:rPr sz="4000" spc="-105" dirty="0"/>
              <a:t> </a:t>
            </a:r>
            <a:r>
              <a:rPr sz="4000" dirty="0"/>
              <a:t>and</a:t>
            </a:r>
            <a:r>
              <a:rPr sz="4000" spc="-110" dirty="0"/>
              <a:t> </a:t>
            </a:r>
            <a:r>
              <a:rPr sz="4000" dirty="0"/>
              <a:t>Invest</a:t>
            </a:r>
            <a:r>
              <a:rPr sz="4000" spc="-114" dirty="0"/>
              <a:t> </a:t>
            </a:r>
            <a:r>
              <a:rPr sz="4000" dirty="0"/>
              <a:t>Program</a:t>
            </a:r>
            <a:r>
              <a:rPr sz="4000" spc="-100" dirty="0"/>
              <a:t> </a:t>
            </a:r>
            <a:r>
              <a:rPr sz="4000" spc="-25" dirty="0"/>
              <a:t>(2)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1165860" y="3188017"/>
            <a:ext cx="4714240" cy="2646045"/>
            <a:chOff x="1165860" y="3188017"/>
            <a:chExt cx="4714240" cy="2646045"/>
          </a:xfrm>
        </p:grpSpPr>
        <p:sp>
          <p:nvSpPr>
            <p:cNvPr id="4" name="object 4"/>
            <p:cNvSpPr/>
            <p:nvPr/>
          </p:nvSpPr>
          <p:spPr>
            <a:xfrm>
              <a:off x="1165860" y="5826918"/>
              <a:ext cx="4714240" cy="5080"/>
            </a:xfrm>
            <a:custGeom>
              <a:avLst/>
              <a:gdLst/>
              <a:ahLst/>
              <a:cxnLst/>
              <a:rect l="l" t="t" r="r" b="b"/>
              <a:pathLst>
                <a:path w="4714240" h="5079">
                  <a:moveTo>
                    <a:pt x="0" y="0"/>
                  </a:moveTo>
                  <a:lnTo>
                    <a:pt x="868679" y="0"/>
                  </a:lnTo>
                </a:path>
                <a:path w="4714240" h="5079">
                  <a:moveTo>
                    <a:pt x="4341888" y="0"/>
                  </a:moveTo>
                  <a:lnTo>
                    <a:pt x="4713732" y="0"/>
                  </a:lnTo>
                </a:path>
                <a:path w="4714240" h="5079">
                  <a:moveTo>
                    <a:pt x="0" y="4762"/>
                  </a:moveTo>
                  <a:lnTo>
                    <a:pt x="4713732" y="4762"/>
                  </a:lnTo>
                </a:path>
              </a:pathLst>
            </a:custGeom>
            <a:ln w="4762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65860" y="4247387"/>
              <a:ext cx="373380" cy="1318260"/>
            </a:xfrm>
            <a:custGeom>
              <a:avLst/>
              <a:gdLst/>
              <a:ahLst/>
              <a:cxnLst/>
              <a:rect l="l" t="t" r="r" b="b"/>
              <a:pathLst>
                <a:path w="373380" h="1318260">
                  <a:moveTo>
                    <a:pt x="0" y="1318260"/>
                  </a:moveTo>
                  <a:lnTo>
                    <a:pt x="373380" y="1318260"/>
                  </a:lnTo>
                </a:path>
                <a:path w="373380" h="1318260">
                  <a:moveTo>
                    <a:pt x="0" y="1054608"/>
                  </a:moveTo>
                  <a:lnTo>
                    <a:pt x="373380" y="1054608"/>
                  </a:lnTo>
                </a:path>
                <a:path w="373380" h="1318260">
                  <a:moveTo>
                    <a:pt x="0" y="790956"/>
                  </a:moveTo>
                  <a:lnTo>
                    <a:pt x="373380" y="790956"/>
                  </a:lnTo>
                </a:path>
                <a:path w="373380" h="1318260">
                  <a:moveTo>
                    <a:pt x="0" y="527303"/>
                  </a:moveTo>
                  <a:lnTo>
                    <a:pt x="373380" y="527303"/>
                  </a:lnTo>
                </a:path>
                <a:path w="373380" h="1318260">
                  <a:moveTo>
                    <a:pt x="0" y="263651"/>
                  </a:moveTo>
                  <a:lnTo>
                    <a:pt x="373380" y="263651"/>
                  </a:lnTo>
                </a:path>
                <a:path w="373380" h="1318260">
                  <a:moveTo>
                    <a:pt x="0" y="0"/>
                  </a:moveTo>
                  <a:lnTo>
                    <a:pt x="373380" y="0"/>
                  </a:lnTo>
                </a:path>
              </a:pathLst>
            </a:custGeom>
            <a:ln w="9525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9240" y="4114799"/>
              <a:ext cx="495300" cy="1714500"/>
            </a:xfrm>
            <a:custGeom>
              <a:avLst/>
              <a:gdLst/>
              <a:ahLst/>
              <a:cxnLst/>
              <a:rect l="l" t="t" r="r" b="b"/>
              <a:pathLst>
                <a:path w="495300" h="1714500">
                  <a:moveTo>
                    <a:pt x="495299" y="0"/>
                  </a:moveTo>
                  <a:lnTo>
                    <a:pt x="0" y="0"/>
                  </a:lnTo>
                  <a:lnTo>
                    <a:pt x="0" y="1714500"/>
                  </a:lnTo>
                  <a:lnTo>
                    <a:pt x="495299" y="1714500"/>
                  </a:lnTo>
                  <a:lnTo>
                    <a:pt x="495299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65860" y="3981354"/>
              <a:ext cx="1365885" cy="5080"/>
            </a:xfrm>
            <a:custGeom>
              <a:avLst/>
              <a:gdLst/>
              <a:ahLst/>
              <a:cxnLst/>
              <a:rect l="l" t="t" r="r" b="b"/>
              <a:pathLst>
                <a:path w="1365885" h="5079">
                  <a:moveTo>
                    <a:pt x="0" y="4762"/>
                  </a:moveTo>
                  <a:lnTo>
                    <a:pt x="1365504" y="4762"/>
                  </a:lnTo>
                </a:path>
                <a:path w="1365885" h="5079">
                  <a:moveTo>
                    <a:pt x="0" y="0"/>
                  </a:moveTo>
                  <a:lnTo>
                    <a:pt x="1365504" y="0"/>
                  </a:lnTo>
                </a:path>
              </a:pathLst>
            </a:custGeom>
            <a:ln w="4762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034540" y="3983735"/>
              <a:ext cx="497205" cy="1845945"/>
            </a:xfrm>
            <a:custGeom>
              <a:avLst/>
              <a:gdLst/>
              <a:ahLst/>
              <a:cxnLst/>
              <a:rect l="l" t="t" r="r" b="b"/>
              <a:pathLst>
                <a:path w="497205" h="1845945">
                  <a:moveTo>
                    <a:pt x="496824" y="0"/>
                  </a:moveTo>
                  <a:lnTo>
                    <a:pt x="0" y="0"/>
                  </a:lnTo>
                  <a:lnTo>
                    <a:pt x="0" y="1845564"/>
                  </a:lnTo>
                  <a:lnTo>
                    <a:pt x="496824" y="1845564"/>
                  </a:lnTo>
                  <a:lnTo>
                    <a:pt x="496824" y="0"/>
                  </a:lnTo>
                  <a:close/>
                </a:path>
              </a:pathLst>
            </a:custGeom>
            <a:solidFill>
              <a:srgbClr val="79A3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31363" y="3851147"/>
              <a:ext cx="495300" cy="1978660"/>
            </a:xfrm>
            <a:custGeom>
              <a:avLst/>
              <a:gdLst/>
              <a:ahLst/>
              <a:cxnLst/>
              <a:rect l="l" t="t" r="r" b="b"/>
              <a:pathLst>
                <a:path w="495300" h="1978660">
                  <a:moveTo>
                    <a:pt x="495300" y="0"/>
                  </a:moveTo>
                  <a:lnTo>
                    <a:pt x="0" y="0"/>
                  </a:lnTo>
                  <a:lnTo>
                    <a:pt x="0" y="1978152"/>
                  </a:lnTo>
                  <a:lnTo>
                    <a:pt x="495300" y="1978152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BBD5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65860" y="3717702"/>
              <a:ext cx="2357755" cy="5080"/>
            </a:xfrm>
            <a:custGeom>
              <a:avLst/>
              <a:gdLst/>
              <a:ahLst/>
              <a:cxnLst/>
              <a:rect l="l" t="t" r="r" b="b"/>
              <a:pathLst>
                <a:path w="2357754" h="5079">
                  <a:moveTo>
                    <a:pt x="0" y="4762"/>
                  </a:moveTo>
                  <a:lnTo>
                    <a:pt x="2357628" y="4762"/>
                  </a:lnTo>
                </a:path>
                <a:path w="2357754" h="5079">
                  <a:moveTo>
                    <a:pt x="0" y="0"/>
                  </a:moveTo>
                  <a:lnTo>
                    <a:pt x="2357628" y="0"/>
                  </a:lnTo>
                </a:path>
              </a:pathLst>
            </a:custGeom>
            <a:ln w="4762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26664" y="3720083"/>
              <a:ext cx="497205" cy="2109470"/>
            </a:xfrm>
            <a:custGeom>
              <a:avLst/>
              <a:gdLst/>
              <a:ahLst/>
              <a:cxnLst/>
              <a:rect l="l" t="t" r="r" b="b"/>
              <a:pathLst>
                <a:path w="497204" h="2109470">
                  <a:moveTo>
                    <a:pt x="496824" y="0"/>
                  </a:moveTo>
                  <a:lnTo>
                    <a:pt x="0" y="0"/>
                  </a:lnTo>
                  <a:lnTo>
                    <a:pt x="0" y="2109216"/>
                  </a:lnTo>
                  <a:lnTo>
                    <a:pt x="496824" y="2109216"/>
                  </a:lnTo>
                  <a:lnTo>
                    <a:pt x="496824" y="0"/>
                  </a:lnTo>
                  <a:close/>
                </a:path>
              </a:pathLst>
            </a:custGeom>
            <a:solidFill>
              <a:srgbClr val="F1A9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23488" y="3587495"/>
              <a:ext cx="495300" cy="2242185"/>
            </a:xfrm>
            <a:custGeom>
              <a:avLst/>
              <a:gdLst/>
              <a:ahLst/>
              <a:cxnLst/>
              <a:rect l="l" t="t" r="r" b="b"/>
              <a:pathLst>
                <a:path w="495300" h="2242185">
                  <a:moveTo>
                    <a:pt x="495300" y="0"/>
                  </a:moveTo>
                  <a:lnTo>
                    <a:pt x="0" y="0"/>
                  </a:lnTo>
                  <a:lnTo>
                    <a:pt x="0" y="2241804"/>
                  </a:lnTo>
                  <a:lnTo>
                    <a:pt x="495300" y="2241804"/>
                  </a:lnTo>
                  <a:lnTo>
                    <a:pt x="495300" y="0"/>
                  </a:lnTo>
                  <a:close/>
                </a:path>
              </a:pathLst>
            </a:custGeom>
            <a:solidFill>
              <a:srgbClr val="8515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65860" y="3454050"/>
              <a:ext cx="3350260" cy="5080"/>
            </a:xfrm>
            <a:custGeom>
              <a:avLst/>
              <a:gdLst/>
              <a:ahLst/>
              <a:cxnLst/>
              <a:rect l="l" t="t" r="r" b="b"/>
              <a:pathLst>
                <a:path w="3350260" h="5079">
                  <a:moveTo>
                    <a:pt x="0" y="4762"/>
                  </a:moveTo>
                  <a:lnTo>
                    <a:pt x="3349752" y="4762"/>
                  </a:lnTo>
                </a:path>
                <a:path w="3350260" h="5079">
                  <a:moveTo>
                    <a:pt x="0" y="0"/>
                  </a:moveTo>
                  <a:lnTo>
                    <a:pt x="3349752" y="0"/>
                  </a:lnTo>
                </a:path>
              </a:pathLst>
            </a:custGeom>
            <a:ln w="4762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18788" y="3456431"/>
              <a:ext cx="497205" cy="2372995"/>
            </a:xfrm>
            <a:custGeom>
              <a:avLst/>
              <a:gdLst/>
              <a:ahLst/>
              <a:cxnLst/>
              <a:rect l="l" t="t" r="r" b="b"/>
              <a:pathLst>
                <a:path w="497204" h="2372995">
                  <a:moveTo>
                    <a:pt x="496824" y="0"/>
                  </a:moveTo>
                  <a:lnTo>
                    <a:pt x="0" y="0"/>
                  </a:lnTo>
                  <a:lnTo>
                    <a:pt x="0" y="2372868"/>
                  </a:lnTo>
                  <a:lnTo>
                    <a:pt x="496824" y="2372868"/>
                  </a:lnTo>
                  <a:lnTo>
                    <a:pt x="496824" y="0"/>
                  </a:lnTo>
                  <a:close/>
                </a:path>
              </a:pathLst>
            </a:custGeom>
            <a:solidFill>
              <a:srgbClr val="1356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15612" y="3323843"/>
              <a:ext cx="497205" cy="2505710"/>
            </a:xfrm>
            <a:custGeom>
              <a:avLst/>
              <a:gdLst/>
              <a:ahLst/>
              <a:cxnLst/>
              <a:rect l="l" t="t" r="r" b="b"/>
              <a:pathLst>
                <a:path w="497204" h="2505710">
                  <a:moveTo>
                    <a:pt x="496824" y="0"/>
                  </a:moveTo>
                  <a:lnTo>
                    <a:pt x="0" y="0"/>
                  </a:lnTo>
                  <a:lnTo>
                    <a:pt x="0" y="2505456"/>
                  </a:lnTo>
                  <a:lnTo>
                    <a:pt x="496824" y="2505456"/>
                  </a:lnTo>
                  <a:lnTo>
                    <a:pt x="496824" y="0"/>
                  </a:lnTo>
                  <a:close/>
                </a:path>
              </a:pathLst>
            </a:custGeom>
            <a:solidFill>
              <a:srgbClr val="3864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07748" y="4247387"/>
              <a:ext cx="372110" cy="1318260"/>
            </a:xfrm>
            <a:custGeom>
              <a:avLst/>
              <a:gdLst/>
              <a:ahLst/>
              <a:cxnLst/>
              <a:rect l="l" t="t" r="r" b="b"/>
              <a:pathLst>
                <a:path w="372110" h="1318260">
                  <a:moveTo>
                    <a:pt x="0" y="1318260"/>
                  </a:moveTo>
                  <a:lnTo>
                    <a:pt x="371843" y="1318260"/>
                  </a:lnTo>
                </a:path>
                <a:path w="372110" h="1318260">
                  <a:moveTo>
                    <a:pt x="0" y="1054608"/>
                  </a:moveTo>
                  <a:lnTo>
                    <a:pt x="371843" y="1054608"/>
                  </a:lnTo>
                </a:path>
                <a:path w="372110" h="1318260">
                  <a:moveTo>
                    <a:pt x="0" y="790956"/>
                  </a:moveTo>
                  <a:lnTo>
                    <a:pt x="371843" y="790956"/>
                  </a:lnTo>
                </a:path>
                <a:path w="372110" h="1318260">
                  <a:moveTo>
                    <a:pt x="0" y="527303"/>
                  </a:moveTo>
                  <a:lnTo>
                    <a:pt x="371843" y="527303"/>
                  </a:lnTo>
                </a:path>
                <a:path w="372110" h="1318260">
                  <a:moveTo>
                    <a:pt x="0" y="263651"/>
                  </a:moveTo>
                  <a:lnTo>
                    <a:pt x="371843" y="263651"/>
                  </a:lnTo>
                </a:path>
                <a:path w="372110" h="1318260">
                  <a:moveTo>
                    <a:pt x="0" y="0"/>
                  </a:moveTo>
                  <a:lnTo>
                    <a:pt x="371843" y="0"/>
                  </a:lnTo>
                </a:path>
              </a:pathLst>
            </a:custGeom>
            <a:ln w="9525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65860" y="3190398"/>
              <a:ext cx="4714240" cy="796290"/>
            </a:xfrm>
            <a:custGeom>
              <a:avLst/>
              <a:gdLst/>
              <a:ahLst/>
              <a:cxnLst/>
              <a:rect l="l" t="t" r="r" b="b"/>
              <a:pathLst>
                <a:path w="4714240" h="796289">
                  <a:moveTo>
                    <a:pt x="4341888" y="795718"/>
                  </a:moveTo>
                  <a:lnTo>
                    <a:pt x="4713732" y="795718"/>
                  </a:lnTo>
                </a:path>
                <a:path w="4714240" h="796289">
                  <a:moveTo>
                    <a:pt x="4341888" y="790956"/>
                  </a:moveTo>
                  <a:lnTo>
                    <a:pt x="4713732" y="790956"/>
                  </a:lnTo>
                </a:path>
                <a:path w="4714240" h="796289">
                  <a:moveTo>
                    <a:pt x="4341888" y="532066"/>
                  </a:moveTo>
                  <a:lnTo>
                    <a:pt x="4713732" y="532066"/>
                  </a:lnTo>
                </a:path>
                <a:path w="4714240" h="796289">
                  <a:moveTo>
                    <a:pt x="4341888" y="527304"/>
                  </a:moveTo>
                  <a:lnTo>
                    <a:pt x="4713732" y="527304"/>
                  </a:lnTo>
                </a:path>
                <a:path w="4714240" h="796289">
                  <a:moveTo>
                    <a:pt x="4341888" y="268414"/>
                  </a:moveTo>
                  <a:lnTo>
                    <a:pt x="4713732" y="268414"/>
                  </a:lnTo>
                </a:path>
                <a:path w="4714240" h="796289">
                  <a:moveTo>
                    <a:pt x="4341888" y="263651"/>
                  </a:moveTo>
                  <a:lnTo>
                    <a:pt x="4713732" y="263651"/>
                  </a:lnTo>
                </a:path>
                <a:path w="4714240" h="796289">
                  <a:moveTo>
                    <a:pt x="0" y="4762"/>
                  </a:moveTo>
                  <a:lnTo>
                    <a:pt x="4713732" y="4762"/>
                  </a:lnTo>
                </a:path>
                <a:path w="4714240" h="796289">
                  <a:moveTo>
                    <a:pt x="0" y="0"/>
                  </a:moveTo>
                  <a:lnTo>
                    <a:pt x="4713732" y="0"/>
                  </a:lnTo>
                </a:path>
              </a:pathLst>
            </a:custGeom>
            <a:ln w="4762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12436" y="3192779"/>
              <a:ext cx="495934" cy="2636520"/>
            </a:xfrm>
            <a:custGeom>
              <a:avLst/>
              <a:gdLst/>
              <a:ahLst/>
              <a:cxnLst/>
              <a:rect l="l" t="t" r="r" b="b"/>
              <a:pathLst>
                <a:path w="495935" h="2636520">
                  <a:moveTo>
                    <a:pt x="495312" y="0"/>
                  </a:moveTo>
                  <a:lnTo>
                    <a:pt x="0" y="0"/>
                  </a:lnTo>
                  <a:lnTo>
                    <a:pt x="0" y="2636520"/>
                  </a:lnTo>
                  <a:lnTo>
                    <a:pt x="495312" y="2636520"/>
                  </a:lnTo>
                  <a:lnTo>
                    <a:pt x="495312" y="0"/>
                  </a:lnTo>
                  <a:close/>
                </a:path>
              </a:pathLst>
            </a:custGeom>
            <a:solidFill>
              <a:srgbClr val="4861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593192" y="3859248"/>
            <a:ext cx="387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66666"/>
                </a:solidFill>
                <a:latin typeface="Franklin Gothic Book"/>
                <a:cs typeface="Franklin Gothic Book"/>
              </a:rPr>
              <a:t>2023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89372" y="3727398"/>
            <a:ext cx="387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66666"/>
                </a:solidFill>
                <a:latin typeface="Franklin Gothic Book"/>
                <a:cs typeface="Franklin Gothic Book"/>
              </a:rPr>
              <a:t>2024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85552" y="3595549"/>
            <a:ext cx="387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66666"/>
                </a:solidFill>
                <a:latin typeface="Franklin Gothic Book"/>
                <a:cs typeface="Franklin Gothic Book"/>
              </a:rPr>
              <a:t>2025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081732" y="3463700"/>
            <a:ext cx="387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66666"/>
                </a:solidFill>
                <a:latin typeface="Franklin Gothic Book"/>
                <a:cs typeface="Franklin Gothic Book"/>
              </a:rPr>
              <a:t>2026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577912" y="3331850"/>
            <a:ext cx="387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66666"/>
                </a:solidFill>
                <a:latin typeface="Franklin Gothic Book"/>
                <a:cs typeface="Franklin Gothic Book"/>
              </a:rPr>
              <a:t>2027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74092" y="3200001"/>
            <a:ext cx="387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66666"/>
                </a:solidFill>
                <a:latin typeface="Franklin Gothic Book"/>
                <a:cs typeface="Franklin Gothic Book"/>
              </a:rPr>
              <a:t>2028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70272" y="3068151"/>
            <a:ext cx="387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66666"/>
                </a:solidFill>
                <a:latin typeface="Franklin Gothic Book"/>
                <a:cs typeface="Franklin Gothic Book"/>
              </a:rPr>
              <a:t>2029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66454" y="2936302"/>
            <a:ext cx="3879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666666"/>
                </a:solidFill>
                <a:latin typeface="Franklin Gothic Book"/>
                <a:cs typeface="Franklin Gothic Book"/>
              </a:rPr>
              <a:t>2030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85713" y="3007604"/>
            <a:ext cx="339090" cy="292671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495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100</a:t>
            </a:r>
            <a:endParaRPr sz="1400">
              <a:latin typeface="Franklin Gothic Book"/>
              <a:cs typeface="Franklin Gothic Book"/>
            </a:endParaRPr>
          </a:p>
          <a:p>
            <a:pPr marR="6350" algn="r">
              <a:lnSpc>
                <a:spcPct val="100000"/>
              </a:lnSpc>
              <a:spcBef>
                <a:spcPts val="395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90</a:t>
            </a:r>
            <a:endParaRPr sz="1400">
              <a:latin typeface="Franklin Gothic Book"/>
              <a:cs typeface="Franklin Gothic Book"/>
            </a:endParaRPr>
          </a:p>
          <a:p>
            <a:pPr marR="6350" algn="r">
              <a:lnSpc>
                <a:spcPct val="100000"/>
              </a:lnSpc>
              <a:spcBef>
                <a:spcPts val="395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80</a:t>
            </a:r>
            <a:endParaRPr sz="1400">
              <a:latin typeface="Franklin Gothic Book"/>
              <a:cs typeface="Franklin Gothic Book"/>
            </a:endParaRPr>
          </a:p>
          <a:p>
            <a:pPr marR="6350" algn="r">
              <a:lnSpc>
                <a:spcPct val="100000"/>
              </a:lnSpc>
              <a:spcBef>
                <a:spcPts val="400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70</a:t>
            </a:r>
            <a:endParaRPr sz="1400">
              <a:latin typeface="Franklin Gothic Book"/>
              <a:cs typeface="Franklin Gothic Book"/>
            </a:endParaRPr>
          </a:p>
          <a:p>
            <a:pPr marR="6350" algn="r">
              <a:lnSpc>
                <a:spcPct val="100000"/>
              </a:lnSpc>
              <a:spcBef>
                <a:spcPts val="395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60</a:t>
            </a:r>
            <a:endParaRPr sz="1400">
              <a:latin typeface="Franklin Gothic Book"/>
              <a:cs typeface="Franklin Gothic Book"/>
            </a:endParaRPr>
          </a:p>
          <a:p>
            <a:pPr marR="6350" algn="r">
              <a:lnSpc>
                <a:spcPct val="100000"/>
              </a:lnSpc>
              <a:spcBef>
                <a:spcPts val="395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50</a:t>
            </a:r>
            <a:endParaRPr sz="1400">
              <a:latin typeface="Franklin Gothic Book"/>
              <a:cs typeface="Franklin Gothic Book"/>
            </a:endParaRPr>
          </a:p>
          <a:p>
            <a:pPr marR="6350" algn="r">
              <a:lnSpc>
                <a:spcPct val="100000"/>
              </a:lnSpc>
              <a:spcBef>
                <a:spcPts val="400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40</a:t>
            </a:r>
            <a:endParaRPr sz="1400">
              <a:latin typeface="Franklin Gothic Book"/>
              <a:cs typeface="Franklin Gothic Book"/>
            </a:endParaRPr>
          </a:p>
          <a:p>
            <a:pPr marR="6350" algn="r">
              <a:lnSpc>
                <a:spcPct val="100000"/>
              </a:lnSpc>
              <a:spcBef>
                <a:spcPts val="395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30</a:t>
            </a:r>
            <a:endParaRPr sz="1400">
              <a:latin typeface="Franklin Gothic Book"/>
              <a:cs typeface="Franklin Gothic Book"/>
            </a:endParaRPr>
          </a:p>
          <a:p>
            <a:pPr marR="6350" algn="r">
              <a:lnSpc>
                <a:spcPct val="100000"/>
              </a:lnSpc>
              <a:spcBef>
                <a:spcPts val="395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20</a:t>
            </a:r>
            <a:endParaRPr sz="1400">
              <a:latin typeface="Franklin Gothic Book"/>
              <a:cs typeface="Franklin Gothic Book"/>
            </a:endParaRPr>
          </a:p>
          <a:p>
            <a:pPr marR="6350" algn="r">
              <a:lnSpc>
                <a:spcPct val="100000"/>
              </a:lnSpc>
              <a:spcBef>
                <a:spcPts val="400"/>
              </a:spcBef>
            </a:pPr>
            <a:r>
              <a:rPr sz="140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10</a:t>
            </a:r>
            <a:endParaRPr sz="1400">
              <a:latin typeface="Franklin Gothic Book"/>
              <a:cs typeface="Franklin Gothic Book"/>
            </a:endParaRPr>
          </a:p>
          <a:p>
            <a:pPr marR="5080" algn="r">
              <a:lnSpc>
                <a:spcPct val="100000"/>
              </a:lnSpc>
              <a:spcBef>
                <a:spcPts val="395"/>
              </a:spcBef>
            </a:pPr>
            <a:r>
              <a:rPr sz="1400" dirty="0">
                <a:solidFill>
                  <a:srgbClr val="797979"/>
                </a:solidFill>
                <a:latin typeface="Franklin Gothic Book"/>
                <a:cs typeface="Franklin Gothic Book"/>
              </a:rPr>
              <a:t>0</a:t>
            </a:r>
            <a:endParaRPr sz="1400">
              <a:latin typeface="Franklin Gothic Book"/>
              <a:cs typeface="Franklin Gothic Book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366939" y="5895656"/>
            <a:ext cx="3136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797979"/>
                </a:solidFill>
                <a:latin typeface="Franklin Gothic Book"/>
                <a:cs typeface="Franklin Gothic Book"/>
              </a:rPr>
              <a:t>Year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23109" y="2440176"/>
            <a:ext cx="3590290" cy="57721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745490" marR="5080" indent="-733425">
              <a:lnSpc>
                <a:spcPts val="2110"/>
              </a:lnSpc>
              <a:spcBef>
                <a:spcPts val="270"/>
              </a:spcBef>
            </a:pPr>
            <a:r>
              <a:rPr sz="1850" dirty="0">
                <a:solidFill>
                  <a:srgbClr val="797979"/>
                </a:solidFill>
                <a:latin typeface="Franklin Gothic Book"/>
                <a:cs typeface="Franklin Gothic Book"/>
              </a:rPr>
              <a:t>Percent</a:t>
            </a:r>
            <a:r>
              <a:rPr sz="1850" spc="-30" dirty="0">
                <a:solidFill>
                  <a:srgbClr val="797979"/>
                </a:solidFill>
                <a:latin typeface="Franklin Gothic Book"/>
                <a:cs typeface="Franklin Gothic Book"/>
              </a:rPr>
              <a:t> </a:t>
            </a:r>
            <a:r>
              <a:rPr sz="1850" dirty="0">
                <a:solidFill>
                  <a:srgbClr val="797979"/>
                </a:solidFill>
                <a:latin typeface="Franklin Gothic Book"/>
                <a:cs typeface="Franklin Gothic Book"/>
              </a:rPr>
              <a:t>of</a:t>
            </a:r>
            <a:r>
              <a:rPr sz="185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 </a:t>
            </a:r>
            <a:r>
              <a:rPr sz="1850" dirty="0">
                <a:solidFill>
                  <a:srgbClr val="797979"/>
                </a:solidFill>
                <a:latin typeface="Franklin Gothic Book"/>
                <a:cs typeface="Franklin Gothic Book"/>
              </a:rPr>
              <a:t>Allowances</a:t>
            </a:r>
            <a:r>
              <a:rPr sz="1850" spc="-30" dirty="0">
                <a:solidFill>
                  <a:srgbClr val="797979"/>
                </a:solidFill>
                <a:latin typeface="Franklin Gothic Book"/>
                <a:cs typeface="Franklin Gothic Book"/>
              </a:rPr>
              <a:t> </a:t>
            </a:r>
            <a:r>
              <a:rPr sz="1850" dirty="0">
                <a:solidFill>
                  <a:srgbClr val="797979"/>
                </a:solidFill>
                <a:latin typeface="Franklin Gothic Book"/>
                <a:cs typeface="Franklin Gothic Book"/>
              </a:rPr>
              <a:t>That</a:t>
            </a:r>
            <a:r>
              <a:rPr sz="185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 </a:t>
            </a:r>
            <a:r>
              <a:rPr sz="1850" dirty="0">
                <a:solidFill>
                  <a:srgbClr val="797979"/>
                </a:solidFill>
                <a:latin typeface="Franklin Gothic Book"/>
                <a:cs typeface="Franklin Gothic Book"/>
              </a:rPr>
              <a:t>Must</a:t>
            </a:r>
            <a:r>
              <a:rPr sz="1850" spc="-10" dirty="0">
                <a:solidFill>
                  <a:srgbClr val="797979"/>
                </a:solidFill>
                <a:latin typeface="Franklin Gothic Book"/>
                <a:cs typeface="Franklin Gothic Book"/>
              </a:rPr>
              <a:t> </a:t>
            </a:r>
            <a:r>
              <a:rPr sz="185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Be </a:t>
            </a:r>
            <a:r>
              <a:rPr sz="1850" dirty="0">
                <a:solidFill>
                  <a:srgbClr val="797979"/>
                </a:solidFill>
                <a:latin typeface="Franklin Gothic Book"/>
                <a:cs typeface="Franklin Gothic Book"/>
              </a:rPr>
              <a:t>Consigned</a:t>
            </a:r>
            <a:r>
              <a:rPr sz="1850" spc="-20" dirty="0">
                <a:solidFill>
                  <a:srgbClr val="797979"/>
                </a:solidFill>
                <a:latin typeface="Franklin Gothic Book"/>
                <a:cs typeface="Franklin Gothic Book"/>
              </a:rPr>
              <a:t> </a:t>
            </a:r>
            <a:r>
              <a:rPr sz="1850" dirty="0">
                <a:solidFill>
                  <a:srgbClr val="797979"/>
                </a:solidFill>
                <a:latin typeface="Franklin Gothic Book"/>
                <a:cs typeface="Franklin Gothic Book"/>
              </a:rPr>
              <a:t>to</a:t>
            </a:r>
            <a:r>
              <a:rPr sz="1850" spc="-25" dirty="0">
                <a:solidFill>
                  <a:srgbClr val="797979"/>
                </a:solidFill>
                <a:latin typeface="Franklin Gothic Book"/>
                <a:cs typeface="Franklin Gothic Book"/>
              </a:rPr>
              <a:t> </a:t>
            </a:r>
            <a:r>
              <a:rPr sz="1850" spc="-10" dirty="0">
                <a:solidFill>
                  <a:srgbClr val="797979"/>
                </a:solidFill>
                <a:latin typeface="Franklin Gothic Book"/>
                <a:cs typeface="Franklin Gothic Book"/>
              </a:rPr>
              <a:t>Auction</a:t>
            </a:r>
            <a:endParaRPr sz="1850">
              <a:latin typeface="Franklin Gothic Book"/>
              <a:cs typeface="Franklin Gothic Book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397752" y="3064764"/>
            <a:ext cx="4897120" cy="2417445"/>
            <a:chOff x="6397752" y="3064764"/>
            <a:chExt cx="4897120" cy="2417445"/>
          </a:xfrm>
        </p:grpSpPr>
        <p:sp>
          <p:nvSpPr>
            <p:cNvPr id="31" name="object 31"/>
            <p:cNvSpPr/>
            <p:nvPr/>
          </p:nvSpPr>
          <p:spPr>
            <a:xfrm>
              <a:off x="6449568" y="3909060"/>
              <a:ext cx="70485" cy="1568450"/>
            </a:xfrm>
            <a:custGeom>
              <a:avLst/>
              <a:gdLst/>
              <a:ahLst/>
              <a:cxnLst/>
              <a:rect l="l" t="t" r="r" b="b"/>
              <a:pathLst>
                <a:path w="70484" h="1568450">
                  <a:moveTo>
                    <a:pt x="70104" y="0"/>
                  </a:moveTo>
                  <a:lnTo>
                    <a:pt x="0" y="0"/>
                  </a:lnTo>
                  <a:lnTo>
                    <a:pt x="0" y="1568195"/>
                  </a:lnTo>
                  <a:lnTo>
                    <a:pt x="70104" y="1568195"/>
                  </a:lnTo>
                  <a:lnTo>
                    <a:pt x="70104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449568" y="3064764"/>
              <a:ext cx="70485" cy="844550"/>
            </a:xfrm>
            <a:custGeom>
              <a:avLst/>
              <a:gdLst/>
              <a:ahLst/>
              <a:cxnLst/>
              <a:rect l="l" t="t" r="r" b="b"/>
              <a:pathLst>
                <a:path w="70484" h="844550">
                  <a:moveTo>
                    <a:pt x="70104" y="0"/>
                  </a:moveTo>
                  <a:lnTo>
                    <a:pt x="0" y="0"/>
                  </a:lnTo>
                  <a:lnTo>
                    <a:pt x="0" y="844296"/>
                  </a:lnTo>
                  <a:lnTo>
                    <a:pt x="70104" y="844296"/>
                  </a:lnTo>
                  <a:lnTo>
                    <a:pt x="70104" y="0"/>
                  </a:lnTo>
                  <a:close/>
                </a:path>
              </a:pathLst>
            </a:custGeom>
            <a:solidFill>
              <a:srgbClr val="FFD6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624828" y="3915156"/>
              <a:ext cx="70485" cy="1562100"/>
            </a:xfrm>
            <a:custGeom>
              <a:avLst/>
              <a:gdLst/>
              <a:ahLst/>
              <a:cxnLst/>
              <a:rect l="l" t="t" r="r" b="b"/>
              <a:pathLst>
                <a:path w="70484" h="1562100">
                  <a:moveTo>
                    <a:pt x="70103" y="0"/>
                  </a:moveTo>
                  <a:lnTo>
                    <a:pt x="0" y="0"/>
                  </a:lnTo>
                  <a:lnTo>
                    <a:pt x="0" y="1562100"/>
                  </a:lnTo>
                  <a:lnTo>
                    <a:pt x="70103" y="1562100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24828" y="3246120"/>
              <a:ext cx="70485" cy="669290"/>
            </a:xfrm>
            <a:custGeom>
              <a:avLst/>
              <a:gdLst/>
              <a:ahLst/>
              <a:cxnLst/>
              <a:rect l="l" t="t" r="r" b="b"/>
              <a:pathLst>
                <a:path w="70484" h="669289">
                  <a:moveTo>
                    <a:pt x="70103" y="0"/>
                  </a:moveTo>
                  <a:lnTo>
                    <a:pt x="0" y="0"/>
                  </a:lnTo>
                  <a:lnTo>
                    <a:pt x="0" y="669036"/>
                  </a:lnTo>
                  <a:lnTo>
                    <a:pt x="70103" y="669036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FFD6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800088" y="3939540"/>
              <a:ext cx="70485" cy="1537970"/>
            </a:xfrm>
            <a:custGeom>
              <a:avLst/>
              <a:gdLst/>
              <a:ahLst/>
              <a:cxnLst/>
              <a:rect l="l" t="t" r="r" b="b"/>
              <a:pathLst>
                <a:path w="70484" h="1537970">
                  <a:moveTo>
                    <a:pt x="70116" y="0"/>
                  </a:moveTo>
                  <a:lnTo>
                    <a:pt x="0" y="0"/>
                  </a:lnTo>
                  <a:lnTo>
                    <a:pt x="0" y="1537716"/>
                  </a:lnTo>
                  <a:lnTo>
                    <a:pt x="70116" y="1537716"/>
                  </a:lnTo>
                  <a:lnTo>
                    <a:pt x="70116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800088" y="3427476"/>
              <a:ext cx="70485" cy="512445"/>
            </a:xfrm>
            <a:custGeom>
              <a:avLst/>
              <a:gdLst/>
              <a:ahLst/>
              <a:cxnLst/>
              <a:rect l="l" t="t" r="r" b="b"/>
              <a:pathLst>
                <a:path w="70484" h="512445">
                  <a:moveTo>
                    <a:pt x="70103" y="0"/>
                  </a:moveTo>
                  <a:lnTo>
                    <a:pt x="0" y="0"/>
                  </a:lnTo>
                  <a:lnTo>
                    <a:pt x="0" y="512063"/>
                  </a:lnTo>
                  <a:lnTo>
                    <a:pt x="70103" y="512063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FFD6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973824" y="3982212"/>
              <a:ext cx="70485" cy="1495425"/>
            </a:xfrm>
            <a:custGeom>
              <a:avLst/>
              <a:gdLst/>
              <a:ahLst/>
              <a:cxnLst/>
              <a:rect l="l" t="t" r="r" b="b"/>
              <a:pathLst>
                <a:path w="70484" h="1495425">
                  <a:moveTo>
                    <a:pt x="70116" y="0"/>
                  </a:moveTo>
                  <a:lnTo>
                    <a:pt x="0" y="0"/>
                  </a:lnTo>
                  <a:lnTo>
                    <a:pt x="0" y="1495044"/>
                  </a:lnTo>
                  <a:lnTo>
                    <a:pt x="70116" y="1495044"/>
                  </a:lnTo>
                  <a:lnTo>
                    <a:pt x="70116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973824" y="3608832"/>
              <a:ext cx="70485" cy="373380"/>
            </a:xfrm>
            <a:custGeom>
              <a:avLst/>
              <a:gdLst/>
              <a:ahLst/>
              <a:cxnLst/>
              <a:rect l="l" t="t" r="r" b="b"/>
              <a:pathLst>
                <a:path w="70484" h="373379">
                  <a:moveTo>
                    <a:pt x="70103" y="0"/>
                  </a:moveTo>
                  <a:lnTo>
                    <a:pt x="0" y="0"/>
                  </a:lnTo>
                  <a:lnTo>
                    <a:pt x="0" y="373380"/>
                  </a:lnTo>
                  <a:lnTo>
                    <a:pt x="70103" y="373380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FFD6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49084" y="4043172"/>
              <a:ext cx="70485" cy="1434465"/>
            </a:xfrm>
            <a:custGeom>
              <a:avLst/>
              <a:gdLst/>
              <a:ahLst/>
              <a:cxnLst/>
              <a:rect l="l" t="t" r="r" b="b"/>
              <a:pathLst>
                <a:path w="70484" h="1434464">
                  <a:moveTo>
                    <a:pt x="70103" y="0"/>
                  </a:moveTo>
                  <a:lnTo>
                    <a:pt x="0" y="0"/>
                  </a:lnTo>
                  <a:lnTo>
                    <a:pt x="0" y="1434083"/>
                  </a:lnTo>
                  <a:lnTo>
                    <a:pt x="70103" y="1434083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49084" y="3790188"/>
              <a:ext cx="70485" cy="253365"/>
            </a:xfrm>
            <a:custGeom>
              <a:avLst/>
              <a:gdLst/>
              <a:ahLst/>
              <a:cxnLst/>
              <a:rect l="l" t="t" r="r" b="b"/>
              <a:pathLst>
                <a:path w="70484" h="253364">
                  <a:moveTo>
                    <a:pt x="70103" y="0"/>
                  </a:moveTo>
                  <a:lnTo>
                    <a:pt x="0" y="0"/>
                  </a:lnTo>
                  <a:lnTo>
                    <a:pt x="0" y="252984"/>
                  </a:lnTo>
                  <a:lnTo>
                    <a:pt x="70103" y="252984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FFD6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324344" y="4122420"/>
              <a:ext cx="70485" cy="1355090"/>
            </a:xfrm>
            <a:custGeom>
              <a:avLst/>
              <a:gdLst/>
              <a:ahLst/>
              <a:cxnLst/>
              <a:rect l="l" t="t" r="r" b="b"/>
              <a:pathLst>
                <a:path w="70484" h="1355089">
                  <a:moveTo>
                    <a:pt x="70103" y="0"/>
                  </a:moveTo>
                  <a:lnTo>
                    <a:pt x="0" y="0"/>
                  </a:lnTo>
                  <a:lnTo>
                    <a:pt x="0" y="1354835"/>
                  </a:lnTo>
                  <a:lnTo>
                    <a:pt x="70103" y="1354835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324344" y="3971544"/>
              <a:ext cx="70485" cy="151130"/>
            </a:xfrm>
            <a:custGeom>
              <a:avLst/>
              <a:gdLst/>
              <a:ahLst/>
              <a:cxnLst/>
              <a:rect l="l" t="t" r="r" b="b"/>
              <a:pathLst>
                <a:path w="70484" h="151129">
                  <a:moveTo>
                    <a:pt x="70103" y="0"/>
                  </a:moveTo>
                  <a:lnTo>
                    <a:pt x="0" y="0"/>
                  </a:lnTo>
                  <a:lnTo>
                    <a:pt x="0" y="150875"/>
                  </a:lnTo>
                  <a:lnTo>
                    <a:pt x="70103" y="150875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FFD6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499604" y="4219956"/>
              <a:ext cx="70485" cy="1257300"/>
            </a:xfrm>
            <a:custGeom>
              <a:avLst/>
              <a:gdLst/>
              <a:ahLst/>
              <a:cxnLst/>
              <a:rect l="l" t="t" r="r" b="b"/>
              <a:pathLst>
                <a:path w="70484" h="1257300">
                  <a:moveTo>
                    <a:pt x="70116" y="0"/>
                  </a:moveTo>
                  <a:lnTo>
                    <a:pt x="0" y="0"/>
                  </a:lnTo>
                  <a:lnTo>
                    <a:pt x="0" y="1257300"/>
                  </a:lnTo>
                  <a:lnTo>
                    <a:pt x="70116" y="1257300"/>
                  </a:lnTo>
                  <a:lnTo>
                    <a:pt x="70116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99604" y="4154424"/>
              <a:ext cx="70485" cy="66040"/>
            </a:xfrm>
            <a:custGeom>
              <a:avLst/>
              <a:gdLst/>
              <a:ahLst/>
              <a:cxnLst/>
              <a:rect l="l" t="t" r="r" b="b"/>
              <a:pathLst>
                <a:path w="70484" h="66039">
                  <a:moveTo>
                    <a:pt x="70103" y="0"/>
                  </a:moveTo>
                  <a:lnTo>
                    <a:pt x="0" y="0"/>
                  </a:lnTo>
                  <a:lnTo>
                    <a:pt x="0" y="65531"/>
                  </a:lnTo>
                  <a:lnTo>
                    <a:pt x="70103" y="65531"/>
                  </a:lnTo>
                  <a:lnTo>
                    <a:pt x="70103" y="0"/>
                  </a:lnTo>
                  <a:close/>
                </a:path>
              </a:pathLst>
            </a:custGeom>
            <a:solidFill>
              <a:srgbClr val="FFD6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673340" y="4335780"/>
              <a:ext cx="3568065" cy="1141730"/>
            </a:xfrm>
            <a:custGeom>
              <a:avLst/>
              <a:gdLst/>
              <a:ahLst/>
              <a:cxnLst/>
              <a:rect l="l" t="t" r="r" b="b"/>
              <a:pathLst>
                <a:path w="3568065" h="1141729">
                  <a:moveTo>
                    <a:pt x="70116" y="0"/>
                  </a:moveTo>
                  <a:lnTo>
                    <a:pt x="0" y="0"/>
                  </a:lnTo>
                  <a:lnTo>
                    <a:pt x="0" y="1141476"/>
                  </a:lnTo>
                  <a:lnTo>
                    <a:pt x="70116" y="1141476"/>
                  </a:lnTo>
                  <a:lnTo>
                    <a:pt x="70116" y="0"/>
                  </a:lnTo>
                  <a:close/>
                </a:path>
                <a:path w="3568065" h="1141729">
                  <a:moveTo>
                    <a:pt x="245364" y="45720"/>
                  </a:moveTo>
                  <a:lnTo>
                    <a:pt x="175260" y="45720"/>
                  </a:lnTo>
                  <a:lnTo>
                    <a:pt x="175260" y="1141476"/>
                  </a:lnTo>
                  <a:lnTo>
                    <a:pt x="245364" y="1141476"/>
                  </a:lnTo>
                  <a:lnTo>
                    <a:pt x="245364" y="45720"/>
                  </a:lnTo>
                  <a:close/>
                </a:path>
                <a:path w="3568065" h="1141729">
                  <a:moveTo>
                    <a:pt x="420611" y="92964"/>
                  </a:moveTo>
                  <a:lnTo>
                    <a:pt x="350520" y="92964"/>
                  </a:lnTo>
                  <a:lnTo>
                    <a:pt x="350520" y="1141476"/>
                  </a:lnTo>
                  <a:lnTo>
                    <a:pt x="420611" y="1141476"/>
                  </a:lnTo>
                  <a:lnTo>
                    <a:pt x="420611" y="92964"/>
                  </a:lnTo>
                  <a:close/>
                </a:path>
                <a:path w="3568065" h="1141729">
                  <a:moveTo>
                    <a:pt x="595896" y="140208"/>
                  </a:moveTo>
                  <a:lnTo>
                    <a:pt x="525780" y="140208"/>
                  </a:lnTo>
                  <a:lnTo>
                    <a:pt x="525780" y="1141476"/>
                  </a:lnTo>
                  <a:lnTo>
                    <a:pt x="595896" y="1141476"/>
                  </a:lnTo>
                  <a:lnTo>
                    <a:pt x="595896" y="140208"/>
                  </a:lnTo>
                  <a:close/>
                </a:path>
                <a:path w="3568065" h="1141729">
                  <a:moveTo>
                    <a:pt x="769620" y="185940"/>
                  </a:moveTo>
                  <a:lnTo>
                    <a:pt x="699516" y="185940"/>
                  </a:lnTo>
                  <a:lnTo>
                    <a:pt x="699516" y="1141476"/>
                  </a:lnTo>
                  <a:lnTo>
                    <a:pt x="769620" y="1141476"/>
                  </a:lnTo>
                  <a:lnTo>
                    <a:pt x="769620" y="185940"/>
                  </a:lnTo>
                  <a:close/>
                </a:path>
                <a:path w="3568065" h="1141729">
                  <a:moveTo>
                    <a:pt x="944880" y="233172"/>
                  </a:moveTo>
                  <a:lnTo>
                    <a:pt x="874776" y="233172"/>
                  </a:lnTo>
                  <a:lnTo>
                    <a:pt x="874776" y="1141476"/>
                  </a:lnTo>
                  <a:lnTo>
                    <a:pt x="944880" y="1141476"/>
                  </a:lnTo>
                  <a:lnTo>
                    <a:pt x="944880" y="233172"/>
                  </a:lnTo>
                  <a:close/>
                </a:path>
                <a:path w="3568065" h="1141729">
                  <a:moveTo>
                    <a:pt x="1120140" y="280428"/>
                  </a:moveTo>
                  <a:lnTo>
                    <a:pt x="1050036" y="280428"/>
                  </a:lnTo>
                  <a:lnTo>
                    <a:pt x="1050036" y="1141476"/>
                  </a:lnTo>
                  <a:lnTo>
                    <a:pt x="1120140" y="1141476"/>
                  </a:lnTo>
                  <a:lnTo>
                    <a:pt x="1120140" y="280428"/>
                  </a:lnTo>
                  <a:close/>
                </a:path>
                <a:path w="3568065" h="1141729">
                  <a:moveTo>
                    <a:pt x="1293863" y="326136"/>
                  </a:moveTo>
                  <a:lnTo>
                    <a:pt x="1225296" y="326136"/>
                  </a:lnTo>
                  <a:lnTo>
                    <a:pt x="1225296" y="1141476"/>
                  </a:lnTo>
                  <a:lnTo>
                    <a:pt x="1293863" y="1141476"/>
                  </a:lnTo>
                  <a:lnTo>
                    <a:pt x="1293863" y="326136"/>
                  </a:lnTo>
                  <a:close/>
                </a:path>
                <a:path w="3568065" h="1141729">
                  <a:moveTo>
                    <a:pt x="1469148" y="373380"/>
                  </a:moveTo>
                  <a:lnTo>
                    <a:pt x="1399032" y="373380"/>
                  </a:lnTo>
                  <a:lnTo>
                    <a:pt x="1399032" y="1141476"/>
                  </a:lnTo>
                  <a:lnTo>
                    <a:pt x="1469148" y="1141476"/>
                  </a:lnTo>
                  <a:lnTo>
                    <a:pt x="1469148" y="373380"/>
                  </a:lnTo>
                  <a:close/>
                </a:path>
                <a:path w="3568065" h="1141729">
                  <a:moveTo>
                    <a:pt x="1644396" y="419100"/>
                  </a:moveTo>
                  <a:lnTo>
                    <a:pt x="1574292" y="419100"/>
                  </a:lnTo>
                  <a:lnTo>
                    <a:pt x="1574292" y="1141476"/>
                  </a:lnTo>
                  <a:lnTo>
                    <a:pt x="1644396" y="1141476"/>
                  </a:lnTo>
                  <a:lnTo>
                    <a:pt x="1644396" y="419100"/>
                  </a:lnTo>
                  <a:close/>
                </a:path>
                <a:path w="3568065" h="1141729">
                  <a:moveTo>
                    <a:pt x="1819656" y="466344"/>
                  </a:moveTo>
                  <a:lnTo>
                    <a:pt x="1749552" y="466344"/>
                  </a:lnTo>
                  <a:lnTo>
                    <a:pt x="1749552" y="1141476"/>
                  </a:lnTo>
                  <a:lnTo>
                    <a:pt x="1819656" y="1141476"/>
                  </a:lnTo>
                  <a:lnTo>
                    <a:pt x="1819656" y="466344"/>
                  </a:lnTo>
                  <a:close/>
                </a:path>
                <a:path w="3568065" h="1141729">
                  <a:moveTo>
                    <a:pt x="1993392" y="513588"/>
                  </a:moveTo>
                  <a:lnTo>
                    <a:pt x="1924812" y="513588"/>
                  </a:lnTo>
                  <a:lnTo>
                    <a:pt x="1924812" y="1141476"/>
                  </a:lnTo>
                  <a:lnTo>
                    <a:pt x="1993392" y="1141476"/>
                  </a:lnTo>
                  <a:lnTo>
                    <a:pt x="1993392" y="513588"/>
                  </a:lnTo>
                  <a:close/>
                </a:path>
                <a:path w="3568065" h="1141729">
                  <a:moveTo>
                    <a:pt x="2168664" y="559308"/>
                  </a:moveTo>
                  <a:lnTo>
                    <a:pt x="2098548" y="559308"/>
                  </a:lnTo>
                  <a:lnTo>
                    <a:pt x="2098548" y="1141476"/>
                  </a:lnTo>
                  <a:lnTo>
                    <a:pt x="2168664" y="1141476"/>
                  </a:lnTo>
                  <a:lnTo>
                    <a:pt x="2168664" y="559308"/>
                  </a:lnTo>
                  <a:close/>
                </a:path>
                <a:path w="3568065" h="1141729">
                  <a:moveTo>
                    <a:pt x="2343912" y="627888"/>
                  </a:moveTo>
                  <a:lnTo>
                    <a:pt x="2273808" y="627888"/>
                  </a:lnTo>
                  <a:lnTo>
                    <a:pt x="2273808" y="1141476"/>
                  </a:lnTo>
                  <a:lnTo>
                    <a:pt x="2343912" y="1141476"/>
                  </a:lnTo>
                  <a:lnTo>
                    <a:pt x="2343912" y="627888"/>
                  </a:lnTo>
                  <a:close/>
                </a:path>
                <a:path w="3568065" h="1141729">
                  <a:moveTo>
                    <a:pt x="2519172" y="694944"/>
                  </a:moveTo>
                  <a:lnTo>
                    <a:pt x="2449068" y="694944"/>
                  </a:lnTo>
                  <a:lnTo>
                    <a:pt x="2449068" y="1141476"/>
                  </a:lnTo>
                  <a:lnTo>
                    <a:pt x="2519172" y="1141476"/>
                  </a:lnTo>
                  <a:lnTo>
                    <a:pt x="2519172" y="694944"/>
                  </a:lnTo>
                  <a:close/>
                </a:path>
                <a:path w="3568065" h="1141729">
                  <a:moveTo>
                    <a:pt x="2692908" y="762000"/>
                  </a:moveTo>
                  <a:lnTo>
                    <a:pt x="2624328" y="762000"/>
                  </a:lnTo>
                  <a:lnTo>
                    <a:pt x="2624328" y="1141476"/>
                  </a:lnTo>
                  <a:lnTo>
                    <a:pt x="2692908" y="1141476"/>
                  </a:lnTo>
                  <a:lnTo>
                    <a:pt x="2692908" y="762000"/>
                  </a:lnTo>
                  <a:close/>
                </a:path>
                <a:path w="3568065" h="1141729">
                  <a:moveTo>
                    <a:pt x="2868168" y="829056"/>
                  </a:moveTo>
                  <a:lnTo>
                    <a:pt x="2798064" y="829056"/>
                  </a:lnTo>
                  <a:lnTo>
                    <a:pt x="2798064" y="1141476"/>
                  </a:lnTo>
                  <a:lnTo>
                    <a:pt x="2868168" y="1141476"/>
                  </a:lnTo>
                  <a:lnTo>
                    <a:pt x="2868168" y="829056"/>
                  </a:lnTo>
                  <a:close/>
                </a:path>
                <a:path w="3568065" h="1141729">
                  <a:moveTo>
                    <a:pt x="3043428" y="897636"/>
                  </a:moveTo>
                  <a:lnTo>
                    <a:pt x="2973324" y="897636"/>
                  </a:lnTo>
                  <a:lnTo>
                    <a:pt x="2973324" y="1141476"/>
                  </a:lnTo>
                  <a:lnTo>
                    <a:pt x="3043428" y="1141476"/>
                  </a:lnTo>
                  <a:lnTo>
                    <a:pt x="3043428" y="897636"/>
                  </a:lnTo>
                  <a:close/>
                </a:path>
                <a:path w="3568065" h="1141729">
                  <a:moveTo>
                    <a:pt x="3218688" y="964692"/>
                  </a:moveTo>
                  <a:lnTo>
                    <a:pt x="3148584" y="964692"/>
                  </a:lnTo>
                  <a:lnTo>
                    <a:pt x="3148584" y="1141476"/>
                  </a:lnTo>
                  <a:lnTo>
                    <a:pt x="3218688" y="1141476"/>
                  </a:lnTo>
                  <a:lnTo>
                    <a:pt x="3218688" y="964692"/>
                  </a:lnTo>
                  <a:close/>
                </a:path>
                <a:path w="3568065" h="1141729">
                  <a:moveTo>
                    <a:pt x="3392411" y="1031748"/>
                  </a:moveTo>
                  <a:lnTo>
                    <a:pt x="3323844" y="1031748"/>
                  </a:lnTo>
                  <a:lnTo>
                    <a:pt x="3323844" y="1141476"/>
                  </a:lnTo>
                  <a:lnTo>
                    <a:pt x="3392411" y="1141476"/>
                  </a:lnTo>
                  <a:lnTo>
                    <a:pt x="3392411" y="1031748"/>
                  </a:lnTo>
                  <a:close/>
                </a:path>
                <a:path w="3568065" h="1141729">
                  <a:moveTo>
                    <a:pt x="3567696" y="1098804"/>
                  </a:moveTo>
                  <a:lnTo>
                    <a:pt x="3497580" y="1098804"/>
                  </a:lnTo>
                  <a:lnTo>
                    <a:pt x="3497580" y="1141476"/>
                  </a:lnTo>
                  <a:lnTo>
                    <a:pt x="3567696" y="1141476"/>
                  </a:lnTo>
                  <a:lnTo>
                    <a:pt x="3567696" y="1098804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397752" y="5477256"/>
              <a:ext cx="4897120" cy="0"/>
            </a:xfrm>
            <a:custGeom>
              <a:avLst/>
              <a:gdLst/>
              <a:ahLst/>
              <a:cxnLst/>
              <a:rect l="l" t="t" r="r" b="b"/>
              <a:pathLst>
                <a:path w="4897120">
                  <a:moveTo>
                    <a:pt x="0" y="0"/>
                  </a:moveTo>
                  <a:lnTo>
                    <a:pt x="4896612" y="0"/>
                  </a:lnTo>
                </a:path>
              </a:pathLst>
            </a:custGeom>
            <a:ln w="9525">
              <a:solidFill>
                <a:srgbClr val="DFDFD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6293426" y="5544804"/>
            <a:ext cx="383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797979"/>
                </a:solidFill>
                <a:latin typeface="Franklin Gothic Book"/>
                <a:cs typeface="Franklin Gothic Book"/>
              </a:rPr>
              <a:t>2023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992942" y="5544804"/>
            <a:ext cx="383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797979"/>
                </a:solidFill>
                <a:latin typeface="Franklin Gothic Book"/>
                <a:cs typeface="Franklin Gothic Book"/>
              </a:rPr>
              <a:t>2027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490522" y="5544804"/>
            <a:ext cx="383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797979"/>
                </a:solidFill>
                <a:latin typeface="Franklin Gothic Book"/>
                <a:cs typeface="Franklin Gothic Book"/>
              </a:rPr>
              <a:t>2047</a:t>
            </a:r>
            <a:endParaRPr sz="1200">
              <a:latin typeface="Franklin Gothic Book"/>
              <a:cs typeface="Franklin Gothic Book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225283" y="2378964"/>
            <a:ext cx="3723640" cy="268605"/>
          </a:xfrm>
          <a:prstGeom prst="rect">
            <a:avLst/>
          </a:prstGeom>
          <a:solidFill>
            <a:srgbClr val="79A355"/>
          </a:solidFill>
        </p:spPr>
        <p:txBody>
          <a:bodyPr vert="horz" wrap="square" lIns="0" tIns="1270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solidFill>
                  <a:srgbClr val="FFFFFF"/>
                </a:solidFill>
                <a:latin typeface="Franklin Gothic Book"/>
                <a:cs typeface="Franklin Gothic Book"/>
              </a:rPr>
              <a:t>No</a:t>
            </a:r>
            <a:r>
              <a:rPr sz="1600" spc="-1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600" dirty="0">
                <a:solidFill>
                  <a:srgbClr val="FFFFFF"/>
                </a:solidFill>
                <a:latin typeface="Franklin Gothic Book"/>
                <a:cs typeface="Franklin Gothic Book"/>
              </a:rPr>
              <a:t>Cost</a:t>
            </a:r>
            <a:r>
              <a:rPr sz="1600" spc="-3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Allowances</a:t>
            </a:r>
            <a:r>
              <a:rPr sz="1600" spc="-4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600" dirty="0">
                <a:solidFill>
                  <a:srgbClr val="FFFFFF"/>
                </a:solidFill>
                <a:latin typeface="Franklin Gothic Book"/>
                <a:cs typeface="Franklin Gothic Book"/>
              </a:rPr>
              <a:t>to</a:t>
            </a:r>
            <a:r>
              <a:rPr sz="1600" spc="-2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600" dirty="0">
                <a:solidFill>
                  <a:srgbClr val="FFFFFF"/>
                </a:solidFill>
                <a:latin typeface="Franklin Gothic Book"/>
                <a:cs typeface="Franklin Gothic Book"/>
              </a:rPr>
              <a:t>Natural</a:t>
            </a:r>
            <a:r>
              <a:rPr sz="1600" spc="-4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600" dirty="0">
                <a:solidFill>
                  <a:srgbClr val="FFFFFF"/>
                </a:solidFill>
                <a:latin typeface="Franklin Gothic Book"/>
                <a:cs typeface="Franklin Gothic Book"/>
              </a:rPr>
              <a:t>Gas</a:t>
            </a:r>
            <a:r>
              <a:rPr sz="16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 Utilities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629143" y="5917691"/>
            <a:ext cx="90170" cy="90170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89916" y="0"/>
                </a:moveTo>
                <a:lnTo>
                  <a:pt x="0" y="0"/>
                </a:lnTo>
                <a:lnTo>
                  <a:pt x="0" y="89916"/>
                </a:lnTo>
                <a:lnTo>
                  <a:pt x="89916" y="89916"/>
                </a:lnTo>
                <a:lnTo>
                  <a:pt x="89916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692458" y="5458869"/>
            <a:ext cx="1783080" cy="60896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  <a:tabLst>
                <a:tab pos="711835" algn="l"/>
                <a:tab pos="1411605" algn="l"/>
              </a:tabLst>
            </a:pPr>
            <a:r>
              <a:rPr sz="1200" spc="-20" dirty="0">
                <a:solidFill>
                  <a:srgbClr val="797979"/>
                </a:solidFill>
                <a:latin typeface="Franklin Gothic Book"/>
                <a:cs typeface="Franklin Gothic Book"/>
              </a:rPr>
              <a:t>2031</a:t>
            </a:r>
            <a:r>
              <a:rPr sz="1200" dirty="0">
                <a:solidFill>
                  <a:srgbClr val="797979"/>
                </a:solidFill>
                <a:latin typeface="Franklin Gothic Book"/>
                <a:cs typeface="Franklin Gothic Book"/>
              </a:rPr>
              <a:t>	</a:t>
            </a:r>
            <a:r>
              <a:rPr sz="1200" spc="-20" dirty="0">
                <a:solidFill>
                  <a:srgbClr val="797979"/>
                </a:solidFill>
                <a:latin typeface="Franklin Gothic Book"/>
                <a:cs typeface="Franklin Gothic Book"/>
              </a:rPr>
              <a:t>2035</a:t>
            </a:r>
            <a:r>
              <a:rPr sz="1200" dirty="0">
                <a:solidFill>
                  <a:srgbClr val="797979"/>
                </a:solidFill>
                <a:latin typeface="Franklin Gothic Book"/>
                <a:cs typeface="Franklin Gothic Book"/>
              </a:rPr>
              <a:t>	</a:t>
            </a:r>
            <a:r>
              <a:rPr sz="1200" spc="-20" dirty="0">
                <a:solidFill>
                  <a:srgbClr val="797979"/>
                </a:solidFill>
                <a:latin typeface="Franklin Gothic Book"/>
                <a:cs typeface="Franklin Gothic Book"/>
              </a:rPr>
              <a:t>2039</a:t>
            </a:r>
            <a:endParaRPr sz="1200">
              <a:latin typeface="Franklin Gothic Book"/>
              <a:cs typeface="Franklin Gothic Book"/>
            </a:endParaRPr>
          </a:p>
          <a:p>
            <a:pPr marL="66675">
              <a:lnSpc>
                <a:spcPct val="100000"/>
              </a:lnSpc>
              <a:spcBef>
                <a:spcPts val="795"/>
              </a:spcBef>
            </a:pPr>
            <a:r>
              <a:rPr sz="1400" dirty="0">
                <a:solidFill>
                  <a:srgbClr val="797979"/>
                </a:solidFill>
                <a:latin typeface="Franklin Gothic Book"/>
                <a:cs typeface="Franklin Gothic Book"/>
              </a:rPr>
              <a:t>Must</a:t>
            </a:r>
            <a:r>
              <a:rPr sz="1400" spc="-15" dirty="0">
                <a:solidFill>
                  <a:srgbClr val="797979"/>
                </a:solidFill>
                <a:latin typeface="Franklin Gothic Book"/>
                <a:cs typeface="Franklin Gothic Book"/>
              </a:rPr>
              <a:t> </a:t>
            </a:r>
            <a:r>
              <a:rPr sz="1400" dirty="0">
                <a:solidFill>
                  <a:srgbClr val="797979"/>
                </a:solidFill>
                <a:latin typeface="Franklin Gothic Book"/>
                <a:cs typeface="Franklin Gothic Book"/>
              </a:rPr>
              <a:t>Be</a:t>
            </a:r>
            <a:r>
              <a:rPr sz="1400" spc="-15" dirty="0">
                <a:solidFill>
                  <a:srgbClr val="797979"/>
                </a:solidFill>
                <a:latin typeface="Franklin Gothic Book"/>
                <a:cs typeface="Franklin Gothic Book"/>
              </a:rPr>
              <a:t> </a:t>
            </a:r>
            <a:r>
              <a:rPr sz="1400" spc="-10" dirty="0">
                <a:solidFill>
                  <a:srgbClr val="797979"/>
                </a:solidFill>
                <a:latin typeface="Franklin Gothic Book"/>
                <a:cs typeface="Franklin Gothic Book"/>
              </a:rPr>
              <a:t>Consigned</a:t>
            </a:r>
            <a:endParaRPr sz="1400">
              <a:latin typeface="Franklin Gothic Book"/>
              <a:cs typeface="Franklin Gothic Book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9422892" y="5917691"/>
            <a:ext cx="90170" cy="90170"/>
          </a:xfrm>
          <a:custGeom>
            <a:avLst/>
            <a:gdLst/>
            <a:ahLst/>
            <a:cxnLst/>
            <a:rect l="l" t="t" r="r" b="b"/>
            <a:pathLst>
              <a:path w="90170" h="90170">
                <a:moveTo>
                  <a:pt x="89916" y="0"/>
                </a:moveTo>
                <a:lnTo>
                  <a:pt x="0" y="0"/>
                </a:lnTo>
                <a:lnTo>
                  <a:pt x="0" y="89916"/>
                </a:lnTo>
                <a:lnTo>
                  <a:pt x="89916" y="89916"/>
                </a:lnTo>
                <a:lnTo>
                  <a:pt x="89916" y="0"/>
                </a:lnTo>
                <a:close/>
              </a:path>
            </a:pathLst>
          </a:custGeom>
          <a:solidFill>
            <a:srgbClr val="FFD66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9540785" y="5458869"/>
            <a:ext cx="634365" cy="608965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75"/>
              </a:spcBef>
            </a:pPr>
            <a:r>
              <a:rPr sz="1200" spc="-20" dirty="0">
                <a:solidFill>
                  <a:srgbClr val="797979"/>
                </a:solidFill>
                <a:latin typeface="Franklin Gothic Book"/>
                <a:cs typeface="Franklin Gothic Book"/>
              </a:rPr>
              <a:t>2043</a:t>
            </a:r>
            <a:endParaRPr sz="1200">
              <a:latin typeface="Franklin Gothic Book"/>
              <a:cs typeface="Franklin Gothic Book"/>
            </a:endParaRPr>
          </a:p>
          <a:p>
            <a:pPr marR="43180" algn="r">
              <a:lnSpc>
                <a:spcPct val="100000"/>
              </a:lnSpc>
              <a:spcBef>
                <a:spcPts val="795"/>
              </a:spcBef>
            </a:pPr>
            <a:r>
              <a:rPr sz="1400" spc="-10" dirty="0">
                <a:solidFill>
                  <a:srgbClr val="797979"/>
                </a:solidFill>
                <a:latin typeface="Franklin Gothic Book"/>
                <a:cs typeface="Franklin Gothic Book"/>
              </a:rPr>
              <a:t>Flexible</a:t>
            </a:r>
            <a:endParaRPr sz="1400">
              <a:latin typeface="Franklin Gothic Book"/>
              <a:cs typeface="Franklin Gothic Book"/>
            </a:endParaRPr>
          </a:p>
        </p:txBody>
      </p:sp>
      <p:sp>
        <p:nvSpPr>
          <p:cNvPr id="57" name="object 5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55" name="object 55"/>
          <p:cNvSpPr txBox="1"/>
          <p:nvPr/>
        </p:nvSpPr>
        <p:spPr>
          <a:xfrm>
            <a:off x="8067641" y="3618500"/>
            <a:ext cx="2865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ACACAC"/>
                </a:solidFill>
                <a:latin typeface="Franklin Gothic Book"/>
                <a:cs typeface="Franklin Gothic Book"/>
              </a:rPr>
              <a:t>Draft</a:t>
            </a:r>
            <a:r>
              <a:rPr sz="1800" spc="-35" dirty="0">
                <a:solidFill>
                  <a:srgbClr val="ACACAC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ACACAC"/>
                </a:solidFill>
                <a:latin typeface="Franklin Gothic Book"/>
                <a:cs typeface="Franklin Gothic Book"/>
              </a:rPr>
              <a:t>&amp;</a:t>
            </a:r>
            <a:r>
              <a:rPr sz="1800" spc="-15" dirty="0">
                <a:solidFill>
                  <a:srgbClr val="ACACAC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ACACAC"/>
                </a:solidFill>
                <a:latin typeface="Franklin Gothic Book"/>
                <a:cs typeface="Franklin Gothic Book"/>
              </a:rPr>
              <a:t>Preliminary</a:t>
            </a:r>
            <a:r>
              <a:rPr sz="1800" spc="-5" dirty="0">
                <a:solidFill>
                  <a:srgbClr val="ACACAC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ACACAC"/>
                </a:solidFill>
                <a:latin typeface="Franklin Gothic Book"/>
                <a:cs typeface="Franklin Gothic Book"/>
              </a:rPr>
              <a:t>Estimates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19638" y="1739215"/>
            <a:ext cx="10367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No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provided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at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rate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of decline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overall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cap</a:t>
            </a:r>
            <a:endParaRPr sz="24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99944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0704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Natural</a:t>
            </a:r>
            <a:r>
              <a:rPr sz="4000" spc="-90" dirty="0"/>
              <a:t> </a:t>
            </a:r>
            <a:r>
              <a:rPr sz="4000" dirty="0"/>
              <a:t>Gas</a:t>
            </a:r>
            <a:r>
              <a:rPr sz="4000" spc="-114" dirty="0"/>
              <a:t> </a:t>
            </a:r>
            <a:r>
              <a:rPr sz="4000" dirty="0"/>
              <a:t>in</a:t>
            </a:r>
            <a:r>
              <a:rPr sz="4000" spc="-100" dirty="0"/>
              <a:t> </a:t>
            </a:r>
            <a:r>
              <a:rPr sz="4000" dirty="0"/>
              <a:t>the</a:t>
            </a:r>
            <a:r>
              <a:rPr sz="4000" spc="-110" dirty="0"/>
              <a:t> </a:t>
            </a:r>
            <a:r>
              <a:rPr sz="4000" dirty="0"/>
              <a:t>Cap</a:t>
            </a:r>
            <a:r>
              <a:rPr sz="4000" spc="-105" dirty="0"/>
              <a:t> </a:t>
            </a:r>
            <a:r>
              <a:rPr sz="4000" dirty="0"/>
              <a:t>and</a:t>
            </a:r>
            <a:r>
              <a:rPr sz="4000" spc="-110" dirty="0"/>
              <a:t> </a:t>
            </a:r>
            <a:r>
              <a:rPr sz="4000" dirty="0"/>
              <a:t>Invest</a:t>
            </a:r>
            <a:r>
              <a:rPr sz="4000" spc="-114" dirty="0"/>
              <a:t> </a:t>
            </a:r>
            <a:r>
              <a:rPr sz="4000" dirty="0"/>
              <a:t>Program</a:t>
            </a:r>
            <a:r>
              <a:rPr sz="4000" spc="-100" dirty="0"/>
              <a:t> </a:t>
            </a:r>
            <a:r>
              <a:rPr sz="4000" spc="-25" dirty="0"/>
              <a:t>(3)</a:t>
            </a:r>
            <a:endParaRPr sz="40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694315" y="1586529"/>
            <a:ext cx="10497185" cy="4664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0665" indent="-227965">
              <a:lnSpc>
                <a:spcPts val="2545"/>
              </a:lnSpc>
              <a:spcBef>
                <a:spcPts val="9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Proceeds</a:t>
            </a:r>
            <a:r>
              <a:rPr sz="22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22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auctions:</a:t>
            </a:r>
            <a:endParaRPr sz="2200">
              <a:latin typeface="Franklin Gothic Book"/>
              <a:cs typeface="Franklin Gothic Book"/>
            </a:endParaRPr>
          </a:p>
          <a:p>
            <a:pPr marL="697865" lvl="1" indent="-227965">
              <a:lnSpc>
                <a:spcPts val="1839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Shall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used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benefit</a:t>
            </a:r>
            <a:r>
              <a:rPr sz="1900" i="1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customers,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including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at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minimum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eliminating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any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additional</a:t>
            </a:r>
            <a:endParaRPr sz="1900">
              <a:latin typeface="Franklin Gothic Book"/>
              <a:cs typeface="Franklin Gothic Book"/>
            </a:endParaRPr>
          </a:p>
          <a:p>
            <a:pPr marL="698500" marR="95885">
              <a:lnSpc>
                <a:spcPct val="70000"/>
              </a:lnSpc>
              <a:spcBef>
                <a:spcPts val="340"/>
              </a:spcBef>
            </a:pP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1900" i="1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burden</a:t>
            </a:r>
            <a:r>
              <a:rPr sz="1900" i="1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low-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income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customers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implementation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1900" i="1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Climate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Commitment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Act.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RCW</a:t>
            </a:r>
            <a:r>
              <a:rPr sz="1900" i="1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70A.65.130</a:t>
            </a:r>
            <a:r>
              <a:rPr sz="1900" i="1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(2)(a)</a:t>
            </a:r>
            <a:endParaRPr sz="1900">
              <a:latin typeface="Franklin Gothic Book"/>
              <a:cs typeface="Franklin Gothic Book"/>
            </a:endParaRPr>
          </a:p>
          <a:p>
            <a:pPr marL="240665" indent="-227965">
              <a:lnSpc>
                <a:spcPts val="2545"/>
              </a:lnSpc>
              <a:spcBef>
                <a:spcPts val="215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Revenues</a:t>
            </a:r>
            <a:r>
              <a:rPr sz="22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2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2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sold</a:t>
            </a:r>
            <a:r>
              <a:rPr sz="22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at</a:t>
            </a:r>
            <a:r>
              <a:rPr sz="2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auction:</a:t>
            </a:r>
            <a:endParaRPr sz="2200">
              <a:latin typeface="Franklin Gothic Book"/>
              <a:cs typeface="Franklin Gothic Book"/>
            </a:endParaRPr>
          </a:p>
          <a:p>
            <a:pPr marL="697865" marR="403860" lvl="1" indent="-227965">
              <a:lnSpc>
                <a:spcPct val="70000"/>
              </a:lnSpc>
              <a:spcBef>
                <a:spcPts val="59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Must</a:t>
            </a:r>
            <a:r>
              <a:rPr sz="1900" i="1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1900" i="1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returned</a:t>
            </a:r>
            <a:r>
              <a:rPr sz="1900" i="1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providing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nonvolumetric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credits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on</a:t>
            </a:r>
            <a:r>
              <a:rPr sz="1900" i="1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ratepayer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utility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bills,</a:t>
            </a:r>
            <a:r>
              <a:rPr sz="1900" i="1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prioritizing</a:t>
            </a:r>
            <a:r>
              <a:rPr sz="1900" i="1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low-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income</a:t>
            </a:r>
            <a:r>
              <a:rPr sz="1900" i="1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customers,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or,</a:t>
            </a:r>
            <a:endParaRPr sz="1900">
              <a:latin typeface="Franklin Gothic Book"/>
              <a:cs typeface="Franklin Gothic Book"/>
            </a:endParaRPr>
          </a:p>
          <a:p>
            <a:pPr marL="697865" lvl="1" indent="-227965">
              <a:lnSpc>
                <a:spcPts val="176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Used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minimize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1900" i="1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impacts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on</a:t>
            </a:r>
            <a:r>
              <a:rPr sz="1900" i="1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low-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income,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residential,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900" i="1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small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business</a:t>
            </a:r>
            <a:r>
              <a:rPr sz="1900" i="1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customers</a:t>
            </a:r>
            <a:endParaRPr sz="1900">
              <a:latin typeface="Franklin Gothic Book"/>
              <a:cs typeface="Franklin Gothic Book"/>
            </a:endParaRPr>
          </a:p>
          <a:p>
            <a:pPr marL="698500" marR="1232535">
              <a:lnSpc>
                <a:spcPct val="70000"/>
              </a:lnSpc>
              <a:spcBef>
                <a:spcPts val="340"/>
              </a:spcBef>
            </a:pP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through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actions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that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include,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but</a:t>
            </a:r>
            <a:r>
              <a:rPr sz="1900" i="1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1900" i="1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not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limited</a:t>
            </a:r>
            <a:r>
              <a:rPr sz="19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to,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weatherization,</a:t>
            </a:r>
            <a:r>
              <a:rPr sz="1900" i="1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decarbonization,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conservation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efficiency</a:t>
            </a:r>
            <a:r>
              <a:rPr sz="1900" i="1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services,</a:t>
            </a:r>
            <a:r>
              <a:rPr sz="19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900" i="1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bill</a:t>
            </a:r>
            <a:r>
              <a:rPr sz="19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assistance.</a:t>
            </a:r>
            <a:r>
              <a:rPr sz="1900" i="1" spc="3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RCW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70A.65.130</a:t>
            </a:r>
            <a:r>
              <a:rPr sz="1900" i="1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(2)(b)</a:t>
            </a:r>
            <a:endParaRPr sz="1900">
              <a:latin typeface="Franklin Gothic Book"/>
              <a:cs typeface="Franklin Gothic Book"/>
            </a:endParaRPr>
          </a:p>
          <a:p>
            <a:pPr marL="240665" indent="-227965">
              <a:lnSpc>
                <a:spcPts val="2550"/>
              </a:lnSpc>
              <a:spcBef>
                <a:spcPts val="20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</a:t>
            </a:r>
            <a:r>
              <a:rPr sz="2200" spc="-1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benefits:</a:t>
            </a:r>
            <a:endParaRPr sz="2200">
              <a:latin typeface="Franklin Gothic Book"/>
              <a:cs typeface="Franklin Gothic Book"/>
            </a:endParaRPr>
          </a:p>
          <a:p>
            <a:pPr marL="697865" marR="270510" lvl="1" indent="-227965">
              <a:lnSpc>
                <a:spcPct val="70000"/>
              </a:lnSpc>
              <a:spcBef>
                <a:spcPts val="59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Must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addition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existing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requirements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statute,</a:t>
            </a:r>
            <a:r>
              <a:rPr sz="19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rule,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or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other</a:t>
            </a:r>
            <a:r>
              <a:rPr sz="1900" i="1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legal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requirements.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RCW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70A.65.130</a:t>
            </a:r>
            <a:r>
              <a:rPr sz="1900" i="1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(2)(b)</a:t>
            </a:r>
            <a:endParaRPr sz="1900">
              <a:latin typeface="Franklin Gothic Book"/>
              <a:cs typeface="Franklin Gothic Book"/>
            </a:endParaRPr>
          </a:p>
          <a:p>
            <a:pPr marL="240665" indent="-227965">
              <a:lnSpc>
                <a:spcPts val="2550"/>
              </a:lnSpc>
              <a:spcBef>
                <a:spcPts val="204"/>
              </a:spcBef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</a:t>
            </a:r>
            <a:r>
              <a:rPr sz="22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bill</a:t>
            </a:r>
            <a:r>
              <a:rPr sz="22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credits</a:t>
            </a:r>
            <a:r>
              <a:rPr sz="22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(for</a:t>
            </a:r>
            <a:r>
              <a:rPr sz="2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non</a:t>
            </a:r>
            <a:r>
              <a:rPr sz="22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low-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income</a:t>
            </a:r>
            <a:r>
              <a:rPr sz="2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customers):</a:t>
            </a:r>
            <a:endParaRPr sz="2200">
              <a:latin typeface="Franklin Gothic Book"/>
              <a:cs typeface="Franklin Gothic Book"/>
            </a:endParaRPr>
          </a:p>
          <a:p>
            <a:pPr marL="697865" marR="5080" lvl="1" indent="-227965">
              <a:lnSpc>
                <a:spcPct val="70000"/>
              </a:lnSpc>
              <a:spcBef>
                <a:spcPts val="59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reserved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exclusively</a:t>
            </a:r>
            <a:r>
              <a:rPr sz="19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1900" i="1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customers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at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locations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connected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19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1900" i="1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1900" i="1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utility's</a:t>
            </a:r>
            <a:r>
              <a:rPr sz="1900" i="1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system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on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July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25,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2021.</a:t>
            </a:r>
            <a:endParaRPr sz="1900">
              <a:latin typeface="Franklin Gothic Book"/>
              <a:cs typeface="Franklin Gothic Book"/>
            </a:endParaRPr>
          </a:p>
          <a:p>
            <a:pPr marL="697865" marR="434340" lvl="1" indent="-227965">
              <a:lnSpc>
                <a:spcPct val="70000"/>
              </a:lnSpc>
              <a:spcBef>
                <a:spcPts val="50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Bill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credits</a:t>
            </a:r>
            <a:r>
              <a:rPr sz="19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may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not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provided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customers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utility</a:t>
            </a:r>
            <a:r>
              <a:rPr sz="1900" i="1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at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location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connected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1900" i="1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the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system</a:t>
            </a:r>
            <a:r>
              <a:rPr sz="1900" i="1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after</a:t>
            </a:r>
            <a:r>
              <a:rPr sz="1900" i="1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July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25,</a:t>
            </a:r>
            <a:r>
              <a:rPr sz="1900" i="1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2021.</a:t>
            </a:r>
            <a:r>
              <a:rPr sz="1900" i="1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RCW</a:t>
            </a:r>
            <a:r>
              <a:rPr sz="1900" i="1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70A.65.130</a:t>
            </a:r>
            <a:r>
              <a:rPr sz="1900" i="1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9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(2)(c)</a:t>
            </a:r>
            <a:endParaRPr sz="19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12971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9317" rIns="0" bIns="0" rtlCol="0">
            <a:spAutoFit/>
          </a:bodyPr>
          <a:lstStyle/>
          <a:p>
            <a:pPr marL="518795">
              <a:lnSpc>
                <a:spcPct val="100000"/>
              </a:lnSpc>
              <a:spcBef>
                <a:spcPts val="105"/>
              </a:spcBef>
            </a:pPr>
            <a:r>
              <a:rPr dirty="0"/>
              <a:t>Electricity</a:t>
            </a:r>
            <a:r>
              <a:rPr spc="-60" dirty="0"/>
              <a:t> </a:t>
            </a:r>
            <a:r>
              <a:rPr dirty="0"/>
              <a:t>in</a:t>
            </a:r>
            <a:r>
              <a:rPr spc="-15" dirty="0"/>
              <a:t> </a:t>
            </a:r>
            <a:r>
              <a:rPr dirty="0"/>
              <a:t>the</a:t>
            </a:r>
            <a:r>
              <a:rPr spc="-25" dirty="0"/>
              <a:t> </a:t>
            </a:r>
            <a:r>
              <a:rPr dirty="0"/>
              <a:t>Cap</a:t>
            </a:r>
            <a:r>
              <a:rPr spc="-30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dirty="0"/>
              <a:t>Invest</a:t>
            </a:r>
            <a:r>
              <a:rPr spc="-35" dirty="0"/>
              <a:t> </a:t>
            </a:r>
            <a:r>
              <a:rPr spc="-10" dirty="0"/>
              <a:t>Program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06425" y="2327025"/>
            <a:ext cx="3438525" cy="1934210"/>
            <a:chOff x="606425" y="2327025"/>
            <a:chExt cx="3438525" cy="1934210"/>
          </a:xfrm>
        </p:grpSpPr>
        <p:sp>
          <p:nvSpPr>
            <p:cNvPr id="4" name="object 4"/>
            <p:cNvSpPr/>
            <p:nvPr/>
          </p:nvSpPr>
          <p:spPr>
            <a:xfrm>
              <a:off x="609600" y="2330200"/>
              <a:ext cx="3432175" cy="1927860"/>
            </a:xfrm>
            <a:custGeom>
              <a:avLst/>
              <a:gdLst/>
              <a:ahLst/>
              <a:cxnLst/>
              <a:rect l="l" t="t" r="r" b="b"/>
              <a:pathLst>
                <a:path w="3432175" h="1927860">
                  <a:moveTo>
                    <a:pt x="3110738" y="0"/>
                  </a:moveTo>
                  <a:lnTo>
                    <a:pt x="321310" y="0"/>
                  </a:lnTo>
                  <a:lnTo>
                    <a:pt x="273828" y="3483"/>
                  </a:lnTo>
                  <a:lnTo>
                    <a:pt x="228510" y="13603"/>
                  </a:lnTo>
                  <a:lnTo>
                    <a:pt x="185852" y="29862"/>
                  </a:lnTo>
                  <a:lnTo>
                    <a:pt x="146352" y="51764"/>
                  </a:lnTo>
                  <a:lnTo>
                    <a:pt x="110506" y="78811"/>
                  </a:lnTo>
                  <a:lnTo>
                    <a:pt x="78811" y="110506"/>
                  </a:lnTo>
                  <a:lnTo>
                    <a:pt x="51764" y="146352"/>
                  </a:lnTo>
                  <a:lnTo>
                    <a:pt x="29862" y="185852"/>
                  </a:lnTo>
                  <a:lnTo>
                    <a:pt x="13603" y="228510"/>
                  </a:lnTo>
                  <a:lnTo>
                    <a:pt x="3483" y="273828"/>
                  </a:lnTo>
                  <a:lnTo>
                    <a:pt x="0" y="321310"/>
                  </a:lnTo>
                  <a:lnTo>
                    <a:pt x="0" y="1606537"/>
                  </a:lnTo>
                  <a:lnTo>
                    <a:pt x="3483" y="1654018"/>
                  </a:lnTo>
                  <a:lnTo>
                    <a:pt x="13603" y="1699337"/>
                  </a:lnTo>
                  <a:lnTo>
                    <a:pt x="29862" y="1741996"/>
                  </a:lnTo>
                  <a:lnTo>
                    <a:pt x="51764" y="1781498"/>
                  </a:lnTo>
                  <a:lnTo>
                    <a:pt x="78811" y="1817346"/>
                  </a:lnTo>
                  <a:lnTo>
                    <a:pt x="110506" y="1849043"/>
                  </a:lnTo>
                  <a:lnTo>
                    <a:pt x="146352" y="1876091"/>
                  </a:lnTo>
                  <a:lnTo>
                    <a:pt x="185852" y="1897994"/>
                  </a:lnTo>
                  <a:lnTo>
                    <a:pt x="228510" y="1914255"/>
                  </a:lnTo>
                  <a:lnTo>
                    <a:pt x="273828" y="1924375"/>
                  </a:lnTo>
                  <a:lnTo>
                    <a:pt x="321310" y="1927860"/>
                  </a:lnTo>
                  <a:lnTo>
                    <a:pt x="3110738" y="1927860"/>
                  </a:lnTo>
                  <a:lnTo>
                    <a:pt x="3158219" y="1924375"/>
                  </a:lnTo>
                  <a:lnTo>
                    <a:pt x="3203537" y="1914255"/>
                  </a:lnTo>
                  <a:lnTo>
                    <a:pt x="3246195" y="1897994"/>
                  </a:lnTo>
                  <a:lnTo>
                    <a:pt x="3285695" y="1876091"/>
                  </a:lnTo>
                  <a:lnTo>
                    <a:pt x="3321541" y="1849043"/>
                  </a:lnTo>
                  <a:lnTo>
                    <a:pt x="3353236" y="1817346"/>
                  </a:lnTo>
                  <a:lnTo>
                    <a:pt x="3380283" y="1781498"/>
                  </a:lnTo>
                  <a:lnTo>
                    <a:pt x="3402185" y="1741996"/>
                  </a:lnTo>
                  <a:lnTo>
                    <a:pt x="3418444" y="1699337"/>
                  </a:lnTo>
                  <a:lnTo>
                    <a:pt x="3428564" y="1654018"/>
                  </a:lnTo>
                  <a:lnTo>
                    <a:pt x="3432048" y="1606537"/>
                  </a:lnTo>
                  <a:lnTo>
                    <a:pt x="3432048" y="321310"/>
                  </a:lnTo>
                  <a:lnTo>
                    <a:pt x="3428564" y="273828"/>
                  </a:lnTo>
                  <a:lnTo>
                    <a:pt x="3418444" y="228510"/>
                  </a:lnTo>
                  <a:lnTo>
                    <a:pt x="3402185" y="185852"/>
                  </a:lnTo>
                  <a:lnTo>
                    <a:pt x="3380283" y="146352"/>
                  </a:lnTo>
                  <a:lnTo>
                    <a:pt x="3353236" y="110506"/>
                  </a:lnTo>
                  <a:lnTo>
                    <a:pt x="3321541" y="78811"/>
                  </a:lnTo>
                  <a:lnTo>
                    <a:pt x="3285695" y="51764"/>
                  </a:lnTo>
                  <a:lnTo>
                    <a:pt x="3246195" y="29862"/>
                  </a:lnTo>
                  <a:lnTo>
                    <a:pt x="3203537" y="13603"/>
                  </a:lnTo>
                  <a:lnTo>
                    <a:pt x="3158219" y="3483"/>
                  </a:lnTo>
                  <a:lnTo>
                    <a:pt x="3110738" y="0"/>
                  </a:lnTo>
                  <a:close/>
                </a:path>
              </a:pathLst>
            </a:custGeom>
            <a:solidFill>
              <a:srgbClr val="ADC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9600" y="2330200"/>
              <a:ext cx="3432175" cy="1927860"/>
            </a:xfrm>
            <a:custGeom>
              <a:avLst/>
              <a:gdLst/>
              <a:ahLst/>
              <a:cxnLst/>
              <a:rect l="l" t="t" r="r" b="b"/>
              <a:pathLst>
                <a:path w="3432175" h="1927860">
                  <a:moveTo>
                    <a:pt x="0" y="321310"/>
                  </a:moveTo>
                  <a:lnTo>
                    <a:pt x="3483" y="273828"/>
                  </a:lnTo>
                  <a:lnTo>
                    <a:pt x="13603" y="228510"/>
                  </a:lnTo>
                  <a:lnTo>
                    <a:pt x="29862" y="185852"/>
                  </a:lnTo>
                  <a:lnTo>
                    <a:pt x="51764" y="146352"/>
                  </a:lnTo>
                  <a:lnTo>
                    <a:pt x="78811" y="110506"/>
                  </a:lnTo>
                  <a:lnTo>
                    <a:pt x="110506" y="78811"/>
                  </a:lnTo>
                  <a:lnTo>
                    <a:pt x="146352" y="51764"/>
                  </a:lnTo>
                  <a:lnTo>
                    <a:pt x="185852" y="29862"/>
                  </a:lnTo>
                  <a:lnTo>
                    <a:pt x="228510" y="13603"/>
                  </a:lnTo>
                  <a:lnTo>
                    <a:pt x="273828" y="3483"/>
                  </a:lnTo>
                  <a:lnTo>
                    <a:pt x="321310" y="0"/>
                  </a:lnTo>
                  <a:lnTo>
                    <a:pt x="3110738" y="0"/>
                  </a:lnTo>
                  <a:lnTo>
                    <a:pt x="3158219" y="3483"/>
                  </a:lnTo>
                  <a:lnTo>
                    <a:pt x="3203537" y="13603"/>
                  </a:lnTo>
                  <a:lnTo>
                    <a:pt x="3246195" y="29862"/>
                  </a:lnTo>
                  <a:lnTo>
                    <a:pt x="3285695" y="51764"/>
                  </a:lnTo>
                  <a:lnTo>
                    <a:pt x="3321541" y="78811"/>
                  </a:lnTo>
                  <a:lnTo>
                    <a:pt x="3353236" y="110506"/>
                  </a:lnTo>
                  <a:lnTo>
                    <a:pt x="3380283" y="146352"/>
                  </a:lnTo>
                  <a:lnTo>
                    <a:pt x="3402185" y="185852"/>
                  </a:lnTo>
                  <a:lnTo>
                    <a:pt x="3418444" y="228510"/>
                  </a:lnTo>
                  <a:lnTo>
                    <a:pt x="3428564" y="273828"/>
                  </a:lnTo>
                  <a:lnTo>
                    <a:pt x="3432048" y="321310"/>
                  </a:lnTo>
                  <a:lnTo>
                    <a:pt x="3432048" y="1606537"/>
                  </a:lnTo>
                  <a:lnTo>
                    <a:pt x="3428564" y="1654018"/>
                  </a:lnTo>
                  <a:lnTo>
                    <a:pt x="3418444" y="1699337"/>
                  </a:lnTo>
                  <a:lnTo>
                    <a:pt x="3402185" y="1741996"/>
                  </a:lnTo>
                  <a:lnTo>
                    <a:pt x="3380283" y="1781498"/>
                  </a:lnTo>
                  <a:lnTo>
                    <a:pt x="3353236" y="1817346"/>
                  </a:lnTo>
                  <a:lnTo>
                    <a:pt x="3321541" y="1849043"/>
                  </a:lnTo>
                  <a:lnTo>
                    <a:pt x="3285695" y="1876091"/>
                  </a:lnTo>
                  <a:lnTo>
                    <a:pt x="3246195" y="1897994"/>
                  </a:lnTo>
                  <a:lnTo>
                    <a:pt x="3203537" y="1914255"/>
                  </a:lnTo>
                  <a:lnTo>
                    <a:pt x="3158219" y="1924375"/>
                  </a:lnTo>
                  <a:lnTo>
                    <a:pt x="3110738" y="1927860"/>
                  </a:lnTo>
                  <a:lnTo>
                    <a:pt x="321310" y="1927860"/>
                  </a:lnTo>
                  <a:lnTo>
                    <a:pt x="273828" y="1924375"/>
                  </a:lnTo>
                  <a:lnTo>
                    <a:pt x="228510" y="1914255"/>
                  </a:lnTo>
                  <a:lnTo>
                    <a:pt x="185852" y="1897994"/>
                  </a:lnTo>
                  <a:lnTo>
                    <a:pt x="146352" y="1876091"/>
                  </a:lnTo>
                  <a:lnTo>
                    <a:pt x="110506" y="1849043"/>
                  </a:lnTo>
                  <a:lnTo>
                    <a:pt x="78811" y="1817346"/>
                  </a:lnTo>
                  <a:lnTo>
                    <a:pt x="51764" y="1781498"/>
                  </a:lnTo>
                  <a:lnTo>
                    <a:pt x="29862" y="1741996"/>
                  </a:lnTo>
                  <a:lnTo>
                    <a:pt x="13603" y="1699337"/>
                  </a:lnTo>
                  <a:lnTo>
                    <a:pt x="3483" y="1654018"/>
                  </a:lnTo>
                  <a:lnTo>
                    <a:pt x="0" y="1606537"/>
                  </a:lnTo>
                  <a:lnTo>
                    <a:pt x="0" y="321310"/>
                  </a:lnTo>
                  <a:close/>
                </a:path>
              </a:pathLst>
            </a:custGeom>
            <a:ln w="6350">
              <a:solidFill>
                <a:srgbClr val="80A8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73960" y="1768710"/>
            <a:ext cx="3101975" cy="2268855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10"/>
              </a:spcBef>
            </a:pPr>
            <a:r>
              <a:rPr sz="2800" dirty="0">
                <a:solidFill>
                  <a:srgbClr val="44688F"/>
                </a:solidFill>
                <a:latin typeface="Franklin Gothic Book"/>
                <a:cs typeface="Franklin Gothic Book"/>
              </a:rPr>
              <a:t>Emissions</a:t>
            </a:r>
            <a:r>
              <a:rPr sz="2800" spc="-105" dirty="0">
                <a:solidFill>
                  <a:srgbClr val="44688F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44688F"/>
                </a:solidFill>
                <a:latin typeface="Franklin Gothic Book"/>
                <a:cs typeface="Franklin Gothic Book"/>
              </a:rPr>
              <a:t>Reporting</a:t>
            </a:r>
            <a:endParaRPr sz="2800">
              <a:latin typeface="Franklin Gothic Book"/>
              <a:cs typeface="Franklin Gothic Book"/>
            </a:endParaRPr>
          </a:p>
          <a:p>
            <a:pPr marL="459740" marR="452755" algn="ctr">
              <a:lnSpc>
                <a:spcPct val="70000"/>
              </a:lnSpc>
              <a:spcBef>
                <a:spcPts val="1525"/>
              </a:spcBef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Power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Entities</a:t>
            </a:r>
            <a:r>
              <a:rPr sz="28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(EPEs)</a:t>
            </a:r>
            <a:endParaRPr sz="2800">
              <a:latin typeface="Franklin Gothic Book"/>
              <a:cs typeface="Franklin Gothic Book"/>
            </a:endParaRPr>
          </a:p>
          <a:p>
            <a:pPr marL="706755" indent="-229235">
              <a:lnSpc>
                <a:spcPts val="1950"/>
              </a:lnSpc>
              <a:buFont typeface="Arial"/>
              <a:buChar char="•"/>
              <a:tabLst>
                <a:tab pos="706755" algn="l"/>
                <a:tab pos="707390" algn="l"/>
              </a:tabLst>
            </a:pP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Electricity</a:t>
            </a:r>
            <a:r>
              <a:rPr sz="1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importers</a:t>
            </a:r>
            <a:endParaRPr sz="1800">
              <a:latin typeface="Franklin Gothic Book"/>
              <a:cs typeface="Franklin Gothic Book"/>
            </a:endParaRPr>
          </a:p>
          <a:p>
            <a:pPr marL="706755" indent="-229235">
              <a:lnSpc>
                <a:spcPts val="2014"/>
              </a:lnSpc>
              <a:buFont typeface="Arial"/>
              <a:buChar char="•"/>
              <a:tabLst>
                <a:tab pos="706755" algn="l"/>
                <a:tab pos="707390" algn="l"/>
              </a:tabLst>
            </a:pP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Retail</a:t>
            </a:r>
            <a:r>
              <a:rPr sz="1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providers</a:t>
            </a:r>
            <a:endParaRPr sz="1800">
              <a:latin typeface="Franklin Gothic Book"/>
              <a:cs typeface="Franklin Gothic Book"/>
            </a:endParaRPr>
          </a:p>
          <a:p>
            <a:pPr marL="706755" marR="807720" indent="-228600">
              <a:lnSpc>
                <a:spcPct val="70000"/>
              </a:lnSpc>
              <a:spcBef>
                <a:spcPts val="575"/>
              </a:spcBef>
              <a:buFont typeface="Arial"/>
              <a:buChar char="•"/>
              <a:tabLst>
                <a:tab pos="706755" algn="l"/>
                <a:tab pos="707390" algn="l"/>
              </a:tabLst>
            </a:pP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Asset</a:t>
            </a:r>
            <a:r>
              <a:rPr sz="1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controlling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suppliers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(BPA)</a:t>
            </a:r>
            <a:endParaRPr sz="1800">
              <a:latin typeface="Franklin Gothic Book"/>
              <a:cs typeface="Franklin Gothic Boo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344796" y="2327025"/>
            <a:ext cx="3437254" cy="1934210"/>
            <a:chOff x="4344796" y="2327025"/>
            <a:chExt cx="3437254" cy="1934210"/>
          </a:xfrm>
        </p:grpSpPr>
        <p:sp>
          <p:nvSpPr>
            <p:cNvPr id="8" name="object 8"/>
            <p:cNvSpPr/>
            <p:nvPr/>
          </p:nvSpPr>
          <p:spPr>
            <a:xfrm>
              <a:off x="4347971" y="2330200"/>
              <a:ext cx="3430904" cy="1927860"/>
            </a:xfrm>
            <a:custGeom>
              <a:avLst/>
              <a:gdLst/>
              <a:ahLst/>
              <a:cxnLst/>
              <a:rect l="l" t="t" r="r" b="b"/>
              <a:pathLst>
                <a:path w="3430904" h="1927860">
                  <a:moveTo>
                    <a:pt x="3109214" y="0"/>
                  </a:moveTo>
                  <a:lnTo>
                    <a:pt x="321310" y="0"/>
                  </a:lnTo>
                  <a:lnTo>
                    <a:pt x="273828" y="3483"/>
                  </a:lnTo>
                  <a:lnTo>
                    <a:pt x="228510" y="13603"/>
                  </a:lnTo>
                  <a:lnTo>
                    <a:pt x="185852" y="29862"/>
                  </a:lnTo>
                  <a:lnTo>
                    <a:pt x="146352" y="51764"/>
                  </a:lnTo>
                  <a:lnTo>
                    <a:pt x="110506" y="78811"/>
                  </a:lnTo>
                  <a:lnTo>
                    <a:pt x="78811" y="110506"/>
                  </a:lnTo>
                  <a:lnTo>
                    <a:pt x="51764" y="146352"/>
                  </a:lnTo>
                  <a:lnTo>
                    <a:pt x="29862" y="185852"/>
                  </a:lnTo>
                  <a:lnTo>
                    <a:pt x="13603" y="228510"/>
                  </a:lnTo>
                  <a:lnTo>
                    <a:pt x="3483" y="273828"/>
                  </a:lnTo>
                  <a:lnTo>
                    <a:pt x="0" y="321310"/>
                  </a:lnTo>
                  <a:lnTo>
                    <a:pt x="0" y="1606537"/>
                  </a:lnTo>
                  <a:lnTo>
                    <a:pt x="3483" y="1654018"/>
                  </a:lnTo>
                  <a:lnTo>
                    <a:pt x="13603" y="1699337"/>
                  </a:lnTo>
                  <a:lnTo>
                    <a:pt x="29862" y="1741996"/>
                  </a:lnTo>
                  <a:lnTo>
                    <a:pt x="51764" y="1781498"/>
                  </a:lnTo>
                  <a:lnTo>
                    <a:pt x="78811" y="1817346"/>
                  </a:lnTo>
                  <a:lnTo>
                    <a:pt x="110506" y="1849043"/>
                  </a:lnTo>
                  <a:lnTo>
                    <a:pt x="146352" y="1876091"/>
                  </a:lnTo>
                  <a:lnTo>
                    <a:pt x="185852" y="1897994"/>
                  </a:lnTo>
                  <a:lnTo>
                    <a:pt x="228510" y="1914255"/>
                  </a:lnTo>
                  <a:lnTo>
                    <a:pt x="273828" y="1924375"/>
                  </a:lnTo>
                  <a:lnTo>
                    <a:pt x="321310" y="1927860"/>
                  </a:lnTo>
                  <a:lnTo>
                    <a:pt x="3109214" y="1927860"/>
                  </a:lnTo>
                  <a:lnTo>
                    <a:pt x="3156695" y="1924375"/>
                  </a:lnTo>
                  <a:lnTo>
                    <a:pt x="3202013" y="1914255"/>
                  </a:lnTo>
                  <a:lnTo>
                    <a:pt x="3244671" y="1897994"/>
                  </a:lnTo>
                  <a:lnTo>
                    <a:pt x="3284171" y="1876091"/>
                  </a:lnTo>
                  <a:lnTo>
                    <a:pt x="3320017" y="1849043"/>
                  </a:lnTo>
                  <a:lnTo>
                    <a:pt x="3351712" y="1817346"/>
                  </a:lnTo>
                  <a:lnTo>
                    <a:pt x="3378759" y="1781498"/>
                  </a:lnTo>
                  <a:lnTo>
                    <a:pt x="3400661" y="1741996"/>
                  </a:lnTo>
                  <a:lnTo>
                    <a:pt x="3416920" y="1699337"/>
                  </a:lnTo>
                  <a:lnTo>
                    <a:pt x="3427040" y="1654018"/>
                  </a:lnTo>
                  <a:lnTo>
                    <a:pt x="3430524" y="1606537"/>
                  </a:lnTo>
                  <a:lnTo>
                    <a:pt x="3430524" y="321310"/>
                  </a:lnTo>
                  <a:lnTo>
                    <a:pt x="3427040" y="273828"/>
                  </a:lnTo>
                  <a:lnTo>
                    <a:pt x="3416920" y="228510"/>
                  </a:lnTo>
                  <a:lnTo>
                    <a:pt x="3400661" y="185852"/>
                  </a:lnTo>
                  <a:lnTo>
                    <a:pt x="3378759" y="146352"/>
                  </a:lnTo>
                  <a:lnTo>
                    <a:pt x="3351712" y="110506"/>
                  </a:lnTo>
                  <a:lnTo>
                    <a:pt x="3320017" y="78811"/>
                  </a:lnTo>
                  <a:lnTo>
                    <a:pt x="3284171" y="51764"/>
                  </a:lnTo>
                  <a:lnTo>
                    <a:pt x="3244671" y="29862"/>
                  </a:lnTo>
                  <a:lnTo>
                    <a:pt x="3202013" y="13603"/>
                  </a:lnTo>
                  <a:lnTo>
                    <a:pt x="3156695" y="3483"/>
                  </a:lnTo>
                  <a:lnTo>
                    <a:pt x="3109214" y="0"/>
                  </a:lnTo>
                  <a:close/>
                </a:path>
              </a:pathLst>
            </a:custGeom>
            <a:solidFill>
              <a:srgbClr val="C9D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347971" y="2330200"/>
              <a:ext cx="3430904" cy="1927860"/>
            </a:xfrm>
            <a:custGeom>
              <a:avLst/>
              <a:gdLst/>
              <a:ahLst/>
              <a:cxnLst/>
              <a:rect l="l" t="t" r="r" b="b"/>
              <a:pathLst>
                <a:path w="3430904" h="1927860">
                  <a:moveTo>
                    <a:pt x="0" y="321310"/>
                  </a:moveTo>
                  <a:lnTo>
                    <a:pt x="3483" y="273828"/>
                  </a:lnTo>
                  <a:lnTo>
                    <a:pt x="13603" y="228510"/>
                  </a:lnTo>
                  <a:lnTo>
                    <a:pt x="29862" y="185852"/>
                  </a:lnTo>
                  <a:lnTo>
                    <a:pt x="51764" y="146352"/>
                  </a:lnTo>
                  <a:lnTo>
                    <a:pt x="78811" y="110506"/>
                  </a:lnTo>
                  <a:lnTo>
                    <a:pt x="110506" y="78811"/>
                  </a:lnTo>
                  <a:lnTo>
                    <a:pt x="146352" y="51764"/>
                  </a:lnTo>
                  <a:lnTo>
                    <a:pt x="185852" y="29862"/>
                  </a:lnTo>
                  <a:lnTo>
                    <a:pt x="228510" y="13603"/>
                  </a:lnTo>
                  <a:lnTo>
                    <a:pt x="273828" y="3483"/>
                  </a:lnTo>
                  <a:lnTo>
                    <a:pt x="321310" y="0"/>
                  </a:lnTo>
                  <a:lnTo>
                    <a:pt x="3109214" y="0"/>
                  </a:lnTo>
                  <a:lnTo>
                    <a:pt x="3156695" y="3483"/>
                  </a:lnTo>
                  <a:lnTo>
                    <a:pt x="3202013" y="13603"/>
                  </a:lnTo>
                  <a:lnTo>
                    <a:pt x="3244671" y="29862"/>
                  </a:lnTo>
                  <a:lnTo>
                    <a:pt x="3284171" y="51764"/>
                  </a:lnTo>
                  <a:lnTo>
                    <a:pt x="3320017" y="78811"/>
                  </a:lnTo>
                  <a:lnTo>
                    <a:pt x="3351712" y="110506"/>
                  </a:lnTo>
                  <a:lnTo>
                    <a:pt x="3378759" y="146352"/>
                  </a:lnTo>
                  <a:lnTo>
                    <a:pt x="3400661" y="185852"/>
                  </a:lnTo>
                  <a:lnTo>
                    <a:pt x="3416920" y="228510"/>
                  </a:lnTo>
                  <a:lnTo>
                    <a:pt x="3427040" y="273828"/>
                  </a:lnTo>
                  <a:lnTo>
                    <a:pt x="3430524" y="321310"/>
                  </a:lnTo>
                  <a:lnTo>
                    <a:pt x="3430524" y="1606537"/>
                  </a:lnTo>
                  <a:lnTo>
                    <a:pt x="3427040" y="1654018"/>
                  </a:lnTo>
                  <a:lnTo>
                    <a:pt x="3416920" y="1699337"/>
                  </a:lnTo>
                  <a:lnTo>
                    <a:pt x="3400661" y="1741996"/>
                  </a:lnTo>
                  <a:lnTo>
                    <a:pt x="3378759" y="1781498"/>
                  </a:lnTo>
                  <a:lnTo>
                    <a:pt x="3351712" y="1817346"/>
                  </a:lnTo>
                  <a:lnTo>
                    <a:pt x="3320017" y="1849043"/>
                  </a:lnTo>
                  <a:lnTo>
                    <a:pt x="3284171" y="1876091"/>
                  </a:lnTo>
                  <a:lnTo>
                    <a:pt x="3244671" y="1897994"/>
                  </a:lnTo>
                  <a:lnTo>
                    <a:pt x="3202013" y="1914255"/>
                  </a:lnTo>
                  <a:lnTo>
                    <a:pt x="3156695" y="1924375"/>
                  </a:lnTo>
                  <a:lnTo>
                    <a:pt x="3109214" y="1927860"/>
                  </a:lnTo>
                  <a:lnTo>
                    <a:pt x="321310" y="1927860"/>
                  </a:lnTo>
                  <a:lnTo>
                    <a:pt x="273828" y="1924375"/>
                  </a:lnTo>
                  <a:lnTo>
                    <a:pt x="228510" y="1914255"/>
                  </a:lnTo>
                  <a:lnTo>
                    <a:pt x="185852" y="1897994"/>
                  </a:lnTo>
                  <a:lnTo>
                    <a:pt x="146352" y="1876091"/>
                  </a:lnTo>
                  <a:lnTo>
                    <a:pt x="110506" y="1849043"/>
                  </a:lnTo>
                  <a:lnTo>
                    <a:pt x="78811" y="1817346"/>
                  </a:lnTo>
                  <a:lnTo>
                    <a:pt x="51764" y="1781498"/>
                  </a:lnTo>
                  <a:lnTo>
                    <a:pt x="29862" y="1741996"/>
                  </a:lnTo>
                  <a:lnTo>
                    <a:pt x="13603" y="1699337"/>
                  </a:lnTo>
                  <a:lnTo>
                    <a:pt x="3483" y="1654018"/>
                  </a:lnTo>
                  <a:lnTo>
                    <a:pt x="0" y="1606537"/>
                  </a:lnTo>
                  <a:lnTo>
                    <a:pt x="0" y="321310"/>
                  </a:lnTo>
                  <a:close/>
                </a:path>
              </a:pathLst>
            </a:custGeom>
            <a:ln w="6350">
              <a:solidFill>
                <a:srgbClr val="79A3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357918" y="1733659"/>
            <a:ext cx="3395345" cy="235521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90"/>
              </a:spcBef>
            </a:pPr>
            <a:r>
              <a:rPr sz="2800" dirty="0">
                <a:solidFill>
                  <a:srgbClr val="44688F"/>
                </a:solidFill>
                <a:latin typeface="Franklin Gothic Book"/>
                <a:cs typeface="Franklin Gothic Book"/>
              </a:rPr>
              <a:t>Compliance</a:t>
            </a:r>
            <a:r>
              <a:rPr sz="2800" spc="-145" dirty="0">
                <a:solidFill>
                  <a:srgbClr val="44688F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44688F"/>
                </a:solidFill>
                <a:latin typeface="Franklin Gothic Book"/>
                <a:cs typeface="Franklin Gothic Book"/>
              </a:rPr>
              <a:t>Obligation</a:t>
            </a:r>
            <a:endParaRPr sz="2800">
              <a:latin typeface="Franklin Gothic Book"/>
              <a:cs typeface="Franklin Gothic Book"/>
            </a:endParaRPr>
          </a:p>
          <a:p>
            <a:pPr marL="342265" marR="322580" algn="ctr">
              <a:lnSpc>
                <a:spcPts val="2690"/>
              </a:lnSpc>
              <a:spcBef>
                <a:spcPts val="1435"/>
              </a:spcBef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First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Jurisdictional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Deliverer</a:t>
            </a:r>
            <a:r>
              <a:rPr sz="2800" spc="-1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(FJD)</a:t>
            </a:r>
            <a:endParaRPr sz="2800">
              <a:latin typeface="Franklin Gothic Book"/>
              <a:cs typeface="Franklin Gothic Book"/>
            </a:endParaRPr>
          </a:p>
          <a:p>
            <a:pPr marL="860425" marR="456565" indent="-228600">
              <a:lnSpc>
                <a:spcPts val="2110"/>
              </a:lnSpc>
              <a:spcBef>
                <a:spcPts val="530"/>
              </a:spcBef>
              <a:buFont typeface="Arial"/>
              <a:buChar char="•"/>
              <a:tabLst>
                <a:tab pos="860425" algn="l"/>
                <a:tab pos="861060" algn="l"/>
              </a:tabLst>
            </a:pP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In-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state</a:t>
            </a:r>
            <a:r>
              <a:rPr sz="22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electricity generators</a:t>
            </a:r>
            <a:endParaRPr sz="2200">
              <a:latin typeface="Franklin Gothic Book"/>
              <a:cs typeface="Franklin Gothic Book"/>
            </a:endParaRPr>
          </a:p>
          <a:p>
            <a:pPr marL="860425" indent="-229235">
              <a:lnSpc>
                <a:spcPts val="2625"/>
              </a:lnSpc>
              <a:buFont typeface="Arial"/>
              <a:buChar char="•"/>
              <a:tabLst>
                <a:tab pos="860425" algn="l"/>
                <a:tab pos="861060" algn="l"/>
              </a:tabLst>
            </a:pP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Electricity</a:t>
            </a:r>
            <a:r>
              <a:rPr sz="2200" spc="-1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importers</a:t>
            </a:r>
            <a:endParaRPr sz="2200">
              <a:latin typeface="Franklin Gothic Book"/>
              <a:cs typeface="Franklin Gothic Boo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84819" y="2330195"/>
            <a:ext cx="3432175" cy="541020"/>
          </a:xfrm>
          <a:custGeom>
            <a:avLst/>
            <a:gdLst/>
            <a:ahLst/>
            <a:cxnLst/>
            <a:rect l="l" t="t" r="r" b="b"/>
            <a:pathLst>
              <a:path w="3432175" h="541019">
                <a:moveTo>
                  <a:pt x="3341878" y="0"/>
                </a:moveTo>
                <a:lnTo>
                  <a:pt x="90170" y="0"/>
                </a:lnTo>
                <a:lnTo>
                  <a:pt x="55072" y="7086"/>
                </a:lnTo>
                <a:lnTo>
                  <a:pt x="26411" y="26411"/>
                </a:lnTo>
                <a:lnTo>
                  <a:pt x="7086" y="55072"/>
                </a:lnTo>
                <a:lnTo>
                  <a:pt x="0" y="90170"/>
                </a:lnTo>
                <a:lnTo>
                  <a:pt x="0" y="450850"/>
                </a:lnTo>
                <a:lnTo>
                  <a:pt x="7086" y="485947"/>
                </a:lnTo>
                <a:lnTo>
                  <a:pt x="26411" y="514608"/>
                </a:lnTo>
                <a:lnTo>
                  <a:pt x="55072" y="533933"/>
                </a:lnTo>
                <a:lnTo>
                  <a:pt x="90170" y="541020"/>
                </a:lnTo>
                <a:lnTo>
                  <a:pt x="3341878" y="541020"/>
                </a:lnTo>
                <a:lnTo>
                  <a:pt x="3376975" y="533933"/>
                </a:lnTo>
                <a:lnTo>
                  <a:pt x="3405636" y="514608"/>
                </a:lnTo>
                <a:lnTo>
                  <a:pt x="3424961" y="485947"/>
                </a:lnTo>
                <a:lnTo>
                  <a:pt x="3432048" y="450850"/>
                </a:lnTo>
                <a:lnTo>
                  <a:pt x="3432048" y="90170"/>
                </a:lnTo>
                <a:lnTo>
                  <a:pt x="3424961" y="55072"/>
                </a:lnTo>
                <a:lnTo>
                  <a:pt x="3405636" y="26411"/>
                </a:lnTo>
                <a:lnTo>
                  <a:pt x="3376975" y="7086"/>
                </a:lnTo>
                <a:lnTo>
                  <a:pt x="3341878" y="0"/>
                </a:lnTo>
                <a:close/>
              </a:path>
            </a:pathLst>
          </a:custGeom>
          <a:solidFill>
            <a:srgbClr val="FFEE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258704" y="1758661"/>
            <a:ext cx="3082925" cy="1029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4810" marR="5080" indent="-372745">
              <a:lnSpc>
                <a:spcPct val="117600"/>
              </a:lnSpc>
              <a:spcBef>
                <a:spcPts val="100"/>
              </a:spcBef>
            </a:pPr>
            <a:r>
              <a:rPr sz="2800" dirty="0">
                <a:solidFill>
                  <a:srgbClr val="44688F"/>
                </a:solidFill>
                <a:latin typeface="Franklin Gothic Book"/>
                <a:cs typeface="Franklin Gothic Book"/>
              </a:rPr>
              <a:t>Allowance</a:t>
            </a:r>
            <a:r>
              <a:rPr sz="2800" spc="-175" dirty="0">
                <a:solidFill>
                  <a:srgbClr val="44688F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44688F"/>
                </a:solidFill>
                <a:latin typeface="Franklin Gothic Book"/>
                <a:cs typeface="Franklin Gothic Book"/>
              </a:rPr>
              <a:t>Allocation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endParaRPr sz="2800"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47971" y="4463799"/>
            <a:ext cx="3430904" cy="1854835"/>
          </a:xfrm>
          <a:custGeom>
            <a:avLst/>
            <a:gdLst/>
            <a:ahLst/>
            <a:cxnLst/>
            <a:rect l="l" t="t" r="r" b="b"/>
            <a:pathLst>
              <a:path w="3430904" h="1854835">
                <a:moveTo>
                  <a:pt x="0" y="309118"/>
                </a:moveTo>
                <a:lnTo>
                  <a:pt x="3351" y="263437"/>
                </a:lnTo>
                <a:lnTo>
                  <a:pt x="13088" y="219838"/>
                </a:lnTo>
                <a:lnTo>
                  <a:pt x="28731" y="178799"/>
                </a:lnTo>
                <a:lnTo>
                  <a:pt x="49802" y="140797"/>
                </a:lnTo>
                <a:lnTo>
                  <a:pt x="75824" y="106311"/>
                </a:lnTo>
                <a:lnTo>
                  <a:pt x="106317" y="75819"/>
                </a:lnTo>
                <a:lnTo>
                  <a:pt x="140803" y="49799"/>
                </a:lnTo>
                <a:lnTo>
                  <a:pt x="178805" y="28729"/>
                </a:lnTo>
                <a:lnTo>
                  <a:pt x="219843" y="13087"/>
                </a:lnTo>
                <a:lnTo>
                  <a:pt x="263440" y="3351"/>
                </a:lnTo>
                <a:lnTo>
                  <a:pt x="309118" y="0"/>
                </a:lnTo>
                <a:lnTo>
                  <a:pt x="3121406" y="0"/>
                </a:lnTo>
                <a:lnTo>
                  <a:pt x="3167083" y="3351"/>
                </a:lnTo>
                <a:lnTo>
                  <a:pt x="3210680" y="13087"/>
                </a:lnTo>
                <a:lnTo>
                  <a:pt x="3251718" y="28729"/>
                </a:lnTo>
                <a:lnTo>
                  <a:pt x="3289720" y="49799"/>
                </a:lnTo>
                <a:lnTo>
                  <a:pt x="3324206" y="75819"/>
                </a:lnTo>
                <a:lnTo>
                  <a:pt x="3354699" y="106311"/>
                </a:lnTo>
                <a:lnTo>
                  <a:pt x="3380721" y="140797"/>
                </a:lnTo>
                <a:lnTo>
                  <a:pt x="3401792" y="178799"/>
                </a:lnTo>
                <a:lnTo>
                  <a:pt x="3417435" y="219838"/>
                </a:lnTo>
                <a:lnTo>
                  <a:pt x="3427172" y="263437"/>
                </a:lnTo>
                <a:lnTo>
                  <a:pt x="3430524" y="309118"/>
                </a:lnTo>
                <a:lnTo>
                  <a:pt x="3430524" y="1545577"/>
                </a:lnTo>
                <a:lnTo>
                  <a:pt x="3427172" y="1591257"/>
                </a:lnTo>
                <a:lnTo>
                  <a:pt x="3417435" y="1634857"/>
                </a:lnTo>
                <a:lnTo>
                  <a:pt x="3401792" y="1675898"/>
                </a:lnTo>
                <a:lnTo>
                  <a:pt x="3380721" y="1713901"/>
                </a:lnTo>
                <a:lnTo>
                  <a:pt x="3354699" y="1748388"/>
                </a:lnTo>
                <a:lnTo>
                  <a:pt x="3324206" y="1778882"/>
                </a:lnTo>
                <a:lnTo>
                  <a:pt x="3289720" y="1804904"/>
                </a:lnTo>
                <a:lnTo>
                  <a:pt x="3251718" y="1825976"/>
                </a:lnTo>
                <a:lnTo>
                  <a:pt x="3210680" y="1841619"/>
                </a:lnTo>
                <a:lnTo>
                  <a:pt x="3167083" y="1851356"/>
                </a:lnTo>
                <a:lnTo>
                  <a:pt x="3121406" y="1854708"/>
                </a:lnTo>
                <a:lnTo>
                  <a:pt x="309118" y="1854708"/>
                </a:lnTo>
                <a:lnTo>
                  <a:pt x="263440" y="1851356"/>
                </a:lnTo>
                <a:lnTo>
                  <a:pt x="219843" y="1841619"/>
                </a:lnTo>
                <a:lnTo>
                  <a:pt x="178805" y="1825976"/>
                </a:lnTo>
                <a:lnTo>
                  <a:pt x="140803" y="1804904"/>
                </a:lnTo>
                <a:lnTo>
                  <a:pt x="106317" y="1778882"/>
                </a:lnTo>
                <a:lnTo>
                  <a:pt x="75824" y="1748388"/>
                </a:lnTo>
                <a:lnTo>
                  <a:pt x="49802" y="1713901"/>
                </a:lnTo>
                <a:lnTo>
                  <a:pt x="28731" y="1675898"/>
                </a:lnTo>
                <a:lnTo>
                  <a:pt x="13088" y="1634857"/>
                </a:lnTo>
                <a:lnTo>
                  <a:pt x="3351" y="1591257"/>
                </a:lnTo>
                <a:lnTo>
                  <a:pt x="0" y="1545577"/>
                </a:lnTo>
                <a:lnTo>
                  <a:pt x="0" y="309118"/>
                </a:lnTo>
                <a:close/>
              </a:path>
            </a:pathLst>
          </a:custGeom>
          <a:ln w="9525">
            <a:solidFill>
              <a:srgbClr val="AEC8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16691" y="4485308"/>
            <a:ext cx="2975610" cy="166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0" indent="-229235">
              <a:lnSpc>
                <a:spcPts val="2245"/>
              </a:lnSpc>
              <a:spcBef>
                <a:spcPts val="9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Obligation</a:t>
            </a:r>
            <a:r>
              <a:rPr sz="22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at</a:t>
            </a:r>
            <a:r>
              <a:rPr sz="2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first</a:t>
            </a:r>
            <a:r>
              <a:rPr sz="2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point</a:t>
            </a:r>
            <a:endParaRPr sz="2200">
              <a:latin typeface="Franklin Gothic Book"/>
              <a:cs typeface="Franklin Gothic Book"/>
            </a:endParaRPr>
          </a:p>
          <a:p>
            <a:pPr marL="241300" marR="240665">
              <a:lnSpc>
                <a:spcPct val="70000"/>
              </a:lnSpc>
              <a:spcBef>
                <a:spcPts val="395"/>
              </a:spcBef>
            </a:pP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delivery</a:t>
            </a:r>
            <a:r>
              <a:rPr sz="2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2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WA</a:t>
            </a:r>
            <a:r>
              <a:rPr sz="2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with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first</a:t>
            </a:r>
            <a:r>
              <a:rPr sz="2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state</a:t>
            </a:r>
            <a:r>
              <a:rPr sz="2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jurisdiction</a:t>
            </a:r>
            <a:endParaRPr sz="2200">
              <a:latin typeface="Franklin Gothic Book"/>
              <a:cs typeface="Franklin Gothic Book"/>
            </a:endParaRPr>
          </a:p>
          <a:p>
            <a:pPr marL="241300" indent="-229235">
              <a:lnSpc>
                <a:spcPts val="2245"/>
              </a:lnSpc>
              <a:spcBef>
                <a:spcPts val="204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Equal</a:t>
            </a:r>
            <a:r>
              <a:rPr sz="22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treatment</a:t>
            </a:r>
            <a:r>
              <a:rPr sz="22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endParaRPr sz="2200">
              <a:latin typeface="Franklin Gothic Book"/>
              <a:cs typeface="Franklin Gothic Book"/>
            </a:endParaRPr>
          </a:p>
          <a:p>
            <a:pPr marL="241300" marR="5080">
              <a:lnSpc>
                <a:spcPct val="70000"/>
              </a:lnSpc>
              <a:spcBef>
                <a:spcPts val="395"/>
              </a:spcBef>
            </a:pP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electricity</a:t>
            </a:r>
            <a:r>
              <a:rPr sz="22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regardless</a:t>
            </a:r>
            <a:r>
              <a:rPr sz="22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of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originating</a:t>
            </a:r>
            <a:r>
              <a:rPr sz="22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location</a:t>
            </a:r>
            <a:endParaRPr sz="2200">
              <a:latin typeface="Franklin Gothic Book"/>
              <a:cs typeface="Franklin Gothic Boo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220456" y="3015993"/>
            <a:ext cx="3296920" cy="3317875"/>
          </a:xfrm>
          <a:custGeom>
            <a:avLst/>
            <a:gdLst/>
            <a:ahLst/>
            <a:cxnLst/>
            <a:rect l="l" t="t" r="r" b="b"/>
            <a:pathLst>
              <a:path w="3296920" h="3317875">
                <a:moveTo>
                  <a:pt x="0" y="549414"/>
                </a:moveTo>
                <a:lnTo>
                  <a:pt x="2016" y="502009"/>
                </a:lnTo>
                <a:lnTo>
                  <a:pt x="7956" y="455724"/>
                </a:lnTo>
                <a:lnTo>
                  <a:pt x="17655" y="410723"/>
                </a:lnTo>
                <a:lnTo>
                  <a:pt x="30948" y="367172"/>
                </a:lnTo>
                <a:lnTo>
                  <a:pt x="47669" y="325235"/>
                </a:lnTo>
                <a:lnTo>
                  <a:pt x="67653" y="285078"/>
                </a:lnTo>
                <a:lnTo>
                  <a:pt x="90737" y="246865"/>
                </a:lnTo>
                <a:lnTo>
                  <a:pt x="116755" y="210761"/>
                </a:lnTo>
                <a:lnTo>
                  <a:pt x="145541" y="176932"/>
                </a:lnTo>
                <a:lnTo>
                  <a:pt x="176932" y="145541"/>
                </a:lnTo>
                <a:lnTo>
                  <a:pt x="210761" y="116755"/>
                </a:lnTo>
                <a:lnTo>
                  <a:pt x="246865" y="90737"/>
                </a:lnTo>
                <a:lnTo>
                  <a:pt x="285078" y="67653"/>
                </a:lnTo>
                <a:lnTo>
                  <a:pt x="325235" y="47669"/>
                </a:lnTo>
                <a:lnTo>
                  <a:pt x="367172" y="30948"/>
                </a:lnTo>
                <a:lnTo>
                  <a:pt x="410723" y="17655"/>
                </a:lnTo>
                <a:lnTo>
                  <a:pt x="455724" y="7956"/>
                </a:lnTo>
                <a:lnTo>
                  <a:pt x="502009" y="2016"/>
                </a:lnTo>
                <a:lnTo>
                  <a:pt x="549414" y="0"/>
                </a:lnTo>
                <a:lnTo>
                  <a:pt x="2746997" y="0"/>
                </a:lnTo>
                <a:lnTo>
                  <a:pt x="2794402" y="2016"/>
                </a:lnTo>
                <a:lnTo>
                  <a:pt x="2840687" y="7956"/>
                </a:lnTo>
                <a:lnTo>
                  <a:pt x="2885688" y="17655"/>
                </a:lnTo>
                <a:lnTo>
                  <a:pt x="2929239" y="30948"/>
                </a:lnTo>
                <a:lnTo>
                  <a:pt x="2971176" y="47669"/>
                </a:lnTo>
                <a:lnTo>
                  <a:pt x="3011333" y="67653"/>
                </a:lnTo>
                <a:lnTo>
                  <a:pt x="3049546" y="90737"/>
                </a:lnTo>
                <a:lnTo>
                  <a:pt x="3085650" y="116755"/>
                </a:lnTo>
                <a:lnTo>
                  <a:pt x="3119479" y="145541"/>
                </a:lnTo>
                <a:lnTo>
                  <a:pt x="3150870" y="176932"/>
                </a:lnTo>
                <a:lnTo>
                  <a:pt x="3179656" y="210761"/>
                </a:lnTo>
                <a:lnTo>
                  <a:pt x="3205674" y="246865"/>
                </a:lnTo>
                <a:lnTo>
                  <a:pt x="3228758" y="285078"/>
                </a:lnTo>
                <a:lnTo>
                  <a:pt x="3248742" y="325235"/>
                </a:lnTo>
                <a:lnTo>
                  <a:pt x="3265463" y="367172"/>
                </a:lnTo>
                <a:lnTo>
                  <a:pt x="3278756" y="410723"/>
                </a:lnTo>
                <a:lnTo>
                  <a:pt x="3288455" y="455724"/>
                </a:lnTo>
                <a:lnTo>
                  <a:pt x="3294395" y="502009"/>
                </a:lnTo>
                <a:lnTo>
                  <a:pt x="3296412" y="549414"/>
                </a:lnTo>
                <a:lnTo>
                  <a:pt x="3296412" y="2768333"/>
                </a:lnTo>
                <a:lnTo>
                  <a:pt x="3294395" y="2815740"/>
                </a:lnTo>
                <a:lnTo>
                  <a:pt x="3288455" y="2862026"/>
                </a:lnTo>
                <a:lnTo>
                  <a:pt x="3278756" y="2907028"/>
                </a:lnTo>
                <a:lnTo>
                  <a:pt x="3265463" y="2950580"/>
                </a:lnTo>
                <a:lnTo>
                  <a:pt x="3248742" y="2992517"/>
                </a:lnTo>
                <a:lnTo>
                  <a:pt x="3228758" y="3032674"/>
                </a:lnTo>
                <a:lnTo>
                  <a:pt x="3205674" y="3070887"/>
                </a:lnTo>
                <a:lnTo>
                  <a:pt x="3179656" y="3106991"/>
                </a:lnTo>
                <a:lnTo>
                  <a:pt x="3150870" y="3140820"/>
                </a:lnTo>
                <a:lnTo>
                  <a:pt x="3119479" y="3172210"/>
                </a:lnTo>
                <a:lnTo>
                  <a:pt x="3085650" y="3200996"/>
                </a:lnTo>
                <a:lnTo>
                  <a:pt x="3049546" y="3227013"/>
                </a:lnTo>
                <a:lnTo>
                  <a:pt x="3011333" y="3250096"/>
                </a:lnTo>
                <a:lnTo>
                  <a:pt x="2971176" y="3270080"/>
                </a:lnTo>
                <a:lnTo>
                  <a:pt x="2929239" y="3286801"/>
                </a:lnTo>
                <a:lnTo>
                  <a:pt x="2885688" y="3300093"/>
                </a:lnTo>
                <a:lnTo>
                  <a:pt x="2840687" y="3309791"/>
                </a:lnTo>
                <a:lnTo>
                  <a:pt x="2794402" y="3315731"/>
                </a:lnTo>
                <a:lnTo>
                  <a:pt x="2746997" y="3317748"/>
                </a:lnTo>
                <a:lnTo>
                  <a:pt x="549414" y="3317748"/>
                </a:lnTo>
                <a:lnTo>
                  <a:pt x="502009" y="3315731"/>
                </a:lnTo>
                <a:lnTo>
                  <a:pt x="455724" y="3309791"/>
                </a:lnTo>
                <a:lnTo>
                  <a:pt x="410723" y="3300093"/>
                </a:lnTo>
                <a:lnTo>
                  <a:pt x="367172" y="3286801"/>
                </a:lnTo>
                <a:lnTo>
                  <a:pt x="325235" y="3270080"/>
                </a:lnTo>
                <a:lnTo>
                  <a:pt x="285078" y="3250096"/>
                </a:lnTo>
                <a:lnTo>
                  <a:pt x="246865" y="3227013"/>
                </a:lnTo>
                <a:lnTo>
                  <a:pt x="210761" y="3200996"/>
                </a:lnTo>
                <a:lnTo>
                  <a:pt x="176932" y="3172210"/>
                </a:lnTo>
                <a:lnTo>
                  <a:pt x="145541" y="3140820"/>
                </a:lnTo>
                <a:lnTo>
                  <a:pt x="116755" y="3106991"/>
                </a:lnTo>
                <a:lnTo>
                  <a:pt x="90737" y="3070887"/>
                </a:lnTo>
                <a:lnTo>
                  <a:pt x="67653" y="3032674"/>
                </a:lnTo>
                <a:lnTo>
                  <a:pt x="47669" y="2992517"/>
                </a:lnTo>
                <a:lnTo>
                  <a:pt x="30948" y="2950580"/>
                </a:lnTo>
                <a:lnTo>
                  <a:pt x="17655" y="2907028"/>
                </a:lnTo>
                <a:lnTo>
                  <a:pt x="7956" y="2862026"/>
                </a:lnTo>
                <a:lnTo>
                  <a:pt x="2016" y="2815740"/>
                </a:lnTo>
                <a:lnTo>
                  <a:pt x="0" y="2768333"/>
                </a:lnTo>
                <a:lnTo>
                  <a:pt x="0" y="549414"/>
                </a:lnTo>
                <a:close/>
              </a:path>
            </a:pathLst>
          </a:custGeom>
          <a:ln w="9525">
            <a:solidFill>
              <a:srgbClr val="FFD66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459448" y="3135535"/>
            <a:ext cx="2698115" cy="290131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41300" marR="5080" indent="-229235">
              <a:lnSpc>
                <a:spcPts val="2110"/>
              </a:lnSpc>
              <a:spcBef>
                <a:spcPts val="605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</a:t>
            </a:r>
            <a:r>
              <a:rPr sz="22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receive</a:t>
            </a:r>
            <a:r>
              <a:rPr sz="2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no</a:t>
            </a:r>
            <a:r>
              <a:rPr sz="22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if</a:t>
            </a:r>
            <a:r>
              <a:rPr sz="2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subject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2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requirements</a:t>
            </a:r>
            <a:r>
              <a:rPr sz="2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of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2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Clean</a:t>
            </a:r>
            <a:r>
              <a:rPr sz="22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Energy </a:t>
            </a:r>
            <a:r>
              <a:rPr sz="2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Transformation Act</a:t>
            </a:r>
            <a:endParaRPr sz="2200">
              <a:latin typeface="Franklin Gothic Book"/>
              <a:cs typeface="Franklin Gothic Book"/>
            </a:endParaRPr>
          </a:p>
          <a:p>
            <a:pPr marL="241300" marR="92710" indent="-229235">
              <a:lnSpc>
                <a:spcPts val="211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Allocations</a:t>
            </a:r>
            <a:r>
              <a:rPr sz="22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2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not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“impairing</a:t>
            </a:r>
            <a:r>
              <a:rPr sz="2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value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of”</a:t>
            </a:r>
            <a:r>
              <a:rPr sz="22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certain</a:t>
            </a:r>
            <a:r>
              <a:rPr sz="22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legacy </a:t>
            </a:r>
            <a:r>
              <a:rPr sz="2200" dirty="0">
                <a:solidFill>
                  <a:srgbClr val="333333"/>
                </a:solidFill>
                <a:latin typeface="Franklin Gothic Book"/>
                <a:cs typeface="Franklin Gothic Book"/>
              </a:rPr>
              <a:t>power</a:t>
            </a:r>
            <a:r>
              <a:rPr sz="22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contracts</a:t>
            </a:r>
            <a:endParaRPr sz="2200">
              <a:latin typeface="Franklin Gothic Book"/>
              <a:cs typeface="Franklin Gothic Book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6425" y="4404228"/>
            <a:ext cx="3438525" cy="1932939"/>
            <a:chOff x="606425" y="4404228"/>
            <a:chExt cx="3438525" cy="1932939"/>
          </a:xfrm>
        </p:grpSpPr>
        <p:sp>
          <p:nvSpPr>
            <p:cNvPr id="18" name="object 18"/>
            <p:cNvSpPr/>
            <p:nvPr/>
          </p:nvSpPr>
          <p:spPr>
            <a:xfrm>
              <a:off x="609600" y="4407403"/>
              <a:ext cx="3432175" cy="1926589"/>
            </a:xfrm>
            <a:custGeom>
              <a:avLst/>
              <a:gdLst/>
              <a:ahLst/>
              <a:cxnLst/>
              <a:rect l="l" t="t" r="r" b="b"/>
              <a:pathLst>
                <a:path w="3432175" h="1926589">
                  <a:moveTo>
                    <a:pt x="3110979" y="0"/>
                  </a:moveTo>
                  <a:lnTo>
                    <a:pt x="321068" y="0"/>
                  </a:lnTo>
                  <a:lnTo>
                    <a:pt x="273624" y="3481"/>
                  </a:lnTo>
                  <a:lnTo>
                    <a:pt x="228341" y="13594"/>
                  </a:lnTo>
                  <a:lnTo>
                    <a:pt x="185715" y="29841"/>
                  </a:lnTo>
                  <a:lnTo>
                    <a:pt x="146245" y="51727"/>
                  </a:lnTo>
                  <a:lnTo>
                    <a:pt x="110425" y="78754"/>
                  </a:lnTo>
                  <a:lnTo>
                    <a:pt x="78754" y="110425"/>
                  </a:lnTo>
                  <a:lnTo>
                    <a:pt x="51727" y="146245"/>
                  </a:lnTo>
                  <a:lnTo>
                    <a:pt x="29841" y="185715"/>
                  </a:lnTo>
                  <a:lnTo>
                    <a:pt x="13594" y="228341"/>
                  </a:lnTo>
                  <a:lnTo>
                    <a:pt x="3481" y="273624"/>
                  </a:lnTo>
                  <a:lnTo>
                    <a:pt x="0" y="321068"/>
                  </a:lnTo>
                  <a:lnTo>
                    <a:pt x="0" y="1605280"/>
                  </a:lnTo>
                  <a:lnTo>
                    <a:pt x="3481" y="1652723"/>
                  </a:lnTo>
                  <a:lnTo>
                    <a:pt x="13594" y="1698006"/>
                  </a:lnTo>
                  <a:lnTo>
                    <a:pt x="29841" y="1740630"/>
                  </a:lnTo>
                  <a:lnTo>
                    <a:pt x="51727" y="1780099"/>
                  </a:lnTo>
                  <a:lnTo>
                    <a:pt x="78754" y="1815917"/>
                  </a:lnTo>
                  <a:lnTo>
                    <a:pt x="110425" y="1847587"/>
                  </a:lnTo>
                  <a:lnTo>
                    <a:pt x="146245" y="1874612"/>
                  </a:lnTo>
                  <a:lnTo>
                    <a:pt x="185715" y="1896496"/>
                  </a:lnTo>
                  <a:lnTo>
                    <a:pt x="228341" y="1912743"/>
                  </a:lnTo>
                  <a:lnTo>
                    <a:pt x="273624" y="1922854"/>
                  </a:lnTo>
                  <a:lnTo>
                    <a:pt x="321068" y="1926336"/>
                  </a:lnTo>
                  <a:lnTo>
                    <a:pt x="3110979" y="1926336"/>
                  </a:lnTo>
                  <a:lnTo>
                    <a:pt x="3158423" y="1922854"/>
                  </a:lnTo>
                  <a:lnTo>
                    <a:pt x="3203706" y="1912743"/>
                  </a:lnTo>
                  <a:lnTo>
                    <a:pt x="3246332" y="1896496"/>
                  </a:lnTo>
                  <a:lnTo>
                    <a:pt x="3285802" y="1874612"/>
                  </a:lnTo>
                  <a:lnTo>
                    <a:pt x="3321622" y="1847587"/>
                  </a:lnTo>
                  <a:lnTo>
                    <a:pt x="3353293" y="1815917"/>
                  </a:lnTo>
                  <a:lnTo>
                    <a:pt x="3380320" y="1780099"/>
                  </a:lnTo>
                  <a:lnTo>
                    <a:pt x="3402206" y="1740630"/>
                  </a:lnTo>
                  <a:lnTo>
                    <a:pt x="3418453" y="1698006"/>
                  </a:lnTo>
                  <a:lnTo>
                    <a:pt x="3428566" y="1652723"/>
                  </a:lnTo>
                  <a:lnTo>
                    <a:pt x="3432048" y="1605280"/>
                  </a:lnTo>
                  <a:lnTo>
                    <a:pt x="3432048" y="321068"/>
                  </a:lnTo>
                  <a:lnTo>
                    <a:pt x="3428566" y="273624"/>
                  </a:lnTo>
                  <a:lnTo>
                    <a:pt x="3418453" y="228341"/>
                  </a:lnTo>
                  <a:lnTo>
                    <a:pt x="3402206" y="185715"/>
                  </a:lnTo>
                  <a:lnTo>
                    <a:pt x="3380320" y="146245"/>
                  </a:lnTo>
                  <a:lnTo>
                    <a:pt x="3353293" y="110425"/>
                  </a:lnTo>
                  <a:lnTo>
                    <a:pt x="3321622" y="78754"/>
                  </a:lnTo>
                  <a:lnTo>
                    <a:pt x="3285802" y="51727"/>
                  </a:lnTo>
                  <a:lnTo>
                    <a:pt x="3246332" y="29841"/>
                  </a:lnTo>
                  <a:lnTo>
                    <a:pt x="3203706" y="13594"/>
                  </a:lnTo>
                  <a:lnTo>
                    <a:pt x="3158423" y="3481"/>
                  </a:lnTo>
                  <a:lnTo>
                    <a:pt x="3110979" y="0"/>
                  </a:lnTo>
                  <a:close/>
                </a:path>
              </a:pathLst>
            </a:custGeom>
            <a:solidFill>
              <a:srgbClr val="ADC2D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9600" y="4407403"/>
              <a:ext cx="3432175" cy="1926589"/>
            </a:xfrm>
            <a:custGeom>
              <a:avLst/>
              <a:gdLst/>
              <a:ahLst/>
              <a:cxnLst/>
              <a:rect l="l" t="t" r="r" b="b"/>
              <a:pathLst>
                <a:path w="3432175" h="1926589">
                  <a:moveTo>
                    <a:pt x="0" y="321068"/>
                  </a:moveTo>
                  <a:lnTo>
                    <a:pt x="3481" y="273624"/>
                  </a:lnTo>
                  <a:lnTo>
                    <a:pt x="13594" y="228341"/>
                  </a:lnTo>
                  <a:lnTo>
                    <a:pt x="29841" y="185715"/>
                  </a:lnTo>
                  <a:lnTo>
                    <a:pt x="51727" y="146245"/>
                  </a:lnTo>
                  <a:lnTo>
                    <a:pt x="78754" y="110425"/>
                  </a:lnTo>
                  <a:lnTo>
                    <a:pt x="110425" y="78754"/>
                  </a:lnTo>
                  <a:lnTo>
                    <a:pt x="146245" y="51727"/>
                  </a:lnTo>
                  <a:lnTo>
                    <a:pt x="185715" y="29841"/>
                  </a:lnTo>
                  <a:lnTo>
                    <a:pt x="228341" y="13594"/>
                  </a:lnTo>
                  <a:lnTo>
                    <a:pt x="273624" y="3481"/>
                  </a:lnTo>
                  <a:lnTo>
                    <a:pt x="321068" y="0"/>
                  </a:lnTo>
                  <a:lnTo>
                    <a:pt x="3110979" y="0"/>
                  </a:lnTo>
                  <a:lnTo>
                    <a:pt x="3158423" y="3481"/>
                  </a:lnTo>
                  <a:lnTo>
                    <a:pt x="3203706" y="13594"/>
                  </a:lnTo>
                  <a:lnTo>
                    <a:pt x="3246332" y="29841"/>
                  </a:lnTo>
                  <a:lnTo>
                    <a:pt x="3285802" y="51727"/>
                  </a:lnTo>
                  <a:lnTo>
                    <a:pt x="3321622" y="78754"/>
                  </a:lnTo>
                  <a:lnTo>
                    <a:pt x="3353293" y="110425"/>
                  </a:lnTo>
                  <a:lnTo>
                    <a:pt x="3380320" y="146245"/>
                  </a:lnTo>
                  <a:lnTo>
                    <a:pt x="3402206" y="185715"/>
                  </a:lnTo>
                  <a:lnTo>
                    <a:pt x="3418453" y="228341"/>
                  </a:lnTo>
                  <a:lnTo>
                    <a:pt x="3428566" y="273624"/>
                  </a:lnTo>
                  <a:lnTo>
                    <a:pt x="3432048" y="321068"/>
                  </a:lnTo>
                  <a:lnTo>
                    <a:pt x="3432048" y="1605280"/>
                  </a:lnTo>
                  <a:lnTo>
                    <a:pt x="3428566" y="1652723"/>
                  </a:lnTo>
                  <a:lnTo>
                    <a:pt x="3418453" y="1698006"/>
                  </a:lnTo>
                  <a:lnTo>
                    <a:pt x="3402206" y="1740630"/>
                  </a:lnTo>
                  <a:lnTo>
                    <a:pt x="3380320" y="1780099"/>
                  </a:lnTo>
                  <a:lnTo>
                    <a:pt x="3353293" y="1815917"/>
                  </a:lnTo>
                  <a:lnTo>
                    <a:pt x="3321622" y="1847587"/>
                  </a:lnTo>
                  <a:lnTo>
                    <a:pt x="3285802" y="1874612"/>
                  </a:lnTo>
                  <a:lnTo>
                    <a:pt x="3246332" y="1896496"/>
                  </a:lnTo>
                  <a:lnTo>
                    <a:pt x="3203706" y="1912743"/>
                  </a:lnTo>
                  <a:lnTo>
                    <a:pt x="3158423" y="1922854"/>
                  </a:lnTo>
                  <a:lnTo>
                    <a:pt x="3110979" y="1926336"/>
                  </a:lnTo>
                  <a:lnTo>
                    <a:pt x="321068" y="1926336"/>
                  </a:lnTo>
                  <a:lnTo>
                    <a:pt x="273624" y="1922854"/>
                  </a:lnTo>
                  <a:lnTo>
                    <a:pt x="228341" y="1912743"/>
                  </a:lnTo>
                  <a:lnTo>
                    <a:pt x="185715" y="1896496"/>
                  </a:lnTo>
                  <a:lnTo>
                    <a:pt x="146245" y="1874612"/>
                  </a:lnTo>
                  <a:lnTo>
                    <a:pt x="110425" y="1847587"/>
                  </a:lnTo>
                  <a:lnTo>
                    <a:pt x="78754" y="1815917"/>
                  </a:lnTo>
                  <a:lnTo>
                    <a:pt x="51727" y="1780099"/>
                  </a:lnTo>
                  <a:lnTo>
                    <a:pt x="29841" y="1740630"/>
                  </a:lnTo>
                  <a:lnTo>
                    <a:pt x="13594" y="1698006"/>
                  </a:lnTo>
                  <a:lnTo>
                    <a:pt x="3481" y="1652723"/>
                  </a:lnTo>
                  <a:lnTo>
                    <a:pt x="0" y="1605280"/>
                  </a:lnTo>
                  <a:lnTo>
                    <a:pt x="0" y="321068"/>
                  </a:lnTo>
                  <a:close/>
                </a:path>
              </a:pathLst>
            </a:custGeom>
            <a:ln w="6350">
              <a:solidFill>
                <a:srgbClr val="80A8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39613" y="4481086"/>
            <a:ext cx="2543810" cy="172720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Washington Electricity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Generating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Units</a:t>
            </a:r>
            <a:endParaRPr sz="2800">
              <a:latin typeface="Franklin Gothic Book"/>
              <a:cs typeface="Franklin Gothic Book"/>
            </a:endParaRPr>
          </a:p>
          <a:p>
            <a:pPr marL="240665" marR="152400" indent="-228600">
              <a:lnSpc>
                <a:spcPts val="1730"/>
              </a:lnSpc>
              <a:spcBef>
                <a:spcPts val="525"/>
              </a:spcBef>
              <a:buFont typeface="Arial"/>
              <a:buChar char="•"/>
              <a:tabLst>
                <a:tab pos="240665" algn="l"/>
                <a:tab pos="241935" algn="l"/>
              </a:tabLst>
            </a:pPr>
            <a:r>
              <a:rPr sz="1600" dirty="0">
                <a:solidFill>
                  <a:srgbClr val="333333"/>
                </a:solidFill>
                <a:latin typeface="Franklin Gothic Book"/>
                <a:cs typeface="Franklin Gothic Book"/>
              </a:rPr>
              <a:t>EGUs</a:t>
            </a:r>
            <a:r>
              <a:rPr sz="1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600" dirty="0">
                <a:solidFill>
                  <a:srgbClr val="333333"/>
                </a:solidFill>
                <a:latin typeface="Franklin Gothic Book"/>
                <a:cs typeface="Franklin Gothic Book"/>
              </a:rPr>
              <a:t>treated</a:t>
            </a:r>
            <a:r>
              <a:rPr sz="16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600" dirty="0">
                <a:solidFill>
                  <a:srgbClr val="333333"/>
                </a:solidFill>
                <a:latin typeface="Franklin Gothic Book"/>
                <a:cs typeface="Franklin Gothic Book"/>
              </a:rPr>
              <a:t>as</a:t>
            </a:r>
            <a:r>
              <a:rPr sz="1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facilities </a:t>
            </a:r>
            <a:r>
              <a:rPr sz="16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16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600" dirty="0">
                <a:solidFill>
                  <a:srgbClr val="333333"/>
                </a:solidFill>
                <a:latin typeface="Franklin Gothic Book"/>
                <a:cs typeface="Franklin Gothic Book"/>
              </a:rPr>
              <a:t>reporting</a:t>
            </a:r>
            <a:r>
              <a:rPr sz="1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purposes</a:t>
            </a:r>
            <a:endParaRPr sz="1600">
              <a:latin typeface="Franklin Gothic Book"/>
              <a:cs typeface="Franklin Gothic Book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21" name="object 21"/>
          <p:cNvSpPr txBox="1"/>
          <p:nvPr/>
        </p:nvSpPr>
        <p:spPr>
          <a:xfrm>
            <a:off x="2813878" y="1506354"/>
            <a:ext cx="64014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Reporting,</a:t>
            </a:r>
            <a:r>
              <a:rPr sz="20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0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compliance,</a:t>
            </a:r>
            <a:r>
              <a:rPr sz="2000" i="1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0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000" i="1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0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allocation</a:t>
            </a:r>
            <a:r>
              <a:rPr sz="2000" i="1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0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all</a:t>
            </a:r>
            <a:r>
              <a:rPr sz="2000" i="1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000" i="1" dirty="0">
                <a:solidFill>
                  <a:srgbClr val="333333"/>
                </a:solidFill>
                <a:latin typeface="Franklin Gothic Book"/>
                <a:cs typeface="Franklin Gothic Book"/>
              </a:rPr>
              <a:t>treated</a:t>
            </a:r>
            <a:r>
              <a:rPr sz="2000" i="1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000" i="1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differently</a:t>
            </a:r>
            <a:endParaRPr sz="20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61697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9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Electricity</a:t>
            </a:r>
            <a:r>
              <a:rPr spc="-30" dirty="0"/>
              <a:t> </a:t>
            </a:r>
            <a:r>
              <a:rPr dirty="0"/>
              <a:t>Reporting</a:t>
            </a:r>
            <a:r>
              <a:rPr spc="-15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dirty="0"/>
              <a:t>in</a:t>
            </a:r>
            <a:r>
              <a:rPr spc="-10" dirty="0"/>
              <a:t> </a:t>
            </a:r>
            <a:r>
              <a:rPr dirty="0"/>
              <a:t>GHG</a:t>
            </a:r>
            <a:r>
              <a:rPr spc="-5" dirty="0"/>
              <a:t> </a:t>
            </a:r>
            <a:r>
              <a:rPr spc="-10" dirty="0"/>
              <a:t>Reporting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Electric</a:t>
            </a:r>
            <a:r>
              <a:rPr spc="-80" dirty="0"/>
              <a:t> </a:t>
            </a:r>
            <a:r>
              <a:rPr dirty="0"/>
              <a:t>Power</a:t>
            </a:r>
            <a:r>
              <a:rPr spc="-70" dirty="0"/>
              <a:t> </a:t>
            </a:r>
            <a:r>
              <a:rPr spc="-10" dirty="0"/>
              <a:t>Entities</a:t>
            </a:r>
          </a:p>
          <a:p>
            <a:pPr marL="241300" marR="994410" indent="-228600">
              <a:lnSpc>
                <a:spcPts val="250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u="none" dirty="0"/>
              <a:t>New</a:t>
            </a:r>
            <a:r>
              <a:rPr u="none" spc="-45" dirty="0"/>
              <a:t> </a:t>
            </a:r>
            <a:r>
              <a:rPr u="none" dirty="0"/>
              <a:t>to</a:t>
            </a:r>
            <a:r>
              <a:rPr u="none" spc="-40" dirty="0"/>
              <a:t> </a:t>
            </a:r>
            <a:r>
              <a:rPr u="none" dirty="0"/>
              <a:t>the</a:t>
            </a:r>
            <a:r>
              <a:rPr u="none" spc="-35" dirty="0"/>
              <a:t> </a:t>
            </a:r>
            <a:r>
              <a:rPr u="none" dirty="0"/>
              <a:t>greenhouse</a:t>
            </a:r>
            <a:r>
              <a:rPr u="none" spc="-60" dirty="0"/>
              <a:t> </a:t>
            </a:r>
            <a:r>
              <a:rPr u="none" spc="-25" dirty="0"/>
              <a:t>gas </a:t>
            </a:r>
            <a:r>
              <a:rPr u="none" dirty="0"/>
              <a:t>reporting</a:t>
            </a:r>
            <a:r>
              <a:rPr u="none" spc="-20" dirty="0"/>
              <a:t> </a:t>
            </a:r>
            <a:r>
              <a:rPr u="none" dirty="0"/>
              <a:t>program</a:t>
            </a:r>
            <a:r>
              <a:rPr u="none" spc="-20" dirty="0"/>
              <a:t> </a:t>
            </a:r>
            <a:r>
              <a:rPr u="none" dirty="0"/>
              <a:t>&amp;</a:t>
            </a:r>
            <a:r>
              <a:rPr u="none" spc="20" dirty="0"/>
              <a:t> </a:t>
            </a:r>
            <a:r>
              <a:rPr u="none" spc="-10" dirty="0"/>
              <a:t>Ecology</a:t>
            </a:r>
          </a:p>
          <a:p>
            <a:pPr marL="241300" marR="165100" indent="-228600">
              <a:lnSpc>
                <a:spcPts val="2500"/>
              </a:lnSpc>
              <a:spcBef>
                <a:spcPts val="990"/>
              </a:spcBef>
              <a:buFont typeface="Arial"/>
              <a:buChar char="•"/>
              <a:tabLst>
                <a:tab pos="241300" algn="l"/>
              </a:tabLst>
            </a:pPr>
            <a:r>
              <a:rPr u="none" dirty="0"/>
              <a:t>Entities</a:t>
            </a:r>
            <a:r>
              <a:rPr u="none" spc="-55" dirty="0"/>
              <a:t> </a:t>
            </a:r>
            <a:r>
              <a:rPr u="none" dirty="0"/>
              <a:t>that</a:t>
            </a:r>
            <a:r>
              <a:rPr u="none" spc="-25" dirty="0"/>
              <a:t> </a:t>
            </a:r>
            <a:r>
              <a:rPr u="none" dirty="0"/>
              <a:t>cause</a:t>
            </a:r>
            <a:r>
              <a:rPr u="none" spc="-35" dirty="0"/>
              <a:t> </a:t>
            </a:r>
            <a:r>
              <a:rPr u="none" dirty="0"/>
              <a:t>electricity</a:t>
            </a:r>
            <a:r>
              <a:rPr u="none" spc="-35" dirty="0"/>
              <a:t> </a:t>
            </a:r>
            <a:r>
              <a:rPr u="none" dirty="0"/>
              <a:t>to</a:t>
            </a:r>
            <a:r>
              <a:rPr u="none" spc="-20" dirty="0"/>
              <a:t> </a:t>
            </a:r>
            <a:r>
              <a:rPr u="none" spc="-25" dirty="0"/>
              <a:t>be </a:t>
            </a:r>
            <a:r>
              <a:rPr u="none" dirty="0"/>
              <a:t>transacted</a:t>
            </a:r>
            <a:r>
              <a:rPr u="none" spc="-85" dirty="0"/>
              <a:t> </a:t>
            </a:r>
            <a:r>
              <a:rPr u="none" dirty="0"/>
              <a:t>through</a:t>
            </a:r>
            <a:r>
              <a:rPr u="none" spc="-75" dirty="0"/>
              <a:t> </a:t>
            </a:r>
            <a:r>
              <a:rPr u="none" dirty="0"/>
              <a:t>the</a:t>
            </a:r>
            <a:r>
              <a:rPr u="none" spc="-45" dirty="0"/>
              <a:t> </a:t>
            </a:r>
            <a:r>
              <a:rPr u="none" spc="-10" dirty="0"/>
              <a:t>state</a:t>
            </a:r>
          </a:p>
          <a:p>
            <a:pPr marL="241300" marR="5080" indent="-228600">
              <a:lnSpc>
                <a:spcPts val="250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u="none" dirty="0"/>
              <a:t>Capture</a:t>
            </a:r>
            <a:r>
              <a:rPr u="none" spc="-65" dirty="0"/>
              <a:t> </a:t>
            </a:r>
            <a:r>
              <a:rPr u="none" dirty="0"/>
              <a:t>as</a:t>
            </a:r>
            <a:r>
              <a:rPr u="none" spc="-20" dirty="0"/>
              <a:t> </a:t>
            </a:r>
            <a:r>
              <a:rPr u="none" dirty="0"/>
              <a:t>much</a:t>
            </a:r>
            <a:r>
              <a:rPr u="none" spc="-30" dirty="0"/>
              <a:t> </a:t>
            </a:r>
            <a:r>
              <a:rPr u="none" dirty="0"/>
              <a:t>information</a:t>
            </a:r>
            <a:r>
              <a:rPr u="none" spc="-45" dirty="0"/>
              <a:t> </a:t>
            </a:r>
            <a:r>
              <a:rPr u="none" spc="-10" dirty="0"/>
              <a:t>about </a:t>
            </a:r>
            <a:r>
              <a:rPr u="none" dirty="0"/>
              <a:t>electricity</a:t>
            </a:r>
            <a:r>
              <a:rPr u="none" spc="-65" dirty="0"/>
              <a:t> </a:t>
            </a:r>
            <a:r>
              <a:rPr u="none" dirty="0"/>
              <a:t>movement</a:t>
            </a:r>
            <a:r>
              <a:rPr u="none" spc="-70" dirty="0"/>
              <a:t> </a:t>
            </a:r>
            <a:r>
              <a:rPr u="none" dirty="0"/>
              <a:t>as</a:t>
            </a:r>
            <a:r>
              <a:rPr u="none" spc="-40" dirty="0"/>
              <a:t> </a:t>
            </a:r>
            <a:r>
              <a:rPr u="none" spc="-10" dirty="0"/>
              <a:t>possible </a:t>
            </a:r>
            <a:r>
              <a:rPr u="none" dirty="0"/>
              <a:t>(not</a:t>
            </a:r>
            <a:r>
              <a:rPr u="none" spc="-60" dirty="0"/>
              <a:t> </a:t>
            </a:r>
            <a:r>
              <a:rPr u="none" dirty="0"/>
              <a:t>all</a:t>
            </a:r>
            <a:r>
              <a:rPr u="none" spc="-40" dirty="0"/>
              <a:t> </a:t>
            </a:r>
            <a:r>
              <a:rPr u="none" dirty="0"/>
              <a:t>for</a:t>
            </a:r>
            <a:r>
              <a:rPr u="none" spc="-40" dirty="0"/>
              <a:t> </a:t>
            </a:r>
            <a:r>
              <a:rPr u="none" dirty="0"/>
              <a:t>compliance</a:t>
            </a:r>
            <a:r>
              <a:rPr u="none" spc="-70" dirty="0"/>
              <a:t> </a:t>
            </a:r>
            <a:r>
              <a:rPr u="none" spc="-10" dirty="0"/>
              <a:t>purposes)</a:t>
            </a:r>
          </a:p>
          <a:p>
            <a:pPr marL="241300" indent="-2286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241300" algn="l"/>
              </a:tabLst>
            </a:pPr>
            <a:r>
              <a:rPr u="none" dirty="0"/>
              <a:t>Not</a:t>
            </a:r>
            <a:r>
              <a:rPr u="none" spc="-35" dirty="0"/>
              <a:t> </a:t>
            </a:r>
            <a:r>
              <a:rPr u="none" dirty="0"/>
              <a:t>necessarily</a:t>
            </a:r>
            <a:r>
              <a:rPr u="none" spc="-75" dirty="0"/>
              <a:t> </a:t>
            </a:r>
            <a:r>
              <a:rPr u="none" dirty="0"/>
              <a:t>compliance</a:t>
            </a:r>
            <a:r>
              <a:rPr u="none" spc="-40" dirty="0"/>
              <a:t> </a:t>
            </a:r>
            <a:r>
              <a:rPr u="none" spc="-10" dirty="0"/>
              <a:t>entities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98541" y="2458630"/>
            <a:ext cx="4865370" cy="31984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41300" indent="-228600" algn="just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241300" algn="l"/>
              </a:tabLst>
            </a:pPr>
            <a:r>
              <a:rPr sz="26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In-State</a:t>
            </a:r>
            <a:r>
              <a:rPr sz="2600" u="sng" spc="-5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6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Electric</a:t>
            </a:r>
            <a:r>
              <a:rPr sz="2600" u="sng" spc="-4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6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Generation</a:t>
            </a:r>
            <a:r>
              <a:rPr sz="2600" u="sng" spc="-3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600" u="sng" spc="-1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Units</a:t>
            </a:r>
            <a:endParaRPr sz="2600">
              <a:latin typeface="Franklin Gothic Book"/>
              <a:cs typeface="Franklin Gothic Book"/>
            </a:endParaRPr>
          </a:p>
          <a:p>
            <a:pPr marL="240665" marR="135890" indent="-228600" algn="just">
              <a:lnSpc>
                <a:spcPts val="250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Greenhouse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6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r>
              <a:rPr sz="26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from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traditional</a:t>
            </a:r>
            <a:r>
              <a:rPr sz="26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in-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state</a:t>
            </a:r>
            <a:r>
              <a:rPr sz="2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power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plants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have</a:t>
            </a:r>
            <a:r>
              <a:rPr sz="26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been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reported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since</a:t>
            </a:r>
            <a:r>
              <a:rPr sz="26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2012</a:t>
            </a:r>
            <a:endParaRPr sz="2600">
              <a:latin typeface="Franklin Gothic Book"/>
              <a:cs typeface="Franklin Gothic Book"/>
            </a:endParaRPr>
          </a:p>
          <a:p>
            <a:pPr marL="241300" indent="-228600" algn="just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EGUs</a:t>
            </a:r>
            <a:r>
              <a:rPr sz="26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26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</a:t>
            </a:r>
            <a:r>
              <a:rPr sz="26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type</a:t>
            </a:r>
            <a:r>
              <a:rPr sz="26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6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facility</a:t>
            </a:r>
            <a:endParaRPr sz="2600">
              <a:latin typeface="Franklin Gothic Book"/>
              <a:cs typeface="Franklin Gothic Book"/>
            </a:endParaRPr>
          </a:p>
          <a:p>
            <a:pPr marL="240665" marR="33655" indent="-228600" algn="just">
              <a:lnSpc>
                <a:spcPts val="2500"/>
              </a:lnSpc>
              <a:spcBef>
                <a:spcPts val="969"/>
              </a:spcBef>
              <a:buFont typeface="Arial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</a:t>
            </a:r>
            <a:r>
              <a:rPr sz="26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GHG</a:t>
            </a:r>
            <a:r>
              <a:rPr sz="2600" spc="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r>
              <a:rPr sz="2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26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reported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(regardless</a:t>
            </a:r>
            <a:r>
              <a:rPr sz="26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6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</a:t>
            </a:r>
            <a:r>
              <a:rPr sz="26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nexus)</a:t>
            </a:r>
            <a:endParaRPr sz="2600">
              <a:latin typeface="Franklin Gothic Book"/>
              <a:cs typeface="Franklin Gothic Book"/>
            </a:endParaRPr>
          </a:p>
          <a:p>
            <a:pPr marL="241300" indent="-228600" algn="just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Largely</a:t>
            </a:r>
            <a:r>
              <a:rPr sz="26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identical</a:t>
            </a:r>
            <a:r>
              <a:rPr sz="2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EPA</a:t>
            </a:r>
            <a:r>
              <a:rPr sz="2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reporting</a:t>
            </a:r>
            <a:endParaRPr sz="2600">
              <a:latin typeface="Franklin Gothic Book"/>
              <a:cs typeface="Franklin Gothic Boo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9300" y="1737691"/>
            <a:ext cx="98380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Reporting</a:t>
            </a:r>
            <a:r>
              <a:rPr sz="2800" spc="-7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data</a:t>
            </a:r>
            <a:r>
              <a:rPr sz="2800" spc="-6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are</a:t>
            </a:r>
            <a:r>
              <a:rPr sz="2800" spc="-85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the</a:t>
            </a:r>
            <a:r>
              <a:rPr sz="2800" spc="-85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foundation</a:t>
            </a:r>
            <a:r>
              <a:rPr sz="2800" spc="-65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of</a:t>
            </a:r>
            <a:r>
              <a:rPr sz="2800" spc="-75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the</a:t>
            </a:r>
            <a:r>
              <a:rPr sz="2800" spc="-9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cap</a:t>
            </a:r>
            <a:r>
              <a:rPr sz="2800" spc="-75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and</a:t>
            </a:r>
            <a:r>
              <a:rPr sz="2800" spc="-75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invest</a:t>
            </a:r>
            <a:r>
              <a:rPr sz="2800" spc="-75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Medium"/>
                <a:cs typeface="Franklin Gothic Medium"/>
              </a:rPr>
              <a:t>program</a:t>
            </a:r>
            <a:endParaRPr sz="2800">
              <a:latin typeface="Franklin Gothic Medium"/>
              <a:cs typeface="Franklin Gothic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12672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0704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First</a:t>
            </a:r>
            <a:r>
              <a:rPr sz="4000" spc="-150" dirty="0"/>
              <a:t> </a:t>
            </a:r>
            <a:r>
              <a:rPr sz="4000" spc="-10" dirty="0"/>
              <a:t>Jurisdictional</a:t>
            </a:r>
            <a:r>
              <a:rPr sz="4000" spc="-135" dirty="0"/>
              <a:t> </a:t>
            </a:r>
            <a:r>
              <a:rPr sz="4000" dirty="0"/>
              <a:t>Deliverer</a:t>
            </a:r>
            <a:r>
              <a:rPr sz="4000" spc="-140" dirty="0"/>
              <a:t> </a:t>
            </a:r>
            <a:r>
              <a:rPr sz="4000" spc="-25" dirty="0"/>
              <a:t>(FJD)</a:t>
            </a:r>
            <a:r>
              <a:rPr sz="4000" spc="-150" dirty="0"/>
              <a:t> </a:t>
            </a:r>
            <a:r>
              <a:rPr sz="4000" spc="-10" dirty="0"/>
              <a:t>Compliance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94315" y="1762631"/>
            <a:ext cx="3464560" cy="424624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241300" marR="93345" indent="-228600">
              <a:lnSpc>
                <a:spcPct val="80000"/>
              </a:lnSpc>
              <a:spcBef>
                <a:spcPts val="7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First</a:t>
            </a:r>
            <a:r>
              <a:rPr sz="2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point</a:t>
            </a:r>
            <a:r>
              <a:rPr sz="2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delivery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8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Washington</a:t>
            </a:r>
            <a:endParaRPr sz="2800">
              <a:latin typeface="Franklin Gothic Book"/>
              <a:cs typeface="Franklin Gothic Book"/>
            </a:endParaRPr>
          </a:p>
          <a:p>
            <a:pPr marL="241300" marR="85725" indent="-228600">
              <a:lnSpc>
                <a:spcPct val="8000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In-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state</a:t>
            </a:r>
            <a:r>
              <a:rPr sz="28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power</a:t>
            </a:r>
            <a:r>
              <a:rPr sz="28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plants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have</a:t>
            </a:r>
            <a:r>
              <a:rPr sz="28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busbar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8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WA</a:t>
            </a:r>
            <a:endParaRPr sz="2800">
              <a:latin typeface="Franklin Gothic Book"/>
              <a:cs typeface="Franklin Gothic Book"/>
            </a:endParaRPr>
          </a:p>
          <a:p>
            <a:pPr marL="241300" marR="337185" indent="-228600">
              <a:lnSpc>
                <a:spcPct val="8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Imported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electricity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defined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e-tags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where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possible</a:t>
            </a:r>
            <a:endParaRPr sz="2800">
              <a:latin typeface="Franklin Gothic Book"/>
              <a:cs typeface="Franklin Gothic Book"/>
            </a:endParaRPr>
          </a:p>
          <a:p>
            <a:pPr marL="241300" marR="5080" indent="-228600">
              <a:lnSpc>
                <a:spcPct val="8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Federal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entities</a:t>
            </a:r>
            <a:r>
              <a:rPr sz="2800" spc="-1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(BPA)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not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necessarily jurisdictional,</a:t>
            </a:r>
            <a:r>
              <a:rPr sz="2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so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FJD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is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next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down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line</a:t>
            </a:r>
            <a:endParaRPr sz="2800">
              <a:latin typeface="Franklin Gothic Book"/>
              <a:cs typeface="Franklin Gothic Boo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215384" y="1746504"/>
            <a:ext cx="7246620" cy="4508500"/>
            <a:chOff x="4215384" y="1746504"/>
            <a:chExt cx="7246620" cy="45085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60619" y="1833372"/>
              <a:ext cx="5698235" cy="38084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52644" y="2025396"/>
              <a:ext cx="5314187" cy="342442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4652" y="3992880"/>
              <a:ext cx="509015" cy="96773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6576" y="3363468"/>
              <a:ext cx="478523" cy="8595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67115" y="5372100"/>
              <a:ext cx="492251" cy="8823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74352" y="3909060"/>
              <a:ext cx="478535" cy="85953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66816" y="3814572"/>
              <a:ext cx="478535" cy="8580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0888" y="5199888"/>
              <a:ext cx="478523" cy="85801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274104" y="3793074"/>
              <a:ext cx="1362710" cy="474345"/>
            </a:xfrm>
            <a:custGeom>
              <a:avLst/>
              <a:gdLst/>
              <a:ahLst/>
              <a:cxnLst/>
              <a:rect l="l" t="t" r="r" b="b"/>
              <a:pathLst>
                <a:path w="1362709" h="474345">
                  <a:moveTo>
                    <a:pt x="1362176" y="474205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154160" y="3729470"/>
              <a:ext cx="169545" cy="144145"/>
            </a:xfrm>
            <a:custGeom>
              <a:avLst/>
              <a:gdLst/>
              <a:ahLst/>
              <a:cxnLst/>
              <a:rect l="l" t="t" r="r" b="b"/>
              <a:pathLst>
                <a:path w="169545" h="144145">
                  <a:moveTo>
                    <a:pt x="168986" y="0"/>
                  </a:moveTo>
                  <a:lnTo>
                    <a:pt x="0" y="21856"/>
                  </a:lnTo>
                  <a:lnTo>
                    <a:pt x="118872" y="143929"/>
                  </a:lnTo>
                  <a:lnTo>
                    <a:pt x="16898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97567" y="2293620"/>
              <a:ext cx="478535" cy="857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0239320" y="4408954"/>
              <a:ext cx="635635" cy="695325"/>
            </a:xfrm>
            <a:custGeom>
              <a:avLst/>
              <a:gdLst/>
              <a:ahLst/>
              <a:cxnLst/>
              <a:rect l="l" t="t" r="r" b="b"/>
              <a:pathLst>
                <a:path w="635634" h="695325">
                  <a:moveTo>
                    <a:pt x="635190" y="695121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153650" y="4315207"/>
              <a:ext cx="159385" cy="164465"/>
            </a:xfrm>
            <a:custGeom>
              <a:avLst/>
              <a:gdLst/>
              <a:ahLst/>
              <a:cxnLst/>
              <a:rect l="l" t="t" r="r" b="b"/>
              <a:pathLst>
                <a:path w="159384" h="164464">
                  <a:moveTo>
                    <a:pt x="0" y="0"/>
                  </a:moveTo>
                  <a:lnTo>
                    <a:pt x="46545" y="163906"/>
                  </a:lnTo>
                  <a:lnTo>
                    <a:pt x="159054" y="61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03637" y="1869948"/>
              <a:ext cx="658367" cy="124815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158236" y="2402586"/>
              <a:ext cx="948690" cy="171450"/>
            </a:xfrm>
            <a:custGeom>
              <a:avLst/>
              <a:gdLst/>
              <a:ahLst/>
              <a:cxnLst/>
              <a:rect l="l" t="t" r="r" b="b"/>
              <a:pathLst>
                <a:path w="948690" h="171450">
                  <a:moveTo>
                    <a:pt x="948232" y="0"/>
                  </a:moveTo>
                  <a:lnTo>
                    <a:pt x="0" y="171170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33251" y="2494254"/>
              <a:ext cx="163830" cy="150495"/>
            </a:xfrm>
            <a:custGeom>
              <a:avLst/>
              <a:gdLst/>
              <a:ahLst/>
              <a:cxnLst/>
              <a:rect l="l" t="t" r="r" b="b"/>
              <a:pathLst>
                <a:path w="163829" h="150494">
                  <a:moveTo>
                    <a:pt x="136436" y="0"/>
                  </a:moveTo>
                  <a:lnTo>
                    <a:pt x="0" y="102069"/>
                  </a:lnTo>
                  <a:lnTo>
                    <a:pt x="163512" y="149974"/>
                  </a:lnTo>
                  <a:lnTo>
                    <a:pt x="13643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060185" y="4371295"/>
              <a:ext cx="121920" cy="1075055"/>
            </a:xfrm>
            <a:custGeom>
              <a:avLst/>
              <a:gdLst/>
              <a:ahLst/>
              <a:cxnLst/>
              <a:rect l="l" t="t" r="r" b="b"/>
              <a:pathLst>
                <a:path w="121920" h="1075054">
                  <a:moveTo>
                    <a:pt x="0" y="1074940"/>
                  </a:moveTo>
                  <a:lnTo>
                    <a:pt x="121666" y="0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03287" y="4245107"/>
              <a:ext cx="151765" cy="160020"/>
            </a:xfrm>
            <a:custGeom>
              <a:avLst/>
              <a:gdLst/>
              <a:ahLst/>
              <a:cxnLst/>
              <a:rect l="l" t="t" r="r" b="b"/>
              <a:pathLst>
                <a:path w="151764" h="160020">
                  <a:moveTo>
                    <a:pt x="92849" y="0"/>
                  </a:moveTo>
                  <a:lnTo>
                    <a:pt x="0" y="142862"/>
                  </a:lnTo>
                  <a:lnTo>
                    <a:pt x="151434" y="159994"/>
                  </a:lnTo>
                  <a:lnTo>
                    <a:pt x="92849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405422" y="4308840"/>
              <a:ext cx="223520" cy="161925"/>
            </a:xfrm>
            <a:custGeom>
              <a:avLst/>
              <a:gdLst/>
              <a:ahLst/>
              <a:cxnLst/>
              <a:rect l="l" t="t" r="r" b="b"/>
              <a:pathLst>
                <a:path w="223520" h="161925">
                  <a:moveTo>
                    <a:pt x="223329" y="161480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02507" y="4234427"/>
              <a:ext cx="168275" cy="151130"/>
            </a:xfrm>
            <a:custGeom>
              <a:avLst/>
              <a:gdLst/>
              <a:ahLst/>
              <a:cxnLst/>
              <a:rect l="l" t="t" r="r" b="b"/>
              <a:pathLst>
                <a:path w="168275" h="151129">
                  <a:moveTo>
                    <a:pt x="0" y="0"/>
                  </a:moveTo>
                  <a:lnTo>
                    <a:pt x="78841" y="151053"/>
                  </a:lnTo>
                  <a:lnTo>
                    <a:pt x="168135" y="275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699753" y="4356571"/>
              <a:ext cx="833119" cy="589915"/>
            </a:xfrm>
            <a:custGeom>
              <a:avLst/>
              <a:gdLst/>
              <a:ahLst/>
              <a:cxnLst/>
              <a:rect l="l" t="t" r="r" b="b"/>
              <a:pathLst>
                <a:path w="833120" h="589914">
                  <a:moveTo>
                    <a:pt x="0" y="589622"/>
                  </a:moveTo>
                  <a:lnTo>
                    <a:pt x="833031" y="0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468035" y="4283207"/>
              <a:ext cx="168910" cy="150495"/>
            </a:xfrm>
            <a:custGeom>
              <a:avLst/>
              <a:gdLst/>
              <a:ahLst/>
              <a:cxnLst/>
              <a:rect l="l" t="t" r="r" b="b"/>
              <a:pathLst>
                <a:path w="168909" h="150495">
                  <a:moveTo>
                    <a:pt x="168414" y="0"/>
                  </a:moveTo>
                  <a:lnTo>
                    <a:pt x="0" y="25857"/>
                  </a:lnTo>
                  <a:lnTo>
                    <a:pt x="88049" y="150240"/>
                  </a:lnTo>
                  <a:lnTo>
                    <a:pt x="168414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244992" y="2683002"/>
              <a:ext cx="1231265" cy="925830"/>
            </a:xfrm>
            <a:custGeom>
              <a:avLst/>
              <a:gdLst/>
              <a:ahLst/>
              <a:cxnLst/>
              <a:rect l="l" t="t" r="r" b="b"/>
              <a:pathLst>
                <a:path w="1231265" h="925829">
                  <a:moveTo>
                    <a:pt x="1230845" y="0"/>
                  </a:moveTo>
                  <a:lnTo>
                    <a:pt x="0" y="925537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43499" y="3532369"/>
              <a:ext cx="167640" cy="153035"/>
            </a:xfrm>
            <a:custGeom>
              <a:avLst/>
              <a:gdLst/>
              <a:ahLst/>
              <a:cxnLst/>
              <a:rect l="l" t="t" r="r" b="b"/>
              <a:pathLst>
                <a:path w="167640" h="153035">
                  <a:moveTo>
                    <a:pt x="75996" y="0"/>
                  </a:moveTo>
                  <a:lnTo>
                    <a:pt x="0" y="152501"/>
                  </a:lnTo>
                  <a:lnTo>
                    <a:pt x="167589" y="121805"/>
                  </a:lnTo>
                  <a:lnTo>
                    <a:pt x="75996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130038" y="3942316"/>
              <a:ext cx="24130" cy="1687195"/>
            </a:xfrm>
            <a:custGeom>
              <a:avLst/>
              <a:gdLst/>
              <a:ahLst/>
              <a:cxnLst/>
              <a:rect l="l" t="t" r="r" b="b"/>
              <a:pathLst>
                <a:path w="24129" h="1687195">
                  <a:moveTo>
                    <a:pt x="23710" y="1686839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054196" y="3815331"/>
              <a:ext cx="152400" cy="153670"/>
            </a:xfrm>
            <a:custGeom>
              <a:avLst/>
              <a:gdLst/>
              <a:ahLst/>
              <a:cxnLst/>
              <a:rect l="l" t="t" r="r" b="b"/>
              <a:pathLst>
                <a:path w="152400" h="153670">
                  <a:moveTo>
                    <a:pt x="74053" y="0"/>
                  </a:moveTo>
                  <a:lnTo>
                    <a:pt x="0" y="153454"/>
                  </a:lnTo>
                  <a:lnTo>
                    <a:pt x="152387" y="151320"/>
                  </a:lnTo>
                  <a:lnTo>
                    <a:pt x="74053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643621" y="3793998"/>
              <a:ext cx="0" cy="2256790"/>
            </a:xfrm>
            <a:custGeom>
              <a:avLst/>
              <a:gdLst/>
              <a:ahLst/>
              <a:cxnLst/>
              <a:rect l="l" t="t" r="r" b="b"/>
              <a:pathLst>
                <a:path h="2256790">
                  <a:moveTo>
                    <a:pt x="0" y="0"/>
                  </a:moveTo>
                  <a:lnTo>
                    <a:pt x="0" y="2256777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67429" y="6025370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152400" y="12"/>
                  </a:moveTo>
                  <a:lnTo>
                    <a:pt x="0" y="0"/>
                  </a:lnTo>
                  <a:lnTo>
                    <a:pt x="76187" y="152412"/>
                  </a:lnTo>
                  <a:lnTo>
                    <a:pt x="152400" y="1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814348" y="5231130"/>
              <a:ext cx="1991360" cy="460375"/>
            </a:xfrm>
            <a:custGeom>
              <a:avLst/>
              <a:gdLst/>
              <a:ahLst/>
              <a:cxnLst/>
              <a:rect l="l" t="t" r="r" b="b"/>
              <a:pathLst>
                <a:path w="1991359" h="460375">
                  <a:moveTo>
                    <a:pt x="1990813" y="0"/>
                  </a:moveTo>
                  <a:lnTo>
                    <a:pt x="0" y="460273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690604" y="5611432"/>
              <a:ext cx="165735" cy="148590"/>
            </a:xfrm>
            <a:custGeom>
              <a:avLst/>
              <a:gdLst/>
              <a:ahLst/>
              <a:cxnLst/>
              <a:rect l="l" t="t" r="r" b="b"/>
              <a:pathLst>
                <a:path w="165734" h="148589">
                  <a:moveTo>
                    <a:pt x="131318" y="0"/>
                  </a:moveTo>
                  <a:lnTo>
                    <a:pt x="0" y="108572"/>
                  </a:lnTo>
                  <a:lnTo>
                    <a:pt x="165658" y="148475"/>
                  </a:lnTo>
                  <a:lnTo>
                    <a:pt x="13131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92467" y="2199132"/>
              <a:ext cx="518147" cy="891539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335015" y="3154394"/>
              <a:ext cx="353060" cy="370205"/>
            </a:xfrm>
            <a:custGeom>
              <a:avLst/>
              <a:gdLst/>
              <a:ahLst/>
              <a:cxnLst/>
              <a:rect l="l" t="t" r="r" b="b"/>
              <a:pathLst>
                <a:path w="353059" h="370204">
                  <a:moveTo>
                    <a:pt x="352717" y="369976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47382" y="3062474"/>
              <a:ext cx="160655" cy="163195"/>
            </a:xfrm>
            <a:custGeom>
              <a:avLst/>
              <a:gdLst/>
              <a:ahLst/>
              <a:cxnLst/>
              <a:rect l="l" t="t" r="r" b="b"/>
              <a:pathLst>
                <a:path w="160654" h="163194">
                  <a:moveTo>
                    <a:pt x="0" y="0"/>
                  </a:moveTo>
                  <a:lnTo>
                    <a:pt x="49999" y="162890"/>
                  </a:lnTo>
                  <a:lnTo>
                    <a:pt x="160312" y="57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27876" y="3793236"/>
              <a:ext cx="809243" cy="87934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5384" y="1805940"/>
              <a:ext cx="440435" cy="789431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55820" y="1746504"/>
              <a:ext cx="809243" cy="88087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17236" y="1805940"/>
              <a:ext cx="431291" cy="82143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30011" y="2965716"/>
              <a:ext cx="368795" cy="36879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5678133" y="3464401"/>
              <a:ext cx="158115" cy="455930"/>
            </a:xfrm>
            <a:custGeom>
              <a:avLst/>
              <a:gdLst/>
              <a:ahLst/>
              <a:cxnLst/>
              <a:rect l="l" t="t" r="r" b="b"/>
              <a:pathLst>
                <a:path w="158114" h="455929">
                  <a:moveTo>
                    <a:pt x="158064" y="455726"/>
                  </a:moveTo>
                  <a:lnTo>
                    <a:pt x="0" y="0"/>
                  </a:lnTo>
                </a:path>
              </a:pathLst>
            </a:custGeom>
            <a:ln w="508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14454" y="3344424"/>
              <a:ext cx="144145" cy="169545"/>
            </a:xfrm>
            <a:custGeom>
              <a:avLst/>
              <a:gdLst/>
              <a:ahLst/>
              <a:cxnLst/>
              <a:rect l="l" t="t" r="r" b="b"/>
              <a:pathLst>
                <a:path w="144145" h="169545">
                  <a:moveTo>
                    <a:pt x="22059" y="0"/>
                  </a:moveTo>
                  <a:lnTo>
                    <a:pt x="0" y="168948"/>
                  </a:lnTo>
                  <a:lnTo>
                    <a:pt x="143992" y="119011"/>
                  </a:lnTo>
                  <a:lnTo>
                    <a:pt x="22059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971276" y="4546091"/>
            <a:ext cx="906779" cy="928115"/>
          </a:xfrm>
          <a:prstGeom prst="rect">
            <a:avLst/>
          </a:prstGeom>
        </p:spPr>
      </p:pic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460933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60"/>
              </a:lnSpc>
              <a:spcBef>
                <a:spcPts val="95"/>
              </a:spcBef>
            </a:pPr>
            <a:r>
              <a:rPr sz="4000" dirty="0"/>
              <a:t>RCW</a:t>
            </a:r>
            <a:r>
              <a:rPr sz="4000" spc="-105" dirty="0"/>
              <a:t> </a:t>
            </a:r>
            <a:r>
              <a:rPr sz="4000" spc="-10" dirty="0"/>
              <a:t>70A.65.120</a:t>
            </a:r>
            <a:endParaRPr sz="4000"/>
          </a:p>
          <a:p>
            <a:pPr marL="12700">
              <a:lnSpc>
                <a:spcPts val="4560"/>
              </a:lnSpc>
            </a:pPr>
            <a:r>
              <a:rPr sz="4000" dirty="0"/>
              <a:t>Allocation</a:t>
            </a:r>
            <a:r>
              <a:rPr sz="4000" spc="-140" dirty="0"/>
              <a:t> </a:t>
            </a:r>
            <a:r>
              <a:rPr sz="4000" dirty="0"/>
              <a:t>of</a:t>
            </a:r>
            <a:r>
              <a:rPr sz="4000" spc="-145" dirty="0"/>
              <a:t> </a:t>
            </a:r>
            <a:r>
              <a:rPr sz="4000" spc="-10" dirty="0"/>
              <a:t>allowances</a:t>
            </a:r>
            <a:r>
              <a:rPr sz="4000" spc="-140" dirty="0"/>
              <a:t> </a:t>
            </a:r>
            <a:r>
              <a:rPr sz="4000" dirty="0"/>
              <a:t>to</a:t>
            </a:r>
            <a:r>
              <a:rPr sz="4000" spc="-150" dirty="0"/>
              <a:t> </a:t>
            </a:r>
            <a:r>
              <a:rPr sz="4000" dirty="0"/>
              <a:t>electric</a:t>
            </a:r>
            <a:r>
              <a:rPr sz="4000" spc="-135" dirty="0"/>
              <a:t> </a:t>
            </a:r>
            <a:r>
              <a:rPr sz="4000" spc="-10" dirty="0"/>
              <a:t>utilities.</a:t>
            </a:r>
            <a:endParaRPr sz="40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694315" y="2077779"/>
            <a:ext cx="10723245" cy="3591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245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October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1,</a:t>
            </a:r>
            <a:r>
              <a:rPr sz="2400" spc="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2022,</a:t>
            </a:r>
            <a:r>
              <a:rPr sz="2400" spc="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department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shall adopt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rules,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consultation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endParaRPr sz="2400">
              <a:latin typeface="Franklin Gothic Book"/>
              <a:cs typeface="Franklin Gothic Book"/>
            </a:endParaRPr>
          </a:p>
          <a:p>
            <a:pPr marL="241300">
              <a:lnSpc>
                <a:spcPts val="2014"/>
              </a:lnSpc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department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400" spc="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commerce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400" spc="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 and</a:t>
            </a:r>
            <a:r>
              <a:rPr sz="2400" spc="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transportation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commission,</a:t>
            </a:r>
            <a:endParaRPr sz="2400">
              <a:latin typeface="Franklin Gothic Book"/>
              <a:cs typeface="Franklin Gothic Book"/>
            </a:endParaRPr>
          </a:p>
          <a:p>
            <a:pPr marL="241300">
              <a:lnSpc>
                <a:spcPts val="2014"/>
              </a:lnSpc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establishing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methods</a:t>
            </a:r>
            <a:r>
              <a:rPr sz="2400" u="sng" spc="-6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and</a:t>
            </a:r>
            <a:r>
              <a:rPr sz="2400" u="sng" spc="-3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procedures</a:t>
            </a:r>
            <a:r>
              <a:rPr sz="2400" u="sng" spc="-3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allocating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consumer-</a:t>
            </a:r>
            <a:endParaRPr sz="2400">
              <a:latin typeface="Franklin Gothic Book"/>
              <a:cs typeface="Franklin Gothic Book"/>
            </a:endParaRPr>
          </a:p>
          <a:p>
            <a:pPr marL="241300" marR="194310">
              <a:lnSpc>
                <a:spcPct val="70000"/>
              </a:lnSpc>
              <a:spcBef>
                <a:spcPts val="430"/>
              </a:spcBef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owned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investor-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owned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utilities.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The</a:t>
            </a:r>
            <a:r>
              <a:rPr sz="2400" u="sng" spc="-2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rules</a:t>
            </a:r>
            <a:r>
              <a:rPr sz="2400" u="sng" spc="-1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must</a:t>
            </a:r>
            <a:r>
              <a:rPr sz="2400" u="sng" spc="-2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take</a:t>
            </a:r>
            <a:r>
              <a:rPr sz="2400" u="sng" spc="-3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into</a:t>
            </a:r>
            <a:r>
              <a:rPr sz="2400" u="sng" spc="-1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account</a:t>
            </a:r>
            <a:r>
              <a:rPr sz="2400" u="sng" spc="-1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spc="-2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the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cost</a:t>
            </a:r>
            <a:r>
              <a:rPr sz="2400" u="sng" spc="-4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burden</a:t>
            </a:r>
            <a:r>
              <a:rPr sz="2400" u="sng" spc="-2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of</a:t>
            </a:r>
            <a:r>
              <a:rPr sz="2400" u="sng" spc="-1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the</a:t>
            </a:r>
            <a:r>
              <a:rPr sz="2400" u="sng" spc="-2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program</a:t>
            </a:r>
            <a:r>
              <a:rPr sz="2400" u="sng" spc="-1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on</a:t>
            </a:r>
            <a:r>
              <a:rPr sz="2400" u="sng" spc="-1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electricity</a:t>
            </a:r>
            <a:r>
              <a:rPr sz="2400" u="sng" spc="-4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spc="-1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customers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.</a:t>
            </a:r>
            <a:endParaRPr sz="2400">
              <a:latin typeface="Franklin Gothic Book"/>
              <a:cs typeface="Franklin Gothic Book"/>
            </a:endParaRPr>
          </a:p>
          <a:p>
            <a:pPr marL="241300" indent="-228600">
              <a:lnSpc>
                <a:spcPts val="2450"/>
              </a:lnSpc>
              <a:spcBef>
                <a:spcPts val="145"/>
              </a:spcBef>
              <a:buFont typeface="Arial"/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October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1, 2022,</a:t>
            </a:r>
            <a:r>
              <a:rPr sz="2400" spc="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department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shall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adopt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allocation</a:t>
            </a:r>
            <a:r>
              <a:rPr sz="2400" u="sng" spc="-1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schedule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by rule,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endParaRPr sz="2400">
              <a:latin typeface="Franklin Gothic Book"/>
              <a:cs typeface="Franklin Gothic Book"/>
            </a:endParaRPr>
          </a:p>
          <a:p>
            <a:pPr marL="241300">
              <a:lnSpc>
                <a:spcPts val="2014"/>
              </a:lnSpc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consultation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department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400" spc="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commerce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 the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endParaRPr sz="2400">
              <a:latin typeface="Franklin Gothic Book"/>
              <a:cs typeface="Franklin Gothic Book"/>
            </a:endParaRPr>
          </a:p>
          <a:p>
            <a:pPr marL="241300">
              <a:lnSpc>
                <a:spcPts val="2014"/>
              </a:lnSpc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transportation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commission,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first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period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provision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endParaRPr sz="2400">
              <a:latin typeface="Franklin Gothic Book"/>
              <a:cs typeface="Franklin Gothic Book"/>
            </a:endParaRPr>
          </a:p>
          <a:p>
            <a:pPr marL="241300">
              <a:lnSpc>
                <a:spcPts val="2014"/>
              </a:lnSpc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at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no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consumer-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owned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investor-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owned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utilities.</a:t>
            </a:r>
            <a:endParaRPr sz="2400">
              <a:latin typeface="Franklin Gothic Book"/>
              <a:cs typeface="Franklin Gothic Book"/>
            </a:endParaRPr>
          </a:p>
          <a:p>
            <a:pPr marL="241300">
              <a:lnSpc>
                <a:spcPts val="2014"/>
              </a:lnSpc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This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allocation</a:t>
            </a:r>
            <a:r>
              <a:rPr sz="2400" u="sng" spc="-3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must</a:t>
            </a:r>
            <a:r>
              <a:rPr sz="2400" u="sng" spc="-3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be</a:t>
            </a:r>
            <a:r>
              <a:rPr sz="2400" u="sng" spc="-3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consistent</a:t>
            </a:r>
            <a:r>
              <a:rPr sz="2400" u="sng" spc="-4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with</a:t>
            </a:r>
            <a:r>
              <a:rPr sz="2400" u="sng" spc="-4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a</a:t>
            </a:r>
            <a:r>
              <a:rPr sz="2400" u="sng" spc="-1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forecast,</a:t>
            </a:r>
            <a:r>
              <a:rPr sz="2400" u="sng" spc="-3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that</a:t>
            </a:r>
            <a:r>
              <a:rPr sz="2400" u="sng" spc="-4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is</a:t>
            </a:r>
            <a:r>
              <a:rPr sz="2400" u="sng" spc="-2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approved</a:t>
            </a:r>
            <a:r>
              <a:rPr sz="2400" u="sng" spc="-3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endParaRPr sz="2400">
              <a:latin typeface="Franklin Gothic Book"/>
              <a:cs typeface="Franklin Gothic Book"/>
            </a:endParaRPr>
          </a:p>
          <a:p>
            <a:pPr marL="241300">
              <a:lnSpc>
                <a:spcPts val="2014"/>
              </a:lnSpc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appropriate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governing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board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or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transportation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commission,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u="sng" spc="-2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of</a:t>
            </a:r>
            <a:endParaRPr sz="2400">
              <a:latin typeface="Franklin Gothic Book"/>
              <a:cs typeface="Franklin Gothic Book"/>
            </a:endParaRPr>
          </a:p>
          <a:p>
            <a:pPr marL="241300" marR="1188085">
              <a:lnSpc>
                <a:spcPct val="70000"/>
              </a:lnSpc>
              <a:spcBef>
                <a:spcPts val="430"/>
              </a:spcBef>
            </a:pP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each</a:t>
            </a:r>
            <a:r>
              <a:rPr sz="2400" u="sng" spc="-2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utility's</a:t>
            </a:r>
            <a:r>
              <a:rPr sz="2400" u="sng" spc="-1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supply</a:t>
            </a:r>
            <a:r>
              <a:rPr sz="2400" u="sng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and</a:t>
            </a:r>
            <a:r>
              <a:rPr sz="2400" u="sng" spc="-2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 </a:t>
            </a:r>
            <a:r>
              <a:rPr sz="2400" u="sng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Franklin Gothic Book"/>
                <a:cs typeface="Franklin Gothic Book"/>
              </a:rPr>
              <a:t>demand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,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burden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resulting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the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inclusion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covered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entities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first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period.</a:t>
            </a:r>
            <a:endParaRPr sz="24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534183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4316" y="304053"/>
            <a:ext cx="4065904" cy="118300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dirty="0"/>
              <a:t>Electric</a:t>
            </a:r>
            <a:r>
              <a:rPr sz="4000" spc="-155" dirty="0"/>
              <a:t> </a:t>
            </a:r>
            <a:r>
              <a:rPr sz="4000" spc="-10" dirty="0"/>
              <a:t>Utilities: </a:t>
            </a:r>
            <a:r>
              <a:rPr sz="4000" dirty="0"/>
              <a:t>Cost</a:t>
            </a:r>
            <a:r>
              <a:rPr sz="4000" spc="-130" dirty="0"/>
              <a:t> </a:t>
            </a:r>
            <a:r>
              <a:rPr sz="4000" dirty="0"/>
              <a:t>Burden</a:t>
            </a:r>
            <a:r>
              <a:rPr sz="4000" spc="-95" dirty="0"/>
              <a:t> </a:t>
            </a:r>
            <a:r>
              <a:rPr sz="4000" spc="-10" dirty="0"/>
              <a:t>Effect</a:t>
            </a:r>
            <a:endParaRPr sz="400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694315" y="1720246"/>
            <a:ext cx="10673715" cy="424942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What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is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burden</a:t>
            </a:r>
            <a:r>
              <a:rPr sz="28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(and</a:t>
            </a:r>
            <a:r>
              <a:rPr sz="28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its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effect)?</a:t>
            </a:r>
            <a:endParaRPr sz="28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ct val="100000"/>
              </a:lnSpc>
              <a:spcBef>
                <a:spcPts val="234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Incremental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customers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carbon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price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embedded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electricity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price</a:t>
            </a:r>
            <a:endParaRPr sz="24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698500" algn="l"/>
              </a:tabLst>
            </a:pP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Translates</a:t>
            </a:r>
            <a:r>
              <a:rPr sz="24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how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many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needed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4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address</a:t>
            </a:r>
            <a:r>
              <a:rPr sz="24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</a:t>
            </a:r>
            <a:r>
              <a:rPr sz="24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load</a:t>
            </a:r>
            <a:endParaRPr sz="24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ct val="100000"/>
              </a:lnSpc>
              <a:spcBef>
                <a:spcPts val="219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needed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based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on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footprint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utility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load</a:t>
            </a:r>
            <a:endParaRPr sz="24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footprint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will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depend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on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generation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resources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used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serve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load</a:t>
            </a:r>
            <a:endParaRPr sz="24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6985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Represents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both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direct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indirect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costs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utility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retail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load</a:t>
            </a:r>
            <a:endParaRPr sz="2400">
              <a:latin typeface="Franklin Gothic Book"/>
              <a:cs typeface="Franklin Gothic Book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Clr>
                <a:srgbClr val="333333"/>
              </a:buClr>
              <a:buFont typeface="Arial"/>
              <a:buChar char="•"/>
            </a:pPr>
            <a:endParaRPr sz="3300">
              <a:latin typeface="Franklin Gothic Book"/>
              <a:cs typeface="Franklin Gothic Book"/>
            </a:endParaRPr>
          </a:p>
          <a:p>
            <a:pPr marL="241300" indent="-2286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Administrative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costs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part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burden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definition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(unique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WA)</a:t>
            </a:r>
            <a:endParaRPr sz="2800">
              <a:latin typeface="Franklin Gothic Book"/>
              <a:cs typeface="Franklin Gothic Book"/>
            </a:endParaRPr>
          </a:p>
          <a:p>
            <a:pPr marL="241300" marR="184150" indent="-228600">
              <a:lnSpc>
                <a:spcPts val="3030"/>
              </a:lnSpc>
              <a:spcBef>
                <a:spcPts val="1035"/>
              </a:spcBef>
              <a:buFont typeface="Arial"/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Rule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provides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future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allocation</a:t>
            </a:r>
            <a:r>
              <a:rPr sz="28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administrative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costs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based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on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actual</a:t>
            </a:r>
            <a:r>
              <a:rPr sz="2800" spc="-1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documented</a:t>
            </a:r>
            <a:r>
              <a:rPr sz="28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administrative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costs</a:t>
            </a:r>
            <a:r>
              <a:rPr sz="2800" spc="-1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through</a:t>
            </a:r>
            <a:r>
              <a:rPr sz="28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audited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statements</a:t>
            </a:r>
            <a:endParaRPr sz="28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49398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7E168-255E-5897-D9D0-49C1E7AC4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315" y="771988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Climate Commitment Act 101</a:t>
            </a: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D5058D05-CEAD-23F8-49EB-66B986A57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88"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F5DC77-C500-F3BE-1A5F-889F586AC340}"/>
              </a:ext>
            </a:extLst>
          </p:cNvPr>
          <p:cNvSpPr/>
          <p:nvPr/>
        </p:nvSpPr>
        <p:spPr>
          <a:xfrm>
            <a:off x="1" y="625683"/>
            <a:ext cx="7156174" cy="146305"/>
          </a:xfrm>
          <a:prstGeom prst="rect">
            <a:avLst/>
          </a:prstGeom>
          <a:solidFill>
            <a:srgbClr val="4DB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F74C19-3BDB-2A04-66D3-5115AA1175D9}"/>
              </a:ext>
            </a:extLst>
          </p:cNvPr>
          <p:cNvCxnSpPr>
            <a:cxnSpLocks/>
          </p:cNvCxnSpPr>
          <p:nvPr/>
        </p:nvCxnSpPr>
        <p:spPr>
          <a:xfrm>
            <a:off x="481029" y="4546920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810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4560"/>
              </a:lnSpc>
              <a:spcBef>
                <a:spcPts val="95"/>
              </a:spcBef>
            </a:pPr>
            <a:r>
              <a:rPr sz="4000" dirty="0"/>
              <a:t>Electric</a:t>
            </a:r>
            <a:r>
              <a:rPr sz="4000" spc="-155" dirty="0"/>
              <a:t> </a:t>
            </a:r>
            <a:r>
              <a:rPr sz="4000" spc="-10" dirty="0"/>
              <a:t>Utilities:</a:t>
            </a:r>
            <a:endParaRPr sz="4000"/>
          </a:p>
          <a:p>
            <a:pPr marL="12700">
              <a:lnSpc>
                <a:spcPts val="4560"/>
              </a:lnSpc>
            </a:pPr>
            <a:r>
              <a:rPr sz="4000" dirty="0"/>
              <a:t>Cost</a:t>
            </a:r>
            <a:r>
              <a:rPr sz="4000" spc="-105" dirty="0"/>
              <a:t> </a:t>
            </a:r>
            <a:r>
              <a:rPr sz="4000" dirty="0"/>
              <a:t>Burden</a:t>
            </a:r>
            <a:r>
              <a:rPr sz="4000" spc="-85" dirty="0"/>
              <a:t> </a:t>
            </a:r>
            <a:r>
              <a:rPr sz="4000" dirty="0"/>
              <a:t>Effect</a:t>
            </a:r>
            <a:r>
              <a:rPr sz="4000" spc="-85" dirty="0"/>
              <a:t> </a:t>
            </a:r>
            <a:r>
              <a:rPr sz="4000" spc="-10" dirty="0"/>
              <a:t>Calculation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22426" y="1559828"/>
            <a:ext cx="75647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Components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burden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effect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calculation</a:t>
            </a:r>
            <a:endParaRPr sz="2400">
              <a:latin typeface="Franklin Gothic Book"/>
              <a:cs typeface="Franklin Gothic Book"/>
            </a:endParaRPr>
          </a:p>
          <a:p>
            <a:pPr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Forecasted</a:t>
            </a:r>
            <a:r>
              <a:rPr sz="24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retail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</a:t>
            </a:r>
            <a:r>
              <a:rPr sz="24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load</a:t>
            </a:r>
            <a:endParaRPr sz="2400">
              <a:latin typeface="Franklin Gothic Book"/>
              <a:cs typeface="Franklin Gothic Book"/>
            </a:endParaRPr>
          </a:p>
          <a:p>
            <a:pPr marL="75628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Projected</a:t>
            </a:r>
            <a:r>
              <a:rPr sz="24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generation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resource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type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serve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that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load</a:t>
            </a:r>
            <a:endParaRPr sz="2400">
              <a:latin typeface="Franklin Gothic Book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1687" y="4254564"/>
            <a:ext cx="9762490" cy="2219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</a:t>
            </a:r>
            <a:r>
              <a:rPr sz="24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factors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use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calculation</a:t>
            </a:r>
            <a:endParaRPr sz="2400">
              <a:latin typeface="Franklin Gothic Book"/>
              <a:cs typeface="Franklin Gothic Book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coal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factors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rule</a:t>
            </a:r>
            <a:endParaRPr sz="2400">
              <a:latin typeface="Franklin Gothic Book"/>
              <a:cs typeface="Franklin Gothic Book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Asset</a:t>
            </a:r>
            <a:r>
              <a:rPr sz="24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Controlling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Supplier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(ACS)</a:t>
            </a:r>
            <a:r>
              <a:rPr sz="24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factors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determined</a:t>
            </a:r>
            <a:r>
              <a:rPr sz="24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rule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process</a:t>
            </a:r>
            <a:endParaRPr sz="2400">
              <a:latin typeface="Franklin Gothic Book"/>
              <a:cs typeface="Franklin Gothic Book"/>
            </a:endParaRPr>
          </a:p>
          <a:p>
            <a:pPr marL="756285" marR="186055" indent="-287020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CETA-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identified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renewable</a:t>
            </a:r>
            <a:r>
              <a:rPr sz="2400" spc="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or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non-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emitting,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coal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transition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power,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considered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zero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purposes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calculation</a:t>
            </a:r>
            <a:endParaRPr sz="2400">
              <a:latin typeface="Franklin Gothic Book"/>
              <a:cs typeface="Franklin Gothic Book"/>
            </a:endParaRPr>
          </a:p>
          <a:p>
            <a:pPr marL="756285" indent="-287655">
              <a:lnSpc>
                <a:spcPct val="10000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Unspecified</a:t>
            </a:r>
            <a:r>
              <a:rPr sz="24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power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based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on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CETA</a:t>
            </a:r>
            <a:r>
              <a:rPr sz="24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rules</a:t>
            </a:r>
            <a:r>
              <a:rPr sz="24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(as</a:t>
            </a:r>
            <a:r>
              <a:rPr sz="24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derived</a:t>
            </a:r>
            <a:r>
              <a:rPr sz="24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CETA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statute)</a:t>
            </a:r>
            <a:endParaRPr sz="2400">
              <a:latin typeface="Franklin Gothic Book"/>
              <a:cs typeface="Franklin Gothic Book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8781" y="3100885"/>
            <a:ext cx="11562969" cy="100030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631647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07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Allowance</a:t>
            </a:r>
            <a:r>
              <a:rPr sz="4000" spc="-130" dirty="0"/>
              <a:t> </a:t>
            </a:r>
            <a:r>
              <a:rPr sz="4000" dirty="0"/>
              <a:t>Allocation</a:t>
            </a:r>
            <a:r>
              <a:rPr sz="4000" spc="-135" dirty="0"/>
              <a:t> </a:t>
            </a:r>
            <a:r>
              <a:rPr sz="4000" dirty="0"/>
              <a:t>to</a:t>
            </a:r>
            <a:r>
              <a:rPr sz="4000" spc="-155" dirty="0"/>
              <a:t> </a:t>
            </a:r>
            <a:r>
              <a:rPr sz="4000" spc="-45" dirty="0"/>
              <a:t>Investor-</a:t>
            </a:r>
            <a:r>
              <a:rPr sz="4000" dirty="0"/>
              <a:t>Owned</a:t>
            </a:r>
            <a:r>
              <a:rPr sz="4000" spc="-125" dirty="0"/>
              <a:t> </a:t>
            </a:r>
            <a:r>
              <a:rPr sz="4000" spc="-10" dirty="0"/>
              <a:t>Utilities</a:t>
            </a:r>
            <a:endParaRPr sz="40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241300" marR="551815" indent="-228600">
              <a:lnSpc>
                <a:spcPct val="70000"/>
              </a:lnSpc>
              <a:spcBef>
                <a:spcPts val="1040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Emissions</a:t>
            </a:r>
            <a:r>
              <a:rPr spc="-50" dirty="0"/>
              <a:t> </a:t>
            </a:r>
            <a:r>
              <a:rPr dirty="0"/>
              <a:t>portfolio</a:t>
            </a:r>
            <a:r>
              <a:rPr spc="-15" dirty="0"/>
              <a:t> </a:t>
            </a:r>
            <a:r>
              <a:rPr spc="-10" dirty="0"/>
              <a:t>serving </a:t>
            </a:r>
            <a:r>
              <a:rPr dirty="0"/>
              <a:t>Washington</a:t>
            </a:r>
            <a:r>
              <a:rPr spc="-95" dirty="0"/>
              <a:t> </a:t>
            </a:r>
            <a:r>
              <a:rPr dirty="0"/>
              <a:t>customers</a:t>
            </a:r>
            <a:r>
              <a:rPr spc="-90" dirty="0"/>
              <a:t> </a:t>
            </a:r>
            <a:r>
              <a:rPr dirty="0"/>
              <a:t>of</a:t>
            </a:r>
            <a:r>
              <a:rPr spc="-60" dirty="0"/>
              <a:t> </a:t>
            </a:r>
            <a:r>
              <a:rPr spc="-20" dirty="0"/>
              <a:t>IOUs</a:t>
            </a:r>
          </a:p>
          <a:p>
            <a:pPr marL="241300" marR="533400" indent="-228600">
              <a:lnSpc>
                <a:spcPct val="7000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Allowances</a:t>
            </a:r>
            <a:r>
              <a:rPr spc="-65" dirty="0"/>
              <a:t> </a:t>
            </a:r>
            <a:r>
              <a:rPr dirty="0"/>
              <a:t>allocated</a:t>
            </a:r>
            <a:r>
              <a:rPr spc="-70" dirty="0"/>
              <a:t> </a:t>
            </a:r>
            <a:r>
              <a:rPr dirty="0"/>
              <a:t>based</a:t>
            </a:r>
            <a:r>
              <a:rPr spc="-90" dirty="0"/>
              <a:t> </a:t>
            </a:r>
            <a:r>
              <a:rPr spc="-25" dirty="0"/>
              <a:t>on </a:t>
            </a:r>
            <a:r>
              <a:rPr dirty="0"/>
              <a:t>approved</a:t>
            </a:r>
            <a:r>
              <a:rPr spc="-85" dirty="0"/>
              <a:t> </a:t>
            </a:r>
            <a:r>
              <a:rPr dirty="0"/>
              <a:t>retail</a:t>
            </a:r>
            <a:r>
              <a:rPr spc="-70" dirty="0"/>
              <a:t> </a:t>
            </a:r>
            <a:r>
              <a:rPr dirty="0"/>
              <a:t>load</a:t>
            </a:r>
            <a:r>
              <a:rPr spc="-60" dirty="0"/>
              <a:t> </a:t>
            </a:r>
            <a:r>
              <a:rPr spc="-10" dirty="0"/>
              <a:t>forecasts</a:t>
            </a:r>
          </a:p>
          <a:p>
            <a:pPr marL="241300" indent="-228600">
              <a:lnSpc>
                <a:spcPts val="2650"/>
              </a:lnSpc>
              <a:spcBef>
                <a:spcPts val="60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Opportunity</a:t>
            </a:r>
            <a:r>
              <a:rPr spc="-35" dirty="0"/>
              <a:t> </a:t>
            </a:r>
            <a:r>
              <a:rPr dirty="0"/>
              <a:t>in</a:t>
            </a:r>
            <a:r>
              <a:rPr spc="15" dirty="0"/>
              <a:t> </a:t>
            </a:r>
            <a:r>
              <a:rPr dirty="0"/>
              <a:t>rule to</a:t>
            </a:r>
            <a:r>
              <a:rPr spc="5" dirty="0"/>
              <a:t> </a:t>
            </a:r>
            <a:r>
              <a:rPr spc="-10" dirty="0"/>
              <a:t>update</a:t>
            </a:r>
          </a:p>
          <a:p>
            <a:pPr marL="241300" marR="64769" algn="r">
              <a:lnSpc>
                <a:spcPct val="70000"/>
              </a:lnSpc>
              <a:spcBef>
                <a:spcPts val="465"/>
              </a:spcBef>
            </a:pPr>
            <a:r>
              <a:rPr dirty="0"/>
              <a:t>forecasts</a:t>
            </a:r>
            <a:r>
              <a:rPr spc="-70" dirty="0"/>
              <a:t> </a:t>
            </a:r>
            <a:r>
              <a:rPr dirty="0"/>
              <a:t>as</a:t>
            </a:r>
            <a:r>
              <a:rPr spc="-20" dirty="0"/>
              <a:t> </a:t>
            </a:r>
            <a:r>
              <a:rPr dirty="0"/>
              <a:t>necessary</a:t>
            </a:r>
            <a:r>
              <a:rPr spc="-50" dirty="0"/>
              <a:t> </a:t>
            </a:r>
            <a:r>
              <a:rPr dirty="0"/>
              <a:t>to</a:t>
            </a:r>
            <a:r>
              <a:rPr spc="-25" dirty="0"/>
              <a:t> </a:t>
            </a:r>
            <a:r>
              <a:rPr spc="-10" dirty="0"/>
              <a:t>address </a:t>
            </a:r>
            <a:r>
              <a:rPr dirty="0"/>
              <a:t>significant</a:t>
            </a:r>
            <a:r>
              <a:rPr spc="-45" dirty="0"/>
              <a:t> </a:t>
            </a:r>
            <a:r>
              <a:rPr dirty="0"/>
              <a:t>disparities</a:t>
            </a:r>
            <a:r>
              <a:rPr spc="-45" dirty="0"/>
              <a:t> </a:t>
            </a:r>
            <a:r>
              <a:rPr dirty="0"/>
              <a:t>in</a:t>
            </a:r>
            <a:r>
              <a:rPr spc="10" dirty="0"/>
              <a:t> </a:t>
            </a:r>
            <a:r>
              <a:rPr spc="-10" dirty="0"/>
              <a:t>forecasts</a:t>
            </a:r>
          </a:p>
          <a:p>
            <a:pPr marL="228600" marR="34925" indent="-228600" algn="r">
              <a:lnSpc>
                <a:spcPts val="2650"/>
              </a:lnSpc>
              <a:spcBef>
                <a:spcPts val="70"/>
              </a:spcBef>
              <a:buFont typeface="Arial"/>
              <a:buChar char="•"/>
              <a:tabLst>
                <a:tab pos="228600" algn="l"/>
              </a:tabLst>
            </a:pPr>
            <a:r>
              <a:rPr dirty="0"/>
              <a:t>Allowance</a:t>
            </a:r>
            <a:r>
              <a:rPr spc="-85" dirty="0"/>
              <a:t> </a:t>
            </a:r>
            <a:r>
              <a:rPr dirty="0"/>
              <a:t>adjustment</a:t>
            </a:r>
            <a:r>
              <a:rPr spc="-75" dirty="0"/>
              <a:t> </a:t>
            </a:r>
            <a:r>
              <a:rPr spc="-10" dirty="0"/>
              <a:t>mechanism</a:t>
            </a:r>
          </a:p>
          <a:p>
            <a:pPr marL="241300">
              <a:lnSpc>
                <a:spcPts val="2185"/>
              </a:lnSpc>
            </a:pPr>
            <a:r>
              <a:rPr dirty="0"/>
              <a:t>to</a:t>
            </a:r>
            <a:r>
              <a:rPr spc="-35" dirty="0"/>
              <a:t> </a:t>
            </a:r>
            <a:r>
              <a:rPr dirty="0"/>
              <a:t>reduce</a:t>
            </a:r>
            <a:r>
              <a:rPr spc="-30" dirty="0"/>
              <a:t> </a:t>
            </a:r>
            <a:r>
              <a:rPr dirty="0"/>
              <a:t>future</a:t>
            </a:r>
            <a:r>
              <a:rPr spc="-20" dirty="0"/>
              <a:t> </a:t>
            </a:r>
            <a:r>
              <a:rPr spc="-10" dirty="0"/>
              <a:t>allowance</a:t>
            </a:r>
          </a:p>
          <a:p>
            <a:pPr marL="241300">
              <a:lnSpc>
                <a:spcPts val="2185"/>
              </a:lnSpc>
            </a:pPr>
            <a:r>
              <a:rPr dirty="0"/>
              <a:t>allocation</a:t>
            </a:r>
            <a:r>
              <a:rPr spc="-35" dirty="0"/>
              <a:t> </a:t>
            </a:r>
            <a:r>
              <a:rPr dirty="0"/>
              <a:t>if</a:t>
            </a:r>
            <a:r>
              <a:rPr spc="-15" dirty="0"/>
              <a:t> </a:t>
            </a:r>
            <a:r>
              <a:rPr dirty="0"/>
              <a:t>greenhouse</a:t>
            </a:r>
            <a:r>
              <a:rPr spc="-45" dirty="0"/>
              <a:t> </a:t>
            </a:r>
            <a:r>
              <a:rPr spc="-25" dirty="0"/>
              <a:t>gas</a:t>
            </a:r>
          </a:p>
          <a:p>
            <a:pPr marL="241300">
              <a:lnSpc>
                <a:spcPts val="2185"/>
              </a:lnSpc>
            </a:pPr>
            <a:r>
              <a:rPr dirty="0"/>
              <a:t>reporting</a:t>
            </a:r>
            <a:r>
              <a:rPr spc="-40" dirty="0"/>
              <a:t> </a:t>
            </a:r>
            <a:r>
              <a:rPr dirty="0"/>
              <a:t>demonstrates</a:t>
            </a:r>
            <a:r>
              <a:rPr spc="5" dirty="0"/>
              <a:t> </a:t>
            </a:r>
            <a:r>
              <a:rPr spc="-10" dirty="0"/>
              <a:t>significant</a:t>
            </a:r>
          </a:p>
          <a:p>
            <a:pPr marL="241300" marR="33020">
              <a:lnSpc>
                <a:spcPct val="70000"/>
              </a:lnSpc>
              <a:spcBef>
                <a:spcPts val="470"/>
              </a:spcBef>
            </a:pPr>
            <a:r>
              <a:rPr dirty="0"/>
              <a:t>deviation</a:t>
            </a:r>
            <a:r>
              <a:rPr spc="-50" dirty="0"/>
              <a:t> </a:t>
            </a:r>
            <a:r>
              <a:rPr dirty="0"/>
              <a:t>between</a:t>
            </a:r>
            <a:r>
              <a:rPr spc="-50" dirty="0"/>
              <a:t> </a:t>
            </a:r>
            <a:r>
              <a:rPr dirty="0"/>
              <a:t>reported</a:t>
            </a:r>
            <a:r>
              <a:rPr spc="-45" dirty="0"/>
              <a:t> </a:t>
            </a:r>
            <a:r>
              <a:rPr spc="-25" dirty="0"/>
              <a:t>GHG </a:t>
            </a:r>
            <a:r>
              <a:rPr dirty="0"/>
              <a:t>emissions</a:t>
            </a:r>
            <a:r>
              <a:rPr spc="-6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dirty="0"/>
              <a:t>allocation</a:t>
            </a:r>
            <a:r>
              <a:rPr spc="-30" dirty="0"/>
              <a:t> </a:t>
            </a:r>
            <a:r>
              <a:rPr spc="-10" dirty="0"/>
              <a:t>amounts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ts val="2650"/>
              </a:lnSpc>
              <a:spcBef>
                <a:spcPts val="105"/>
              </a:spcBef>
              <a:buFont typeface="Arial"/>
              <a:buChar char="•"/>
              <a:tabLst>
                <a:tab pos="241300" algn="l"/>
              </a:tabLst>
            </a:pPr>
            <a:r>
              <a:rPr dirty="0"/>
              <a:t>Dockets</a:t>
            </a:r>
            <a:r>
              <a:rPr spc="-90" dirty="0"/>
              <a:t> </a:t>
            </a:r>
            <a:r>
              <a:rPr dirty="0"/>
              <a:t>to</a:t>
            </a:r>
            <a:r>
              <a:rPr spc="-80" dirty="0"/>
              <a:t> </a:t>
            </a:r>
            <a:r>
              <a:rPr dirty="0"/>
              <a:t>approve</a:t>
            </a:r>
            <a:r>
              <a:rPr spc="-85" dirty="0"/>
              <a:t> </a:t>
            </a:r>
            <a:r>
              <a:rPr dirty="0"/>
              <a:t>supply</a:t>
            </a:r>
            <a:r>
              <a:rPr spc="-85" dirty="0"/>
              <a:t> </a:t>
            </a:r>
            <a:r>
              <a:rPr spc="-25" dirty="0"/>
              <a:t>and</a:t>
            </a:r>
          </a:p>
          <a:p>
            <a:pPr marL="241300" marR="5080">
              <a:lnSpc>
                <a:spcPct val="70000"/>
              </a:lnSpc>
              <a:spcBef>
                <a:spcPts val="465"/>
              </a:spcBef>
            </a:pPr>
            <a:r>
              <a:rPr dirty="0"/>
              <a:t>demand</a:t>
            </a:r>
            <a:r>
              <a:rPr spc="-65" dirty="0"/>
              <a:t> </a:t>
            </a:r>
            <a:r>
              <a:rPr dirty="0"/>
              <a:t>forecasts</a:t>
            </a:r>
            <a:r>
              <a:rPr spc="-70" dirty="0"/>
              <a:t> </a:t>
            </a:r>
            <a:r>
              <a:rPr dirty="0"/>
              <a:t>were</a:t>
            </a:r>
            <a:r>
              <a:rPr spc="-35" dirty="0"/>
              <a:t> </a:t>
            </a:r>
            <a:r>
              <a:rPr dirty="0"/>
              <a:t>finalized</a:t>
            </a:r>
            <a:r>
              <a:rPr spc="-45" dirty="0"/>
              <a:t> </a:t>
            </a:r>
            <a:r>
              <a:rPr spc="-25" dirty="0"/>
              <a:t>by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UTC</a:t>
            </a:r>
            <a:r>
              <a:rPr spc="-5" dirty="0"/>
              <a:t> </a:t>
            </a:r>
            <a:r>
              <a:rPr dirty="0"/>
              <a:t>in</a:t>
            </a:r>
            <a:r>
              <a:rPr spc="-15" dirty="0"/>
              <a:t> </a:t>
            </a:r>
            <a:r>
              <a:rPr dirty="0"/>
              <a:t>January</a:t>
            </a:r>
            <a:r>
              <a:rPr spc="-25" dirty="0"/>
              <a:t> </a:t>
            </a:r>
            <a:r>
              <a:rPr dirty="0"/>
              <a:t>of</a:t>
            </a:r>
            <a:r>
              <a:rPr spc="-5" dirty="0"/>
              <a:t> </a:t>
            </a:r>
            <a:r>
              <a:rPr spc="-20" dirty="0"/>
              <a:t>2023</a:t>
            </a:r>
          </a:p>
          <a:p>
            <a:pPr marL="335280" indent="-323215">
              <a:lnSpc>
                <a:spcPts val="3020"/>
              </a:lnSpc>
              <a:spcBef>
                <a:spcPts val="310"/>
              </a:spcBef>
              <a:buSzPct val="115384"/>
              <a:buFont typeface="Arial"/>
              <a:buChar char="•"/>
              <a:tabLst>
                <a:tab pos="335280" algn="l"/>
                <a:tab pos="335915" algn="l"/>
              </a:tabLst>
            </a:pP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UE-</a:t>
            </a:r>
            <a:r>
              <a:rPr b="1" spc="-10" dirty="0">
                <a:solidFill>
                  <a:srgbClr val="000000"/>
                </a:solidFill>
                <a:latin typeface="Times New Roman"/>
                <a:cs typeface="Times New Roman"/>
              </a:rPr>
              <a:t>220770</a:t>
            </a:r>
          </a:p>
          <a:p>
            <a:pPr marL="697865" marR="934719" lvl="1" indent="-227965">
              <a:lnSpc>
                <a:spcPct val="70000"/>
              </a:lnSpc>
              <a:spcBef>
                <a:spcPts val="695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25" dirty="0">
                <a:latin typeface="Times New Roman"/>
                <a:cs typeface="Times New Roman"/>
              </a:rPr>
              <a:t>Avista</a:t>
            </a:r>
            <a:r>
              <a:rPr sz="2200" spc="-10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Corporation</a:t>
            </a:r>
            <a:r>
              <a:rPr sz="2200" spc="-5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d/b/a</a:t>
            </a:r>
            <a:r>
              <a:rPr sz="2200" spc="-14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Avista Utilities</a:t>
            </a:r>
            <a:endParaRPr sz="2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41300" indent="-228600">
              <a:lnSpc>
                <a:spcPts val="2970"/>
              </a:lnSpc>
              <a:spcBef>
                <a:spcPts val="5"/>
              </a:spcBef>
              <a:buFont typeface="Arial"/>
              <a:buChar char="•"/>
              <a:tabLst>
                <a:tab pos="241300" algn="l"/>
              </a:tabLst>
            </a:pP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UE-</a:t>
            </a:r>
            <a:r>
              <a:rPr b="1" spc="-10" dirty="0">
                <a:solidFill>
                  <a:srgbClr val="000000"/>
                </a:solidFill>
                <a:latin typeface="Times New Roman"/>
                <a:cs typeface="Times New Roman"/>
              </a:rPr>
              <a:t>220789</a:t>
            </a:r>
          </a:p>
          <a:p>
            <a:pPr marL="697865" marR="20955" lvl="1" indent="-227965">
              <a:lnSpc>
                <a:spcPct val="70000"/>
              </a:lnSpc>
              <a:spcBef>
                <a:spcPts val="64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dirty="0">
                <a:latin typeface="Times New Roman"/>
                <a:cs typeface="Times New Roman"/>
              </a:rPr>
              <a:t>PacifiCorp</a:t>
            </a:r>
            <a:r>
              <a:rPr sz="2200" spc="-4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d/b/a</a:t>
            </a:r>
            <a:r>
              <a:rPr sz="2200" spc="-7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Pacific</a:t>
            </a:r>
            <a:r>
              <a:rPr sz="2200" spc="-50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Power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&amp;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Light Company</a:t>
            </a:r>
            <a:endParaRPr sz="220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Font typeface="Arial"/>
              <a:buChar char="•"/>
            </a:pPr>
            <a:endParaRPr sz="2050">
              <a:latin typeface="Times New Roman"/>
              <a:cs typeface="Times New Roman"/>
            </a:endParaRPr>
          </a:p>
          <a:p>
            <a:pPr marL="241300" indent="-228600">
              <a:lnSpc>
                <a:spcPts val="2980"/>
              </a:lnSpc>
              <a:buFont typeface="Arial"/>
              <a:buChar char="•"/>
              <a:tabLst>
                <a:tab pos="241300" algn="l"/>
              </a:tabLst>
            </a:pP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UE-</a:t>
            </a:r>
            <a:r>
              <a:rPr b="1" spc="-10" dirty="0">
                <a:solidFill>
                  <a:srgbClr val="000000"/>
                </a:solidFill>
                <a:latin typeface="Times New Roman"/>
                <a:cs typeface="Times New Roman"/>
              </a:rPr>
              <a:t>220797</a:t>
            </a:r>
          </a:p>
          <a:p>
            <a:pPr marL="697865" lvl="1" indent="-227965">
              <a:lnSpc>
                <a:spcPts val="2500"/>
              </a:lnSpc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dirty="0">
                <a:latin typeface="Times New Roman"/>
                <a:cs typeface="Times New Roman"/>
              </a:rPr>
              <a:t>Puget</a:t>
            </a:r>
            <a:r>
              <a:rPr sz="2200" spc="-45" dirty="0">
                <a:latin typeface="Times New Roman"/>
                <a:cs typeface="Times New Roman"/>
              </a:rPr>
              <a:t> </a:t>
            </a:r>
            <a:r>
              <a:rPr sz="2200" dirty="0">
                <a:latin typeface="Times New Roman"/>
                <a:cs typeface="Times New Roman"/>
              </a:rPr>
              <a:t>Sound</a:t>
            </a:r>
            <a:r>
              <a:rPr sz="2200" spc="-65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Energy</a:t>
            </a:r>
            <a:endParaRPr sz="22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8078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9490" rIns="0" bIns="0" rtlCol="0">
            <a:spAutoFit/>
          </a:bodyPr>
          <a:lstStyle/>
          <a:p>
            <a:pPr marL="538480">
              <a:lnSpc>
                <a:spcPct val="100000"/>
              </a:lnSpc>
              <a:spcBef>
                <a:spcPts val="105"/>
              </a:spcBef>
            </a:pPr>
            <a:r>
              <a:rPr dirty="0"/>
              <a:t>Utility</a:t>
            </a:r>
            <a:r>
              <a:rPr spc="-80" dirty="0"/>
              <a:t> </a:t>
            </a:r>
            <a:r>
              <a:rPr dirty="0"/>
              <a:t>Allowance</a:t>
            </a:r>
            <a:r>
              <a:rPr spc="-70" dirty="0"/>
              <a:t> </a:t>
            </a:r>
            <a:r>
              <a:rPr dirty="0"/>
              <a:t>and</a:t>
            </a:r>
            <a:r>
              <a:rPr spc="-40" dirty="0"/>
              <a:t> </a:t>
            </a:r>
            <a:r>
              <a:rPr dirty="0"/>
              <a:t>Auctioning</a:t>
            </a:r>
            <a:r>
              <a:rPr spc="-75" dirty="0"/>
              <a:t> </a:t>
            </a:r>
            <a:r>
              <a:rPr spc="-10" dirty="0"/>
              <a:t>Process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150366" y="1854451"/>
            <a:ext cx="1511300" cy="1945005"/>
            <a:chOff x="1150366" y="1854451"/>
            <a:chExt cx="1511300" cy="1945005"/>
          </a:xfrm>
        </p:grpSpPr>
        <p:sp>
          <p:nvSpPr>
            <p:cNvPr id="4" name="object 4"/>
            <p:cNvSpPr/>
            <p:nvPr/>
          </p:nvSpPr>
          <p:spPr>
            <a:xfrm>
              <a:off x="1331976" y="2909316"/>
              <a:ext cx="1012190" cy="890269"/>
            </a:xfrm>
            <a:custGeom>
              <a:avLst/>
              <a:gdLst/>
              <a:ahLst/>
              <a:cxnLst/>
              <a:rect l="l" t="t" r="r" b="b"/>
              <a:pathLst>
                <a:path w="1012189" h="890270">
                  <a:moveTo>
                    <a:pt x="292303" y="0"/>
                  </a:moveTo>
                  <a:lnTo>
                    <a:pt x="0" y="0"/>
                  </a:lnTo>
                  <a:lnTo>
                    <a:pt x="0" y="813714"/>
                  </a:lnTo>
                  <a:lnTo>
                    <a:pt x="693470" y="813714"/>
                  </a:lnTo>
                  <a:lnTo>
                    <a:pt x="693470" y="890079"/>
                  </a:lnTo>
                  <a:lnTo>
                    <a:pt x="1011936" y="667562"/>
                  </a:lnTo>
                  <a:lnTo>
                    <a:pt x="693470" y="445046"/>
                  </a:lnTo>
                  <a:lnTo>
                    <a:pt x="693470" y="521411"/>
                  </a:lnTo>
                  <a:lnTo>
                    <a:pt x="292303" y="521411"/>
                  </a:lnTo>
                  <a:lnTo>
                    <a:pt x="292303" y="0"/>
                  </a:lnTo>
                  <a:close/>
                </a:path>
              </a:pathLst>
            </a:custGeom>
            <a:solidFill>
              <a:srgbClr val="CDD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6716" y="1860801"/>
              <a:ext cx="1498600" cy="1049020"/>
            </a:xfrm>
            <a:custGeom>
              <a:avLst/>
              <a:gdLst/>
              <a:ahLst/>
              <a:cxnLst/>
              <a:rect l="l" t="t" r="r" b="b"/>
              <a:pathLst>
                <a:path w="1498600" h="1049020">
                  <a:moveTo>
                    <a:pt x="1323301" y="0"/>
                  </a:moveTo>
                  <a:lnTo>
                    <a:pt x="174790" y="0"/>
                  </a:ln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0" y="873721"/>
                  </a:lnTo>
                  <a:lnTo>
                    <a:pt x="6243" y="920187"/>
                  </a:lnTo>
                  <a:lnTo>
                    <a:pt x="23864" y="961941"/>
                  </a:lnTo>
                  <a:lnTo>
                    <a:pt x="51195" y="997316"/>
                  </a:lnTo>
                  <a:lnTo>
                    <a:pt x="86570" y="1024647"/>
                  </a:lnTo>
                  <a:lnTo>
                    <a:pt x="128324" y="1042268"/>
                  </a:lnTo>
                  <a:lnTo>
                    <a:pt x="174790" y="1048511"/>
                  </a:lnTo>
                  <a:lnTo>
                    <a:pt x="1323301" y="1048511"/>
                  </a:lnTo>
                  <a:lnTo>
                    <a:pt x="1369767" y="1042268"/>
                  </a:lnTo>
                  <a:lnTo>
                    <a:pt x="1411521" y="1024647"/>
                  </a:lnTo>
                  <a:lnTo>
                    <a:pt x="1446896" y="997316"/>
                  </a:lnTo>
                  <a:lnTo>
                    <a:pt x="1474227" y="961941"/>
                  </a:lnTo>
                  <a:lnTo>
                    <a:pt x="1491848" y="920187"/>
                  </a:lnTo>
                  <a:lnTo>
                    <a:pt x="1498092" y="873721"/>
                  </a:lnTo>
                  <a:lnTo>
                    <a:pt x="1498092" y="174790"/>
                  </a:lnTo>
                  <a:lnTo>
                    <a:pt x="1491848" y="128324"/>
                  </a:lnTo>
                  <a:lnTo>
                    <a:pt x="1474227" y="86570"/>
                  </a:lnTo>
                  <a:lnTo>
                    <a:pt x="1446896" y="51195"/>
                  </a:lnTo>
                  <a:lnTo>
                    <a:pt x="1411521" y="23864"/>
                  </a:lnTo>
                  <a:lnTo>
                    <a:pt x="1369767" y="6243"/>
                  </a:lnTo>
                  <a:lnTo>
                    <a:pt x="1323301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56716" y="1860801"/>
              <a:ext cx="1498600" cy="1049020"/>
            </a:xfrm>
            <a:custGeom>
              <a:avLst/>
              <a:gdLst/>
              <a:ahLst/>
              <a:cxnLst/>
              <a:rect l="l" t="t" r="r" b="b"/>
              <a:pathLst>
                <a:path w="1498600" h="1049020">
                  <a:moveTo>
                    <a:pt x="0" y="174790"/>
                  </a:moveTo>
                  <a:lnTo>
                    <a:pt x="6243" y="128324"/>
                  </a:lnTo>
                  <a:lnTo>
                    <a:pt x="23864" y="86570"/>
                  </a:lnTo>
                  <a:lnTo>
                    <a:pt x="51195" y="51195"/>
                  </a:lnTo>
                  <a:lnTo>
                    <a:pt x="86570" y="23864"/>
                  </a:lnTo>
                  <a:lnTo>
                    <a:pt x="128324" y="6243"/>
                  </a:lnTo>
                  <a:lnTo>
                    <a:pt x="174790" y="0"/>
                  </a:lnTo>
                  <a:lnTo>
                    <a:pt x="1323301" y="0"/>
                  </a:lnTo>
                  <a:lnTo>
                    <a:pt x="1369767" y="6243"/>
                  </a:lnTo>
                  <a:lnTo>
                    <a:pt x="1411521" y="23864"/>
                  </a:lnTo>
                  <a:lnTo>
                    <a:pt x="1446896" y="51195"/>
                  </a:lnTo>
                  <a:lnTo>
                    <a:pt x="1474227" y="86570"/>
                  </a:lnTo>
                  <a:lnTo>
                    <a:pt x="1491848" y="128324"/>
                  </a:lnTo>
                  <a:lnTo>
                    <a:pt x="1498092" y="174790"/>
                  </a:lnTo>
                  <a:lnTo>
                    <a:pt x="1498092" y="873721"/>
                  </a:lnTo>
                  <a:lnTo>
                    <a:pt x="1491848" y="920187"/>
                  </a:lnTo>
                  <a:lnTo>
                    <a:pt x="1474227" y="961941"/>
                  </a:lnTo>
                  <a:lnTo>
                    <a:pt x="1446896" y="997316"/>
                  </a:lnTo>
                  <a:lnTo>
                    <a:pt x="1411521" y="1024647"/>
                  </a:lnTo>
                  <a:lnTo>
                    <a:pt x="1369767" y="1042268"/>
                  </a:lnTo>
                  <a:lnTo>
                    <a:pt x="1323301" y="1048511"/>
                  </a:lnTo>
                  <a:lnTo>
                    <a:pt x="174790" y="1048511"/>
                  </a:lnTo>
                  <a:lnTo>
                    <a:pt x="128324" y="1042268"/>
                  </a:lnTo>
                  <a:lnTo>
                    <a:pt x="86570" y="1024647"/>
                  </a:lnTo>
                  <a:lnTo>
                    <a:pt x="51195" y="997316"/>
                  </a:lnTo>
                  <a:lnTo>
                    <a:pt x="23864" y="961941"/>
                  </a:lnTo>
                  <a:lnTo>
                    <a:pt x="6243" y="920187"/>
                  </a:lnTo>
                  <a:lnTo>
                    <a:pt x="0" y="873721"/>
                  </a:lnTo>
                  <a:lnTo>
                    <a:pt x="0" y="17479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75732" y="2003964"/>
            <a:ext cx="1261110" cy="7296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635" algn="ctr">
              <a:lnSpc>
                <a:spcPct val="85200"/>
              </a:lnSpc>
              <a:spcBef>
                <a:spcPts val="325"/>
              </a:spcBef>
            </a:pP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No</a:t>
            </a:r>
            <a:r>
              <a:rPr sz="1300" spc="-1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Franklin Gothic Book"/>
                <a:cs typeface="Franklin Gothic Book"/>
              </a:rPr>
              <a:t>Cost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Allowances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Allocated</a:t>
            </a:r>
            <a:r>
              <a:rPr sz="1300" spc="-5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to</a:t>
            </a:r>
            <a:r>
              <a:rPr sz="1300" spc="-6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Utility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for</a:t>
            </a:r>
            <a:r>
              <a:rPr sz="1300" spc="-5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Consignment</a:t>
            </a:r>
            <a:endParaRPr sz="1300">
              <a:latin typeface="Franklin Gothic Book"/>
              <a:cs typeface="Franklin Gothic Book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392426" y="3032503"/>
            <a:ext cx="1511300" cy="1945005"/>
            <a:chOff x="2392426" y="3032503"/>
            <a:chExt cx="1511300" cy="1945005"/>
          </a:xfrm>
        </p:grpSpPr>
        <p:sp>
          <p:nvSpPr>
            <p:cNvPr id="9" name="object 9"/>
            <p:cNvSpPr/>
            <p:nvPr/>
          </p:nvSpPr>
          <p:spPr>
            <a:xfrm>
              <a:off x="2574038" y="4087368"/>
              <a:ext cx="1013460" cy="890269"/>
            </a:xfrm>
            <a:custGeom>
              <a:avLst/>
              <a:gdLst/>
              <a:ahLst/>
              <a:cxnLst/>
              <a:rect l="l" t="t" r="r" b="b"/>
              <a:pathLst>
                <a:path w="1013460" h="890270">
                  <a:moveTo>
                    <a:pt x="292277" y="0"/>
                  </a:moveTo>
                  <a:lnTo>
                    <a:pt x="0" y="0"/>
                  </a:lnTo>
                  <a:lnTo>
                    <a:pt x="0" y="813650"/>
                  </a:lnTo>
                  <a:lnTo>
                    <a:pt x="695007" y="813650"/>
                  </a:lnTo>
                  <a:lnTo>
                    <a:pt x="695007" y="890015"/>
                  </a:lnTo>
                  <a:lnTo>
                    <a:pt x="1013460" y="667511"/>
                  </a:lnTo>
                  <a:lnTo>
                    <a:pt x="695007" y="445007"/>
                  </a:lnTo>
                  <a:lnTo>
                    <a:pt x="695007" y="521373"/>
                  </a:lnTo>
                  <a:lnTo>
                    <a:pt x="292277" y="521373"/>
                  </a:lnTo>
                  <a:lnTo>
                    <a:pt x="292277" y="0"/>
                  </a:lnTo>
                  <a:close/>
                </a:path>
              </a:pathLst>
            </a:custGeom>
            <a:solidFill>
              <a:srgbClr val="C9D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398776" y="3038853"/>
              <a:ext cx="1498600" cy="1049020"/>
            </a:xfrm>
            <a:custGeom>
              <a:avLst/>
              <a:gdLst/>
              <a:ahLst/>
              <a:cxnLst/>
              <a:rect l="l" t="t" r="r" b="b"/>
              <a:pathLst>
                <a:path w="1498600" h="1049020">
                  <a:moveTo>
                    <a:pt x="1323301" y="0"/>
                  </a:moveTo>
                  <a:lnTo>
                    <a:pt x="174790" y="0"/>
                  </a:ln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0" y="873721"/>
                  </a:lnTo>
                  <a:lnTo>
                    <a:pt x="6243" y="920187"/>
                  </a:lnTo>
                  <a:lnTo>
                    <a:pt x="23864" y="961941"/>
                  </a:lnTo>
                  <a:lnTo>
                    <a:pt x="51195" y="997316"/>
                  </a:lnTo>
                  <a:lnTo>
                    <a:pt x="86570" y="1024647"/>
                  </a:lnTo>
                  <a:lnTo>
                    <a:pt x="128324" y="1042268"/>
                  </a:lnTo>
                  <a:lnTo>
                    <a:pt x="174790" y="1048511"/>
                  </a:lnTo>
                  <a:lnTo>
                    <a:pt x="1323301" y="1048511"/>
                  </a:lnTo>
                  <a:lnTo>
                    <a:pt x="1369767" y="1042268"/>
                  </a:lnTo>
                  <a:lnTo>
                    <a:pt x="1411521" y="1024647"/>
                  </a:lnTo>
                  <a:lnTo>
                    <a:pt x="1446896" y="997316"/>
                  </a:lnTo>
                  <a:lnTo>
                    <a:pt x="1474227" y="961941"/>
                  </a:lnTo>
                  <a:lnTo>
                    <a:pt x="1491848" y="920187"/>
                  </a:lnTo>
                  <a:lnTo>
                    <a:pt x="1498092" y="873721"/>
                  </a:lnTo>
                  <a:lnTo>
                    <a:pt x="1498092" y="174790"/>
                  </a:lnTo>
                  <a:lnTo>
                    <a:pt x="1491848" y="128324"/>
                  </a:lnTo>
                  <a:lnTo>
                    <a:pt x="1474227" y="86570"/>
                  </a:lnTo>
                  <a:lnTo>
                    <a:pt x="1446896" y="51195"/>
                  </a:lnTo>
                  <a:lnTo>
                    <a:pt x="1411521" y="23864"/>
                  </a:lnTo>
                  <a:lnTo>
                    <a:pt x="1369767" y="6243"/>
                  </a:lnTo>
                  <a:lnTo>
                    <a:pt x="1323301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98776" y="3038853"/>
              <a:ext cx="1498600" cy="1049020"/>
            </a:xfrm>
            <a:custGeom>
              <a:avLst/>
              <a:gdLst/>
              <a:ahLst/>
              <a:cxnLst/>
              <a:rect l="l" t="t" r="r" b="b"/>
              <a:pathLst>
                <a:path w="1498600" h="1049020">
                  <a:moveTo>
                    <a:pt x="0" y="174790"/>
                  </a:moveTo>
                  <a:lnTo>
                    <a:pt x="6243" y="128324"/>
                  </a:lnTo>
                  <a:lnTo>
                    <a:pt x="23864" y="86570"/>
                  </a:lnTo>
                  <a:lnTo>
                    <a:pt x="51195" y="51195"/>
                  </a:lnTo>
                  <a:lnTo>
                    <a:pt x="86570" y="23864"/>
                  </a:lnTo>
                  <a:lnTo>
                    <a:pt x="128324" y="6243"/>
                  </a:lnTo>
                  <a:lnTo>
                    <a:pt x="174790" y="0"/>
                  </a:lnTo>
                  <a:lnTo>
                    <a:pt x="1323301" y="0"/>
                  </a:lnTo>
                  <a:lnTo>
                    <a:pt x="1369767" y="6243"/>
                  </a:lnTo>
                  <a:lnTo>
                    <a:pt x="1411521" y="23864"/>
                  </a:lnTo>
                  <a:lnTo>
                    <a:pt x="1446896" y="51195"/>
                  </a:lnTo>
                  <a:lnTo>
                    <a:pt x="1474227" y="86570"/>
                  </a:lnTo>
                  <a:lnTo>
                    <a:pt x="1491848" y="128324"/>
                  </a:lnTo>
                  <a:lnTo>
                    <a:pt x="1498092" y="174790"/>
                  </a:lnTo>
                  <a:lnTo>
                    <a:pt x="1498092" y="873721"/>
                  </a:lnTo>
                  <a:lnTo>
                    <a:pt x="1491848" y="920187"/>
                  </a:lnTo>
                  <a:lnTo>
                    <a:pt x="1474227" y="961941"/>
                  </a:lnTo>
                  <a:lnTo>
                    <a:pt x="1446896" y="997316"/>
                  </a:lnTo>
                  <a:lnTo>
                    <a:pt x="1411521" y="1024647"/>
                  </a:lnTo>
                  <a:lnTo>
                    <a:pt x="1369767" y="1042268"/>
                  </a:lnTo>
                  <a:lnTo>
                    <a:pt x="1323301" y="1048511"/>
                  </a:lnTo>
                  <a:lnTo>
                    <a:pt x="174790" y="1048511"/>
                  </a:lnTo>
                  <a:lnTo>
                    <a:pt x="128324" y="1042268"/>
                  </a:lnTo>
                  <a:lnTo>
                    <a:pt x="86570" y="1024647"/>
                  </a:lnTo>
                  <a:lnTo>
                    <a:pt x="51195" y="997316"/>
                  </a:lnTo>
                  <a:lnTo>
                    <a:pt x="23864" y="961941"/>
                  </a:lnTo>
                  <a:lnTo>
                    <a:pt x="6243" y="920187"/>
                  </a:lnTo>
                  <a:lnTo>
                    <a:pt x="0" y="873721"/>
                  </a:lnTo>
                  <a:lnTo>
                    <a:pt x="0" y="17479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590950" y="3266296"/>
            <a:ext cx="1114425" cy="5600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-635" algn="ctr">
              <a:lnSpc>
                <a:spcPct val="85000"/>
              </a:lnSpc>
              <a:spcBef>
                <a:spcPts val="330"/>
              </a:spcBef>
            </a:pP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Allowances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Consigned</a:t>
            </a:r>
            <a:r>
              <a:rPr sz="1300" spc="-6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Franklin Gothic Book"/>
                <a:cs typeface="Franklin Gothic Book"/>
              </a:rPr>
              <a:t>to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Auction</a:t>
            </a:r>
            <a:r>
              <a:rPr sz="1300" spc="-5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for</a:t>
            </a:r>
            <a:r>
              <a:rPr sz="1300" spc="-7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Franklin Gothic Book"/>
                <a:cs typeface="Franklin Gothic Book"/>
              </a:rPr>
              <a:t>Sale</a:t>
            </a:r>
            <a:endParaRPr sz="1300">
              <a:latin typeface="Franklin Gothic Book"/>
              <a:cs typeface="Franklin Gothic Book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634485" y="4210554"/>
            <a:ext cx="1512570" cy="1945005"/>
            <a:chOff x="3634485" y="4210554"/>
            <a:chExt cx="1512570" cy="1945005"/>
          </a:xfrm>
        </p:grpSpPr>
        <p:sp>
          <p:nvSpPr>
            <p:cNvPr id="14" name="object 14"/>
            <p:cNvSpPr/>
            <p:nvPr/>
          </p:nvSpPr>
          <p:spPr>
            <a:xfrm>
              <a:off x="3816098" y="5265420"/>
              <a:ext cx="1013460" cy="890269"/>
            </a:xfrm>
            <a:custGeom>
              <a:avLst/>
              <a:gdLst/>
              <a:ahLst/>
              <a:cxnLst/>
              <a:rect l="l" t="t" r="r" b="b"/>
              <a:pathLst>
                <a:path w="1013460" h="890270">
                  <a:moveTo>
                    <a:pt x="292277" y="0"/>
                  </a:moveTo>
                  <a:lnTo>
                    <a:pt x="0" y="0"/>
                  </a:lnTo>
                  <a:lnTo>
                    <a:pt x="0" y="813650"/>
                  </a:lnTo>
                  <a:lnTo>
                    <a:pt x="695007" y="813650"/>
                  </a:lnTo>
                  <a:lnTo>
                    <a:pt x="695007" y="890015"/>
                  </a:lnTo>
                  <a:lnTo>
                    <a:pt x="1013460" y="667511"/>
                  </a:lnTo>
                  <a:lnTo>
                    <a:pt x="695007" y="445007"/>
                  </a:lnTo>
                  <a:lnTo>
                    <a:pt x="695007" y="521373"/>
                  </a:lnTo>
                  <a:lnTo>
                    <a:pt x="292277" y="521373"/>
                  </a:lnTo>
                  <a:lnTo>
                    <a:pt x="292277" y="0"/>
                  </a:lnTo>
                  <a:close/>
                </a:path>
              </a:pathLst>
            </a:custGeom>
            <a:solidFill>
              <a:srgbClr val="C9D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40835" y="4216904"/>
              <a:ext cx="1499870" cy="1049020"/>
            </a:xfrm>
            <a:custGeom>
              <a:avLst/>
              <a:gdLst/>
              <a:ahLst/>
              <a:cxnLst/>
              <a:rect l="l" t="t" r="r" b="b"/>
              <a:pathLst>
                <a:path w="1499870" h="1049020">
                  <a:moveTo>
                    <a:pt x="1324825" y="0"/>
                  </a:moveTo>
                  <a:lnTo>
                    <a:pt x="174790" y="0"/>
                  </a:lnTo>
                  <a:lnTo>
                    <a:pt x="128324" y="6243"/>
                  </a:lnTo>
                  <a:lnTo>
                    <a:pt x="86570" y="23864"/>
                  </a:lnTo>
                  <a:lnTo>
                    <a:pt x="51195" y="51195"/>
                  </a:lnTo>
                  <a:lnTo>
                    <a:pt x="23864" y="86570"/>
                  </a:lnTo>
                  <a:lnTo>
                    <a:pt x="6243" y="128324"/>
                  </a:lnTo>
                  <a:lnTo>
                    <a:pt x="0" y="174790"/>
                  </a:lnTo>
                  <a:lnTo>
                    <a:pt x="0" y="873734"/>
                  </a:lnTo>
                  <a:lnTo>
                    <a:pt x="6243" y="920199"/>
                  </a:lnTo>
                  <a:lnTo>
                    <a:pt x="23864" y="961950"/>
                  </a:lnTo>
                  <a:lnTo>
                    <a:pt x="51195" y="997323"/>
                  </a:lnTo>
                  <a:lnTo>
                    <a:pt x="86570" y="1024651"/>
                  </a:lnTo>
                  <a:lnTo>
                    <a:pt x="128324" y="1042269"/>
                  </a:lnTo>
                  <a:lnTo>
                    <a:pt x="174790" y="1048512"/>
                  </a:lnTo>
                  <a:lnTo>
                    <a:pt x="1324825" y="1048512"/>
                  </a:lnTo>
                  <a:lnTo>
                    <a:pt x="1371291" y="1042269"/>
                  </a:lnTo>
                  <a:lnTo>
                    <a:pt x="1413045" y="1024651"/>
                  </a:lnTo>
                  <a:lnTo>
                    <a:pt x="1448420" y="997323"/>
                  </a:lnTo>
                  <a:lnTo>
                    <a:pt x="1475751" y="961950"/>
                  </a:lnTo>
                  <a:lnTo>
                    <a:pt x="1493372" y="920199"/>
                  </a:lnTo>
                  <a:lnTo>
                    <a:pt x="1499616" y="873734"/>
                  </a:lnTo>
                  <a:lnTo>
                    <a:pt x="1499616" y="174790"/>
                  </a:lnTo>
                  <a:lnTo>
                    <a:pt x="1493372" y="128324"/>
                  </a:lnTo>
                  <a:lnTo>
                    <a:pt x="1475751" y="86570"/>
                  </a:lnTo>
                  <a:lnTo>
                    <a:pt x="1448420" y="51195"/>
                  </a:lnTo>
                  <a:lnTo>
                    <a:pt x="1413045" y="23864"/>
                  </a:lnTo>
                  <a:lnTo>
                    <a:pt x="1371291" y="6243"/>
                  </a:lnTo>
                  <a:lnTo>
                    <a:pt x="1324825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40835" y="4216904"/>
              <a:ext cx="1499870" cy="1049020"/>
            </a:xfrm>
            <a:custGeom>
              <a:avLst/>
              <a:gdLst/>
              <a:ahLst/>
              <a:cxnLst/>
              <a:rect l="l" t="t" r="r" b="b"/>
              <a:pathLst>
                <a:path w="1499870" h="1049020">
                  <a:moveTo>
                    <a:pt x="0" y="174790"/>
                  </a:moveTo>
                  <a:lnTo>
                    <a:pt x="6243" y="128324"/>
                  </a:lnTo>
                  <a:lnTo>
                    <a:pt x="23864" y="86570"/>
                  </a:lnTo>
                  <a:lnTo>
                    <a:pt x="51195" y="51195"/>
                  </a:lnTo>
                  <a:lnTo>
                    <a:pt x="86570" y="23864"/>
                  </a:lnTo>
                  <a:lnTo>
                    <a:pt x="128324" y="6243"/>
                  </a:lnTo>
                  <a:lnTo>
                    <a:pt x="174790" y="0"/>
                  </a:lnTo>
                  <a:lnTo>
                    <a:pt x="1324825" y="0"/>
                  </a:lnTo>
                  <a:lnTo>
                    <a:pt x="1371291" y="6243"/>
                  </a:lnTo>
                  <a:lnTo>
                    <a:pt x="1413045" y="23864"/>
                  </a:lnTo>
                  <a:lnTo>
                    <a:pt x="1448420" y="51195"/>
                  </a:lnTo>
                  <a:lnTo>
                    <a:pt x="1475751" y="86570"/>
                  </a:lnTo>
                  <a:lnTo>
                    <a:pt x="1493372" y="128324"/>
                  </a:lnTo>
                  <a:lnTo>
                    <a:pt x="1499616" y="174790"/>
                  </a:lnTo>
                  <a:lnTo>
                    <a:pt x="1499616" y="873734"/>
                  </a:lnTo>
                  <a:lnTo>
                    <a:pt x="1493372" y="920199"/>
                  </a:lnTo>
                  <a:lnTo>
                    <a:pt x="1475751" y="961950"/>
                  </a:lnTo>
                  <a:lnTo>
                    <a:pt x="1448420" y="997323"/>
                  </a:lnTo>
                  <a:lnTo>
                    <a:pt x="1413045" y="1024651"/>
                  </a:lnTo>
                  <a:lnTo>
                    <a:pt x="1371291" y="1042269"/>
                  </a:lnTo>
                  <a:lnTo>
                    <a:pt x="1324825" y="1048512"/>
                  </a:lnTo>
                  <a:lnTo>
                    <a:pt x="174790" y="1048512"/>
                  </a:lnTo>
                  <a:lnTo>
                    <a:pt x="128324" y="1042269"/>
                  </a:lnTo>
                  <a:lnTo>
                    <a:pt x="86570" y="1024651"/>
                  </a:lnTo>
                  <a:lnTo>
                    <a:pt x="51195" y="997323"/>
                  </a:lnTo>
                  <a:lnTo>
                    <a:pt x="23864" y="961950"/>
                  </a:lnTo>
                  <a:lnTo>
                    <a:pt x="6243" y="920199"/>
                  </a:lnTo>
                  <a:lnTo>
                    <a:pt x="0" y="873734"/>
                  </a:lnTo>
                  <a:lnTo>
                    <a:pt x="0" y="17479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750824" y="4360164"/>
            <a:ext cx="1278890" cy="7296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 marR="5080" indent="635" algn="ctr">
              <a:lnSpc>
                <a:spcPct val="85200"/>
              </a:lnSpc>
              <a:spcBef>
                <a:spcPts val="325"/>
              </a:spcBef>
            </a:pP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Revenues</a:t>
            </a:r>
            <a:r>
              <a:rPr sz="1300" spc="204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Franklin Gothic Book"/>
                <a:cs typeface="Franklin Gothic Book"/>
              </a:rPr>
              <a:t>from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Sale</a:t>
            </a:r>
            <a:r>
              <a:rPr sz="1300" spc="-2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of</a:t>
            </a:r>
            <a:r>
              <a:rPr sz="1300" spc="-2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Consigned Allowances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Returned</a:t>
            </a:r>
            <a:r>
              <a:rPr sz="1300" spc="-5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to</a:t>
            </a:r>
            <a:r>
              <a:rPr sz="1300" spc="-7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Utility</a:t>
            </a:r>
            <a:endParaRPr sz="1300">
              <a:latin typeface="Franklin Gothic Book"/>
              <a:cs typeface="Franklin Gothic Boo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884420" y="5394956"/>
            <a:ext cx="1943100" cy="1050290"/>
          </a:xfrm>
          <a:custGeom>
            <a:avLst/>
            <a:gdLst/>
            <a:ahLst/>
            <a:cxnLst/>
            <a:rect l="l" t="t" r="r" b="b"/>
            <a:pathLst>
              <a:path w="1943100" h="1050289">
                <a:moveTo>
                  <a:pt x="1768055" y="0"/>
                </a:moveTo>
                <a:lnTo>
                  <a:pt x="175044" y="0"/>
                </a:lnTo>
                <a:lnTo>
                  <a:pt x="128511" y="6252"/>
                </a:lnTo>
                <a:lnTo>
                  <a:pt x="86696" y="23899"/>
                </a:lnTo>
                <a:lnTo>
                  <a:pt x="51269" y="51269"/>
                </a:lnTo>
                <a:lnTo>
                  <a:pt x="23899" y="86696"/>
                </a:lnTo>
                <a:lnTo>
                  <a:pt x="6252" y="128511"/>
                </a:lnTo>
                <a:lnTo>
                  <a:pt x="0" y="175044"/>
                </a:lnTo>
                <a:lnTo>
                  <a:pt x="0" y="875004"/>
                </a:lnTo>
                <a:lnTo>
                  <a:pt x="6252" y="921536"/>
                </a:lnTo>
                <a:lnTo>
                  <a:pt x="23899" y="963348"/>
                </a:lnTo>
                <a:lnTo>
                  <a:pt x="51269" y="998772"/>
                </a:lnTo>
                <a:lnTo>
                  <a:pt x="86696" y="1026140"/>
                </a:lnTo>
                <a:lnTo>
                  <a:pt x="128511" y="1043784"/>
                </a:lnTo>
                <a:lnTo>
                  <a:pt x="175044" y="1050035"/>
                </a:lnTo>
                <a:lnTo>
                  <a:pt x="1768055" y="1050035"/>
                </a:lnTo>
                <a:lnTo>
                  <a:pt x="1814588" y="1043784"/>
                </a:lnTo>
                <a:lnTo>
                  <a:pt x="1856403" y="1026140"/>
                </a:lnTo>
                <a:lnTo>
                  <a:pt x="1891830" y="998772"/>
                </a:lnTo>
                <a:lnTo>
                  <a:pt x="1919200" y="963348"/>
                </a:lnTo>
                <a:lnTo>
                  <a:pt x="1936847" y="921536"/>
                </a:lnTo>
                <a:lnTo>
                  <a:pt x="1943100" y="875004"/>
                </a:lnTo>
                <a:lnTo>
                  <a:pt x="1943100" y="175044"/>
                </a:lnTo>
                <a:lnTo>
                  <a:pt x="1936847" y="128511"/>
                </a:lnTo>
                <a:lnTo>
                  <a:pt x="1919200" y="86696"/>
                </a:lnTo>
                <a:lnTo>
                  <a:pt x="1891830" y="51269"/>
                </a:lnTo>
                <a:lnTo>
                  <a:pt x="1856403" y="23899"/>
                </a:lnTo>
                <a:lnTo>
                  <a:pt x="1814588" y="6252"/>
                </a:lnTo>
                <a:lnTo>
                  <a:pt x="1768055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090858" y="5538263"/>
            <a:ext cx="1529715" cy="7296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 marR="5080" algn="ctr">
              <a:lnSpc>
                <a:spcPct val="85200"/>
              </a:lnSpc>
              <a:spcBef>
                <a:spcPts val="325"/>
              </a:spcBef>
            </a:pP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Utility</a:t>
            </a:r>
            <a:r>
              <a:rPr sz="1300" spc="-3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Provides</a:t>
            </a:r>
            <a:r>
              <a:rPr sz="1300" spc="-3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Franklin Gothic Book"/>
                <a:cs typeface="Franklin Gothic Book"/>
              </a:rPr>
              <a:t>Rate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Relief</a:t>
            </a:r>
            <a:r>
              <a:rPr sz="1300" spc="-5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Credits</a:t>
            </a:r>
            <a:r>
              <a:rPr sz="1300" spc="-6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and/or Implements</a:t>
            </a:r>
            <a:r>
              <a:rPr sz="1300" spc="1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Franklin Gothic Book"/>
                <a:cs typeface="Franklin Gothic Book"/>
              </a:rPr>
              <a:t>GHG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Reduction</a:t>
            </a:r>
            <a:r>
              <a:rPr sz="1300" spc="-8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Program(s)</a:t>
            </a:r>
            <a:endParaRPr sz="1300">
              <a:latin typeface="Franklin Gothic Book"/>
              <a:cs typeface="Franklin Gothic Boo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781543" y="4504944"/>
            <a:ext cx="2129155" cy="2004060"/>
          </a:xfrm>
          <a:custGeom>
            <a:avLst/>
            <a:gdLst/>
            <a:ahLst/>
            <a:cxnLst/>
            <a:rect l="l" t="t" r="r" b="b"/>
            <a:pathLst>
              <a:path w="2129154" h="2004059">
                <a:moveTo>
                  <a:pt x="1064514" y="0"/>
                </a:moveTo>
                <a:lnTo>
                  <a:pt x="1014401" y="1090"/>
                </a:lnTo>
                <a:lnTo>
                  <a:pt x="964886" y="4330"/>
                </a:lnTo>
                <a:lnTo>
                  <a:pt x="916018" y="9671"/>
                </a:lnTo>
                <a:lnTo>
                  <a:pt x="867848" y="17065"/>
                </a:lnTo>
                <a:lnTo>
                  <a:pt x="820428" y="26464"/>
                </a:lnTo>
                <a:lnTo>
                  <a:pt x="773809" y="37820"/>
                </a:lnTo>
                <a:lnTo>
                  <a:pt x="728042" y="51084"/>
                </a:lnTo>
                <a:lnTo>
                  <a:pt x="683178" y="66209"/>
                </a:lnTo>
                <a:lnTo>
                  <a:pt x="639269" y="83146"/>
                </a:lnTo>
                <a:lnTo>
                  <a:pt x="596364" y="101848"/>
                </a:lnTo>
                <a:lnTo>
                  <a:pt x="554517" y="122265"/>
                </a:lnTo>
                <a:lnTo>
                  <a:pt x="513776" y="144351"/>
                </a:lnTo>
                <a:lnTo>
                  <a:pt x="474195" y="168057"/>
                </a:lnTo>
                <a:lnTo>
                  <a:pt x="435823" y="193334"/>
                </a:lnTo>
                <a:lnTo>
                  <a:pt x="398712" y="220135"/>
                </a:lnTo>
                <a:lnTo>
                  <a:pt x="362913" y="248412"/>
                </a:lnTo>
                <a:lnTo>
                  <a:pt x="328477" y="278116"/>
                </a:lnTo>
                <a:lnTo>
                  <a:pt x="295455" y="309200"/>
                </a:lnTo>
                <a:lnTo>
                  <a:pt x="263899" y="341614"/>
                </a:lnTo>
                <a:lnTo>
                  <a:pt x="233859" y="375312"/>
                </a:lnTo>
                <a:lnTo>
                  <a:pt x="205387" y="410245"/>
                </a:lnTo>
                <a:lnTo>
                  <a:pt x="178534" y="446365"/>
                </a:lnTo>
                <a:lnTo>
                  <a:pt x="153350" y="483623"/>
                </a:lnTo>
                <a:lnTo>
                  <a:pt x="129887" y="521972"/>
                </a:lnTo>
                <a:lnTo>
                  <a:pt x="108197" y="561364"/>
                </a:lnTo>
                <a:lnTo>
                  <a:pt x="88329" y="601749"/>
                </a:lnTo>
                <a:lnTo>
                  <a:pt x="70336" y="643082"/>
                </a:lnTo>
                <a:lnTo>
                  <a:pt x="54269" y="685312"/>
                </a:lnTo>
                <a:lnTo>
                  <a:pt x="40177" y="728392"/>
                </a:lnTo>
                <a:lnTo>
                  <a:pt x="28114" y="772274"/>
                </a:lnTo>
                <a:lnTo>
                  <a:pt x="18129" y="816910"/>
                </a:lnTo>
                <a:lnTo>
                  <a:pt x="10274" y="862252"/>
                </a:lnTo>
                <a:lnTo>
                  <a:pt x="4600" y="908251"/>
                </a:lnTo>
                <a:lnTo>
                  <a:pt x="1158" y="954860"/>
                </a:lnTo>
                <a:lnTo>
                  <a:pt x="0" y="1002029"/>
                </a:lnTo>
                <a:lnTo>
                  <a:pt x="1158" y="1049199"/>
                </a:lnTo>
                <a:lnTo>
                  <a:pt x="4600" y="1095808"/>
                </a:lnTo>
                <a:lnTo>
                  <a:pt x="10274" y="1141807"/>
                </a:lnTo>
                <a:lnTo>
                  <a:pt x="18129" y="1187149"/>
                </a:lnTo>
                <a:lnTo>
                  <a:pt x="28114" y="1231785"/>
                </a:lnTo>
                <a:lnTo>
                  <a:pt x="40177" y="1275667"/>
                </a:lnTo>
                <a:lnTo>
                  <a:pt x="54269" y="1318747"/>
                </a:lnTo>
                <a:lnTo>
                  <a:pt x="70336" y="1360977"/>
                </a:lnTo>
                <a:lnTo>
                  <a:pt x="88329" y="1402310"/>
                </a:lnTo>
                <a:lnTo>
                  <a:pt x="108197" y="1442695"/>
                </a:lnTo>
                <a:lnTo>
                  <a:pt x="129887" y="1482087"/>
                </a:lnTo>
                <a:lnTo>
                  <a:pt x="153350" y="1520436"/>
                </a:lnTo>
                <a:lnTo>
                  <a:pt x="178534" y="1557694"/>
                </a:lnTo>
                <a:lnTo>
                  <a:pt x="205387" y="1593814"/>
                </a:lnTo>
                <a:lnTo>
                  <a:pt x="233859" y="1628747"/>
                </a:lnTo>
                <a:lnTo>
                  <a:pt x="263899" y="1662445"/>
                </a:lnTo>
                <a:lnTo>
                  <a:pt x="295455" y="1694859"/>
                </a:lnTo>
                <a:lnTo>
                  <a:pt x="328477" y="1725943"/>
                </a:lnTo>
                <a:lnTo>
                  <a:pt x="362913" y="1755647"/>
                </a:lnTo>
                <a:lnTo>
                  <a:pt x="398712" y="1783924"/>
                </a:lnTo>
                <a:lnTo>
                  <a:pt x="435823" y="1810725"/>
                </a:lnTo>
                <a:lnTo>
                  <a:pt x="474195" y="1836002"/>
                </a:lnTo>
                <a:lnTo>
                  <a:pt x="513776" y="1859708"/>
                </a:lnTo>
                <a:lnTo>
                  <a:pt x="554517" y="1881794"/>
                </a:lnTo>
                <a:lnTo>
                  <a:pt x="596364" y="1902211"/>
                </a:lnTo>
                <a:lnTo>
                  <a:pt x="639269" y="1920913"/>
                </a:lnTo>
                <a:lnTo>
                  <a:pt x="683178" y="1937850"/>
                </a:lnTo>
                <a:lnTo>
                  <a:pt x="728042" y="1952975"/>
                </a:lnTo>
                <a:lnTo>
                  <a:pt x="773809" y="1966239"/>
                </a:lnTo>
                <a:lnTo>
                  <a:pt x="820428" y="1977595"/>
                </a:lnTo>
                <a:lnTo>
                  <a:pt x="867848" y="1986994"/>
                </a:lnTo>
                <a:lnTo>
                  <a:pt x="916018" y="1994388"/>
                </a:lnTo>
                <a:lnTo>
                  <a:pt x="964886" y="1999729"/>
                </a:lnTo>
                <a:lnTo>
                  <a:pt x="1014401" y="2002969"/>
                </a:lnTo>
                <a:lnTo>
                  <a:pt x="1064514" y="2004059"/>
                </a:lnTo>
                <a:lnTo>
                  <a:pt x="1114626" y="2002969"/>
                </a:lnTo>
                <a:lnTo>
                  <a:pt x="1164141" y="1999729"/>
                </a:lnTo>
                <a:lnTo>
                  <a:pt x="1213009" y="1994388"/>
                </a:lnTo>
                <a:lnTo>
                  <a:pt x="1261179" y="1986994"/>
                </a:lnTo>
                <a:lnTo>
                  <a:pt x="1308599" y="1977595"/>
                </a:lnTo>
                <a:lnTo>
                  <a:pt x="1355218" y="1966239"/>
                </a:lnTo>
                <a:lnTo>
                  <a:pt x="1400985" y="1952975"/>
                </a:lnTo>
                <a:lnTo>
                  <a:pt x="1445849" y="1937850"/>
                </a:lnTo>
                <a:lnTo>
                  <a:pt x="1489758" y="1920913"/>
                </a:lnTo>
                <a:lnTo>
                  <a:pt x="1532663" y="1902211"/>
                </a:lnTo>
                <a:lnTo>
                  <a:pt x="1574510" y="1881794"/>
                </a:lnTo>
                <a:lnTo>
                  <a:pt x="1615251" y="1859708"/>
                </a:lnTo>
                <a:lnTo>
                  <a:pt x="1654832" y="1836002"/>
                </a:lnTo>
                <a:lnTo>
                  <a:pt x="1693204" y="1810725"/>
                </a:lnTo>
                <a:lnTo>
                  <a:pt x="1730315" y="1783924"/>
                </a:lnTo>
                <a:lnTo>
                  <a:pt x="1766114" y="1755647"/>
                </a:lnTo>
                <a:lnTo>
                  <a:pt x="1800550" y="1725943"/>
                </a:lnTo>
                <a:lnTo>
                  <a:pt x="1833572" y="1694859"/>
                </a:lnTo>
                <a:lnTo>
                  <a:pt x="1865128" y="1662445"/>
                </a:lnTo>
                <a:lnTo>
                  <a:pt x="1895168" y="1628747"/>
                </a:lnTo>
                <a:lnTo>
                  <a:pt x="1923640" y="1593814"/>
                </a:lnTo>
                <a:lnTo>
                  <a:pt x="1950493" y="1557694"/>
                </a:lnTo>
                <a:lnTo>
                  <a:pt x="1975677" y="1520436"/>
                </a:lnTo>
                <a:lnTo>
                  <a:pt x="1999140" y="1482087"/>
                </a:lnTo>
                <a:lnTo>
                  <a:pt x="2020830" y="1442695"/>
                </a:lnTo>
                <a:lnTo>
                  <a:pt x="2040698" y="1402310"/>
                </a:lnTo>
                <a:lnTo>
                  <a:pt x="2058691" y="1360977"/>
                </a:lnTo>
                <a:lnTo>
                  <a:pt x="2074758" y="1318747"/>
                </a:lnTo>
                <a:lnTo>
                  <a:pt x="2088850" y="1275667"/>
                </a:lnTo>
                <a:lnTo>
                  <a:pt x="2100913" y="1231785"/>
                </a:lnTo>
                <a:lnTo>
                  <a:pt x="2110898" y="1187149"/>
                </a:lnTo>
                <a:lnTo>
                  <a:pt x="2118753" y="1141807"/>
                </a:lnTo>
                <a:lnTo>
                  <a:pt x="2124427" y="1095808"/>
                </a:lnTo>
                <a:lnTo>
                  <a:pt x="2127869" y="1049199"/>
                </a:lnTo>
                <a:lnTo>
                  <a:pt x="2129028" y="1002029"/>
                </a:lnTo>
                <a:lnTo>
                  <a:pt x="2127869" y="954860"/>
                </a:lnTo>
                <a:lnTo>
                  <a:pt x="2124427" y="908251"/>
                </a:lnTo>
                <a:lnTo>
                  <a:pt x="2118753" y="862252"/>
                </a:lnTo>
                <a:lnTo>
                  <a:pt x="2110898" y="816910"/>
                </a:lnTo>
                <a:lnTo>
                  <a:pt x="2100913" y="772274"/>
                </a:lnTo>
                <a:lnTo>
                  <a:pt x="2088850" y="728392"/>
                </a:lnTo>
                <a:lnTo>
                  <a:pt x="2074758" y="685312"/>
                </a:lnTo>
                <a:lnTo>
                  <a:pt x="2058691" y="643082"/>
                </a:lnTo>
                <a:lnTo>
                  <a:pt x="2040698" y="601749"/>
                </a:lnTo>
                <a:lnTo>
                  <a:pt x="2020830" y="561364"/>
                </a:lnTo>
                <a:lnTo>
                  <a:pt x="1999140" y="521972"/>
                </a:lnTo>
                <a:lnTo>
                  <a:pt x="1975677" y="483623"/>
                </a:lnTo>
                <a:lnTo>
                  <a:pt x="1950493" y="446365"/>
                </a:lnTo>
                <a:lnTo>
                  <a:pt x="1923640" y="410245"/>
                </a:lnTo>
                <a:lnTo>
                  <a:pt x="1895168" y="375312"/>
                </a:lnTo>
                <a:lnTo>
                  <a:pt x="1865128" y="341614"/>
                </a:lnTo>
                <a:lnTo>
                  <a:pt x="1833572" y="309200"/>
                </a:lnTo>
                <a:lnTo>
                  <a:pt x="1800550" y="278116"/>
                </a:lnTo>
                <a:lnTo>
                  <a:pt x="1766114" y="248412"/>
                </a:lnTo>
                <a:lnTo>
                  <a:pt x="1730315" y="220135"/>
                </a:lnTo>
                <a:lnTo>
                  <a:pt x="1693204" y="193334"/>
                </a:lnTo>
                <a:lnTo>
                  <a:pt x="1654832" y="168057"/>
                </a:lnTo>
                <a:lnTo>
                  <a:pt x="1615251" y="144351"/>
                </a:lnTo>
                <a:lnTo>
                  <a:pt x="1574510" y="122265"/>
                </a:lnTo>
                <a:lnTo>
                  <a:pt x="1532663" y="101848"/>
                </a:lnTo>
                <a:lnTo>
                  <a:pt x="1489758" y="83146"/>
                </a:lnTo>
                <a:lnTo>
                  <a:pt x="1445849" y="66209"/>
                </a:lnTo>
                <a:lnTo>
                  <a:pt x="1400985" y="51084"/>
                </a:lnTo>
                <a:lnTo>
                  <a:pt x="1355218" y="37820"/>
                </a:lnTo>
                <a:lnTo>
                  <a:pt x="1308599" y="26464"/>
                </a:lnTo>
                <a:lnTo>
                  <a:pt x="1261179" y="17065"/>
                </a:lnTo>
                <a:lnTo>
                  <a:pt x="1213009" y="9671"/>
                </a:lnTo>
                <a:lnTo>
                  <a:pt x="1164141" y="4330"/>
                </a:lnTo>
                <a:lnTo>
                  <a:pt x="1114626" y="1090"/>
                </a:lnTo>
                <a:lnTo>
                  <a:pt x="1064514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108781" y="4989075"/>
            <a:ext cx="1475105" cy="972819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indent="-2540" algn="ctr">
              <a:lnSpc>
                <a:spcPct val="85000"/>
              </a:lnSpc>
              <a:spcBef>
                <a:spcPts val="515"/>
              </a:spcBef>
            </a:pPr>
            <a:r>
              <a:rPr sz="2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Utility Compliance Account</a:t>
            </a:r>
            <a:endParaRPr sz="2300">
              <a:latin typeface="Franklin Gothic Book"/>
              <a:cs typeface="Franklin Gothic Book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172200" y="2859023"/>
            <a:ext cx="1691639" cy="2180590"/>
            <a:chOff x="6172200" y="2859023"/>
            <a:chExt cx="1691639" cy="2180590"/>
          </a:xfrm>
        </p:grpSpPr>
        <p:sp>
          <p:nvSpPr>
            <p:cNvPr id="23" name="object 23"/>
            <p:cNvSpPr/>
            <p:nvPr/>
          </p:nvSpPr>
          <p:spPr>
            <a:xfrm>
              <a:off x="7037491" y="4181539"/>
              <a:ext cx="826135" cy="857885"/>
            </a:xfrm>
            <a:custGeom>
              <a:avLst/>
              <a:gdLst/>
              <a:ahLst/>
              <a:cxnLst/>
              <a:rect l="l" t="t" r="r" b="b"/>
              <a:pathLst>
                <a:path w="826134" h="857885">
                  <a:moveTo>
                    <a:pt x="210985" y="0"/>
                  </a:moveTo>
                  <a:lnTo>
                    <a:pt x="0" y="196875"/>
                  </a:lnTo>
                  <a:lnTo>
                    <a:pt x="544563" y="780440"/>
                  </a:lnTo>
                  <a:lnTo>
                    <a:pt x="474243" y="846074"/>
                  </a:lnTo>
                  <a:lnTo>
                    <a:pt x="814120" y="857821"/>
                  </a:lnTo>
                  <a:lnTo>
                    <a:pt x="825868" y="517944"/>
                  </a:lnTo>
                  <a:lnTo>
                    <a:pt x="755548" y="583565"/>
                  </a:lnTo>
                  <a:lnTo>
                    <a:pt x="210985" y="0"/>
                  </a:lnTo>
                  <a:close/>
                </a:path>
              </a:pathLst>
            </a:custGeom>
            <a:solidFill>
              <a:srgbClr val="C0D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172200" y="2859023"/>
              <a:ext cx="1603375" cy="1283335"/>
            </a:xfrm>
            <a:custGeom>
              <a:avLst/>
              <a:gdLst/>
              <a:ahLst/>
              <a:cxnLst/>
              <a:rect l="l" t="t" r="r" b="b"/>
              <a:pathLst>
                <a:path w="1603375" h="1283335">
                  <a:moveTo>
                    <a:pt x="1474927" y="0"/>
                  </a:moveTo>
                  <a:lnTo>
                    <a:pt x="128320" y="0"/>
                  </a:lnTo>
                  <a:lnTo>
                    <a:pt x="78374" y="10084"/>
                  </a:lnTo>
                  <a:lnTo>
                    <a:pt x="37585" y="37585"/>
                  </a:lnTo>
                  <a:lnTo>
                    <a:pt x="10084" y="78374"/>
                  </a:lnTo>
                  <a:lnTo>
                    <a:pt x="0" y="128320"/>
                  </a:lnTo>
                  <a:lnTo>
                    <a:pt x="0" y="1154887"/>
                  </a:lnTo>
                  <a:lnTo>
                    <a:pt x="10084" y="1204833"/>
                  </a:lnTo>
                  <a:lnTo>
                    <a:pt x="37585" y="1245622"/>
                  </a:lnTo>
                  <a:lnTo>
                    <a:pt x="78374" y="1273123"/>
                  </a:lnTo>
                  <a:lnTo>
                    <a:pt x="128320" y="1283208"/>
                  </a:lnTo>
                  <a:lnTo>
                    <a:pt x="1474927" y="1283208"/>
                  </a:lnTo>
                  <a:lnTo>
                    <a:pt x="1524873" y="1273123"/>
                  </a:lnTo>
                  <a:lnTo>
                    <a:pt x="1565662" y="1245622"/>
                  </a:lnTo>
                  <a:lnTo>
                    <a:pt x="1593163" y="1204833"/>
                  </a:lnTo>
                  <a:lnTo>
                    <a:pt x="1603248" y="1154887"/>
                  </a:lnTo>
                  <a:lnTo>
                    <a:pt x="1603248" y="128320"/>
                  </a:lnTo>
                  <a:lnTo>
                    <a:pt x="1593163" y="78374"/>
                  </a:lnTo>
                  <a:lnTo>
                    <a:pt x="1565662" y="37585"/>
                  </a:lnTo>
                  <a:lnTo>
                    <a:pt x="1524873" y="10084"/>
                  </a:lnTo>
                  <a:lnTo>
                    <a:pt x="1474927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6428139" y="3092692"/>
            <a:ext cx="1092200" cy="76771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78105" marR="5080" indent="-66040" algn="just">
              <a:lnSpc>
                <a:spcPct val="85300"/>
              </a:lnSpc>
              <a:spcBef>
                <a:spcPts val="415"/>
              </a:spcBef>
            </a:pPr>
            <a:r>
              <a:rPr sz="18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Allowances </a:t>
            </a:r>
            <a:r>
              <a:rPr sz="1800" dirty="0">
                <a:solidFill>
                  <a:srgbClr val="FFFFFF"/>
                </a:solidFill>
                <a:latin typeface="Franklin Gothic Book"/>
                <a:cs typeface="Franklin Gothic Book"/>
              </a:rPr>
              <a:t>Bought</a:t>
            </a:r>
            <a:r>
              <a:rPr sz="1800" spc="-2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Franklin Gothic Book"/>
                <a:cs typeface="Franklin Gothic Book"/>
              </a:rPr>
              <a:t>at </a:t>
            </a:r>
            <a:r>
              <a:rPr sz="18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Auction</a:t>
            </a:r>
            <a:endParaRPr sz="1800">
              <a:latin typeface="Franklin Gothic Book"/>
              <a:cs typeface="Franklin Gothic Book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043671" y="2583179"/>
            <a:ext cx="1603375" cy="1891664"/>
            <a:chOff x="8043671" y="2583179"/>
            <a:chExt cx="1603375" cy="1891664"/>
          </a:xfrm>
        </p:grpSpPr>
        <p:sp>
          <p:nvSpPr>
            <p:cNvPr id="27" name="object 27"/>
            <p:cNvSpPr/>
            <p:nvPr/>
          </p:nvSpPr>
          <p:spPr>
            <a:xfrm>
              <a:off x="8606027" y="3976115"/>
              <a:ext cx="480059" cy="498475"/>
            </a:xfrm>
            <a:custGeom>
              <a:avLst/>
              <a:gdLst/>
              <a:ahLst/>
              <a:cxnLst/>
              <a:rect l="l" t="t" r="r" b="b"/>
              <a:pathLst>
                <a:path w="480059" h="498475">
                  <a:moveTo>
                    <a:pt x="384047" y="0"/>
                  </a:moveTo>
                  <a:lnTo>
                    <a:pt x="96011" y="0"/>
                  </a:lnTo>
                  <a:lnTo>
                    <a:pt x="96011" y="258318"/>
                  </a:lnTo>
                  <a:lnTo>
                    <a:pt x="0" y="258318"/>
                  </a:lnTo>
                  <a:lnTo>
                    <a:pt x="240029" y="498348"/>
                  </a:lnTo>
                  <a:lnTo>
                    <a:pt x="480059" y="258318"/>
                  </a:lnTo>
                  <a:lnTo>
                    <a:pt x="384047" y="258318"/>
                  </a:lnTo>
                  <a:lnTo>
                    <a:pt x="384047" y="0"/>
                  </a:lnTo>
                  <a:close/>
                </a:path>
              </a:pathLst>
            </a:custGeom>
            <a:solidFill>
              <a:srgbClr val="C0D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043671" y="2583179"/>
              <a:ext cx="1603375" cy="1282065"/>
            </a:xfrm>
            <a:custGeom>
              <a:avLst/>
              <a:gdLst/>
              <a:ahLst/>
              <a:cxnLst/>
              <a:rect l="l" t="t" r="r" b="b"/>
              <a:pathLst>
                <a:path w="1603375" h="1282064">
                  <a:moveTo>
                    <a:pt x="1475079" y="0"/>
                  </a:moveTo>
                  <a:lnTo>
                    <a:pt x="128168" y="0"/>
                  </a:lnTo>
                  <a:lnTo>
                    <a:pt x="78277" y="10071"/>
                  </a:lnTo>
                  <a:lnTo>
                    <a:pt x="37538" y="37538"/>
                  </a:lnTo>
                  <a:lnTo>
                    <a:pt x="10071" y="78277"/>
                  </a:lnTo>
                  <a:lnTo>
                    <a:pt x="0" y="128168"/>
                  </a:lnTo>
                  <a:lnTo>
                    <a:pt x="0" y="1153515"/>
                  </a:lnTo>
                  <a:lnTo>
                    <a:pt x="10071" y="1203406"/>
                  </a:lnTo>
                  <a:lnTo>
                    <a:pt x="37538" y="1244145"/>
                  </a:lnTo>
                  <a:lnTo>
                    <a:pt x="78277" y="1271612"/>
                  </a:lnTo>
                  <a:lnTo>
                    <a:pt x="128168" y="1281683"/>
                  </a:lnTo>
                  <a:lnTo>
                    <a:pt x="1475079" y="1281683"/>
                  </a:lnTo>
                  <a:lnTo>
                    <a:pt x="1524970" y="1271612"/>
                  </a:lnTo>
                  <a:lnTo>
                    <a:pt x="1565709" y="1244145"/>
                  </a:lnTo>
                  <a:lnTo>
                    <a:pt x="1593176" y="1203406"/>
                  </a:lnTo>
                  <a:lnTo>
                    <a:pt x="1603248" y="1153515"/>
                  </a:lnTo>
                  <a:lnTo>
                    <a:pt x="1603248" y="128168"/>
                  </a:lnTo>
                  <a:lnTo>
                    <a:pt x="1593176" y="78277"/>
                  </a:lnTo>
                  <a:lnTo>
                    <a:pt x="1565709" y="37538"/>
                  </a:lnTo>
                  <a:lnTo>
                    <a:pt x="1524970" y="10071"/>
                  </a:lnTo>
                  <a:lnTo>
                    <a:pt x="1475079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110801" y="2699451"/>
            <a:ext cx="1470660" cy="100139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065" marR="5080" indent="-1905" algn="ctr">
              <a:lnSpc>
                <a:spcPct val="85200"/>
              </a:lnSpc>
              <a:spcBef>
                <a:spcPts val="420"/>
              </a:spcBef>
            </a:pPr>
            <a:r>
              <a:rPr sz="18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Allocated Allowances </a:t>
            </a:r>
            <a:r>
              <a:rPr sz="1800" dirty="0">
                <a:solidFill>
                  <a:srgbClr val="FFFFFF"/>
                </a:solidFill>
                <a:latin typeface="Franklin Gothic Book"/>
                <a:cs typeface="Franklin Gothic Book"/>
              </a:rPr>
              <a:t>Used</a:t>
            </a:r>
            <a:r>
              <a:rPr sz="18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 Directly </a:t>
            </a:r>
            <a:r>
              <a:rPr sz="1800" dirty="0">
                <a:solidFill>
                  <a:srgbClr val="FFFFFF"/>
                </a:solidFill>
                <a:latin typeface="Franklin Gothic Book"/>
                <a:cs typeface="Franklin Gothic Book"/>
              </a:rPr>
              <a:t>for</a:t>
            </a:r>
            <a:r>
              <a:rPr sz="1800" spc="-5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Compliance</a:t>
            </a:r>
            <a:endParaRPr sz="1800">
              <a:latin typeface="Franklin Gothic Book"/>
              <a:cs typeface="Franklin Gothic Book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9786208" y="2859022"/>
            <a:ext cx="1732280" cy="2171700"/>
            <a:chOff x="9786208" y="2859022"/>
            <a:chExt cx="1732280" cy="2171700"/>
          </a:xfrm>
        </p:grpSpPr>
        <p:sp>
          <p:nvSpPr>
            <p:cNvPr id="31" name="object 31"/>
            <p:cNvSpPr/>
            <p:nvPr/>
          </p:nvSpPr>
          <p:spPr>
            <a:xfrm>
              <a:off x="9786208" y="4182738"/>
              <a:ext cx="816610" cy="847725"/>
            </a:xfrm>
            <a:custGeom>
              <a:avLst/>
              <a:gdLst/>
              <a:ahLst/>
              <a:cxnLst/>
              <a:rect l="l" t="t" r="r" b="b"/>
              <a:pathLst>
                <a:path w="816609" h="847725">
                  <a:moveTo>
                    <a:pt x="605345" y="0"/>
                  </a:moveTo>
                  <a:lnTo>
                    <a:pt x="70319" y="573341"/>
                  </a:lnTo>
                  <a:lnTo>
                    <a:pt x="0" y="507720"/>
                  </a:lnTo>
                  <a:lnTo>
                    <a:pt x="11747" y="847598"/>
                  </a:lnTo>
                  <a:lnTo>
                    <a:pt x="351624" y="835850"/>
                  </a:lnTo>
                  <a:lnTo>
                    <a:pt x="281304" y="770216"/>
                  </a:lnTo>
                  <a:lnTo>
                    <a:pt x="816317" y="196875"/>
                  </a:lnTo>
                  <a:lnTo>
                    <a:pt x="605345" y="0"/>
                  </a:lnTo>
                  <a:close/>
                </a:path>
              </a:pathLst>
            </a:custGeom>
            <a:solidFill>
              <a:srgbClr val="C0D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916668" y="2859022"/>
              <a:ext cx="1602105" cy="1283335"/>
            </a:xfrm>
            <a:custGeom>
              <a:avLst/>
              <a:gdLst/>
              <a:ahLst/>
              <a:cxnLst/>
              <a:rect l="l" t="t" r="r" b="b"/>
              <a:pathLst>
                <a:path w="1602104" h="1283335">
                  <a:moveTo>
                    <a:pt x="1473403" y="0"/>
                  </a:moveTo>
                  <a:lnTo>
                    <a:pt x="128320" y="0"/>
                  </a:lnTo>
                  <a:lnTo>
                    <a:pt x="78374" y="10084"/>
                  </a:lnTo>
                  <a:lnTo>
                    <a:pt x="37585" y="37585"/>
                  </a:lnTo>
                  <a:lnTo>
                    <a:pt x="10084" y="78374"/>
                  </a:lnTo>
                  <a:lnTo>
                    <a:pt x="0" y="128320"/>
                  </a:lnTo>
                  <a:lnTo>
                    <a:pt x="0" y="1154887"/>
                  </a:lnTo>
                  <a:lnTo>
                    <a:pt x="10084" y="1204833"/>
                  </a:lnTo>
                  <a:lnTo>
                    <a:pt x="37585" y="1245622"/>
                  </a:lnTo>
                  <a:lnTo>
                    <a:pt x="78374" y="1273123"/>
                  </a:lnTo>
                  <a:lnTo>
                    <a:pt x="128320" y="1283208"/>
                  </a:lnTo>
                  <a:lnTo>
                    <a:pt x="1473403" y="1283208"/>
                  </a:lnTo>
                  <a:lnTo>
                    <a:pt x="1523349" y="1273123"/>
                  </a:lnTo>
                  <a:lnTo>
                    <a:pt x="1564138" y="1245622"/>
                  </a:lnTo>
                  <a:lnTo>
                    <a:pt x="1591639" y="1204833"/>
                  </a:lnTo>
                  <a:lnTo>
                    <a:pt x="1601724" y="1154887"/>
                  </a:lnTo>
                  <a:lnTo>
                    <a:pt x="1601724" y="128320"/>
                  </a:lnTo>
                  <a:lnTo>
                    <a:pt x="1591639" y="78374"/>
                  </a:lnTo>
                  <a:lnTo>
                    <a:pt x="1564138" y="37585"/>
                  </a:lnTo>
                  <a:lnTo>
                    <a:pt x="1523349" y="10084"/>
                  </a:lnTo>
                  <a:lnTo>
                    <a:pt x="1473403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0171655" y="2976074"/>
            <a:ext cx="1092200" cy="1001394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ct val="85200"/>
              </a:lnSpc>
              <a:spcBef>
                <a:spcPts val="420"/>
              </a:spcBef>
            </a:pPr>
            <a:r>
              <a:rPr sz="1800" spc="-20" dirty="0">
                <a:solidFill>
                  <a:srgbClr val="FFFFFF"/>
                </a:solidFill>
                <a:latin typeface="Franklin Gothic Book"/>
                <a:cs typeface="Franklin Gothic Book"/>
              </a:rPr>
              <a:t>Allowances from </a:t>
            </a:r>
            <a:r>
              <a:rPr sz="18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Secondary Market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107179" y="1632204"/>
            <a:ext cx="2002789" cy="1384300"/>
          </a:xfrm>
          <a:custGeom>
            <a:avLst/>
            <a:gdLst/>
            <a:ahLst/>
            <a:cxnLst/>
            <a:rect l="l" t="t" r="r" b="b"/>
            <a:pathLst>
              <a:path w="2002789" h="1384300">
                <a:moveTo>
                  <a:pt x="1001268" y="0"/>
                </a:moveTo>
                <a:lnTo>
                  <a:pt x="944450" y="1095"/>
                </a:lnTo>
                <a:lnTo>
                  <a:pt x="888464" y="4342"/>
                </a:lnTo>
                <a:lnTo>
                  <a:pt x="833394" y="9682"/>
                </a:lnTo>
                <a:lnTo>
                  <a:pt x="779324" y="17057"/>
                </a:lnTo>
                <a:lnTo>
                  <a:pt x="726340" y="26408"/>
                </a:lnTo>
                <a:lnTo>
                  <a:pt x="674525" y="37678"/>
                </a:lnTo>
                <a:lnTo>
                  <a:pt x="623964" y="50807"/>
                </a:lnTo>
                <a:lnTo>
                  <a:pt x="574742" y="65737"/>
                </a:lnTo>
                <a:lnTo>
                  <a:pt x="526943" y="82410"/>
                </a:lnTo>
                <a:lnTo>
                  <a:pt x="480651" y="100768"/>
                </a:lnTo>
                <a:lnTo>
                  <a:pt x="435952" y="120751"/>
                </a:lnTo>
                <a:lnTo>
                  <a:pt x="392930" y="142302"/>
                </a:lnTo>
                <a:lnTo>
                  <a:pt x="351669" y="165362"/>
                </a:lnTo>
                <a:lnTo>
                  <a:pt x="312254" y="189872"/>
                </a:lnTo>
                <a:lnTo>
                  <a:pt x="274769" y="215775"/>
                </a:lnTo>
                <a:lnTo>
                  <a:pt x="239299" y="243012"/>
                </a:lnTo>
                <a:lnTo>
                  <a:pt x="205928" y="271524"/>
                </a:lnTo>
                <a:lnTo>
                  <a:pt x="174741" y="301254"/>
                </a:lnTo>
                <a:lnTo>
                  <a:pt x="145823" y="332142"/>
                </a:lnTo>
                <a:lnTo>
                  <a:pt x="119258" y="364130"/>
                </a:lnTo>
                <a:lnTo>
                  <a:pt x="95130" y="397160"/>
                </a:lnTo>
                <a:lnTo>
                  <a:pt x="73524" y="431173"/>
                </a:lnTo>
                <a:lnTo>
                  <a:pt x="54525" y="466112"/>
                </a:lnTo>
                <a:lnTo>
                  <a:pt x="38216" y="501917"/>
                </a:lnTo>
                <a:lnTo>
                  <a:pt x="24684" y="538530"/>
                </a:lnTo>
                <a:lnTo>
                  <a:pt x="14011" y="575893"/>
                </a:lnTo>
                <a:lnTo>
                  <a:pt x="6283" y="613947"/>
                </a:lnTo>
                <a:lnTo>
                  <a:pt x="1585" y="652634"/>
                </a:lnTo>
                <a:lnTo>
                  <a:pt x="0" y="691896"/>
                </a:lnTo>
                <a:lnTo>
                  <a:pt x="1585" y="731157"/>
                </a:lnTo>
                <a:lnTo>
                  <a:pt x="6283" y="769844"/>
                </a:lnTo>
                <a:lnTo>
                  <a:pt x="14011" y="807898"/>
                </a:lnTo>
                <a:lnTo>
                  <a:pt x="24684" y="845261"/>
                </a:lnTo>
                <a:lnTo>
                  <a:pt x="38216" y="881874"/>
                </a:lnTo>
                <a:lnTo>
                  <a:pt x="54525" y="917679"/>
                </a:lnTo>
                <a:lnTo>
                  <a:pt x="73524" y="952618"/>
                </a:lnTo>
                <a:lnTo>
                  <a:pt x="95130" y="986631"/>
                </a:lnTo>
                <a:lnTo>
                  <a:pt x="119258" y="1019661"/>
                </a:lnTo>
                <a:lnTo>
                  <a:pt x="145823" y="1051649"/>
                </a:lnTo>
                <a:lnTo>
                  <a:pt x="174741" y="1082537"/>
                </a:lnTo>
                <a:lnTo>
                  <a:pt x="205928" y="1112267"/>
                </a:lnTo>
                <a:lnTo>
                  <a:pt x="239299" y="1140779"/>
                </a:lnTo>
                <a:lnTo>
                  <a:pt x="274769" y="1168016"/>
                </a:lnTo>
                <a:lnTo>
                  <a:pt x="312254" y="1193919"/>
                </a:lnTo>
                <a:lnTo>
                  <a:pt x="351669" y="1218429"/>
                </a:lnTo>
                <a:lnTo>
                  <a:pt x="392930" y="1241489"/>
                </a:lnTo>
                <a:lnTo>
                  <a:pt x="435952" y="1263040"/>
                </a:lnTo>
                <a:lnTo>
                  <a:pt x="480651" y="1283023"/>
                </a:lnTo>
                <a:lnTo>
                  <a:pt x="526943" y="1301381"/>
                </a:lnTo>
                <a:lnTo>
                  <a:pt x="574742" y="1318054"/>
                </a:lnTo>
                <a:lnTo>
                  <a:pt x="623964" y="1332984"/>
                </a:lnTo>
                <a:lnTo>
                  <a:pt x="674525" y="1346113"/>
                </a:lnTo>
                <a:lnTo>
                  <a:pt x="726340" y="1357383"/>
                </a:lnTo>
                <a:lnTo>
                  <a:pt x="779324" y="1366734"/>
                </a:lnTo>
                <a:lnTo>
                  <a:pt x="833394" y="1374109"/>
                </a:lnTo>
                <a:lnTo>
                  <a:pt x="888464" y="1379449"/>
                </a:lnTo>
                <a:lnTo>
                  <a:pt x="944450" y="1382696"/>
                </a:lnTo>
                <a:lnTo>
                  <a:pt x="1001268" y="1383792"/>
                </a:lnTo>
                <a:lnTo>
                  <a:pt x="1058085" y="1382696"/>
                </a:lnTo>
                <a:lnTo>
                  <a:pt x="1114071" y="1379449"/>
                </a:lnTo>
                <a:lnTo>
                  <a:pt x="1169141" y="1374109"/>
                </a:lnTo>
                <a:lnTo>
                  <a:pt x="1223211" y="1366734"/>
                </a:lnTo>
                <a:lnTo>
                  <a:pt x="1276195" y="1357383"/>
                </a:lnTo>
                <a:lnTo>
                  <a:pt x="1328010" y="1346113"/>
                </a:lnTo>
                <a:lnTo>
                  <a:pt x="1378571" y="1332984"/>
                </a:lnTo>
                <a:lnTo>
                  <a:pt x="1427793" y="1318054"/>
                </a:lnTo>
                <a:lnTo>
                  <a:pt x="1475592" y="1301381"/>
                </a:lnTo>
                <a:lnTo>
                  <a:pt x="1521884" y="1283023"/>
                </a:lnTo>
                <a:lnTo>
                  <a:pt x="1566583" y="1263040"/>
                </a:lnTo>
                <a:lnTo>
                  <a:pt x="1609605" y="1241489"/>
                </a:lnTo>
                <a:lnTo>
                  <a:pt x="1650866" y="1218429"/>
                </a:lnTo>
                <a:lnTo>
                  <a:pt x="1690281" y="1193919"/>
                </a:lnTo>
                <a:lnTo>
                  <a:pt x="1727766" y="1168016"/>
                </a:lnTo>
                <a:lnTo>
                  <a:pt x="1763236" y="1140779"/>
                </a:lnTo>
                <a:lnTo>
                  <a:pt x="1796607" y="1112267"/>
                </a:lnTo>
                <a:lnTo>
                  <a:pt x="1827794" y="1082537"/>
                </a:lnTo>
                <a:lnTo>
                  <a:pt x="1856712" y="1051649"/>
                </a:lnTo>
                <a:lnTo>
                  <a:pt x="1883277" y="1019661"/>
                </a:lnTo>
                <a:lnTo>
                  <a:pt x="1907405" y="986631"/>
                </a:lnTo>
                <a:lnTo>
                  <a:pt x="1929011" y="952618"/>
                </a:lnTo>
                <a:lnTo>
                  <a:pt x="1948010" y="917679"/>
                </a:lnTo>
                <a:lnTo>
                  <a:pt x="1964319" y="881874"/>
                </a:lnTo>
                <a:lnTo>
                  <a:pt x="1977851" y="845261"/>
                </a:lnTo>
                <a:lnTo>
                  <a:pt x="1988524" y="807898"/>
                </a:lnTo>
                <a:lnTo>
                  <a:pt x="1996252" y="769844"/>
                </a:lnTo>
                <a:lnTo>
                  <a:pt x="2000950" y="731157"/>
                </a:lnTo>
                <a:lnTo>
                  <a:pt x="2002536" y="691896"/>
                </a:lnTo>
                <a:lnTo>
                  <a:pt x="2000950" y="652634"/>
                </a:lnTo>
                <a:lnTo>
                  <a:pt x="1996252" y="613947"/>
                </a:lnTo>
                <a:lnTo>
                  <a:pt x="1988524" y="575893"/>
                </a:lnTo>
                <a:lnTo>
                  <a:pt x="1977851" y="538530"/>
                </a:lnTo>
                <a:lnTo>
                  <a:pt x="1964319" y="501917"/>
                </a:lnTo>
                <a:lnTo>
                  <a:pt x="1948010" y="466112"/>
                </a:lnTo>
                <a:lnTo>
                  <a:pt x="1929011" y="431173"/>
                </a:lnTo>
                <a:lnTo>
                  <a:pt x="1907405" y="397160"/>
                </a:lnTo>
                <a:lnTo>
                  <a:pt x="1883277" y="364130"/>
                </a:lnTo>
                <a:lnTo>
                  <a:pt x="1856712" y="332142"/>
                </a:lnTo>
                <a:lnTo>
                  <a:pt x="1827794" y="301254"/>
                </a:lnTo>
                <a:lnTo>
                  <a:pt x="1796607" y="271524"/>
                </a:lnTo>
                <a:lnTo>
                  <a:pt x="1763236" y="243012"/>
                </a:lnTo>
                <a:lnTo>
                  <a:pt x="1727766" y="215775"/>
                </a:lnTo>
                <a:lnTo>
                  <a:pt x="1690281" y="189872"/>
                </a:lnTo>
                <a:lnTo>
                  <a:pt x="1650866" y="165362"/>
                </a:lnTo>
                <a:lnTo>
                  <a:pt x="1609605" y="142302"/>
                </a:lnTo>
                <a:lnTo>
                  <a:pt x="1566583" y="120751"/>
                </a:lnTo>
                <a:lnTo>
                  <a:pt x="1521884" y="100768"/>
                </a:lnTo>
                <a:lnTo>
                  <a:pt x="1475592" y="82410"/>
                </a:lnTo>
                <a:lnTo>
                  <a:pt x="1427793" y="65737"/>
                </a:lnTo>
                <a:lnTo>
                  <a:pt x="1378571" y="50807"/>
                </a:lnTo>
                <a:lnTo>
                  <a:pt x="1328010" y="37678"/>
                </a:lnTo>
                <a:lnTo>
                  <a:pt x="1276195" y="26408"/>
                </a:lnTo>
                <a:lnTo>
                  <a:pt x="1223211" y="17057"/>
                </a:lnTo>
                <a:lnTo>
                  <a:pt x="1169141" y="9682"/>
                </a:lnTo>
                <a:lnTo>
                  <a:pt x="1114071" y="4342"/>
                </a:lnTo>
                <a:lnTo>
                  <a:pt x="1058085" y="1095"/>
                </a:lnTo>
                <a:lnTo>
                  <a:pt x="1001268" y="0"/>
                </a:lnTo>
                <a:close/>
              </a:path>
            </a:pathLst>
          </a:custGeom>
          <a:solidFill>
            <a:srgbClr val="80A8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4637244" y="2108923"/>
            <a:ext cx="940435" cy="3765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Auction</a:t>
            </a:r>
            <a:endParaRPr sz="2300">
              <a:latin typeface="Franklin Gothic Book"/>
              <a:cs typeface="Franklin Gothic Book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15695" y="2080256"/>
            <a:ext cx="6558280" cy="4381500"/>
            <a:chOff x="615695" y="2080256"/>
            <a:chExt cx="6558280" cy="4381500"/>
          </a:xfrm>
        </p:grpSpPr>
        <p:sp>
          <p:nvSpPr>
            <p:cNvPr id="37" name="object 37"/>
            <p:cNvSpPr/>
            <p:nvPr/>
          </p:nvSpPr>
          <p:spPr>
            <a:xfrm>
              <a:off x="2191512" y="5702807"/>
              <a:ext cx="1562100" cy="480059"/>
            </a:xfrm>
            <a:custGeom>
              <a:avLst/>
              <a:gdLst/>
              <a:ahLst/>
              <a:cxnLst/>
              <a:rect l="l" t="t" r="r" b="b"/>
              <a:pathLst>
                <a:path w="1562100" h="480060">
                  <a:moveTo>
                    <a:pt x="1322070" y="0"/>
                  </a:moveTo>
                  <a:lnTo>
                    <a:pt x="1322070" y="96012"/>
                  </a:lnTo>
                  <a:lnTo>
                    <a:pt x="0" y="96012"/>
                  </a:lnTo>
                  <a:lnTo>
                    <a:pt x="0" y="384048"/>
                  </a:lnTo>
                  <a:lnTo>
                    <a:pt x="1322070" y="384048"/>
                  </a:lnTo>
                  <a:lnTo>
                    <a:pt x="1322070" y="480060"/>
                  </a:lnTo>
                  <a:lnTo>
                    <a:pt x="1562100" y="240030"/>
                  </a:lnTo>
                  <a:lnTo>
                    <a:pt x="1322070" y="0"/>
                  </a:lnTo>
                  <a:close/>
                </a:path>
              </a:pathLst>
            </a:custGeom>
            <a:solidFill>
              <a:srgbClr val="C9D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178295" y="2080256"/>
              <a:ext cx="995680" cy="768350"/>
            </a:xfrm>
            <a:custGeom>
              <a:avLst/>
              <a:gdLst/>
              <a:ahLst/>
              <a:cxnLst/>
              <a:rect l="l" t="t" r="r" b="b"/>
              <a:pathLst>
                <a:path w="995679" h="768350">
                  <a:moveTo>
                    <a:pt x="929271" y="0"/>
                  </a:moveTo>
                  <a:lnTo>
                    <a:pt x="0" y="0"/>
                  </a:lnTo>
                  <a:lnTo>
                    <a:pt x="0" y="252247"/>
                  </a:lnTo>
                  <a:lnTo>
                    <a:pt x="677024" y="252247"/>
                  </a:lnTo>
                  <a:lnTo>
                    <a:pt x="677024" y="493280"/>
                  </a:lnTo>
                  <a:lnTo>
                    <a:pt x="611124" y="493280"/>
                  </a:lnTo>
                  <a:lnTo>
                    <a:pt x="803148" y="768096"/>
                  </a:lnTo>
                  <a:lnTo>
                    <a:pt x="995172" y="493280"/>
                  </a:lnTo>
                  <a:lnTo>
                    <a:pt x="929271" y="493280"/>
                  </a:lnTo>
                  <a:lnTo>
                    <a:pt x="929271" y="0"/>
                  </a:lnTo>
                  <a:close/>
                </a:path>
              </a:pathLst>
            </a:custGeom>
            <a:solidFill>
              <a:srgbClr val="CDD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15695" y="4977382"/>
              <a:ext cx="1511935" cy="1484630"/>
            </a:xfrm>
            <a:custGeom>
              <a:avLst/>
              <a:gdLst/>
              <a:ahLst/>
              <a:cxnLst/>
              <a:rect l="l" t="t" r="r" b="b"/>
              <a:pathLst>
                <a:path w="1511935" h="1484629">
                  <a:moveTo>
                    <a:pt x="1264361" y="0"/>
                  </a:moveTo>
                  <a:lnTo>
                    <a:pt x="247446" y="0"/>
                  </a:lnTo>
                  <a:lnTo>
                    <a:pt x="197576" y="5027"/>
                  </a:lnTo>
                  <a:lnTo>
                    <a:pt x="151127" y="19445"/>
                  </a:lnTo>
                  <a:lnTo>
                    <a:pt x="109095" y="42259"/>
                  </a:lnTo>
                  <a:lnTo>
                    <a:pt x="72474" y="72474"/>
                  </a:lnTo>
                  <a:lnTo>
                    <a:pt x="42259" y="109095"/>
                  </a:lnTo>
                  <a:lnTo>
                    <a:pt x="19445" y="151127"/>
                  </a:lnTo>
                  <a:lnTo>
                    <a:pt x="5027" y="197576"/>
                  </a:lnTo>
                  <a:lnTo>
                    <a:pt x="0" y="247446"/>
                  </a:lnTo>
                  <a:lnTo>
                    <a:pt x="0" y="1236929"/>
                  </a:lnTo>
                  <a:lnTo>
                    <a:pt x="5027" y="1286799"/>
                  </a:lnTo>
                  <a:lnTo>
                    <a:pt x="19445" y="1333248"/>
                  </a:lnTo>
                  <a:lnTo>
                    <a:pt x="42259" y="1375280"/>
                  </a:lnTo>
                  <a:lnTo>
                    <a:pt x="72474" y="1411901"/>
                  </a:lnTo>
                  <a:lnTo>
                    <a:pt x="109095" y="1442116"/>
                  </a:lnTo>
                  <a:lnTo>
                    <a:pt x="151127" y="1464930"/>
                  </a:lnTo>
                  <a:lnTo>
                    <a:pt x="197576" y="1479348"/>
                  </a:lnTo>
                  <a:lnTo>
                    <a:pt x="247446" y="1484376"/>
                  </a:lnTo>
                  <a:lnTo>
                    <a:pt x="1264361" y="1484376"/>
                  </a:lnTo>
                  <a:lnTo>
                    <a:pt x="1314231" y="1479348"/>
                  </a:lnTo>
                  <a:lnTo>
                    <a:pt x="1360680" y="1464930"/>
                  </a:lnTo>
                  <a:lnTo>
                    <a:pt x="1402712" y="1442116"/>
                  </a:lnTo>
                  <a:lnTo>
                    <a:pt x="1439333" y="1411901"/>
                  </a:lnTo>
                  <a:lnTo>
                    <a:pt x="1469548" y="1375280"/>
                  </a:lnTo>
                  <a:lnTo>
                    <a:pt x="1492362" y="1333248"/>
                  </a:lnTo>
                  <a:lnTo>
                    <a:pt x="1506780" y="1286799"/>
                  </a:lnTo>
                  <a:lnTo>
                    <a:pt x="1511808" y="1236929"/>
                  </a:lnTo>
                  <a:lnTo>
                    <a:pt x="1511808" y="247446"/>
                  </a:lnTo>
                  <a:lnTo>
                    <a:pt x="1506780" y="197576"/>
                  </a:lnTo>
                  <a:lnTo>
                    <a:pt x="1492362" y="151127"/>
                  </a:lnTo>
                  <a:lnTo>
                    <a:pt x="1469548" y="109095"/>
                  </a:lnTo>
                  <a:lnTo>
                    <a:pt x="1439333" y="72474"/>
                  </a:lnTo>
                  <a:lnTo>
                    <a:pt x="1402712" y="42259"/>
                  </a:lnTo>
                  <a:lnTo>
                    <a:pt x="1360680" y="19445"/>
                  </a:lnTo>
                  <a:lnTo>
                    <a:pt x="1314231" y="5027"/>
                  </a:lnTo>
                  <a:lnTo>
                    <a:pt x="1264361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545384" y="3977706"/>
              <a:ext cx="934719" cy="958215"/>
            </a:xfrm>
            <a:custGeom>
              <a:avLst/>
              <a:gdLst/>
              <a:ahLst/>
              <a:cxnLst/>
              <a:rect l="l" t="t" r="r" b="b"/>
              <a:pathLst>
                <a:path w="934719" h="958214">
                  <a:moveTo>
                    <a:pt x="722210" y="0"/>
                  </a:moveTo>
                  <a:lnTo>
                    <a:pt x="70700" y="679564"/>
                  </a:lnTo>
                  <a:lnTo>
                    <a:pt x="0" y="611784"/>
                  </a:lnTo>
                  <a:lnTo>
                    <a:pt x="7302" y="957986"/>
                  </a:lnTo>
                  <a:lnTo>
                    <a:pt x="353504" y="950683"/>
                  </a:lnTo>
                  <a:lnTo>
                    <a:pt x="282803" y="882904"/>
                  </a:lnTo>
                  <a:lnTo>
                    <a:pt x="934313" y="203339"/>
                  </a:lnTo>
                  <a:lnTo>
                    <a:pt x="722210" y="0"/>
                  </a:lnTo>
                  <a:close/>
                </a:path>
              </a:pathLst>
            </a:custGeom>
            <a:solidFill>
              <a:srgbClr val="C9DB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110486" y="2080259"/>
              <a:ext cx="908685" cy="935990"/>
            </a:xfrm>
            <a:custGeom>
              <a:avLst/>
              <a:gdLst/>
              <a:ahLst/>
              <a:cxnLst/>
              <a:rect l="l" t="t" r="r" b="b"/>
              <a:pathLst>
                <a:path w="908685" h="935989">
                  <a:moveTo>
                    <a:pt x="583310" y="0"/>
                  </a:moveTo>
                  <a:lnTo>
                    <a:pt x="583310" y="77927"/>
                  </a:lnTo>
                  <a:lnTo>
                    <a:pt x="0" y="77927"/>
                  </a:lnTo>
                  <a:lnTo>
                    <a:pt x="0" y="935736"/>
                  </a:lnTo>
                  <a:lnTo>
                    <a:pt x="298284" y="935736"/>
                  </a:lnTo>
                  <a:lnTo>
                    <a:pt x="298284" y="376224"/>
                  </a:lnTo>
                  <a:lnTo>
                    <a:pt x="583310" y="376224"/>
                  </a:lnTo>
                  <a:lnTo>
                    <a:pt x="583310" y="454152"/>
                  </a:lnTo>
                  <a:lnTo>
                    <a:pt x="908304" y="227076"/>
                  </a:lnTo>
                  <a:lnTo>
                    <a:pt x="583310" y="0"/>
                  </a:lnTo>
                  <a:close/>
                </a:path>
              </a:pathLst>
            </a:custGeom>
            <a:solidFill>
              <a:srgbClr val="CDD9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19408" y="4817654"/>
            <a:ext cx="2695575" cy="1355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085"/>
              </a:lnSpc>
              <a:spcBef>
                <a:spcPts val="100"/>
              </a:spcBef>
              <a:tabLst>
                <a:tab pos="1785620" algn="l"/>
              </a:tabLst>
            </a:pP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Revenue</a:t>
            </a:r>
            <a:r>
              <a:rPr sz="1300" spc="-4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to</a:t>
            </a:r>
            <a:r>
              <a:rPr sz="1300" spc="-4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Obtain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	</a:t>
            </a:r>
            <a:r>
              <a:rPr sz="6000" spc="-35" dirty="0">
                <a:solidFill>
                  <a:srgbClr val="C9DBBA"/>
                </a:solidFill>
                <a:latin typeface="Franklin Gothic Book"/>
                <a:cs typeface="Franklin Gothic Book"/>
              </a:rPr>
              <a:t>$$</a:t>
            </a:r>
            <a:endParaRPr sz="6000">
              <a:latin typeface="Franklin Gothic Book"/>
              <a:cs typeface="Franklin Gothic Book"/>
            </a:endParaRPr>
          </a:p>
          <a:p>
            <a:pPr marR="1384300" algn="ctr">
              <a:lnSpc>
                <a:spcPts val="770"/>
              </a:lnSpc>
            </a:pP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Utility</a:t>
            </a:r>
            <a:r>
              <a:rPr sz="1300" spc="-4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Seeks</a:t>
            </a:r>
            <a:endParaRPr sz="13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Franklin Gothic Book"/>
              <a:cs typeface="Franklin Gothic Book"/>
            </a:endParaRPr>
          </a:p>
          <a:p>
            <a:pPr marL="76200" marR="1461770" indent="635" algn="ctr">
              <a:lnSpc>
                <a:spcPts val="1400"/>
              </a:lnSpc>
              <a:spcBef>
                <a:spcPts val="5"/>
              </a:spcBef>
            </a:pP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Allowances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Needed</a:t>
            </a:r>
            <a:r>
              <a:rPr sz="1300" spc="-50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to</a:t>
            </a:r>
            <a:r>
              <a:rPr sz="1300" spc="-4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Franklin Gothic Book"/>
                <a:cs typeface="Franklin Gothic Book"/>
              </a:rPr>
              <a:t>Cover </a:t>
            </a:r>
            <a:r>
              <a:rPr sz="1300" dirty="0">
                <a:solidFill>
                  <a:srgbClr val="FFFFFF"/>
                </a:solidFill>
                <a:latin typeface="Franklin Gothic Book"/>
                <a:cs typeface="Franklin Gothic Book"/>
              </a:rPr>
              <a:t>GHG</a:t>
            </a:r>
            <a:r>
              <a:rPr sz="1300" spc="-35" dirty="0">
                <a:solidFill>
                  <a:srgbClr val="FFFFFF"/>
                </a:solidFill>
                <a:latin typeface="Franklin Gothic Book"/>
                <a:cs typeface="Franklin Gothic Book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Franklin Gothic Book"/>
                <a:cs typeface="Franklin Gothic Book"/>
              </a:rPr>
              <a:t>Emissions</a:t>
            </a:r>
            <a:endParaRPr sz="1300">
              <a:latin typeface="Franklin Gothic Book"/>
              <a:cs typeface="Franklin Gothic Book"/>
            </a:endParaRPr>
          </a:p>
        </p:txBody>
      </p:sp>
      <p:sp>
        <p:nvSpPr>
          <p:cNvPr id="43" name="object 4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826227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94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Key</a:t>
            </a:r>
            <a:r>
              <a:rPr spc="-150" dirty="0"/>
              <a:t> </a:t>
            </a:r>
            <a:r>
              <a:rPr dirty="0"/>
              <a:t>Challenges</a:t>
            </a:r>
            <a:r>
              <a:rPr spc="-180" dirty="0"/>
              <a:t> </a:t>
            </a:r>
            <a:r>
              <a:rPr dirty="0"/>
              <a:t>To</a:t>
            </a:r>
            <a:r>
              <a:rPr spc="-155" dirty="0"/>
              <a:t> </a:t>
            </a:r>
            <a:r>
              <a:rPr spc="-10" dirty="0"/>
              <a:t>Resolve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3" name="object 3"/>
          <p:cNvSpPr txBox="1"/>
          <p:nvPr/>
        </p:nvSpPr>
        <p:spPr>
          <a:xfrm>
            <a:off x="681615" y="1720247"/>
            <a:ext cx="10400030" cy="437769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254000" indent="-228600">
              <a:lnSpc>
                <a:spcPct val="100000"/>
              </a:lnSpc>
              <a:spcBef>
                <a:spcPts val="365"/>
              </a:spcBef>
              <a:buFont typeface="Arial"/>
              <a:buChar char="•"/>
              <a:tabLst>
                <a:tab pos="2540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Greenhouse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reporting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Power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Entities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(EPEs)</a:t>
            </a:r>
            <a:endParaRPr sz="2800">
              <a:latin typeface="Franklin Gothic Book"/>
              <a:cs typeface="Franklin Gothic Book"/>
            </a:endParaRPr>
          </a:p>
          <a:p>
            <a:pPr marL="711200" lvl="1" indent="-228600">
              <a:lnSpc>
                <a:spcPct val="100000"/>
              </a:lnSpc>
              <a:spcBef>
                <a:spcPts val="234"/>
              </a:spcBef>
              <a:buFont typeface="Arial"/>
              <a:buChar char="•"/>
              <a:tabLst>
                <a:tab pos="7112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First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greenhouse</a:t>
            </a:r>
            <a:r>
              <a:rPr sz="2400" spc="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 reporting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year is due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June</a:t>
            </a:r>
            <a:r>
              <a:rPr sz="24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1</a:t>
            </a:r>
            <a:r>
              <a:rPr sz="2400" spc="-37" baseline="24305" dirty="0">
                <a:solidFill>
                  <a:srgbClr val="333333"/>
                </a:solidFill>
                <a:latin typeface="Franklin Gothic Book"/>
                <a:cs typeface="Franklin Gothic Book"/>
              </a:rPr>
              <a:t>st</a:t>
            </a:r>
            <a:endParaRPr sz="2400" baseline="24305">
              <a:latin typeface="Franklin Gothic Book"/>
              <a:cs typeface="Franklin Gothic Book"/>
            </a:endParaRPr>
          </a:p>
          <a:p>
            <a:pPr marL="711200" lvl="1" indent="-228600">
              <a:lnSpc>
                <a:spcPct val="100000"/>
              </a:lnSpc>
              <a:spcBef>
                <a:spcPts val="200"/>
              </a:spcBef>
              <a:buFont typeface="Arial"/>
              <a:buChar char="•"/>
              <a:tabLst>
                <a:tab pos="7112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Working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through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reporting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tool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analytical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challenges</a:t>
            </a:r>
            <a:endParaRPr sz="2400">
              <a:latin typeface="Franklin Gothic Book"/>
              <a:cs typeface="Franklin Gothic Book"/>
            </a:endParaRPr>
          </a:p>
          <a:p>
            <a:pPr marL="2540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540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Lack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clarity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state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border</a:t>
            </a:r>
            <a:r>
              <a:rPr sz="28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grid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(balancing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authority)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overlap</a:t>
            </a:r>
            <a:endParaRPr sz="2800">
              <a:latin typeface="Franklin Gothic Book"/>
              <a:cs typeface="Franklin Gothic Book"/>
            </a:endParaRPr>
          </a:p>
          <a:p>
            <a:pPr marL="2540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54000" algn="l"/>
              </a:tabLst>
            </a:pP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Approved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forecasts</a:t>
            </a:r>
            <a:r>
              <a:rPr sz="2800" spc="-11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supply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8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demand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imperfect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match</a:t>
            </a:r>
            <a:endParaRPr sz="2800">
              <a:latin typeface="Franklin Gothic Book"/>
              <a:cs typeface="Franklin Gothic Book"/>
            </a:endParaRPr>
          </a:p>
          <a:p>
            <a:pPr marL="2540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540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Energy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Imbalance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Market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(EIM)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future</a:t>
            </a:r>
            <a:r>
              <a:rPr sz="28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organized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markets</a:t>
            </a:r>
            <a:endParaRPr sz="2800">
              <a:latin typeface="Franklin Gothic Book"/>
              <a:cs typeface="Franklin Gothic Book"/>
            </a:endParaRPr>
          </a:p>
          <a:p>
            <a:pPr marL="711200" lvl="1" indent="-228600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7112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Statutory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rulemaking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requirement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addressing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organized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markets</a:t>
            </a:r>
            <a:endParaRPr sz="2400">
              <a:latin typeface="Franklin Gothic Book"/>
              <a:cs typeface="Franklin Gothic Book"/>
            </a:endParaRPr>
          </a:p>
          <a:p>
            <a:pPr marL="7112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7112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Ongoing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discussions</a:t>
            </a:r>
            <a:r>
              <a:rPr sz="24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California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Integrated</a:t>
            </a:r>
            <a:r>
              <a:rPr sz="24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System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Operator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(Cal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ISO)</a:t>
            </a:r>
            <a:endParaRPr sz="2400">
              <a:latin typeface="Franklin Gothic Book"/>
              <a:cs typeface="Franklin Gothic Book"/>
            </a:endParaRPr>
          </a:p>
          <a:p>
            <a:pPr marL="711200" lvl="1" indent="-22860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7112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Ongoing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discussions</a:t>
            </a:r>
            <a:r>
              <a:rPr sz="24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Southwest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Power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Pool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(SPP)</a:t>
            </a:r>
            <a:r>
              <a:rPr sz="24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Markets+</a:t>
            </a:r>
            <a:r>
              <a:rPr sz="24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Initiative</a:t>
            </a:r>
            <a:endParaRPr sz="2400">
              <a:latin typeface="Franklin Gothic Book"/>
              <a:cs typeface="Franklin Gothic Book"/>
            </a:endParaRPr>
          </a:p>
          <a:p>
            <a:pPr marL="711200" lvl="1" indent="-2286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7112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Successfully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negotiated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an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interim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reporting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solution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Cal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ISO</a:t>
            </a:r>
            <a:endParaRPr sz="24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6108200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2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7E168-255E-5897-D9D0-49C1E7AC4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Consignment Mechanics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(Procedures &amp; Protocols)</a:t>
            </a: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2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D73E5C7-F044-CD11-F7AF-CD2CF88D8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88"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513921-DE6A-27E4-6A8F-086056865D86}"/>
              </a:ext>
            </a:extLst>
          </p:cNvPr>
          <p:cNvSpPr/>
          <p:nvPr/>
        </p:nvSpPr>
        <p:spPr>
          <a:xfrm>
            <a:off x="1" y="625683"/>
            <a:ext cx="7156174" cy="146305"/>
          </a:xfrm>
          <a:prstGeom prst="rect">
            <a:avLst/>
          </a:prstGeom>
          <a:solidFill>
            <a:srgbClr val="4DB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684B11F-F3DC-978A-A3C8-07178666E8A4}"/>
              </a:ext>
            </a:extLst>
          </p:cNvPr>
          <p:cNvCxnSpPr>
            <a:cxnSpLocks/>
          </p:cNvCxnSpPr>
          <p:nvPr/>
        </p:nvCxnSpPr>
        <p:spPr>
          <a:xfrm>
            <a:off x="481029" y="4546920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566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7607" y="394715"/>
            <a:ext cx="1700783" cy="441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Important</a:t>
            </a:r>
            <a:r>
              <a:rPr spc="35" dirty="0"/>
              <a:t> </a:t>
            </a:r>
            <a:r>
              <a:rPr spc="-10" dirty="0"/>
              <a:t>Dates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025842" y="3133344"/>
            <a:ext cx="9642475" cy="264160"/>
            <a:chOff x="1025842" y="3133344"/>
            <a:chExt cx="9642475" cy="264160"/>
          </a:xfrm>
        </p:grpSpPr>
        <p:sp>
          <p:nvSpPr>
            <p:cNvPr id="5" name="object 5"/>
            <p:cNvSpPr/>
            <p:nvPr/>
          </p:nvSpPr>
          <p:spPr>
            <a:xfrm>
              <a:off x="1040130" y="3252978"/>
              <a:ext cx="9613900" cy="2540"/>
            </a:xfrm>
            <a:custGeom>
              <a:avLst/>
              <a:gdLst/>
              <a:ahLst/>
              <a:cxnLst/>
              <a:rect l="l" t="t" r="r" b="b"/>
              <a:pathLst>
                <a:path w="9613900" h="2539">
                  <a:moveTo>
                    <a:pt x="0" y="2539"/>
                  </a:moveTo>
                  <a:lnTo>
                    <a:pt x="9613519" y="0"/>
                  </a:lnTo>
                </a:path>
              </a:pathLst>
            </a:custGeom>
            <a:ln w="28575">
              <a:solidFill>
                <a:srgbClr val="ACAC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03847" y="3133344"/>
              <a:ext cx="234696" cy="2346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52116" y="3163824"/>
              <a:ext cx="233171" cy="23317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746629" y="1955038"/>
            <a:ext cx="1319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FEB</a:t>
            </a:r>
            <a:r>
              <a:rPr sz="2400" spc="-5" dirty="0">
                <a:solidFill>
                  <a:srgbClr val="44688F"/>
                </a:solidFill>
                <a:latin typeface="Franklin Gothic Medium"/>
                <a:cs typeface="Franklin Gothic Medium"/>
              </a:rPr>
              <a:t> </a:t>
            </a:r>
            <a:r>
              <a:rPr sz="2400" spc="-2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2023</a:t>
            </a:r>
            <a:endParaRPr sz="2400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52671" y="1862073"/>
            <a:ext cx="2686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February</a:t>
            </a:r>
            <a:r>
              <a:rPr sz="1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28,</a:t>
            </a:r>
            <a:r>
              <a:rPr sz="1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2023</a:t>
            </a:r>
            <a:r>
              <a:rPr sz="1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over</a:t>
            </a:r>
            <a:r>
              <a:rPr sz="1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6M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52671" y="2136089"/>
            <a:ext cx="26854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1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were</a:t>
            </a:r>
            <a:r>
              <a:rPr sz="1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auctioned.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4850" y="3373754"/>
            <a:ext cx="1447800" cy="242506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43815">
              <a:lnSpc>
                <a:spcPct val="100000"/>
              </a:lnSpc>
              <a:spcBef>
                <a:spcPts val="605"/>
              </a:spcBef>
            </a:pPr>
            <a:r>
              <a:rPr sz="240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MAR</a:t>
            </a:r>
            <a:r>
              <a:rPr sz="2400" spc="-1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44688F"/>
                </a:solidFill>
                <a:latin typeface="Franklin Gothic Medium"/>
                <a:cs typeface="Franklin Gothic Medium"/>
              </a:rPr>
              <a:t>31</a:t>
            </a:r>
            <a:endParaRPr sz="24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  <a:spcBef>
                <a:spcPts val="384"/>
              </a:spcBef>
            </a:pP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Public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Notice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1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</a:t>
            </a:r>
            <a:r>
              <a:rPr sz="1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#2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will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include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supply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amount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8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vintage</a:t>
            </a:r>
            <a:r>
              <a:rPr sz="18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of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1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to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auctioned.</a:t>
            </a:r>
            <a:endParaRPr sz="1800">
              <a:latin typeface="Franklin Gothic Book"/>
              <a:cs typeface="Franklin Gothic Book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794759" y="3131820"/>
            <a:ext cx="4160520" cy="239395"/>
            <a:chOff x="3794759" y="3131820"/>
            <a:chExt cx="4160520" cy="23939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94759" y="3136392"/>
              <a:ext cx="234695" cy="2346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22107" y="3131820"/>
              <a:ext cx="233172" cy="234695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086482" y="3413505"/>
            <a:ext cx="1154430" cy="211264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40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MAY</a:t>
            </a:r>
            <a:r>
              <a:rPr sz="2400" spc="-15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 </a:t>
            </a:r>
            <a:r>
              <a:rPr sz="2400" spc="-5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1</a:t>
            </a:r>
            <a:endParaRPr sz="2400">
              <a:latin typeface="Franklin Gothic Medium"/>
              <a:cs typeface="Franklin Gothic Medium"/>
            </a:endParaRPr>
          </a:p>
          <a:p>
            <a:pPr marL="40005" marR="5080">
              <a:lnSpc>
                <a:spcPct val="100000"/>
              </a:lnSpc>
              <a:spcBef>
                <a:spcPts val="250"/>
              </a:spcBef>
            </a:pP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Deadline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to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register</a:t>
            </a:r>
            <a:r>
              <a:rPr sz="1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for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</a:t>
            </a:r>
            <a:r>
              <a:rPr sz="1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is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30</a:t>
            </a:r>
            <a:r>
              <a:rPr sz="1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days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prior</a:t>
            </a:r>
            <a:r>
              <a:rPr sz="1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to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Auction.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535161" y="3332845"/>
            <a:ext cx="1278890" cy="1466850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785"/>
              </a:spcBef>
            </a:pPr>
            <a:r>
              <a:rPr sz="240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OCT </a:t>
            </a:r>
            <a:r>
              <a:rPr sz="2400" spc="-25" dirty="0">
                <a:solidFill>
                  <a:srgbClr val="44688F"/>
                </a:solidFill>
                <a:latin typeface="Franklin Gothic Medium"/>
                <a:cs typeface="Franklin Gothic Medium"/>
              </a:rPr>
              <a:t>24</a:t>
            </a:r>
            <a:endParaRPr sz="24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  <a:spcBef>
                <a:spcPts val="580"/>
              </a:spcBef>
            </a:pPr>
            <a:r>
              <a:rPr sz="20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Distribution </a:t>
            </a:r>
            <a:r>
              <a:rPr sz="20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0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000" dirty="0">
                <a:solidFill>
                  <a:srgbClr val="333333"/>
                </a:solidFill>
                <a:latin typeface="Franklin Gothic Book"/>
                <a:cs typeface="Franklin Gothic Book"/>
              </a:rPr>
              <a:t>no</a:t>
            </a:r>
            <a:r>
              <a:rPr sz="20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0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 </a:t>
            </a:r>
            <a:r>
              <a:rPr sz="20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allowances.</a:t>
            </a:r>
            <a:endParaRPr sz="2000">
              <a:latin typeface="Franklin Gothic Book"/>
              <a:cs typeface="Franklin Gothic Book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804672" y="3134867"/>
            <a:ext cx="10083165" cy="247015"/>
            <a:chOff x="804672" y="3134867"/>
            <a:chExt cx="10083165" cy="24701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652760" y="3134867"/>
              <a:ext cx="234696" cy="23469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4672" y="3137915"/>
              <a:ext cx="234696" cy="2346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44000" y="3147059"/>
              <a:ext cx="233172" cy="23469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3431285" y="3392339"/>
            <a:ext cx="1026160" cy="104013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sz="240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MAY</a:t>
            </a:r>
            <a:r>
              <a:rPr sz="2400" spc="-15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44688F"/>
                </a:solidFill>
                <a:latin typeface="Franklin Gothic Medium"/>
                <a:cs typeface="Franklin Gothic Medium"/>
              </a:rPr>
              <a:t>31</a:t>
            </a:r>
            <a:endParaRPr sz="2400">
              <a:latin typeface="Franklin Gothic Medium"/>
              <a:cs typeface="Franklin Gothic Medium"/>
            </a:endParaRPr>
          </a:p>
          <a:p>
            <a:pPr marL="150495" marR="152400">
              <a:lnSpc>
                <a:spcPct val="100000"/>
              </a:lnSpc>
              <a:spcBef>
                <a:spcPts val="335"/>
              </a:spcBef>
            </a:pP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#2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948934" y="3412363"/>
            <a:ext cx="1012825" cy="985519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240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AUG</a:t>
            </a:r>
            <a:r>
              <a:rPr sz="2400" spc="-65" dirty="0">
                <a:solidFill>
                  <a:srgbClr val="44688F"/>
                </a:solidFill>
                <a:latin typeface="Franklin Gothic Medium"/>
                <a:cs typeface="Franklin Gothic Medium"/>
              </a:rPr>
              <a:t> </a:t>
            </a:r>
            <a:r>
              <a:rPr sz="2400" spc="-25" dirty="0">
                <a:solidFill>
                  <a:srgbClr val="44688F"/>
                </a:solidFill>
                <a:latin typeface="Franklin Gothic Medium"/>
                <a:cs typeface="Franklin Gothic Medium"/>
              </a:rPr>
              <a:t>30</a:t>
            </a:r>
            <a:endParaRPr sz="2400">
              <a:latin typeface="Franklin Gothic Medium"/>
              <a:cs typeface="Franklin Gothic Medium"/>
            </a:endParaRPr>
          </a:p>
          <a:p>
            <a:pPr marL="69850" marR="220345">
              <a:lnSpc>
                <a:spcPct val="100000"/>
              </a:lnSpc>
              <a:spcBef>
                <a:spcPts val="150"/>
              </a:spcBef>
            </a:pP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#3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030593" y="3355718"/>
            <a:ext cx="1334770" cy="2170430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292735">
              <a:lnSpc>
                <a:spcPct val="100000"/>
              </a:lnSpc>
              <a:spcBef>
                <a:spcPts val="695"/>
              </a:spcBef>
            </a:pPr>
            <a:r>
              <a:rPr sz="240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OCT</a:t>
            </a:r>
            <a:r>
              <a:rPr sz="2400" spc="-5" dirty="0">
                <a:solidFill>
                  <a:srgbClr val="44688F"/>
                </a:solidFill>
                <a:latin typeface="Franklin Gothic Medium"/>
                <a:cs typeface="Franklin Gothic Medium"/>
              </a:rPr>
              <a:t> </a:t>
            </a:r>
            <a:r>
              <a:rPr sz="2400" spc="-5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1</a:t>
            </a:r>
            <a:endParaRPr sz="24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  <a:spcBef>
                <a:spcPts val="445"/>
              </a:spcBef>
            </a:pP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number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18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allocated</a:t>
            </a:r>
            <a:r>
              <a:rPr sz="18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to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qualifying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1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will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published.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037953" y="3336892"/>
            <a:ext cx="1651000" cy="1181735"/>
          </a:xfrm>
          <a:prstGeom prst="rect">
            <a:avLst/>
          </a:prstGeom>
        </p:spPr>
        <p:txBody>
          <a:bodyPr vert="horz" wrap="square" lIns="0" tIns="110489" rIns="0" bIns="0" rtlCol="0">
            <a:spAutoFit/>
          </a:bodyPr>
          <a:lstStyle/>
          <a:p>
            <a:pPr marL="200025">
              <a:lnSpc>
                <a:spcPct val="100000"/>
              </a:lnSpc>
              <a:spcBef>
                <a:spcPts val="869"/>
              </a:spcBef>
            </a:pPr>
            <a:r>
              <a:rPr sz="240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NOV</a:t>
            </a:r>
            <a:r>
              <a:rPr sz="2400" spc="-35" dirty="0">
                <a:solidFill>
                  <a:srgbClr val="44688F"/>
                </a:solidFill>
                <a:latin typeface="Franklin Gothic Medium"/>
                <a:cs typeface="Franklin Gothic Medium"/>
              </a:rPr>
              <a:t> </a:t>
            </a:r>
            <a:r>
              <a:rPr sz="2400" spc="-5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1</a:t>
            </a:r>
            <a:endParaRPr sz="2400">
              <a:latin typeface="Franklin Gothic Medium"/>
              <a:cs typeface="Franklin Gothic Medium"/>
            </a:endParaRPr>
          </a:p>
          <a:p>
            <a:pPr marL="38100" marR="30480">
              <a:lnSpc>
                <a:spcPct val="100000"/>
              </a:lnSpc>
              <a:spcBef>
                <a:spcPts val="650"/>
              </a:spcBef>
            </a:pPr>
            <a:r>
              <a:rPr sz="2000" dirty="0">
                <a:solidFill>
                  <a:srgbClr val="333333"/>
                </a:solidFill>
                <a:latin typeface="Franklin Gothic Book"/>
                <a:cs typeface="Franklin Gothic Book"/>
              </a:rPr>
              <a:t>1</a:t>
            </a:r>
            <a:r>
              <a:rPr sz="1950" baseline="25641" dirty="0">
                <a:solidFill>
                  <a:srgbClr val="333333"/>
                </a:solidFill>
                <a:latin typeface="Franklin Gothic Book"/>
                <a:cs typeface="Franklin Gothic Book"/>
              </a:rPr>
              <a:t>st</a:t>
            </a:r>
            <a:r>
              <a:rPr sz="1950" spc="277" baseline="2564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0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 deadline.</a:t>
            </a:r>
            <a:endParaRPr sz="2000">
              <a:latin typeface="Franklin Gothic Book"/>
              <a:cs typeface="Franklin Gothic Book"/>
            </a:endParaRPr>
          </a:p>
        </p:txBody>
      </p:sp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02352" y="3116579"/>
            <a:ext cx="234696" cy="234696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4637278" y="3412363"/>
            <a:ext cx="1127125" cy="208280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19380">
              <a:lnSpc>
                <a:spcPct val="100000"/>
              </a:lnSpc>
              <a:spcBef>
                <a:spcPts val="305"/>
              </a:spcBef>
            </a:pPr>
            <a:r>
              <a:rPr sz="240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AUG</a:t>
            </a:r>
            <a:r>
              <a:rPr sz="2400" spc="-75" dirty="0">
                <a:solidFill>
                  <a:srgbClr val="44688F"/>
                </a:solidFill>
                <a:latin typeface="Franklin Gothic Medium"/>
                <a:cs typeface="Franklin Gothic Medium"/>
              </a:rPr>
              <a:t> </a:t>
            </a:r>
            <a:r>
              <a:rPr sz="2400" spc="-60" dirty="0">
                <a:solidFill>
                  <a:srgbClr val="44688F"/>
                </a:solidFill>
                <a:latin typeface="Franklin Gothic Medium"/>
                <a:cs typeface="Franklin Gothic Medium"/>
              </a:rPr>
              <a:t>1</a:t>
            </a:r>
            <a:endParaRPr sz="2400">
              <a:latin typeface="Franklin Gothic Medium"/>
              <a:cs typeface="Franklin Gothic Medium"/>
            </a:endParaRPr>
          </a:p>
          <a:p>
            <a:pPr marL="12700" marR="5080">
              <a:lnSpc>
                <a:spcPct val="100000"/>
              </a:lnSpc>
              <a:spcBef>
                <a:spcPts val="150"/>
              </a:spcBef>
            </a:pP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Deadline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to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register</a:t>
            </a:r>
            <a:r>
              <a:rPr sz="18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for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</a:t>
            </a:r>
            <a:r>
              <a:rPr sz="1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is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30</a:t>
            </a:r>
            <a:r>
              <a:rPr sz="18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days </a:t>
            </a:r>
            <a:r>
              <a:rPr sz="1800" dirty="0">
                <a:solidFill>
                  <a:srgbClr val="333333"/>
                </a:solidFill>
                <a:latin typeface="Franklin Gothic Book"/>
                <a:cs typeface="Franklin Gothic Book"/>
              </a:rPr>
              <a:t>prior</a:t>
            </a:r>
            <a:r>
              <a:rPr sz="18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8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to </a:t>
            </a:r>
            <a:r>
              <a:rPr sz="1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Auction.</a:t>
            </a:r>
            <a:endParaRPr sz="1800">
              <a:latin typeface="Franklin Gothic Book"/>
              <a:cs typeface="Franklin Gothic Book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35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1591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7607" y="394715"/>
            <a:ext cx="1700783" cy="441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Allocation</a:t>
            </a:r>
            <a:r>
              <a:rPr spc="-65" dirty="0"/>
              <a:t> </a:t>
            </a:r>
            <a:r>
              <a:rPr dirty="0"/>
              <a:t>of</a:t>
            </a:r>
            <a:r>
              <a:rPr spc="-10" dirty="0"/>
              <a:t> </a:t>
            </a:r>
            <a:r>
              <a:rPr dirty="0"/>
              <a:t>No</a:t>
            </a:r>
            <a:r>
              <a:rPr spc="-30" dirty="0"/>
              <a:t> </a:t>
            </a:r>
            <a:r>
              <a:rPr dirty="0"/>
              <a:t>Cost</a:t>
            </a:r>
            <a:r>
              <a:rPr spc="-30" dirty="0"/>
              <a:t> </a:t>
            </a:r>
            <a:r>
              <a:rPr spc="-10" dirty="0"/>
              <a:t>Allowances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36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94436" y="1706371"/>
            <a:ext cx="10400665" cy="4055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ts val="354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Allocation</a:t>
            </a:r>
            <a:r>
              <a:rPr sz="3000" spc="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30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2023</a:t>
            </a:r>
            <a:r>
              <a:rPr sz="30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no</a:t>
            </a:r>
            <a:r>
              <a:rPr sz="3000" spc="-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3000" spc="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allowances:</a:t>
            </a:r>
            <a:endParaRPr sz="30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ts val="3005"/>
              </a:lnSpc>
              <a:buFont typeface="Arial"/>
              <a:buChar char="•"/>
              <a:tabLst>
                <a:tab pos="698500" algn="l"/>
              </a:tabLst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July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1,</a:t>
            </a:r>
            <a:r>
              <a:rPr sz="26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2023</a:t>
            </a:r>
            <a:r>
              <a:rPr sz="26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6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utilities,</a:t>
            </a:r>
            <a:endParaRPr sz="26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ts val="2995"/>
              </a:lnSpc>
              <a:buFont typeface="Arial"/>
              <a:buChar char="•"/>
              <a:tabLst>
                <a:tab pos="698500" algn="l"/>
              </a:tabLst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July</a:t>
            </a:r>
            <a:r>
              <a:rPr sz="26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1,</a:t>
            </a:r>
            <a:r>
              <a:rPr sz="26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2023</a:t>
            </a:r>
            <a:r>
              <a:rPr sz="26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6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NG</a:t>
            </a:r>
            <a:r>
              <a:rPr sz="26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26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(35%),</a:t>
            </a:r>
            <a:endParaRPr sz="26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ts val="3055"/>
              </a:lnSpc>
              <a:buFont typeface="Arial"/>
              <a:buChar char="•"/>
              <a:tabLst>
                <a:tab pos="698500" algn="l"/>
              </a:tabLst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September</a:t>
            </a:r>
            <a:r>
              <a:rPr sz="26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1,</a:t>
            </a:r>
            <a:r>
              <a:rPr sz="26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2023</a:t>
            </a:r>
            <a:r>
              <a:rPr sz="26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6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EITEs,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6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remaining</a:t>
            </a:r>
            <a:r>
              <a:rPr sz="2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NG</a:t>
            </a:r>
            <a:r>
              <a:rPr sz="26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endParaRPr sz="2600">
              <a:latin typeface="Franklin Gothic Book"/>
              <a:cs typeface="Franklin Gothic Book"/>
            </a:endParaRPr>
          </a:p>
          <a:p>
            <a:pPr marL="241300" indent="-228600">
              <a:lnSpc>
                <a:spcPts val="3540"/>
              </a:lnSpc>
              <a:spcBef>
                <a:spcPts val="270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Allocation</a:t>
            </a:r>
            <a:r>
              <a:rPr sz="30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30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2024</a:t>
            </a:r>
            <a:r>
              <a:rPr sz="30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no</a:t>
            </a:r>
            <a:r>
              <a:rPr sz="30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30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allowances:</a:t>
            </a:r>
            <a:endParaRPr sz="30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ts val="3060"/>
              </a:lnSpc>
              <a:buFont typeface="Arial"/>
              <a:buChar char="•"/>
              <a:tabLst>
                <a:tab pos="698500" algn="l"/>
              </a:tabLst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October</a:t>
            </a:r>
            <a:r>
              <a:rPr sz="26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24,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2023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6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26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26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EITEs</a:t>
            </a:r>
            <a:endParaRPr sz="2600">
              <a:latin typeface="Franklin Gothic Book"/>
              <a:cs typeface="Franklin Gothic Book"/>
            </a:endParaRPr>
          </a:p>
          <a:p>
            <a:pPr marL="241300" marR="5080" indent="-228600">
              <a:lnSpc>
                <a:spcPts val="2880"/>
              </a:lnSpc>
              <a:spcBef>
                <a:spcPts val="969"/>
              </a:spcBef>
              <a:buFont typeface="Arial"/>
              <a:buChar char="•"/>
              <a:tabLst>
                <a:tab pos="241300" algn="l"/>
              </a:tabLst>
            </a:pP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30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January 15,</a:t>
            </a:r>
            <a:r>
              <a:rPr sz="30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2024,</a:t>
            </a:r>
            <a:r>
              <a:rPr sz="30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Ecology</a:t>
            </a:r>
            <a:r>
              <a:rPr sz="30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will</a:t>
            </a:r>
            <a:r>
              <a:rPr sz="30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publish</a:t>
            </a:r>
            <a:r>
              <a:rPr sz="30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30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dates</a:t>
            </a:r>
            <a:r>
              <a:rPr sz="30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30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each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</a:t>
            </a:r>
            <a:r>
              <a:rPr sz="30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30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30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number</a:t>
            </a:r>
            <a:r>
              <a:rPr sz="30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30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total</a:t>
            </a:r>
            <a:r>
              <a:rPr sz="30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30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that</a:t>
            </a:r>
            <a:r>
              <a:rPr sz="30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will</a:t>
            </a:r>
            <a:r>
              <a:rPr sz="30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30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0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offered.</a:t>
            </a:r>
            <a:endParaRPr sz="3000">
              <a:latin typeface="Franklin Gothic Book"/>
              <a:cs typeface="Franklin Gothic Book"/>
            </a:endParaRPr>
          </a:p>
          <a:p>
            <a:pPr marL="698500" marR="1140460" lvl="1" indent="-228600">
              <a:lnSpc>
                <a:spcPts val="2500"/>
              </a:lnSpc>
              <a:spcBef>
                <a:spcPts val="509"/>
              </a:spcBef>
              <a:buFont typeface="Arial"/>
              <a:buChar char="•"/>
              <a:tabLst>
                <a:tab pos="698500" algn="l"/>
              </a:tabLst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This</a:t>
            </a:r>
            <a:r>
              <a:rPr sz="26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will</a:t>
            </a:r>
            <a:r>
              <a:rPr sz="26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include</a:t>
            </a:r>
            <a:r>
              <a:rPr sz="26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6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number</a:t>
            </a:r>
            <a:r>
              <a:rPr sz="26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26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6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6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26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consigned</a:t>
            </a:r>
            <a:r>
              <a:rPr sz="26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by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Washington</a:t>
            </a:r>
            <a:r>
              <a:rPr sz="26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entities</a:t>
            </a:r>
            <a:r>
              <a:rPr sz="26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who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receive</a:t>
            </a:r>
            <a:r>
              <a:rPr sz="26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no-cost</a:t>
            </a:r>
            <a:r>
              <a:rPr sz="26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allowances.</a:t>
            </a:r>
            <a:endParaRPr sz="26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159911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7607" y="394715"/>
            <a:ext cx="1700783" cy="441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No</a:t>
            </a:r>
            <a:r>
              <a:rPr spc="-40" dirty="0"/>
              <a:t> </a:t>
            </a:r>
            <a:r>
              <a:rPr dirty="0"/>
              <a:t>Cost</a:t>
            </a:r>
            <a:r>
              <a:rPr spc="-70" dirty="0"/>
              <a:t> </a:t>
            </a:r>
            <a:r>
              <a:rPr dirty="0"/>
              <a:t>Allowances</a:t>
            </a:r>
            <a:r>
              <a:rPr spc="-55" dirty="0"/>
              <a:t> </a:t>
            </a:r>
            <a:r>
              <a:rPr dirty="0"/>
              <a:t>and</a:t>
            </a:r>
            <a:r>
              <a:rPr spc="-40" dirty="0"/>
              <a:t> </a:t>
            </a:r>
            <a:r>
              <a:rPr dirty="0"/>
              <a:t>their</a:t>
            </a:r>
            <a:r>
              <a:rPr spc="-55" dirty="0"/>
              <a:t> </a:t>
            </a:r>
            <a:r>
              <a:rPr dirty="0"/>
              <a:t>Limited</a:t>
            </a:r>
            <a:r>
              <a:rPr spc="-60" dirty="0"/>
              <a:t> </a:t>
            </a:r>
            <a:r>
              <a:rPr spc="-25" dirty="0"/>
              <a:t>Use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37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94436" y="1747520"/>
            <a:ext cx="10666095" cy="335026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241300" marR="5080" indent="-228600">
              <a:lnSpc>
                <a:spcPts val="3460"/>
              </a:lnSpc>
              <a:spcBef>
                <a:spcPts val="535"/>
              </a:spcBef>
              <a:buFont typeface="Arial"/>
              <a:buChar char="•"/>
              <a:tabLst>
                <a:tab pos="241300" algn="l"/>
              </a:tabLst>
            </a:pP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Limited</a:t>
            </a:r>
            <a:r>
              <a:rPr sz="3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Use</a:t>
            </a:r>
            <a:r>
              <a:rPr sz="32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Holding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Accounts</a:t>
            </a:r>
            <a:r>
              <a:rPr sz="3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(LUHA)</a:t>
            </a:r>
            <a:r>
              <a:rPr sz="3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3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assigned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3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3200" spc="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only.</a:t>
            </a:r>
            <a:endParaRPr sz="3200">
              <a:latin typeface="Franklin Gothic Book"/>
              <a:cs typeface="Franklin Gothic Book"/>
            </a:endParaRPr>
          </a:p>
          <a:p>
            <a:pPr marL="698500" lvl="1" indent="-228600">
              <a:lnSpc>
                <a:spcPct val="100000"/>
              </a:lnSpc>
              <a:spcBef>
                <a:spcPts val="114"/>
              </a:spcBef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View</a:t>
            </a:r>
            <a:r>
              <a:rPr sz="28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no-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ECY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your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Holding</a:t>
            </a:r>
            <a:r>
              <a:rPr sz="28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Account.</a:t>
            </a:r>
            <a:endParaRPr sz="2800">
              <a:latin typeface="Franklin Gothic Book"/>
              <a:cs typeface="Franklin Gothic Book"/>
            </a:endParaRPr>
          </a:p>
          <a:p>
            <a:pPr marL="698500" marR="31115" lvl="1" indent="-228600">
              <a:lnSpc>
                <a:spcPts val="3020"/>
              </a:lnSpc>
              <a:spcBef>
                <a:spcPts val="555"/>
              </a:spcBef>
              <a:buFont typeface="Arial"/>
              <a:buChar char="•"/>
              <a:tabLst>
                <a:tab pos="698500" algn="l"/>
              </a:tabLst>
            </a:pP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If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choosing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consign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auction,</a:t>
            </a:r>
            <a:r>
              <a:rPr sz="2800" spc="-10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please</a:t>
            </a:r>
            <a:r>
              <a:rPr sz="28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transfer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those allowances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your</a:t>
            </a:r>
            <a:r>
              <a:rPr sz="2800" spc="-10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Limited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Use</a:t>
            </a:r>
            <a:r>
              <a:rPr sz="28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Holding</a:t>
            </a:r>
            <a:r>
              <a:rPr sz="28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Account</a:t>
            </a:r>
            <a:r>
              <a:rPr sz="2800" spc="-1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or</a:t>
            </a:r>
            <a:r>
              <a:rPr sz="2800" spc="-9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dirty="0">
                <a:solidFill>
                  <a:srgbClr val="333333"/>
                </a:solidFill>
                <a:latin typeface="Franklin Gothic Book"/>
                <a:cs typeface="Franklin Gothic Book"/>
              </a:rPr>
              <a:t>LUHA</a:t>
            </a:r>
            <a:r>
              <a:rPr sz="28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8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first.</a:t>
            </a:r>
            <a:endParaRPr sz="2800">
              <a:latin typeface="Franklin Gothic Book"/>
              <a:cs typeface="Franklin Gothic Book"/>
            </a:endParaRPr>
          </a:p>
          <a:p>
            <a:pPr marL="1155700" lvl="2" indent="-22860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11557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Instruments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LUHAs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can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only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consigned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or</a:t>
            </a:r>
            <a:r>
              <a:rPr sz="24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transferred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auction.</a:t>
            </a:r>
            <a:endParaRPr sz="2400">
              <a:latin typeface="Franklin Gothic Book"/>
              <a:cs typeface="Franklin Gothic Book"/>
            </a:endParaRPr>
          </a:p>
          <a:p>
            <a:pPr marL="1155700" marR="749300" lvl="2" indent="-228600">
              <a:lnSpc>
                <a:spcPts val="2590"/>
              </a:lnSpc>
              <a:spcBef>
                <a:spcPts val="545"/>
              </a:spcBef>
              <a:buFont typeface="Arial"/>
              <a:buChar char="•"/>
              <a:tabLst>
                <a:tab pos="1155700" algn="l"/>
              </a:tabLst>
            </a:pP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Once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instruments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are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transferred</a:t>
            </a:r>
            <a:r>
              <a:rPr sz="24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into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LUHA, they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can</a:t>
            </a:r>
            <a:r>
              <a:rPr sz="24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no</a:t>
            </a:r>
            <a:r>
              <a:rPr sz="24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longer</a:t>
            </a:r>
            <a:r>
              <a:rPr sz="24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be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accessed</a:t>
            </a:r>
            <a:r>
              <a:rPr sz="24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by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24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4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entity.</a:t>
            </a:r>
            <a:endParaRPr sz="24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3361427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7607" y="394715"/>
            <a:ext cx="1700783" cy="441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4436" y="561289"/>
            <a:ext cx="8868410" cy="118364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</a:pPr>
            <a:r>
              <a:rPr sz="4000" dirty="0"/>
              <a:t>Account</a:t>
            </a:r>
            <a:r>
              <a:rPr sz="4000" spc="-175" dirty="0"/>
              <a:t> </a:t>
            </a:r>
            <a:r>
              <a:rPr sz="4000" spc="-25" dirty="0"/>
              <a:t>Types</a:t>
            </a:r>
            <a:r>
              <a:rPr sz="4000" spc="-170" dirty="0"/>
              <a:t> </a:t>
            </a:r>
            <a:r>
              <a:rPr sz="4000" dirty="0"/>
              <a:t>in</a:t>
            </a:r>
            <a:r>
              <a:rPr sz="4000" spc="-180" dirty="0"/>
              <a:t> </a:t>
            </a:r>
            <a:r>
              <a:rPr sz="4000" dirty="0"/>
              <a:t>Compliance</a:t>
            </a:r>
            <a:r>
              <a:rPr sz="4000" spc="-165" dirty="0"/>
              <a:t> </a:t>
            </a:r>
            <a:r>
              <a:rPr sz="4000" spc="-10" dirty="0"/>
              <a:t>Instrument </a:t>
            </a:r>
            <a:r>
              <a:rPr sz="4000" spc="-20" dirty="0"/>
              <a:t>Tracking</a:t>
            </a:r>
            <a:r>
              <a:rPr sz="4000" spc="-140" dirty="0"/>
              <a:t> </a:t>
            </a:r>
            <a:r>
              <a:rPr sz="4000" dirty="0"/>
              <a:t>System</a:t>
            </a:r>
            <a:r>
              <a:rPr sz="4000" spc="-150" dirty="0"/>
              <a:t> </a:t>
            </a:r>
            <a:r>
              <a:rPr sz="4000" dirty="0"/>
              <a:t>Service</a:t>
            </a:r>
            <a:r>
              <a:rPr sz="4000" spc="-145" dirty="0"/>
              <a:t> </a:t>
            </a:r>
            <a:r>
              <a:rPr sz="4000" spc="-10" dirty="0"/>
              <a:t>(CITSS)</a:t>
            </a:r>
            <a:endParaRPr sz="40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38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94436" y="2109343"/>
            <a:ext cx="9830435" cy="40151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8500" indent="-2286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698500" algn="l"/>
              </a:tabLst>
            </a:pP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</a:t>
            </a:r>
            <a:r>
              <a:rPr sz="3200" spc="-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balances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will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32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found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your:</a:t>
            </a:r>
            <a:endParaRPr sz="3200">
              <a:latin typeface="Franklin Gothic Book"/>
              <a:cs typeface="Franklin Gothic Book"/>
            </a:endParaRPr>
          </a:p>
          <a:p>
            <a:pPr marL="1155700" lvl="1" indent="-2286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155700" algn="l"/>
              </a:tabLst>
            </a:pP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General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Account;</a:t>
            </a:r>
            <a:endParaRPr sz="3200">
              <a:latin typeface="Franklin Gothic Book"/>
              <a:cs typeface="Franklin Gothic Book"/>
            </a:endParaRPr>
          </a:p>
          <a:p>
            <a:pPr marL="1612900" lvl="2" indent="-229235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1613535" algn="l"/>
              </a:tabLst>
            </a:pP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Specifies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Vintage,</a:t>
            </a:r>
            <a:r>
              <a:rPr sz="32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quantity</a:t>
            </a:r>
            <a:r>
              <a:rPr sz="32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type</a:t>
            </a:r>
            <a:r>
              <a:rPr sz="32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if</a:t>
            </a:r>
            <a:r>
              <a:rPr sz="32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any</a:t>
            </a:r>
            <a:endParaRPr sz="3200">
              <a:latin typeface="Franklin Gothic Book"/>
              <a:cs typeface="Franklin Gothic Book"/>
            </a:endParaRPr>
          </a:p>
          <a:p>
            <a:pPr marL="1155700" lvl="1" indent="-228600">
              <a:lnSpc>
                <a:spcPct val="100000"/>
              </a:lnSpc>
              <a:spcBef>
                <a:spcPts val="114"/>
              </a:spcBef>
              <a:buFont typeface="Arial"/>
              <a:buChar char="•"/>
              <a:tabLst>
                <a:tab pos="1155700" algn="l"/>
              </a:tabLst>
            </a:pP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Compliance</a:t>
            </a:r>
            <a:r>
              <a:rPr sz="32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Account;</a:t>
            </a:r>
            <a:endParaRPr sz="3200">
              <a:latin typeface="Franklin Gothic Book"/>
              <a:cs typeface="Franklin Gothic Book"/>
            </a:endParaRPr>
          </a:p>
          <a:p>
            <a:pPr marL="1155700" lvl="1" indent="-228600">
              <a:lnSpc>
                <a:spcPct val="100000"/>
              </a:lnSpc>
              <a:spcBef>
                <a:spcPts val="110"/>
              </a:spcBef>
              <a:buFont typeface="Arial"/>
              <a:buChar char="•"/>
              <a:tabLst>
                <a:tab pos="1155700" algn="l"/>
              </a:tabLst>
            </a:pP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LUHA;</a:t>
            </a:r>
            <a:endParaRPr sz="3200">
              <a:latin typeface="Franklin Gothic Book"/>
              <a:cs typeface="Franklin Gothic Book"/>
            </a:endParaRPr>
          </a:p>
          <a:p>
            <a:pPr marL="1612900" lvl="2" indent="-229235">
              <a:lnSpc>
                <a:spcPct val="100000"/>
              </a:lnSpc>
              <a:spcBef>
                <a:spcPts val="125"/>
              </a:spcBef>
              <a:buFont typeface="Arial"/>
              <a:buChar char="•"/>
              <a:tabLst>
                <a:tab pos="1613535" algn="l"/>
              </a:tabLst>
            </a:pP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Wiring</a:t>
            </a:r>
            <a:r>
              <a:rPr sz="3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Instructions</a:t>
            </a:r>
            <a:endParaRPr sz="3200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100">
              <a:latin typeface="Franklin Gothic Book"/>
              <a:cs typeface="Franklin Gothic Boo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NOTE:</a:t>
            </a:r>
            <a:r>
              <a:rPr sz="26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(g)</a:t>
            </a:r>
            <a:r>
              <a:rPr sz="2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Annual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Allocation</a:t>
            </a:r>
            <a:r>
              <a:rPr sz="2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Holding</a:t>
            </a:r>
            <a:r>
              <a:rPr sz="26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Account</a:t>
            </a:r>
            <a:r>
              <a:rPr sz="26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is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26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California</a:t>
            </a:r>
            <a:r>
              <a:rPr sz="26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dirty="0">
                <a:solidFill>
                  <a:srgbClr val="333333"/>
                </a:solidFill>
                <a:latin typeface="Franklin Gothic Book"/>
                <a:cs typeface="Franklin Gothic Book"/>
              </a:rPr>
              <a:t>CITSS</a:t>
            </a:r>
            <a:r>
              <a:rPr sz="2600" spc="-8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26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only</a:t>
            </a:r>
            <a:endParaRPr sz="26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29303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7607" y="394715"/>
            <a:ext cx="1700783" cy="44196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Consignment</a:t>
            </a:r>
            <a:r>
              <a:rPr spc="-110" dirty="0"/>
              <a:t> </a:t>
            </a:r>
            <a:r>
              <a:rPr dirty="0"/>
              <a:t>or</a:t>
            </a:r>
            <a:r>
              <a:rPr spc="-60" dirty="0"/>
              <a:t> </a:t>
            </a:r>
            <a:r>
              <a:rPr spc="-10" dirty="0"/>
              <a:t>Transfer</a:t>
            </a:r>
            <a:r>
              <a:rPr spc="-65" dirty="0"/>
              <a:t> </a:t>
            </a:r>
            <a:r>
              <a:rPr dirty="0"/>
              <a:t>of</a:t>
            </a:r>
            <a:r>
              <a:rPr spc="-70" dirty="0"/>
              <a:t> </a:t>
            </a:r>
            <a:r>
              <a:rPr spc="-10" dirty="0"/>
              <a:t>Allowances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694436" y="2215083"/>
            <a:ext cx="10725785" cy="389064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241300" marR="146685" indent="-228600">
              <a:lnSpc>
                <a:spcPts val="3070"/>
              </a:lnSpc>
              <a:spcBef>
                <a:spcPts val="850"/>
              </a:spcBef>
              <a:buFont typeface="Arial"/>
              <a:buChar char="•"/>
              <a:tabLst>
                <a:tab pos="241300" algn="l"/>
                <a:tab pos="3630295" algn="l"/>
              </a:tabLst>
            </a:pP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WAC</a:t>
            </a:r>
            <a:r>
              <a:rPr sz="3200" spc="-1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173-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446-</a:t>
            </a:r>
            <a:r>
              <a:rPr sz="3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430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	</a:t>
            </a:r>
            <a:r>
              <a:rPr sz="3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Transfers</a:t>
            </a:r>
            <a:r>
              <a:rPr sz="3200" spc="-9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3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no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cost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3200" spc="-7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from</a:t>
            </a:r>
            <a:r>
              <a:rPr sz="3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a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utility's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holding</a:t>
            </a:r>
            <a:r>
              <a:rPr sz="3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account</a:t>
            </a:r>
            <a:r>
              <a:rPr sz="3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its</a:t>
            </a:r>
            <a:r>
              <a:rPr sz="3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limited</a:t>
            </a:r>
            <a:r>
              <a:rPr sz="3200" spc="-1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use</a:t>
            </a:r>
            <a:r>
              <a:rPr sz="3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holding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account</a:t>
            </a:r>
            <a:r>
              <a:rPr sz="3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 for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consignment</a:t>
            </a:r>
            <a:r>
              <a:rPr sz="3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auction.</a:t>
            </a:r>
            <a:endParaRPr sz="3200">
              <a:latin typeface="Franklin Gothic Book"/>
              <a:cs typeface="Franklin Gothic Book"/>
            </a:endParaRPr>
          </a:p>
          <a:p>
            <a:pPr marL="241300" marR="5080" indent="-228600">
              <a:lnSpc>
                <a:spcPct val="80000"/>
              </a:lnSpc>
              <a:spcBef>
                <a:spcPts val="1025"/>
              </a:spcBef>
              <a:buFont typeface="Arial"/>
              <a:buChar char="•"/>
              <a:tabLst>
                <a:tab pos="241300" algn="l"/>
              </a:tabLst>
            </a:pP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Once</a:t>
            </a:r>
            <a:r>
              <a:rPr sz="3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received,</a:t>
            </a:r>
            <a:r>
              <a:rPr sz="32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utilities</a:t>
            </a:r>
            <a:r>
              <a:rPr sz="3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may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choose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at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any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time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25" dirty="0">
                <a:solidFill>
                  <a:srgbClr val="333333"/>
                </a:solidFill>
                <a:latin typeface="Franklin Gothic Book"/>
                <a:cs typeface="Franklin Gothic Book"/>
              </a:rPr>
              <a:t>to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consign</a:t>
            </a:r>
            <a:r>
              <a:rPr sz="3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up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32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100</a:t>
            </a:r>
            <a:r>
              <a:rPr sz="3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percent</a:t>
            </a:r>
            <a:r>
              <a:rPr sz="3200" spc="-6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3200" spc="-4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their</a:t>
            </a:r>
            <a:r>
              <a:rPr sz="32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3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32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auction,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32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specific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minimums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consignment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for</a:t>
            </a:r>
            <a:r>
              <a:rPr sz="3200" spc="-3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each</a:t>
            </a:r>
            <a:r>
              <a:rPr sz="3200" spc="-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year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through</a:t>
            </a:r>
            <a:r>
              <a:rPr sz="3200" spc="-8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2030.</a:t>
            </a:r>
            <a:endParaRPr sz="3200">
              <a:latin typeface="Franklin Gothic Book"/>
              <a:cs typeface="Franklin Gothic Book"/>
            </a:endParaRPr>
          </a:p>
          <a:p>
            <a:pPr marL="241300" marR="460375" indent="-228600">
              <a:lnSpc>
                <a:spcPts val="3070"/>
              </a:lnSpc>
              <a:spcBef>
                <a:spcPts val="985"/>
              </a:spcBef>
              <a:buClr>
                <a:srgbClr val="333333"/>
              </a:buClr>
              <a:buFont typeface="Arial"/>
              <a:buChar char="•"/>
              <a:tabLst>
                <a:tab pos="342900" algn="l"/>
                <a:tab pos="343535" algn="l"/>
              </a:tabLst>
            </a:pPr>
            <a:r>
              <a:rPr dirty="0"/>
              <a:t>	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3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deadline</a:t>
            </a:r>
            <a:r>
              <a:rPr sz="3200" spc="-6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to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consign</a:t>
            </a:r>
            <a:r>
              <a:rPr sz="3200" spc="-5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allowances</a:t>
            </a:r>
            <a:r>
              <a:rPr sz="32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will</a:t>
            </a:r>
            <a:r>
              <a:rPr sz="3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be</a:t>
            </a:r>
            <a:r>
              <a:rPr sz="3200" spc="-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75</a:t>
            </a:r>
            <a:r>
              <a:rPr sz="32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days</a:t>
            </a:r>
            <a:r>
              <a:rPr sz="3200" spc="-5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before </a:t>
            </a:r>
            <a:r>
              <a:rPr sz="3200" dirty="0">
                <a:solidFill>
                  <a:srgbClr val="333333"/>
                </a:solidFill>
                <a:latin typeface="Franklin Gothic Book"/>
                <a:cs typeface="Franklin Gothic Book"/>
              </a:rPr>
              <a:t>the</a:t>
            </a:r>
            <a:r>
              <a:rPr sz="3200" spc="-2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3200" spc="-10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auction.</a:t>
            </a:r>
            <a:endParaRPr sz="32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692024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90361" y="4296053"/>
            <a:ext cx="5495925" cy="1225924"/>
          </a:xfrm>
          <a:prstGeom prst="rect">
            <a:avLst/>
          </a:prstGeom>
        </p:spPr>
        <p:txBody>
          <a:bodyPr vert="horz" wrap="square" lIns="0" tIns="121024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953"/>
              </a:spcBef>
            </a:pPr>
            <a:r>
              <a:rPr sz="3485" dirty="0">
                <a:solidFill>
                  <a:srgbClr val="44678E"/>
                </a:solidFill>
                <a:latin typeface="Franklin Gothic Medium"/>
                <a:cs typeface="Franklin Gothic Medium"/>
              </a:rPr>
              <a:t>Climate</a:t>
            </a:r>
            <a:r>
              <a:rPr sz="3485" spc="-53" dirty="0">
                <a:solidFill>
                  <a:srgbClr val="44678E"/>
                </a:solidFill>
                <a:latin typeface="Franklin Gothic Medium"/>
                <a:cs typeface="Franklin Gothic Medium"/>
              </a:rPr>
              <a:t> </a:t>
            </a:r>
            <a:r>
              <a:rPr sz="3485" dirty="0">
                <a:solidFill>
                  <a:srgbClr val="44678E"/>
                </a:solidFill>
                <a:latin typeface="Franklin Gothic Medium"/>
                <a:cs typeface="Franklin Gothic Medium"/>
              </a:rPr>
              <a:t>Commitment</a:t>
            </a:r>
            <a:r>
              <a:rPr sz="3485" spc="-66" dirty="0">
                <a:solidFill>
                  <a:srgbClr val="44678E"/>
                </a:solidFill>
                <a:latin typeface="Franklin Gothic Medium"/>
                <a:cs typeface="Franklin Gothic Medium"/>
              </a:rPr>
              <a:t> </a:t>
            </a:r>
            <a:r>
              <a:rPr sz="3485" spc="-22" dirty="0">
                <a:solidFill>
                  <a:srgbClr val="44678E"/>
                </a:solidFill>
                <a:latin typeface="Franklin Gothic Medium"/>
                <a:cs typeface="Franklin Gothic Medium"/>
              </a:rPr>
              <a:t>Act</a:t>
            </a:r>
            <a:endParaRPr sz="3485">
              <a:latin typeface="Franklin Gothic Medium"/>
              <a:cs typeface="Franklin Gothic Medium"/>
            </a:endParaRPr>
          </a:p>
          <a:p>
            <a:pPr marL="11206">
              <a:lnSpc>
                <a:spcPct val="100000"/>
              </a:lnSpc>
              <a:spcBef>
                <a:spcPts val="767"/>
              </a:spcBef>
            </a:pPr>
            <a:r>
              <a:rPr sz="3044" spc="-9" dirty="0">
                <a:solidFill>
                  <a:srgbClr val="44678E"/>
                </a:solidFill>
                <a:latin typeface="Franklin Gothic Book"/>
                <a:cs typeface="Franklin Gothic Book"/>
              </a:rPr>
              <a:t>Cap-and-</a:t>
            </a:r>
            <a:r>
              <a:rPr sz="3044" dirty="0">
                <a:solidFill>
                  <a:srgbClr val="44678E"/>
                </a:solidFill>
                <a:latin typeface="Franklin Gothic Book"/>
                <a:cs typeface="Franklin Gothic Book"/>
              </a:rPr>
              <a:t>Invest</a:t>
            </a:r>
            <a:r>
              <a:rPr sz="3044" spc="-101" dirty="0">
                <a:solidFill>
                  <a:srgbClr val="44678E"/>
                </a:solidFill>
                <a:latin typeface="Franklin Gothic Book"/>
                <a:cs typeface="Franklin Gothic Book"/>
              </a:rPr>
              <a:t> </a:t>
            </a:r>
            <a:r>
              <a:rPr sz="3044" dirty="0">
                <a:solidFill>
                  <a:srgbClr val="44678E"/>
                </a:solidFill>
                <a:latin typeface="Franklin Gothic Book"/>
                <a:cs typeface="Franklin Gothic Book"/>
              </a:rPr>
              <a:t>Program</a:t>
            </a:r>
            <a:r>
              <a:rPr sz="3044" spc="-49" dirty="0">
                <a:solidFill>
                  <a:srgbClr val="44678E"/>
                </a:solidFill>
                <a:latin typeface="Franklin Gothic Book"/>
                <a:cs typeface="Franklin Gothic Book"/>
              </a:rPr>
              <a:t> </a:t>
            </a:r>
            <a:r>
              <a:rPr sz="3044" spc="-9" dirty="0">
                <a:solidFill>
                  <a:srgbClr val="44678E"/>
                </a:solidFill>
                <a:latin typeface="Franklin Gothic Book"/>
                <a:cs typeface="Franklin Gothic Book"/>
              </a:rPr>
              <a:t>Overview</a:t>
            </a:r>
            <a:endParaRPr sz="3044">
              <a:latin typeface="Franklin Gothic Book"/>
              <a:cs typeface="Franklin Gothic Boo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58471" y="1090556"/>
            <a:ext cx="8875059" cy="2879351"/>
            <a:chOff x="0" y="1235963"/>
            <a:chExt cx="10058400" cy="32632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35963"/>
              <a:ext cx="10058400" cy="32628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35963"/>
              <a:ext cx="10058400" cy="32628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243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215265"/>
            <a:chOff x="0" y="0"/>
            <a:chExt cx="12192000" cy="21526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3048000" cy="215265"/>
            </a:xfrm>
            <a:custGeom>
              <a:avLst/>
              <a:gdLst/>
              <a:ahLst/>
              <a:cxnLst/>
              <a:rect l="l" t="t" r="r" b="b"/>
              <a:pathLst>
                <a:path w="3048000" h="215265">
                  <a:moveTo>
                    <a:pt x="3048000" y="0"/>
                  </a:moveTo>
                  <a:lnTo>
                    <a:pt x="0" y="0"/>
                  </a:lnTo>
                  <a:lnTo>
                    <a:pt x="0" y="214883"/>
                  </a:lnTo>
                  <a:lnTo>
                    <a:pt x="3048000" y="214883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4468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048000" y="0"/>
              <a:ext cx="3048000" cy="215265"/>
            </a:xfrm>
            <a:custGeom>
              <a:avLst/>
              <a:gdLst/>
              <a:ahLst/>
              <a:cxnLst/>
              <a:rect l="l" t="t" r="r" b="b"/>
              <a:pathLst>
                <a:path w="3048000" h="215265">
                  <a:moveTo>
                    <a:pt x="3048000" y="0"/>
                  </a:moveTo>
                  <a:lnTo>
                    <a:pt x="0" y="0"/>
                  </a:lnTo>
                  <a:lnTo>
                    <a:pt x="0" y="214883"/>
                  </a:lnTo>
                  <a:lnTo>
                    <a:pt x="3048000" y="214883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79A3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96000" y="0"/>
              <a:ext cx="3048000" cy="215265"/>
            </a:xfrm>
            <a:custGeom>
              <a:avLst/>
              <a:gdLst/>
              <a:ahLst/>
              <a:cxnLst/>
              <a:rect l="l" t="t" r="r" b="b"/>
              <a:pathLst>
                <a:path w="3048000" h="215265">
                  <a:moveTo>
                    <a:pt x="3048000" y="0"/>
                  </a:moveTo>
                  <a:lnTo>
                    <a:pt x="0" y="0"/>
                  </a:lnTo>
                  <a:lnTo>
                    <a:pt x="0" y="214883"/>
                  </a:lnTo>
                  <a:lnTo>
                    <a:pt x="3048000" y="214883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80A8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144000" y="0"/>
              <a:ext cx="3048000" cy="215265"/>
            </a:xfrm>
            <a:custGeom>
              <a:avLst/>
              <a:gdLst/>
              <a:ahLst/>
              <a:cxnLst/>
              <a:rect l="l" t="t" r="r" b="b"/>
              <a:pathLst>
                <a:path w="3048000" h="215265">
                  <a:moveTo>
                    <a:pt x="3048000" y="0"/>
                  </a:moveTo>
                  <a:lnTo>
                    <a:pt x="0" y="0"/>
                  </a:lnTo>
                  <a:lnTo>
                    <a:pt x="0" y="214883"/>
                  </a:lnTo>
                  <a:lnTo>
                    <a:pt x="3048000" y="214883"/>
                  </a:lnTo>
                  <a:lnTo>
                    <a:pt x="3048000" y="0"/>
                  </a:lnTo>
                  <a:close/>
                </a:path>
              </a:pathLst>
            </a:custGeom>
            <a:solidFill>
              <a:srgbClr val="FFD66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7607" y="394715"/>
            <a:ext cx="1700783" cy="44196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44821" y="653288"/>
            <a:ext cx="4819650" cy="121348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>
              <a:lnSpc>
                <a:spcPts val="4430"/>
              </a:lnSpc>
              <a:spcBef>
                <a:spcPts val="660"/>
              </a:spcBef>
              <a:tabLst>
                <a:tab pos="1335405" algn="l"/>
              </a:tabLst>
            </a:pPr>
            <a:r>
              <a:rPr sz="4100" spc="-20" dirty="0"/>
              <a:t>What</a:t>
            </a:r>
            <a:r>
              <a:rPr sz="4100" dirty="0"/>
              <a:t>	can</a:t>
            </a:r>
            <a:r>
              <a:rPr sz="4100" spc="-40" dirty="0"/>
              <a:t> </a:t>
            </a:r>
            <a:r>
              <a:rPr sz="4100" dirty="0"/>
              <a:t>you</a:t>
            </a:r>
            <a:r>
              <a:rPr sz="4100" spc="-30" dirty="0"/>
              <a:t> </a:t>
            </a:r>
            <a:r>
              <a:rPr sz="4100" dirty="0"/>
              <a:t>do</a:t>
            </a:r>
            <a:r>
              <a:rPr sz="4100" spc="-20" dirty="0"/>
              <a:t> with </a:t>
            </a:r>
            <a:r>
              <a:rPr sz="4100" spc="-10" dirty="0"/>
              <a:t>allowances?</a:t>
            </a:r>
            <a:endParaRPr sz="4100"/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/>
              <a:t>Select</a:t>
            </a:r>
            <a:r>
              <a:rPr spc="-25" dirty="0"/>
              <a:t> </a:t>
            </a:r>
            <a:r>
              <a:rPr dirty="0"/>
              <a:t>the</a:t>
            </a:r>
            <a:r>
              <a:rPr spc="-20" dirty="0"/>
              <a:t> </a:t>
            </a:r>
            <a:r>
              <a:rPr dirty="0"/>
              <a:t>type</a:t>
            </a:r>
            <a:r>
              <a:rPr spc="-30" dirty="0"/>
              <a:t> </a:t>
            </a:r>
            <a:r>
              <a:rPr dirty="0"/>
              <a:t>of</a:t>
            </a:r>
            <a:r>
              <a:rPr spc="-15" dirty="0"/>
              <a:t> </a:t>
            </a:r>
            <a:r>
              <a:rPr spc="-10" dirty="0"/>
              <a:t>transfer:</a:t>
            </a:r>
          </a:p>
          <a:p>
            <a:pPr marL="241300" indent="-228600">
              <a:lnSpc>
                <a:spcPts val="2160"/>
              </a:lnSpc>
              <a:spcBef>
                <a:spcPts val="310"/>
              </a:spcBef>
              <a:buFont typeface="Wingdings"/>
              <a:buChar char=""/>
              <a:tabLst>
                <a:tab pos="241300" algn="l"/>
              </a:tabLst>
            </a:pPr>
            <a:r>
              <a:rPr spc="90" dirty="0"/>
              <a:t>Compliance</a:t>
            </a:r>
            <a:r>
              <a:rPr spc="225" dirty="0"/>
              <a:t> </a:t>
            </a:r>
            <a:r>
              <a:rPr spc="75" dirty="0"/>
              <a:t>Account</a:t>
            </a:r>
          </a:p>
          <a:p>
            <a:pPr marL="241300" indent="-228600">
              <a:lnSpc>
                <a:spcPts val="1920"/>
              </a:lnSpc>
              <a:buFont typeface="Wingdings"/>
              <a:buChar char=""/>
              <a:tabLst>
                <a:tab pos="241300" algn="l"/>
              </a:tabLst>
            </a:pPr>
            <a:r>
              <a:rPr spc="80" dirty="0"/>
              <a:t>Limited</a:t>
            </a:r>
            <a:r>
              <a:rPr spc="225" dirty="0"/>
              <a:t> </a:t>
            </a:r>
            <a:r>
              <a:rPr spc="65" dirty="0"/>
              <a:t>Use</a:t>
            </a:r>
            <a:r>
              <a:rPr spc="229" dirty="0"/>
              <a:t> </a:t>
            </a:r>
            <a:r>
              <a:rPr spc="85" dirty="0"/>
              <a:t>Holding</a:t>
            </a:r>
            <a:r>
              <a:rPr spc="245" dirty="0"/>
              <a:t> </a:t>
            </a:r>
            <a:r>
              <a:rPr spc="75" dirty="0"/>
              <a:t>Account</a:t>
            </a:r>
          </a:p>
          <a:p>
            <a:pPr marL="241300" indent="-228600">
              <a:lnSpc>
                <a:spcPts val="2160"/>
              </a:lnSpc>
              <a:buFont typeface="Wingdings"/>
              <a:buChar char=""/>
              <a:tabLst>
                <a:tab pos="241300" algn="l"/>
              </a:tabLst>
            </a:pPr>
            <a:r>
              <a:rPr spc="90" dirty="0"/>
              <a:t>Voluntary</a:t>
            </a:r>
            <a:r>
              <a:rPr spc="235" dirty="0"/>
              <a:t> </a:t>
            </a:r>
            <a:r>
              <a:rPr spc="75" dirty="0"/>
              <a:t>Retirement</a:t>
            </a:r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pc="50" dirty="0"/>
              <a:t>Or</a:t>
            </a:r>
            <a:r>
              <a:rPr spc="229" dirty="0"/>
              <a:t> </a:t>
            </a:r>
            <a:r>
              <a:rPr spc="80" dirty="0"/>
              <a:t>trade</a:t>
            </a:r>
            <a:r>
              <a:rPr spc="220" dirty="0"/>
              <a:t> </a:t>
            </a:r>
            <a:r>
              <a:rPr spc="75" dirty="0"/>
              <a:t>with</a:t>
            </a:r>
            <a:r>
              <a:rPr spc="215" dirty="0"/>
              <a:t> </a:t>
            </a:r>
            <a:r>
              <a:rPr spc="45" dirty="0"/>
              <a:t>an:</a:t>
            </a:r>
          </a:p>
          <a:p>
            <a:pPr marL="355600" marR="46990" indent="-342900">
              <a:lnSpc>
                <a:spcPct val="80000"/>
              </a:lnSpc>
              <a:spcBef>
                <a:spcPts val="800"/>
              </a:spcBef>
              <a:buAutoNum type="arabicPeriod"/>
              <a:tabLst>
                <a:tab pos="355600" algn="l"/>
              </a:tabLst>
            </a:pPr>
            <a:r>
              <a:rPr spc="85" dirty="0"/>
              <a:t>Over-</a:t>
            </a:r>
            <a:r>
              <a:rPr spc="105" dirty="0"/>
              <a:t>the-</a:t>
            </a:r>
            <a:r>
              <a:rPr spc="80" dirty="0"/>
              <a:t>Counter</a:t>
            </a:r>
            <a:r>
              <a:rPr spc="240" dirty="0"/>
              <a:t> </a:t>
            </a:r>
            <a:r>
              <a:rPr spc="60" dirty="0"/>
              <a:t>(OTC)</a:t>
            </a:r>
            <a:r>
              <a:rPr spc="240" dirty="0"/>
              <a:t> </a:t>
            </a:r>
            <a:r>
              <a:rPr spc="95" dirty="0"/>
              <a:t>Agreement</a:t>
            </a:r>
            <a:r>
              <a:rPr spc="229" dirty="0"/>
              <a:t> </a:t>
            </a:r>
            <a:r>
              <a:rPr spc="75" dirty="0"/>
              <a:t>with</a:t>
            </a:r>
            <a:r>
              <a:rPr spc="225" dirty="0"/>
              <a:t> </a:t>
            </a:r>
            <a:r>
              <a:rPr spc="90" dirty="0"/>
              <a:t>delivery</a:t>
            </a:r>
            <a:r>
              <a:rPr spc="240" dirty="0"/>
              <a:t> </a:t>
            </a:r>
            <a:r>
              <a:rPr spc="25" dirty="0"/>
              <a:t>in </a:t>
            </a:r>
            <a:r>
              <a:rPr dirty="0"/>
              <a:t>3</a:t>
            </a:r>
            <a:r>
              <a:rPr spc="220" dirty="0"/>
              <a:t> </a:t>
            </a:r>
            <a:r>
              <a:rPr spc="60" dirty="0"/>
              <a:t>days</a:t>
            </a:r>
            <a:r>
              <a:rPr spc="225" dirty="0"/>
              <a:t> </a:t>
            </a:r>
            <a:r>
              <a:rPr spc="50" dirty="0"/>
              <a:t>or</a:t>
            </a:r>
            <a:r>
              <a:rPr spc="220" dirty="0"/>
              <a:t> </a:t>
            </a:r>
            <a:r>
              <a:rPr spc="55" dirty="0"/>
              <a:t>less</a:t>
            </a:r>
          </a:p>
          <a:p>
            <a:pPr marL="355600" indent="-342900">
              <a:lnSpc>
                <a:spcPts val="1680"/>
              </a:lnSpc>
              <a:buAutoNum type="arabicPeriod"/>
              <a:tabLst>
                <a:tab pos="355600" algn="l"/>
              </a:tabLst>
            </a:pPr>
            <a:r>
              <a:rPr spc="85" dirty="0"/>
              <a:t>Over-</a:t>
            </a:r>
            <a:r>
              <a:rPr spc="105" dirty="0"/>
              <a:t>the-</a:t>
            </a:r>
            <a:r>
              <a:rPr spc="80" dirty="0"/>
              <a:t>Counter</a:t>
            </a:r>
            <a:r>
              <a:rPr spc="240" dirty="0"/>
              <a:t> </a:t>
            </a:r>
            <a:r>
              <a:rPr spc="60" dirty="0"/>
              <a:t>(OTC)</a:t>
            </a:r>
            <a:r>
              <a:rPr spc="240" dirty="0"/>
              <a:t> </a:t>
            </a:r>
            <a:r>
              <a:rPr spc="95" dirty="0"/>
              <a:t>Agreement</a:t>
            </a:r>
            <a:r>
              <a:rPr spc="229" dirty="0"/>
              <a:t> </a:t>
            </a:r>
            <a:r>
              <a:rPr spc="75" dirty="0"/>
              <a:t>with</a:t>
            </a:r>
            <a:r>
              <a:rPr spc="225" dirty="0"/>
              <a:t> </a:t>
            </a:r>
            <a:r>
              <a:rPr spc="90" dirty="0"/>
              <a:t>delivery</a:t>
            </a:r>
            <a:r>
              <a:rPr spc="240" dirty="0"/>
              <a:t> </a:t>
            </a:r>
            <a:r>
              <a:rPr spc="25" dirty="0"/>
              <a:t>in</a:t>
            </a:r>
          </a:p>
          <a:p>
            <a:pPr marL="355600" marR="234950" algn="just">
              <a:lnSpc>
                <a:spcPct val="80100"/>
              </a:lnSpc>
              <a:spcBef>
                <a:spcPts val="240"/>
              </a:spcBef>
            </a:pPr>
            <a:r>
              <a:rPr spc="75" dirty="0"/>
              <a:t>more</a:t>
            </a:r>
            <a:r>
              <a:rPr spc="210" dirty="0"/>
              <a:t> </a:t>
            </a:r>
            <a:r>
              <a:rPr spc="75" dirty="0"/>
              <a:t>than</a:t>
            </a:r>
            <a:r>
              <a:rPr spc="229" dirty="0"/>
              <a:t> </a:t>
            </a:r>
            <a:r>
              <a:rPr dirty="0"/>
              <a:t>3</a:t>
            </a:r>
            <a:r>
              <a:rPr spc="225" dirty="0"/>
              <a:t> </a:t>
            </a:r>
            <a:r>
              <a:rPr spc="60" dirty="0"/>
              <a:t>days</a:t>
            </a:r>
            <a:r>
              <a:rPr spc="229" dirty="0"/>
              <a:t> </a:t>
            </a:r>
            <a:r>
              <a:rPr spc="50" dirty="0"/>
              <a:t>or</a:t>
            </a:r>
            <a:r>
              <a:rPr spc="225" dirty="0"/>
              <a:t> </a:t>
            </a:r>
            <a:r>
              <a:rPr spc="80" dirty="0"/>
              <a:t>involving</a:t>
            </a:r>
            <a:r>
              <a:rPr spc="245" dirty="0"/>
              <a:t> </a:t>
            </a:r>
            <a:r>
              <a:rPr spc="85" dirty="0"/>
              <a:t>multiple</a:t>
            </a:r>
            <a:r>
              <a:rPr spc="250" dirty="0"/>
              <a:t> </a:t>
            </a:r>
            <a:r>
              <a:rPr spc="75" dirty="0"/>
              <a:t>transfers </a:t>
            </a:r>
            <a:r>
              <a:rPr spc="50" dirty="0"/>
              <a:t>or</a:t>
            </a:r>
            <a:r>
              <a:rPr spc="229" dirty="0"/>
              <a:t> </a:t>
            </a:r>
            <a:r>
              <a:rPr spc="90" dirty="0"/>
              <a:t>combining</a:t>
            </a:r>
            <a:r>
              <a:rPr spc="235" dirty="0"/>
              <a:t> </a:t>
            </a:r>
            <a:r>
              <a:rPr spc="90" dirty="0"/>
              <a:t>compliance</a:t>
            </a:r>
            <a:r>
              <a:rPr spc="245" dirty="0"/>
              <a:t> </a:t>
            </a:r>
            <a:r>
              <a:rPr spc="90" dirty="0"/>
              <a:t>instruments</a:t>
            </a:r>
            <a:r>
              <a:rPr spc="240" dirty="0"/>
              <a:t> </a:t>
            </a:r>
            <a:r>
              <a:rPr spc="75" dirty="0"/>
              <a:t>with</a:t>
            </a:r>
            <a:r>
              <a:rPr spc="235" dirty="0"/>
              <a:t> </a:t>
            </a:r>
            <a:r>
              <a:rPr spc="70" dirty="0"/>
              <a:t>other </a:t>
            </a:r>
            <a:r>
              <a:rPr spc="75" dirty="0"/>
              <a:t>products</a:t>
            </a:r>
          </a:p>
          <a:p>
            <a:pPr marL="355600" marR="5080" indent="-342900" algn="just">
              <a:lnSpc>
                <a:spcPct val="80000"/>
              </a:lnSpc>
              <a:buAutoNum type="arabicPeriod" startAt="3"/>
              <a:tabLst>
                <a:tab pos="355600" algn="l"/>
              </a:tabLst>
            </a:pPr>
            <a:r>
              <a:rPr spc="85" dirty="0"/>
              <a:t>Exchange</a:t>
            </a:r>
            <a:r>
              <a:rPr spc="254" dirty="0"/>
              <a:t> </a:t>
            </a:r>
            <a:r>
              <a:rPr spc="95" dirty="0"/>
              <a:t>Agreement</a:t>
            </a:r>
            <a:r>
              <a:rPr spc="225" dirty="0"/>
              <a:t> </a:t>
            </a:r>
            <a:r>
              <a:rPr spc="75" dirty="0"/>
              <a:t>(not</a:t>
            </a:r>
            <a:r>
              <a:rPr spc="210" dirty="0"/>
              <a:t> </a:t>
            </a:r>
            <a:r>
              <a:rPr dirty="0"/>
              <a:t>to</a:t>
            </a:r>
            <a:r>
              <a:rPr spc="235" dirty="0"/>
              <a:t> </a:t>
            </a:r>
            <a:r>
              <a:rPr spc="50" dirty="0"/>
              <a:t>an</a:t>
            </a:r>
            <a:r>
              <a:rPr spc="235" dirty="0"/>
              <a:t> </a:t>
            </a:r>
            <a:r>
              <a:rPr spc="85" dirty="0"/>
              <a:t>Exchange</a:t>
            </a:r>
            <a:r>
              <a:rPr spc="260" dirty="0"/>
              <a:t> </a:t>
            </a:r>
            <a:r>
              <a:rPr spc="80" dirty="0"/>
              <a:t>Clearing </a:t>
            </a:r>
            <a:r>
              <a:rPr spc="95" dirty="0"/>
              <a:t>Service</a:t>
            </a:r>
            <a:r>
              <a:rPr spc="215" dirty="0"/>
              <a:t> </a:t>
            </a:r>
            <a:r>
              <a:rPr spc="70" dirty="0"/>
              <a:t>Provider)</a:t>
            </a: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36007" cy="6857997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081778" y="2116073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08C9E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159997" y="6444411"/>
            <a:ext cx="114935" cy="198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58585"/>
                </a:solidFill>
                <a:latin typeface="Franklin Gothic Book"/>
                <a:cs typeface="Franklin Gothic Book"/>
              </a:rPr>
              <a:t>8</a:t>
            </a:r>
            <a:endParaRPr sz="120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137631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CBD8-9F2A-8EFE-949C-5B278E75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07" y="-136477"/>
            <a:ext cx="5754896" cy="1667569"/>
          </a:xfrm>
        </p:spPr>
        <p:txBody>
          <a:bodyPr anchor="b">
            <a:norm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Steps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7D2B5-FF30-BBA1-7AAF-476C66AF730A}"/>
              </a:ext>
            </a:extLst>
          </p:cNvPr>
          <p:cNvSpPr txBox="1"/>
          <p:nvPr/>
        </p:nvSpPr>
        <p:spPr>
          <a:xfrm>
            <a:off x="683307" y="2014921"/>
            <a:ext cx="906119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Notice of Opportunity to Comment – Proposed Topics for Discussion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Notice of Opportunity To Comment on CCA Work Plan and Future Workshops – April 10, 2023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Written Comments Due: May 10, 2023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Draft CCA Work Plan – May 12, 2023</a:t>
            </a:r>
            <a:endParaRPr lang="en-US" b="1" dirty="0"/>
          </a:p>
          <a:p>
            <a:endParaRPr lang="en-US" dirty="0"/>
          </a:p>
          <a:p>
            <a:r>
              <a:rPr lang="en-US" sz="2400" b="1" dirty="0"/>
              <a:t>Notice of Second Workshop &amp; Written Comment on Second CCA Workplan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May 12, 2023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Written Comments Due: June 12, 2023</a:t>
            </a:r>
          </a:p>
          <a:p>
            <a:endParaRPr lang="en-US" dirty="0"/>
          </a:p>
          <a:p>
            <a:r>
              <a:rPr lang="en-US" sz="2400" b="1" dirty="0"/>
              <a:t>Second Workshop: CCA Exploration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j-lt"/>
                <a:cs typeface="Times New Roman" panose="02020603050405020304" pitchFamily="18" charset="0"/>
              </a:rPr>
              <a:t>Discussion of </a:t>
            </a:r>
            <a:r>
              <a:rPr lang="en-US" sz="1800" dirty="0">
                <a:latin typeface="+mj-lt"/>
                <a:cs typeface="Times New Roman" panose="02020603050405020304" pitchFamily="18" charset="0"/>
              </a:rPr>
              <a:t>Written Comments </a:t>
            </a:r>
            <a:r>
              <a:rPr lang="en-US" sz="1800">
                <a:latin typeface="+mj-lt"/>
                <a:cs typeface="Times New Roman" panose="02020603050405020304" pitchFamily="18" charset="0"/>
              </a:rPr>
              <a:t>on Proposed Topics</a:t>
            </a:r>
            <a:endParaRPr lang="en-US" sz="1800" dirty="0">
              <a:latin typeface="+mj-lt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cs typeface="Times New Roman" panose="02020603050405020304" pitchFamily="18" charset="0"/>
              </a:rPr>
              <a:t>Projected later in June 2023/Early July 2023</a:t>
            </a:r>
          </a:p>
          <a:p>
            <a:endParaRPr lang="en-US" b="1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67C260-E69A-683E-B84C-68F93D97B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88"/>
          <a:stretch/>
        </p:blipFill>
        <p:spPr>
          <a:xfrm>
            <a:off x="11410123" y="6055099"/>
            <a:ext cx="362422" cy="57647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94EB09-75B1-816B-EE61-8680C487F7A0}"/>
              </a:ext>
            </a:extLst>
          </p:cNvPr>
          <p:cNvCxnSpPr>
            <a:cxnSpLocks/>
          </p:cNvCxnSpPr>
          <p:nvPr/>
        </p:nvCxnSpPr>
        <p:spPr>
          <a:xfrm>
            <a:off x="683307" y="1763862"/>
            <a:ext cx="4335520" cy="18288"/>
          </a:xfrm>
          <a:prstGeom prst="line">
            <a:avLst/>
          </a:prstGeom>
          <a:ln w="38100">
            <a:solidFill>
              <a:srgbClr val="4DB4B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C66E-4CC7-5834-F265-A876B6CB5A55}"/>
              </a:ext>
            </a:extLst>
          </p:cNvPr>
          <p:cNvSpPr/>
          <p:nvPr/>
        </p:nvSpPr>
        <p:spPr>
          <a:xfrm>
            <a:off x="1" y="625683"/>
            <a:ext cx="7156174" cy="146305"/>
          </a:xfrm>
          <a:prstGeom prst="rect">
            <a:avLst/>
          </a:prstGeom>
          <a:solidFill>
            <a:srgbClr val="4DB4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563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AAFE1-2F6D-CD78-E157-602FB526B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1207" y="2752316"/>
            <a:ext cx="8309586" cy="2756848"/>
          </a:xfrm>
        </p:spPr>
        <p:txBody>
          <a:bodyPr>
            <a:normAutofit/>
          </a:bodyPr>
          <a:lstStyle/>
          <a:p>
            <a:pPr lvl="1"/>
            <a:endParaRPr lang="en-US" sz="1600" dirty="0"/>
          </a:p>
          <a:p>
            <a:pPr marL="0" indent="0" algn="ctr">
              <a:buNone/>
            </a:pPr>
            <a:r>
              <a:rPr lang="en-US" sz="3600" b="1" dirty="0"/>
              <a:t>Questions?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196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8471" y="933225"/>
            <a:ext cx="8875059" cy="4990540"/>
            <a:chOff x="0" y="1057655"/>
            <a:chExt cx="10058400" cy="5655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35964"/>
              <a:ext cx="2514600" cy="54772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155202" y="1679055"/>
            <a:ext cx="1594037" cy="51154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spc="-9" dirty="0">
                <a:solidFill>
                  <a:srgbClr val="79A356"/>
                </a:solidFill>
              </a:rPr>
              <a:t>Overview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432190" y="2437441"/>
            <a:ext cx="4054288" cy="2886843"/>
          </a:xfrm>
          <a:prstGeom prst="rect">
            <a:avLst/>
          </a:prstGeom>
        </p:spPr>
        <p:txBody>
          <a:bodyPr vert="horz" wrap="square" lIns="0" tIns="1456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5"/>
              </a:spcBef>
            </a:pP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Topics covered</a:t>
            </a:r>
            <a:r>
              <a:rPr sz="1721" spc="1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1721" spc="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this presentation</a:t>
            </a:r>
            <a:r>
              <a:rPr sz="1721" spc="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include:</a:t>
            </a:r>
            <a:endParaRPr sz="1721">
              <a:latin typeface="Franklin Gothic Book"/>
              <a:cs typeface="Franklin Gothic Book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68">
              <a:latin typeface="Franklin Gothic Book"/>
              <a:cs typeface="Franklin Gothic Book"/>
            </a:endParaRPr>
          </a:p>
          <a:p>
            <a:pPr marL="342918">
              <a:lnSpc>
                <a:spcPct val="100000"/>
              </a:lnSpc>
            </a:pPr>
            <a:r>
              <a:rPr sz="1721" dirty="0">
                <a:solidFill>
                  <a:srgbClr val="333333"/>
                </a:solidFill>
                <a:latin typeface="Segoe UI Symbol"/>
                <a:cs typeface="Segoe UI Symbol"/>
              </a:rPr>
              <a:t>⚬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Program</a:t>
            </a:r>
            <a:r>
              <a:rPr sz="1721" spc="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Basics</a:t>
            </a:r>
            <a:endParaRPr sz="1721">
              <a:latin typeface="Franklin Gothic Book"/>
              <a:cs typeface="Franklin Gothic Book"/>
            </a:endParaRPr>
          </a:p>
          <a:p>
            <a:pPr marL="342918">
              <a:lnSpc>
                <a:spcPct val="100000"/>
              </a:lnSpc>
              <a:spcBef>
                <a:spcPts val="913"/>
              </a:spcBef>
            </a:pPr>
            <a:r>
              <a:rPr sz="1721" dirty="0">
                <a:solidFill>
                  <a:srgbClr val="333333"/>
                </a:solidFill>
                <a:latin typeface="Segoe UI Symbol"/>
                <a:cs typeface="Segoe UI Symbol"/>
              </a:rPr>
              <a:t>⚬</a:t>
            </a:r>
            <a:r>
              <a:rPr sz="1721" spc="-13" dirty="0">
                <a:solidFill>
                  <a:srgbClr val="333333"/>
                </a:solidFill>
                <a:latin typeface="Segoe UI Symbol"/>
                <a:cs typeface="Segoe UI Symbol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Market</a:t>
            </a:r>
            <a:r>
              <a:rPr sz="1721" spc="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721" spc="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participants</a:t>
            </a:r>
            <a:endParaRPr sz="1721">
              <a:latin typeface="Franklin Gothic Book"/>
              <a:cs typeface="Franklin Gothic Book"/>
            </a:endParaRPr>
          </a:p>
          <a:p>
            <a:pPr marL="342918">
              <a:lnSpc>
                <a:spcPct val="100000"/>
              </a:lnSpc>
              <a:spcBef>
                <a:spcPts val="900"/>
              </a:spcBef>
            </a:pPr>
            <a:r>
              <a:rPr sz="1721" dirty="0">
                <a:solidFill>
                  <a:srgbClr val="333333"/>
                </a:solidFill>
                <a:latin typeface="Segoe UI Symbol"/>
                <a:cs typeface="Segoe UI Symbol"/>
              </a:rPr>
              <a:t>⚬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Offsets</a:t>
            </a:r>
            <a:endParaRPr sz="1721">
              <a:latin typeface="Franklin Gothic Book"/>
              <a:cs typeface="Franklin Gothic Book"/>
            </a:endParaRPr>
          </a:p>
          <a:p>
            <a:pPr marL="342918">
              <a:lnSpc>
                <a:spcPct val="100000"/>
              </a:lnSpc>
              <a:spcBef>
                <a:spcPts val="909"/>
              </a:spcBef>
            </a:pPr>
            <a:r>
              <a:rPr sz="1721" dirty="0">
                <a:solidFill>
                  <a:srgbClr val="333333"/>
                </a:solidFill>
                <a:latin typeface="Segoe UI Symbol"/>
                <a:cs typeface="Segoe UI Symbol"/>
              </a:rPr>
              <a:t>⚬</a:t>
            </a:r>
            <a:r>
              <a:rPr sz="1721" spc="22" dirty="0">
                <a:solidFill>
                  <a:srgbClr val="333333"/>
                </a:solidFill>
                <a:latin typeface="Segoe UI Symbol"/>
                <a:cs typeface="Segoe UI Symbol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Implementation</a:t>
            </a:r>
            <a:r>
              <a:rPr sz="1721" spc="3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721" spc="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Next</a:t>
            </a:r>
            <a:r>
              <a:rPr sz="1721" spc="18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Steps</a:t>
            </a:r>
            <a:endParaRPr sz="1721">
              <a:latin typeface="Franklin Gothic Book"/>
              <a:cs typeface="Franklin Gothic Book"/>
            </a:endParaRPr>
          </a:p>
          <a:p>
            <a:pPr marL="342918">
              <a:lnSpc>
                <a:spcPct val="100000"/>
              </a:lnSpc>
              <a:spcBef>
                <a:spcPts val="899"/>
              </a:spcBef>
            </a:pPr>
            <a:r>
              <a:rPr sz="1721" dirty="0">
                <a:solidFill>
                  <a:srgbClr val="333333"/>
                </a:solidFill>
                <a:latin typeface="Segoe UI Symbol"/>
                <a:cs typeface="Segoe UI Symbol"/>
              </a:rPr>
              <a:t>⚬ </a:t>
            </a:r>
            <a:r>
              <a:rPr sz="1721" dirty="0">
                <a:solidFill>
                  <a:srgbClr val="333333"/>
                </a:solidFill>
                <a:latin typeface="Franklin Gothic Book"/>
                <a:cs typeface="Franklin Gothic Book"/>
              </a:rPr>
              <a:t>Auction</a:t>
            </a:r>
            <a:r>
              <a:rPr sz="1721" spc="2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proceeds</a:t>
            </a:r>
            <a:endParaRPr sz="1721">
              <a:latin typeface="Franklin Gothic Book"/>
              <a:cs typeface="Franklin Gothic Book"/>
            </a:endParaRPr>
          </a:p>
          <a:p>
            <a:pPr marL="342918">
              <a:lnSpc>
                <a:spcPct val="100000"/>
              </a:lnSpc>
              <a:spcBef>
                <a:spcPts val="909"/>
              </a:spcBef>
            </a:pPr>
            <a:r>
              <a:rPr sz="1721" dirty="0">
                <a:solidFill>
                  <a:srgbClr val="333333"/>
                </a:solidFill>
                <a:latin typeface="Segoe UI Symbol"/>
                <a:cs typeface="Segoe UI Symbol"/>
              </a:rPr>
              <a:t>⚬ </a:t>
            </a:r>
            <a:r>
              <a:rPr sz="1721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Linkage</a:t>
            </a:r>
            <a:endParaRPr sz="1721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26486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8471" y="933225"/>
            <a:ext cx="8875059" cy="4993341"/>
            <a:chOff x="0" y="1057655"/>
            <a:chExt cx="10058400" cy="5659120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40752" y="1232915"/>
              <a:ext cx="2517648" cy="548335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299773">
              <a:lnSpc>
                <a:spcPct val="100000"/>
              </a:lnSpc>
              <a:spcBef>
                <a:spcPts val="119"/>
              </a:spcBef>
            </a:pPr>
            <a:r>
              <a:rPr dirty="0"/>
              <a:t>Program</a:t>
            </a:r>
            <a:r>
              <a:rPr spc="71" dirty="0"/>
              <a:t> </a:t>
            </a:r>
            <a:r>
              <a:rPr spc="-9" dirty="0"/>
              <a:t>Basics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600245" y="2092424"/>
            <a:ext cx="5014632" cy="3388658"/>
          </a:xfrm>
          <a:prstGeom prst="rect">
            <a:avLst/>
          </a:prstGeom>
        </p:spPr>
        <p:txBody>
          <a:bodyPr vert="horz" wrap="square" lIns="0" tIns="72278" rIns="0" bIns="0" rtlCol="0">
            <a:spAutoFit/>
          </a:bodyPr>
          <a:lstStyle/>
          <a:p>
            <a:pPr marL="249905" marR="1731961" indent="-250465" algn="r">
              <a:lnSpc>
                <a:spcPct val="100000"/>
              </a:lnSpc>
              <a:spcBef>
                <a:spcPts val="569"/>
              </a:spcBef>
              <a:buFont typeface="Arial"/>
              <a:buChar char="•"/>
              <a:tabLst>
                <a:tab pos="249905" algn="l"/>
                <a:tab pos="250465" algn="l"/>
              </a:tabLst>
            </a:pPr>
            <a:r>
              <a:rPr sz="1588" dirty="0">
                <a:latin typeface="Franklin Gothic Book"/>
                <a:cs typeface="Franklin Gothic Book"/>
              </a:rPr>
              <a:t>Caps</a:t>
            </a:r>
            <a:r>
              <a:rPr sz="1588" spc="-13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emissions,</a:t>
            </a:r>
            <a:r>
              <a:rPr sz="1588" spc="-31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declines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over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spc="-18" dirty="0">
                <a:latin typeface="Franklin Gothic Book"/>
                <a:cs typeface="Franklin Gothic Book"/>
              </a:rPr>
              <a:t>time</a:t>
            </a:r>
            <a:endParaRPr sz="1588">
              <a:latin typeface="Franklin Gothic Book"/>
              <a:cs typeface="Franklin Gothic Book"/>
            </a:endParaRPr>
          </a:p>
          <a:p>
            <a:pPr marL="206760" marR="1752693" lvl="1" indent="-207320" algn="r">
              <a:lnSpc>
                <a:spcPct val="100000"/>
              </a:lnSpc>
              <a:spcBef>
                <a:spcPts val="441"/>
              </a:spcBef>
              <a:buFont typeface="Courier New"/>
              <a:buChar char="o"/>
              <a:tabLst>
                <a:tab pos="207320" algn="l"/>
              </a:tabLst>
            </a:pPr>
            <a:r>
              <a:rPr sz="1456" dirty="0">
                <a:latin typeface="Franklin Gothic Book"/>
                <a:cs typeface="Franklin Gothic Book"/>
              </a:rPr>
              <a:t>Emissions</a:t>
            </a:r>
            <a:r>
              <a:rPr sz="1456" spc="-5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cap</a:t>
            </a:r>
            <a:r>
              <a:rPr sz="1456" spc="-22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=</a:t>
            </a:r>
            <a:r>
              <a:rPr sz="1456" spc="-9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Allowance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budget</a:t>
            </a:r>
            <a:endParaRPr sz="1456">
              <a:latin typeface="Franklin Gothic Book"/>
              <a:cs typeface="Franklin Gothic Book"/>
            </a:endParaRPr>
          </a:p>
          <a:p>
            <a:pPr marL="562565" lvl="1" indent="-207320">
              <a:lnSpc>
                <a:spcPct val="100000"/>
              </a:lnSpc>
              <a:spcBef>
                <a:spcPts val="432"/>
              </a:spcBef>
              <a:buFont typeface="Courier New"/>
              <a:buChar char="o"/>
              <a:tabLst>
                <a:tab pos="563126" algn="l"/>
              </a:tabLst>
            </a:pPr>
            <a:r>
              <a:rPr sz="1456" dirty="0">
                <a:latin typeface="Franklin Gothic Book"/>
                <a:cs typeface="Franklin Gothic Book"/>
              </a:rPr>
              <a:t>Each</a:t>
            </a:r>
            <a:r>
              <a:rPr sz="1456" spc="-26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allowance</a:t>
            </a:r>
            <a:r>
              <a:rPr sz="1456" spc="-22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equals</a:t>
            </a:r>
            <a:r>
              <a:rPr sz="1456" spc="-35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one</a:t>
            </a:r>
            <a:r>
              <a:rPr sz="1456" spc="-49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metric</a:t>
            </a:r>
            <a:r>
              <a:rPr sz="1456" spc="-1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ton</a:t>
            </a:r>
            <a:r>
              <a:rPr sz="1456" spc="-35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of</a:t>
            </a:r>
            <a:r>
              <a:rPr sz="1456" spc="-18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CO</a:t>
            </a:r>
            <a:r>
              <a:rPr sz="1456" baseline="-20202" dirty="0">
                <a:latin typeface="Franklin Gothic Book"/>
                <a:cs typeface="Franklin Gothic Book"/>
              </a:rPr>
              <a:t>2</a:t>
            </a:r>
            <a:r>
              <a:rPr sz="1456" spc="-13" baseline="-20202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equivalent</a:t>
            </a:r>
            <a:endParaRPr sz="1456">
              <a:latin typeface="Franklin Gothic Book"/>
              <a:cs typeface="Franklin Gothic Book"/>
            </a:endParaRPr>
          </a:p>
          <a:p>
            <a:pPr lvl="1">
              <a:lnSpc>
                <a:spcPct val="100000"/>
              </a:lnSpc>
              <a:buFont typeface="Courier New"/>
              <a:buChar char="o"/>
            </a:pPr>
            <a:endParaRPr sz="2162">
              <a:latin typeface="Franklin Gothic Book"/>
              <a:cs typeface="Franklin Gothic Book"/>
            </a:endParaRPr>
          </a:p>
          <a:p>
            <a:pPr marL="272317" marR="15689" indent="-250465">
              <a:lnSpc>
                <a:spcPct val="100600"/>
              </a:lnSpc>
              <a:buFont typeface="Arial"/>
              <a:buChar char="•"/>
              <a:tabLst>
                <a:tab pos="272317" algn="l"/>
                <a:tab pos="272878" algn="l"/>
              </a:tabLst>
            </a:pPr>
            <a:r>
              <a:rPr sz="1588" dirty="0">
                <a:latin typeface="Franklin Gothic Book"/>
                <a:cs typeface="Franklin Gothic Book"/>
              </a:rPr>
              <a:t>Covered,</a:t>
            </a:r>
            <a:r>
              <a:rPr sz="1588" spc="-4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opt-</a:t>
            </a:r>
            <a:r>
              <a:rPr sz="1588" dirty="0">
                <a:latin typeface="Franklin Gothic Book"/>
                <a:cs typeface="Franklin Gothic Book"/>
              </a:rPr>
              <a:t>in</a:t>
            </a:r>
            <a:r>
              <a:rPr sz="1588" spc="-13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entities</a:t>
            </a:r>
            <a:r>
              <a:rPr sz="1588" spc="-18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must</a:t>
            </a:r>
            <a:r>
              <a:rPr sz="1588" spc="-4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obtain</a:t>
            </a:r>
            <a:r>
              <a:rPr sz="1588" spc="-13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allowances/offsets </a:t>
            </a:r>
            <a:r>
              <a:rPr sz="1588" dirty="0">
                <a:latin typeface="Franklin Gothic Book"/>
                <a:cs typeface="Franklin Gothic Book"/>
              </a:rPr>
              <a:t>for</a:t>
            </a:r>
            <a:r>
              <a:rPr sz="1588" spc="-4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covered</a:t>
            </a:r>
            <a:r>
              <a:rPr sz="1588" spc="-44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emissions</a:t>
            </a:r>
            <a:endParaRPr sz="1588">
              <a:latin typeface="Franklin Gothic Book"/>
              <a:cs typeface="Franklin Gothic Book"/>
            </a:endParaRPr>
          </a:p>
          <a:p>
            <a:pPr marL="562565" lvl="1" indent="-207320">
              <a:lnSpc>
                <a:spcPct val="100000"/>
              </a:lnSpc>
              <a:spcBef>
                <a:spcPts val="449"/>
              </a:spcBef>
              <a:buFont typeface="Courier New"/>
              <a:buChar char="o"/>
              <a:tabLst>
                <a:tab pos="563126" algn="l"/>
              </a:tabLst>
            </a:pPr>
            <a:r>
              <a:rPr sz="1456" dirty="0">
                <a:latin typeface="Franklin Gothic Book"/>
                <a:cs typeface="Franklin Gothic Book"/>
              </a:rPr>
              <a:t>Some</a:t>
            </a:r>
            <a:r>
              <a:rPr sz="1456" spc="-49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entities</a:t>
            </a:r>
            <a:r>
              <a:rPr sz="1456" spc="-44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receive</a:t>
            </a:r>
            <a:r>
              <a:rPr sz="1456" spc="-9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no</a:t>
            </a:r>
            <a:r>
              <a:rPr sz="1456" spc="-13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cost</a:t>
            </a:r>
            <a:r>
              <a:rPr sz="1456" spc="-31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allowances</a:t>
            </a:r>
            <a:endParaRPr sz="1456">
              <a:latin typeface="Franklin Gothic Book"/>
              <a:cs typeface="Franklin Gothic Book"/>
            </a:endParaRPr>
          </a:p>
          <a:p>
            <a:pPr marL="562565" lvl="1" indent="-207320">
              <a:lnSpc>
                <a:spcPct val="100000"/>
              </a:lnSpc>
              <a:spcBef>
                <a:spcPts val="432"/>
              </a:spcBef>
              <a:buFont typeface="Courier New"/>
              <a:buChar char="o"/>
              <a:tabLst>
                <a:tab pos="563126" algn="l"/>
              </a:tabLst>
            </a:pPr>
            <a:r>
              <a:rPr sz="1456" dirty="0">
                <a:latin typeface="Franklin Gothic Book"/>
                <a:cs typeface="Franklin Gothic Book"/>
              </a:rPr>
              <a:t>Compliance</a:t>
            </a:r>
            <a:r>
              <a:rPr sz="1456" spc="-49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deadlines</a:t>
            </a:r>
            <a:endParaRPr sz="1456">
              <a:latin typeface="Franklin Gothic Book"/>
              <a:cs typeface="Franklin Gothic Book"/>
            </a:endParaRPr>
          </a:p>
          <a:p>
            <a:pPr lvl="1">
              <a:lnSpc>
                <a:spcPct val="100000"/>
              </a:lnSpc>
              <a:buFont typeface="Courier New"/>
              <a:buChar char="o"/>
            </a:pPr>
            <a:endParaRPr sz="2471">
              <a:latin typeface="Franklin Gothic Book"/>
              <a:cs typeface="Franklin Gothic Book"/>
            </a:endParaRPr>
          </a:p>
          <a:p>
            <a:pPr marL="272317" indent="-250465">
              <a:lnSpc>
                <a:spcPct val="100000"/>
              </a:lnSpc>
              <a:buFont typeface="Arial"/>
              <a:buChar char="•"/>
              <a:tabLst>
                <a:tab pos="272317" algn="l"/>
                <a:tab pos="272878" algn="l"/>
              </a:tabLst>
            </a:pPr>
            <a:r>
              <a:rPr sz="1588" dirty="0">
                <a:latin typeface="Franklin Gothic Book"/>
                <a:cs typeface="Franklin Gothic Book"/>
              </a:rPr>
              <a:t>Allowances</a:t>
            </a:r>
            <a:r>
              <a:rPr sz="1588" spc="-26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can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also</a:t>
            </a:r>
            <a:r>
              <a:rPr sz="1588" spc="-26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be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sold</a:t>
            </a:r>
            <a:r>
              <a:rPr sz="1588" spc="-9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to</a:t>
            </a:r>
            <a:r>
              <a:rPr sz="1588" spc="-22" dirty="0">
                <a:latin typeface="Franklin Gothic Book"/>
                <a:cs typeface="Franklin Gothic Book"/>
              </a:rPr>
              <a:t> </a:t>
            </a:r>
            <a:r>
              <a:rPr sz="1588" dirty="0">
                <a:latin typeface="Franklin Gothic Book"/>
                <a:cs typeface="Franklin Gothic Book"/>
              </a:rPr>
              <a:t>generate</a:t>
            </a:r>
            <a:r>
              <a:rPr sz="1588" spc="-4" dirty="0">
                <a:latin typeface="Franklin Gothic Book"/>
                <a:cs typeface="Franklin Gothic Book"/>
              </a:rPr>
              <a:t> </a:t>
            </a:r>
            <a:r>
              <a:rPr sz="1588" spc="-9" dirty="0">
                <a:latin typeface="Franklin Gothic Book"/>
                <a:cs typeface="Franklin Gothic Book"/>
              </a:rPr>
              <a:t>revenue</a:t>
            </a:r>
            <a:endParaRPr sz="1588">
              <a:latin typeface="Franklin Gothic Book"/>
              <a:cs typeface="Franklin Gothic Book"/>
            </a:endParaRPr>
          </a:p>
          <a:p>
            <a:pPr marL="562565" lvl="1" indent="-207320">
              <a:lnSpc>
                <a:spcPct val="100000"/>
              </a:lnSpc>
              <a:spcBef>
                <a:spcPts val="449"/>
              </a:spcBef>
              <a:buFont typeface="Courier New"/>
              <a:buChar char="o"/>
              <a:tabLst>
                <a:tab pos="563126" algn="l"/>
              </a:tabLst>
            </a:pPr>
            <a:r>
              <a:rPr sz="1456" dirty="0">
                <a:latin typeface="Franklin Gothic Book"/>
                <a:cs typeface="Franklin Gothic Book"/>
              </a:rPr>
              <a:t>General</a:t>
            </a:r>
            <a:r>
              <a:rPr sz="1456" spc="-44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Market</a:t>
            </a:r>
            <a:r>
              <a:rPr sz="1456" spc="-44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Participants</a:t>
            </a:r>
            <a:endParaRPr sz="1456">
              <a:latin typeface="Franklin Gothic Book"/>
              <a:cs typeface="Franklin Gothic Book"/>
            </a:endParaRPr>
          </a:p>
          <a:p>
            <a:pPr marL="562565" lvl="1" indent="-207320">
              <a:lnSpc>
                <a:spcPct val="100000"/>
              </a:lnSpc>
              <a:spcBef>
                <a:spcPts val="437"/>
              </a:spcBef>
              <a:buFont typeface="Courier New"/>
              <a:buChar char="o"/>
              <a:tabLst>
                <a:tab pos="563126" algn="l"/>
              </a:tabLst>
            </a:pPr>
            <a:r>
              <a:rPr sz="1456" dirty="0">
                <a:latin typeface="Franklin Gothic Book"/>
                <a:cs typeface="Franklin Gothic Book"/>
              </a:rPr>
              <a:t>Consignment</a:t>
            </a:r>
            <a:r>
              <a:rPr sz="1456" spc="-57" dirty="0">
                <a:latin typeface="Franklin Gothic Book"/>
                <a:cs typeface="Franklin Gothic Book"/>
              </a:rPr>
              <a:t> </a:t>
            </a:r>
            <a:r>
              <a:rPr sz="1456" dirty="0">
                <a:latin typeface="Franklin Gothic Book"/>
                <a:cs typeface="Franklin Gothic Book"/>
              </a:rPr>
              <a:t>by</a:t>
            </a:r>
            <a:r>
              <a:rPr sz="1456" spc="-26" dirty="0">
                <a:latin typeface="Franklin Gothic Book"/>
                <a:cs typeface="Franklin Gothic Book"/>
              </a:rPr>
              <a:t> </a:t>
            </a:r>
            <a:r>
              <a:rPr sz="1456" spc="-9" dirty="0">
                <a:latin typeface="Franklin Gothic Book"/>
                <a:cs typeface="Franklin Gothic Book"/>
              </a:rPr>
              <a:t>utilities</a:t>
            </a:r>
            <a:endParaRPr sz="1456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032151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8471" y="933225"/>
            <a:ext cx="8875059" cy="157443"/>
            <a:chOff x="0" y="1057655"/>
            <a:chExt cx="10058400" cy="178435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dirty="0"/>
              <a:t>What</a:t>
            </a:r>
            <a:r>
              <a:rPr spc="13" dirty="0"/>
              <a:t> </a:t>
            </a:r>
            <a:r>
              <a:rPr dirty="0"/>
              <a:t>Counts</a:t>
            </a:r>
            <a:r>
              <a:rPr spc="44" dirty="0"/>
              <a:t> </a:t>
            </a:r>
            <a:r>
              <a:rPr dirty="0"/>
              <a:t>as</a:t>
            </a:r>
            <a:r>
              <a:rPr spc="79" dirty="0"/>
              <a:t> </a:t>
            </a:r>
            <a:r>
              <a:rPr dirty="0"/>
              <a:t>‘Covered</a:t>
            </a:r>
            <a:r>
              <a:rPr spc="31" dirty="0"/>
              <a:t> </a:t>
            </a:r>
            <a:r>
              <a:rPr spc="-9" dirty="0"/>
              <a:t>Emissions’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994173" y="2206176"/>
            <a:ext cx="6731374" cy="266140"/>
          </a:xfrm>
          <a:prstGeom prst="rect">
            <a:avLst/>
          </a:prstGeom>
        </p:spPr>
        <p:txBody>
          <a:bodyPr vert="horz" wrap="square" lIns="0" tIns="1232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97"/>
              </a:spcBef>
            </a:pPr>
            <a:r>
              <a:rPr sz="158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Roughly</a:t>
            </a:r>
            <a:r>
              <a:rPr sz="1588" spc="1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75%</a:t>
            </a:r>
            <a:r>
              <a:rPr sz="1588" spc="-1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of</a:t>
            </a:r>
            <a:r>
              <a:rPr sz="1588" spc="9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statewide</a:t>
            </a:r>
            <a:r>
              <a:rPr sz="1588" spc="-9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emissions</a:t>
            </a:r>
            <a:r>
              <a:rPr sz="1588" spc="-4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are</a:t>
            </a:r>
            <a:r>
              <a:rPr sz="1588" spc="-4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considered 'covered'</a:t>
            </a:r>
            <a:r>
              <a:rPr sz="1588" spc="9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under</a:t>
            </a:r>
            <a:r>
              <a:rPr sz="1588" spc="13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158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the</a:t>
            </a:r>
            <a:r>
              <a:rPr sz="1588" spc="-4" dirty="0">
                <a:solidFill>
                  <a:srgbClr val="333333"/>
                </a:solidFill>
                <a:latin typeface="Franklin Gothic Medium"/>
                <a:cs typeface="Franklin Gothic Medium"/>
              </a:rPr>
              <a:t> </a:t>
            </a:r>
            <a:r>
              <a:rPr sz="1588" spc="-18" dirty="0">
                <a:solidFill>
                  <a:srgbClr val="333333"/>
                </a:solidFill>
                <a:latin typeface="Franklin Gothic Medium"/>
                <a:cs typeface="Franklin Gothic Medium"/>
              </a:rPr>
              <a:t>CCA.</a:t>
            </a:r>
            <a:endParaRPr sz="1588">
              <a:latin typeface="Franklin Gothic Medium"/>
              <a:cs typeface="Franklin Gothic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80747" y="2567647"/>
            <a:ext cx="1791821" cy="550769"/>
          </a:xfrm>
          <a:prstGeom prst="rect">
            <a:avLst/>
          </a:prstGeom>
        </p:spPr>
        <p:txBody>
          <a:bodyPr vert="horz" wrap="square" lIns="0" tIns="868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684"/>
              </a:spcBef>
            </a:pPr>
            <a:r>
              <a:rPr sz="1279" b="1" spc="40" dirty="0">
                <a:solidFill>
                  <a:srgbClr val="333333"/>
                </a:solidFill>
                <a:latin typeface="Arial Narrow"/>
                <a:cs typeface="Arial Narrow"/>
              </a:rPr>
              <a:t>Covered</a:t>
            </a:r>
            <a:r>
              <a:rPr sz="1279" b="1" spc="124" dirty="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sz="1279" b="1" dirty="0">
                <a:solidFill>
                  <a:srgbClr val="333333"/>
                </a:solidFill>
                <a:latin typeface="Arial Narrow"/>
                <a:cs typeface="Arial Narrow"/>
              </a:rPr>
              <a:t>Emissions</a:t>
            </a:r>
            <a:r>
              <a:rPr sz="1279" b="1" spc="101" dirty="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sz="1279" b="1" dirty="0">
                <a:solidFill>
                  <a:srgbClr val="333333"/>
                </a:solidFill>
                <a:latin typeface="Arial Narrow"/>
                <a:cs typeface="Arial Narrow"/>
              </a:rPr>
              <a:t>-</a:t>
            </a:r>
            <a:r>
              <a:rPr sz="1279" b="1" spc="159" dirty="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sz="1279" b="1" spc="110" dirty="0">
                <a:solidFill>
                  <a:srgbClr val="333333"/>
                </a:solidFill>
                <a:latin typeface="Arial Narrow"/>
                <a:cs typeface="Arial Narrow"/>
              </a:rPr>
              <a:t>75%</a:t>
            </a:r>
            <a:endParaRPr sz="1279">
              <a:latin typeface="Arial Narrow"/>
              <a:cs typeface="Arial Narrow"/>
            </a:endParaRPr>
          </a:p>
          <a:p>
            <a:pPr marL="11206">
              <a:lnSpc>
                <a:spcPct val="100000"/>
              </a:lnSpc>
              <a:spcBef>
                <a:spcPts val="543"/>
              </a:spcBef>
            </a:pPr>
            <a:r>
              <a:rPr sz="1235" dirty="0">
                <a:solidFill>
                  <a:srgbClr val="333333"/>
                </a:solidFill>
                <a:latin typeface="Segoe UI Symbol"/>
                <a:cs typeface="Segoe UI Symbol"/>
              </a:rPr>
              <a:t>⚬</a:t>
            </a:r>
            <a:r>
              <a:rPr sz="1235" spc="106" dirty="0">
                <a:solidFill>
                  <a:srgbClr val="333333"/>
                </a:solidFill>
                <a:latin typeface="Segoe UI Symbol"/>
                <a:cs typeface="Segoe UI Symbol"/>
              </a:rPr>
              <a:t> </a:t>
            </a:r>
            <a:r>
              <a:rPr sz="1235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r>
              <a:rPr sz="1235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235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from:</a:t>
            </a:r>
            <a:endParaRPr sz="1235">
              <a:latin typeface="Franklin Gothic Book"/>
              <a:cs typeface="Franklin Gothic Boo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07143" y="3086323"/>
            <a:ext cx="4390465" cy="1298762"/>
          </a:xfrm>
          <a:prstGeom prst="rect">
            <a:avLst/>
          </a:prstGeom>
        </p:spPr>
        <p:txBody>
          <a:bodyPr vert="horz" wrap="square" lIns="0" tIns="61632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485"/>
              </a:spcBef>
            </a:pPr>
            <a:r>
              <a:rPr sz="1059" dirty="0">
                <a:solidFill>
                  <a:srgbClr val="333333"/>
                </a:solidFill>
                <a:latin typeface="Microsoft JhengHei"/>
                <a:cs typeface="Microsoft JhengHei"/>
              </a:rPr>
              <a:t>￭</a:t>
            </a:r>
            <a:r>
              <a:rPr sz="1059" spc="128" dirty="0">
                <a:solidFill>
                  <a:srgbClr val="333333"/>
                </a:solidFill>
                <a:latin typeface="Microsoft JhengHei"/>
                <a:cs typeface="Microsoft JhengHei"/>
              </a:rPr>
              <a:t> 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Facilities</a:t>
            </a:r>
            <a:r>
              <a:rPr sz="1059" spc="6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1059" spc="5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more</a:t>
            </a:r>
            <a:r>
              <a:rPr sz="1059" spc="57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than</a:t>
            </a:r>
            <a:r>
              <a:rPr sz="1059" spc="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25,000</a:t>
            </a:r>
            <a:r>
              <a:rPr sz="1059" spc="57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metric</a:t>
            </a:r>
            <a:r>
              <a:rPr sz="1059" spc="6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tons</a:t>
            </a:r>
            <a:r>
              <a:rPr sz="1059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per</a:t>
            </a:r>
            <a:r>
              <a:rPr sz="1059" spc="57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year</a:t>
            </a:r>
            <a:r>
              <a:rPr sz="1059" spc="4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1059" spc="5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GHG</a:t>
            </a:r>
            <a:r>
              <a:rPr sz="1059" spc="6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emissions.</a:t>
            </a:r>
            <a:endParaRPr sz="1059">
              <a:latin typeface="Franklin Gothic Book"/>
              <a:cs typeface="Franklin Gothic Book"/>
            </a:endParaRPr>
          </a:p>
          <a:p>
            <a:pPr marL="11206">
              <a:lnSpc>
                <a:spcPct val="100000"/>
              </a:lnSpc>
              <a:spcBef>
                <a:spcPts val="401"/>
              </a:spcBef>
            </a:pPr>
            <a:r>
              <a:rPr sz="1059" dirty="0">
                <a:solidFill>
                  <a:srgbClr val="333333"/>
                </a:solidFill>
                <a:latin typeface="Microsoft JhengHei"/>
                <a:cs typeface="Microsoft JhengHei"/>
              </a:rPr>
              <a:t>￭</a:t>
            </a:r>
            <a:r>
              <a:rPr sz="1059" spc="124" dirty="0">
                <a:solidFill>
                  <a:srgbClr val="333333"/>
                </a:solidFill>
                <a:latin typeface="Microsoft JhengHei"/>
                <a:cs typeface="Microsoft JhengHei"/>
              </a:rPr>
              <a:t> 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Gasoline</a:t>
            </a:r>
            <a:r>
              <a:rPr sz="1059" spc="5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059" spc="57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on-road</a:t>
            </a:r>
            <a:r>
              <a:rPr sz="1059" spc="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diesel</a:t>
            </a:r>
            <a:endParaRPr sz="1059">
              <a:latin typeface="Franklin Gothic Book"/>
              <a:cs typeface="Franklin Gothic Book"/>
            </a:endParaRPr>
          </a:p>
          <a:p>
            <a:pPr marL="11206">
              <a:lnSpc>
                <a:spcPct val="100000"/>
              </a:lnSpc>
              <a:spcBef>
                <a:spcPts val="401"/>
              </a:spcBef>
            </a:pPr>
            <a:r>
              <a:rPr sz="1059" dirty="0">
                <a:solidFill>
                  <a:srgbClr val="333333"/>
                </a:solidFill>
                <a:latin typeface="Microsoft JhengHei"/>
                <a:cs typeface="Microsoft JhengHei"/>
              </a:rPr>
              <a:t>￭</a:t>
            </a:r>
            <a:r>
              <a:rPr sz="1059" spc="124" dirty="0">
                <a:solidFill>
                  <a:srgbClr val="333333"/>
                </a:solidFill>
                <a:latin typeface="Microsoft JhengHei"/>
                <a:cs typeface="Microsoft JhengHei"/>
              </a:rPr>
              <a:t> 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Electricity</a:t>
            </a:r>
            <a:r>
              <a:rPr sz="1059" spc="7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consumed</a:t>
            </a:r>
            <a:r>
              <a:rPr sz="1059" spc="6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in</a:t>
            </a:r>
            <a:r>
              <a:rPr sz="1059" spc="5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WA</a:t>
            </a:r>
            <a:r>
              <a:rPr sz="1059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state</a:t>
            </a:r>
            <a:endParaRPr sz="1059">
              <a:latin typeface="Franklin Gothic Book"/>
              <a:cs typeface="Franklin Gothic Book"/>
            </a:endParaRPr>
          </a:p>
          <a:p>
            <a:pPr marL="11206">
              <a:lnSpc>
                <a:spcPct val="100000"/>
              </a:lnSpc>
              <a:spcBef>
                <a:spcPts val="401"/>
              </a:spcBef>
            </a:pPr>
            <a:r>
              <a:rPr sz="1059" dirty="0">
                <a:solidFill>
                  <a:srgbClr val="333333"/>
                </a:solidFill>
                <a:latin typeface="Microsoft JhengHei"/>
                <a:cs typeface="Microsoft JhengHei"/>
              </a:rPr>
              <a:t>￭</a:t>
            </a:r>
            <a:r>
              <a:rPr sz="1059" spc="97" dirty="0">
                <a:solidFill>
                  <a:srgbClr val="333333"/>
                </a:solidFill>
                <a:latin typeface="Microsoft JhengHei"/>
                <a:cs typeface="Microsoft JhengHei"/>
              </a:rPr>
              <a:t> 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Natural</a:t>
            </a:r>
            <a:r>
              <a:rPr sz="1059" spc="5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spc="-22" dirty="0">
                <a:solidFill>
                  <a:srgbClr val="333333"/>
                </a:solidFill>
                <a:latin typeface="Franklin Gothic Book"/>
                <a:cs typeface="Franklin Gothic Book"/>
              </a:rPr>
              <a:t>gas</a:t>
            </a:r>
            <a:endParaRPr sz="1059">
              <a:latin typeface="Franklin Gothic Book"/>
              <a:cs typeface="Franklin Gothic Book"/>
            </a:endParaRPr>
          </a:p>
          <a:p>
            <a:pPr marL="11206">
              <a:lnSpc>
                <a:spcPct val="100000"/>
              </a:lnSpc>
              <a:spcBef>
                <a:spcPts val="405"/>
              </a:spcBef>
            </a:pPr>
            <a:r>
              <a:rPr sz="1059" dirty="0">
                <a:solidFill>
                  <a:srgbClr val="333333"/>
                </a:solidFill>
                <a:latin typeface="Microsoft JhengHei"/>
                <a:cs typeface="Microsoft JhengHei"/>
              </a:rPr>
              <a:t>￭</a:t>
            </a:r>
            <a:r>
              <a:rPr sz="1059" spc="101" dirty="0">
                <a:solidFill>
                  <a:srgbClr val="333333"/>
                </a:solidFill>
                <a:latin typeface="Microsoft JhengHei"/>
                <a:cs typeface="Microsoft JhengHei"/>
              </a:rPr>
              <a:t> 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2027</a:t>
            </a:r>
            <a:r>
              <a:rPr sz="1059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-</a:t>
            </a:r>
            <a:r>
              <a:rPr sz="1059" spc="3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Waste-to-energy</a:t>
            </a:r>
            <a:r>
              <a:rPr sz="1059" spc="2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facilities</a:t>
            </a:r>
            <a:endParaRPr sz="1059">
              <a:latin typeface="Franklin Gothic Book"/>
              <a:cs typeface="Franklin Gothic Book"/>
            </a:endParaRPr>
          </a:p>
          <a:p>
            <a:pPr marL="11206">
              <a:lnSpc>
                <a:spcPct val="100000"/>
              </a:lnSpc>
              <a:spcBef>
                <a:spcPts val="410"/>
              </a:spcBef>
            </a:pPr>
            <a:r>
              <a:rPr sz="1059" dirty="0">
                <a:solidFill>
                  <a:srgbClr val="333333"/>
                </a:solidFill>
                <a:latin typeface="Microsoft JhengHei"/>
                <a:cs typeface="Microsoft JhengHei"/>
              </a:rPr>
              <a:t>￭</a:t>
            </a:r>
            <a:r>
              <a:rPr sz="1059" spc="410" dirty="0">
                <a:solidFill>
                  <a:srgbClr val="333333"/>
                </a:solidFill>
                <a:latin typeface="Microsoft JhengHei"/>
                <a:cs typeface="Microsoft JhengHei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2031</a:t>
            </a:r>
            <a:r>
              <a:rPr sz="1059" spc="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-</a:t>
            </a:r>
            <a:r>
              <a:rPr sz="1059" spc="2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Railroads</a:t>
            </a:r>
            <a:endParaRPr sz="1059">
              <a:latin typeface="Franklin Gothic Book"/>
              <a:cs typeface="Franklin Gothic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80747" y="4454190"/>
            <a:ext cx="4676215" cy="760879"/>
          </a:xfrm>
          <a:prstGeom prst="rect">
            <a:avLst/>
          </a:prstGeom>
        </p:spPr>
        <p:txBody>
          <a:bodyPr vert="horz" wrap="square" lIns="0" tIns="86846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684"/>
              </a:spcBef>
            </a:pPr>
            <a:r>
              <a:rPr sz="1279" b="1" spc="62" dirty="0">
                <a:solidFill>
                  <a:srgbClr val="333333"/>
                </a:solidFill>
                <a:latin typeface="Arial Narrow"/>
                <a:cs typeface="Arial Narrow"/>
              </a:rPr>
              <a:t>Not</a:t>
            </a:r>
            <a:r>
              <a:rPr sz="1279" b="1" spc="26" dirty="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sz="1279" b="1" spc="40" dirty="0">
                <a:solidFill>
                  <a:srgbClr val="333333"/>
                </a:solidFill>
                <a:latin typeface="Arial Narrow"/>
                <a:cs typeface="Arial Narrow"/>
              </a:rPr>
              <a:t>Covered</a:t>
            </a:r>
            <a:r>
              <a:rPr sz="1279" b="1" spc="-4" dirty="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sz="1279" b="1" dirty="0">
                <a:solidFill>
                  <a:srgbClr val="333333"/>
                </a:solidFill>
                <a:latin typeface="Arial Narrow"/>
                <a:cs typeface="Arial Narrow"/>
              </a:rPr>
              <a:t>-</a:t>
            </a:r>
            <a:r>
              <a:rPr sz="1279" b="1" spc="40" dirty="0">
                <a:solidFill>
                  <a:srgbClr val="333333"/>
                </a:solidFill>
                <a:latin typeface="Arial Narrow"/>
                <a:cs typeface="Arial Narrow"/>
              </a:rPr>
              <a:t> </a:t>
            </a:r>
            <a:r>
              <a:rPr sz="1279" b="1" spc="110" dirty="0">
                <a:solidFill>
                  <a:srgbClr val="333333"/>
                </a:solidFill>
                <a:latin typeface="Arial Narrow"/>
                <a:cs typeface="Arial Narrow"/>
              </a:rPr>
              <a:t>25%</a:t>
            </a:r>
            <a:endParaRPr sz="1279">
              <a:latin typeface="Arial Narrow"/>
              <a:cs typeface="Arial Narrow"/>
            </a:endParaRPr>
          </a:p>
          <a:p>
            <a:pPr marL="11206">
              <a:lnSpc>
                <a:spcPct val="100000"/>
              </a:lnSpc>
              <a:spcBef>
                <a:spcPts val="543"/>
              </a:spcBef>
            </a:pPr>
            <a:r>
              <a:rPr sz="1235" dirty="0">
                <a:solidFill>
                  <a:srgbClr val="333333"/>
                </a:solidFill>
                <a:latin typeface="Segoe UI Symbol"/>
                <a:cs typeface="Segoe UI Symbol"/>
              </a:rPr>
              <a:t>⚬</a:t>
            </a:r>
            <a:r>
              <a:rPr sz="1235" spc="106" dirty="0">
                <a:solidFill>
                  <a:srgbClr val="333333"/>
                </a:solidFill>
                <a:latin typeface="Segoe UI Symbol"/>
                <a:cs typeface="Segoe UI Symbol"/>
              </a:rPr>
              <a:t> </a:t>
            </a:r>
            <a:r>
              <a:rPr sz="1235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r>
              <a:rPr sz="1235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235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from:</a:t>
            </a:r>
            <a:endParaRPr sz="1235">
              <a:latin typeface="Franklin Gothic Book"/>
              <a:cs typeface="Franklin Gothic Book"/>
            </a:endParaRPr>
          </a:p>
          <a:p>
            <a:pPr marL="157451">
              <a:lnSpc>
                <a:spcPct val="100000"/>
              </a:lnSpc>
              <a:spcBef>
                <a:spcPts val="379"/>
              </a:spcBef>
            </a:pPr>
            <a:r>
              <a:rPr sz="1059" dirty="0">
                <a:solidFill>
                  <a:srgbClr val="333333"/>
                </a:solidFill>
                <a:latin typeface="Microsoft JhengHei"/>
                <a:cs typeface="Microsoft JhengHei"/>
              </a:rPr>
              <a:t>￭</a:t>
            </a:r>
            <a:r>
              <a:rPr sz="1059" spc="146" dirty="0">
                <a:solidFill>
                  <a:srgbClr val="333333"/>
                </a:solidFill>
                <a:latin typeface="Microsoft JhengHei"/>
                <a:cs typeface="Microsoft JhengHei"/>
              </a:rPr>
              <a:t> 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Businesses</a:t>
            </a:r>
            <a:r>
              <a:rPr sz="1059" spc="53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with</a:t>
            </a:r>
            <a:r>
              <a:rPr sz="1059" spc="7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fewer</a:t>
            </a:r>
            <a:r>
              <a:rPr sz="1059" spc="4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than</a:t>
            </a:r>
            <a:r>
              <a:rPr sz="1059" spc="62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25,000</a:t>
            </a:r>
            <a:r>
              <a:rPr sz="1059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metric</a:t>
            </a:r>
            <a:r>
              <a:rPr sz="1059" spc="57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tons</a:t>
            </a:r>
            <a:r>
              <a:rPr sz="1059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per</a:t>
            </a:r>
            <a:r>
              <a:rPr sz="1059" spc="4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year</a:t>
            </a:r>
            <a:r>
              <a:rPr sz="1059" spc="44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of</a:t>
            </a:r>
            <a:r>
              <a:rPr sz="1059" spc="40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GHG</a:t>
            </a:r>
            <a:r>
              <a:rPr sz="1059" spc="75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emissions</a:t>
            </a:r>
            <a:endParaRPr sz="1059">
              <a:latin typeface="Franklin Gothic Book"/>
              <a:cs typeface="Franklin Gothic Boo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27162" y="5192569"/>
            <a:ext cx="2312334" cy="466165"/>
          </a:xfrm>
          <a:prstGeom prst="rect">
            <a:avLst/>
          </a:prstGeom>
        </p:spPr>
        <p:txBody>
          <a:bodyPr vert="horz" wrap="square" lIns="0" tIns="70597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556"/>
              </a:spcBef>
            </a:pPr>
            <a:r>
              <a:rPr sz="1059" dirty="0">
                <a:solidFill>
                  <a:srgbClr val="333333"/>
                </a:solidFill>
                <a:latin typeface="Microsoft JhengHei"/>
                <a:cs typeface="Microsoft JhengHei"/>
              </a:rPr>
              <a:t>￭</a:t>
            </a:r>
            <a:r>
              <a:rPr sz="1059" spc="146" dirty="0">
                <a:solidFill>
                  <a:srgbClr val="333333"/>
                </a:solidFill>
                <a:latin typeface="Microsoft JhengHei"/>
                <a:cs typeface="Microsoft JhengHei"/>
              </a:rPr>
              <a:t> 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Agricultural</a:t>
            </a:r>
            <a:r>
              <a:rPr sz="1059" spc="71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spc="-9" dirty="0">
                <a:solidFill>
                  <a:srgbClr val="333333"/>
                </a:solidFill>
                <a:latin typeface="Franklin Gothic Book"/>
                <a:cs typeface="Franklin Gothic Book"/>
              </a:rPr>
              <a:t>operations</a:t>
            </a:r>
            <a:endParaRPr sz="1059">
              <a:latin typeface="Franklin Gothic Book"/>
              <a:cs typeface="Franklin Gothic Book"/>
            </a:endParaRPr>
          </a:p>
          <a:p>
            <a:pPr marL="11206">
              <a:lnSpc>
                <a:spcPct val="100000"/>
              </a:lnSpc>
              <a:spcBef>
                <a:spcPts val="476"/>
              </a:spcBef>
            </a:pPr>
            <a:r>
              <a:rPr sz="1059" dirty="0">
                <a:solidFill>
                  <a:srgbClr val="333333"/>
                </a:solidFill>
                <a:latin typeface="Microsoft JhengHei"/>
                <a:cs typeface="Microsoft JhengHei"/>
              </a:rPr>
              <a:t>￭</a:t>
            </a:r>
            <a:r>
              <a:rPr sz="1059" spc="146" dirty="0">
                <a:solidFill>
                  <a:srgbClr val="333333"/>
                </a:solidFill>
                <a:latin typeface="Microsoft JhengHei"/>
                <a:cs typeface="Microsoft JhengHei"/>
              </a:rPr>
              <a:t> 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Aviation</a:t>
            </a:r>
            <a:r>
              <a:rPr sz="1059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fuels</a:t>
            </a:r>
            <a:r>
              <a:rPr sz="1059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and</a:t>
            </a:r>
            <a:r>
              <a:rPr sz="1059" spc="57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most</a:t>
            </a:r>
            <a:r>
              <a:rPr sz="1059" spc="66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dirty="0">
                <a:solidFill>
                  <a:srgbClr val="333333"/>
                </a:solidFill>
                <a:latin typeface="Franklin Gothic Book"/>
                <a:cs typeface="Franklin Gothic Book"/>
              </a:rPr>
              <a:t>marine</a:t>
            </a:r>
            <a:r>
              <a:rPr sz="1059" spc="49" dirty="0">
                <a:solidFill>
                  <a:srgbClr val="333333"/>
                </a:solidFill>
                <a:latin typeface="Franklin Gothic Book"/>
                <a:cs typeface="Franklin Gothic Book"/>
              </a:rPr>
              <a:t> </a:t>
            </a:r>
            <a:r>
              <a:rPr sz="1059" spc="-18" dirty="0">
                <a:solidFill>
                  <a:srgbClr val="333333"/>
                </a:solidFill>
                <a:latin typeface="Franklin Gothic Book"/>
                <a:cs typeface="Franklin Gothic Book"/>
              </a:rPr>
              <a:t>fuels</a:t>
            </a:r>
            <a:endParaRPr sz="1059">
              <a:latin typeface="Franklin Gothic Book"/>
              <a:cs typeface="Franklin Gothic Boo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586429" y="3475036"/>
            <a:ext cx="680197" cy="26280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235336" marR="4483" indent="-224690">
              <a:lnSpc>
                <a:spcPct val="120000"/>
              </a:lnSpc>
              <a:spcBef>
                <a:spcPts val="84"/>
              </a:spcBef>
            </a:pPr>
            <a:r>
              <a:rPr sz="706" spc="49" dirty="0">
                <a:latin typeface="Calibri"/>
                <a:cs typeface="Calibri"/>
              </a:rPr>
              <a:t>Transportation </a:t>
            </a:r>
            <a:r>
              <a:rPr sz="706" spc="106" dirty="0">
                <a:latin typeface="Calibri"/>
                <a:cs typeface="Calibri"/>
              </a:rPr>
              <a:t>35%</a:t>
            </a:r>
            <a:endParaRPr sz="706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95056" y="5328068"/>
            <a:ext cx="577103" cy="26280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84347" marR="4483" indent="-173700">
              <a:lnSpc>
                <a:spcPct val="120000"/>
              </a:lnSpc>
              <a:spcBef>
                <a:spcPts val="84"/>
              </a:spcBef>
            </a:pPr>
            <a:r>
              <a:rPr sz="706" spc="66" dirty="0">
                <a:latin typeface="Calibri"/>
                <a:cs typeface="Calibri"/>
              </a:rPr>
              <a:t>Not</a:t>
            </a:r>
            <a:r>
              <a:rPr sz="706" spc="-9" dirty="0">
                <a:latin typeface="Calibri"/>
                <a:cs typeface="Calibri"/>
              </a:rPr>
              <a:t> </a:t>
            </a:r>
            <a:r>
              <a:rPr sz="706" spc="62" dirty="0">
                <a:latin typeface="Calibri"/>
                <a:cs typeface="Calibri"/>
              </a:rPr>
              <a:t>Covered </a:t>
            </a:r>
            <a:r>
              <a:rPr sz="706" spc="101" dirty="0">
                <a:latin typeface="Calibri"/>
                <a:cs typeface="Calibri"/>
              </a:rPr>
              <a:t>25%</a:t>
            </a:r>
            <a:endParaRPr sz="706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18674" y="3793886"/>
            <a:ext cx="467285" cy="26280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37279" marR="4483" indent="-126633">
              <a:lnSpc>
                <a:spcPct val="119900"/>
              </a:lnSpc>
              <a:spcBef>
                <a:spcPts val="84"/>
              </a:spcBef>
            </a:pPr>
            <a:r>
              <a:rPr sz="706" spc="49" dirty="0">
                <a:latin typeface="Calibri"/>
                <a:cs typeface="Calibri"/>
              </a:rPr>
              <a:t>Electricity </a:t>
            </a:r>
            <a:r>
              <a:rPr sz="706" spc="71" dirty="0">
                <a:latin typeface="Calibri"/>
                <a:cs typeface="Calibri"/>
              </a:rPr>
              <a:t>19%</a:t>
            </a:r>
            <a:endParaRPr sz="706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92236" y="2849769"/>
            <a:ext cx="531719" cy="26280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176502" marR="4483" indent="-165856">
              <a:lnSpc>
                <a:spcPct val="120000"/>
              </a:lnSpc>
              <a:spcBef>
                <a:spcPts val="84"/>
              </a:spcBef>
            </a:pPr>
            <a:r>
              <a:rPr sz="706" spc="53" dirty="0">
                <a:latin typeface="Calibri"/>
                <a:cs typeface="Calibri"/>
              </a:rPr>
              <a:t>Natural</a:t>
            </a:r>
            <a:r>
              <a:rPr sz="706" spc="-13" dirty="0">
                <a:latin typeface="Calibri"/>
                <a:cs typeface="Calibri"/>
              </a:rPr>
              <a:t> </a:t>
            </a:r>
            <a:r>
              <a:rPr sz="706" spc="57" dirty="0">
                <a:latin typeface="Calibri"/>
                <a:cs typeface="Calibri"/>
              </a:rPr>
              <a:t>Gas </a:t>
            </a:r>
            <a:r>
              <a:rPr sz="706" spc="31" dirty="0">
                <a:latin typeface="Calibri"/>
                <a:cs typeface="Calibri"/>
              </a:rPr>
              <a:t>11%</a:t>
            </a:r>
            <a:endParaRPr sz="706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115741" y="4981144"/>
            <a:ext cx="716056" cy="52835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291929" marR="4483" algn="ctr">
              <a:lnSpc>
                <a:spcPct val="120000"/>
              </a:lnSpc>
              <a:spcBef>
                <a:spcPts val="84"/>
              </a:spcBef>
            </a:pPr>
            <a:r>
              <a:rPr sz="706" spc="40" dirty="0">
                <a:latin typeface="Calibri"/>
                <a:cs typeface="Calibri"/>
              </a:rPr>
              <a:t>Industrial </a:t>
            </a:r>
            <a:r>
              <a:rPr sz="706" spc="115" dirty="0">
                <a:latin typeface="Calibri"/>
                <a:cs typeface="Calibri"/>
              </a:rPr>
              <a:t>3%</a:t>
            </a:r>
            <a:endParaRPr sz="706">
              <a:latin typeface="Calibri"/>
              <a:cs typeface="Calibri"/>
            </a:endParaRPr>
          </a:p>
          <a:p>
            <a:pPr marR="238698" algn="ctr">
              <a:lnSpc>
                <a:spcPct val="100000"/>
              </a:lnSpc>
              <a:spcBef>
                <a:spcPts val="84"/>
              </a:spcBef>
            </a:pPr>
            <a:r>
              <a:rPr sz="706" spc="49" dirty="0">
                <a:latin typeface="Calibri"/>
                <a:cs typeface="Calibri"/>
              </a:rPr>
              <a:t>Refineries</a:t>
            </a:r>
            <a:endParaRPr sz="706">
              <a:latin typeface="Calibri"/>
              <a:cs typeface="Calibri"/>
            </a:endParaRPr>
          </a:p>
          <a:p>
            <a:pPr marR="237017" algn="ctr">
              <a:lnSpc>
                <a:spcPct val="100000"/>
              </a:lnSpc>
              <a:spcBef>
                <a:spcPts val="172"/>
              </a:spcBef>
            </a:pPr>
            <a:r>
              <a:rPr sz="706" spc="124" dirty="0">
                <a:latin typeface="Calibri"/>
                <a:cs typeface="Calibri"/>
              </a:rPr>
              <a:t>6%</a:t>
            </a:r>
            <a:endParaRPr sz="706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214828" y="2738121"/>
            <a:ext cx="275104" cy="262807"/>
          </a:xfrm>
          <a:prstGeom prst="rect">
            <a:avLst/>
          </a:prstGeom>
        </p:spPr>
        <p:txBody>
          <a:bodyPr vert="horz" wrap="square" lIns="0" tIns="10646" rIns="0" bIns="0" rtlCol="0">
            <a:spAutoFit/>
          </a:bodyPr>
          <a:lstStyle/>
          <a:p>
            <a:pPr marL="71161" marR="4483" indent="-60515">
              <a:lnSpc>
                <a:spcPct val="120000"/>
              </a:lnSpc>
              <a:spcBef>
                <a:spcPts val="84"/>
              </a:spcBef>
            </a:pPr>
            <a:r>
              <a:rPr sz="706" spc="49" dirty="0">
                <a:latin typeface="Calibri"/>
                <a:cs typeface="Calibri"/>
              </a:rPr>
              <a:t>Other </a:t>
            </a:r>
            <a:r>
              <a:rPr sz="706" spc="57" dirty="0">
                <a:latin typeface="Calibri"/>
                <a:cs typeface="Calibri"/>
              </a:rPr>
              <a:t>1%</a:t>
            </a:r>
            <a:endParaRPr sz="706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236887" y="3082066"/>
            <a:ext cx="2316816" cy="2316816"/>
            <a:chOff x="6322205" y="3493008"/>
            <a:chExt cx="2625725" cy="2625725"/>
          </a:xfrm>
        </p:grpSpPr>
        <p:sp>
          <p:nvSpPr>
            <p:cNvPr id="20" name="object 20"/>
            <p:cNvSpPr/>
            <p:nvPr/>
          </p:nvSpPr>
          <p:spPr>
            <a:xfrm>
              <a:off x="7635239" y="3493008"/>
              <a:ext cx="1313180" cy="2135505"/>
            </a:xfrm>
            <a:custGeom>
              <a:avLst/>
              <a:gdLst/>
              <a:ahLst/>
              <a:cxnLst/>
              <a:rect l="l" t="t" r="r" b="b"/>
              <a:pathLst>
                <a:path w="1313179" h="2135504">
                  <a:moveTo>
                    <a:pt x="1021079" y="2135124"/>
                  </a:moveTo>
                  <a:lnTo>
                    <a:pt x="0" y="1312163"/>
                  </a:lnTo>
                  <a:lnTo>
                    <a:pt x="0" y="0"/>
                  </a:lnTo>
                  <a:lnTo>
                    <a:pt x="48677" y="899"/>
                  </a:lnTo>
                  <a:lnTo>
                    <a:pt x="97047" y="3582"/>
                  </a:lnTo>
                  <a:lnTo>
                    <a:pt x="145070" y="8023"/>
                  </a:lnTo>
                  <a:lnTo>
                    <a:pt x="192705" y="14197"/>
                  </a:lnTo>
                  <a:lnTo>
                    <a:pt x="239911" y="22080"/>
                  </a:lnTo>
                  <a:lnTo>
                    <a:pt x="286648" y="31646"/>
                  </a:lnTo>
                  <a:lnTo>
                    <a:pt x="332876" y="42871"/>
                  </a:lnTo>
                  <a:lnTo>
                    <a:pt x="378554" y="55730"/>
                  </a:lnTo>
                  <a:lnTo>
                    <a:pt x="423641" y="70197"/>
                  </a:lnTo>
                  <a:lnTo>
                    <a:pt x="468097" y="86249"/>
                  </a:lnTo>
                  <a:lnTo>
                    <a:pt x="511882" y="103860"/>
                  </a:lnTo>
                  <a:lnTo>
                    <a:pt x="554954" y="123006"/>
                  </a:lnTo>
                  <a:lnTo>
                    <a:pt x="597274" y="143661"/>
                  </a:lnTo>
                  <a:lnTo>
                    <a:pt x="638801" y="165800"/>
                  </a:lnTo>
                  <a:lnTo>
                    <a:pt x="679494" y="189400"/>
                  </a:lnTo>
                  <a:lnTo>
                    <a:pt x="719313" y="214434"/>
                  </a:lnTo>
                  <a:lnTo>
                    <a:pt x="758217" y="240878"/>
                  </a:lnTo>
                  <a:lnTo>
                    <a:pt x="796167" y="268708"/>
                  </a:lnTo>
                  <a:lnTo>
                    <a:pt x="833120" y="297898"/>
                  </a:lnTo>
                  <a:lnTo>
                    <a:pt x="869037" y="328424"/>
                  </a:lnTo>
                  <a:lnTo>
                    <a:pt x="903878" y="360260"/>
                  </a:lnTo>
                  <a:lnTo>
                    <a:pt x="937601" y="393381"/>
                  </a:lnTo>
                  <a:lnTo>
                    <a:pt x="970166" y="427764"/>
                  </a:lnTo>
                  <a:lnTo>
                    <a:pt x="1001533" y="463383"/>
                  </a:lnTo>
                  <a:lnTo>
                    <a:pt x="1031661" y="500213"/>
                  </a:lnTo>
                  <a:lnTo>
                    <a:pt x="1060510" y="538229"/>
                  </a:lnTo>
                  <a:lnTo>
                    <a:pt x="1088040" y="577407"/>
                  </a:lnTo>
                  <a:lnTo>
                    <a:pt x="1114208" y="617721"/>
                  </a:lnTo>
                  <a:lnTo>
                    <a:pt x="1138976" y="659148"/>
                  </a:lnTo>
                  <a:lnTo>
                    <a:pt x="1162303" y="701661"/>
                  </a:lnTo>
                  <a:lnTo>
                    <a:pt x="1184148" y="745235"/>
                  </a:lnTo>
                  <a:lnTo>
                    <a:pt x="1204363" y="789592"/>
                  </a:lnTo>
                  <a:lnTo>
                    <a:pt x="1222833" y="834434"/>
                  </a:lnTo>
                  <a:lnTo>
                    <a:pt x="1239562" y="879715"/>
                  </a:lnTo>
                  <a:lnTo>
                    <a:pt x="1254554" y="925388"/>
                  </a:lnTo>
                  <a:lnTo>
                    <a:pt x="1267816" y="971406"/>
                  </a:lnTo>
                  <a:lnTo>
                    <a:pt x="1279351" y="1017722"/>
                  </a:lnTo>
                  <a:lnTo>
                    <a:pt x="1289166" y="1064289"/>
                  </a:lnTo>
                  <a:lnTo>
                    <a:pt x="1297263" y="1111061"/>
                  </a:lnTo>
                  <a:lnTo>
                    <a:pt x="1303649" y="1157989"/>
                  </a:lnTo>
                  <a:lnTo>
                    <a:pt x="1308329" y="1205028"/>
                  </a:lnTo>
                  <a:lnTo>
                    <a:pt x="1311307" y="1252129"/>
                  </a:lnTo>
                  <a:lnTo>
                    <a:pt x="1312588" y="1299248"/>
                  </a:lnTo>
                  <a:lnTo>
                    <a:pt x="1312178" y="1346335"/>
                  </a:lnTo>
                  <a:lnTo>
                    <a:pt x="1310080" y="1393345"/>
                  </a:lnTo>
                  <a:lnTo>
                    <a:pt x="1306300" y="1440230"/>
                  </a:lnTo>
                  <a:lnTo>
                    <a:pt x="1300844" y="1486943"/>
                  </a:lnTo>
                  <a:lnTo>
                    <a:pt x="1293715" y="1533438"/>
                  </a:lnTo>
                  <a:lnTo>
                    <a:pt x="1284919" y="1579668"/>
                  </a:lnTo>
                  <a:lnTo>
                    <a:pt x="1274460" y="1625585"/>
                  </a:lnTo>
                  <a:lnTo>
                    <a:pt x="1262344" y="1671143"/>
                  </a:lnTo>
                  <a:lnTo>
                    <a:pt x="1248576" y="1716294"/>
                  </a:lnTo>
                  <a:lnTo>
                    <a:pt x="1233159" y="1760992"/>
                  </a:lnTo>
                  <a:lnTo>
                    <a:pt x="1216100" y="1805189"/>
                  </a:lnTo>
                  <a:lnTo>
                    <a:pt x="1197404" y="1848840"/>
                  </a:lnTo>
                  <a:lnTo>
                    <a:pt x="1177074" y="1891896"/>
                  </a:lnTo>
                  <a:lnTo>
                    <a:pt x="1155116" y="1934311"/>
                  </a:lnTo>
                  <a:lnTo>
                    <a:pt x="1131535" y="1976037"/>
                  </a:lnTo>
                  <a:lnTo>
                    <a:pt x="1106336" y="2017029"/>
                  </a:lnTo>
                  <a:lnTo>
                    <a:pt x="1079524" y="2057239"/>
                  </a:lnTo>
                  <a:lnTo>
                    <a:pt x="1051104" y="2096619"/>
                  </a:lnTo>
                  <a:lnTo>
                    <a:pt x="1021079" y="2135124"/>
                  </a:lnTo>
                  <a:close/>
                </a:path>
              </a:pathLst>
            </a:custGeom>
            <a:solidFill>
              <a:srgbClr val="9ABA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35239" y="4805172"/>
              <a:ext cx="1062355" cy="1001394"/>
            </a:xfrm>
            <a:custGeom>
              <a:avLst/>
              <a:gdLst/>
              <a:ahLst/>
              <a:cxnLst/>
              <a:rect l="l" t="t" r="r" b="b"/>
              <a:pathLst>
                <a:path w="1062354" h="1001395">
                  <a:moveTo>
                    <a:pt x="848867" y="1001267"/>
                  </a:moveTo>
                  <a:lnTo>
                    <a:pt x="0" y="0"/>
                  </a:lnTo>
                  <a:lnTo>
                    <a:pt x="1062228" y="771143"/>
                  </a:lnTo>
                  <a:lnTo>
                    <a:pt x="1030337" y="813061"/>
                  </a:lnTo>
                  <a:lnTo>
                    <a:pt x="997091" y="853496"/>
                  </a:lnTo>
                  <a:lnTo>
                    <a:pt x="962406" y="892492"/>
                  </a:lnTo>
                  <a:lnTo>
                    <a:pt x="926197" y="930091"/>
                  </a:lnTo>
                  <a:lnTo>
                    <a:pt x="888379" y="966335"/>
                  </a:lnTo>
                  <a:lnTo>
                    <a:pt x="848867" y="1001267"/>
                  </a:lnTo>
                  <a:close/>
                </a:path>
              </a:pathLst>
            </a:custGeom>
            <a:solidFill>
              <a:srgbClr val="5D97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35239" y="4805172"/>
              <a:ext cx="897890" cy="1243965"/>
            </a:xfrm>
            <a:custGeom>
              <a:avLst/>
              <a:gdLst/>
              <a:ahLst/>
              <a:cxnLst/>
              <a:rect l="l" t="t" r="r" b="b"/>
              <a:pathLst>
                <a:path w="897890" h="1243964">
                  <a:moveTo>
                    <a:pt x="420624" y="1243583"/>
                  </a:moveTo>
                  <a:lnTo>
                    <a:pt x="0" y="0"/>
                  </a:lnTo>
                  <a:lnTo>
                    <a:pt x="897636" y="957072"/>
                  </a:lnTo>
                  <a:lnTo>
                    <a:pt x="859973" y="991225"/>
                  </a:lnTo>
                  <a:lnTo>
                    <a:pt x="821005" y="1023839"/>
                  </a:lnTo>
                  <a:lnTo>
                    <a:pt x="780787" y="1054887"/>
                  </a:lnTo>
                  <a:lnTo>
                    <a:pt x="739373" y="1084341"/>
                  </a:lnTo>
                  <a:lnTo>
                    <a:pt x="696819" y="1112174"/>
                  </a:lnTo>
                  <a:lnTo>
                    <a:pt x="653180" y="1138358"/>
                  </a:lnTo>
                  <a:lnTo>
                    <a:pt x="608510" y="1162865"/>
                  </a:lnTo>
                  <a:lnTo>
                    <a:pt x="562864" y="1185669"/>
                  </a:lnTo>
                  <a:lnTo>
                    <a:pt x="516298" y="1206742"/>
                  </a:lnTo>
                  <a:lnTo>
                    <a:pt x="468866" y="1226056"/>
                  </a:lnTo>
                  <a:lnTo>
                    <a:pt x="420624" y="1243583"/>
                  </a:lnTo>
                  <a:close/>
                </a:path>
              </a:pathLst>
            </a:custGeom>
            <a:solidFill>
              <a:srgbClr val="2D72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391656" y="4805172"/>
              <a:ext cx="1727200" cy="1313180"/>
            </a:xfrm>
            <a:custGeom>
              <a:avLst/>
              <a:gdLst/>
              <a:ahLst/>
              <a:cxnLst/>
              <a:rect l="l" t="t" r="r" b="b"/>
              <a:pathLst>
                <a:path w="1727200" h="1313179">
                  <a:moveTo>
                    <a:pt x="1254509" y="1313017"/>
                  </a:moveTo>
                  <a:lnTo>
                    <a:pt x="1206436" y="1312545"/>
                  </a:lnTo>
                  <a:lnTo>
                    <a:pt x="1158410" y="1310316"/>
                  </a:lnTo>
                  <a:lnTo>
                    <a:pt x="1110482" y="1306331"/>
                  </a:lnTo>
                  <a:lnTo>
                    <a:pt x="1062703" y="1300593"/>
                  </a:lnTo>
                  <a:lnTo>
                    <a:pt x="1015122" y="1293104"/>
                  </a:lnTo>
                  <a:lnTo>
                    <a:pt x="967792" y="1283864"/>
                  </a:lnTo>
                  <a:lnTo>
                    <a:pt x="920762" y="1272875"/>
                  </a:lnTo>
                  <a:lnTo>
                    <a:pt x="874084" y="1260140"/>
                  </a:lnTo>
                  <a:lnTo>
                    <a:pt x="827807" y="1245660"/>
                  </a:lnTo>
                  <a:lnTo>
                    <a:pt x="781983" y="1229437"/>
                  </a:lnTo>
                  <a:lnTo>
                    <a:pt x="736662" y="1211472"/>
                  </a:lnTo>
                  <a:lnTo>
                    <a:pt x="691896" y="1191768"/>
                  </a:lnTo>
                  <a:lnTo>
                    <a:pt x="647900" y="1170406"/>
                  </a:lnTo>
                  <a:lnTo>
                    <a:pt x="604882" y="1147496"/>
                  </a:lnTo>
                  <a:lnTo>
                    <a:pt x="562874" y="1123074"/>
                  </a:lnTo>
                  <a:lnTo>
                    <a:pt x="521908" y="1097179"/>
                  </a:lnTo>
                  <a:lnTo>
                    <a:pt x="482018" y="1069848"/>
                  </a:lnTo>
                  <a:lnTo>
                    <a:pt x="443235" y="1041118"/>
                  </a:lnTo>
                  <a:lnTo>
                    <a:pt x="405593" y="1011029"/>
                  </a:lnTo>
                  <a:lnTo>
                    <a:pt x="369124" y="979617"/>
                  </a:lnTo>
                  <a:lnTo>
                    <a:pt x="333860" y="946920"/>
                  </a:lnTo>
                  <a:lnTo>
                    <a:pt x="299835" y="912976"/>
                  </a:lnTo>
                  <a:lnTo>
                    <a:pt x="267080" y="877824"/>
                  </a:lnTo>
                  <a:lnTo>
                    <a:pt x="235630" y="841499"/>
                  </a:lnTo>
                  <a:lnTo>
                    <a:pt x="205515" y="804042"/>
                  </a:lnTo>
                  <a:lnTo>
                    <a:pt x="176770" y="765488"/>
                  </a:lnTo>
                  <a:lnTo>
                    <a:pt x="149426" y="725877"/>
                  </a:lnTo>
                  <a:lnTo>
                    <a:pt x="123516" y="685245"/>
                  </a:lnTo>
                  <a:lnTo>
                    <a:pt x="99072" y="643631"/>
                  </a:lnTo>
                  <a:lnTo>
                    <a:pt x="76129" y="601073"/>
                  </a:lnTo>
                  <a:lnTo>
                    <a:pt x="54717" y="557607"/>
                  </a:lnTo>
                  <a:lnTo>
                    <a:pt x="34869" y="513273"/>
                  </a:lnTo>
                  <a:lnTo>
                    <a:pt x="16620" y="468107"/>
                  </a:lnTo>
                  <a:lnTo>
                    <a:pt x="0" y="422148"/>
                  </a:lnTo>
                  <a:lnTo>
                    <a:pt x="1243583" y="0"/>
                  </a:lnTo>
                  <a:lnTo>
                    <a:pt x="1726691" y="1220724"/>
                  </a:lnTo>
                  <a:lnTo>
                    <a:pt x="1680933" y="1237916"/>
                  </a:lnTo>
                  <a:lnTo>
                    <a:pt x="1634714" y="1253334"/>
                  </a:lnTo>
                  <a:lnTo>
                    <a:pt x="1588087" y="1266980"/>
                  </a:lnTo>
                  <a:lnTo>
                    <a:pt x="1541102" y="1278855"/>
                  </a:lnTo>
                  <a:lnTo>
                    <a:pt x="1493810" y="1288961"/>
                  </a:lnTo>
                  <a:lnTo>
                    <a:pt x="1446261" y="1297300"/>
                  </a:lnTo>
                  <a:lnTo>
                    <a:pt x="1398505" y="1303873"/>
                  </a:lnTo>
                  <a:lnTo>
                    <a:pt x="1350594" y="1308683"/>
                  </a:lnTo>
                  <a:lnTo>
                    <a:pt x="1302579" y="1311730"/>
                  </a:lnTo>
                  <a:lnTo>
                    <a:pt x="1254509" y="1313017"/>
                  </a:lnTo>
                  <a:close/>
                </a:path>
              </a:pathLst>
            </a:custGeom>
            <a:solidFill>
              <a:srgbClr val="0A4B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22205" y="3803903"/>
              <a:ext cx="1313180" cy="1484630"/>
            </a:xfrm>
            <a:custGeom>
              <a:avLst/>
              <a:gdLst/>
              <a:ahLst/>
              <a:cxnLst/>
              <a:rect l="l" t="t" r="r" b="b"/>
              <a:pathLst>
                <a:path w="1313179" h="1484629">
                  <a:moveTo>
                    <a:pt x="92310" y="1484376"/>
                  </a:moveTo>
                  <a:lnTo>
                    <a:pt x="74945" y="1438066"/>
                  </a:lnTo>
                  <a:lnTo>
                    <a:pt x="59420" y="1391416"/>
                  </a:lnTo>
                  <a:lnTo>
                    <a:pt x="45722" y="1344473"/>
                  </a:lnTo>
                  <a:lnTo>
                    <a:pt x="33839" y="1297283"/>
                  </a:lnTo>
                  <a:lnTo>
                    <a:pt x="23759" y="1249893"/>
                  </a:lnTo>
                  <a:lnTo>
                    <a:pt x="15472" y="1202350"/>
                  </a:lnTo>
                  <a:lnTo>
                    <a:pt x="8964" y="1154702"/>
                  </a:lnTo>
                  <a:lnTo>
                    <a:pt x="4223" y="1106996"/>
                  </a:lnTo>
                  <a:lnTo>
                    <a:pt x="1239" y="1059277"/>
                  </a:lnTo>
                  <a:lnTo>
                    <a:pt x="0" y="1011595"/>
                  </a:lnTo>
                  <a:lnTo>
                    <a:pt x="492" y="963994"/>
                  </a:lnTo>
                  <a:lnTo>
                    <a:pt x="2705" y="916523"/>
                  </a:lnTo>
                  <a:lnTo>
                    <a:pt x="6626" y="869228"/>
                  </a:lnTo>
                  <a:lnTo>
                    <a:pt x="12244" y="822156"/>
                  </a:lnTo>
                  <a:lnTo>
                    <a:pt x="19547" y="775355"/>
                  </a:lnTo>
                  <a:lnTo>
                    <a:pt x="28523" y="728871"/>
                  </a:lnTo>
                  <a:lnTo>
                    <a:pt x="39160" y="682752"/>
                  </a:lnTo>
                  <a:lnTo>
                    <a:pt x="51446" y="637043"/>
                  </a:lnTo>
                  <a:lnTo>
                    <a:pt x="65370" y="591794"/>
                  </a:lnTo>
                  <a:lnTo>
                    <a:pt x="80919" y="547049"/>
                  </a:lnTo>
                  <a:lnTo>
                    <a:pt x="98082" y="502857"/>
                  </a:lnTo>
                  <a:lnTo>
                    <a:pt x="116847" y="459264"/>
                  </a:lnTo>
                  <a:lnTo>
                    <a:pt x="137201" y="416317"/>
                  </a:lnTo>
                  <a:lnTo>
                    <a:pt x="159134" y="374064"/>
                  </a:lnTo>
                  <a:lnTo>
                    <a:pt x="182632" y="332551"/>
                  </a:lnTo>
                  <a:lnTo>
                    <a:pt x="207685" y="291825"/>
                  </a:lnTo>
                  <a:lnTo>
                    <a:pt x="234281" y="251933"/>
                  </a:lnTo>
                  <a:lnTo>
                    <a:pt x="262407" y="212923"/>
                  </a:lnTo>
                  <a:lnTo>
                    <a:pt x="292052" y="174841"/>
                  </a:lnTo>
                  <a:lnTo>
                    <a:pt x="323204" y="137734"/>
                  </a:lnTo>
                  <a:lnTo>
                    <a:pt x="355850" y="101650"/>
                  </a:lnTo>
                  <a:lnTo>
                    <a:pt x="389980" y="66634"/>
                  </a:lnTo>
                  <a:lnTo>
                    <a:pt x="425581" y="32735"/>
                  </a:lnTo>
                  <a:lnTo>
                    <a:pt x="462642" y="0"/>
                  </a:lnTo>
                  <a:lnTo>
                    <a:pt x="1313033" y="1001268"/>
                  </a:lnTo>
                  <a:lnTo>
                    <a:pt x="92310" y="1484376"/>
                  </a:lnTo>
                  <a:close/>
                </a:path>
              </a:pathLst>
            </a:custGeom>
            <a:solidFill>
              <a:srgbClr val="002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36080" y="3493008"/>
              <a:ext cx="899160" cy="1312545"/>
            </a:xfrm>
            <a:custGeom>
              <a:avLst/>
              <a:gdLst/>
              <a:ahLst/>
              <a:cxnLst/>
              <a:rect l="l" t="t" r="r" b="b"/>
              <a:pathLst>
                <a:path w="899159" h="1312545">
                  <a:moveTo>
                    <a:pt x="899159" y="1312164"/>
                  </a:moveTo>
                  <a:lnTo>
                    <a:pt x="0" y="355091"/>
                  </a:lnTo>
                  <a:lnTo>
                    <a:pt x="36442" y="322211"/>
                  </a:lnTo>
                  <a:lnTo>
                    <a:pt x="73961" y="290792"/>
                  </a:lnTo>
                  <a:lnTo>
                    <a:pt x="112510" y="260857"/>
                  </a:lnTo>
                  <a:lnTo>
                    <a:pt x="152046" y="232428"/>
                  </a:lnTo>
                  <a:lnTo>
                    <a:pt x="192524" y="205525"/>
                  </a:lnTo>
                  <a:lnTo>
                    <a:pt x="233898" y="180171"/>
                  </a:lnTo>
                  <a:lnTo>
                    <a:pt x="276126" y="156388"/>
                  </a:lnTo>
                  <a:lnTo>
                    <a:pt x="319162" y="134197"/>
                  </a:lnTo>
                  <a:lnTo>
                    <a:pt x="362961" y="113620"/>
                  </a:lnTo>
                  <a:lnTo>
                    <a:pt x="407479" y="94678"/>
                  </a:lnTo>
                  <a:lnTo>
                    <a:pt x="452672" y="77394"/>
                  </a:lnTo>
                  <a:lnTo>
                    <a:pt x="498494" y="61789"/>
                  </a:lnTo>
                  <a:lnTo>
                    <a:pt x="544901" y="47884"/>
                  </a:lnTo>
                  <a:lnTo>
                    <a:pt x="591850" y="35702"/>
                  </a:lnTo>
                  <a:lnTo>
                    <a:pt x="639294" y="25265"/>
                  </a:lnTo>
                  <a:lnTo>
                    <a:pt x="687190" y="16593"/>
                  </a:lnTo>
                  <a:lnTo>
                    <a:pt x="735492" y="9709"/>
                  </a:lnTo>
                  <a:lnTo>
                    <a:pt x="784157" y="4634"/>
                  </a:lnTo>
                  <a:lnTo>
                    <a:pt x="833140" y="1390"/>
                  </a:lnTo>
                  <a:lnTo>
                    <a:pt x="882396" y="0"/>
                  </a:lnTo>
                  <a:lnTo>
                    <a:pt x="899159" y="1312164"/>
                  </a:lnTo>
                  <a:close/>
                </a:path>
              </a:pathLst>
            </a:custGeom>
            <a:solidFill>
              <a:srgbClr val="3448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552944" y="3493008"/>
              <a:ext cx="82550" cy="1312545"/>
            </a:xfrm>
            <a:custGeom>
              <a:avLst/>
              <a:gdLst/>
              <a:ahLst/>
              <a:cxnLst/>
              <a:rect l="l" t="t" r="r" b="b"/>
              <a:pathLst>
                <a:path w="82550" h="1312545">
                  <a:moveTo>
                    <a:pt x="82295" y="1312164"/>
                  </a:moveTo>
                  <a:lnTo>
                    <a:pt x="0" y="1524"/>
                  </a:lnTo>
                  <a:lnTo>
                    <a:pt x="20573" y="642"/>
                  </a:lnTo>
                  <a:lnTo>
                    <a:pt x="41147" y="190"/>
                  </a:lnTo>
                  <a:lnTo>
                    <a:pt x="82295" y="0"/>
                  </a:lnTo>
                  <a:lnTo>
                    <a:pt x="82295" y="1312164"/>
                  </a:lnTo>
                  <a:close/>
                </a:path>
              </a:pathLst>
            </a:custGeom>
            <a:solidFill>
              <a:srgbClr val="6667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635239" y="3493008"/>
              <a:ext cx="0" cy="1312545"/>
            </a:xfrm>
            <a:custGeom>
              <a:avLst/>
              <a:gdLst/>
              <a:ahLst/>
              <a:cxnLst/>
              <a:rect l="l" t="t" r="r" b="b"/>
              <a:pathLst>
                <a:path h="1312545">
                  <a:moveTo>
                    <a:pt x="0" y="1312164"/>
                  </a:moveTo>
                  <a:lnTo>
                    <a:pt x="0" y="0"/>
                  </a:lnTo>
                  <a:lnTo>
                    <a:pt x="0" y="1312164"/>
                  </a:lnTo>
                  <a:close/>
                </a:path>
              </a:pathLst>
            </a:custGeom>
            <a:solidFill>
              <a:srgbClr val="9989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980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8471" y="933225"/>
            <a:ext cx="8875059" cy="4993341"/>
            <a:chOff x="0" y="1057655"/>
            <a:chExt cx="10058400" cy="5659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57655"/>
              <a:ext cx="2514600" cy="565861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26119" y="1383220"/>
            <a:ext cx="1971675" cy="1414414"/>
          </a:xfrm>
          <a:prstGeom prst="rect">
            <a:avLst/>
          </a:prstGeom>
        </p:spPr>
        <p:txBody>
          <a:bodyPr vert="horz" wrap="square" lIns="0" tIns="67235" rIns="0" bIns="0" rtlCol="0">
            <a:spAutoFit/>
          </a:bodyPr>
          <a:lstStyle/>
          <a:p>
            <a:pPr marL="11206" marR="4483">
              <a:lnSpc>
                <a:spcPts val="3459"/>
              </a:lnSpc>
              <a:spcBef>
                <a:spcPts val="529"/>
              </a:spcBef>
            </a:pPr>
            <a:r>
              <a:rPr spc="-9" dirty="0"/>
              <a:t>Emissions </a:t>
            </a:r>
            <a:r>
              <a:rPr spc="-22" dirty="0"/>
              <a:t>Cap </a:t>
            </a:r>
            <a:r>
              <a:rPr spc="-9" dirty="0"/>
              <a:t>Reductions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6349" y="1931839"/>
            <a:ext cx="6248161" cy="337318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697527" y="5555885"/>
            <a:ext cx="2540934" cy="167512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33619">
              <a:lnSpc>
                <a:spcPct val="100000"/>
              </a:lnSpc>
              <a:spcBef>
                <a:spcPts val="88"/>
              </a:spcBef>
            </a:pPr>
            <a:r>
              <a:rPr sz="1015" dirty="0">
                <a:solidFill>
                  <a:srgbClr val="262626"/>
                </a:solidFill>
                <a:latin typeface="Franklin Gothic Book"/>
                <a:cs typeface="Franklin Gothic Book"/>
              </a:rPr>
              <a:t>*MMT</a:t>
            </a:r>
            <a:r>
              <a:rPr sz="1015" spc="9" dirty="0">
                <a:solidFill>
                  <a:srgbClr val="262626"/>
                </a:solidFill>
                <a:latin typeface="Franklin Gothic Book"/>
                <a:cs typeface="Franklin Gothic Book"/>
              </a:rPr>
              <a:t> </a:t>
            </a:r>
            <a:r>
              <a:rPr sz="1015" dirty="0">
                <a:solidFill>
                  <a:srgbClr val="262626"/>
                </a:solidFill>
                <a:latin typeface="Franklin Gothic Book"/>
                <a:cs typeface="Franklin Gothic Book"/>
              </a:rPr>
              <a:t>=</a:t>
            </a:r>
            <a:r>
              <a:rPr sz="1015" spc="-9" dirty="0">
                <a:solidFill>
                  <a:srgbClr val="262626"/>
                </a:solidFill>
                <a:latin typeface="Franklin Gothic Book"/>
                <a:cs typeface="Franklin Gothic Book"/>
              </a:rPr>
              <a:t> </a:t>
            </a:r>
            <a:r>
              <a:rPr sz="1015" dirty="0">
                <a:solidFill>
                  <a:srgbClr val="262626"/>
                </a:solidFill>
                <a:latin typeface="Franklin Gothic Book"/>
                <a:cs typeface="Franklin Gothic Book"/>
              </a:rPr>
              <a:t>million</a:t>
            </a:r>
            <a:r>
              <a:rPr sz="1015" spc="18" dirty="0">
                <a:solidFill>
                  <a:srgbClr val="262626"/>
                </a:solidFill>
                <a:latin typeface="Franklin Gothic Book"/>
                <a:cs typeface="Franklin Gothic Book"/>
              </a:rPr>
              <a:t> </a:t>
            </a:r>
            <a:r>
              <a:rPr sz="1015" dirty="0">
                <a:solidFill>
                  <a:srgbClr val="262626"/>
                </a:solidFill>
                <a:latin typeface="Franklin Gothic Book"/>
                <a:cs typeface="Franklin Gothic Book"/>
              </a:rPr>
              <a:t>metric</a:t>
            </a:r>
            <a:r>
              <a:rPr sz="1015" spc="-9" dirty="0">
                <a:solidFill>
                  <a:srgbClr val="262626"/>
                </a:solidFill>
                <a:latin typeface="Franklin Gothic Book"/>
                <a:cs typeface="Franklin Gothic Book"/>
              </a:rPr>
              <a:t> </a:t>
            </a:r>
            <a:r>
              <a:rPr sz="1015" dirty="0">
                <a:solidFill>
                  <a:srgbClr val="262626"/>
                </a:solidFill>
                <a:latin typeface="Franklin Gothic Book"/>
                <a:cs typeface="Franklin Gothic Book"/>
              </a:rPr>
              <a:t>tons</a:t>
            </a:r>
            <a:r>
              <a:rPr sz="1015" spc="-18" dirty="0">
                <a:solidFill>
                  <a:srgbClr val="262626"/>
                </a:solidFill>
                <a:latin typeface="Franklin Gothic Book"/>
                <a:cs typeface="Franklin Gothic Book"/>
              </a:rPr>
              <a:t> </a:t>
            </a:r>
            <a:r>
              <a:rPr sz="1015" dirty="0">
                <a:solidFill>
                  <a:srgbClr val="262626"/>
                </a:solidFill>
                <a:latin typeface="Franklin Gothic Book"/>
                <a:cs typeface="Franklin Gothic Book"/>
              </a:rPr>
              <a:t>of</a:t>
            </a:r>
            <a:r>
              <a:rPr sz="1015" spc="9" dirty="0">
                <a:solidFill>
                  <a:srgbClr val="262626"/>
                </a:solidFill>
                <a:latin typeface="Franklin Gothic Book"/>
                <a:cs typeface="Franklin Gothic Book"/>
              </a:rPr>
              <a:t> </a:t>
            </a:r>
            <a:r>
              <a:rPr sz="1015" dirty="0">
                <a:solidFill>
                  <a:srgbClr val="262626"/>
                </a:solidFill>
                <a:latin typeface="Franklin Gothic Book"/>
                <a:cs typeface="Franklin Gothic Book"/>
              </a:rPr>
              <a:t>CO</a:t>
            </a:r>
            <a:r>
              <a:rPr sz="993" baseline="-22222" dirty="0">
                <a:solidFill>
                  <a:srgbClr val="262626"/>
                </a:solidFill>
                <a:latin typeface="Franklin Gothic Book"/>
                <a:cs typeface="Franklin Gothic Book"/>
              </a:rPr>
              <a:t>2</a:t>
            </a:r>
            <a:r>
              <a:rPr sz="993" spc="132" baseline="-22222" dirty="0">
                <a:solidFill>
                  <a:srgbClr val="262626"/>
                </a:solidFill>
                <a:latin typeface="Franklin Gothic Book"/>
                <a:cs typeface="Franklin Gothic Book"/>
              </a:rPr>
              <a:t> </a:t>
            </a:r>
            <a:r>
              <a:rPr sz="1015" spc="-9" dirty="0">
                <a:solidFill>
                  <a:srgbClr val="262626"/>
                </a:solidFill>
                <a:latin typeface="Franklin Gothic Book"/>
                <a:cs typeface="Franklin Gothic Book"/>
              </a:rPr>
              <a:t>equivalent</a:t>
            </a:r>
            <a:endParaRPr sz="1015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0920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8471" y="933225"/>
            <a:ext cx="8875059" cy="157443"/>
            <a:chOff x="0" y="1057655"/>
            <a:chExt cx="10058400" cy="178435"/>
          </a:xfrm>
        </p:grpSpPr>
        <p:sp>
          <p:nvSpPr>
            <p:cNvPr id="3" name="object 3"/>
            <p:cNvSpPr/>
            <p:nvPr/>
          </p:nvSpPr>
          <p:spPr>
            <a:xfrm>
              <a:off x="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44678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5146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9A35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0292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728C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43800" y="1057655"/>
              <a:ext cx="2514600" cy="178435"/>
            </a:xfrm>
            <a:custGeom>
              <a:avLst/>
              <a:gdLst/>
              <a:ahLst/>
              <a:cxnLst/>
              <a:rect l="l" t="t" r="r" b="b"/>
              <a:pathLst>
                <a:path w="2514600" h="178434">
                  <a:moveTo>
                    <a:pt x="2514600" y="178307"/>
                  </a:moveTo>
                  <a:lnTo>
                    <a:pt x="0" y="178307"/>
                  </a:lnTo>
                  <a:lnTo>
                    <a:pt x="0" y="0"/>
                  </a:lnTo>
                  <a:lnTo>
                    <a:pt x="2514600" y="0"/>
                  </a:lnTo>
                  <a:lnTo>
                    <a:pt x="2514600" y="178307"/>
                  </a:lnTo>
                  <a:close/>
                </a:path>
              </a:pathLst>
            </a:custGeom>
            <a:solidFill>
              <a:srgbClr val="FFD66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5053" y="2261795"/>
            <a:ext cx="843130" cy="83909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47420" y="1386005"/>
            <a:ext cx="4549588" cy="511549"/>
          </a:xfrm>
          <a:prstGeom prst="rect">
            <a:avLst/>
          </a:prstGeom>
        </p:spPr>
        <p:txBody>
          <a:bodyPr vert="horz" wrap="square" lIns="0" tIns="15128" rIns="0" bIns="0" rtlCol="0">
            <a:spAutoFit/>
          </a:bodyPr>
          <a:lstStyle/>
          <a:p>
            <a:pPr marL="11206">
              <a:lnSpc>
                <a:spcPct val="100000"/>
              </a:lnSpc>
              <a:spcBef>
                <a:spcPts val="119"/>
              </a:spcBef>
            </a:pPr>
            <a:r>
              <a:rPr dirty="0">
                <a:latin typeface="Calibri"/>
                <a:cs typeface="Calibri"/>
              </a:rPr>
              <a:t>Cap-and-Invest</a:t>
            </a:r>
            <a:r>
              <a:rPr spc="40" dirty="0">
                <a:latin typeface="Calibri"/>
                <a:cs typeface="Calibri"/>
              </a:rPr>
              <a:t> </a:t>
            </a:r>
            <a:r>
              <a:rPr spc="-9" dirty="0">
                <a:latin typeface="Calibri"/>
                <a:cs typeface="Calibri"/>
              </a:rPr>
              <a:t>Participants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8045824" y="2264485"/>
            <a:ext cx="828675" cy="832597"/>
            <a:chOff x="7239000" y="2566416"/>
            <a:chExt cx="939165" cy="943610"/>
          </a:xfrm>
        </p:grpSpPr>
        <p:sp>
          <p:nvSpPr>
            <p:cNvPr id="10" name="object 10"/>
            <p:cNvSpPr/>
            <p:nvPr/>
          </p:nvSpPr>
          <p:spPr>
            <a:xfrm>
              <a:off x="7239000" y="2566416"/>
              <a:ext cx="939165" cy="943610"/>
            </a:xfrm>
            <a:custGeom>
              <a:avLst/>
              <a:gdLst/>
              <a:ahLst/>
              <a:cxnLst/>
              <a:rect l="l" t="t" r="r" b="b"/>
              <a:pathLst>
                <a:path w="939165" h="943610">
                  <a:moveTo>
                    <a:pt x="469391" y="943356"/>
                  </a:moveTo>
                  <a:lnTo>
                    <a:pt x="421425" y="940913"/>
                  </a:lnTo>
                  <a:lnTo>
                    <a:pt x="374838" y="933747"/>
                  </a:lnTo>
                  <a:lnTo>
                    <a:pt x="329867" y="922098"/>
                  </a:lnTo>
                  <a:lnTo>
                    <a:pt x="286750" y="906208"/>
                  </a:lnTo>
                  <a:lnTo>
                    <a:pt x="245721" y="886317"/>
                  </a:lnTo>
                  <a:lnTo>
                    <a:pt x="207019" y="862667"/>
                  </a:lnTo>
                  <a:lnTo>
                    <a:pt x="170880" y="835498"/>
                  </a:lnTo>
                  <a:lnTo>
                    <a:pt x="137540" y="805053"/>
                  </a:lnTo>
                  <a:lnTo>
                    <a:pt x="107237" y="771571"/>
                  </a:lnTo>
                  <a:lnTo>
                    <a:pt x="80206" y="735294"/>
                  </a:lnTo>
                  <a:lnTo>
                    <a:pt x="56684" y="696463"/>
                  </a:lnTo>
                  <a:lnTo>
                    <a:pt x="36909" y="655320"/>
                  </a:lnTo>
                  <a:lnTo>
                    <a:pt x="21116" y="612104"/>
                  </a:lnTo>
                  <a:lnTo>
                    <a:pt x="9542" y="567058"/>
                  </a:lnTo>
                  <a:lnTo>
                    <a:pt x="2425" y="520423"/>
                  </a:lnTo>
                  <a:lnTo>
                    <a:pt x="0" y="472439"/>
                  </a:lnTo>
                  <a:lnTo>
                    <a:pt x="2425" y="424204"/>
                  </a:lnTo>
                  <a:lnTo>
                    <a:pt x="9542" y="377380"/>
                  </a:lnTo>
                  <a:lnTo>
                    <a:pt x="21116" y="332199"/>
                  </a:lnTo>
                  <a:lnTo>
                    <a:pt x="36909" y="288893"/>
                  </a:lnTo>
                  <a:lnTo>
                    <a:pt x="56684" y="247694"/>
                  </a:lnTo>
                  <a:lnTo>
                    <a:pt x="80206" y="208835"/>
                  </a:lnTo>
                  <a:lnTo>
                    <a:pt x="107237" y="172548"/>
                  </a:lnTo>
                  <a:lnTo>
                    <a:pt x="137540" y="139064"/>
                  </a:lnTo>
                  <a:lnTo>
                    <a:pt x="170880" y="108617"/>
                  </a:lnTo>
                  <a:lnTo>
                    <a:pt x="207019" y="81438"/>
                  </a:lnTo>
                  <a:lnTo>
                    <a:pt x="245721" y="57760"/>
                  </a:lnTo>
                  <a:lnTo>
                    <a:pt x="286750" y="37814"/>
                  </a:lnTo>
                  <a:lnTo>
                    <a:pt x="329867" y="21833"/>
                  </a:lnTo>
                  <a:lnTo>
                    <a:pt x="374838" y="10048"/>
                  </a:lnTo>
                  <a:lnTo>
                    <a:pt x="421425" y="2693"/>
                  </a:lnTo>
                  <a:lnTo>
                    <a:pt x="469391" y="0"/>
                  </a:lnTo>
                  <a:lnTo>
                    <a:pt x="517358" y="2693"/>
                  </a:lnTo>
                  <a:lnTo>
                    <a:pt x="563945" y="10048"/>
                  </a:lnTo>
                  <a:lnTo>
                    <a:pt x="608916" y="21833"/>
                  </a:lnTo>
                  <a:lnTo>
                    <a:pt x="652033" y="37814"/>
                  </a:lnTo>
                  <a:lnTo>
                    <a:pt x="693062" y="57760"/>
                  </a:lnTo>
                  <a:lnTo>
                    <a:pt x="731764" y="81438"/>
                  </a:lnTo>
                  <a:lnTo>
                    <a:pt x="767903" y="108617"/>
                  </a:lnTo>
                  <a:lnTo>
                    <a:pt x="801242" y="139064"/>
                  </a:lnTo>
                  <a:lnTo>
                    <a:pt x="831546" y="172548"/>
                  </a:lnTo>
                  <a:lnTo>
                    <a:pt x="858577" y="208835"/>
                  </a:lnTo>
                  <a:lnTo>
                    <a:pt x="882099" y="247694"/>
                  </a:lnTo>
                  <a:lnTo>
                    <a:pt x="901874" y="288893"/>
                  </a:lnTo>
                  <a:lnTo>
                    <a:pt x="917667" y="332199"/>
                  </a:lnTo>
                  <a:lnTo>
                    <a:pt x="929241" y="377380"/>
                  </a:lnTo>
                  <a:lnTo>
                    <a:pt x="936358" y="424204"/>
                  </a:lnTo>
                  <a:lnTo>
                    <a:pt x="938783" y="472439"/>
                  </a:lnTo>
                  <a:lnTo>
                    <a:pt x="936358" y="520423"/>
                  </a:lnTo>
                  <a:lnTo>
                    <a:pt x="929241" y="567058"/>
                  </a:lnTo>
                  <a:lnTo>
                    <a:pt x="917667" y="612104"/>
                  </a:lnTo>
                  <a:lnTo>
                    <a:pt x="901874" y="655320"/>
                  </a:lnTo>
                  <a:lnTo>
                    <a:pt x="882099" y="696463"/>
                  </a:lnTo>
                  <a:lnTo>
                    <a:pt x="858577" y="735294"/>
                  </a:lnTo>
                  <a:lnTo>
                    <a:pt x="831546" y="771571"/>
                  </a:lnTo>
                  <a:lnTo>
                    <a:pt x="801242" y="805053"/>
                  </a:lnTo>
                  <a:lnTo>
                    <a:pt x="767903" y="835498"/>
                  </a:lnTo>
                  <a:lnTo>
                    <a:pt x="731764" y="862667"/>
                  </a:lnTo>
                  <a:lnTo>
                    <a:pt x="693062" y="886317"/>
                  </a:lnTo>
                  <a:lnTo>
                    <a:pt x="652033" y="906208"/>
                  </a:lnTo>
                  <a:lnTo>
                    <a:pt x="608916" y="922098"/>
                  </a:lnTo>
                  <a:lnTo>
                    <a:pt x="563945" y="933747"/>
                  </a:lnTo>
                  <a:lnTo>
                    <a:pt x="517358" y="940913"/>
                  </a:lnTo>
                  <a:lnTo>
                    <a:pt x="469391" y="943356"/>
                  </a:lnTo>
                  <a:close/>
                </a:path>
              </a:pathLst>
            </a:custGeom>
            <a:solidFill>
              <a:srgbClr val="85162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82839" y="2791968"/>
              <a:ext cx="448056" cy="473963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5722172" y="3571539"/>
            <a:ext cx="829796" cy="832597"/>
            <a:chOff x="4605528" y="4047744"/>
            <a:chExt cx="940435" cy="943610"/>
          </a:xfrm>
        </p:grpSpPr>
        <p:sp>
          <p:nvSpPr>
            <p:cNvPr id="13" name="object 13"/>
            <p:cNvSpPr/>
            <p:nvPr/>
          </p:nvSpPr>
          <p:spPr>
            <a:xfrm>
              <a:off x="4605528" y="4047744"/>
              <a:ext cx="940435" cy="943610"/>
            </a:xfrm>
            <a:custGeom>
              <a:avLst/>
              <a:gdLst/>
              <a:ahLst/>
              <a:cxnLst/>
              <a:rect l="l" t="t" r="r" b="b"/>
              <a:pathLst>
                <a:path w="940435" h="943610">
                  <a:moveTo>
                    <a:pt x="470915" y="943356"/>
                  </a:moveTo>
                  <a:lnTo>
                    <a:pt x="422681" y="940913"/>
                  </a:lnTo>
                  <a:lnTo>
                    <a:pt x="375859" y="933747"/>
                  </a:lnTo>
                  <a:lnTo>
                    <a:pt x="330685" y="922098"/>
                  </a:lnTo>
                  <a:lnTo>
                    <a:pt x="287393" y="906208"/>
                  </a:lnTo>
                  <a:lnTo>
                    <a:pt x="246217" y="886317"/>
                  </a:lnTo>
                  <a:lnTo>
                    <a:pt x="207391" y="862667"/>
                  </a:lnTo>
                  <a:lnTo>
                    <a:pt x="171151" y="835498"/>
                  </a:lnTo>
                  <a:lnTo>
                    <a:pt x="137731" y="805053"/>
                  </a:lnTo>
                  <a:lnTo>
                    <a:pt x="107364" y="771571"/>
                  </a:lnTo>
                  <a:lnTo>
                    <a:pt x="80286" y="735294"/>
                  </a:lnTo>
                  <a:lnTo>
                    <a:pt x="56731" y="696463"/>
                  </a:lnTo>
                  <a:lnTo>
                    <a:pt x="36933" y="655320"/>
                  </a:lnTo>
                  <a:lnTo>
                    <a:pt x="21126" y="612104"/>
                  </a:lnTo>
                  <a:lnTo>
                    <a:pt x="9545" y="567058"/>
                  </a:lnTo>
                  <a:lnTo>
                    <a:pt x="2425" y="520423"/>
                  </a:lnTo>
                  <a:lnTo>
                    <a:pt x="0" y="472439"/>
                  </a:lnTo>
                  <a:lnTo>
                    <a:pt x="2425" y="424455"/>
                  </a:lnTo>
                  <a:lnTo>
                    <a:pt x="9545" y="377818"/>
                  </a:lnTo>
                  <a:lnTo>
                    <a:pt x="21126" y="332765"/>
                  </a:lnTo>
                  <a:lnTo>
                    <a:pt x="36933" y="289536"/>
                  </a:lnTo>
                  <a:lnTo>
                    <a:pt x="56731" y="248369"/>
                  </a:lnTo>
                  <a:lnTo>
                    <a:pt x="80286" y="209505"/>
                  </a:lnTo>
                  <a:lnTo>
                    <a:pt x="107364" y="173181"/>
                  </a:lnTo>
                  <a:lnTo>
                    <a:pt x="137731" y="139636"/>
                  </a:lnTo>
                  <a:lnTo>
                    <a:pt x="171151" y="109109"/>
                  </a:lnTo>
                  <a:lnTo>
                    <a:pt x="207391" y="81840"/>
                  </a:lnTo>
                  <a:lnTo>
                    <a:pt x="246217" y="58067"/>
                  </a:lnTo>
                  <a:lnTo>
                    <a:pt x="287393" y="38028"/>
                  </a:lnTo>
                  <a:lnTo>
                    <a:pt x="330685" y="21963"/>
                  </a:lnTo>
                  <a:lnTo>
                    <a:pt x="375859" y="10111"/>
                  </a:lnTo>
                  <a:lnTo>
                    <a:pt x="422681" y="2710"/>
                  </a:lnTo>
                  <a:lnTo>
                    <a:pt x="470915" y="0"/>
                  </a:lnTo>
                  <a:lnTo>
                    <a:pt x="518882" y="2710"/>
                  </a:lnTo>
                  <a:lnTo>
                    <a:pt x="565469" y="10111"/>
                  </a:lnTo>
                  <a:lnTo>
                    <a:pt x="610440" y="21963"/>
                  </a:lnTo>
                  <a:lnTo>
                    <a:pt x="653557" y="38028"/>
                  </a:lnTo>
                  <a:lnTo>
                    <a:pt x="694586" y="58067"/>
                  </a:lnTo>
                  <a:lnTo>
                    <a:pt x="733288" y="81840"/>
                  </a:lnTo>
                  <a:lnTo>
                    <a:pt x="769427" y="109109"/>
                  </a:lnTo>
                  <a:lnTo>
                    <a:pt x="802766" y="139636"/>
                  </a:lnTo>
                  <a:lnTo>
                    <a:pt x="833070" y="173181"/>
                  </a:lnTo>
                  <a:lnTo>
                    <a:pt x="860101" y="209505"/>
                  </a:lnTo>
                  <a:lnTo>
                    <a:pt x="883623" y="248369"/>
                  </a:lnTo>
                  <a:lnTo>
                    <a:pt x="903398" y="289536"/>
                  </a:lnTo>
                  <a:lnTo>
                    <a:pt x="919191" y="332765"/>
                  </a:lnTo>
                  <a:lnTo>
                    <a:pt x="930765" y="377818"/>
                  </a:lnTo>
                  <a:lnTo>
                    <a:pt x="937882" y="424455"/>
                  </a:lnTo>
                  <a:lnTo>
                    <a:pt x="940307" y="472439"/>
                  </a:lnTo>
                  <a:lnTo>
                    <a:pt x="937882" y="520423"/>
                  </a:lnTo>
                  <a:lnTo>
                    <a:pt x="930765" y="567058"/>
                  </a:lnTo>
                  <a:lnTo>
                    <a:pt x="919191" y="612104"/>
                  </a:lnTo>
                  <a:lnTo>
                    <a:pt x="903398" y="655320"/>
                  </a:lnTo>
                  <a:lnTo>
                    <a:pt x="883623" y="696463"/>
                  </a:lnTo>
                  <a:lnTo>
                    <a:pt x="860101" y="735294"/>
                  </a:lnTo>
                  <a:lnTo>
                    <a:pt x="833070" y="771571"/>
                  </a:lnTo>
                  <a:lnTo>
                    <a:pt x="802766" y="805053"/>
                  </a:lnTo>
                  <a:lnTo>
                    <a:pt x="769427" y="835498"/>
                  </a:lnTo>
                  <a:lnTo>
                    <a:pt x="733288" y="862667"/>
                  </a:lnTo>
                  <a:lnTo>
                    <a:pt x="694586" y="886317"/>
                  </a:lnTo>
                  <a:lnTo>
                    <a:pt x="653557" y="906208"/>
                  </a:lnTo>
                  <a:lnTo>
                    <a:pt x="610440" y="922098"/>
                  </a:lnTo>
                  <a:lnTo>
                    <a:pt x="565469" y="933747"/>
                  </a:lnTo>
                  <a:lnTo>
                    <a:pt x="518882" y="940913"/>
                  </a:lnTo>
                  <a:lnTo>
                    <a:pt x="470915" y="943356"/>
                  </a:lnTo>
                  <a:close/>
                </a:path>
              </a:pathLst>
            </a:custGeom>
            <a:solidFill>
              <a:srgbClr val="BCD6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9451" y="4283964"/>
              <a:ext cx="632460" cy="47396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029166" y="3087974"/>
            <a:ext cx="3238500" cy="865654"/>
          </a:xfrm>
          <a:prstGeom prst="rect">
            <a:avLst/>
          </a:prstGeom>
        </p:spPr>
        <p:txBody>
          <a:bodyPr vert="horz" wrap="square" lIns="0" tIns="66115" rIns="0" bIns="0" rtlCol="0">
            <a:spAutoFit/>
          </a:bodyPr>
          <a:lstStyle/>
          <a:p>
            <a:pPr marL="560" algn="ctr">
              <a:lnSpc>
                <a:spcPct val="100000"/>
              </a:lnSpc>
              <a:spcBef>
                <a:spcPts val="521"/>
              </a:spcBef>
            </a:pPr>
            <a:r>
              <a:rPr sz="1721" spc="176" dirty="0">
                <a:solidFill>
                  <a:srgbClr val="333333"/>
                </a:solidFill>
                <a:latin typeface="Calibri"/>
                <a:cs typeface="Calibri"/>
              </a:rPr>
              <a:t>Covered</a:t>
            </a:r>
            <a:r>
              <a:rPr sz="1721" spc="-26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41" dirty="0">
                <a:solidFill>
                  <a:srgbClr val="333333"/>
                </a:solidFill>
                <a:latin typeface="Calibri"/>
                <a:cs typeface="Calibri"/>
              </a:rPr>
              <a:t>Entities</a:t>
            </a:r>
            <a:endParaRPr sz="1721">
              <a:latin typeface="Calibri"/>
              <a:cs typeface="Calibri"/>
            </a:endParaRPr>
          </a:p>
          <a:p>
            <a:pPr marL="10646" marR="4483" algn="ctr">
              <a:lnSpc>
                <a:spcPct val="116900"/>
              </a:lnSpc>
              <a:spcBef>
                <a:spcPts val="53"/>
              </a:spcBef>
            </a:pPr>
            <a:r>
              <a:rPr sz="1456" spc="168" dirty="0">
                <a:solidFill>
                  <a:srgbClr val="333333"/>
                </a:solidFill>
                <a:latin typeface="Calibri"/>
                <a:cs typeface="Calibri"/>
              </a:rPr>
              <a:t>GHG</a:t>
            </a:r>
            <a:r>
              <a:rPr sz="1456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06" dirty="0">
                <a:solidFill>
                  <a:srgbClr val="333333"/>
                </a:solidFill>
                <a:latin typeface="Calibri"/>
                <a:cs typeface="Calibri"/>
              </a:rPr>
              <a:t>emitters</a:t>
            </a:r>
            <a:r>
              <a:rPr sz="1456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88" dirty="0">
                <a:solidFill>
                  <a:srgbClr val="333333"/>
                </a:solidFill>
                <a:latin typeface="Calibri"/>
                <a:cs typeface="Calibri"/>
              </a:rPr>
              <a:t>that</a:t>
            </a:r>
            <a:r>
              <a:rPr sz="1456" spc="-26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24" dirty="0">
                <a:solidFill>
                  <a:srgbClr val="333333"/>
                </a:solidFill>
                <a:latin typeface="Calibri"/>
                <a:cs typeface="Calibri"/>
              </a:rPr>
              <a:t>meet</a:t>
            </a:r>
            <a:r>
              <a:rPr sz="1456" spc="-13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97" dirty="0">
                <a:solidFill>
                  <a:srgbClr val="333333"/>
                </a:solidFill>
                <a:latin typeface="Calibri"/>
                <a:cs typeface="Calibri"/>
              </a:rPr>
              <a:t>the</a:t>
            </a:r>
            <a:r>
              <a:rPr sz="1456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06" dirty="0">
                <a:solidFill>
                  <a:srgbClr val="333333"/>
                </a:solidFill>
                <a:latin typeface="Calibri"/>
                <a:cs typeface="Calibri"/>
              </a:rPr>
              <a:t>program </a:t>
            </a:r>
            <a:r>
              <a:rPr sz="1456" spc="88" dirty="0">
                <a:solidFill>
                  <a:srgbClr val="333333"/>
                </a:solidFill>
                <a:latin typeface="Calibri"/>
                <a:cs typeface="Calibri"/>
              </a:rPr>
              <a:t>thresholds;</a:t>
            </a:r>
            <a:r>
              <a:rPr sz="1456" spc="-13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84" dirty="0">
                <a:solidFill>
                  <a:srgbClr val="333333"/>
                </a:solidFill>
                <a:latin typeface="Calibri"/>
                <a:cs typeface="Calibri"/>
              </a:rPr>
              <a:t>participation</a:t>
            </a:r>
            <a:r>
              <a:rPr sz="1456" spc="-4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06" dirty="0">
                <a:solidFill>
                  <a:srgbClr val="333333"/>
                </a:solidFill>
                <a:latin typeface="Calibri"/>
                <a:cs typeface="Calibri"/>
              </a:rPr>
              <a:t>is</a:t>
            </a:r>
            <a:r>
              <a:rPr sz="1456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75" dirty="0">
                <a:solidFill>
                  <a:srgbClr val="333333"/>
                </a:solidFill>
                <a:latin typeface="Calibri"/>
                <a:cs typeface="Calibri"/>
              </a:rPr>
              <a:t>required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71609" y="4395179"/>
            <a:ext cx="3532094" cy="1123390"/>
          </a:xfrm>
          <a:prstGeom prst="rect">
            <a:avLst/>
          </a:prstGeom>
        </p:spPr>
        <p:txBody>
          <a:bodyPr vert="horz" wrap="square" lIns="0" tIns="6555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16"/>
              </a:spcBef>
            </a:pPr>
            <a:r>
              <a:rPr sz="1721" spc="159" dirty="0">
                <a:solidFill>
                  <a:srgbClr val="333333"/>
                </a:solidFill>
                <a:latin typeface="Calibri"/>
                <a:cs typeface="Calibri"/>
              </a:rPr>
              <a:t>Opt-</a:t>
            </a:r>
            <a:r>
              <a:rPr sz="1721" spc="106" dirty="0">
                <a:solidFill>
                  <a:srgbClr val="333333"/>
                </a:solidFill>
                <a:latin typeface="Calibri"/>
                <a:cs typeface="Calibri"/>
              </a:rPr>
              <a:t>In</a:t>
            </a:r>
            <a:r>
              <a:rPr sz="1721" spc="-22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37" dirty="0">
                <a:solidFill>
                  <a:srgbClr val="333333"/>
                </a:solidFill>
                <a:latin typeface="Calibri"/>
                <a:cs typeface="Calibri"/>
              </a:rPr>
              <a:t>Entities</a:t>
            </a:r>
            <a:endParaRPr sz="1721">
              <a:latin typeface="Calibri"/>
              <a:cs typeface="Calibri"/>
            </a:endParaRPr>
          </a:p>
          <a:p>
            <a:pPr marL="11206" marR="4483" indent="560" algn="ctr">
              <a:lnSpc>
                <a:spcPct val="116700"/>
              </a:lnSpc>
              <a:spcBef>
                <a:spcPts val="57"/>
              </a:spcBef>
            </a:pPr>
            <a:r>
              <a:rPr sz="1456" spc="168" dirty="0">
                <a:solidFill>
                  <a:srgbClr val="333333"/>
                </a:solidFill>
                <a:latin typeface="Calibri"/>
                <a:cs typeface="Calibri"/>
              </a:rPr>
              <a:t>GHG</a:t>
            </a:r>
            <a:r>
              <a:rPr sz="1456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06" dirty="0">
                <a:solidFill>
                  <a:srgbClr val="333333"/>
                </a:solidFill>
                <a:latin typeface="Calibri"/>
                <a:cs typeface="Calibri"/>
              </a:rPr>
              <a:t>emitters</a:t>
            </a:r>
            <a:r>
              <a:rPr sz="1456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88" dirty="0">
                <a:solidFill>
                  <a:srgbClr val="333333"/>
                </a:solidFill>
                <a:latin typeface="Calibri"/>
                <a:cs typeface="Calibri"/>
              </a:rPr>
              <a:t>that</a:t>
            </a:r>
            <a:r>
              <a:rPr sz="1456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71" dirty="0">
                <a:solidFill>
                  <a:srgbClr val="333333"/>
                </a:solidFill>
                <a:latin typeface="Calibri"/>
                <a:cs typeface="Calibri"/>
              </a:rPr>
              <a:t>don’t</a:t>
            </a:r>
            <a:r>
              <a:rPr sz="1456" spc="-3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24" dirty="0">
                <a:solidFill>
                  <a:srgbClr val="333333"/>
                </a:solidFill>
                <a:latin typeface="Calibri"/>
                <a:cs typeface="Calibri"/>
              </a:rPr>
              <a:t>meet</a:t>
            </a:r>
            <a:r>
              <a:rPr sz="1456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79" dirty="0">
                <a:solidFill>
                  <a:srgbClr val="333333"/>
                </a:solidFill>
                <a:latin typeface="Calibri"/>
                <a:cs typeface="Calibri"/>
              </a:rPr>
              <a:t>the </a:t>
            </a:r>
            <a:r>
              <a:rPr sz="1456" spc="119" dirty="0">
                <a:solidFill>
                  <a:srgbClr val="333333"/>
                </a:solidFill>
                <a:latin typeface="Calibri"/>
                <a:cs typeface="Calibri"/>
              </a:rPr>
              <a:t>covered</a:t>
            </a:r>
            <a:r>
              <a:rPr sz="1456" spc="-4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10" dirty="0">
                <a:solidFill>
                  <a:srgbClr val="333333"/>
                </a:solidFill>
                <a:latin typeface="Calibri"/>
                <a:cs typeface="Calibri"/>
              </a:rPr>
              <a:t>emission</a:t>
            </a:r>
            <a:r>
              <a:rPr sz="1456" spc="-13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06" dirty="0">
                <a:solidFill>
                  <a:srgbClr val="333333"/>
                </a:solidFill>
                <a:latin typeface="Calibri"/>
                <a:cs typeface="Calibri"/>
              </a:rPr>
              <a:t>thresholds</a:t>
            </a:r>
            <a:r>
              <a:rPr sz="1456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88" dirty="0">
                <a:solidFill>
                  <a:srgbClr val="333333"/>
                </a:solidFill>
                <a:latin typeface="Calibri"/>
                <a:cs typeface="Calibri"/>
              </a:rPr>
              <a:t>but</a:t>
            </a:r>
            <a:r>
              <a:rPr sz="1456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19" dirty="0">
                <a:solidFill>
                  <a:srgbClr val="333333"/>
                </a:solidFill>
                <a:latin typeface="Calibri"/>
                <a:cs typeface="Calibri"/>
              </a:rPr>
              <a:t>choose </a:t>
            </a:r>
            <a:r>
              <a:rPr sz="1456" spc="97" dirty="0">
                <a:solidFill>
                  <a:srgbClr val="333333"/>
                </a:solidFill>
                <a:latin typeface="Calibri"/>
                <a:cs typeface="Calibri"/>
              </a:rPr>
              <a:t>to</a:t>
            </a:r>
            <a:r>
              <a:rPr sz="1456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84" dirty="0">
                <a:solidFill>
                  <a:srgbClr val="333333"/>
                </a:solidFill>
                <a:latin typeface="Calibri"/>
                <a:cs typeface="Calibri"/>
              </a:rPr>
              <a:t>participate</a:t>
            </a:r>
            <a:endParaRPr sz="1456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54771" y="3087973"/>
            <a:ext cx="3014382" cy="1123950"/>
          </a:xfrm>
          <a:prstGeom prst="rect">
            <a:avLst/>
          </a:prstGeom>
        </p:spPr>
        <p:txBody>
          <a:bodyPr vert="horz" wrap="square" lIns="0" tIns="21851" rIns="0" bIns="0" rtlCol="0">
            <a:spAutoFit/>
          </a:bodyPr>
          <a:lstStyle/>
          <a:p>
            <a:pPr marL="10646" marR="4483" algn="ctr">
              <a:lnSpc>
                <a:spcPct val="116799"/>
              </a:lnSpc>
              <a:spcBef>
                <a:spcPts val="172"/>
              </a:spcBef>
            </a:pPr>
            <a:r>
              <a:rPr sz="1721" spc="137" dirty="0">
                <a:solidFill>
                  <a:srgbClr val="333333"/>
                </a:solidFill>
                <a:latin typeface="Calibri"/>
                <a:cs typeface="Calibri"/>
              </a:rPr>
              <a:t>General</a:t>
            </a:r>
            <a:r>
              <a:rPr sz="1721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54" dirty="0">
                <a:solidFill>
                  <a:srgbClr val="333333"/>
                </a:solidFill>
                <a:latin typeface="Calibri"/>
                <a:cs typeface="Calibri"/>
              </a:rPr>
              <a:t>Market</a:t>
            </a:r>
            <a:r>
              <a:rPr sz="1721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721" spc="146" dirty="0">
                <a:solidFill>
                  <a:srgbClr val="333333"/>
                </a:solidFill>
                <a:latin typeface="Calibri"/>
                <a:cs typeface="Calibri"/>
              </a:rPr>
              <a:t>Participants </a:t>
            </a:r>
            <a:r>
              <a:rPr sz="1456" spc="137" dirty="0">
                <a:solidFill>
                  <a:srgbClr val="333333"/>
                </a:solidFill>
                <a:latin typeface="Calibri"/>
                <a:cs typeface="Calibri"/>
              </a:rPr>
              <a:t>Person</a:t>
            </a:r>
            <a:r>
              <a:rPr sz="1456" spc="-31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06" dirty="0">
                <a:solidFill>
                  <a:srgbClr val="333333"/>
                </a:solidFill>
                <a:latin typeface="Calibri"/>
                <a:cs typeface="Calibri"/>
              </a:rPr>
              <a:t>who</a:t>
            </a:r>
            <a:r>
              <a:rPr sz="1456" spc="-18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15" dirty="0">
                <a:solidFill>
                  <a:srgbClr val="333333"/>
                </a:solidFill>
                <a:latin typeface="Calibri"/>
                <a:cs typeface="Calibri"/>
              </a:rPr>
              <a:t>wants</a:t>
            </a:r>
            <a:r>
              <a:rPr sz="1456" spc="-4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97" dirty="0">
                <a:solidFill>
                  <a:srgbClr val="333333"/>
                </a:solidFill>
                <a:latin typeface="Calibri"/>
                <a:cs typeface="Calibri"/>
              </a:rPr>
              <a:t>to</a:t>
            </a:r>
            <a:r>
              <a:rPr sz="1456" spc="-13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66" dirty="0">
                <a:solidFill>
                  <a:srgbClr val="333333"/>
                </a:solidFill>
                <a:latin typeface="Calibri"/>
                <a:cs typeface="Calibri"/>
              </a:rPr>
              <a:t>buy,</a:t>
            </a:r>
            <a:r>
              <a:rPr sz="1456" spc="-13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57" dirty="0">
                <a:solidFill>
                  <a:srgbClr val="333333"/>
                </a:solidFill>
                <a:latin typeface="Calibri"/>
                <a:cs typeface="Calibri"/>
              </a:rPr>
              <a:t>sell,</a:t>
            </a:r>
            <a:r>
              <a:rPr sz="1456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66" dirty="0">
                <a:solidFill>
                  <a:srgbClr val="333333"/>
                </a:solidFill>
                <a:latin typeface="Calibri"/>
                <a:cs typeface="Calibri"/>
              </a:rPr>
              <a:t>or </a:t>
            </a:r>
            <a:r>
              <a:rPr sz="1456" spc="97" dirty="0">
                <a:solidFill>
                  <a:srgbClr val="333333"/>
                </a:solidFill>
                <a:latin typeface="Calibri"/>
                <a:cs typeface="Calibri"/>
              </a:rPr>
              <a:t>trade</a:t>
            </a:r>
            <a:r>
              <a:rPr sz="1456" spc="-35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01" dirty="0">
                <a:solidFill>
                  <a:srgbClr val="333333"/>
                </a:solidFill>
                <a:latin typeface="Calibri"/>
                <a:cs typeface="Calibri"/>
              </a:rPr>
              <a:t>allowances</a:t>
            </a:r>
            <a:r>
              <a:rPr sz="1456" spc="-40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88" dirty="0">
                <a:solidFill>
                  <a:srgbClr val="333333"/>
                </a:solidFill>
                <a:latin typeface="Calibri"/>
                <a:cs typeface="Calibri"/>
              </a:rPr>
              <a:t>or</a:t>
            </a:r>
            <a:r>
              <a:rPr sz="1456" spc="-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06" dirty="0">
                <a:solidFill>
                  <a:srgbClr val="333333"/>
                </a:solidFill>
                <a:latin typeface="Calibri"/>
                <a:cs typeface="Calibri"/>
              </a:rPr>
              <a:t>credits</a:t>
            </a:r>
            <a:r>
              <a:rPr sz="1456" spc="-26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141" dirty="0">
                <a:solidFill>
                  <a:srgbClr val="333333"/>
                </a:solidFill>
                <a:latin typeface="Calibri"/>
                <a:cs typeface="Calibri"/>
              </a:rPr>
              <a:t>as</a:t>
            </a:r>
            <a:r>
              <a:rPr sz="1456" spc="-9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57" dirty="0">
                <a:solidFill>
                  <a:srgbClr val="333333"/>
                </a:solidFill>
                <a:latin typeface="Calibri"/>
                <a:cs typeface="Calibri"/>
              </a:rPr>
              <a:t>a </a:t>
            </a:r>
            <a:r>
              <a:rPr sz="1456" spc="79" dirty="0">
                <a:solidFill>
                  <a:srgbClr val="333333"/>
                </a:solidFill>
                <a:latin typeface="Calibri"/>
                <a:cs typeface="Calibri"/>
              </a:rPr>
              <a:t>financial</a:t>
            </a:r>
            <a:r>
              <a:rPr sz="1456" spc="-4" dirty="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1456" spc="88" dirty="0">
                <a:solidFill>
                  <a:srgbClr val="333333"/>
                </a:solidFill>
                <a:latin typeface="Calibri"/>
                <a:cs typeface="Calibri"/>
              </a:rPr>
              <a:t>instrument</a:t>
            </a:r>
            <a:endParaRPr sz="1456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578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4688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efix xmlns="dc463f71-b30c-4ab2-9473-d307f9d35888">U</Prefix>
    <DocumentSetType xmlns="dc463f71-b30c-4ab2-9473-d307f9d35888">Presentation</DocumentSetType>
    <Visibility xmlns="dc463f71-b30c-4ab2-9473-d307f9d35888">Full Visibility</Visibility>
    <IsConfidential xmlns="dc463f71-b30c-4ab2-9473-d307f9d35888">false</IsConfidential>
    <AgendaOrder xmlns="dc463f71-b30c-4ab2-9473-d307f9d35888">false</AgendaOrder>
    <CaseType xmlns="dc463f71-b30c-4ab2-9473-d307f9d35888">Plan</CaseType>
    <IndustryCode xmlns="dc463f71-b30c-4ab2-9473-d307f9d35888">501</IndustryCode>
    <CaseStatus xmlns="dc463f71-b30c-4ab2-9473-d307f9d35888">Pending</CaseStatus>
    <OpenedDate xmlns="dc463f71-b30c-4ab2-9473-d307f9d35888">2023-03-10T08:00:00+00:00</OpenedDate>
    <SignificantOrder xmlns="dc463f71-b30c-4ab2-9473-d307f9d35888">false</SignificantOrder>
    <Date1 xmlns="dc463f71-b30c-4ab2-9473-d307f9d35888">2023-04-10T20:09:48+00:00</Date1>
    <IsDocumentOrder xmlns="dc463f71-b30c-4ab2-9473-d307f9d35888">false</IsDocumentOrder>
    <IsHighlyConfidential xmlns="dc463f71-b30c-4ab2-9473-d307f9d35888">false</IsHighlyConfidential>
    <CaseCompanyNames xmlns="dc463f71-b30c-4ab2-9473-d307f9d35888" xsi:nil="true"/>
    <Nickname xmlns="http://schemas.microsoft.com/sharepoint/v3" xsi:nil="true"/>
    <DocketNumber xmlns="dc463f71-b30c-4ab2-9473-d307f9d35888">230161</DocketNumber>
    <DelegatedOrder xmlns="dc463f71-b30c-4ab2-9473-d307f9d35888">false</DelegatedOrder>
  </documentManagement>
</p:properties>
</file>

<file path=customXml/item3.xml><?xml version="1.0" encoding="utf-8"?>
<?mso-contentType ?>
<SharedContentType xmlns="Microsoft.SharePoint.Taxonomy.ContentTypeSync" SourceId="015f1b76-b32e-440f-80a7-f0ca4d8a872c" ContentTypeId="0x0101006E56B4D1795A2E4DB2F0B01679ED314A" PreviousValue="tru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Filed Document" ma:contentTypeID="0x0101006E56B4D1795A2E4DB2F0B01679ED314A00B306A76248FBD24CAB2891346FFAB9FD" ma:contentTypeVersion="24" ma:contentTypeDescription="" ma:contentTypeScope="" ma:versionID="fa4af7286d282b664d01e579fe98b97b">
  <xsd:schema xmlns:xsd="http://www.w3.org/2001/XMLSchema" xmlns:xs="http://www.w3.org/2001/XMLSchema" xmlns:p="http://schemas.microsoft.com/office/2006/metadata/properties" xmlns:ns1="http://schemas.microsoft.com/sharepoint/v3" xmlns:ns2="dc463f71-b30c-4ab2-9473-d307f9d35888" targetNamespace="http://schemas.microsoft.com/office/2006/metadata/properties" ma:root="true" ma:fieldsID="5371b12cbd0ca12feeca5b6edfa8e73e" ns1:_="" ns2:_="">
    <xsd:import namespace="http://schemas.microsoft.com/sharepoint/v3"/>
    <xsd:import namespace="dc463f71-b30c-4ab2-9473-d307f9d35888"/>
    <xsd:element name="properties">
      <xsd:complexType>
        <xsd:sequence>
          <xsd:element name="documentManagement">
            <xsd:complexType>
              <xsd:all>
                <xsd:element ref="ns2:IsConfidential" minOccurs="0"/>
                <xsd:element ref="ns2:IsHighlyConfidential" minOccurs="0"/>
                <xsd:element ref="ns2:Date1" minOccurs="0"/>
                <xsd:element ref="ns2:DocketNumber" minOccurs="0"/>
                <xsd:element ref="ns2:DocumentSetType" minOccurs="0"/>
                <xsd:element ref="ns2:IndustryCode" minOccurs="0"/>
                <xsd:element ref="ns2:CaseType" minOccurs="0"/>
                <xsd:element ref="ns2:CaseStatus" minOccurs="0"/>
                <xsd:element ref="ns2:AgendaOrder" minOccurs="0"/>
                <xsd:element ref="ns2:DelegatedOrder" minOccurs="0"/>
                <xsd:element ref="ns2:IsDocumentOrder" minOccurs="0"/>
                <xsd:element ref="ns2:CaseCompanyNames" minOccurs="0"/>
                <xsd:element ref="ns2:OpenedDate" minOccurs="0"/>
                <xsd:element ref="ns2:Prefix" minOccurs="0"/>
                <xsd:element ref="ns2:Visibility" minOccurs="0"/>
                <xsd:element ref="ns1:Nickname" minOccurs="0"/>
                <xsd:element ref="ns2:Significa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ickname" ma:index="17" nillable="true" ma:displayName="Nickname" ma:internalName="Nicknam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463f71-b30c-4ab2-9473-d307f9d35888" elementFormDefault="qualified">
    <xsd:import namespace="http://schemas.microsoft.com/office/2006/documentManagement/types"/>
    <xsd:import namespace="http://schemas.microsoft.com/office/infopath/2007/PartnerControls"/>
    <xsd:element name="IsConfidential" ma:index="2" nillable="true" ma:displayName="Is Confidential" ma:default="0" ma:internalName="IsConfidential" ma:readOnly="false">
      <xsd:simpleType>
        <xsd:restriction base="dms:Boolean"/>
      </xsd:simpleType>
    </xsd:element>
    <xsd:element name="IsHighlyConfidential" ma:index="3" nillable="true" ma:displayName="Is Highly Confidential" ma:default="0" ma:internalName="IsHighlyConfidential" ma:readOnly="false">
      <xsd:simpleType>
        <xsd:restriction base="dms:Boolean"/>
      </xsd:simpleType>
    </xsd:element>
    <xsd:element name="Date1" ma:index="4" nillable="true" ma:displayName="Date" ma:default="[today]" ma:description="Date the document set was requested" ma:format="DateOnly" ma:internalName="Date1" ma:readOnly="false">
      <xsd:simpleType>
        <xsd:restriction base="dms:DateTime"/>
      </xsd:simpleType>
    </xsd:element>
    <xsd:element name="DocketNumber" ma:index="5" nillable="true" ma:displayName="Docket Number" ma:internalName="DocketNumber" ma:readOnly="false">
      <xsd:simpleType>
        <xsd:restriction base="dms:Text">
          <xsd:maxLength value="255"/>
        </xsd:restriction>
      </xsd:simpleType>
    </xsd:element>
    <xsd:element name="DocumentSetType" ma:index="6" nillable="true" ma:displayName="Document Set Type" ma:internalName="DocumentSetType" ma:readOnly="false">
      <xsd:simpleType>
        <xsd:restriction base="dms:Text">
          <xsd:maxLength value="255"/>
        </xsd:restriction>
      </xsd:simpleType>
    </xsd:element>
    <xsd:element name="IndustryCode" ma:index="7" nillable="true" ma:displayName="Industry Code" ma:internalName="IndustryCode" ma:readOnly="false">
      <xsd:simpleType>
        <xsd:restriction base="dms:Text">
          <xsd:maxLength value="255"/>
        </xsd:restriction>
      </xsd:simpleType>
    </xsd:element>
    <xsd:element name="CaseType" ma:index="8" nillable="true" ma:displayName="CaseType" ma:internalName="CaseType" ma:readOnly="false">
      <xsd:simpleType>
        <xsd:restriction base="dms:Text">
          <xsd:maxLength value="255"/>
        </xsd:restriction>
      </xsd:simpleType>
    </xsd:element>
    <xsd:element name="CaseStatus" ma:index="9" nillable="true" ma:displayName="CaseStatus" ma:internalName="CaseStatus" ma:readOnly="false">
      <xsd:simpleType>
        <xsd:restriction base="dms:Text">
          <xsd:maxLength value="255"/>
        </xsd:restriction>
      </xsd:simpleType>
    </xsd:element>
    <xsd:element name="AgendaOrder" ma:index="10" nillable="true" ma:displayName="Agenda Order" ma:default="0" ma:internalName="AgendaOrder" ma:readOnly="false">
      <xsd:simpleType>
        <xsd:restriction base="dms:Boolean"/>
      </xsd:simpleType>
    </xsd:element>
    <xsd:element name="DelegatedOrder" ma:index="11" nillable="true" ma:displayName="DelegatedOrder" ma:default="0" ma:description="Is this a delegated order?" ma:internalName="DelegatedOrder" ma:readOnly="false">
      <xsd:simpleType>
        <xsd:restriction base="dms:Boolean"/>
      </xsd:simpleType>
    </xsd:element>
    <xsd:element name="IsDocumentOrder" ma:index="12" nillable="true" ma:displayName="IsDocumentOrder" ma:default="0" ma:internalName="IsDocumentOrder" ma:readOnly="false">
      <xsd:simpleType>
        <xsd:restriction base="dms:Boolean"/>
      </xsd:simpleType>
    </xsd:element>
    <xsd:element name="CaseCompanyNames" ma:index="13" nillable="true" ma:displayName="Company Names" ma:description="Company names delimited by ;" ma:internalName="CaseCompanyNames" ma:readOnly="false">
      <xsd:simpleType>
        <xsd:restriction base="dms:Note">
          <xsd:maxLength value="255"/>
        </xsd:restriction>
      </xsd:simpleType>
    </xsd:element>
    <xsd:element name="OpenedDate" ma:index="14" nillable="true" ma:displayName="OpenedDate" ma:format="DateOnly" ma:internalName="OpenedDate">
      <xsd:simpleType>
        <xsd:restriction base="dms:DateTime"/>
      </xsd:simpleType>
    </xsd:element>
    <xsd:element name="Prefix" ma:index="15" nillable="true" ma:displayName="Prefix" ma:description="Docket number prefix" ma:internalName="Prefix">
      <xsd:simpleType>
        <xsd:restriction base="dms:Text">
          <xsd:maxLength value="255"/>
        </xsd:restriction>
      </xsd:simpleType>
    </xsd:element>
    <xsd:element name="Visibility" ma:index="16" nillable="true" ma:displayName="Visibility" ma:default="Full Visibility" ma:format="Dropdown" ma:internalName="Visibility" ma:readOnly="false">
      <xsd:simpleType>
        <xsd:restriction base="dms:Choice">
          <xsd:enumeration value="Full Visibility"/>
        </xsd:restriction>
      </xsd:simpleType>
    </xsd:element>
    <xsd:element name="SignificantOrder" ma:index="24" nillable="true" ma:displayName="SignificantOrder" ma:default="0" ma:description="Whether this document set contains a significant order" ma:internalName="SignificantOrder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D03A09-4EC8-4B57-AE20-FB1326CED7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160299-0AD8-4276-978E-5A1481E929D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26E15BF-8453-44DB-8D69-61243926E8D6}"/>
</file>

<file path=customXml/itemProps4.xml><?xml version="1.0" encoding="utf-8"?>
<ds:datastoreItem xmlns:ds="http://schemas.openxmlformats.org/officeDocument/2006/customXml" ds:itemID="{1E4CE89E-E372-40FE-B380-035D63F8CF53}"/>
</file>

<file path=docProps/app.xml><?xml version="1.0" encoding="utf-8"?>
<Properties xmlns="http://schemas.openxmlformats.org/officeDocument/2006/extended-properties" xmlns:vt="http://schemas.openxmlformats.org/officeDocument/2006/docPropsVTypes">
  <TotalTime>3607</TotalTime>
  <Words>2805</Words>
  <Application>Microsoft Office PowerPoint</Application>
  <PresentationFormat>Widescreen</PresentationFormat>
  <Paragraphs>426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Microsoft JhengHei</vt:lpstr>
      <vt:lpstr>Arial</vt:lpstr>
      <vt:lpstr>Arial Narrow</vt:lpstr>
      <vt:lpstr>Calibri</vt:lpstr>
      <vt:lpstr>Courier New</vt:lpstr>
      <vt:lpstr>Franklin Gothic Book</vt:lpstr>
      <vt:lpstr>Franklin Gothic Medium</vt:lpstr>
      <vt:lpstr>Segoe UI Symbol</vt:lpstr>
      <vt:lpstr>Symbol</vt:lpstr>
      <vt:lpstr>Times New Roman</vt:lpstr>
      <vt:lpstr>Wingdings</vt:lpstr>
      <vt:lpstr>Office Theme</vt:lpstr>
      <vt:lpstr>Office Theme</vt:lpstr>
      <vt:lpstr>Office Theme</vt:lpstr>
      <vt:lpstr>Climate Commitment Act Workshop Series</vt:lpstr>
      <vt:lpstr>Agenda</vt:lpstr>
      <vt:lpstr>Climate Commitment Act 101</vt:lpstr>
      <vt:lpstr>PowerPoint Presentation</vt:lpstr>
      <vt:lpstr>Overview</vt:lpstr>
      <vt:lpstr>Program Basics</vt:lpstr>
      <vt:lpstr>What Counts as ‘Covered Emissions’</vt:lpstr>
      <vt:lpstr>Emissions Cap Reductions</vt:lpstr>
      <vt:lpstr>Cap-and-Invest Participants</vt:lpstr>
      <vt:lpstr>No Cost Allowances</vt:lpstr>
      <vt:lpstr>How Market Works</vt:lpstr>
      <vt:lpstr>Offsets</vt:lpstr>
      <vt:lpstr>Implementation</vt:lpstr>
      <vt:lpstr>First Auction</vt:lpstr>
      <vt:lpstr>Benefiting all of Washington</vt:lpstr>
      <vt:lpstr>Auction Proceeds Accounts</vt:lpstr>
      <vt:lpstr>Next Steps</vt:lpstr>
      <vt:lpstr>Linkage</vt:lpstr>
      <vt:lpstr>Linkage Process</vt:lpstr>
      <vt:lpstr>Focus on Investor-Owned Utilities  (Gas &amp; Electric)</vt:lpstr>
      <vt:lpstr>Electric and Natural Gas Utility Basics</vt:lpstr>
      <vt:lpstr>Natural Gas in the Cap and Invest Program (1)</vt:lpstr>
      <vt:lpstr>Natural Gas in the Cap and Invest Program (2)</vt:lpstr>
      <vt:lpstr>Natural Gas in the Cap and Invest Program (3)</vt:lpstr>
      <vt:lpstr>Electricity in the Cap and Invest Program</vt:lpstr>
      <vt:lpstr>Electricity Reporting of in GHG Reporting</vt:lpstr>
      <vt:lpstr>First Jurisdictional Deliverer (FJD) Compliance</vt:lpstr>
      <vt:lpstr>RCW 70A.65.120 Allocation of allowances to electric utilities.</vt:lpstr>
      <vt:lpstr>Electric Utilities: Cost Burden Effect</vt:lpstr>
      <vt:lpstr>Electric Utilities: Cost Burden Effect Calculation</vt:lpstr>
      <vt:lpstr>Allowance Allocation to Investor-Owned Utilities</vt:lpstr>
      <vt:lpstr>Utility Allowance and Auctioning Process</vt:lpstr>
      <vt:lpstr>Key Challenges To Resolve</vt:lpstr>
      <vt:lpstr>Consignment Mechanics (Procedures &amp; Protocols)</vt:lpstr>
      <vt:lpstr>Important Dates</vt:lpstr>
      <vt:lpstr>Allocation of No Cost Allowances</vt:lpstr>
      <vt:lpstr>No Cost Allowances and their Limited Use</vt:lpstr>
      <vt:lpstr>Account Types in Compliance Instrument Tracking System Service (CITSS)</vt:lpstr>
      <vt:lpstr>Consignment or Transfer of Allowances</vt:lpstr>
      <vt:lpstr>What can you do with allowances?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Commitment Act Workshop Series</dc:title>
  <dc:creator>Quinata, Keith (UTC)</dc:creator>
  <cp:lastModifiedBy>Quinata, Keith (UTC)</cp:lastModifiedBy>
  <cp:revision>3</cp:revision>
  <dcterms:created xsi:type="dcterms:W3CDTF">2023-04-04T20:33:38Z</dcterms:created>
  <dcterms:modified xsi:type="dcterms:W3CDTF">2023-04-10T17:51:25Z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0x0101006E56B4D1795A2E4DB2F0B01679ED314A00B306A76248FBD24CAB2891346FFAB9FD</vt:lpwstr>
  </property>
  <property fmtid="{D5CDD505-2E9C-101B-9397-08002B2CF9AE}" pid="3" name="_docset_NoMedatataSyncRequired">
    <vt:lpwstr>False</vt:lpwstr>
  </property>
</Properties>
</file>