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3.xml" ContentType="application/vnd.openxmlformats-officedocument.drawingml.chart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6"/>
  </p:notesMasterIdLst>
  <p:handoutMasterIdLst>
    <p:handoutMasterId r:id="rId7"/>
  </p:handoutMasterIdLst>
  <p:sldIdLst>
    <p:sldId id="304" r:id="rId3"/>
    <p:sldId id="484" r:id="rId4"/>
    <p:sldId id="42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schbac" initials="v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3399"/>
    <a:srgbClr val="C907E9"/>
    <a:srgbClr val="6EC1C0"/>
    <a:srgbClr val="196872"/>
    <a:srgbClr val="AEAF97"/>
    <a:srgbClr val="898A6A"/>
    <a:srgbClr val="CC6872"/>
    <a:srgbClr val="02E6EC"/>
    <a:srgbClr val="58585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367" autoAdjust="0"/>
    <p:restoredTop sz="89410" autoAdjust="0"/>
  </p:normalViewPr>
  <p:slideViewPr>
    <p:cSldViewPr snapToGrid="0" showGuides="1">
      <p:cViewPr varScale="1">
        <p:scale>
          <a:sx n="109" d="100"/>
          <a:sy n="109" d="100"/>
        </p:scale>
        <p:origin x="-486" y="-90"/>
      </p:cViewPr>
      <p:guideLst>
        <p:guide orient="horz" pos="2677"/>
        <p:guide orient="horz" pos="665"/>
        <p:guide orient="horz" pos="1298"/>
        <p:guide orient="horz" pos="3906"/>
        <p:guide orient="horz" pos="4208"/>
        <p:guide pos="261"/>
        <p:guide pos="5498"/>
        <p:guide pos="5361"/>
        <p:guide pos="130"/>
        <p:guide pos="5556"/>
        <p:guide pos="28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3726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1155993431855531"/>
          <c:y val="3.4161490683229906E-2"/>
          <c:w val="0.52674062293938606"/>
          <c:h val="0.81956546192594271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DK/REF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%0-4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%5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0</c:formatCode>
                <c:ptCount val="4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%6-7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Sheet1!$E$2:$E$5</c:f>
              <c:numCache>
                <c:formatCode>0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%8-10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Sheet1!$F$2:$F$5</c:f>
              <c:numCache>
                <c:formatCode>0</c:formatCode>
                <c:ptCount val="4"/>
                <c:pt idx="0">
                  <c:v>82</c:v>
                </c:pt>
                <c:pt idx="1">
                  <c:v>90</c:v>
                </c:pt>
                <c:pt idx="2">
                  <c:v>80</c:v>
                </c:pt>
                <c:pt idx="3">
                  <c:v>88</c:v>
                </c:pt>
              </c:numCache>
            </c:numRef>
          </c:val>
        </c:ser>
        <c:dLbls/>
        <c:overlap val="100"/>
        <c:axId val="127949056"/>
        <c:axId val="127963136"/>
      </c:barChart>
      <c:catAx>
        <c:axId val="1279490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7963136"/>
        <c:crosses val="autoZero"/>
        <c:auto val="1"/>
        <c:lblAlgn val="ctr"/>
        <c:lblOffset val="100"/>
      </c:catAx>
      <c:valAx>
        <c:axId val="127963136"/>
        <c:scaling>
          <c:orientation val="minMax"/>
        </c:scaling>
        <c:delete val="1"/>
        <c:axPos val="b"/>
        <c:numFmt formatCode="0%" sourceLinked="1"/>
        <c:tickLblPos val="none"/>
        <c:crossAx val="127949056"/>
        <c:crosses val="autoZero"/>
        <c:crossBetween val="between"/>
        <c:majorUnit val="0.2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1155993431855531"/>
          <c:y val="3.4161490683229899E-2"/>
          <c:w val="0.52674062293938606"/>
          <c:h val="0.81956546192594271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DK/REF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%0-4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%5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%6-7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Sheet1!$E$2:$E$5</c:f>
              <c:numCache>
                <c:formatCode>0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%8-10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Sheet1!$F$2:$F$5</c:f>
              <c:numCache>
                <c:formatCode>0</c:formatCode>
                <c:ptCount val="4"/>
                <c:pt idx="0">
                  <c:v>81</c:v>
                </c:pt>
                <c:pt idx="1">
                  <c:v>86</c:v>
                </c:pt>
                <c:pt idx="2">
                  <c:v>84</c:v>
                </c:pt>
                <c:pt idx="3">
                  <c:v>92</c:v>
                </c:pt>
              </c:numCache>
            </c:numRef>
          </c:val>
        </c:ser>
        <c:dLbls/>
        <c:overlap val="100"/>
        <c:axId val="128143360"/>
        <c:axId val="128144896"/>
      </c:barChart>
      <c:catAx>
        <c:axId val="1281433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8144896"/>
        <c:crosses val="autoZero"/>
        <c:auto val="1"/>
        <c:lblAlgn val="ctr"/>
        <c:lblOffset val="100"/>
      </c:catAx>
      <c:valAx>
        <c:axId val="128144896"/>
        <c:scaling>
          <c:orientation val="minMax"/>
        </c:scaling>
        <c:delete val="1"/>
        <c:axPos val="b"/>
        <c:numFmt formatCode="0%" sourceLinked="1"/>
        <c:tickLblPos val="none"/>
        <c:crossAx val="128143360"/>
        <c:crosses val="autoZero"/>
        <c:crossBetween val="between"/>
        <c:majorUnit val="0.2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1155993431855531"/>
          <c:y val="3.4161490683229816E-2"/>
          <c:w val="9.7150481768769545E-2"/>
          <c:h val="0.1338511971717822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DK/REF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%0-4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%6-7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%8-10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76</c:v>
                </c:pt>
                <c:pt idx="1">
                  <c:v>80</c:v>
                </c:pt>
              </c:numCache>
            </c:numRef>
          </c:val>
        </c:ser>
        <c:dLbls/>
        <c:overlap val="100"/>
        <c:axId val="128329216"/>
        <c:axId val="128330752"/>
      </c:barChart>
      <c:catAx>
        <c:axId val="128329216"/>
        <c:scaling>
          <c:orientation val="minMax"/>
        </c:scaling>
        <c:delete val="1"/>
        <c:axPos val="l"/>
        <c:tickLblPos val="none"/>
        <c:crossAx val="128330752"/>
        <c:crosses val="autoZero"/>
        <c:auto val="1"/>
        <c:lblAlgn val="ctr"/>
        <c:lblOffset val="100"/>
      </c:catAx>
      <c:valAx>
        <c:axId val="128330752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128329216"/>
        <c:crosses val="autoZero"/>
        <c:crossBetween val="between"/>
        <c:majorUnit val="0.25"/>
      </c:valAx>
    </c:plotArea>
    <c:legend>
      <c:legendPos val="b"/>
      <c:layout>
        <c:manualLayout>
          <c:xMode val="edge"/>
          <c:yMode val="edge"/>
          <c:x val="0"/>
          <c:y val="8.747221681637796E-3"/>
          <c:w val="1"/>
          <c:h val="0.62973284045603262"/>
        </c:manualLayout>
      </c:layout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330CE4-37A3-4EFA-ABB9-A1C28FD95FB0}" type="datetimeFigureOut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6CA0A5-5E1D-4368-B486-577689B030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529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B5A051-7804-4F59-A97B-CA841E84D280}" type="datetimeFigureOut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816B5C-E367-4DA9-B7F4-C04EC337E5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93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833"/>
            <a:fld id="{E00BDCA7-49F8-46DA-9F81-61988E6F1BF8}" type="slidenum">
              <a:rPr lang="en-US" smtClean="0"/>
              <a:pPr defTabSz="927833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6564" name="Slide Number Placeholder 3"/>
          <p:cNvSpPr txBox="1">
            <a:spLocks noGrp="1"/>
          </p:cNvSpPr>
          <p:nvPr/>
        </p:nvSpPr>
        <p:spPr bwMode="auto">
          <a:xfrm>
            <a:off x="3973376" y="8832850"/>
            <a:ext cx="303703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88" tIns="46496" rIns="92988" bIns="46496" anchor="b"/>
          <a:lstStyle/>
          <a:p>
            <a:pPr algn="r" defTabSz="927833" eaLnBrk="0" hangingPunct="0"/>
            <a:fld id="{8B99472A-9242-49EE-B4F8-60AB62581261}" type="slidenum">
              <a:rPr lang="en-US" sz="1200"/>
              <a:pPr algn="r" defTabSz="927833" eaLnBrk="0" hangingPunct="0"/>
              <a:t>3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rgbClr val="585858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263" y="277813"/>
            <a:ext cx="5907024" cy="2375886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65501" y="2842827"/>
            <a:ext cx="5922962" cy="542925"/>
          </a:xfrm>
        </p:spPr>
        <p:txBody>
          <a:bodyPr anchor="ctr">
            <a:noAutofit/>
          </a:bodyPr>
          <a:lstStyle>
            <a:lvl1pPr marL="0" indent="0">
              <a:spcAft>
                <a:spcPts val="600"/>
              </a:spcAft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57263" y="3889075"/>
            <a:ext cx="6096000" cy="2303462"/>
          </a:xfrm>
        </p:spPr>
        <p:txBody>
          <a:bodyPr>
            <a:noAutofit/>
          </a:bodyPr>
          <a:lstStyle>
            <a:lvl1pPr marL="1588" indent="0">
              <a:buNone/>
              <a:defRPr>
                <a:solidFill>
                  <a:schemeClr val="tx2"/>
                </a:solidFill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767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59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ati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ular Callout 3"/>
          <p:cNvSpPr/>
          <p:nvPr userDrawn="1"/>
        </p:nvSpPr>
        <p:spPr bwMode="gray">
          <a:xfrm>
            <a:off x="6108700" y="1577304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 userDrawn="1"/>
        </p:nvSpPr>
        <p:spPr bwMode="gray">
          <a:xfrm>
            <a:off x="3273654" y="1577304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 userDrawn="1"/>
        </p:nvSpPr>
        <p:spPr bwMode="gray">
          <a:xfrm>
            <a:off x="424120" y="1577304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 userDrawn="1"/>
        </p:nvSpPr>
        <p:spPr bwMode="gray">
          <a:xfrm>
            <a:off x="6108700" y="4068835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 userDrawn="1"/>
        </p:nvSpPr>
        <p:spPr bwMode="gray">
          <a:xfrm>
            <a:off x="3273654" y="4068835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 userDrawn="1"/>
        </p:nvSpPr>
        <p:spPr bwMode="gray">
          <a:xfrm>
            <a:off x="424120" y="4068835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>
            <a:noAutofit/>
          </a:bodyPr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14338" y="1581150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62853" y="1581150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103938" y="1581150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4338" y="4076924"/>
            <a:ext cx="2624137" cy="1624013"/>
          </a:xfrm>
        </p:spPr>
        <p:txBody>
          <a:bodyPr>
            <a:norm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262853" y="4076924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108426" y="4076924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3439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1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si_ppt_master_footer.jpg"/>
          <p:cNvPicPr>
            <a:picLocks noChangeAspect="1"/>
          </p:cNvPicPr>
          <p:nvPr userDrawn="1"/>
        </p:nvPicPr>
        <p:blipFill>
          <a:blip r:embed="rId2" cstate="print"/>
          <a:srcRect t="7130" b="9597"/>
          <a:stretch>
            <a:fillRect/>
          </a:stretch>
        </p:blipFill>
        <p:spPr>
          <a:xfrm>
            <a:off x="0" y="6386840"/>
            <a:ext cx="9144000" cy="47116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14324" y="228600"/>
            <a:ext cx="8462342" cy="451406"/>
          </a:xfrm>
        </p:spPr>
        <p:txBody>
          <a:bodyPr wrap="square" lIns="64008" rIns="64008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 (24 pt)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848" y="1222260"/>
            <a:ext cx="8462343" cy="987540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 (16 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4325" y="609600"/>
            <a:ext cx="8454390" cy="381000"/>
          </a:xfrm>
        </p:spPr>
        <p:txBody>
          <a:bodyPr wrap="square" lIns="64008" tIns="64008" rIns="64008" anchor="t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 (20 pt)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49857" y="2295525"/>
            <a:ext cx="8403618" cy="3933824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buNone/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356" y="6392174"/>
            <a:ext cx="914400" cy="4658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47EBD2D-1C8F-4AA1-814E-CF0FE40934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0050" y="1066800"/>
            <a:ext cx="8350250" cy="158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814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rgbClr val="585858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13" y="261337"/>
            <a:ext cx="5905499" cy="2395237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58850" y="2804811"/>
            <a:ext cx="5905500" cy="619125"/>
          </a:xfrm>
        </p:spPr>
        <p:txBody>
          <a:bodyPr anchor="ctr">
            <a:noAutofit/>
          </a:bodyPr>
          <a:lstStyle>
            <a:lvl1pPr marL="1588" indent="0"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50612" y="3893321"/>
            <a:ext cx="6096000" cy="2307454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buNone/>
              <a:defRPr sz="1400">
                <a:solidFill>
                  <a:schemeClr val="tx2"/>
                </a:solidFill>
              </a:defRPr>
            </a:lvl2pPr>
            <a:lvl3pPr marL="0" indent="0">
              <a:buNone/>
              <a:defRPr sz="1400">
                <a:solidFill>
                  <a:schemeClr val="tx2"/>
                </a:solidFill>
              </a:defRPr>
            </a:lvl3pPr>
            <a:lvl4pPr marL="0" indent="0">
              <a:buNone/>
              <a:defRPr sz="1400">
                <a:solidFill>
                  <a:schemeClr val="tx2"/>
                </a:solidFill>
              </a:defRPr>
            </a:lvl4pPr>
            <a:lvl5pPr marL="0" indent="0">
              <a:buNone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44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13" y="261337"/>
            <a:ext cx="5905499" cy="2395237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58850" y="2804811"/>
            <a:ext cx="5905500" cy="619125"/>
          </a:xfrm>
        </p:spPr>
        <p:txBody>
          <a:bodyPr anchor="ctr">
            <a:noAutofit/>
          </a:bodyPr>
          <a:lstStyle>
            <a:lvl1pPr marL="1588" indent="0"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50612" y="3893321"/>
            <a:ext cx="6096000" cy="2307454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2"/>
                </a:solidFill>
              </a:defRPr>
            </a:lvl2pPr>
            <a:lvl3pPr marL="0" indent="0">
              <a:buNone/>
              <a:defRPr sz="1400">
                <a:solidFill>
                  <a:schemeClr val="tx2"/>
                </a:solidFill>
              </a:defRPr>
            </a:lvl3pPr>
            <a:lvl4pPr marL="0" indent="0">
              <a:buNone/>
              <a:defRPr sz="1400">
                <a:solidFill>
                  <a:schemeClr val="tx2"/>
                </a:solidFill>
              </a:defRPr>
            </a:lvl4pPr>
            <a:lvl5pPr marL="0" indent="0">
              <a:buNone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7892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50" y="2491774"/>
            <a:ext cx="7224259" cy="1577623"/>
          </a:xfrm>
        </p:spPr>
        <p:txBody>
          <a:bodyPr/>
          <a:lstStyle>
            <a:lvl1pPr>
              <a:defRPr sz="2400" b="1">
                <a:solidFill>
                  <a:schemeClr val="accent6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958989" y="4176103"/>
            <a:ext cx="7216823" cy="1848179"/>
          </a:xfrm>
        </p:spPr>
        <p:txBody>
          <a:bodyPr anchor="t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31256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00775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676" y="2483535"/>
            <a:ext cx="7224259" cy="1577623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958989" y="4176103"/>
            <a:ext cx="7216823" cy="1848179"/>
          </a:xfrm>
        </p:spPr>
        <p:txBody>
          <a:bodyPr anchor="t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0448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p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385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3" y="932391"/>
            <a:ext cx="8506787" cy="2215991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 sz="1800"/>
            </a:lvl1pPr>
            <a:lvl2pPr marL="0" indent="0">
              <a:spcAft>
                <a:spcPts val="900"/>
              </a:spcAft>
              <a:buNone/>
              <a:defRPr sz="1800"/>
            </a:lvl2pPr>
            <a:lvl3pPr marL="0" indent="0">
              <a:spcAft>
                <a:spcPts val="900"/>
              </a:spcAft>
              <a:buNone/>
              <a:defRPr sz="1800"/>
            </a:lvl3pPr>
            <a:lvl4pPr marL="0" indent="0">
              <a:spcAft>
                <a:spcPts val="900"/>
              </a:spcAft>
              <a:buNone/>
              <a:defRPr sz="1800"/>
            </a:lvl4pPr>
            <a:lvl5pPr marL="0" indent="0">
              <a:spcAft>
                <a:spcPts val="900"/>
              </a:spcAft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251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263" y="277813"/>
            <a:ext cx="5907024" cy="2375886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65501" y="2842827"/>
            <a:ext cx="5922962" cy="542925"/>
          </a:xfrm>
        </p:spPr>
        <p:txBody>
          <a:bodyPr anchor="ctr">
            <a:noAutofit/>
          </a:bodyPr>
          <a:lstStyle>
            <a:lvl1pPr marL="0" indent="0">
              <a:spcAft>
                <a:spcPts val="600"/>
              </a:spcAft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57263" y="3889075"/>
            <a:ext cx="6096000" cy="2303462"/>
          </a:xfrm>
        </p:spPr>
        <p:txBody>
          <a:bodyPr>
            <a:noAutofit/>
          </a:bodyPr>
          <a:lstStyle>
            <a:lvl1pPr marL="1588" indent="0">
              <a:buNone/>
              <a:defRPr>
                <a:solidFill>
                  <a:schemeClr val="tx1"/>
                </a:solidFill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854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7346" y="104092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346" y="1712281"/>
            <a:ext cx="4040188" cy="1877437"/>
          </a:xfrm>
        </p:spPr>
        <p:txBody>
          <a:bodyPr>
            <a:sp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68595" y="104092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8595" y="1712281"/>
            <a:ext cx="4041775" cy="1877437"/>
          </a:xfrm>
        </p:spPr>
        <p:txBody>
          <a:bodyPr>
            <a:sp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661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p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7346" y="1040923"/>
            <a:ext cx="290994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346" y="1712281"/>
            <a:ext cx="2909948" cy="2172903"/>
          </a:xfrm>
        </p:spPr>
        <p:txBody>
          <a:bodyPr>
            <a:sp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695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8190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at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 userDrawn="1"/>
        </p:nvSpPr>
        <p:spPr bwMode="gray">
          <a:xfrm>
            <a:off x="1530110" y="1599073"/>
            <a:ext cx="6368566" cy="3983249"/>
          </a:xfrm>
          <a:prstGeom prst="wedgeRectCallout">
            <a:avLst>
              <a:gd name="adj1" fmla="val -30293"/>
              <a:gd name="adj2" fmla="val 67549"/>
            </a:avLst>
          </a:prstGeom>
          <a:solidFill>
            <a:schemeClr val="tx2">
              <a:lumMod val="20000"/>
              <a:lumOff val="8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ular Callout 3"/>
          <p:cNvSpPr/>
          <p:nvPr userDrawn="1"/>
        </p:nvSpPr>
        <p:spPr bwMode="gray">
          <a:xfrm>
            <a:off x="1377710" y="1446673"/>
            <a:ext cx="6368566" cy="3983249"/>
          </a:xfrm>
          <a:prstGeom prst="wedgeRectCallout">
            <a:avLst>
              <a:gd name="adj1" fmla="val -30293"/>
              <a:gd name="adj2" fmla="val 67549"/>
            </a:avLst>
          </a:prstGeom>
          <a:solidFill>
            <a:schemeClr val="tx2"/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380989" y="1463583"/>
            <a:ext cx="6352222" cy="3970564"/>
          </a:xfrm>
        </p:spPr>
        <p:txBody>
          <a:bodyPr lIns="274320" tIns="91440" rIns="274320" bIns="91440" anchor="ctr">
            <a:noAutofit/>
          </a:bodyPr>
          <a:lstStyle>
            <a:lvl1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1pPr>
            <a:lvl2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2pPr>
            <a:lvl3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3pPr>
            <a:lvl4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4pPr>
            <a:lvl5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0795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293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si_ppt_master_title.jpg"/>
          <p:cNvPicPr>
            <a:picLocks noChangeAspect="1"/>
          </p:cNvPicPr>
          <p:nvPr userDrawn="1"/>
        </p:nvPicPr>
        <p:blipFill>
          <a:blip r:embed="rId2" cstate="print"/>
          <a:srcRect t="160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453968"/>
            <a:ext cx="8077200" cy="1012825"/>
          </a:xfrm>
        </p:spPr>
        <p:txBody>
          <a:bodyPr lIns="64008" rIns="64008" anchor="b" anchorCtr="0">
            <a:noAutofit/>
          </a:bodyPr>
          <a:lstStyle>
            <a:lvl1pPr algn="l">
              <a:lnSpc>
                <a:spcPts val="3000"/>
              </a:lnSpc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 (26 pt)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549343"/>
            <a:ext cx="8077200" cy="1524000"/>
          </a:xfrm>
        </p:spPr>
        <p:txBody>
          <a:bodyPr lIns="64008" rIns="64008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 (18 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811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i_ppt_master_rectangles.jpg"/>
          <p:cNvPicPr>
            <a:picLocks noChangeAspect="1"/>
          </p:cNvPicPr>
          <p:nvPr userDrawn="1"/>
        </p:nvPicPr>
        <p:blipFill>
          <a:blip r:embed="rId2" cstate="print"/>
          <a:srcRect l="33709" b="21244"/>
          <a:stretch>
            <a:fillRect/>
          </a:stretch>
        </p:blipFill>
        <p:spPr>
          <a:xfrm>
            <a:off x="152400" y="119254"/>
            <a:ext cx="3533775" cy="1961744"/>
          </a:xfrm>
          <a:prstGeom prst="rect">
            <a:avLst/>
          </a:prstGeom>
        </p:spPr>
      </p:pic>
      <p:pic>
        <p:nvPicPr>
          <p:cNvPr id="8" name="Picture 7" descr="msi_ppt_master_footer.jpg"/>
          <p:cNvPicPr>
            <a:picLocks noChangeAspect="1"/>
          </p:cNvPicPr>
          <p:nvPr userDrawn="1"/>
        </p:nvPicPr>
        <p:blipFill>
          <a:blip r:embed="rId3" cstate="print"/>
          <a:srcRect t="7130" b="9597"/>
          <a:stretch>
            <a:fillRect/>
          </a:stretch>
        </p:blipFill>
        <p:spPr>
          <a:xfrm>
            <a:off x="0" y="6386840"/>
            <a:ext cx="9144000" cy="471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6750" y="4517604"/>
            <a:ext cx="7888287" cy="1003300"/>
          </a:xfrm>
        </p:spPr>
        <p:txBody>
          <a:bodyPr wrap="square" lIns="64008" rIns="64008" anchor="t">
            <a:noAutofit/>
          </a:bodyPr>
          <a:lstStyle>
            <a:lvl1pPr algn="r">
              <a:lnSpc>
                <a:spcPts val="2900"/>
              </a:lnSpc>
              <a:defRPr sz="2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 (26 pt)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750" y="3920704"/>
            <a:ext cx="7888287" cy="685800"/>
          </a:xfrm>
        </p:spPr>
        <p:txBody>
          <a:bodyPr wrap="square" lIns="64008" rIns="64008" anchor="b">
            <a:noAutofit/>
          </a:bodyPr>
          <a:lstStyle>
            <a:lvl1pPr marL="0" indent="0" algn="r">
              <a:lnSpc>
                <a:spcPts val="22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356" y="6392174"/>
            <a:ext cx="914400" cy="4658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47EBD2D-1C8F-4AA1-814E-CF0FE4093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6977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si_ppt_master_footer.jpg"/>
          <p:cNvPicPr>
            <a:picLocks noChangeAspect="1"/>
          </p:cNvPicPr>
          <p:nvPr userDrawn="1"/>
        </p:nvPicPr>
        <p:blipFill>
          <a:blip r:embed="rId2" cstate="print"/>
          <a:srcRect t="7130" b="9597"/>
          <a:stretch>
            <a:fillRect/>
          </a:stretch>
        </p:blipFill>
        <p:spPr>
          <a:xfrm>
            <a:off x="0" y="6386840"/>
            <a:ext cx="9144000" cy="47116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14324" y="228600"/>
            <a:ext cx="8462342" cy="451406"/>
          </a:xfrm>
        </p:spPr>
        <p:txBody>
          <a:bodyPr wrap="square" lIns="64008" rIns="64008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 (24 pt)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848" y="1222260"/>
            <a:ext cx="8462343" cy="987540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 (16 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4325" y="609600"/>
            <a:ext cx="8454390" cy="381000"/>
          </a:xfrm>
        </p:spPr>
        <p:txBody>
          <a:bodyPr wrap="square" lIns="64008" tIns="64008" rIns="64008" anchor="t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 (20 pt)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49857" y="2295525"/>
            <a:ext cx="8403618" cy="3933824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buNone/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356" y="6392174"/>
            <a:ext cx="914400" cy="4658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47EBD2D-1C8F-4AA1-814E-CF0FE40934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0050" y="1066800"/>
            <a:ext cx="8350250" cy="158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03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53" y="2489200"/>
            <a:ext cx="7235285" cy="1577677"/>
          </a:xfrm>
        </p:spPr>
        <p:txBody>
          <a:bodyPr/>
          <a:lstStyle>
            <a:lvl1pPr>
              <a:defRPr sz="2400" b="1">
                <a:solidFill>
                  <a:schemeClr val="accent6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66056" y="4178554"/>
            <a:ext cx="7233381" cy="183747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495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00775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53" y="2489200"/>
            <a:ext cx="7235285" cy="1577677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66056" y="4178554"/>
            <a:ext cx="7233381" cy="183747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177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35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5" y="96818"/>
            <a:ext cx="8506786" cy="76554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3" y="965342"/>
            <a:ext cx="8506787" cy="1846659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19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lf page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4" y="965342"/>
            <a:ext cx="4118787" cy="1846659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84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/3 page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5" y="965342"/>
            <a:ext cx="2666504" cy="1846659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06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litple fiel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5" y="965342"/>
            <a:ext cx="2666504" cy="5258860"/>
          </a:xfrm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3228687" y="965342"/>
            <a:ext cx="2666504" cy="3177031"/>
          </a:xfrm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144009" y="965342"/>
            <a:ext cx="2666504" cy="3177031"/>
          </a:xfrm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228687" y="4292301"/>
            <a:ext cx="5499388" cy="1898949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1pPr>
            <a:lvl2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6660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363" y="965342"/>
            <a:ext cx="8506787" cy="169277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276" y="6503542"/>
            <a:ext cx="508566" cy="2384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58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50" r:id="rId5"/>
    <p:sldLayoutId id="2147483657" r:id="rId6"/>
    <p:sldLayoutId id="2147483665" r:id="rId7"/>
    <p:sldLayoutId id="2147483666" r:id="rId8"/>
    <p:sldLayoutId id="2147483667" r:id="rId9"/>
    <p:sldLayoutId id="2147483654" r:id="rId10"/>
    <p:sldLayoutId id="2147483668" r:id="rId11"/>
    <p:sldLayoutId id="2147483655" r:id="rId12"/>
    <p:sldLayoutId id="2147483694" r:id="rId1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5425" indent="-22542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&gt;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69913" indent="-23177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55713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0655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5125" y="115814"/>
            <a:ext cx="8506787" cy="765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363" y="932391"/>
            <a:ext cx="8506787" cy="206210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276" y="6503542"/>
            <a:ext cx="508566" cy="2384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8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3" r:id="rId3"/>
    <p:sldLayoutId id="2147483684" r:id="rId4"/>
    <p:sldLayoutId id="2147483670" r:id="rId5"/>
    <p:sldLayoutId id="2147483671" r:id="rId6"/>
    <p:sldLayoutId id="2147483676" r:id="rId7"/>
    <p:sldLayoutId id="2147483677" r:id="rId8"/>
    <p:sldLayoutId id="2147483678" r:id="rId9"/>
    <p:sldLayoutId id="2147483680" r:id="rId10"/>
    <p:sldLayoutId id="2147483679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5425" indent="-22542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&gt;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69913" indent="-23177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55713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0655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PacifiCorp 2013 Residential Customer Satisfaction Study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58850" y="2818459"/>
            <a:ext cx="5905500" cy="619125"/>
          </a:xfrm>
        </p:spPr>
        <p:txBody>
          <a:bodyPr/>
          <a:lstStyle/>
          <a:p>
            <a:r>
              <a:rPr lang="en-US" dirty="0" smtClean="0"/>
              <a:t>September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18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6072" y="142973"/>
            <a:ext cx="8506787" cy="765540"/>
          </a:xfrm>
        </p:spPr>
        <p:txBody>
          <a:bodyPr/>
          <a:lstStyle/>
          <a:p>
            <a:r>
              <a:rPr lang="en-US" sz="2400" dirty="0"/>
              <a:t>Residential Billing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EBD2D-1C8F-4AA1-814E-CF0FE4093451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2687167998"/>
              </p:ext>
            </p:extLst>
          </p:nvPr>
        </p:nvGraphicFramePr>
        <p:xfrm>
          <a:off x="351954" y="2016125"/>
          <a:ext cx="3867150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35788" y="1252538"/>
            <a:ext cx="142539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Pacific Power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06919" y="1252538"/>
            <a:ext cx="229261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Rocky Mountain Power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xmlns="" val="267714215"/>
              </p:ext>
            </p:extLst>
          </p:nvPr>
        </p:nvGraphicFramePr>
        <p:xfrm>
          <a:off x="4213100" y="2016125"/>
          <a:ext cx="3867150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6388912"/>
            <a:ext cx="3621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Pacific Power 2011 n=500, 2013 n=300; Rocky Mountain Power 2011 n=500, 2013 n=300  </a:t>
            </a:r>
            <a:r>
              <a:rPr lang="en-US" sz="900" i="1" dirty="0">
                <a:solidFill>
                  <a:srgbClr val="000000"/>
                </a:solidFill>
              </a:rPr>
              <a:t>Q42-Q43</a:t>
            </a: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xmlns="" val="1648143900"/>
              </p:ext>
            </p:extLst>
          </p:nvPr>
        </p:nvGraphicFramePr>
        <p:xfrm>
          <a:off x="2581541" y="5848350"/>
          <a:ext cx="3974567" cy="39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87181" y="1896504"/>
            <a:ext cx="1165704" cy="230832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</a:rPr>
              <a:t>% Total Good Job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43907" y="1896504"/>
            <a:ext cx="1165704" cy="230832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</a:rPr>
              <a:t>% Total Good Job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72375" y="329127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89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72375" y="41115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37021" y="24375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97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37021" y="49516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72375" y="2437556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72375" y="49516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37021" y="329127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37021" y="41115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94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125736" y="3828600"/>
            <a:ext cx="8483875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4419" y="2827240"/>
            <a:ext cx="1569492" cy="3042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="1" dirty="0">
                <a:latin typeface="Arial" pitchFamily="34" charset="0"/>
                <a:cs typeface="Arial" pitchFamily="34" charset="0"/>
              </a:rPr>
              <a:t>Providing accurate bills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4419" y="4450134"/>
            <a:ext cx="1556085" cy="3608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="1" dirty="0">
                <a:latin typeface="Arial" pitchFamily="34" charset="0"/>
                <a:cs typeface="Arial" pitchFamily="34" charset="0"/>
              </a:rPr>
              <a:t>Having bills that are easy to understand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3733658" y="6360226"/>
            <a:ext cx="5351320" cy="405780"/>
            <a:chOff x="4131990" y="6360226"/>
            <a:chExt cx="5351320" cy="405780"/>
          </a:xfrm>
        </p:grpSpPr>
        <p:sp>
          <p:nvSpPr>
            <p:cNvPr id="58" name="Rectangle 91"/>
            <p:cNvSpPr>
              <a:spLocks noChangeArrowheads="1"/>
            </p:cNvSpPr>
            <p:nvPr/>
          </p:nvSpPr>
          <p:spPr bwMode="auto">
            <a:xfrm>
              <a:off x="4131990" y="6534541"/>
              <a:ext cx="5344309" cy="231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64" tIns="46033" rIns="92064" bIns="46033">
              <a:spAutoFit/>
            </a:bodyPr>
            <a:lstStyle/>
            <a:p>
              <a:r>
                <a:rPr lang="en-US" sz="900" i="1" dirty="0" smtClean="0">
                  <a:solidFill>
                    <a:srgbClr val="000000"/>
                  </a:solidFill>
                </a:rPr>
                <a:t>There are no significant differences between Pacific Power and Rocky Mountain Power.</a:t>
              </a:r>
              <a:endParaRPr lang="en-US" sz="900" i="1" dirty="0">
                <a:solidFill>
                  <a:srgbClr val="000000"/>
                </a:solidFill>
                <a:latin typeface="Wingdings" pitchFamily="2" charset="2"/>
              </a:endParaRPr>
            </a:p>
          </p:txBody>
        </p:sp>
        <p:sp>
          <p:nvSpPr>
            <p:cNvPr id="66" name="Rectangle 91"/>
            <p:cNvSpPr>
              <a:spLocks noChangeArrowheads="1"/>
            </p:cNvSpPr>
            <p:nvPr/>
          </p:nvSpPr>
          <p:spPr bwMode="auto">
            <a:xfrm>
              <a:off x="4139001" y="6360226"/>
              <a:ext cx="5344309" cy="231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64" tIns="46033" rIns="92064" bIns="46033">
              <a:spAutoFit/>
            </a:bodyPr>
            <a:lstStyle/>
            <a:p>
              <a:r>
                <a:rPr lang="en-US" sz="900" i="1" dirty="0" smtClean="0">
                  <a:solidFill>
                    <a:srgbClr val="000000"/>
                  </a:solidFill>
                </a:rPr>
                <a:t>An arrow indicates a significant change from 2011.</a:t>
              </a:r>
              <a:endParaRPr lang="en-US" sz="900" i="1" dirty="0">
                <a:solidFill>
                  <a:srgbClr val="000000"/>
                </a:solidFill>
                <a:latin typeface="Wingdings" pitchFamily="2" charset="2"/>
              </a:endParaRPr>
            </a:p>
          </p:txBody>
        </p:sp>
      </p:grpSp>
      <p:sp>
        <p:nvSpPr>
          <p:cNvPr id="37" name="Up Arrow 36"/>
          <p:cNvSpPr/>
          <p:nvPr/>
        </p:nvSpPr>
        <p:spPr>
          <a:xfrm>
            <a:off x="4300155" y="2489688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39" name="Up Arrow 38"/>
          <p:cNvSpPr/>
          <p:nvPr/>
        </p:nvSpPr>
        <p:spPr>
          <a:xfrm>
            <a:off x="3222874" y="2503336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0" name="Up Arrow 39"/>
          <p:cNvSpPr/>
          <p:nvPr/>
        </p:nvSpPr>
        <p:spPr>
          <a:xfrm>
            <a:off x="7044027" y="2476040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2" name="Up Arrow 41"/>
          <p:cNvSpPr/>
          <p:nvPr/>
        </p:nvSpPr>
        <p:spPr>
          <a:xfrm>
            <a:off x="8164772" y="2503336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5" name="Up Arrow 44"/>
          <p:cNvSpPr/>
          <p:nvPr/>
        </p:nvSpPr>
        <p:spPr>
          <a:xfrm>
            <a:off x="4300155" y="4184984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6" name="Up Arrow 45"/>
          <p:cNvSpPr/>
          <p:nvPr/>
        </p:nvSpPr>
        <p:spPr>
          <a:xfrm>
            <a:off x="3158180" y="4184984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0371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9570807"/>
              </p:ext>
            </p:extLst>
          </p:nvPr>
        </p:nvGraphicFramePr>
        <p:xfrm>
          <a:off x="563719" y="1496279"/>
          <a:ext cx="7799832" cy="1859280"/>
        </p:xfrm>
        <a:graphic>
          <a:graphicData uri="http://schemas.openxmlformats.org/drawingml/2006/table">
            <a:tbl>
              <a:tblPr/>
              <a:tblGrid>
                <a:gridCol w="1920240"/>
                <a:gridCol w="822960"/>
                <a:gridCol w="210312"/>
                <a:gridCol w="813816"/>
                <a:gridCol w="822960"/>
                <a:gridCol w="731520"/>
                <a:gridCol w="210312"/>
                <a:gridCol w="713232"/>
                <a:gridCol w="822960"/>
                <a:gridCol w="731520"/>
              </a:tblGrid>
              <a:tr h="7315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Providing accurate bills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National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Peer Group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87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out of 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4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87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out of 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7106020"/>
              </p:ext>
            </p:extLst>
          </p:nvPr>
        </p:nvGraphicFramePr>
        <p:xfrm>
          <a:off x="563719" y="3739865"/>
          <a:ext cx="7793612" cy="1859280"/>
        </p:xfrm>
        <a:graphic>
          <a:graphicData uri="http://schemas.openxmlformats.org/drawingml/2006/table">
            <a:tbl>
              <a:tblPr/>
              <a:tblGrid>
                <a:gridCol w="1920240"/>
                <a:gridCol w="822960"/>
                <a:gridCol w="208280"/>
                <a:gridCol w="813111"/>
                <a:gridCol w="822960"/>
                <a:gridCol w="731520"/>
                <a:gridCol w="208280"/>
                <a:gridCol w="711781"/>
                <a:gridCol w="822960"/>
                <a:gridCol w="731520"/>
              </a:tblGrid>
              <a:tr h="7315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Having bills that are easy to understand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National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Peer Group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out of 78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2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out of 78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3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296072" y="124867"/>
            <a:ext cx="8506787" cy="765540"/>
          </a:xfrm>
        </p:spPr>
        <p:txBody>
          <a:bodyPr/>
          <a:lstStyle/>
          <a:p>
            <a:r>
              <a:rPr lang="en-US" sz="2400" dirty="0" smtClean="0"/>
              <a:t>Residential Benchmarking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Billing</a:t>
            </a:r>
            <a:endParaRPr lang="en-US" sz="1800" i="1" dirty="0"/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EBD2D-1C8F-4AA1-814E-CF0FE40934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06170" y="6468701"/>
            <a:ext cx="37625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National Comparison of Electric only/Combination utilities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8752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 Strategies PPT Template Nov 2012">
  <a:themeElements>
    <a:clrScheme name="Market Strategies 2012 Template Theme Colors">
      <a:dk1>
        <a:srgbClr val="333333"/>
      </a:dk1>
      <a:lt1>
        <a:srgbClr val="FFFFFF"/>
      </a:lt1>
      <a:dk2>
        <a:srgbClr val="196872"/>
      </a:dk2>
      <a:lt2>
        <a:srgbClr val="57A5C8"/>
      </a:lt2>
      <a:accent1>
        <a:srgbClr val="3B6E8F"/>
      </a:accent1>
      <a:accent2>
        <a:srgbClr val="AEAF97"/>
      </a:accent2>
      <a:accent3>
        <a:srgbClr val="E78207"/>
      </a:accent3>
      <a:accent4>
        <a:srgbClr val="CDC72A"/>
      </a:accent4>
      <a:accent5>
        <a:srgbClr val="76A61B"/>
      </a:accent5>
      <a:accent6>
        <a:srgbClr val="E45025"/>
      </a:accent6>
      <a:hlink>
        <a:srgbClr val="196872"/>
      </a:hlink>
      <a:folHlink>
        <a:srgbClr val="196872"/>
      </a:folHlink>
    </a:clrScheme>
    <a:fontScheme name="Market Strategies Custom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noFill/>
        </a:ln>
      </a:spPr>
      <a:bodyPr rtlCol="0" anchor="t"/>
      <a:lstStyle>
        <a:defPPr algn="ctr">
          <a:spcAft>
            <a:spcPts val="600"/>
          </a:spcAft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arket Strategies Template 10-2012: Presentation Style">
  <a:themeElements>
    <a:clrScheme name="Market Strategies 2012 Template Theme Colors">
      <a:dk1>
        <a:srgbClr val="333333"/>
      </a:dk1>
      <a:lt1>
        <a:srgbClr val="FFFFFF"/>
      </a:lt1>
      <a:dk2>
        <a:srgbClr val="196872"/>
      </a:dk2>
      <a:lt2>
        <a:srgbClr val="57A5C8"/>
      </a:lt2>
      <a:accent1>
        <a:srgbClr val="3B6E8F"/>
      </a:accent1>
      <a:accent2>
        <a:srgbClr val="AEAF97"/>
      </a:accent2>
      <a:accent3>
        <a:srgbClr val="E78207"/>
      </a:accent3>
      <a:accent4>
        <a:srgbClr val="CDC72A"/>
      </a:accent4>
      <a:accent5>
        <a:srgbClr val="76A61B"/>
      </a:accent5>
      <a:accent6>
        <a:srgbClr val="E45025"/>
      </a:accent6>
      <a:hlink>
        <a:srgbClr val="196872"/>
      </a:hlink>
      <a:folHlink>
        <a:srgbClr val="196872"/>
      </a:folHlink>
    </a:clrScheme>
    <a:fontScheme name="Market Strategies Custom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noFill/>
        </a:ln>
      </a:spPr>
      <a:bodyPr rtlCol="0" anchor="t"/>
      <a:lstStyle>
        <a:defPPr algn="ctr">
          <a:spcAft>
            <a:spcPts val="600"/>
          </a:spcAft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I PPT">
    <a:dk1>
      <a:srgbClr val="196872"/>
    </a:dk1>
    <a:lt1>
      <a:srgbClr val="FFFFFF"/>
    </a:lt1>
    <a:dk2>
      <a:srgbClr val="147E7E"/>
    </a:dk2>
    <a:lt2>
      <a:srgbClr val="A6C6CC"/>
    </a:lt2>
    <a:accent1>
      <a:srgbClr val="4B6C84"/>
    </a:accent1>
    <a:accent2>
      <a:srgbClr val="E54F25"/>
    </a:accent2>
    <a:accent3>
      <a:srgbClr val="EB8123"/>
    </a:accent3>
    <a:accent4>
      <a:srgbClr val="64747F"/>
    </a:accent4>
    <a:accent5>
      <a:srgbClr val="6EC1C0"/>
    </a:accent5>
    <a:accent6>
      <a:srgbClr val="D7CB45"/>
    </a:accent6>
    <a:hlink>
      <a:srgbClr val="147E7E"/>
    </a:hlink>
    <a:folHlink>
      <a:srgbClr val="147E7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SI PPT">
    <a:dk1>
      <a:srgbClr val="196872"/>
    </a:dk1>
    <a:lt1>
      <a:srgbClr val="FFFFFF"/>
    </a:lt1>
    <a:dk2>
      <a:srgbClr val="147E7E"/>
    </a:dk2>
    <a:lt2>
      <a:srgbClr val="A6C6CC"/>
    </a:lt2>
    <a:accent1>
      <a:srgbClr val="4B6C84"/>
    </a:accent1>
    <a:accent2>
      <a:srgbClr val="E54F25"/>
    </a:accent2>
    <a:accent3>
      <a:srgbClr val="EB8123"/>
    </a:accent3>
    <a:accent4>
      <a:srgbClr val="64747F"/>
    </a:accent4>
    <a:accent5>
      <a:srgbClr val="6EC1C0"/>
    </a:accent5>
    <a:accent6>
      <a:srgbClr val="D7CB45"/>
    </a:accent6>
    <a:hlink>
      <a:srgbClr val="147E7E"/>
    </a:hlink>
    <a:folHlink>
      <a:srgbClr val="147E7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SI PPT">
    <a:dk1>
      <a:srgbClr val="196872"/>
    </a:dk1>
    <a:lt1>
      <a:srgbClr val="FFFFFF"/>
    </a:lt1>
    <a:dk2>
      <a:srgbClr val="147E7E"/>
    </a:dk2>
    <a:lt2>
      <a:srgbClr val="A6C6CC"/>
    </a:lt2>
    <a:accent1>
      <a:srgbClr val="4B6C84"/>
    </a:accent1>
    <a:accent2>
      <a:srgbClr val="E54F25"/>
    </a:accent2>
    <a:accent3>
      <a:srgbClr val="EB8123"/>
    </a:accent3>
    <a:accent4>
      <a:srgbClr val="64747F"/>
    </a:accent4>
    <a:accent5>
      <a:srgbClr val="6EC1C0"/>
    </a:accent5>
    <a:accent6>
      <a:srgbClr val="D7CB45"/>
    </a:accent6>
    <a:hlink>
      <a:srgbClr val="147E7E"/>
    </a:hlink>
    <a:folHlink>
      <a:srgbClr val="147E7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Petition for Declaratory Order</CaseType>
    <IndustryCode xmlns="dc463f71-b30c-4ab2-9473-d307f9d35888">140</IndustryCode>
    <CaseStatus xmlns="dc463f71-b30c-4ab2-9473-d307f9d35888">Closed</CaseStatus>
    <OpenedDate xmlns="dc463f71-b30c-4ab2-9473-d307f9d35888">2013-11-15T08:00:00+00:00</OpenedDate>
    <Date1 xmlns="dc463f71-b30c-4ab2-9473-d307f9d35888">2013-11-15T08:00:00+00:00</Date1>
    <IsDocumentOrder xmlns="dc463f71-b30c-4ab2-9473-d307f9d35888" xsi:nil="true"/>
    <IsHighlyConfidential xmlns="dc463f71-b30c-4ab2-9473-d307f9d35888">false</IsHighlyConfidential>
    <CaseCompanyNames xmlns="dc463f71-b30c-4ab2-9473-d307f9d35888">Pacific Power &amp; Light Company</CaseCompanyNames>
    <DocketNumber xmlns="dc463f71-b30c-4ab2-9473-d307f9d35888">132119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F0669C027D86B46947B86CDBA382151" ma:contentTypeVersion="135" ma:contentTypeDescription="" ma:contentTypeScope="" ma:versionID="679d8557b64b2cc53892b4ee21267d5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E573B2-608E-4AF5-9AA7-3756D2B0E3B9}"/>
</file>

<file path=customXml/itemProps2.xml><?xml version="1.0" encoding="utf-8"?>
<ds:datastoreItem xmlns:ds="http://schemas.openxmlformats.org/officeDocument/2006/customXml" ds:itemID="{9B79982D-AE3F-4FC3-9B37-475DB5FDC9F4}"/>
</file>

<file path=customXml/itemProps3.xml><?xml version="1.0" encoding="utf-8"?>
<ds:datastoreItem xmlns:ds="http://schemas.openxmlformats.org/officeDocument/2006/customXml" ds:itemID="{68E90541-E18D-40B5-9072-5ECA6BC18E7E}"/>
</file>

<file path=customXml/itemProps4.xml><?xml version="1.0" encoding="utf-8"?>
<ds:datastoreItem xmlns:ds="http://schemas.openxmlformats.org/officeDocument/2006/customXml" ds:itemID="{CB23F8E3-2027-4A28-8B90-50E96AC92343}"/>
</file>

<file path=docProps/app.xml><?xml version="1.0" encoding="utf-8"?>
<Properties xmlns="http://schemas.openxmlformats.org/officeDocument/2006/extended-properties" xmlns:vt="http://schemas.openxmlformats.org/officeDocument/2006/docPropsVTypes">
  <Template>Market Strategies PPT Template Nov 2012</Template>
  <TotalTime>4203</TotalTime>
  <Words>268</Words>
  <Application>Microsoft Office PowerPoint</Application>
  <PresentationFormat>On-screen Show (4:3)</PresentationFormat>
  <Paragraphs>114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Market Strategies PPT Template Nov 2012</vt:lpstr>
      <vt:lpstr>Market Strategies Template 10-2012: Presentation Style</vt:lpstr>
      <vt:lpstr> PacifiCorp 2013 Residential Customer Satisfaction Study</vt:lpstr>
      <vt:lpstr>Residential Billing</vt:lpstr>
      <vt:lpstr>Residential Benchmarking Billing</vt:lpstr>
    </vt:vector>
  </TitlesOfParts>
  <Company>Market Strategies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PacifiCorp 2011 Residential Customer Satisfaction Study</dc:title>
  <dc:creator>Lockwood, Chelsea</dc:creator>
  <cp:lastModifiedBy>mmishoe</cp:lastModifiedBy>
  <cp:revision>445</cp:revision>
  <cp:lastPrinted>2013-08-30T21:37:54Z</cp:lastPrinted>
  <dcterms:created xsi:type="dcterms:W3CDTF">2013-07-05T13:45:24Z</dcterms:created>
  <dcterms:modified xsi:type="dcterms:W3CDTF">2013-10-18T22:21:17Z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4" name="ContentTypeId">
    <vt:lpwstr>0x0101006E56B4D1795A2E4DB2F0B01679ED314A00BF0669C027D86B46947B86CDBA382151</vt:lpwstr>
  </property>
  <property fmtid="{D5CDD505-2E9C-101B-9397-08002B2CF9AE}" pid="5" name="_docset_NoMedatataSyncRequired">
    <vt:lpwstr>False</vt:lpwstr>
  </property>
</Properties>
</file>