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29.xml" ContentType="application/vnd.openxmlformats-officedocument.presentationml.slid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5.xml" ContentType="application/vnd.openxmlformats-officedocument.presentationml.slideMaster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8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8.xml" ContentType="application/vnd.openxmlformats-officedocument.them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gs/tag12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704" r:id="rId3"/>
    <p:sldMasterId id="2147483742" r:id="rId4"/>
    <p:sldMasterId id="2147483777" r:id="rId5"/>
    <p:sldMasterId id="2147483783" r:id="rId6"/>
    <p:sldMasterId id="2147483785" r:id="rId7"/>
    <p:sldMasterId id="2147483787" r:id="rId8"/>
    <p:sldMasterId id="2147483789" r:id="rId9"/>
    <p:sldMasterId id="2147483791" r:id="rId10"/>
  </p:sldMasterIdLst>
  <p:notesMasterIdLst>
    <p:notesMasterId r:id="rId41"/>
  </p:notesMasterIdLst>
  <p:handoutMasterIdLst>
    <p:handoutMasterId r:id="rId42"/>
  </p:handoutMasterIdLst>
  <p:sldIdLst>
    <p:sldId id="517" r:id="rId11"/>
    <p:sldId id="518" r:id="rId12"/>
    <p:sldId id="760" r:id="rId13"/>
    <p:sldId id="743" r:id="rId14"/>
    <p:sldId id="736" r:id="rId15"/>
    <p:sldId id="755" r:id="rId16"/>
    <p:sldId id="756" r:id="rId17"/>
    <p:sldId id="740" r:id="rId18"/>
    <p:sldId id="691" r:id="rId19"/>
    <p:sldId id="739" r:id="rId20"/>
    <p:sldId id="738" r:id="rId21"/>
    <p:sldId id="768" r:id="rId22"/>
    <p:sldId id="749" r:id="rId23"/>
    <p:sldId id="706" r:id="rId24"/>
    <p:sldId id="737" r:id="rId25"/>
    <p:sldId id="769" r:id="rId26"/>
    <p:sldId id="761" r:id="rId27"/>
    <p:sldId id="717" r:id="rId28"/>
    <p:sldId id="759" r:id="rId29"/>
    <p:sldId id="758" r:id="rId30"/>
    <p:sldId id="733" r:id="rId31"/>
    <p:sldId id="751" r:id="rId32"/>
    <p:sldId id="745" r:id="rId33"/>
    <p:sldId id="746" r:id="rId34"/>
    <p:sldId id="765" r:id="rId35"/>
    <p:sldId id="764" r:id="rId36"/>
    <p:sldId id="766" r:id="rId37"/>
    <p:sldId id="752" r:id="rId38"/>
    <p:sldId id="753" r:id="rId39"/>
    <p:sldId id="555" r:id="rId4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2E4863-55F2-4F4D-90A8-3F9F88F09385}">
          <p14:sldIdLst>
            <p14:sldId id="517"/>
            <p14:sldId id="518"/>
            <p14:sldId id="760"/>
            <p14:sldId id="743"/>
            <p14:sldId id="736"/>
            <p14:sldId id="755"/>
            <p14:sldId id="756"/>
            <p14:sldId id="740"/>
            <p14:sldId id="691"/>
            <p14:sldId id="739"/>
            <p14:sldId id="738"/>
            <p14:sldId id="768"/>
            <p14:sldId id="749"/>
            <p14:sldId id="706"/>
            <p14:sldId id="737"/>
            <p14:sldId id="769"/>
            <p14:sldId id="761"/>
            <p14:sldId id="717"/>
            <p14:sldId id="759"/>
            <p14:sldId id="758"/>
            <p14:sldId id="733"/>
            <p14:sldId id="751"/>
            <p14:sldId id="745"/>
            <p14:sldId id="746"/>
            <p14:sldId id="765"/>
            <p14:sldId id="764"/>
            <p14:sldId id="766"/>
            <p14:sldId id="752"/>
            <p14:sldId id="753"/>
            <p14:sldId id="555"/>
          </p14:sldIdLst>
        </p14:section>
        <p14:section name="Additional Slides" id="{146792BB-0F32-4B75-9753-7D96E33AFDC2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on Salmi Klotz" initials="JSK" lastIdx="8" clrIdx="0"/>
  <p:cmAuthor id="1" name="Matt Herman" initials="MH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0000"/>
    <a:srgbClr val="5F57C5"/>
    <a:srgbClr val="C1BEE8"/>
    <a:srgbClr val="24420E"/>
    <a:srgbClr val="960000"/>
    <a:srgbClr val="262262"/>
    <a:srgbClr val="B3AFE3"/>
    <a:srgbClr val="5148C0"/>
    <a:srgbClr val="969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0" autoAdjust="0"/>
    <p:restoredTop sz="75543" autoAdjust="0"/>
  </p:normalViewPr>
  <p:slideViewPr>
    <p:cSldViewPr snapToGrid="0">
      <p:cViewPr>
        <p:scale>
          <a:sx n="70" d="100"/>
          <a:sy n="70" d="100"/>
        </p:scale>
        <p:origin x="-2718" y="-390"/>
      </p:cViewPr>
      <p:guideLst>
        <p:guide orient="horz" pos="2160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customXml" Target="../customXml/item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commentAuthors" Target="commentAuthors.xml"/><Relationship Id="rId48" Type="http://schemas.openxmlformats.org/officeDocument/2006/relationships/customXml" Target="../customXml/item1.xml"/><Relationship Id="rId8" Type="http://schemas.openxmlformats.org/officeDocument/2006/relationships/slideMaster" Target="slideMasters/slideMaster8.xml"/><Relationship Id="rId51" Type="http://schemas.openxmlformats.org/officeDocument/2006/relationships/customXml" Target="../customXml/item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25756019627985"/>
          <c:y val="9.9883098724808925E-2"/>
          <c:w val="0.48215588268857695"/>
          <c:h val="0.888351292537031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7D0D40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5"/>
            <c:bubble3D val="0"/>
            <c:spPr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c:spPr>
          </c:dPt>
          <c:dPt>
            <c:idx val="6"/>
            <c:bubble3D val="0"/>
            <c:spPr>
              <a:solidFill>
                <a:srgbClr val="FF0066"/>
              </a:solidFill>
              <a:ln>
                <a:noFill/>
              </a:ln>
            </c:spPr>
          </c:dPt>
          <c:dPt>
            <c:idx val="8"/>
            <c:bubble3D val="0"/>
            <c:spPr>
              <a:solidFill>
                <a:srgbClr val="0070C0"/>
              </a:solidFill>
              <a:ln>
                <a:noFill/>
              </a:ln>
            </c:spPr>
          </c:dPt>
          <c:dPt>
            <c:idx val="9"/>
            <c:bubble3D val="0"/>
            <c:spPr>
              <a:solidFill>
                <a:srgbClr val="92D050"/>
              </a:solidFill>
              <a:ln>
                <a:noFill/>
              </a:ln>
            </c:spPr>
          </c:dPt>
          <c:dPt>
            <c:idx val="11"/>
            <c:bubble3D val="0"/>
            <c:spPr>
              <a:solidFill>
                <a:srgbClr val="FF99FF"/>
              </a:solidFill>
              <a:ln>
                <a:noFill/>
              </a:ln>
            </c:spPr>
          </c:dPt>
          <c:dPt>
            <c:idx val="12"/>
            <c:bubble3D val="0"/>
            <c:spPr>
              <a:solidFill>
                <a:srgbClr val="FFFF00"/>
              </a:solidFill>
              <a:ln>
                <a:noFill/>
              </a:ln>
            </c:spPr>
          </c:dPt>
          <c:dPt>
            <c:idx val="13"/>
            <c:bubble3D val="0"/>
            <c:spPr>
              <a:solidFill>
                <a:srgbClr val="00FFFF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2.454490471299783E-2"/>
                  <c:y val="0.1352503038794050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330708661417322"/>
                  <c:y val="4.421117921007537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9689193198676253"/>
                  <c:y val="-0.261252324860508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160744037430105"/>
                  <c:y val="-0.1403595784252944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3347141389934954E-2"/>
                  <c:y val="-8.927464352138871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246011639849366E-2"/>
                  <c:y val="-0.147179169249845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7125741226791097E-3"/>
                  <c:y val="3.98805756757040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9.5737761040739472E-2"/>
                  <c:y val="-7.93085706196210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2.1333965198794594E-3"/>
                  <c:y val="3.4760888533793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6.2765505006318655E-3"/>
                  <c:y val="-1.4414179535969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numFmt formatCode="0.0%" sourceLinked="0"/>
              <c:spPr/>
              <c:txPr>
                <a:bodyPr/>
                <a:lstStyle/>
                <a:p>
                  <a:pPr>
                    <a:defRPr sz="18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7.6125584845372588E-2"/>
                  <c:y val="3.49411035337879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Sheet1!$A$2:$A$15</c:f>
              <c:strCache>
                <c:ptCount val="14"/>
                <c:pt idx="0">
                  <c:v>Avista</c:v>
                </c:pt>
                <c:pt idx="1">
                  <c:v>BPA</c:v>
                </c:pt>
                <c:pt idx="2">
                  <c:v>Chelan</c:v>
                </c:pt>
                <c:pt idx="3">
                  <c:v>Clark</c:v>
                </c:pt>
                <c:pt idx="4">
                  <c:v>Cowlitz</c:v>
                </c:pt>
                <c:pt idx="5">
                  <c:v>Energy Trust</c:v>
                </c:pt>
                <c:pt idx="6">
                  <c:v>EWEB</c:v>
                </c:pt>
                <c:pt idx="7">
                  <c:v>IPCo</c:v>
                </c:pt>
                <c:pt idx="8">
                  <c:v>NorthWestern</c:v>
                </c:pt>
                <c:pt idx="9">
                  <c:v>PacifiCorp</c:v>
                </c:pt>
                <c:pt idx="10">
                  <c:v>Puget Sound Energy</c:v>
                </c:pt>
                <c:pt idx="11">
                  <c:v>Seattle</c:v>
                </c:pt>
                <c:pt idx="12">
                  <c:v>Snohomish</c:v>
                </c:pt>
                <c:pt idx="13">
                  <c:v>Tacoma</c:v>
                </c:pt>
              </c:strCache>
            </c:strRef>
          </c:cat>
          <c:val>
            <c:numRef>
              <c:f>Sheet1!$B$2:$B$15</c:f>
              <c:numCache>
                <c:formatCode>_(* #,##0_);_(* \(#,##0\);_(* "-"_);_(@_)</c:formatCode>
                <c:ptCount val="14"/>
                <c:pt idx="0">
                  <c:v>10536779.141964</c:v>
                </c:pt>
                <c:pt idx="1">
                  <c:v>67639682.643587992</c:v>
                </c:pt>
                <c:pt idx="2">
                  <c:v>1164186.1148000001</c:v>
                </c:pt>
                <c:pt idx="3">
                  <c:v>2593312.3451359998</c:v>
                </c:pt>
                <c:pt idx="4">
                  <c:v>547630.65013799991</c:v>
                </c:pt>
                <c:pt idx="5">
                  <c:v>39113441.806748003</c:v>
                </c:pt>
                <c:pt idx="6">
                  <c:v>981958.40714399994</c:v>
                </c:pt>
                <c:pt idx="7">
                  <c:v>16422105.006549999</c:v>
                </c:pt>
                <c:pt idx="8">
                  <c:v>7270074.016313999</c:v>
                </c:pt>
                <c:pt idx="9">
                  <c:v>5702717.3279879997</c:v>
                </c:pt>
                <c:pt idx="10">
                  <c:v>26140650.462446</c:v>
                </c:pt>
                <c:pt idx="11">
                  <c:v>7087465.4797160001</c:v>
                </c:pt>
                <c:pt idx="12">
                  <c:v>1498051.0448600003</c:v>
                </c:pt>
                <c:pt idx="13">
                  <c:v>2140100.7726079999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ENERGY STAR 3.0+30% Baseline</c:v>
                </c:pt>
              </c:strCache>
            </c:strRef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Sheet1!$B$2:$B$13</c:f>
              <c:numCache>
                <c:formatCode>0%</c:formatCode>
                <c:ptCount val="12"/>
                <c:pt idx="0">
                  <c:v>0.3</c:v>
                </c:pt>
                <c:pt idx="1">
                  <c:v>0.65</c:v>
                </c:pt>
                <c:pt idx="2">
                  <c:v>0.79</c:v>
                </c:pt>
                <c:pt idx="3">
                  <c:v>0.88</c:v>
                </c:pt>
                <c:pt idx="4">
                  <c:v>0.9</c:v>
                </c:pt>
                <c:pt idx="5">
                  <c:v>0.96</c:v>
                </c:pt>
                <c:pt idx="6">
                  <c:v>0.98</c:v>
                </c:pt>
                <c:pt idx="7">
                  <c:v>0.99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ENERGY STAR 3.0+30% Regional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Sheet1!$C$2:$C$13</c:f>
              <c:numCache>
                <c:formatCode>0%</c:formatCode>
                <c:ptCount val="12"/>
                <c:pt idx="0">
                  <c:v>0.42</c:v>
                </c:pt>
                <c:pt idx="1">
                  <c:v>0.79</c:v>
                </c:pt>
                <c:pt idx="2">
                  <c:v>0.89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ENERGY STAR 4.1 Baseline</c:v>
                </c:pt>
              </c:strCache>
            </c:strRef>
          </c:tx>
          <c:spPr>
            <a:ln>
              <a:solidFill>
                <a:schemeClr val="accent5"/>
              </a:solidFill>
              <a:prstDash val="sysDot"/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Sheet1!$D$2:$D$13</c:f>
              <c:numCache>
                <c:formatCode>0%</c:formatCode>
                <c:ptCount val="12"/>
                <c:pt idx="0">
                  <c:v>0.13</c:v>
                </c:pt>
                <c:pt idx="1">
                  <c:v>0.25</c:v>
                </c:pt>
                <c:pt idx="2">
                  <c:v>0.56999999999999995</c:v>
                </c:pt>
                <c:pt idx="3">
                  <c:v>0.79</c:v>
                </c:pt>
                <c:pt idx="4">
                  <c:v>0.87</c:v>
                </c:pt>
                <c:pt idx="5">
                  <c:v>0.94</c:v>
                </c:pt>
                <c:pt idx="6">
                  <c:v>0.98</c:v>
                </c:pt>
                <c:pt idx="7">
                  <c:v>0.99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ENERGY STAR 4.1 Regional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Sheet1!$E$2:$E$13</c:f>
              <c:numCache>
                <c:formatCode>0%</c:formatCode>
                <c:ptCount val="12"/>
                <c:pt idx="0">
                  <c:v>0.14000000000000001</c:v>
                </c:pt>
                <c:pt idx="1">
                  <c:v>0.67</c:v>
                </c:pt>
                <c:pt idx="2">
                  <c:v>0.84</c:v>
                </c:pt>
                <c:pt idx="3">
                  <c:v>0.99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ENERGY STAR 5.3 Baseline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Sheet1!$F$2:$F$13</c:f>
              <c:numCache>
                <c:formatCode>0%</c:formatCode>
                <c:ptCount val="12"/>
                <c:pt idx="0">
                  <c:v>0</c:v>
                </c:pt>
                <c:pt idx="1">
                  <c:v>0.03</c:v>
                </c:pt>
                <c:pt idx="2">
                  <c:v>0.11</c:v>
                </c:pt>
                <c:pt idx="3">
                  <c:v>0.18</c:v>
                </c:pt>
                <c:pt idx="4">
                  <c:v>0.26</c:v>
                </c:pt>
                <c:pt idx="5">
                  <c:v>0.44</c:v>
                </c:pt>
                <c:pt idx="6">
                  <c:v>0.61</c:v>
                </c:pt>
                <c:pt idx="7">
                  <c:v>0.75</c:v>
                </c:pt>
                <c:pt idx="8">
                  <c:v>0.82</c:v>
                </c:pt>
                <c:pt idx="9">
                  <c:v>0.85</c:v>
                </c:pt>
                <c:pt idx="10">
                  <c:v>0.87</c:v>
                </c:pt>
                <c:pt idx="11">
                  <c:v>0.88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ENERGY STAR 5.3 Regional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Sheet1!$G$2:$G$13</c:f>
              <c:numCache>
                <c:formatCode>0%</c:formatCode>
                <c:ptCount val="12"/>
                <c:pt idx="0">
                  <c:v>0.01</c:v>
                </c:pt>
                <c:pt idx="1">
                  <c:v>0.13</c:v>
                </c:pt>
                <c:pt idx="2">
                  <c:v>0.44</c:v>
                </c:pt>
                <c:pt idx="3">
                  <c:v>0.72</c:v>
                </c:pt>
                <c:pt idx="4">
                  <c:v>0.79</c:v>
                </c:pt>
                <c:pt idx="5">
                  <c:v>0.86</c:v>
                </c:pt>
                <c:pt idx="6">
                  <c:v>0.87</c:v>
                </c:pt>
                <c:pt idx="7">
                  <c:v>0.88</c:v>
                </c:pt>
                <c:pt idx="8">
                  <c:v>0.88</c:v>
                </c:pt>
                <c:pt idx="9">
                  <c:v>0.88</c:v>
                </c:pt>
                <c:pt idx="10">
                  <c:v>0.88</c:v>
                </c:pt>
                <c:pt idx="11">
                  <c:v>0.88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ENERGY STAR 5.3+20% Baseline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Sheet1!$H$2:$H$13</c:f>
              <c:numCache>
                <c:formatCode>0%</c:formatCode>
                <c:ptCount val="12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0.1</c:v>
                </c:pt>
                <c:pt idx="5">
                  <c:v>0.23</c:v>
                </c:pt>
                <c:pt idx="6">
                  <c:v>0.43</c:v>
                </c:pt>
                <c:pt idx="7">
                  <c:v>0.62</c:v>
                </c:pt>
                <c:pt idx="8">
                  <c:v>0.75</c:v>
                </c:pt>
                <c:pt idx="9">
                  <c:v>0.81</c:v>
                </c:pt>
                <c:pt idx="10">
                  <c:v>0.83</c:v>
                </c:pt>
                <c:pt idx="11">
                  <c:v>0.84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ENERGY STAR 5.3+20% Regional</c:v>
                </c:pt>
              </c:strCache>
            </c:strRef>
          </c:tx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Sheet1!$I$2:$I$13</c:f>
              <c:numCache>
                <c:formatCode>0%</c:formatCode>
                <c:ptCount val="12"/>
                <c:pt idx="0">
                  <c:v>0</c:v>
                </c:pt>
                <c:pt idx="1">
                  <c:v>0.01</c:v>
                </c:pt>
                <c:pt idx="2">
                  <c:v>0.15</c:v>
                </c:pt>
                <c:pt idx="3">
                  <c:v>0.37</c:v>
                </c:pt>
                <c:pt idx="4">
                  <c:v>0.56999999999999995</c:v>
                </c:pt>
                <c:pt idx="5">
                  <c:v>0.77</c:v>
                </c:pt>
                <c:pt idx="6">
                  <c:v>0.83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ENERGY STAR 6.0 Baseline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Sheet1!$J$2:$J$13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</c:v>
                </c:pt>
                <c:pt idx="4">
                  <c:v>0.1</c:v>
                </c:pt>
                <c:pt idx="5">
                  <c:v>0.23</c:v>
                </c:pt>
                <c:pt idx="6">
                  <c:v>0.43</c:v>
                </c:pt>
                <c:pt idx="7">
                  <c:v>0.62</c:v>
                </c:pt>
                <c:pt idx="8">
                  <c:v>0.75</c:v>
                </c:pt>
                <c:pt idx="9">
                  <c:v>0.81</c:v>
                </c:pt>
                <c:pt idx="10">
                  <c:v>0.83</c:v>
                </c:pt>
                <c:pt idx="11">
                  <c:v>0.84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ENERGY STAR 6.0 Regional</c:v>
                </c:pt>
              </c:strCache>
            </c:strRef>
          </c:tx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Sheet1!$K$2:$K$13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0.02</c:v>
                </c:pt>
                <c:pt idx="3">
                  <c:v>0.22</c:v>
                </c:pt>
                <c:pt idx="4">
                  <c:v>0.38</c:v>
                </c:pt>
                <c:pt idx="5">
                  <c:v>0.57999999999999996</c:v>
                </c:pt>
                <c:pt idx="6">
                  <c:v>0.72</c:v>
                </c:pt>
                <c:pt idx="7">
                  <c:v>0.79</c:v>
                </c:pt>
                <c:pt idx="8">
                  <c:v>0.82</c:v>
                </c:pt>
                <c:pt idx="9">
                  <c:v>0.84</c:v>
                </c:pt>
                <c:pt idx="10">
                  <c:v>0.84</c:v>
                </c:pt>
                <c:pt idx="11">
                  <c:v>0.84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696256"/>
        <c:axId val="211730816"/>
      </c:lineChart>
      <c:catAx>
        <c:axId val="21169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320000"/>
          <a:lstStyle/>
          <a:p>
            <a:pPr>
              <a:defRPr sz="1600"/>
            </a:pPr>
            <a:endParaRPr lang="en-US"/>
          </a:p>
        </c:txPr>
        <c:crossAx val="21173081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21173081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696256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65694694080307503"/>
          <c:y val="9.29806987613086E-2"/>
          <c:w val="0.34147144962299503"/>
          <c:h val="0.7768611533286079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583552055993096E-2"/>
          <c:y val="0.45829499853185901"/>
          <c:w val="0.91519335083114495"/>
          <c:h val="0.38699457075577798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CC646"/>
            </a:solidFill>
            <a:ln w="19050">
              <a:solidFill>
                <a:srgbClr val="FFFFFF"/>
              </a:solidFill>
            </a:ln>
            <a:effectLst/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0"/>
                  <c:y val="-0.1021659402725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9E-3"/>
                  <c:y val="-0.15586594430274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666666666666666E-3"/>
                  <c:y val="-0.12096563397797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17236785288648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5556649168853897E-3"/>
                  <c:y val="-0.1961816810506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1550</c:v>
                </c:pt>
                <c:pt idx="1">
                  <c:v>207</c:v>
                </c:pt>
                <c:pt idx="2">
                  <c:v>590</c:v>
                </c:pt>
                <c:pt idx="3">
                  <c:v>492</c:v>
                </c:pt>
                <c:pt idx="4">
                  <c:v>816</c:v>
                </c:pt>
                <c:pt idx="5">
                  <c:v>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9223168"/>
        <c:axId val="219224704"/>
      </c:barChart>
      <c:catAx>
        <c:axId val="219223168"/>
        <c:scaling>
          <c:orientation val="minMax"/>
        </c:scaling>
        <c:delete val="1"/>
        <c:axPos val="b"/>
        <c:majorTickMark val="none"/>
        <c:minorTickMark val="none"/>
        <c:tickLblPos val="none"/>
        <c:crossAx val="219224704"/>
        <c:crosses val="autoZero"/>
        <c:auto val="1"/>
        <c:lblAlgn val="ctr"/>
        <c:lblOffset val="100"/>
        <c:noMultiLvlLbl val="0"/>
      </c:catAx>
      <c:valAx>
        <c:axId val="21922470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one"/>
        <c:crossAx val="219223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aseline="0" dirty="0" smtClean="0">
                <a:solidFill>
                  <a:schemeClr val="tx1"/>
                </a:solidFill>
              </a:rPr>
              <a:t>Cumulative Total Regional Savings:</a:t>
            </a:r>
            <a:br>
              <a:rPr lang="en-US" sz="1800" baseline="0" dirty="0" smtClean="0">
                <a:solidFill>
                  <a:schemeClr val="tx1"/>
                </a:solidFill>
              </a:rPr>
            </a:br>
            <a:r>
              <a:rPr lang="en-US" sz="1800" baseline="0" dirty="0" smtClean="0">
                <a:solidFill>
                  <a:schemeClr val="tx1"/>
                </a:solidFill>
              </a:rPr>
              <a:t>1997-2013</a:t>
            </a:r>
            <a:endParaRPr lang="en-US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8758673446208"/>
          <c:y val="5.362583790371720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2141437448836"/>
          <c:y val="9.2023607913924402E-2"/>
          <c:w val="0.86837970857217195"/>
          <c:h val="0.77429654515255497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1997-2004 Funded Initiatives</c:v>
                </c:pt>
              </c:strCache>
            </c:strRef>
          </c:tx>
          <c:spPr>
            <a:solidFill>
              <a:srgbClr val="262262"/>
            </a:solidFill>
            <a:ln w="12698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 F</c:v>
                </c:pt>
              </c:strCache>
            </c:strRef>
          </c:cat>
          <c:val>
            <c:numRef>
              <c:f>Sheet1!$B$2:$B$18</c:f>
              <c:numCache>
                <c:formatCode>0.0</c:formatCode>
                <c:ptCount val="17"/>
                <c:pt idx="0">
                  <c:v>5.7339183776804497</c:v>
                </c:pt>
                <c:pt idx="1">
                  <c:v>14.95110083041817</c:v>
                </c:pt>
                <c:pt idx="2">
                  <c:v>26.275511024162562</c:v>
                </c:pt>
                <c:pt idx="3">
                  <c:v>41.037397742999971</c:v>
                </c:pt>
                <c:pt idx="4">
                  <c:v>76.067509466840875</c:v>
                </c:pt>
                <c:pt idx="5">
                  <c:v>106.10905222378167</c:v>
                </c:pt>
                <c:pt idx="6">
                  <c:v>140.71309909384823</c:v>
                </c:pt>
                <c:pt idx="7">
                  <c:v>175.68355796638915</c:v>
                </c:pt>
                <c:pt idx="8">
                  <c:v>211.74223901407984</c:v>
                </c:pt>
                <c:pt idx="9">
                  <c:v>245.54595611633724</c:v>
                </c:pt>
                <c:pt idx="10">
                  <c:v>280.74194793493098</c:v>
                </c:pt>
                <c:pt idx="11">
                  <c:v>310.07588954329856</c:v>
                </c:pt>
                <c:pt idx="12">
                  <c:v>337.96576336913103</c:v>
                </c:pt>
                <c:pt idx="13">
                  <c:v>370.58644989361272</c:v>
                </c:pt>
                <c:pt idx="14">
                  <c:v>396.019279790751</c:v>
                </c:pt>
                <c:pt idx="15">
                  <c:v>421.30651420416791</c:v>
                </c:pt>
                <c:pt idx="16">
                  <c:v>445.43378055820955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2005-2009 Funded Initiatives</c:v>
                </c:pt>
              </c:strCache>
            </c:strRef>
          </c:tx>
          <c:spPr>
            <a:solidFill>
              <a:srgbClr val="2AA9E0"/>
            </a:solidFill>
            <a:ln w="12698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 F</c:v>
                </c:pt>
              </c:strCache>
            </c:strRef>
          </c:cat>
          <c:val>
            <c:numRef>
              <c:f>Sheet1!$C$2:$C$18</c:f>
              <c:numCache>
                <c:formatCode>0.0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10.391246125089094</c:v>
                </c:pt>
                <c:pt idx="9">
                  <c:v>37.149691849843038</c:v>
                </c:pt>
                <c:pt idx="10">
                  <c:v>91.664131764712806</c:v>
                </c:pt>
                <c:pt idx="11">
                  <c:v>166.4455935214967</c:v>
                </c:pt>
                <c:pt idx="12">
                  <c:v>220.22282311682378</c:v>
                </c:pt>
                <c:pt idx="13">
                  <c:v>266.33226854595978</c:v>
                </c:pt>
                <c:pt idx="14">
                  <c:v>299.41553748476713</c:v>
                </c:pt>
                <c:pt idx="15">
                  <c:v>331.81122898010966</c:v>
                </c:pt>
                <c:pt idx="16">
                  <c:v>368.54003499636093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2010-2014 Funded Initiatives</c:v>
                </c:pt>
              </c:strCache>
            </c:strRef>
          </c:tx>
          <c:spPr>
            <a:solidFill>
              <a:srgbClr val="F36C21"/>
            </a:solidFill>
            <a:ln w="12698">
              <a:solidFill>
                <a:srgbClr val="FFFFFF"/>
              </a:solidFill>
              <a:prstDash val="solid"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 F</c:v>
                </c:pt>
              </c:strCache>
            </c:strRef>
          </c:cat>
          <c:val>
            <c:numRef>
              <c:f>Sheet1!$D$2:$D$18</c:f>
              <c:numCache>
                <c:formatCode>0.0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23.199184936596634</c:v>
                </c:pt>
                <c:pt idx="14">
                  <c:v>60.993020321247371</c:v>
                </c:pt>
                <c:pt idx="15">
                  <c:v>103.20134434666343</c:v>
                </c:pt>
                <c:pt idx="16">
                  <c:v>152.13813665798705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5689984"/>
        <c:axId val="225691520"/>
      </c:barChart>
      <c:catAx>
        <c:axId val="2256899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ln>
            <a:solidFill>
              <a:schemeClr val="bg2">
                <a:lumMod val="50000"/>
              </a:schemeClr>
            </a:solidFill>
          </a:ln>
        </c:spPr>
        <c:txPr>
          <a:bodyPr rot="-1320000"/>
          <a:lstStyle/>
          <a:p>
            <a:pPr>
              <a:defRPr sz="1400"/>
            </a:pPr>
            <a:endParaRPr lang="en-US"/>
          </a:p>
        </c:txPr>
        <c:crossAx val="225691520"/>
        <c:crosses val="autoZero"/>
        <c:auto val="1"/>
        <c:lblAlgn val="ctr"/>
        <c:lblOffset val="50"/>
        <c:tickLblSkip val="1"/>
        <c:noMultiLvlLbl val="0"/>
      </c:catAx>
      <c:valAx>
        <c:axId val="225691520"/>
        <c:scaling>
          <c:orientation val="minMax"/>
          <c:max val="12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aMW</a:t>
                </a:r>
                <a:endParaRPr lang="en-US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/>
            </a:pPr>
            <a:endParaRPr lang="en-US"/>
          </a:p>
        </c:txPr>
        <c:crossAx val="225689984"/>
        <c:crosses val="autoZero"/>
        <c:crossBetween val="between"/>
        <c:majorUnit val="100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109814086499323"/>
          <c:y val="0.27775247472493703"/>
          <c:w val="0.39037869085756499"/>
          <c:h val="0.192997739999136"/>
        </c:manualLayout>
      </c:layout>
      <c:overlay val="0"/>
      <c:txPr>
        <a:bodyPr/>
        <a:lstStyle/>
        <a:p>
          <a:pPr algn="l"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180275912043745"/>
          <c:y val="0.20124023409413672"/>
          <c:w val="0.77806994520421791"/>
          <c:h val="0.713439697596019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808080"/>
            </a:solidFill>
            <a:ln w="12700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Target (Current Investments)</c:v>
                </c:pt>
                <c:pt idx="1">
                  <c:v>Forecast (Current Investments)</c:v>
                </c:pt>
                <c:pt idx="2">
                  <c:v>Target (All Investments)</c:v>
                </c:pt>
                <c:pt idx="3">
                  <c:v>Forecast (All Investments)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10.600000000000001</c:v>
                </c:pt>
                <c:pt idx="1">
                  <c:v>11.7</c:v>
                </c:pt>
                <c:pt idx="2">
                  <c:v>24.099999999999998</c:v>
                </c:pt>
                <c:pt idx="3">
                  <c:v>30.6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Co-Created</c:v>
                </c:pt>
              </c:strCache>
            </c:strRef>
          </c:tx>
          <c:spPr>
            <a:solidFill>
              <a:srgbClr val="8CC646"/>
            </a:solidFill>
            <a:ln w="12700"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Target (Current Investments)</c:v>
                </c:pt>
                <c:pt idx="1">
                  <c:v>Forecast (Current Investments)</c:v>
                </c:pt>
                <c:pt idx="2">
                  <c:v>Target (All Investments)</c:v>
                </c:pt>
                <c:pt idx="3">
                  <c:v>Forecast (All Investments)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8.1999999999999993</c:v>
                </c:pt>
                <c:pt idx="1">
                  <c:v>10.199999999999999</c:v>
                </c:pt>
                <c:pt idx="2">
                  <c:v>17.2</c:v>
                </c:pt>
                <c:pt idx="3">
                  <c:v>18.5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overlap val="100"/>
        <c:axId val="225971584"/>
        <c:axId val="225989760"/>
      </c:barChart>
      <c:catAx>
        <c:axId val="225971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225989760"/>
        <c:crosses val="autoZero"/>
        <c:auto val="1"/>
        <c:lblAlgn val="ctr"/>
        <c:lblOffset val="100"/>
        <c:noMultiLvlLbl val="0"/>
      </c:catAx>
      <c:valAx>
        <c:axId val="225989760"/>
        <c:scaling>
          <c:orientation val="minMax"/>
          <c:max val="5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597158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83095472440901"/>
          <c:y val="9.1051492671593404E-2"/>
          <c:w val="0.65401107283464599"/>
          <c:h val="0.5679928590081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2700">
              <a:solidFill>
                <a:srgbClr val="FFFFFF"/>
              </a:solidFill>
            </a:ln>
          </c:spPr>
          <c:explosion val="2"/>
          <c:dPt>
            <c:idx val="0"/>
            <c:bubble3D val="0"/>
            <c:spPr>
              <a:solidFill>
                <a:srgbClr val="2AA9E0"/>
              </a:solidFill>
              <a:ln w="12700"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399F49"/>
              </a:solidFill>
              <a:ln w="12700"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FDBB30"/>
              </a:solidFill>
              <a:ln w="12700"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24420E"/>
              </a:solidFill>
              <a:ln w="12700"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F36C21"/>
              </a:solidFill>
              <a:ln w="12700">
                <a:solidFill>
                  <a:srgbClr val="FFFFFF"/>
                </a:solidFill>
              </a:ln>
            </c:spPr>
          </c:dPt>
          <c:dPt>
            <c:idx val="5"/>
            <c:bubble3D val="0"/>
            <c:spPr>
              <a:solidFill>
                <a:srgbClr val="7030A0"/>
              </a:solidFill>
              <a:ln w="12700">
                <a:solidFill>
                  <a:srgbClr val="FFFFFF"/>
                </a:solidFill>
              </a:ln>
            </c:spPr>
          </c:dPt>
          <c:dLbls>
            <c:dLbl>
              <c:idx val="1"/>
              <c:layout>
                <c:manualLayout>
                  <c:x val="8.409978800726832E-2"/>
                  <c:y val="-6.37319248403034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288082980012114"/>
                  <c:y val="-3.031534230504012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265293761356753"/>
                  <c:y val="-5.73764488950365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662048253583686E-2"/>
                  <c:y val="7.475581751433335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309610337169363E-2"/>
                  <c:y val="6.09045296089768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TVs</c:v>
                </c:pt>
                <c:pt idx="1">
                  <c:v>Ductless Heat Pumps</c:v>
                </c:pt>
                <c:pt idx="2">
                  <c:v>Efficient Homes</c:v>
                </c:pt>
                <c:pt idx="3">
                  <c:v>Commercial Real Estate</c:v>
                </c:pt>
                <c:pt idx="4">
                  <c:v>Building Operator Certification Expansion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.0">
                  <c:v>15.4</c:v>
                </c:pt>
                <c:pt idx="1">
                  <c:v>1.6</c:v>
                </c:pt>
                <c:pt idx="2" formatCode="0.0">
                  <c:v>1.2</c:v>
                </c:pt>
                <c:pt idx="3" formatCode="0.0">
                  <c:v>0.8</c:v>
                </c:pt>
                <c:pt idx="4" formatCode="0.0">
                  <c:v>0.8</c:v>
                </c:pt>
                <c:pt idx="5" formatCode="0.0">
                  <c:v>2.2000000000000002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25"/>
      </c:pieChart>
    </c:plotArea>
    <c:legend>
      <c:legendPos val="r"/>
      <c:layout>
        <c:manualLayout>
          <c:xMode val="edge"/>
          <c:yMode val="edge"/>
          <c:x val="3.2174439733494854E-2"/>
          <c:y val="0.68119390618742259"/>
          <c:w val="0.95821021250271465"/>
          <c:h val="0.2561837236844760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0.11574</cdr:x>
      <cdr:y>0.38382</cdr:y>
    </cdr:from>
    <cdr:to>
      <cdr:x>0.18761</cdr:x>
      <cdr:y>0.53545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58324" y="666661"/>
          <a:ext cx="657225" cy="26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002060"/>
              </a:solidFill>
            </a:rPr>
            <a:t>1550</a:t>
          </a:r>
          <a:endParaRPr lang="en-US" sz="1400" b="1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0.79741</cdr:x>
      <cdr:y>0.13118</cdr:y>
    </cdr:from>
    <cdr:to>
      <cdr:x>0.96951</cdr:x>
      <cdr:y>0.20295</cdr:y>
    </cdr:to>
    <cdr:sp macro="" textlink="">
      <cdr:nvSpPr>
        <cdr:cNvPr id="2" name="TextBox 15"/>
        <cdr:cNvSpPr txBox="1"/>
      </cdr:nvSpPr>
      <cdr:spPr>
        <a:xfrm xmlns:a="http://schemas.openxmlformats.org/drawingml/2006/main">
          <a:off x="3068012" y="675044"/>
          <a:ext cx="66215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/>
            <a:t>49.1</a:t>
          </a:r>
          <a:endParaRPr lang="en-US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0.0351</cdr:x>
      <cdr:y>0.68376</cdr:y>
    </cdr:from>
    <cdr:to>
      <cdr:x>0.11395</cdr:x>
      <cdr:y>0.93449</cdr:y>
    </cdr:to>
    <cdr:grpSp>
      <cdr:nvGrpSpPr>
        <cdr:cNvPr id="8" name="Group 7"/>
        <cdr:cNvGrpSpPr/>
      </cdr:nvGrpSpPr>
      <cdr:grpSpPr>
        <a:xfrm xmlns:a="http://schemas.openxmlformats.org/drawingml/2006/main">
          <a:off x="139080" y="2828973"/>
          <a:ext cx="312435" cy="1037364"/>
          <a:chOff x="273263" y="3187743"/>
          <a:chExt cx="320447" cy="1173282"/>
        </a:xfrm>
      </cdr:grpSpPr>
      <cdr:sp macro="" textlink="">
        <cdr:nvSpPr>
          <cdr:cNvPr id="2" name="Rectangle 1"/>
          <cdr:cNvSpPr/>
        </cdr:nvSpPr>
        <cdr:spPr>
          <a:xfrm xmlns:a="http://schemas.openxmlformats.org/drawingml/2006/main">
            <a:off x="273263" y="3386807"/>
            <a:ext cx="320447" cy="17772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99F49"/>
          </a:solidFill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>
              <a:ln>
                <a:noFill/>
              </a:ln>
            </a:endParaRPr>
          </a:p>
        </cdr:txBody>
      </cdr:sp>
      <cdr:sp macro="" textlink="">
        <cdr:nvSpPr>
          <cdr:cNvPr id="3" name="Rectangle 2"/>
          <cdr:cNvSpPr/>
        </cdr:nvSpPr>
        <cdr:spPr>
          <a:xfrm xmlns:a="http://schemas.openxmlformats.org/drawingml/2006/main">
            <a:off x="273263" y="3187743"/>
            <a:ext cx="320447" cy="17763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2"/>
          </a:solidFill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>
              <a:ln>
                <a:noFill/>
              </a:ln>
            </a:endParaRPr>
          </a:p>
        </cdr:txBody>
      </cdr:sp>
      <cdr:sp macro="" textlink="">
        <cdr:nvSpPr>
          <cdr:cNvPr id="4" name="Rectangle 3"/>
          <cdr:cNvSpPr/>
        </cdr:nvSpPr>
        <cdr:spPr>
          <a:xfrm xmlns:a="http://schemas.openxmlformats.org/drawingml/2006/main">
            <a:off x="273263" y="3585919"/>
            <a:ext cx="320447" cy="1777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DBB30"/>
          </a:solidFill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>
              <a:ln>
                <a:noFill/>
              </a:ln>
            </a:endParaRPr>
          </a:p>
        </cdr:txBody>
      </cdr:sp>
      <cdr:sp macro="" textlink="">
        <cdr:nvSpPr>
          <cdr:cNvPr id="5" name="Rectangle 4"/>
          <cdr:cNvSpPr/>
        </cdr:nvSpPr>
        <cdr:spPr>
          <a:xfrm xmlns:a="http://schemas.openxmlformats.org/drawingml/2006/main">
            <a:off x="273263" y="3785123"/>
            <a:ext cx="320447" cy="177633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/>
          </a:solidFill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>
              <a:ln>
                <a:noFill/>
              </a:ln>
            </a:endParaRPr>
          </a:p>
        </cdr:txBody>
      </cdr:sp>
      <cdr:sp macro="" textlink="">
        <cdr:nvSpPr>
          <cdr:cNvPr id="6" name="Rectangle 5"/>
          <cdr:cNvSpPr/>
        </cdr:nvSpPr>
        <cdr:spPr>
          <a:xfrm xmlns:a="http://schemas.openxmlformats.org/drawingml/2006/main">
            <a:off x="273263" y="3984188"/>
            <a:ext cx="320447" cy="177726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5"/>
          </a:solidFill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>
              <a:ln>
                <a:noFill/>
              </a:ln>
            </a:endParaRPr>
          </a:p>
        </cdr:txBody>
      </cdr:sp>
      <cdr:sp macro="" textlink="">
        <cdr:nvSpPr>
          <cdr:cNvPr id="7" name="Rectangle 6"/>
          <cdr:cNvSpPr/>
        </cdr:nvSpPr>
        <cdr:spPr>
          <a:xfrm xmlns:a="http://schemas.openxmlformats.org/drawingml/2006/main">
            <a:off x="273263" y="4183392"/>
            <a:ext cx="320447" cy="17763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7030A0"/>
          </a:solidFill>
          <a:ln xmlns:a="http://schemas.openxmlformats.org/drawingml/2006/main">
            <a:noFill/>
          </a:ln>
          <a:effectLst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>
              <a:ln>
                <a:noFill/>
              </a:ln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0A8F-4A91-4B76-966F-679CC10D645D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5BA10-11CD-4FE0-9192-66214E5CF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13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4F24314-D955-4A0C-B66E-207CFFC16D42}" type="datetimeFigureOut">
              <a:rPr lang="en-US" smtClean="0"/>
              <a:pPr/>
              <a:t>11/13/2013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A862719-3A69-437D-A627-E050E328D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3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02E7-82D1-5142-B6F9-63D8FE3F3E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2275" name="Slide Number Placeholder 3"/>
          <p:cNvSpPr txBox="1">
            <a:spLocks noGrp="1"/>
          </p:cNvSpPr>
          <p:nvPr/>
        </p:nvSpPr>
        <p:spPr bwMode="auto">
          <a:xfrm>
            <a:off x="3978132" y="8842030"/>
            <a:ext cx="304334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6" tIns="46643" rIns="93286" bIns="46643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EA1A184-054A-0143-832B-768D61C8BD41}" type="slidenum">
              <a:rPr lang="en-US" sz="1200">
                <a:solidFill>
                  <a:prstClr val="black"/>
                </a:solidFill>
                <a:latin typeface="Calibri" charset="0"/>
              </a:rPr>
              <a:pPr algn="r" eaLnBrk="1" hangingPunct="1"/>
              <a:t>11</a:t>
            </a:fld>
            <a:endParaRPr lang="en-US" sz="1200" dirty="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09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982" indent="-174982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baseline="0" dirty="0" smtClean="0">
              <a:latin typeface="+mn-lt"/>
              <a:ea typeface="ＭＳ Ｐゴシック" charset="0"/>
              <a:cs typeface="Arial" charset="0"/>
            </a:endParaRPr>
          </a:p>
        </p:txBody>
      </p:sp>
      <p:sp>
        <p:nvSpPr>
          <p:cNvPr id="210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255" indent="-29163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546" indent="-23330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3164" indent="-23330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782" indent="-23330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429855-EC3F-854A-B0BE-471EC6306F88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002E7-82D1-5142-B6F9-63D8FE3F3E0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C824C-C434-4A0A-B9C7-27809FC3F9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18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16" indent="-285716" defTabSz="914292">
              <a:buFont typeface="Arial" pitchFamily="34" charset="0"/>
              <a:buChar char="•"/>
              <a:defRPr/>
            </a:pPr>
            <a:endParaRPr lang="en-US" altLang="ja-JP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 defTabSz="913732">
              <a:buFont typeface="Arial" panose="020B0604020202020204" pitchFamily="34" charset="0"/>
              <a:buChar char="•"/>
              <a:defRPr/>
            </a:pPr>
            <a:endParaRPr lang="en-US" baseline="0" dirty="0" smtClean="0"/>
          </a:p>
          <a:p>
            <a:pPr marL="0" indent="0" defTabSz="913732">
              <a:buFont typeface="Arial" panose="020B0604020202020204" pitchFamily="34" charset="0"/>
              <a:buNone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51A41-1573-4522-9496-B4A1314B334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C824C-C434-4A0A-B9C7-27809FC3F9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42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>
              <a:solidFill>
                <a:srgbClr val="26226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262262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8ADF0-BFCB-B546-977B-73A3DE80AF2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99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 txBox="1">
            <a:spLocks noGrp="1" noChangeArrowheads="1"/>
          </p:cNvSpPr>
          <p:nvPr/>
        </p:nvSpPr>
        <p:spPr bwMode="auto">
          <a:xfrm>
            <a:off x="3979759" y="8842032"/>
            <a:ext cx="3041718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17" tIns="47556" rIns="95117" bIns="47556" anchor="b"/>
          <a:lstStyle>
            <a:lvl1pPr defTabSz="927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7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7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7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71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120D083-8E85-5C47-AA8B-4E506BB99DF4}" type="slidenum">
              <a:rPr lang="en-US" sz="1300">
                <a:solidFill>
                  <a:prstClr val="black"/>
                </a:solidFill>
                <a:latin typeface="Times New Roman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300" dirty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7556" bIns="47556" numCol="1" anchor="t" anchorCtr="0" compatLnSpc="1">
            <a:prstTxWarp prst="textNoShape">
              <a:avLst/>
            </a:prstTxWarp>
          </a:bodyPr>
          <a:lstStyle/>
          <a:p>
            <a:pPr marL="0" indent="0" defTabSz="926411">
              <a:spcBef>
                <a:spcPct val="0"/>
              </a:spcBef>
              <a:buFont typeface="Arial" pitchFamily="34" charset="0"/>
              <a:buNone/>
            </a:pPr>
            <a:endParaRPr lang="en-US" b="1" baseline="0" dirty="0" smtClean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979757" y="8842029"/>
            <a:ext cx="3041718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07" tIns="46655" rIns="93307" bIns="46655" anchor="b"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494FC47-8385-B846-9C90-CDBD004F1198}" type="slidenum">
              <a:rPr lang="en-US" sz="1200">
                <a:solidFill>
                  <a:prstClr val="black"/>
                </a:solidFill>
                <a:latin typeface="Times New Roman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dirty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93307" tIns="46655" rIns="93307" bIns="46655" numCol="1" anchor="t" anchorCtr="0" compatLnSpc="1">
            <a:prstTxWarp prst="textNoShape">
              <a:avLst/>
            </a:prstTxWarp>
          </a:bodyPr>
          <a:lstStyle/>
          <a:p>
            <a:pPr defTabSz="929996">
              <a:spcBef>
                <a:spcPct val="0"/>
              </a:spcBef>
              <a:buFontTx/>
              <a:buNone/>
            </a:pPr>
            <a:endParaRPr lang="en-US" sz="900" u="none" dirty="0">
              <a:solidFill>
                <a:srgbClr val="C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32533"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FB0F1-20DB-4CCF-8E77-1990FCF694F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00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C824C-C434-4A0A-B9C7-27809FC3F9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42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25" y="0"/>
            <a:ext cx="5276850" cy="3957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8207" y="4421824"/>
            <a:ext cx="6086687" cy="4730060"/>
          </a:xfrm>
        </p:spPr>
        <p:txBody>
          <a:bodyPr/>
          <a:lstStyle/>
          <a:p>
            <a:pPr marL="0" lvl="1" defTabSz="933056">
              <a:defRPr/>
            </a:pPr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6C94-A563-4BEA-9895-32C8D52DD66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80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25" y="0"/>
            <a:ext cx="5276850" cy="3957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3469" y="4033945"/>
            <a:ext cx="6556164" cy="5117939"/>
          </a:xfrm>
        </p:spPr>
        <p:txBody>
          <a:bodyPr/>
          <a:lstStyle/>
          <a:p>
            <a:pPr defTabSz="933142">
              <a:defRPr/>
            </a:pPr>
            <a:endParaRPr lang="en-US" sz="1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6C94-A563-4BEA-9895-32C8D52DD66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35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0"/>
            <a:ext cx="5067300" cy="3800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4104" y="3801217"/>
            <a:ext cx="6554893" cy="5350667"/>
          </a:xfrm>
        </p:spPr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6C94-A563-4BEA-9895-32C8D52DD66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657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2719-3A69-437D-A627-E050E328DC7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95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2719-3A69-437D-A627-E050E328DC7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81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4163" marR="0" lvl="1" indent="-284163" algn="l" defTabSz="457200" rtl="0" eaLnBrk="1" fontAlgn="auto" latinLnBrk="0" hangingPunct="1">
              <a:lnSpc>
                <a:spcPct val="115000"/>
              </a:lnSpc>
              <a:spcBef>
                <a:spcPts val="24"/>
              </a:spcBef>
              <a:spcAft>
                <a:spcPts val="0"/>
              </a:spcAft>
              <a:buClr>
                <a:srgbClr val="8CC64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2719-3A69-437D-A627-E050E328DC7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97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73125" y="0"/>
            <a:ext cx="5276850" cy="3957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207" y="4111521"/>
            <a:ext cx="6086687" cy="473546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wrap="square" lIns="93256" tIns="46629" rIns="93256" bIns="46629" numCol="1" anchor="t" anchorCtr="0" compatLnSpc="1">
            <a:prstTxWarp prst="textNoShape">
              <a:avLst/>
            </a:prstTxWarp>
          </a:bodyPr>
          <a:lstStyle/>
          <a:p>
            <a:pPr defTabSz="466382">
              <a:spcBef>
                <a:spcPct val="50000"/>
              </a:spcBef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66382">
              <a:spcBef>
                <a:spcPct val="50000"/>
              </a:spcBef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66382">
              <a:spcBef>
                <a:spcPct val="50000"/>
              </a:spcBef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965" indent="-17496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baseline="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174965" indent="-17496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baseline="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174965" indent="-17496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baseline="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174965" indent="-17496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baseline="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2275" name="Slide Number Placeholder 3"/>
          <p:cNvSpPr txBox="1">
            <a:spLocks noGrp="1"/>
          </p:cNvSpPr>
          <p:nvPr/>
        </p:nvSpPr>
        <p:spPr bwMode="auto">
          <a:xfrm>
            <a:off x="3978132" y="8842030"/>
            <a:ext cx="3043344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88" tIns="46644" rIns="93288" bIns="4664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EA1A184-054A-0143-832B-768D61C8BD41}" type="slidenum">
              <a:rPr lang="en-US" sz="1200">
                <a:solidFill>
                  <a:prstClr val="black"/>
                </a:solidFill>
                <a:latin typeface="Calibri" charset="0"/>
              </a:rPr>
              <a:pPr algn="r" eaLnBrk="1" hangingPunct="1"/>
              <a:t>29</a:t>
            </a:fld>
            <a:endParaRPr lang="en-US" sz="1200" dirty="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C824C-C434-4A0A-B9C7-27809FC3F9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942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 txBox="1">
            <a:spLocks noGrp="1" noChangeArrowheads="1"/>
          </p:cNvSpPr>
          <p:nvPr/>
        </p:nvSpPr>
        <p:spPr bwMode="auto">
          <a:xfrm>
            <a:off x="3979757" y="8843645"/>
            <a:ext cx="3043343" cy="4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4ED66FB-4611-684B-8397-27E13F007D8F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2425" y="0"/>
            <a:ext cx="5098250" cy="380121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0172" y="3956368"/>
            <a:ext cx="6242756" cy="5195516"/>
          </a:xfrm>
        </p:spPr>
        <p:txBody>
          <a:bodyPr/>
          <a:lstStyle/>
          <a:p>
            <a:r>
              <a:rPr lang="en-US" sz="1400" dirty="0" smtClean="0">
                <a:latin typeface="+mj-lt"/>
              </a:rPr>
              <a:t> </a:t>
            </a:r>
            <a:endParaRPr lang="en-US" sz="1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66C94-A563-4BEA-9895-32C8D52DD66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8094" indent="-29157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6298" indent="-23325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2816" indent="-23325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9336" indent="-23325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5855" indent="-2332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32374" indent="-2332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8892" indent="-2332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5413" indent="-23325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AFCB97-3769-5642-946D-9D3BD2EF8DAA}" type="slidenum">
              <a:rPr 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defTabSz="914292"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E1856-F578-470E-935A-0E3B84C14F6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31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282" tIns="46642" rIns="93282" bIns="4664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solidFill>
                <a:srgbClr val="676767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C824C-C434-4A0A-B9C7-27809FC3F9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4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83CA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67030" y="6308725"/>
            <a:ext cx="3940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28A8E0"/>
                </a:solidFill>
                <a:ea typeface="ＭＳ Ｐゴシック" pitchFamily="1" charset="-128"/>
              </a:rPr>
              <a:t>NORTHWEST ENERGY EFFICIENCY ALLIANCE </a:t>
            </a:r>
          </a:p>
        </p:txBody>
      </p:sp>
      <p:pic>
        <p:nvPicPr>
          <p:cNvPr id="8" name="Picture 7" descr="stri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708_NEEA_logo_final_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"/>
            <a:ext cx="2201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5760" y="4561840"/>
            <a:ext cx="7543800" cy="497840"/>
          </a:xfrm>
        </p:spPr>
        <p:txBody>
          <a:bodyPr lIns="91440" rIns="91440">
            <a:noAutofit/>
          </a:bodyPr>
          <a:lstStyle>
            <a:lvl1pPr>
              <a:spcBef>
                <a:spcPts val="24"/>
              </a:spcBef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760" y="5105400"/>
            <a:ext cx="6172200" cy="1066800"/>
          </a:xfrm>
          <a:prstGeom prst="rect">
            <a:avLst/>
          </a:prstGeo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>
              <a:spcBef>
                <a:spcPts val="24"/>
              </a:spcBef>
              <a:buFont typeface="Arial" charset="0"/>
              <a:buNone/>
              <a:defRPr sz="2200">
                <a:ln>
                  <a:noFill/>
                </a:ln>
                <a:solidFill>
                  <a:srgbClr val="2AA9E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082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457200" y="1280160"/>
            <a:ext cx="8229600" cy="4754880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8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83CA"/>
              </a:solidFill>
            </a:endParaRPr>
          </a:p>
        </p:txBody>
      </p:sp>
      <p:pic>
        <p:nvPicPr>
          <p:cNvPr id="3" name="Picture 10" descr="foto_foot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Head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F298CC-E979-B446-BB27-29E4A3C38408}" type="slidenum">
              <a:rPr 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16736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5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83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077200" cy="48307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42888" y="63246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B52DEE-2AB7-0E47-95BE-75188D0969A0}" type="slidenum">
              <a:rPr lang="en-US" sz="2400">
                <a:solidFill>
                  <a:srgbClr val="26226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2622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83CA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67030" y="6308725"/>
            <a:ext cx="3940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28A8E0"/>
                </a:solidFill>
                <a:ea typeface="ＭＳ Ｐゴシック" pitchFamily="1" charset="-128"/>
              </a:rPr>
              <a:t>NORTHWEST ENERGY EFFICIENCY ALLIANCE </a:t>
            </a:r>
          </a:p>
        </p:txBody>
      </p:sp>
      <p:pic>
        <p:nvPicPr>
          <p:cNvPr id="8" name="Picture 7" descr="stri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708_NEEA_logo_final_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"/>
            <a:ext cx="2201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5760" y="4561840"/>
            <a:ext cx="7543800" cy="497840"/>
          </a:xfrm>
        </p:spPr>
        <p:txBody>
          <a:bodyPr lIns="91440" rIns="91440">
            <a:noAutofit/>
          </a:bodyPr>
          <a:lstStyle>
            <a:lvl1pPr>
              <a:spcBef>
                <a:spcPts val="24"/>
              </a:spcBef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760" y="5105400"/>
            <a:ext cx="6172200" cy="1066800"/>
          </a:xfrm>
          <a:prstGeom prst="rect">
            <a:avLst/>
          </a:prstGeo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>
              <a:spcBef>
                <a:spcPts val="24"/>
              </a:spcBef>
              <a:buFont typeface="Arial" charset="0"/>
              <a:buNone/>
              <a:defRPr sz="2200">
                <a:ln>
                  <a:noFill/>
                </a:ln>
                <a:solidFill>
                  <a:srgbClr val="2AA9E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08765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83CA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67030" y="6308725"/>
            <a:ext cx="3940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28A8E0"/>
                </a:solidFill>
                <a:ea typeface="ＭＳ Ｐゴシック" pitchFamily="1" charset="-128"/>
              </a:rPr>
              <a:t>NORTHWEST ENERGY EFFICIENCY ALLIANCE </a:t>
            </a:r>
          </a:p>
        </p:txBody>
      </p:sp>
      <p:pic>
        <p:nvPicPr>
          <p:cNvPr id="8" name="Picture 7" descr="stri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708_NEEA_logo_final_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"/>
            <a:ext cx="2201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5760" y="4561840"/>
            <a:ext cx="7543800" cy="497840"/>
          </a:xfrm>
        </p:spPr>
        <p:txBody>
          <a:bodyPr lIns="91440" rIns="91440">
            <a:noAutofit/>
          </a:bodyPr>
          <a:lstStyle>
            <a:lvl1pPr>
              <a:spcBef>
                <a:spcPts val="24"/>
              </a:spcBef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760" y="5105400"/>
            <a:ext cx="4206240" cy="1066800"/>
          </a:xfrm>
          <a:prstGeom prst="rect">
            <a:avLst/>
          </a:prstGeom>
          <a:noFill/>
          <a:ln>
            <a:noFill/>
          </a:ln>
        </p:spPr>
        <p:txBody>
          <a:bodyPr lIns="91440" rIns="91440" anchor="t" anchorCtr="0">
            <a:noAutofit/>
          </a:bodyPr>
          <a:lstStyle>
            <a:lvl1pPr marL="0" indent="0">
              <a:spcBef>
                <a:spcPts val="24"/>
              </a:spcBef>
              <a:buFont typeface="Arial" charset="0"/>
              <a:buNone/>
              <a:defRPr sz="2200">
                <a:ln>
                  <a:noFill/>
                </a:ln>
                <a:solidFill>
                  <a:srgbClr val="2AA9E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4238" y="5105400"/>
            <a:ext cx="4053522" cy="106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200">
                <a:solidFill>
                  <a:srgbClr val="2AA9E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285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10" descr="foto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3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608320"/>
          </a:xfrm>
          <a:prstGeom prst="rect">
            <a:avLst/>
          </a:prstGeom>
          <a:gradFill>
            <a:gsLst>
              <a:gs pos="0">
                <a:srgbClr val="8ED934"/>
              </a:gs>
              <a:gs pos="100000">
                <a:srgbClr val="C9FF94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0083CA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2387600"/>
            <a:ext cx="8366125" cy="1336675"/>
          </a:xfrm>
        </p:spPr>
        <p:txBody>
          <a:bodyPr anchor="ctr">
            <a:normAutofit/>
          </a:bodyPr>
          <a:lstStyle>
            <a:lvl1pPr algn="ctr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49857"/>
      </p:ext>
    </p:extLst>
  </p:cSld>
  <p:clrMapOvr>
    <a:masterClrMapping/>
  </p:clrMapOvr>
  <p:transition spd="slow">
    <p:fade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8" y="1280160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89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83CA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67030" y="6308725"/>
            <a:ext cx="3940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28A8E0"/>
                </a:solidFill>
                <a:ea typeface="ＭＳ Ｐゴシック" pitchFamily="1" charset="-128"/>
              </a:rPr>
              <a:t>NORTHWEST ENERGY EFFICIENCY ALLIANCE </a:t>
            </a:r>
          </a:p>
        </p:txBody>
      </p:sp>
      <p:pic>
        <p:nvPicPr>
          <p:cNvPr id="8" name="Picture 7" descr="stri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708_NEEA_logo_final_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"/>
            <a:ext cx="2201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5760" y="4561840"/>
            <a:ext cx="7543800" cy="497840"/>
          </a:xfrm>
        </p:spPr>
        <p:txBody>
          <a:bodyPr lIns="91440" rIns="91440">
            <a:noAutofit/>
          </a:bodyPr>
          <a:lstStyle>
            <a:lvl1pPr>
              <a:spcBef>
                <a:spcPts val="24"/>
              </a:spcBef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760" y="5105400"/>
            <a:ext cx="4206240" cy="1066800"/>
          </a:xfrm>
          <a:prstGeom prst="rect">
            <a:avLst/>
          </a:prstGeom>
          <a:noFill/>
          <a:ln>
            <a:noFill/>
          </a:ln>
        </p:spPr>
        <p:txBody>
          <a:bodyPr lIns="91440" rIns="91440" anchor="t" anchorCtr="0">
            <a:noAutofit/>
          </a:bodyPr>
          <a:lstStyle>
            <a:lvl1pPr marL="0" indent="0">
              <a:spcBef>
                <a:spcPts val="24"/>
              </a:spcBef>
              <a:buFont typeface="Arial" charset="0"/>
              <a:buNone/>
              <a:defRPr sz="2200">
                <a:ln>
                  <a:noFill/>
                </a:ln>
                <a:solidFill>
                  <a:srgbClr val="2AA9E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4238" y="5105400"/>
            <a:ext cx="4053522" cy="106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200">
                <a:solidFill>
                  <a:srgbClr val="2AA9E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1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Vert image on 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28638" y="1371600"/>
            <a:ext cx="493744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659438" y="1783080"/>
            <a:ext cx="2549842" cy="334200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3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659120" y="1371600"/>
            <a:ext cx="0" cy="4765040"/>
          </a:xfrm>
          <a:prstGeom prst="line">
            <a:avLst/>
          </a:prstGeom>
          <a:ln w="9525" cmpd="sng"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288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Hoz image on 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28638" y="1371600"/>
            <a:ext cx="433800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039360" y="2194559"/>
            <a:ext cx="3429000" cy="237744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3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39360" y="1371600"/>
            <a:ext cx="0" cy="4765040"/>
          </a:xfrm>
          <a:prstGeom prst="line">
            <a:avLst/>
          </a:prstGeom>
          <a:ln w="9525" cmpd="sng"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612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Vert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576638" y="1371600"/>
            <a:ext cx="493744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853758" y="1783080"/>
            <a:ext cx="2549842" cy="334200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6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403600" y="1371600"/>
            <a:ext cx="0" cy="4765040"/>
          </a:xfrm>
          <a:prstGeom prst="line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531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Hoz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36720" y="1371600"/>
            <a:ext cx="4338320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29920" y="2194560"/>
            <a:ext cx="3429000" cy="237744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6000000" algn="tl" rotWithShape="0">
              <a:srgbClr val="000000">
                <a:alpha val="25000"/>
              </a:srgbClr>
            </a:outerShdw>
          </a:effectLst>
        </p:spPr>
        <p:txBody>
          <a:bodyPr/>
          <a:lstStyle>
            <a:lvl1pPr>
              <a:buNone/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64000" y="1371600"/>
            <a:ext cx="0" cy="4765040"/>
          </a:xfrm>
          <a:prstGeom prst="line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72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57200" y="1280160"/>
            <a:ext cx="8229600" cy="47548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732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457200" y="1280160"/>
            <a:ext cx="8229600" cy="4754880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958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83CA"/>
              </a:solidFill>
            </a:endParaRPr>
          </a:p>
        </p:txBody>
      </p:sp>
      <p:pic>
        <p:nvPicPr>
          <p:cNvPr id="3" name="Picture 10" descr="foto_foot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Head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F298CC-E979-B446-BB27-29E4A3C38408}" type="slidenum">
              <a:rPr 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16736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44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70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83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52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10" descr="foto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3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5608320"/>
          </a:xfrm>
          <a:prstGeom prst="rect">
            <a:avLst/>
          </a:prstGeom>
          <a:gradFill>
            <a:gsLst>
              <a:gs pos="0">
                <a:srgbClr val="8ED934"/>
              </a:gs>
              <a:gs pos="100000">
                <a:srgbClr val="C9FF94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0083CA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2387600"/>
            <a:ext cx="8366125" cy="1336675"/>
          </a:xfrm>
        </p:spPr>
        <p:txBody>
          <a:bodyPr anchor="ctr">
            <a:normAutofit/>
          </a:bodyPr>
          <a:lstStyle>
            <a:lvl1pPr algn="ctr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9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659438" y="1431925"/>
            <a:ext cx="0" cy="4765675"/>
          </a:xfrm>
          <a:prstGeom prst="line">
            <a:avLst/>
          </a:prstGeom>
          <a:ln w="12700" cmpd="sng">
            <a:solidFill>
              <a:srgbClr val="808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28638" y="1432560"/>
            <a:ext cx="479520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659438" y="1768474"/>
            <a:ext cx="2549842" cy="334200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3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3459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+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3322638" y="1431925"/>
            <a:ext cx="0" cy="4765675"/>
          </a:xfrm>
          <a:prstGeom prst="line">
            <a:avLst/>
          </a:prstGeom>
          <a:ln w="12700" cmpd="sng">
            <a:solidFill>
              <a:srgbClr val="8080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576638" y="1371600"/>
            <a:ext cx="479520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772478" y="1783080"/>
            <a:ext cx="2549842" cy="334200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6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478394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077200" cy="48307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42888" y="63246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B52DEE-2AB7-0E47-95BE-75188D0969A0}" type="slidenum">
              <a:rPr lang="en-US" sz="2400">
                <a:solidFill>
                  <a:srgbClr val="262262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>
              <a:solidFill>
                <a:srgbClr val="262262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19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0083CA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366713" y="6308725"/>
            <a:ext cx="3941762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0" hangingPunct="0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28A8E0"/>
                </a:solidFill>
                <a:ea typeface="ＭＳ Ｐゴシック" pitchFamily="1" charset="-128"/>
              </a:rPr>
              <a:t>NORTHWEST ENERGY EFFICIENCY ALLIANCE </a:t>
            </a:r>
          </a:p>
        </p:txBody>
      </p:sp>
      <p:pic>
        <p:nvPicPr>
          <p:cNvPr id="6" name="Picture 11" descr="strip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100708_NEEA_logo_final_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65125"/>
            <a:ext cx="2201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5760" y="4561840"/>
            <a:ext cx="7543800" cy="497840"/>
          </a:xfrm>
        </p:spPr>
        <p:txBody>
          <a:bodyPr rIns="91440">
            <a:noAutofit/>
          </a:bodyPr>
          <a:lstStyle>
            <a:lvl1pPr>
              <a:spcBef>
                <a:spcPts val="24"/>
              </a:spcBef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760" y="5105400"/>
            <a:ext cx="6172200" cy="10668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marL="0" indent="0">
              <a:spcBef>
                <a:spcPts val="24"/>
              </a:spcBef>
              <a:buFont typeface="Arial" charset="0"/>
              <a:buNone/>
              <a:defRPr sz="2200">
                <a:ln>
                  <a:noFill/>
                </a:ln>
                <a:solidFill>
                  <a:srgbClr val="2AA9E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01020266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0083CA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366713" y="6308725"/>
            <a:ext cx="3941762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0" hangingPunct="0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28A8E0"/>
                </a:solidFill>
                <a:ea typeface="ＭＳ Ｐゴシック" pitchFamily="1" charset="-128"/>
              </a:rPr>
              <a:t>NORTHWEST ENERGY EFFICIENCY ALLIANCE </a:t>
            </a:r>
          </a:p>
        </p:txBody>
      </p:sp>
      <p:pic>
        <p:nvPicPr>
          <p:cNvPr id="7" name="Picture 11" descr="strip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100708_NEEA_logo_final_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65125"/>
            <a:ext cx="2201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5760" y="4561840"/>
            <a:ext cx="7543800" cy="497840"/>
          </a:xfrm>
        </p:spPr>
        <p:txBody>
          <a:bodyPr rIns="91440">
            <a:noAutofit/>
          </a:bodyPr>
          <a:lstStyle>
            <a:lvl1pPr>
              <a:spcBef>
                <a:spcPts val="24"/>
              </a:spcBef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760" y="5105400"/>
            <a:ext cx="4206240" cy="10668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>
              <a:spcBef>
                <a:spcPts val="24"/>
              </a:spcBef>
              <a:buFont typeface="Arial" charset="0"/>
              <a:buNone/>
              <a:defRPr sz="2200">
                <a:ln>
                  <a:noFill/>
                </a:ln>
                <a:solidFill>
                  <a:srgbClr val="2AA9E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4238" y="5105400"/>
            <a:ext cx="4053522" cy="106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200">
                <a:solidFill>
                  <a:srgbClr val="2AA9E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83527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to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134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5608638"/>
          </a:xfrm>
          <a:prstGeom prst="rect">
            <a:avLst/>
          </a:prstGeom>
          <a:gradFill>
            <a:gsLst>
              <a:gs pos="0">
                <a:srgbClr val="8ED934"/>
              </a:gs>
              <a:gs pos="100000">
                <a:srgbClr val="C9FF94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0083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2387600"/>
            <a:ext cx="8366125" cy="1336675"/>
          </a:xfrm>
        </p:spPr>
        <p:txBody>
          <a:bodyPr anchor="ctr">
            <a:normAutofit/>
          </a:bodyPr>
          <a:lstStyle>
            <a:lvl1pPr algn="ctr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005535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8" y="1280160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3387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Vert image on 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659438" y="1371600"/>
            <a:ext cx="0" cy="4765675"/>
          </a:xfrm>
          <a:prstGeom prst="line">
            <a:avLst/>
          </a:prstGeom>
          <a:ln w="9525" cmpd="sng"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28638" y="1371600"/>
            <a:ext cx="493744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659438" y="1783080"/>
            <a:ext cx="2549842" cy="334200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3000000" algn="tl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3923392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Hoz image on 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038725" y="1371600"/>
            <a:ext cx="0" cy="4765675"/>
          </a:xfrm>
          <a:prstGeom prst="line">
            <a:avLst/>
          </a:prstGeom>
          <a:ln w="9525" cmpd="sng"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28638" y="1371600"/>
            <a:ext cx="433800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039360" y="2194559"/>
            <a:ext cx="3429000" cy="237744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3000000" algn="tl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37410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Vert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3403600" y="1371600"/>
            <a:ext cx="0" cy="4765675"/>
          </a:xfrm>
          <a:prstGeom prst="line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576638" y="1371600"/>
            <a:ext cx="493744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853758" y="1783080"/>
            <a:ext cx="2549842" cy="334200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6000000" algn="tl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904361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8" y="1280160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6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Hoz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064000" y="1371600"/>
            <a:ext cx="0" cy="4765675"/>
          </a:xfrm>
          <a:prstGeom prst="line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36720" y="1371600"/>
            <a:ext cx="4338320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29920" y="2194560"/>
            <a:ext cx="3429000" cy="237744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6000000" algn="tl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>
              <a:buNone/>
              <a:defRPr>
                <a:ln>
                  <a:noFill/>
                </a:ln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908480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57200" y="1280160"/>
            <a:ext cx="8229600" cy="475488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9225105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457200" y="1280160"/>
            <a:ext cx="8229600" cy="4754880"/>
          </a:xfrm>
          <a:prstGeom prst="rect">
            <a:avLst/>
          </a:prstGeom>
          <a:solidFill>
            <a:schemeClr val="bg2"/>
          </a:solidFill>
          <a:effectLst/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4189083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3488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0083CA"/>
              </a:solidFill>
            </a:endParaRPr>
          </a:p>
        </p:txBody>
      </p:sp>
      <p:pic>
        <p:nvPicPr>
          <p:cNvPr id="5" name="Picture 10" descr="foto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eader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5FBE1B7-AE17-4E63-BBBC-1BF03D84E2B0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16736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6261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0064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0083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72307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79161C-6813-4D58-B2F8-37ED41FB86C9}" type="datetimeFigureOut">
              <a:rPr lang="en-US" smtClean="0">
                <a:solidFill>
                  <a:srgbClr val="262262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11/13/2013</a:t>
            </a:fld>
            <a:endParaRPr lang="en-US">
              <a:solidFill>
                <a:srgbClr val="262262"/>
              </a:solidFill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62262"/>
              </a:solidFill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D6DE3B-18B4-4F81-8939-6AF663134924}" type="slidenum">
              <a:rPr lang="en-US" smtClean="0">
                <a:solidFill>
                  <a:srgbClr val="262262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26226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20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83CA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367030" y="6308725"/>
            <a:ext cx="3940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0" hangingPunct="0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28A8E0"/>
                </a:solidFill>
                <a:ea typeface="ＭＳ Ｐゴシック" pitchFamily="1" charset="-128"/>
              </a:rPr>
              <a:t>NORTHWEST ENERGY EFFICIENCY ALLIANCE </a:t>
            </a:r>
          </a:p>
        </p:txBody>
      </p:sp>
      <p:pic>
        <p:nvPicPr>
          <p:cNvPr id="8" name="Picture 7" descr="strip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708_NEEA_logo_final_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"/>
            <a:ext cx="2201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5760" y="4561840"/>
            <a:ext cx="7543800" cy="497840"/>
          </a:xfrm>
        </p:spPr>
        <p:txBody>
          <a:bodyPr lIns="91440" rIns="91440">
            <a:noAutofit/>
          </a:bodyPr>
          <a:lstStyle>
            <a:lvl1pPr>
              <a:spcBef>
                <a:spcPts val="24"/>
              </a:spcBef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760" y="5105400"/>
            <a:ext cx="6172200" cy="1066800"/>
          </a:xfrm>
          <a:prstGeom prst="rect">
            <a:avLst/>
          </a:prstGeo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>
              <a:spcBef>
                <a:spcPts val="24"/>
              </a:spcBef>
              <a:buFont typeface="Arial" charset="0"/>
              <a:buNone/>
              <a:defRPr sz="2200">
                <a:ln>
                  <a:noFill/>
                </a:ln>
                <a:solidFill>
                  <a:srgbClr val="2AA9E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56265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83CA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367030" y="6308725"/>
            <a:ext cx="3940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0" hangingPunct="0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28A8E0"/>
                </a:solidFill>
                <a:ea typeface="ＭＳ Ｐゴシック" pitchFamily="1" charset="-128"/>
              </a:rPr>
              <a:t>NORTHWEST ENERGY EFFICIENCY ALLIANCE </a:t>
            </a:r>
          </a:p>
        </p:txBody>
      </p:sp>
      <p:pic>
        <p:nvPicPr>
          <p:cNvPr id="8" name="Picture 7" descr="strip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708_NEEA_logo_final_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"/>
            <a:ext cx="2201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5760" y="4561840"/>
            <a:ext cx="7543800" cy="497840"/>
          </a:xfrm>
        </p:spPr>
        <p:txBody>
          <a:bodyPr lIns="91440" rIns="91440">
            <a:noAutofit/>
          </a:bodyPr>
          <a:lstStyle>
            <a:lvl1pPr>
              <a:spcBef>
                <a:spcPts val="24"/>
              </a:spcBef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760" y="5105400"/>
            <a:ext cx="4206240" cy="1066800"/>
          </a:xfrm>
          <a:prstGeom prst="rect">
            <a:avLst/>
          </a:prstGeom>
          <a:noFill/>
          <a:ln>
            <a:noFill/>
          </a:ln>
        </p:spPr>
        <p:txBody>
          <a:bodyPr lIns="91440" rIns="91440" anchor="t" anchorCtr="0">
            <a:noAutofit/>
          </a:bodyPr>
          <a:lstStyle>
            <a:lvl1pPr marL="0" indent="0">
              <a:spcBef>
                <a:spcPts val="24"/>
              </a:spcBef>
              <a:buFont typeface="Arial" charset="0"/>
              <a:buNone/>
              <a:defRPr sz="2200">
                <a:ln>
                  <a:noFill/>
                </a:ln>
                <a:solidFill>
                  <a:srgbClr val="2AA9E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4238" y="5105400"/>
            <a:ext cx="4053522" cy="106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200">
                <a:solidFill>
                  <a:srgbClr val="2AA9E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527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Vert image on 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28638" y="1371600"/>
            <a:ext cx="493744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659438" y="1783080"/>
            <a:ext cx="2549842" cy="334200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3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659120" y="1371600"/>
            <a:ext cx="0" cy="4765040"/>
          </a:xfrm>
          <a:prstGeom prst="line">
            <a:avLst/>
          </a:prstGeom>
          <a:ln w="9525" cmpd="sng"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7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10" descr="foto_foot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613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608320"/>
          </a:xfrm>
          <a:prstGeom prst="rect">
            <a:avLst/>
          </a:prstGeom>
          <a:gradFill>
            <a:gsLst>
              <a:gs pos="0">
                <a:srgbClr val="8ED934"/>
              </a:gs>
              <a:gs pos="100000">
                <a:srgbClr val="C9FF94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0083CA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2387600"/>
            <a:ext cx="8366125" cy="1336675"/>
          </a:xfrm>
        </p:spPr>
        <p:txBody>
          <a:bodyPr anchor="ctr">
            <a:normAutofit/>
          </a:bodyPr>
          <a:lstStyle>
            <a:lvl1pPr algn="ctr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510983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8" y="1280160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600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Vert image on 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28638" y="1371600"/>
            <a:ext cx="493744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659438" y="1783080"/>
            <a:ext cx="2549842" cy="334200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3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59120" y="1371600"/>
            <a:ext cx="0" cy="4765040"/>
          </a:xfrm>
          <a:prstGeom prst="line">
            <a:avLst/>
          </a:prstGeom>
          <a:ln w="9525" cmpd="sng"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699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Hoz image on 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28638" y="1371600"/>
            <a:ext cx="433800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039360" y="2194559"/>
            <a:ext cx="3429000" cy="237744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3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39360" y="1371600"/>
            <a:ext cx="0" cy="4765040"/>
          </a:xfrm>
          <a:prstGeom prst="line">
            <a:avLst/>
          </a:prstGeom>
          <a:ln w="9525" cmpd="sng"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801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Vert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576638" y="1371600"/>
            <a:ext cx="493744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853758" y="1783080"/>
            <a:ext cx="2549842" cy="334200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6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403600" y="1371600"/>
            <a:ext cx="0" cy="4765040"/>
          </a:xfrm>
          <a:prstGeom prst="line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784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Hoz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36720" y="1371600"/>
            <a:ext cx="4338320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29920" y="2194560"/>
            <a:ext cx="3429000" cy="237744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6000000" algn="tl" rotWithShape="0">
              <a:srgbClr val="000000">
                <a:alpha val="25000"/>
              </a:srgbClr>
            </a:outerShdw>
          </a:effectLst>
        </p:spPr>
        <p:txBody>
          <a:bodyPr/>
          <a:lstStyle>
            <a:lvl1pPr>
              <a:buNone/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064000" y="1371600"/>
            <a:ext cx="0" cy="4765040"/>
          </a:xfrm>
          <a:prstGeom prst="line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93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57200" y="1280160"/>
            <a:ext cx="8229600" cy="47548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325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457200" y="1280160"/>
            <a:ext cx="8229600" cy="4754880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55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0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83CA"/>
              </a:solidFill>
            </a:endParaRPr>
          </a:p>
        </p:txBody>
      </p:sp>
      <p:pic>
        <p:nvPicPr>
          <p:cNvPr id="3" name="Picture 10" descr="foto_foot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Head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298CC-E979-B446-BB27-29E4A3C38408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16736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09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Hoz image on 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28638" y="1371600"/>
            <a:ext cx="433800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039360" y="2194559"/>
            <a:ext cx="3429000" cy="237744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3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39360" y="1371600"/>
            <a:ext cx="0" cy="4765040"/>
          </a:xfrm>
          <a:prstGeom prst="line">
            <a:avLst/>
          </a:prstGeom>
          <a:ln w="9525" cmpd="sng"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5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32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96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83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15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67030" y="6308725"/>
            <a:ext cx="3940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28A8E0"/>
                </a:solidFill>
                <a:ea typeface="ＭＳ Ｐゴシック" pitchFamily="1" charset="-128"/>
              </a:rPr>
              <a:t>NORTHWEST ENERGY EFFICIENCY ALLIANCE </a:t>
            </a:r>
          </a:p>
        </p:txBody>
      </p:sp>
      <p:pic>
        <p:nvPicPr>
          <p:cNvPr id="8" name="Picture 7" descr="strip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708_NEEA_logo_final_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"/>
            <a:ext cx="2201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5760" y="4561840"/>
            <a:ext cx="7543800" cy="497840"/>
          </a:xfrm>
        </p:spPr>
        <p:txBody>
          <a:bodyPr lIns="91440" rIns="91440">
            <a:noAutofit/>
          </a:bodyPr>
          <a:lstStyle>
            <a:lvl1pPr>
              <a:spcBef>
                <a:spcPts val="24"/>
              </a:spcBef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760" y="5105400"/>
            <a:ext cx="6172200" cy="1066800"/>
          </a:xfrm>
          <a:prstGeom prst="rect">
            <a:avLst/>
          </a:prstGeo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>
              <a:spcBef>
                <a:spcPts val="24"/>
              </a:spcBef>
              <a:buFont typeface="Arial" charset="0"/>
              <a:buNone/>
              <a:defRPr sz="2200">
                <a:ln>
                  <a:noFill/>
                </a:ln>
                <a:solidFill>
                  <a:srgbClr val="2AA9E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450184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08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83CA"/>
              </a:solidFill>
            </a:endParaRPr>
          </a:p>
        </p:txBody>
      </p:sp>
      <p:pic>
        <p:nvPicPr>
          <p:cNvPr id="3" name="Picture 10" descr="foto_foot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Head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F298CC-E979-B446-BB27-29E4A3C38408}" type="slidenum">
              <a:rPr 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16736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8D6D22-66CE-4D32-91B7-805B09035C01}" type="datetimeFigureOut">
              <a:rPr lang="en-US">
                <a:solidFill>
                  <a:srgbClr val="262262"/>
                </a:solidFill>
              </a:rPr>
              <a:pPr/>
              <a:t>11/13/2013</a:t>
            </a:fld>
            <a:endParaRPr lang="en-US">
              <a:solidFill>
                <a:srgbClr val="26226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26226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CD3BA1-C81D-4621-B212-483489A85A06}" type="slidenum">
              <a:rPr lang="en-US">
                <a:solidFill>
                  <a:srgbClr val="262262"/>
                </a:solidFill>
              </a:rPr>
              <a:pPr/>
              <a:t>‹#›</a:t>
            </a:fld>
            <a:endParaRPr lang="en-US">
              <a:solidFill>
                <a:srgbClr val="2622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272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8" y="1280160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5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8" y="1280160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836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0083CA"/>
              </a:solidFill>
            </a:endParaRPr>
          </a:p>
        </p:txBody>
      </p:sp>
      <p:pic>
        <p:nvPicPr>
          <p:cNvPr id="5" name="Picture 10" descr="foto_foot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eader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 txBox="1">
            <a:spLocks noChangeArrowheads="1"/>
          </p:cNvSpPr>
          <p:nvPr userDrawn="1"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5FBE1B7-AE17-4E63-BBBC-1BF03D84E2B0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16736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43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Vert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576638" y="1371600"/>
            <a:ext cx="493744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853758" y="1783080"/>
            <a:ext cx="2549842" cy="334200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6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403600" y="1371600"/>
            <a:ext cx="0" cy="4765040"/>
          </a:xfrm>
          <a:prstGeom prst="line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4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9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10" descr="foto_foot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Head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298CC-E979-B446-BB27-29E4A3C38408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16736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" name="Picture 10" descr="foto_foot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ead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298CC-E979-B446-BB27-29E4A3C38408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3491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83CA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367030" y="6308725"/>
            <a:ext cx="3940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0" hangingPunct="0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28A8E0"/>
                </a:solidFill>
                <a:ea typeface="ＭＳ Ｐゴシック" pitchFamily="1" charset="-128"/>
                <a:cs typeface="Arial" pitchFamily="34" charset="0"/>
              </a:rPr>
              <a:t>NORTHWEST ENERGY EFFICIENCY ALLIANCE </a:t>
            </a:r>
          </a:p>
        </p:txBody>
      </p:sp>
      <p:pic>
        <p:nvPicPr>
          <p:cNvPr id="8" name="Picture 7" descr="strip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708_NEEA_logo_final_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65760"/>
            <a:ext cx="2201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5760" y="4561840"/>
            <a:ext cx="7543800" cy="497840"/>
          </a:xfrm>
        </p:spPr>
        <p:txBody>
          <a:bodyPr lIns="91440" rIns="91440">
            <a:noAutofit/>
          </a:bodyPr>
          <a:lstStyle>
            <a:lvl1pPr>
              <a:spcBef>
                <a:spcPts val="24"/>
              </a:spcBef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760" y="5105400"/>
            <a:ext cx="6172200" cy="1066800"/>
          </a:xfrm>
          <a:prstGeom prst="rect">
            <a:avLst/>
          </a:prstGeo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>
              <a:spcBef>
                <a:spcPts val="24"/>
              </a:spcBef>
              <a:buFont typeface="Arial" charset="0"/>
              <a:buNone/>
              <a:defRPr sz="2200">
                <a:ln>
                  <a:noFill/>
                </a:ln>
                <a:solidFill>
                  <a:srgbClr val="2AA9E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86921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83CA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367030" y="6308725"/>
            <a:ext cx="3940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200" eaLnBrk="0" hangingPunct="0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28A8E0"/>
                </a:solidFill>
                <a:ea typeface="ＭＳ Ｐゴシック" pitchFamily="1" charset="-128"/>
                <a:cs typeface="Arial" pitchFamily="34" charset="0"/>
              </a:rPr>
              <a:t>NORTHWEST ENERGY EFFICIENCY ALLIANCE </a:t>
            </a:r>
          </a:p>
        </p:txBody>
      </p:sp>
      <p:pic>
        <p:nvPicPr>
          <p:cNvPr id="8" name="Picture 7" descr="strip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100708_NEEA_logo_final_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65760"/>
            <a:ext cx="2201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5760" y="4561840"/>
            <a:ext cx="7543800" cy="497840"/>
          </a:xfrm>
        </p:spPr>
        <p:txBody>
          <a:bodyPr lIns="91440" rIns="91440">
            <a:noAutofit/>
          </a:bodyPr>
          <a:lstStyle>
            <a:lvl1pPr>
              <a:spcBef>
                <a:spcPts val="24"/>
              </a:spcBef>
              <a:defRPr sz="3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760" y="5105400"/>
            <a:ext cx="4206240" cy="1066800"/>
          </a:xfrm>
          <a:prstGeom prst="rect">
            <a:avLst/>
          </a:prstGeom>
          <a:noFill/>
          <a:ln>
            <a:noFill/>
          </a:ln>
        </p:spPr>
        <p:txBody>
          <a:bodyPr lIns="91440" rIns="91440" anchor="t" anchorCtr="0">
            <a:noAutofit/>
          </a:bodyPr>
          <a:lstStyle>
            <a:lvl1pPr marL="0" indent="0">
              <a:spcBef>
                <a:spcPts val="24"/>
              </a:spcBef>
              <a:buFont typeface="Arial" charset="0"/>
              <a:buNone/>
              <a:defRPr sz="2200">
                <a:ln>
                  <a:noFill/>
                </a:ln>
                <a:solidFill>
                  <a:srgbClr val="2AA9E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4238" y="5105400"/>
            <a:ext cx="4053522" cy="1066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200">
                <a:solidFill>
                  <a:srgbClr val="2AA9E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401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10" descr="foto_foot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13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608320"/>
          </a:xfrm>
          <a:prstGeom prst="rect">
            <a:avLst/>
          </a:prstGeom>
          <a:gradFill>
            <a:gsLst>
              <a:gs pos="0">
                <a:srgbClr val="8ED934"/>
              </a:gs>
              <a:gs pos="100000">
                <a:srgbClr val="C9FF94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0083CA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81000" y="2387600"/>
            <a:ext cx="8366125" cy="1336675"/>
          </a:xfrm>
        </p:spPr>
        <p:txBody>
          <a:bodyPr anchor="ctr">
            <a:normAutofit/>
          </a:bodyPr>
          <a:lstStyle>
            <a:lvl1pPr algn="ctr"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680995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8" y="1280160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16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Vert image on 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28638" y="1371600"/>
            <a:ext cx="493744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659438" y="1783080"/>
            <a:ext cx="2549842" cy="334200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3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659120" y="1371600"/>
            <a:ext cx="0" cy="4765040"/>
          </a:xfrm>
          <a:prstGeom prst="line">
            <a:avLst/>
          </a:prstGeom>
          <a:ln w="9525" cmpd="sng"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006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Hoz image on 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28638" y="1371600"/>
            <a:ext cx="433800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039360" y="2194559"/>
            <a:ext cx="3429000" cy="237744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3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39360" y="1371600"/>
            <a:ext cx="0" cy="4765040"/>
          </a:xfrm>
          <a:prstGeom prst="line">
            <a:avLst/>
          </a:prstGeom>
          <a:ln w="9525" cmpd="sng"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311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Vert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576638" y="1371600"/>
            <a:ext cx="4937442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853758" y="1783080"/>
            <a:ext cx="2549842" cy="3342005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6000000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403600" y="1371600"/>
            <a:ext cx="0" cy="4765040"/>
          </a:xfrm>
          <a:prstGeom prst="line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236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Hoz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36720" y="1371600"/>
            <a:ext cx="4338320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29920" y="2194560"/>
            <a:ext cx="3429000" cy="237744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6000000" algn="tl" rotWithShape="0">
              <a:srgbClr val="000000">
                <a:alpha val="25000"/>
              </a:srgbClr>
            </a:outerShdw>
          </a:effectLst>
        </p:spPr>
        <p:txBody>
          <a:bodyPr/>
          <a:lstStyle>
            <a:lvl1pPr>
              <a:buNone/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064000" y="1371600"/>
            <a:ext cx="0" cy="4765040"/>
          </a:xfrm>
          <a:prstGeom prst="line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082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Hoz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236720" y="1371600"/>
            <a:ext cx="4338320" cy="4765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29920" y="2194560"/>
            <a:ext cx="3429000" cy="237744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020000" scaled="0"/>
            <a:tileRect/>
          </a:gradFill>
          <a:ln>
            <a:noFill/>
          </a:ln>
          <a:effectLst>
            <a:outerShdw blurRad="177800" dist="114300" dir="6000000" algn="tl" rotWithShape="0">
              <a:srgbClr val="000000">
                <a:alpha val="25000"/>
              </a:srgbClr>
            </a:outerShdw>
          </a:effectLst>
        </p:spPr>
        <p:txBody>
          <a:bodyPr/>
          <a:lstStyle>
            <a:lvl1pPr>
              <a:buNone/>
              <a:defRPr>
                <a:ln>
                  <a:noFill/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64000" y="1371600"/>
            <a:ext cx="0" cy="4765040"/>
          </a:xfrm>
          <a:prstGeom prst="line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34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57200" y="1280160"/>
            <a:ext cx="8229600" cy="47548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58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457200" y="1280160"/>
            <a:ext cx="8229600" cy="4754880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92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371600"/>
            <a:ext cx="4038600" cy="4754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12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83CA"/>
              </a:solidFill>
            </a:endParaRPr>
          </a:p>
        </p:txBody>
      </p:sp>
      <p:pic>
        <p:nvPicPr>
          <p:cNvPr id="3" name="Picture 10" descr="foto_foot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Header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298CC-E979-B446-BB27-29E4A3C38408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316736"/>
            <a:ext cx="8229600" cy="47548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45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28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83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81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457200" y="1280160"/>
            <a:ext cx="8229600" cy="47548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8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1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foto_footer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eader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0"/>
            <a:ext cx="8374063" cy="749300"/>
          </a:xfrm>
          <a:prstGeom prst="rect">
            <a:avLst/>
          </a:prstGeom>
        </p:spPr>
        <p:txBody>
          <a:bodyPr vert="horz" wrap="square" lIns="9144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F298CC-E979-B446-BB27-29E4A3C38408}" type="slidenum">
              <a:rPr 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003160" y="1233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262262"/>
              </a:solidFill>
            </a:endParaRPr>
          </a:p>
        </p:txBody>
      </p:sp>
      <p:pic>
        <p:nvPicPr>
          <p:cNvPr id="9" name="Picture 6" descr="100708_NEEA_logo_final_01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6778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8016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1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Clr>
          <a:schemeClr val="bg2"/>
        </a:buClr>
        <a:buSzPct val="40000"/>
        <a:buFont typeface="Wingdings" charset="2"/>
        <a:buChar char="§"/>
        <a:defRPr lang="en-US" sz="3200" kern="1200" dirty="0" smtClean="0">
          <a:solidFill>
            <a:srgbClr val="2AA9E0"/>
          </a:solidFill>
          <a:latin typeface="+mn-lt"/>
          <a:ea typeface="+mn-ea"/>
          <a:cs typeface="+mn-cs"/>
        </a:defRPr>
      </a:lvl1pPr>
      <a:lvl2pPr marL="429768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3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68096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69848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62456" indent="-274320" algn="l" defTabSz="457200" rtl="0" eaLnBrk="1" latinLnBrk="0" hangingPunct="1">
        <a:spcBef>
          <a:spcPts val="28"/>
        </a:spcBef>
        <a:buClr>
          <a:srgbClr val="8CC646"/>
        </a:buClr>
        <a:buFont typeface="Wingdings" charset="2"/>
        <a:buChar char="§"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foto_footer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eader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0"/>
            <a:ext cx="8374063" cy="749300"/>
          </a:xfrm>
          <a:prstGeom prst="rect">
            <a:avLst/>
          </a:prstGeom>
        </p:spPr>
        <p:txBody>
          <a:bodyPr vert="horz" wrap="square" lIns="9144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298CC-E979-B446-BB27-29E4A3C38408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003160" y="1233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srgbClr val="262262"/>
              </a:solidFill>
              <a:cs typeface="Arial" pitchFamily="34" charset="0"/>
            </a:endParaRPr>
          </a:p>
        </p:txBody>
      </p:sp>
      <p:pic>
        <p:nvPicPr>
          <p:cNvPr id="9" name="Picture 6" descr="100708_NEEA_logo_final_01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6778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8016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6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Clr>
          <a:schemeClr val="bg2"/>
        </a:buClr>
        <a:buSzPct val="40000"/>
        <a:buFont typeface="Wingdings" charset="2"/>
        <a:buChar char="§"/>
        <a:defRPr lang="en-US" sz="3200" kern="1200" dirty="0" smtClean="0">
          <a:solidFill>
            <a:srgbClr val="2AA9E0"/>
          </a:solidFill>
          <a:latin typeface="+mn-lt"/>
          <a:ea typeface="+mn-ea"/>
          <a:cs typeface="+mn-cs"/>
        </a:defRPr>
      </a:lvl1pPr>
      <a:lvl2pPr marL="429768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3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68096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69848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62456" indent="-274320" algn="l" defTabSz="457200" rtl="0" eaLnBrk="1" latinLnBrk="0" hangingPunct="1">
        <a:spcBef>
          <a:spcPts val="28"/>
        </a:spcBef>
        <a:buClr>
          <a:srgbClr val="8CC646"/>
        </a:buClr>
        <a:buFont typeface="Wingdings" charset="2"/>
        <a:buChar char="§"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foto_footer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eader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0"/>
            <a:ext cx="8374063" cy="749300"/>
          </a:xfrm>
          <a:prstGeom prst="rect">
            <a:avLst/>
          </a:prstGeom>
        </p:spPr>
        <p:txBody>
          <a:bodyPr vert="horz" wrap="square" lIns="9144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F298CC-E979-B446-BB27-29E4A3C38408}" type="slidenum">
              <a:rPr lang="en-US" sz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003160" y="1233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262262"/>
              </a:solidFill>
              <a:ea typeface="ＭＳ Ｐゴシック" charset="0"/>
            </a:endParaRPr>
          </a:p>
        </p:txBody>
      </p:sp>
      <p:pic>
        <p:nvPicPr>
          <p:cNvPr id="9" name="Picture 6" descr="100708_NEEA_logo_final_01.png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6778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8016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5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Clr>
          <a:schemeClr val="bg2"/>
        </a:buClr>
        <a:buSzPct val="40000"/>
        <a:buFont typeface="Wingdings" charset="2"/>
        <a:buChar char="§"/>
        <a:defRPr lang="en-US" sz="3200" kern="1200" dirty="0" smtClean="0">
          <a:solidFill>
            <a:srgbClr val="2AA9E0"/>
          </a:solidFill>
          <a:latin typeface="+mn-lt"/>
          <a:ea typeface="+mn-ea"/>
          <a:cs typeface="+mn-cs"/>
        </a:defRPr>
      </a:lvl1pPr>
      <a:lvl2pPr marL="429768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3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68096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69848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62456" indent="-274320" algn="l" defTabSz="457200" rtl="0" eaLnBrk="1" latinLnBrk="0" hangingPunct="1">
        <a:spcBef>
          <a:spcPts val="28"/>
        </a:spcBef>
        <a:buClr>
          <a:srgbClr val="8CC646"/>
        </a:buClr>
        <a:buFont typeface="Wingdings" charset="2"/>
        <a:buChar char="§"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foto_footer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Header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3740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1AF848-8B03-4409-AA59-6C0AB0A70CB0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4003675" y="1233488"/>
            <a:ext cx="18415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262262"/>
              </a:solidFill>
            </a:endParaRPr>
          </a:p>
        </p:txBody>
      </p:sp>
      <p:pic>
        <p:nvPicPr>
          <p:cNvPr id="1031" name="Picture 6" descr="100708_NEEA_logo_final_01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6778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9525"/>
            <a:ext cx="82296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59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§"/>
        <a:defRPr lang="en-US" sz="3200" kern="1200" dirty="0">
          <a:solidFill>
            <a:srgbClr val="2AA9E0"/>
          </a:solidFill>
          <a:latin typeface="+mn-lt"/>
          <a:ea typeface="+mn-ea"/>
          <a:cs typeface="+mn-cs"/>
        </a:defRPr>
      </a:lvl1pPr>
      <a:lvl2pPr marL="428625" indent="-273050" algn="l" defTabSz="457200" rtl="0" eaLnBrk="0" fontAlgn="base" hangingPunct="0">
        <a:spcBef>
          <a:spcPts val="25"/>
        </a:spcBef>
        <a:spcAft>
          <a:spcPct val="0"/>
        </a:spcAft>
        <a:buClr>
          <a:srgbClr val="8CC646"/>
        </a:buClr>
        <a:buFont typeface="Wingdings" pitchFamily="2" charset="2"/>
        <a:buChar char="§"/>
        <a:defRPr lang="en-US" sz="3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66763" indent="-273050" algn="l" defTabSz="457200" rtl="0" eaLnBrk="0" fontAlgn="base" hangingPunct="0">
        <a:spcBef>
          <a:spcPts val="25"/>
        </a:spcBef>
        <a:spcAft>
          <a:spcPct val="0"/>
        </a:spcAft>
        <a:buClr>
          <a:srgbClr val="8CC646"/>
        </a:buClr>
        <a:buFont typeface="Wingdings" pitchFamily="2" charset="2"/>
        <a:buChar char="§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68388" indent="-273050" algn="l" defTabSz="457200" rtl="0" eaLnBrk="0" fontAlgn="base" hangingPunct="0">
        <a:spcBef>
          <a:spcPts val="25"/>
        </a:spcBef>
        <a:spcAft>
          <a:spcPct val="0"/>
        </a:spcAft>
        <a:buClr>
          <a:srgbClr val="8CC646"/>
        </a:buClr>
        <a:buFont typeface="Wingdings" pitchFamily="2" charset="2"/>
        <a:buChar char="§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362075" indent="-273050" algn="l" defTabSz="457200" rtl="0" eaLnBrk="0" fontAlgn="base" hangingPunct="0">
        <a:spcBef>
          <a:spcPts val="25"/>
        </a:spcBef>
        <a:spcAft>
          <a:spcPct val="0"/>
        </a:spcAft>
        <a:buClr>
          <a:srgbClr val="8CC646"/>
        </a:buClr>
        <a:buFont typeface="Wingdings" pitchFamily="2" charset="2"/>
        <a:buChar char="§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foto_footer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ead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0"/>
            <a:ext cx="8374063" cy="749300"/>
          </a:xfrm>
          <a:prstGeom prst="rect">
            <a:avLst/>
          </a:prstGeom>
        </p:spPr>
        <p:txBody>
          <a:bodyPr vert="horz" wrap="square" lIns="9144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298CC-E979-B446-BB27-29E4A3C38408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003160" y="1233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srgbClr val="262262"/>
              </a:solidFill>
            </a:endParaRPr>
          </a:p>
        </p:txBody>
      </p:sp>
      <p:pic>
        <p:nvPicPr>
          <p:cNvPr id="9" name="Picture 6" descr="100708_NEEA_logo_final_01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6778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8016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7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7" r:id="rId13"/>
    <p:sldLayoutId id="2147483755" r:id="rId14"/>
    <p:sldLayoutId id="2147483756" r:id="rId15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Clr>
          <a:schemeClr val="bg2"/>
        </a:buClr>
        <a:buSzPct val="40000"/>
        <a:buFont typeface="Wingdings" charset="2"/>
        <a:buChar char="§"/>
        <a:defRPr lang="en-US" sz="3200" kern="1200" dirty="0" smtClean="0">
          <a:solidFill>
            <a:srgbClr val="2AA9E0"/>
          </a:solidFill>
          <a:latin typeface="+mn-lt"/>
          <a:ea typeface="+mn-ea"/>
          <a:cs typeface="+mn-cs"/>
        </a:defRPr>
      </a:lvl1pPr>
      <a:lvl2pPr marL="429768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3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68096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69848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62456" indent="-274320" algn="l" defTabSz="457200" rtl="0" eaLnBrk="1" latinLnBrk="0" hangingPunct="1">
        <a:spcBef>
          <a:spcPts val="28"/>
        </a:spcBef>
        <a:buClr>
          <a:srgbClr val="8CC646"/>
        </a:buClr>
        <a:buFont typeface="Wingdings" charset="2"/>
        <a:buChar char="§"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foto_footer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eade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0"/>
            <a:ext cx="8374063" cy="749300"/>
          </a:xfrm>
          <a:prstGeom prst="rect">
            <a:avLst/>
          </a:prstGeom>
        </p:spPr>
        <p:txBody>
          <a:bodyPr vert="horz" wrap="square" lIns="9144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298CC-E979-B446-BB27-29E4A3C38408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003160" y="1233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262262"/>
              </a:solidFill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237" y="6095999"/>
            <a:ext cx="793133" cy="53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8016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6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Clr>
          <a:schemeClr val="bg2"/>
        </a:buClr>
        <a:buSzPct val="40000"/>
        <a:buFont typeface="Wingdings" charset="2"/>
        <a:buChar char="§"/>
        <a:defRPr lang="en-US" sz="3200" kern="1200" dirty="0" smtClean="0">
          <a:solidFill>
            <a:srgbClr val="2AA9E0"/>
          </a:solidFill>
          <a:latin typeface="+mn-lt"/>
          <a:ea typeface="+mn-ea"/>
          <a:cs typeface="+mn-cs"/>
        </a:defRPr>
      </a:lvl1pPr>
      <a:lvl2pPr marL="429768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3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68096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69848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62456" indent="-274320" algn="l" defTabSz="457200" rtl="0" eaLnBrk="1" latinLnBrk="0" hangingPunct="1">
        <a:spcBef>
          <a:spcPts val="28"/>
        </a:spcBef>
        <a:buClr>
          <a:srgbClr val="8CC646"/>
        </a:buClr>
        <a:buFont typeface="Wingdings" charset="2"/>
        <a:buChar char="§"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foto_foot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ead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0"/>
            <a:ext cx="8374063" cy="749300"/>
          </a:xfrm>
          <a:prstGeom prst="rect">
            <a:avLst/>
          </a:prstGeom>
        </p:spPr>
        <p:txBody>
          <a:bodyPr vert="horz" wrap="square" lIns="9144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298CC-E979-B446-BB27-29E4A3C38408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003160" y="1233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262262"/>
              </a:solidFill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59237" y="6095999"/>
            <a:ext cx="793133" cy="53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8016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8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Clr>
          <a:schemeClr val="bg2"/>
        </a:buClr>
        <a:buSzPct val="40000"/>
        <a:buFont typeface="Wingdings" charset="2"/>
        <a:buChar char="§"/>
        <a:defRPr lang="en-US" sz="3200" kern="1200" dirty="0" smtClean="0">
          <a:solidFill>
            <a:srgbClr val="2AA9E0"/>
          </a:solidFill>
          <a:latin typeface="+mn-lt"/>
          <a:ea typeface="+mn-ea"/>
          <a:cs typeface="+mn-cs"/>
        </a:defRPr>
      </a:lvl1pPr>
      <a:lvl2pPr marL="429768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3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68096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69848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62456" indent="-274320" algn="l" defTabSz="457200" rtl="0" eaLnBrk="1" latinLnBrk="0" hangingPunct="1">
        <a:spcBef>
          <a:spcPts val="28"/>
        </a:spcBef>
        <a:buClr>
          <a:srgbClr val="8CC646"/>
        </a:buClr>
        <a:buFont typeface="Wingdings" charset="2"/>
        <a:buChar char="§"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foto_foot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Head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3740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21AF848-8B03-4409-AA59-6C0AB0A70CB0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  <p:sp>
        <p:nvSpPr>
          <p:cNvPr id="1030" name="TextBox 3"/>
          <p:cNvSpPr txBox="1">
            <a:spLocks noChangeArrowheads="1"/>
          </p:cNvSpPr>
          <p:nvPr/>
        </p:nvSpPr>
        <p:spPr bwMode="auto">
          <a:xfrm>
            <a:off x="4003675" y="1233488"/>
            <a:ext cx="18415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262262"/>
              </a:solidFill>
            </a:endParaRPr>
          </a:p>
        </p:txBody>
      </p:sp>
      <p:pic>
        <p:nvPicPr>
          <p:cNvPr id="1031" name="Picture 6" descr="100708_NEEA_logo_final_0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6778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79525"/>
            <a:ext cx="82296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81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§"/>
        <a:defRPr lang="en-US" sz="3200" kern="1200" dirty="0">
          <a:solidFill>
            <a:srgbClr val="2AA9E0"/>
          </a:solidFill>
          <a:latin typeface="+mn-lt"/>
          <a:ea typeface="+mn-ea"/>
          <a:cs typeface="+mn-cs"/>
        </a:defRPr>
      </a:lvl1pPr>
      <a:lvl2pPr marL="428625" indent="-273050" algn="l" defTabSz="457200" rtl="0" eaLnBrk="0" fontAlgn="base" hangingPunct="0">
        <a:spcBef>
          <a:spcPts val="25"/>
        </a:spcBef>
        <a:spcAft>
          <a:spcPct val="0"/>
        </a:spcAft>
        <a:buClr>
          <a:srgbClr val="8CC646"/>
        </a:buClr>
        <a:buFont typeface="Wingdings" pitchFamily="2" charset="2"/>
        <a:buChar char="§"/>
        <a:defRPr lang="en-US" sz="3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66763" indent="-273050" algn="l" defTabSz="457200" rtl="0" eaLnBrk="0" fontAlgn="base" hangingPunct="0">
        <a:spcBef>
          <a:spcPts val="25"/>
        </a:spcBef>
        <a:spcAft>
          <a:spcPct val="0"/>
        </a:spcAft>
        <a:buClr>
          <a:srgbClr val="8CC646"/>
        </a:buClr>
        <a:buFont typeface="Wingdings" pitchFamily="2" charset="2"/>
        <a:buChar char="§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68388" indent="-273050" algn="l" defTabSz="457200" rtl="0" eaLnBrk="0" fontAlgn="base" hangingPunct="0">
        <a:spcBef>
          <a:spcPts val="25"/>
        </a:spcBef>
        <a:spcAft>
          <a:spcPct val="0"/>
        </a:spcAft>
        <a:buClr>
          <a:srgbClr val="8CC646"/>
        </a:buClr>
        <a:buFont typeface="Wingdings" pitchFamily="2" charset="2"/>
        <a:buChar char="§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362075" indent="-273050" algn="l" defTabSz="457200" rtl="0" eaLnBrk="0" fontAlgn="base" hangingPunct="0">
        <a:spcBef>
          <a:spcPts val="25"/>
        </a:spcBef>
        <a:spcAft>
          <a:spcPct val="0"/>
        </a:spcAft>
        <a:buClr>
          <a:srgbClr val="8CC646"/>
        </a:buClr>
        <a:buFont typeface="Wingdings" pitchFamily="2" charset="2"/>
        <a:buChar char="§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foto_foot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93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ead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0"/>
            <a:ext cx="8374063" cy="749300"/>
          </a:xfrm>
          <a:prstGeom prst="rect">
            <a:avLst/>
          </a:prstGeom>
        </p:spPr>
        <p:txBody>
          <a:bodyPr vert="horz" wrap="square" lIns="9144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42888" y="63246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F298CC-E979-B446-BB27-29E4A3C38408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003160" y="12331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262262"/>
              </a:solidFill>
            </a:endParaRPr>
          </a:p>
        </p:txBody>
      </p:sp>
      <p:pic>
        <p:nvPicPr>
          <p:cNvPr id="9" name="Picture 6" descr="100708_NEEA_logo_final_0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96000"/>
            <a:ext cx="6778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80160"/>
            <a:ext cx="82296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7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Clr>
          <a:schemeClr val="bg2"/>
        </a:buClr>
        <a:buSzPct val="40000"/>
        <a:buFont typeface="Wingdings" charset="2"/>
        <a:buChar char="§"/>
        <a:defRPr lang="en-US" sz="3200" kern="1200" dirty="0" smtClean="0">
          <a:solidFill>
            <a:srgbClr val="2AA9E0"/>
          </a:solidFill>
          <a:latin typeface="+mn-lt"/>
          <a:ea typeface="+mn-ea"/>
          <a:cs typeface="+mn-cs"/>
        </a:defRPr>
      </a:lvl1pPr>
      <a:lvl2pPr marL="429768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3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68096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69848" indent="-274320" algn="l" defTabSz="457200" rtl="0" eaLnBrk="1" latinLnBrk="0" hangingPunct="1">
        <a:spcBef>
          <a:spcPts val="24"/>
        </a:spcBef>
        <a:buClr>
          <a:srgbClr val="8CC646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62456" indent="-274320" algn="l" defTabSz="457200" rtl="0" eaLnBrk="1" latinLnBrk="0" hangingPunct="1">
        <a:spcBef>
          <a:spcPts val="28"/>
        </a:spcBef>
        <a:buClr>
          <a:srgbClr val="8CC646"/>
        </a:buClr>
        <a:buFont typeface="Wingdings" charset="2"/>
        <a:buChar char="§"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6A8F2-6A90-420F-A574-80D5AF6BF6F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6295-A959-461E-911C-AA46ADA0E8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0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jpe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8.png"/><Relationship Id="rId20" Type="http://schemas.openxmlformats.org/officeDocument/2006/relationships/image" Target="../media/image7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jpg"/><Relationship Id="rId19" Type="http://schemas.openxmlformats.org/officeDocument/2006/relationships/image" Target="../media/image71.jpe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6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73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chart" Target="../charts/chart3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BBGNiw9Kf_X4JM&amp;tbnid=7m9wpRTB65JgmM:&amp;ved=0CAUQjRw&amp;url=http://asifpremji.com/business-2/results-are-guaranteed-conclusions-perceptions-arent/&amp;ei=Q2x5Uq3GA-rNiwLoi4CoAg&amp;bvm=bv.55980276,d.cGE&amp;psig=AFQjCNG_Ec815NixcY4cbt25EQ176-cKkg&amp;ust=138377567202278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jharris@neea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6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6" Type="http://schemas.openxmlformats.org/officeDocument/2006/relationships/hyperlink" Target="http://neea.org/about-neea/northwest-energy-efficiency-alliance-board" TargetMode="Externa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19" Type="http://schemas.openxmlformats.org/officeDocument/2006/relationships/image" Target="../media/image37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46710" y="4323715"/>
            <a:ext cx="7543800" cy="49784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cs typeface="+mj-cs"/>
              </a:rPr>
              <a:t>Maximizing Energy Efficiency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06383" y="4980956"/>
            <a:ext cx="8410105" cy="1215128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Washington Utilities and Transportation Commission </a:t>
            </a:r>
          </a:p>
          <a:p>
            <a:pPr marL="0" indent="0" eaLnBrk="1" hangingPunct="1"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Nov. 15, 2013</a:t>
            </a:r>
          </a:p>
          <a:p>
            <a:pPr marL="0" indent="0" eaLnBrk="1" hangingPunct="1">
              <a:defRPr/>
            </a:pPr>
            <a:endParaRPr lang="en-US" sz="2400" dirty="0" smtClean="0">
              <a:solidFill>
                <a:schemeClr val="accent2"/>
              </a:solidFill>
              <a:latin typeface="Arial" charset="0"/>
            </a:endParaRPr>
          </a:p>
          <a:p>
            <a:pPr marL="0" indent="0" eaLnBrk="1" hangingPunct="1"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Jeff Harris, Director, Technology and Market Strategy</a:t>
            </a:r>
          </a:p>
          <a:p>
            <a:pPr marL="0" indent="0" eaLnBrk="1" hangingPunct="1">
              <a:defRPr/>
            </a:pPr>
            <a:r>
              <a:rPr lang="en-US" sz="2400" dirty="0" smtClean="0">
                <a:solidFill>
                  <a:schemeClr val="accent2"/>
                </a:solidFill>
                <a:latin typeface="Arial" charset="0"/>
              </a:rPr>
              <a:t>Clay Norris, Director, Stakeholder Relations</a:t>
            </a:r>
          </a:p>
          <a:p>
            <a:pPr marL="0" indent="0" eaLnBrk="1" hangingPunct="1">
              <a:defRPr/>
            </a:pPr>
            <a:endParaRPr lang="en-US" sz="865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75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172202" y="1345234"/>
            <a:ext cx="2553499" cy="4979366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03603" y="1345234"/>
            <a:ext cx="2553499" cy="4979366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2" y="1345234"/>
            <a:ext cx="2553499" cy="4979366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NEEA Works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" y="1295400"/>
            <a:ext cx="2553501" cy="1588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2" y="914400"/>
            <a:ext cx="2400298" cy="430834"/>
          </a:xfrm>
          <a:prstGeom prst="rect">
            <a:avLst/>
          </a:prstGeom>
        </p:spPr>
        <p:txBody>
          <a:bodyPr vert="horz" wrap="square" lIns="91440" tIns="45720" rIns="0" bIns="45720" rtlCol="0" anchor="ctr">
            <a:noAutofit/>
          </a:bodyPr>
          <a:lstStyle/>
          <a:p>
            <a:pPr defTabSz="457200">
              <a:defRPr/>
            </a:pPr>
            <a:r>
              <a:rPr lang="en-US" sz="1400" b="1" dirty="0">
                <a:solidFill>
                  <a:srgbClr val="262262"/>
                </a:solidFill>
              </a:rPr>
              <a:t>IDENTIFY BARRIER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03601" y="1295400"/>
            <a:ext cx="2553501" cy="1588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3303603" y="914400"/>
            <a:ext cx="2538398" cy="430834"/>
          </a:xfrm>
          <a:prstGeom prst="rect">
            <a:avLst/>
          </a:prstGeom>
        </p:spPr>
        <p:txBody>
          <a:bodyPr vert="horz" wrap="square" lIns="91440" tIns="45720" rIns="0" bIns="45720" rtlCol="0" anchor="ctr">
            <a:normAutofit/>
          </a:bodyPr>
          <a:lstStyle/>
          <a:p>
            <a:pPr defTabSz="457200">
              <a:defRPr/>
            </a:pPr>
            <a:r>
              <a:rPr lang="en-US" sz="1400" b="1" dirty="0">
                <a:solidFill>
                  <a:srgbClr val="262262"/>
                </a:solidFill>
              </a:rPr>
              <a:t>MARKET INTERVENTION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72200" y="1295400"/>
            <a:ext cx="2553501" cy="1588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6172202" y="914399"/>
            <a:ext cx="2495548" cy="440267"/>
          </a:xfrm>
          <a:prstGeom prst="rect">
            <a:avLst/>
          </a:prstGeom>
        </p:spPr>
        <p:txBody>
          <a:bodyPr vert="horz" wrap="square" lIns="91440" tIns="45720" rIns="0" bIns="45720" rtlCol="0" anchor="ctr">
            <a:noAutofit/>
          </a:bodyPr>
          <a:lstStyle/>
          <a:p>
            <a:pPr defTabSz="457200">
              <a:defRPr/>
            </a:pPr>
            <a:r>
              <a:rPr lang="en-US" sz="1400" b="1" dirty="0">
                <a:solidFill>
                  <a:srgbClr val="262262"/>
                </a:solidFill>
              </a:rPr>
              <a:t>MARKET TRANSFORMED</a:t>
            </a:r>
          </a:p>
        </p:txBody>
      </p:sp>
      <p:sp>
        <p:nvSpPr>
          <p:cNvPr id="23" name="Content Placeholder 3"/>
          <p:cNvSpPr>
            <a:spLocks/>
          </p:cNvSpPr>
          <p:nvPr/>
        </p:nvSpPr>
        <p:spPr bwMode="auto">
          <a:xfrm>
            <a:off x="564363" y="3599460"/>
            <a:ext cx="2446338" cy="536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20000"/>
              </a:spcBef>
            </a:pPr>
            <a:r>
              <a:rPr lang="en-US" dirty="0">
                <a:solidFill>
                  <a:srgbClr val="262262"/>
                </a:solidFill>
              </a:rPr>
              <a:t>NEEA identifies barriers that impede market adoption of energy-efficient products, services and practices.</a:t>
            </a:r>
          </a:p>
        </p:txBody>
      </p:sp>
      <p:sp>
        <p:nvSpPr>
          <p:cNvPr id="26" name="Content Placeholder 3"/>
          <p:cNvSpPr>
            <a:spLocks/>
          </p:cNvSpPr>
          <p:nvPr/>
        </p:nvSpPr>
        <p:spPr bwMode="auto">
          <a:xfrm>
            <a:off x="3493829" y="3599460"/>
            <a:ext cx="2446338" cy="536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20000"/>
              </a:spcBef>
            </a:pPr>
            <a:r>
              <a:rPr lang="en-US" dirty="0">
                <a:solidFill>
                  <a:srgbClr val="262262"/>
                </a:solidFill>
              </a:rPr>
              <a:t>NEEA strategically intervenes to remove market barriers in collaboration with our partners.</a:t>
            </a:r>
          </a:p>
        </p:txBody>
      </p:sp>
      <p:sp>
        <p:nvSpPr>
          <p:cNvPr id="29" name="Content Placeholder 3"/>
          <p:cNvSpPr>
            <a:spLocks/>
          </p:cNvSpPr>
          <p:nvPr/>
        </p:nvSpPr>
        <p:spPr bwMode="auto">
          <a:xfrm>
            <a:off x="6321696" y="3599460"/>
            <a:ext cx="2263504" cy="15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20000"/>
              </a:spcBef>
            </a:pPr>
            <a:r>
              <a:rPr lang="en-US" dirty="0">
                <a:solidFill>
                  <a:srgbClr val="262262"/>
                </a:solidFill>
              </a:rPr>
              <a:t>The market is transformed and continues to accelerate without further intervention.</a:t>
            </a:r>
            <a:endParaRPr lang="en-US" dirty="0">
              <a:solidFill>
                <a:srgbClr val="0083CA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9" y="1694718"/>
            <a:ext cx="1712983" cy="17129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873" y="1697985"/>
            <a:ext cx="1892300" cy="1727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3718" r="2872" b="3718"/>
          <a:stretch>
            <a:fillRect/>
          </a:stretch>
        </p:blipFill>
        <p:spPr>
          <a:xfrm>
            <a:off x="6446630" y="1813518"/>
            <a:ext cx="1998660" cy="151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0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52814" y="1632571"/>
            <a:ext cx="7289815" cy="4462743"/>
            <a:chOff x="1252814" y="1632571"/>
            <a:chExt cx="7289815" cy="4462743"/>
          </a:xfrm>
        </p:grpSpPr>
        <p:sp>
          <p:nvSpPr>
            <p:cNvPr id="34" name="Freeform 33"/>
            <p:cNvSpPr/>
            <p:nvPr/>
          </p:nvSpPr>
          <p:spPr>
            <a:xfrm>
              <a:off x="6799148" y="1632571"/>
              <a:ext cx="1743481" cy="4458033"/>
            </a:xfrm>
            <a:custGeom>
              <a:avLst/>
              <a:gdLst>
                <a:gd name="connsiteX0" fmla="*/ 941917 w 2217209"/>
                <a:gd name="connsiteY0" fmla="*/ 465666 h 4275666"/>
                <a:gd name="connsiteX1" fmla="*/ 1386417 w 2217209"/>
                <a:gd name="connsiteY1" fmla="*/ 248708 h 4275666"/>
                <a:gd name="connsiteX2" fmla="*/ 1899709 w 2217209"/>
                <a:gd name="connsiteY2" fmla="*/ 74083 h 4275666"/>
                <a:gd name="connsiteX3" fmla="*/ 2217209 w 2217209"/>
                <a:gd name="connsiteY3" fmla="*/ 0 h 4275666"/>
                <a:gd name="connsiteX4" fmla="*/ 2217209 w 2217209"/>
                <a:gd name="connsiteY4" fmla="*/ 4275666 h 4275666"/>
                <a:gd name="connsiteX5" fmla="*/ 0 w 2217209"/>
                <a:gd name="connsiteY5" fmla="*/ 4275666 h 4275666"/>
                <a:gd name="connsiteX6" fmla="*/ 5292 w 2217209"/>
                <a:gd name="connsiteY6" fmla="*/ 1137708 h 4275666"/>
                <a:gd name="connsiteX7" fmla="*/ 449792 w 2217209"/>
                <a:gd name="connsiteY7" fmla="*/ 793750 h 4275666"/>
                <a:gd name="connsiteX8" fmla="*/ 941917 w 2217209"/>
                <a:gd name="connsiteY8" fmla="*/ 465666 h 4275666"/>
                <a:gd name="connsiteX0" fmla="*/ 978452 w 2253744"/>
                <a:gd name="connsiteY0" fmla="*/ 465666 h 4275666"/>
                <a:gd name="connsiteX1" fmla="*/ 1422952 w 2253744"/>
                <a:gd name="connsiteY1" fmla="*/ 248708 h 4275666"/>
                <a:gd name="connsiteX2" fmla="*/ 1936244 w 2253744"/>
                <a:gd name="connsiteY2" fmla="*/ 74083 h 4275666"/>
                <a:gd name="connsiteX3" fmla="*/ 2253744 w 2253744"/>
                <a:gd name="connsiteY3" fmla="*/ 0 h 4275666"/>
                <a:gd name="connsiteX4" fmla="*/ 2253744 w 2253744"/>
                <a:gd name="connsiteY4" fmla="*/ 4275666 h 4275666"/>
                <a:gd name="connsiteX5" fmla="*/ 36535 w 2253744"/>
                <a:gd name="connsiteY5" fmla="*/ 4275666 h 4275666"/>
                <a:gd name="connsiteX6" fmla="*/ 0 w 2253744"/>
                <a:gd name="connsiteY6" fmla="*/ 431457 h 4275666"/>
                <a:gd name="connsiteX7" fmla="*/ 486327 w 2253744"/>
                <a:gd name="connsiteY7" fmla="*/ 793750 h 4275666"/>
                <a:gd name="connsiteX8" fmla="*/ 978452 w 2253744"/>
                <a:gd name="connsiteY8" fmla="*/ 465666 h 4275666"/>
                <a:gd name="connsiteX0" fmla="*/ 978452 w 2253744"/>
                <a:gd name="connsiteY0" fmla="*/ 465666 h 4275666"/>
                <a:gd name="connsiteX1" fmla="*/ 1422952 w 2253744"/>
                <a:gd name="connsiteY1" fmla="*/ 248708 h 4275666"/>
                <a:gd name="connsiteX2" fmla="*/ 1936244 w 2253744"/>
                <a:gd name="connsiteY2" fmla="*/ 74083 h 4275666"/>
                <a:gd name="connsiteX3" fmla="*/ 2253744 w 2253744"/>
                <a:gd name="connsiteY3" fmla="*/ 0 h 4275666"/>
                <a:gd name="connsiteX4" fmla="*/ 2253744 w 2253744"/>
                <a:gd name="connsiteY4" fmla="*/ 4275666 h 4275666"/>
                <a:gd name="connsiteX5" fmla="*/ 36535 w 2253744"/>
                <a:gd name="connsiteY5" fmla="*/ 4275666 h 4275666"/>
                <a:gd name="connsiteX6" fmla="*/ 0 w 2253744"/>
                <a:gd name="connsiteY6" fmla="*/ 431457 h 4275666"/>
                <a:gd name="connsiteX7" fmla="*/ 465413 w 2253744"/>
                <a:gd name="connsiteY7" fmla="*/ 327924 h 4275666"/>
                <a:gd name="connsiteX8" fmla="*/ 978452 w 2253744"/>
                <a:gd name="connsiteY8" fmla="*/ 465666 h 4275666"/>
                <a:gd name="connsiteX0" fmla="*/ 957538 w 2253744"/>
                <a:gd name="connsiteY0" fmla="*/ 270320 h 4275666"/>
                <a:gd name="connsiteX1" fmla="*/ 1422952 w 2253744"/>
                <a:gd name="connsiteY1" fmla="*/ 248708 h 4275666"/>
                <a:gd name="connsiteX2" fmla="*/ 1936244 w 2253744"/>
                <a:gd name="connsiteY2" fmla="*/ 74083 h 4275666"/>
                <a:gd name="connsiteX3" fmla="*/ 2253744 w 2253744"/>
                <a:gd name="connsiteY3" fmla="*/ 0 h 4275666"/>
                <a:gd name="connsiteX4" fmla="*/ 2253744 w 2253744"/>
                <a:gd name="connsiteY4" fmla="*/ 4275666 h 4275666"/>
                <a:gd name="connsiteX5" fmla="*/ 36535 w 2253744"/>
                <a:gd name="connsiteY5" fmla="*/ 4275666 h 4275666"/>
                <a:gd name="connsiteX6" fmla="*/ 0 w 2253744"/>
                <a:gd name="connsiteY6" fmla="*/ 431457 h 4275666"/>
                <a:gd name="connsiteX7" fmla="*/ 465413 w 2253744"/>
                <a:gd name="connsiteY7" fmla="*/ 327924 h 4275666"/>
                <a:gd name="connsiteX8" fmla="*/ 957538 w 2253744"/>
                <a:gd name="connsiteY8" fmla="*/ 270320 h 4275666"/>
                <a:gd name="connsiteX0" fmla="*/ 957538 w 2253744"/>
                <a:gd name="connsiteY0" fmla="*/ 270320 h 4275666"/>
                <a:gd name="connsiteX1" fmla="*/ 1422952 w 2253744"/>
                <a:gd name="connsiteY1" fmla="*/ 248708 h 4275666"/>
                <a:gd name="connsiteX2" fmla="*/ 2009441 w 2253744"/>
                <a:gd name="connsiteY2" fmla="*/ 149217 h 4275666"/>
                <a:gd name="connsiteX3" fmla="*/ 2253744 w 2253744"/>
                <a:gd name="connsiteY3" fmla="*/ 0 h 4275666"/>
                <a:gd name="connsiteX4" fmla="*/ 2253744 w 2253744"/>
                <a:gd name="connsiteY4" fmla="*/ 4275666 h 4275666"/>
                <a:gd name="connsiteX5" fmla="*/ 36535 w 2253744"/>
                <a:gd name="connsiteY5" fmla="*/ 4275666 h 4275666"/>
                <a:gd name="connsiteX6" fmla="*/ 0 w 2253744"/>
                <a:gd name="connsiteY6" fmla="*/ 431457 h 4275666"/>
                <a:gd name="connsiteX7" fmla="*/ 465413 w 2253744"/>
                <a:gd name="connsiteY7" fmla="*/ 327924 h 4275666"/>
                <a:gd name="connsiteX8" fmla="*/ 957538 w 2253744"/>
                <a:gd name="connsiteY8" fmla="*/ 270320 h 4275666"/>
                <a:gd name="connsiteX0" fmla="*/ 957538 w 2253744"/>
                <a:gd name="connsiteY0" fmla="*/ 135080 h 4140426"/>
                <a:gd name="connsiteX1" fmla="*/ 1422952 w 2253744"/>
                <a:gd name="connsiteY1" fmla="*/ 113468 h 4140426"/>
                <a:gd name="connsiteX2" fmla="*/ 2009441 w 2253744"/>
                <a:gd name="connsiteY2" fmla="*/ 13977 h 4140426"/>
                <a:gd name="connsiteX3" fmla="*/ 2253744 w 2253744"/>
                <a:gd name="connsiteY3" fmla="*/ 0 h 4140426"/>
                <a:gd name="connsiteX4" fmla="*/ 2253744 w 2253744"/>
                <a:gd name="connsiteY4" fmla="*/ 4140426 h 4140426"/>
                <a:gd name="connsiteX5" fmla="*/ 36535 w 2253744"/>
                <a:gd name="connsiteY5" fmla="*/ 4140426 h 4140426"/>
                <a:gd name="connsiteX6" fmla="*/ 0 w 2253744"/>
                <a:gd name="connsiteY6" fmla="*/ 296217 h 4140426"/>
                <a:gd name="connsiteX7" fmla="*/ 465413 w 2253744"/>
                <a:gd name="connsiteY7" fmla="*/ 192684 h 4140426"/>
                <a:gd name="connsiteX8" fmla="*/ 957538 w 2253744"/>
                <a:gd name="connsiteY8" fmla="*/ 135080 h 414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3744" h="4140426">
                  <a:moveTo>
                    <a:pt x="957538" y="135080"/>
                  </a:moveTo>
                  <a:lnTo>
                    <a:pt x="1422952" y="113468"/>
                  </a:lnTo>
                  <a:lnTo>
                    <a:pt x="2009441" y="13977"/>
                  </a:lnTo>
                  <a:lnTo>
                    <a:pt x="2253744" y="0"/>
                  </a:lnTo>
                  <a:lnTo>
                    <a:pt x="2253744" y="4140426"/>
                  </a:lnTo>
                  <a:lnTo>
                    <a:pt x="36535" y="4140426"/>
                  </a:lnTo>
                  <a:lnTo>
                    <a:pt x="0" y="296217"/>
                  </a:lnTo>
                  <a:lnTo>
                    <a:pt x="465413" y="192684"/>
                  </a:lnTo>
                  <a:lnTo>
                    <a:pt x="957538" y="135080"/>
                  </a:lnTo>
                  <a:close/>
                </a:path>
              </a:pathLst>
            </a:custGeom>
            <a:gradFill>
              <a:gsLst>
                <a:gs pos="0">
                  <a:srgbClr val="F1BD54"/>
                </a:gs>
                <a:gs pos="100000">
                  <a:schemeClr val="bg2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3CA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252814" y="4488935"/>
              <a:ext cx="2567459" cy="1606379"/>
            </a:xfrm>
            <a:custGeom>
              <a:avLst/>
              <a:gdLst>
                <a:gd name="connsiteX0" fmla="*/ 1524000 w 2567459"/>
                <a:gd name="connsiteY0" fmla="*/ 748270 h 1606379"/>
                <a:gd name="connsiteX1" fmla="*/ 2004540 w 2567459"/>
                <a:gd name="connsiteY1" fmla="*/ 487406 h 1606379"/>
                <a:gd name="connsiteX2" fmla="*/ 2203621 w 2567459"/>
                <a:gd name="connsiteY2" fmla="*/ 350108 h 1606379"/>
                <a:gd name="connsiteX3" fmla="*/ 2567459 w 2567459"/>
                <a:gd name="connsiteY3" fmla="*/ 0 h 1606379"/>
                <a:gd name="connsiteX4" fmla="*/ 2560594 w 2567459"/>
                <a:gd name="connsiteY4" fmla="*/ 1606379 h 1606379"/>
                <a:gd name="connsiteX5" fmla="*/ 0 w 2567459"/>
                <a:gd name="connsiteY5" fmla="*/ 1606379 h 1606379"/>
                <a:gd name="connsiteX6" fmla="*/ 6865 w 2567459"/>
                <a:gd name="connsiteY6" fmla="*/ 1043460 h 1606379"/>
                <a:gd name="connsiteX7" fmla="*/ 329513 w 2567459"/>
                <a:gd name="connsiteY7" fmla="*/ 1043460 h 1606379"/>
                <a:gd name="connsiteX8" fmla="*/ 748270 w 2567459"/>
                <a:gd name="connsiteY8" fmla="*/ 988541 h 1606379"/>
                <a:gd name="connsiteX9" fmla="*/ 1153297 w 2567459"/>
                <a:gd name="connsiteY9" fmla="*/ 899297 h 1606379"/>
                <a:gd name="connsiteX10" fmla="*/ 1524000 w 2567459"/>
                <a:gd name="connsiteY10" fmla="*/ 748270 h 160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7459" h="1606379">
                  <a:moveTo>
                    <a:pt x="1524000" y="748270"/>
                  </a:moveTo>
                  <a:lnTo>
                    <a:pt x="2004540" y="487406"/>
                  </a:lnTo>
                  <a:lnTo>
                    <a:pt x="2203621" y="350108"/>
                  </a:lnTo>
                  <a:lnTo>
                    <a:pt x="2567459" y="0"/>
                  </a:lnTo>
                  <a:cubicBezTo>
                    <a:pt x="2565171" y="535460"/>
                    <a:pt x="2562882" y="1070919"/>
                    <a:pt x="2560594" y="1606379"/>
                  </a:cubicBezTo>
                  <a:lnTo>
                    <a:pt x="0" y="1606379"/>
                  </a:lnTo>
                  <a:cubicBezTo>
                    <a:pt x="2288" y="1418739"/>
                    <a:pt x="4577" y="1231100"/>
                    <a:pt x="6865" y="1043460"/>
                  </a:cubicBezTo>
                  <a:lnTo>
                    <a:pt x="329513" y="1043460"/>
                  </a:lnTo>
                  <a:lnTo>
                    <a:pt x="748270" y="988541"/>
                  </a:lnTo>
                  <a:lnTo>
                    <a:pt x="1153297" y="899297"/>
                  </a:lnTo>
                  <a:lnTo>
                    <a:pt x="1524000" y="74827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bg2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3CA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04348" y="2951205"/>
              <a:ext cx="1242541" cy="3144109"/>
            </a:xfrm>
            <a:custGeom>
              <a:avLst/>
              <a:gdLst>
                <a:gd name="connsiteX0" fmla="*/ 597243 w 1242541"/>
                <a:gd name="connsiteY0" fmla="*/ 762000 h 3144109"/>
                <a:gd name="connsiteX1" fmla="*/ 864973 w 1242541"/>
                <a:gd name="connsiteY1" fmla="*/ 411892 h 3144109"/>
                <a:gd name="connsiteX2" fmla="*/ 1242541 w 1242541"/>
                <a:gd name="connsiteY2" fmla="*/ 0 h 3144109"/>
                <a:gd name="connsiteX3" fmla="*/ 1242541 w 1242541"/>
                <a:gd name="connsiteY3" fmla="*/ 3144109 h 3144109"/>
                <a:gd name="connsiteX4" fmla="*/ 0 w 1242541"/>
                <a:gd name="connsiteY4" fmla="*/ 3144109 h 3144109"/>
                <a:gd name="connsiteX5" fmla="*/ 0 w 1242541"/>
                <a:gd name="connsiteY5" fmla="*/ 1537730 h 3144109"/>
                <a:gd name="connsiteX6" fmla="*/ 384433 w 1242541"/>
                <a:gd name="connsiteY6" fmla="*/ 1091514 h 3144109"/>
                <a:gd name="connsiteX7" fmla="*/ 597243 w 1242541"/>
                <a:gd name="connsiteY7" fmla="*/ 762000 h 314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2541" h="3144109">
                  <a:moveTo>
                    <a:pt x="597243" y="762000"/>
                  </a:moveTo>
                  <a:lnTo>
                    <a:pt x="864973" y="411892"/>
                  </a:lnTo>
                  <a:lnTo>
                    <a:pt x="1242541" y="0"/>
                  </a:lnTo>
                  <a:lnTo>
                    <a:pt x="1242541" y="3144109"/>
                  </a:lnTo>
                  <a:lnTo>
                    <a:pt x="0" y="3144109"/>
                  </a:lnTo>
                  <a:lnTo>
                    <a:pt x="0" y="1537730"/>
                  </a:lnTo>
                  <a:lnTo>
                    <a:pt x="384433" y="1091514"/>
                  </a:lnTo>
                  <a:lnTo>
                    <a:pt x="597243" y="7620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bg2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3CA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043314" y="1818217"/>
              <a:ext cx="1792916" cy="4275666"/>
            </a:xfrm>
            <a:custGeom>
              <a:avLst/>
              <a:gdLst>
                <a:gd name="connsiteX0" fmla="*/ 941917 w 2217209"/>
                <a:gd name="connsiteY0" fmla="*/ 465666 h 4275666"/>
                <a:gd name="connsiteX1" fmla="*/ 1386417 w 2217209"/>
                <a:gd name="connsiteY1" fmla="*/ 248708 h 4275666"/>
                <a:gd name="connsiteX2" fmla="*/ 1899709 w 2217209"/>
                <a:gd name="connsiteY2" fmla="*/ 74083 h 4275666"/>
                <a:gd name="connsiteX3" fmla="*/ 2217209 w 2217209"/>
                <a:gd name="connsiteY3" fmla="*/ 0 h 4275666"/>
                <a:gd name="connsiteX4" fmla="*/ 2217209 w 2217209"/>
                <a:gd name="connsiteY4" fmla="*/ 4275666 h 4275666"/>
                <a:gd name="connsiteX5" fmla="*/ 0 w 2217209"/>
                <a:gd name="connsiteY5" fmla="*/ 4275666 h 4275666"/>
                <a:gd name="connsiteX6" fmla="*/ 5292 w 2217209"/>
                <a:gd name="connsiteY6" fmla="*/ 1137708 h 4275666"/>
                <a:gd name="connsiteX7" fmla="*/ 449792 w 2217209"/>
                <a:gd name="connsiteY7" fmla="*/ 793750 h 4275666"/>
                <a:gd name="connsiteX8" fmla="*/ 941917 w 2217209"/>
                <a:gd name="connsiteY8" fmla="*/ 465666 h 427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7209" h="4275666">
                  <a:moveTo>
                    <a:pt x="941917" y="465666"/>
                  </a:moveTo>
                  <a:lnTo>
                    <a:pt x="1386417" y="248708"/>
                  </a:lnTo>
                  <a:lnTo>
                    <a:pt x="1899709" y="74083"/>
                  </a:lnTo>
                  <a:lnTo>
                    <a:pt x="2217209" y="0"/>
                  </a:lnTo>
                  <a:lnTo>
                    <a:pt x="2217209" y="4275666"/>
                  </a:lnTo>
                  <a:lnTo>
                    <a:pt x="0" y="4275666"/>
                  </a:lnTo>
                  <a:lnTo>
                    <a:pt x="5292" y="1137708"/>
                  </a:lnTo>
                  <a:lnTo>
                    <a:pt x="449792" y="793750"/>
                  </a:lnTo>
                  <a:lnTo>
                    <a:pt x="941917" y="465666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3CA"/>
                </a:solidFill>
              </a:endParaRPr>
            </a:p>
          </p:txBody>
        </p:sp>
      </p:grpSp>
      <p:sp>
        <p:nvSpPr>
          <p:cNvPr id="181253" name="TextBox 44"/>
          <p:cNvSpPr txBox="1">
            <a:spLocks noChangeArrowheads="1"/>
          </p:cNvSpPr>
          <p:nvPr/>
        </p:nvSpPr>
        <p:spPr bwMode="auto">
          <a:xfrm rot="-5400000">
            <a:off x="156712" y="3097213"/>
            <a:ext cx="164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808080"/>
                </a:solidFill>
              </a:rPr>
              <a:t>Market Share</a:t>
            </a:r>
          </a:p>
        </p:txBody>
      </p:sp>
      <p:sp>
        <p:nvSpPr>
          <p:cNvPr id="181254" name="TextBox 45"/>
          <p:cNvSpPr txBox="1">
            <a:spLocks noChangeArrowheads="1"/>
          </p:cNvSpPr>
          <p:nvPr/>
        </p:nvSpPr>
        <p:spPr bwMode="auto">
          <a:xfrm>
            <a:off x="3821221" y="6102480"/>
            <a:ext cx="2020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808080"/>
                </a:solidFill>
              </a:rPr>
              <a:t>Time</a:t>
            </a:r>
            <a:endParaRPr lang="en-US" sz="1000" b="1" dirty="0">
              <a:solidFill>
                <a:srgbClr val="80808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723167" y="3265488"/>
            <a:ext cx="1692274" cy="274638"/>
            <a:chOff x="4723167" y="3265488"/>
            <a:chExt cx="1692274" cy="274638"/>
          </a:xfrm>
        </p:grpSpPr>
        <p:sp>
          <p:nvSpPr>
            <p:cNvPr id="181306" name="Line 10"/>
            <p:cNvSpPr>
              <a:spLocks noChangeShapeType="1"/>
            </p:cNvSpPr>
            <p:nvPr/>
          </p:nvSpPr>
          <p:spPr bwMode="auto">
            <a:xfrm flipH="1">
              <a:off x="4723167" y="3530602"/>
              <a:ext cx="1601492" cy="0"/>
            </a:xfrm>
            <a:prstGeom prst="line">
              <a:avLst/>
            </a:prstGeom>
            <a:noFill/>
            <a:ln w="22225" cap="rnd">
              <a:solidFill>
                <a:srgbClr val="26226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>
                <a:solidFill>
                  <a:srgbClr val="262262"/>
                </a:solidFill>
              </a:endParaRPr>
            </a:p>
          </p:txBody>
        </p:sp>
        <p:sp>
          <p:nvSpPr>
            <p:cNvPr id="181308" name="TextBox 45"/>
            <p:cNvSpPr txBox="1">
              <a:spLocks noChangeArrowheads="1"/>
            </p:cNvSpPr>
            <p:nvPr/>
          </p:nvSpPr>
          <p:spPr bwMode="auto">
            <a:xfrm>
              <a:off x="4754917" y="3265488"/>
              <a:ext cx="1660524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rgbClr val="262262"/>
                  </a:solidFill>
                </a:rPr>
                <a:t>Transformation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24659" y="2024858"/>
            <a:ext cx="300112" cy="1658938"/>
            <a:chOff x="6324659" y="2024858"/>
            <a:chExt cx="300112" cy="1658938"/>
          </a:xfrm>
        </p:grpSpPr>
        <p:sp>
          <p:nvSpPr>
            <p:cNvPr id="181307" name="Line 11"/>
            <p:cNvSpPr>
              <a:spLocks noChangeShapeType="1"/>
            </p:cNvSpPr>
            <p:nvPr/>
          </p:nvSpPr>
          <p:spPr bwMode="auto">
            <a:xfrm flipV="1">
              <a:off x="6324659" y="2214564"/>
              <a:ext cx="0" cy="1279526"/>
            </a:xfrm>
            <a:prstGeom prst="line">
              <a:avLst/>
            </a:prstGeom>
            <a:noFill/>
            <a:ln w="22225" cap="rnd">
              <a:solidFill>
                <a:srgbClr val="26226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dirty="0">
                <a:solidFill>
                  <a:srgbClr val="262262"/>
                </a:solidFill>
              </a:endParaRPr>
            </a:p>
          </p:txBody>
        </p:sp>
        <p:sp>
          <p:nvSpPr>
            <p:cNvPr id="181309" name="TextBox 45"/>
            <p:cNvSpPr txBox="1">
              <a:spLocks noChangeArrowheads="1"/>
            </p:cNvSpPr>
            <p:nvPr/>
          </p:nvSpPr>
          <p:spPr bwMode="auto">
            <a:xfrm rot="5400000">
              <a:off x="5657984" y="2717008"/>
              <a:ext cx="165893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 dirty="0">
                  <a:solidFill>
                    <a:srgbClr val="262262"/>
                  </a:solidFill>
                </a:rPr>
                <a:t>Market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92316" y="1486957"/>
            <a:ext cx="7729664" cy="4069293"/>
            <a:chOff x="295147" y="1507604"/>
            <a:chExt cx="7729406" cy="4068794"/>
          </a:xfrm>
        </p:grpSpPr>
        <p:sp>
          <p:nvSpPr>
            <p:cNvPr id="7" name="Freeform 6"/>
            <p:cNvSpPr/>
            <p:nvPr/>
          </p:nvSpPr>
          <p:spPr>
            <a:xfrm>
              <a:off x="1352512" y="1770040"/>
              <a:ext cx="6672041" cy="3806358"/>
            </a:xfrm>
            <a:custGeom>
              <a:avLst/>
              <a:gdLst>
                <a:gd name="connsiteX0" fmla="*/ 0 w 6906957"/>
                <a:gd name="connsiteY0" fmla="*/ 0 h 3990974"/>
                <a:gd name="connsiteX1" fmla="*/ 3485804 w 6906957"/>
                <a:gd name="connsiteY1" fmla="*/ 2006138 h 3990974"/>
                <a:gd name="connsiteX2" fmla="*/ 6672349 w 6906957"/>
                <a:gd name="connsiteY2" fmla="*/ 3857105 h 3990974"/>
                <a:gd name="connsiteX3" fmla="*/ 6666807 w 6906957"/>
                <a:gd name="connsiteY3" fmla="*/ 3846022 h 3990974"/>
                <a:gd name="connsiteX0" fmla="*/ 0 w 6907367"/>
                <a:gd name="connsiteY0" fmla="*/ 0 h 3990974"/>
                <a:gd name="connsiteX1" fmla="*/ 3480263 w 6907367"/>
                <a:gd name="connsiteY1" fmla="*/ 2006138 h 3990974"/>
                <a:gd name="connsiteX2" fmla="*/ 6672349 w 6907367"/>
                <a:gd name="connsiteY2" fmla="*/ 3857105 h 3990974"/>
                <a:gd name="connsiteX3" fmla="*/ 6666807 w 6907367"/>
                <a:gd name="connsiteY3" fmla="*/ 3846022 h 3990974"/>
                <a:gd name="connsiteX0" fmla="*/ 0 w 6907367"/>
                <a:gd name="connsiteY0" fmla="*/ 0 h 3990974"/>
                <a:gd name="connsiteX1" fmla="*/ 3480263 w 6907367"/>
                <a:gd name="connsiteY1" fmla="*/ 2006138 h 3990974"/>
                <a:gd name="connsiteX2" fmla="*/ 6672349 w 6907367"/>
                <a:gd name="connsiteY2" fmla="*/ 3857105 h 3990974"/>
                <a:gd name="connsiteX3" fmla="*/ 6666807 w 6907367"/>
                <a:gd name="connsiteY3" fmla="*/ 3846022 h 3990974"/>
                <a:gd name="connsiteX0" fmla="*/ 0 w 6896658"/>
                <a:gd name="connsiteY0" fmla="*/ 0 h 4217662"/>
                <a:gd name="connsiteX1" fmla="*/ 3480263 w 6896658"/>
                <a:gd name="connsiteY1" fmla="*/ 2006138 h 4217662"/>
                <a:gd name="connsiteX2" fmla="*/ 6672349 w 6896658"/>
                <a:gd name="connsiteY2" fmla="*/ 3857105 h 4217662"/>
                <a:gd name="connsiteX3" fmla="*/ 6633556 w 6896658"/>
                <a:gd name="connsiteY3" fmla="*/ 4217324 h 4217662"/>
                <a:gd name="connsiteX0" fmla="*/ 0 w 7389010"/>
                <a:gd name="connsiteY0" fmla="*/ 0 h 4217330"/>
                <a:gd name="connsiteX1" fmla="*/ 3480263 w 7389010"/>
                <a:gd name="connsiteY1" fmla="*/ 2006138 h 4217330"/>
                <a:gd name="connsiteX2" fmla="*/ 6672349 w 7389010"/>
                <a:gd name="connsiteY2" fmla="*/ 3857105 h 4217330"/>
                <a:gd name="connsiteX3" fmla="*/ 6633556 w 7389010"/>
                <a:gd name="connsiteY3" fmla="*/ 4217324 h 4217330"/>
                <a:gd name="connsiteX0" fmla="*/ 0 w 7389010"/>
                <a:gd name="connsiteY0" fmla="*/ 0 h 4217330"/>
                <a:gd name="connsiteX1" fmla="*/ 3480263 w 7389010"/>
                <a:gd name="connsiteY1" fmla="*/ 2006138 h 4217330"/>
                <a:gd name="connsiteX2" fmla="*/ 6672349 w 7389010"/>
                <a:gd name="connsiteY2" fmla="*/ 3857105 h 4217330"/>
                <a:gd name="connsiteX3" fmla="*/ 6633556 w 7389010"/>
                <a:gd name="connsiteY3" fmla="*/ 4217324 h 4217330"/>
                <a:gd name="connsiteX0" fmla="*/ 0 w 7389010"/>
                <a:gd name="connsiteY0" fmla="*/ 0 h 4217330"/>
                <a:gd name="connsiteX1" fmla="*/ 3480263 w 7389010"/>
                <a:gd name="connsiteY1" fmla="*/ 2006138 h 4217330"/>
                <a:gd name="connsiteX2" fmla="*/ 6672349 w 7389010"/>
                <a:gd name="connsiteY2" fmla="*/ 3857105 h 4217330"/>
                <a:gd name="connsiteX3" fmla="*/ 6633556 w 7389010"/>
                <a:gd name="connsiteY3" fmla="*/ 4217324 h 4217330"/>
                <a:gd name="connsiteX0" fmla="*/ 0 w 7389010"/>
                <a:gd name="connsiteY0" fmla="*/ 0 h 4217330"/>
                <a:gd name="connsiteX1" fmla="*/ 3480263 w 7389010"/>
                <a:gd name="connsiteY1" fmla="*/ 2006138 h 4217330"/>
                <a:gd name="connsiteX2" fmla="*/ 6672349 w 7389010"/>
                <a:gd name="connsiteY2" fmla="*/ 3857105 h 4217330"/>
                <a:gd name="connsiteX3" fmla="*/ 6633556 w 7389010"/>
                <a:gd name="connsiteY3" fmla="*/ 4217324 h 4217330"/>
                <a:gd name="connsiteX0" fmla="*/ 0 w 7389010"/>
                <a:gd name="connsiteY0" fmla="*/ 0 h 4217330"/>
                <a:gd name="connsiteX1" fmla="*/ 3480263 w 7389010"/>
                <a:gd name="connsiteY1" fmla="*/ 2006138 h 4217330"/>
                <a:gd name="connsiteX2" fmla="*/ 6672349 w 7389010"/>
                <a:gd name="connsiteY2" fmla="*/ 3857105 h 4217330"/>
                <a:gd name="connsiteX3" fmla="*/ 6633556 w 7389010"/>
                <a:gd name="connsiteY3" fmla="*/ 4217324 h 4217330"/>
                <a:gd name="connsiteX0" fmla="*/ 5 w 7389015"/>
                <a:gd name="connsiteY0" fmla="*/ 4952 h 4222282"/>
                <a:gd name="connsiteX1" fmla="*/ 3480268 w 7389015"/>
                <a:gd name="connsiteY1" fmla="*/ 2011090 h 4222282"/>
                <a:gd name="connsiteX2" fmla="*/ 6672354 w 7389015"/>
                <a:gd name="connsiteY2" fmla="*/ 3862057 h 4222282"/>
                <a:gd name="connsiteX3" fmla="*/ 6633561 w 7389015"/>
                <a:gd name="connsiteY3" fmla="*/ 4222276 h 4222282"/>
                <a:gd name="connsiteX0" fmla="*/ 5 w 7389015"/>
                <a:gd name="connsiteY0" fmla="*/ 4952 h 4222282"/>
                <a:gd name="connsiteX1" fmla="*/ 3480268 w 7389015"/>
                <a:gd name="connsiteY1" fmla="*/ 2011090 h 4222282"/>
                <a:gd name="connsiteX2" fmla="*/ 6672354 w 7389015"/>
                <a:gd name="connsiteY2" fmla="*/ 3862057 h 4222282"/>
                <a:gd name="connsiteX3" fmla="*/ 6633561 w 7389015"/>
                <a:gd name="connsiteY3" fmla="*/ 4222276 h 4222282"/>
                <a:gd name="connsiteX0" fmla="*/ 5 w 7389015"/>
                <a:gd name="connsiteY0" fmla="*/ 4952 h 4222282"/>
                <a:gd name="connsiteX1" fmla="*/ 3480268 w 7389015"/>
                <a:gd name="connsiteY1" fmla="*/ 2011090 h 4222282"/>
                <a:gd name="connsiteX2" fmla="*/ 6672354 w 7389015"/>
                <a:gd name="connsiteY2" fmla="*/ 3862057 h 4222282"/>
                <a:gd name="connsiteX3" fmla="*/ 6633561 w 7389015"/>
                <a:gd name="connsiteY3" fmla="*/ 4222276 h 4222282"/>
                <a:gd name="connsiteX0" fmla="*/ 4 w 7389014"/>
                <a:gd name="connsiteY0" fmla="*/ 123 h 4217453"/>
                <a:gd name="connsiteX1" fmla="*/ 3480267 w 7389014"/>
                <a:gd name="connsiteY1" fmla="*/ 2006261 h 4217453"/>
                <a:gd name="connsiteX2" fmla="*/ 6672353 w 7389014"/>
                <a:gd name="connsiteY2" fmla="*/ 3857228 h 4217453"/>
                <a:gd name="connsiteX3" fmla="*/ 6633560 w 7389014"/>
                <a:gd name="connsiteY3" fmla="*/ 4217447 h 4217453"/>
                <a:gd name="connsiteX0" fmla="*/ 4 w 7389014"/>
                <a:gd name="connsiteY0" fmla="*/ 214 h 4217544"/>
                <a:gd name="connsiteX1" fmla="*/ 3480267 w 7389014"/>
                <a:gd name="connsiteY1" fmla="*/ 2006352 h 4217544"/>
                <a:gd name="connsiteX2" fmla="*/ 6672353 w 7389014"/>
                <a:gd name="connsiteY2" fmla="*/ 3857319 h 4217544"/>
                <a:gd name="connsiteX3" fmla="*/ 6633560 w 7389014"/>
                <a:gd name="connsiteY3" fmla="*/ 4217538 h 4217544"/>
                <a:gd name="connsiteX0" fmla="*/ 4 w 6672353"/>
                <a:gd name="connsiteY0" fmla="*/ 214 h 3857333"/>
                <a:gd name="connsiteX1" fmla="*/ 3480267 w 6672353"/>
                <a:gd name="connsiteY1" fmla="*/ 2006352 h 3857333"/>
                <a:gd name="connsiteX2" fmla="*/ 6672353 w 6672353"/>
                <a:gd name="connsiteY2" fmla="*/ 3857319 h 3857333"/>
                <a:gd name="connsiteX0" fmla="*/ 4 w 6672353"/>
                <a:gd name="connsiteY0" fmla="*/ 214 h 3857333"/>
                <a:gd name="connsiteX1" fmla="*/ 3480267 w 6672353"/>
                <a:gd name="connsiteY1" fmla="*/ 2006352 h 3857333"/>
                <a:gd name="connsiteX2" fmla="*/ 6672353 w 6672353"/>
                <a:gd name="connsiteY2" fmla="*/ 3857319 h 3857333"/>
                <a:gd name="connsiteX0" fmla="*/ 4 w 6672353"/>
                <a:gd name="connsiteY0" fmla="*/ 120 h 3857231"/>
                <a:gd name="connsiteX1" fmla="*/ 3480267 w 6672353"/>
                <a:gd name="connsiteY1" fmla="*/ 2006258 h 3857231"/>
                <a:gd name="connsiteX2" fmla="*/ 6672353 w 6672353"/>
                <a:gd name="connsiteY2" fmla="*/ 3857225 h 3857231"/>
                <a:gd name="connsiteX0" fmla="*/ 4 w 6672353"/>
                <a:gd name="connsiteY0" fmla="*/ 120 h 3857231"/>
                <a:gd name="connsiteX1" fmla="*/ 3480267 w 6672353"/>
                <a:gd name="connsiteY1" fmla="*/ 2006258 h 3857231"/>
                <a:gd name="connsiteX2" fmla="*/ 6672353 w 6672353"/>
                <a:gd name="connsiteY2" fmla="*/ 3857225 h 3857231"/>
                <a:gd name="connsiteX0" fmla="*/ 5 w 6666812"/>
                <a:gd name="connsiteY0" fmla="*/ 90 h 3862741"/>
                <a:gd name="connsiteX1" fmla="*/ 3474726 w 6666812"/>
                <a:gd name="connsiteY1" fmla="*/ 2011770 h 3862741"/>
                <a:gd name="connsiteX2" fmla="*/ 6666812 w 6666812"/>
                <a:gd name="connsiteY2" fmla="*/ 3862737 h 3862741"/>
                <a:gd name="connsiteX0" fmla="*/ 5 w 6661270"/>
                <a:gd name="connsiteY0" fmla="*/ 91 h 3851658"/>
                <a:gd name="connsiteX1" fmla="*/ 3469184 w 6661270"/>
                <a:gd name="connsiteY1" fmla="*/ 2000687 h 3851658"/>
                <a:gd name="connsiteX2" fmla="*/ 6661270 w 6661270"/>
                <a:gd name="connsiteY2" fmla="*/ 3851654 h 3851658"/>
                <a:gd name="connsiteX0" fmla="*/ 5 w 6661270"/>
                <a:gd name="connsiteY0" fmla="*/ 91 h 3851658"/>
                <a:gd name="connsiteX1" fmla="*/ 3469184 w 6661270"/>
                <a:gd name="connsiteY1" fmla="*/ 2000687 h 3851658"/>
                <a:gd name="connsiteX2" fmla="*/ 6661270 w 6661270"/>
                <a:gd name="connsiteY2" fmla="*/ 3851654 h 3851658"/>
                <a:gd name="connsiteX0" fmla="*/ 0 w 6661265"/>
                <a:gd name="connsiteY0" fmla="*/ 0 h 3851567"/>
                <a:gd name="connsiteX1" fmla="*/ 997527 w 6661265"/>
                <a:gd name="connsiteY1" fmla="*/ 454429 h 3851567"/>
                <a:gd name="connsiteX2" fmla="*/ 3469179 w 6661265"/>
                <a:gd name="connsiteY2" fmla="*/ 2000596 h 3851567"/>
                <a:gd name="connsiteX3" fmla="*/ 6661265 w 6661265"/>
                <a:gd name="connsiteY3" fmla="*/ 3851563 h 3851567"/>
                <a:gd name="connsiteX0" fmla="*/ 0 w 6661265"/>
                <a:gd name="connsiteY0" fmla="*/ 0 h 3851567"/>
                <a:gd name="connsiteX1" fmla="*/ 1219200 w 6661265"/>
                <a:gd name="connsiteY1" fmla="*/ 293717 h 3851567"/>
                <a:gd name="connsiteX2" fmla="*/ 3469179 w 6661265"/>
                <a:gd name="connsiteY2" fmla="*/ 2000596 h 3851567"/>
                <a:gd name="connsiteX3" fmla="*/ 6661265 w 6661265"/>
                <a:gd name="connsiteY3" fmla="*/ 3851563 h 3851567"/>
                <a:gd name="connsiteX0" fmla="*/ 0 w 6661265"/>
                <a:gd name="connsiteY0" fmla="*/ 0 h 3851567"/>
                <a:gd name="connsiteX1" fmla="*/ 3469179 w 6661265"/>
                <a:gd name="connsiteY1" fmla="*/ 2000596 h 3851567"/>
                <a:gd name="connsiteX2" fmla="*/ 6661265 w 6661265"/>
                <a:gd name="connsiteY2" fmla="*/ 3851563 h 3851567"/>
                <a:gd name="connsiteX0" fmla="*/ 0 w 6661265"/>
                <a:gd name="connsiteY0" fmla="*/ 0 h 3851567"/>
                <a:gd name="connsiteX1" fmla="*/ 3469179 w 6661265"/>
                <a:gd name="connsiteY1" fmla="*/ 2000596 h 3851567"/>
                <a:gd name="connsiteX2" fmla="*/ 6661265 w 6661265"/>
                <a:gd name="connsiteY2" fmla="*/ 3851563 h 3851567"/>
                <a:gd name="connsiteX0" fmla="*/ 0 w 6661265"/>
                <a:gd name="connsiteY0" fmla="*/ 0 h 3851568"/>
                <a:gd name="connsiteX1" fmla="*/ 3469179 w 6661265"/>
                <a:gd name="connsiteY1" fmla="*/ 2000596 h 3851568"/>
                <a:gd name="connsiteX2" fmla="*/ 6661265 w 6661265"/>
                <a:gd name="connsiteY2" fmla="*/ 3851563 h 3851568"/>
                <a:gd name="connsiteX0" fmla="*/ 0 w 6661265"/>
                <a:gd name="connsiteY0" fmla="*/ 0 h 3851569"/>
                <a:gd name="connsiteX1" fmla="*/ 3469179 w 6661265"/>
                <a:gd name="connsiteY1" fmla="*/ 2000596 h 3851569"/>
                <a:gd name="connsiteX2" fmla="*/ 6661265 w 6661265"/>
                <a:gd name="connsiteY2" fmla="*/ 3851563 h 3851569"/>
                <a:gd name="connsiteX0" fmla="*/ 0 w 6661265"/>
                <a:gd name="connsiteY0" fmla="*/ 0 h 3851568"/>
                <a:gd name="connsiteX1" fmla="*/ 3469179 w 6661265"/>
                <a:gd name="connsiteY1" fmla="*/ 2000596 h 3851568"/>
                <a:gd name="connsiteX2" fmla="*/ 6661265 w 6661265"/>
                <a:gd name="connsiteY2" fmla="*/ 3851563 h 3851568"/>
                <a:gd name="connsiteX0" fmla="*/ 0 w 6661265"/>
                <a:gd name="connsiteY0" fmla="*/ 0 h 3851693"/>
                <a:gd name="connsiteX1" fmla="*/ 3469179 w 6661265"/>
                <a:gd name="connsiteY1" fmla="*/ 2000596 h 3851693"/>
                <a:gd name="connsiteX2" fmla="*/ 6661265 w 6661265"/>
                <a:gd name="connsiteY2" fmla="*/ 3851563 h 3851693"/>
                <a:gd name="connsiteX0" fmla="*/ 0 w 6672349"/>
                <a:gd name="connsiteY0" fmla="*/ 0 h 3873845"/>
                <a:gd name="connsiteX1" fmla="*/ 3469179 w 6672349"/>
                <a:gd name="connsiteY1" fmla="*/ 2000596 h 3873845"/>
                <a:gd name="connsiteX2" fmla="*/ 6672349 w 6672349"/>
                <a:gd name="connsiteY2" fmla="*/ 3873731 h 3873845"/>
                <a:gd name="connsiteX0" fmla="*/ 0 w 6672349"/>
                <a:gd name="connsiteY0" fmla="*/ 0 h 3873772"/>
                <a:gd name="connsiteX1" fmla="*/ 3469179 w 6672349"/>
                <a:gd name="connsiteY1" fmla="*/ 2000596 h 3873772"/>
                <a:gd name="connsiteX2" fmla="*/ 6672349 w 6672349"/>
                <a:gd name="connsiteY2" fmla="*/ 3873731 h 3873772"/>
                <a:gd name="connsiteX0" fmla="*/ 0 w 6672349"/>
                <a:gd name="connsiteY0" fmla="*/ 0 h 3873778"/>
                <a:gd name="connsiteX1" fmla="*/ 3469179 w 6672349"/>
                <a:gd name="connsiteY1" fmla="*/ 2000596 h 3873778"/>
                <a:gd name="connsiteX2" fmla="*/ 6672349 w 6672349"/>
                <a:gd name="connsiteY2" fmla="*/ 3873731 h 3873778"/>
                <a:gd name="connsiteX0" fmla="*/ 0 w 6672349"/>
                <a:gd name="connsiteY0" fmla="*/ 0 h 3873779"/>
                <a:gd name="connsiteX1" fmla="*/ 3469179 w 6672349"/>
                <a:gd name="connsiteY1" fmla="*/ 2000596 h 3873779"/>
                <a:gd name="connsiteX2" fmla="*/ 6672349 w 6672349"/>
                <a:gd name="connsiteY2" fmla="*/ 3873731 h 3873779"/>
                <a:gd name="connsiteX0" fmla="*/ 0 w 6672349"/>
                <a:gd name="connsiteY0" fmla="*/ 0 h 3873779"/>
                <a:gd name="connsiteX1" fmla="*/ 3469179 w 6672349"/>
                <a:gd name="connsiteY1" fmla="*/ 2000596 h 3873779"/>
                <a:gd name="connsiteX2" fmla="*/ 6672349 w 6672349"/>
                <a:gd name="connsiteY2" fmla="*/ 3873731 h 3873779"/>
                <a:gd name="connsiteX0" fmla="*/ 0 w 6672349"/>
                <a:gd name="connsiteY0" fmla="*/ 0 h 3873779"/>
                <a:gd name="connsiteX1" fmla="*/ 3469179 w 6672349"/>
                <a:gd name="connsiteY1" fmla="*/ 2000596 h 3873779"/>
                <a:gd name="connsiteX2" fmla="*/ 6672349 w 6672349"/>
                <a:gd name="connsiteY2" fmla="*/ 3873731 h 3873779"/>
                <a:gd name="connsiteX0" fmla="*/ 0 w 6672349"/>
                <a:gd name="connsiteY0" fmla="*/ 0 h 3873864"/>
                <a:gd name="connsiteX1" fmla="*/ 3469179 w 6672349"/>
                <a:gd name="connsiteY1" fmla="*/ 2000596 h 3873864"/>
                <a:gd name="connsiteX2" fmla="*/ 6672349 w 6672349"/>
                <a:gd name="connsiteY2" fmla="*/ 3873731 h 3873864"/>
                <a:gd name="connsiteX0" fmla="*/ 0 w 6672349"/>
                <a:gd name="connsiteY0" fmla="*/ 0 h 3873888"/>
                <a:gd name="connsiteX1" fmla="*/ 3469179 w 6672349"/>
                <a:gd name="connsiteY1" fmla="*/ 2000596 h 3873888"/>
                <a:gd name="connsiteX2" fmla="*/ 6672349 w 6672349"/>
                <a:gd name="connsiteY2" fmla="*/ 3873731 h 3873888"/>
                <a:gd name="connsiteX0" fmla="*/ 0 w 6672349"/>
                <a:gd name="connsiteY0" fmla="*/ 0 h 3873866"/>
                <a:gd name="connsiteX1" fmla="*/ 3336175 w 6672349"/>
                <a:gd name="connsiteY1" fmla="*/ 1850967 h 3873866"/>
                <a:gd name="connsiteX2" fmla="*/ 6672349 w 6672349"/>
                <a:gd name="connsiteY2" fmla="*/ 3873731 h 3873866"/>
                <a:gd name="connsiteX0" fmla="*/ 0 w 6672349"/>
                <a:gd name="connsiteY0" fmla="*/ 0 h 3873877"/>
                <a:gd name="connsiteX1" fmla="*/ 3336175 w 6672349"/>
                <a:gd name="connsiteY1" fmla="*/ 1850967 h 3873877"/>
                <a:gd name="connsiteX2" fmla="*/ 6672349 w 6672349"/>
                <a:gd name="connsiteY2" fmla="*/ 3873731 h 3873877"/>
                <a:gd name="connsiteX0" fmla="*/ 0 w 6672349"/>
                <a:gd name="connsiteY0" fmla="*/ 0 h 3873898"/>
                <a:gd name="connsiteX1" fmla="*/ 3463637 w 6672349"/>
                <a:gd name="connsiteY1" fmla="*/ 1972887 h 3873898"/>
                <a:gd name="connsiteX2" fmla="*/ 6672349 w 6672349"/>
                <a:gd name="connsiteY2" fmla="*/ 3873731 h 3873898"/>
                <a:gd name="connsiteX0" fmla="*/ 0 w 6672349"/>
                <a:gd name="connsiteY0" fmla="*/ 0 h 3873917"/>
                <a:gd name="connsiteX1" fmla="*/ 3524597 w 6672349"/>
                <a:gd name="connsiteY1" fmla="*/ 2061557 h 3873917"/>
                <a:gd name="connsiteX2" fmla="*/ 6672349 w 6672349"/>
                <a:gd name="connsiteY2" fmla="*/ 3873731 h 3873917"/>
                <a:gd name="connsiteX0" fmla="*/ 0 w 6672349"/>
                <a:gd name="connsiteY0" fmla="*/ 0 h 3873981"/>
                <a:gd name="connsiteX1" fmla="*/ 3524597 w 6672349"/>
                <a:gd name="connsiteY1" fmla="*/ 2061557 h 3873981"/>
                <a:gd name="connsiteX2" fmla="*/ 6672349 w 6672349"/>
                <a:gd name="connsiteY2" fmla="*/ 3873731 h 3873981"/>
                <a:gd name="connsiteX0" fmla="*/ 0 w 6672349"/>
                <a:gd name="connsiteY0" fmla="*/ 0 h 3874512"/>
                <a:gd name="connsiteX1" fmla="*/ 3524597 w 6672349"/>
                <a:gd name="connsiteY1" fmla="*/ 2061557 h 3874512"/>
                <a:gd name="connsiteX2" fmla="*/ 6672349 w 6672349"/>
                <a:gd name="connsiteY2" fmla="*/ 3873731 h 3874512"/>
                <a:gd name="connsiteX0" fmla="*/ 0 w 6672349"/>
                <a:gd name="connsiteY0" fmla="*/ 0 h 3874512"/>
                <a:gd name="connsiteX1" fmla="*/ 3524597 w 6672349"/>
                <a:gd name="connsiteY1" fmla="*/ 2061557 h 3874512"/>
                <a:gd name="connsiteX2" fmla="*/ 6672349 w 6672349"/>
                <a:gd name="connsiteY2" fmla="*/ 3873731 h 3874512"/>
                <a:gd name="connsiteX0" fmla="*/ 0 w 6672349"/>
                <a:gd name="connsiteY0" fmla="*/ 12 h 3874524"/>
                <a:gd name="connsiteX1" fmla="*/ 3524597 w 6672349"/>
                <a:gd name="connsiteY1" fmla="*/ 2061569 h 3874524"/>
                <a:gd name="connsiteX2" fmla="*/ 6672349 w 6672349"/>
                <a:gd name="connsiteY2" fmla="*/ 3873743 h 3874524"/>
                <a:gd name="connsiteX0" fmla="*/ 0 w 6672349"/>
                <a:gd name="connsiteY0" fmla="*/ 12 h 3874517"/>
                <a:gd name="connsiteX1" fmla="*/ 3502430 w 6672349"/>
                <a:gd name="connsiteY1" fmla="*/ 2056027 h 3874517"/>
                <a:gd name="connsiteX2" fmla="*/ 6672349 w 6672349"/>
                <a:gd name="connsiteY2" fmla="*/ 3873743 h 3874517"/>
                <a:gd name="connsiteX0" fmla="*/ 0 w 6672349"/>
                <a:gd name="connsiteY0" fmla="*/ 12 h 3874425"/>
                <a:gd name="connsiteX1" fmla="*/ 3502430 w 6672349"/>
                <a:gd name="connsiteY1" fmla="*/ 2056027 h 3874425"/>
                <a:gd name="connsiteX2" fmla="*/ 6672349 w 6672349"/>
                <a:gd name="connsiteY2" fmla="*/ 3873743 h 3874425"/>
                <a:gd name="connsiteX0" fmla="*/ 0 w 6672349"/>
                <a:gd name="connsiteY0" fmla="*/ 12 h 3874442"/>
                <a:gd name="connsiteX1" fmla="*/ 3502430 w 6672349"/>
                <a:gd name="connsiteY1" fmla="*/ 2056027 h 3874442"/>
                <a:gd name="connsiteX2" fmla="*/ 6672349 w 6672349"/>
                <a:gd name="connsiteY2" fmla="*/ 3873743 h 3874442"/>
                <a:gd name="connsiteX0" fmla="*/ 0 w 6672349"/>
                <a:gd name="connsiteY0" fmla="*/ 11 h 3874347"/>
                <a:gd name="connsiteX1" fmla="*/ 3502430 w 6672349"/>
                <a:gd name="connsiteY1" fmla="*/ 2056026 h 3874347"/>
                <a:gd name="connsiteX2" fmla="*/ 6672349 w 6672349"/>
                <a:gd name="connsiteY2" fmla="*/ 3873742 h 3874347"/>
                <a:gd name="connsiteX0" fmla="*/ 0 w 6672349"/>
                <a:gd name="connsiteY0" fmla="*/ 11 h 3873812"/>
                <a:gd name="connsiteX1" fmla="*/ 3502430 w 6672349"/>
                <a:gd name="connsiteY1" fmla="*/ 2056026 h 3873812"/>
                <a:gd name="connsiteX2" fmla="*/ 6672349 w 6672349"/>
                <a:gd name="connsiteY2" fmla="*/ 3873742 h 3873812"/>
                <a:gd name="connsiteX0" fmla="*/ 0 w 6672349"/>
                <a:gd name="connsiteY0" fmla="*/ 11 h 3873812"/>
                <a:gd name="connsiteX1" fmla="*/ 3502430 w 6672349"/>
                <a:gd name="connsiteY1" fmla="*/ 2056026 h 3873812"/>
                <a:gd name="connsiteX2" fmla="*/ 6672349 w 6672349"/>
                <a:gd name="connsiteY2" fmla="*/ 3873742 h 3873812"/>
                <a:gd name="connsiteX0" fmla="*/ 0 w 6672349"/>
                <a:gd name="connsiteY0" fmla="*/ 0 h 3873801"/>
                <a:gd name="connsiteX1" fmla="*/ 3502430 w 6672349"/>
                <a:gd name="connsiteY1" fmla="*/ 2056015 h 3873801"/>
                <a:gd name="connsiteX2" fmla="*/ 6672349 w 6672349"/>
                <a:gd name="connsiteY2" fmla="*/ 3873731 h 3873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2349" h="3873801">
                  <a:moveTo>
                    <a:pt x="0" y="0"/>
                  </a:moveTo>
                  <a:cubicBezTo>
                    <a:pt x="1322649" y="1846"/>
                    <a:pt x="2761672" y="961505"/>
                    <a:pt x="3502430" y="2056015"/>
                  </a:cubicBezTo>
                  <a:cubicBezTo>
                    <a:pt x="4243188" y="3150525"/>
                    <a:pt x="5232400" y="3882042"/>
                    <a:pt x="6672349" y="3873731"/>
                  </a:cubicBezTo>
                </a:path>
              </a:pathLst>
            </a:custGeom>
            <a:ln w="88900"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262262"/>
                </a:solidFill>
              </a:endParaRPr>
            </a:p>
          </p:txBody>
        </p:sp>
        <p:sp>
          <p:nvSpPr>
            <p:cNvPr id="181305" name="TextBox 45"/>
            <p:cNvSpPr txBox="1">
              <a:spLocks noChangeArrowheads="1"/>
            </p:cNvSpPr>
            <p:nvPr/>
          </p:nvSpPr>
          <p:spPr bwMode="auto">
            <a:xfrm>
              <a:off x="295147" y="1507604"/>
              <a:ext cx="1066765" cy="4923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300" b="1" dirty="0">
                  <a:solidFill>
                    <a:srgbClr val="8CC646">
                      <a:lumMod val="75000"/>
                    </a:srgbClr>
                  </a:solidFill>
                </a:rPr>
                <a:t>Dollars Invested</a:t>
              </a:r>
            </a:p>
          </p:txBody>
        </p:sp>
      </p:grpSp>
      <p:cxnSp>
        <p:nvCxnSpPr>
          <p:cNvPr id="181264" name="Straight Arrow Connector 3"/>
          <p:cNvCxnSpPr>
            <a:cxnSpLocks noChangeShapeType="1"/>
          </p:cNvCxnSpPr>
          <p:nvPr/>
        </p:nvCxnSpPr>
        <p:spPr bwMode="auto">
          <a:xfrm flipV="1">
            <a:off x="1248473" y="1143000"/>
            <a:ext cx="0" cy="4551363"/>
          </a:xfrm>
          <a:prstGeom prst="straightConnector1">
            <a:avLst/>
          </a:prstGeom>
          <a:noFill/>
          <a:ln w="25400">
            <a:solidFill>
              <a:srgbClr val="9ACD72"/>
            </a:solidFill>
            <a:miter lim="800000"/>
            <a:headEnd/>
            <a:tailEnd type="arrow" w="lg" len="sm"/>
          </a:ln>
          <a:effectLst>
            <a:outerShdw blurRad="38100" dist="254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265" name="Straight Arrow Connector 29"/>
          <p:cNvCxnSpPr>
            <a:cxnSpLocks noChangeShapeType="1"/>
          </p:cNvCxnSpPr>
          <p:nvPr/>
        </p:nvCxnSpPr>
        <p:spPr bwMode="auto">
          <a:xfrm>
            <a:off x="1248473" y="5694363"/>
            <a:ext cx="7239000" cy="0"/>
          </a:xfrm>
          <a:prstGeom prst="straightConnector1">
            <a:avLst/>
          </a:prstGeom>
          <a:noFill/>
          <a:ln w="25400">
            <a:solidFill>
              <a:srgbClr val="9ACD72"/>
            </a:solidFill>
            <a:miter lim="800000"/>
            <a:headEnd/>
            <a:tailEnd type="arrow" w="lg" len="sm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6363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Arial" charset="0"/>
                <a:cs typeface="+mj-cs"/>
              </a:rPr>
              <a:t>Market Transformation</a:t>
            </a:r>
            <a:endParaRPr lang="en-US" b="1" dirty="0">
              <a:latin typeface="Arial" charset="0"/>
              <a:cs typeface="+mj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49718" y="1520825"/>
            <a:ext cx="7791450" cy="4073523"/>
            <a:chOff x="1249718" y="1520825"/>
            <a:chExt cx="7791450" cy="4073523"/>
          </a:xfrm>
        </p:grpSpPr>
        <p:grpSp>
          <p:nvGrpSpPr>
            <p:cNvPr id="2" name="Group 138"/>
            <p:cNvGrpSpPr>
              <a:grpSpLocks/>
            </p:cNvGrpSpPr>
            <p:nvPr/>
          </p:nvGrpSpPr>
          <p:grpSpPr bwMode="auto">
            <a:xfrm>
              <a:off x="1249718" y="2493963"/>
              <a:ext cx="7608887" cy="3100385"/>
              <a:chOff x="852" y="1741"/>
              <a:chExt cx="4793" cy="1953"/>
            </a:xfrm>
          </p:grpSpPr>
          <p:sp>
            <p:nvSpPr>
              <p:cNvPr id="181310" name="Freeform 36"/>
              <p:cNvSpPr>
                <a:spLocks/>
              </p:cNvSpPr>
              <p:nvPr/>
            </p:nvSpPr>
            <p:spPr bwMode="auto">
              <a:xfrm>
                <a:off x="852" y="1903"/>
                <a:ext cx="4210" cy="1791"/>
              </a:xfrm>
              <a:custGeom>
                <a:avLst/>
                <a:gdLst>
                  <a:gd name="T0" fmla="*/ 0 w 6683433"/>
                  <a:gd name="T1" fmla="*/ 0 h 2842954"/>
                  <a:gd name="T2" fmla="*/ 0 w 6683433"/>
                  <a:gd name="T3" fmla="*/ 0 h 2842954"/>
                  <a:gd name="T4" fmla="*/ 0 w 6683433"/>
                  <a:gd name="T5" fmla="*/ 0 h 284295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83433" h="2842954">
                    <a:moveTo>
                      <a:pt x="0" y="2842954"/>
                    </a:moveTo>
                    <a:cubicBezTo>
                      <a:pt x="1649616" y="2839258"/>
                      <a:pt x="3047999" y="2657304"/>
                      <a:pt x="4106487" y="1795551"/>
                    </a:cubicBezTo>
                    <a:cubicBezTo>
                      <a:pt x="5164975" y="933798"/>
                      <a:pt x="5675745" y="2770"/>
                      <a:pt x="6683433" y="0"/>
                    </a:cubicBezTo>
                  </a:path>
                </a:pathLst>
              </a:custGeom>
              <a:noFill/>
              <a:ln w="57150" cap="flat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 dirty="0">
                  <a:solidFill>
                    <a:srgbClr val="262262"/>
                  </a:solidFill>
                </a:endParaRPr>
              </a:p>
            </p:txBody>
          </p:sp>
          <p:sp>
            <p:nvSpPr>
              <p:cNvPr id="181311" name="TextBox 45"/>
              <p:cNvSpPr txBox="1">
                <a:spLocks noChangeArrowheads="1"/>
              </p:cNvSpPr>
              <p:nvPr/>
            </p:nvSpPr>
            <p:spPr bwMode="auto">
              <a:xfrm>
                <a:off x="5036" y="1741"/>
                <a:ext cx="60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808080"/>
                    </a:solidFill>
                  </a:rPr>
                  <a:t>Natural Baseline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249719" y="1520825"/>
              <a:ext cx="7791449" cy="4022724"/>
              <a:chOff x="1249719" y="1520825"/>
              <a:chExt cx="7791449" cy="4022724"/>
            </a:xfrm>
          </p:grpSpPr>
          <p:sp>
            <p:nvSpPr>
              <p:cNvPr id="181273" name="Freeform 32"/>
              <p:cNvSpPr>
                <a:spLocks/>
              </p:cNvSpPr>
              <p:nvPr/>
            </p:nvSpPr>
            <p:spPr bwMode="auto">
              <a:xfrm>
                <a:off x="1249719" y="1743075"/>
                <a:ext cx="6716713" cy="3800474"/>
              </a:xfrm>
              <a:custGeom>
                <a:avLst/>
                <a:gdLst>
                  <a:gd name="T0" fmla="*/ 0 w 6716683"/>
                  <a:gd name="T1" fmla="*/ 0 h 3862648"/>
                  <a:gd name="T2" fmla="*/ 0 w 6716683"/>
                  <a:gd name="T3" fmla="*/ 0 h 3862648"/>
                  <a:gd name="T4" fmla="*/ 0 w 6716683"/>
                  <a:gd name="T5" fmla="*/ 0 h 38626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716683" h="3862648">
                    <a:moveTo>
                      <a:pt x="0" y="3862648"/>
                    </a:moveTo>
                    <a:cubicBezTo>
                      <a:pt x="1649616" y="3858952"/>
                      <a:pt x="2549237" y="2976881"/>
                      <a:pt x="3230881" y="1939637"/>
                    </a:cubicBezTo>
                    <a:cubicBezTo>
                      <a:pt x="3912525" y="902393"/>
                      <a:pt x="5276734" y="8311"/>
                      <a:pt x="6716683" y="0"/>
                    </a:cubicBezTo>
                  </a:path>
                </a:pathLst>
              </a:custGeom>
              <a:noFill/>
              <a:ln w="101600" cap="flat" cmpd="sng">
                <a:solidFill>
                  <a:srgbClr val="24420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 dirty="0">
                  <a:solidFill>
                    <a:srgbClr val="262262"/>
                  </a:solidFill>
                </a:endParaRPr>
              </a:p>
            </p:txBody>
          </p:sp>
          <p:sp>
            <p:nvSpPr>
              <p:cNvPr id="181269" name="TextBox 45"/>
              <p:cNvSpPr txBox="1">
                <a:spLocks noChangeArrowheads="1"/>
              </p:cNvSpPr>
              <p:nvPr/>
            </p:nvSpPr>
            <p:spPr bwMode="auto">
              <a:xfrm>
                <a:off x="7996593" y="1520825"/>
                <a:ext cx="10445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 b="1" dirty="0">
                    <a:solidFill>
                      <a:srgbClr val="24420E"/>
                    </a:solidFill>
                  </a:rPr>
                  <a:t>Codes &amp; Standards</a:t>
                </a:r>
              </a:p>
            </p:txBody>
          </p:sp>
          <p:grpSp>
            <p:nvGrpSpPr>
              <p:cNvPr id="6" name="Group 54"/>
              <p:cNvGrpSpPr/>
              <p:nvPr/>
            </p:nvGrpSpPr>
            <p:grpSpPr>
              <a:xfrm>
                <a:off x="7782654" y="1592408"/>
                <a:ext cx="288742" cy="288742"/>
                <a:chOff x="7414164" y="1797124"/>
                <a:chExt cx="288742" cy="288742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7414164" y="1797124"/>
                  <a:ext cx="288742" cy="288742"/>
                </a:xfrm>
                <a:prstGeom prst="ellipse">
                  <a:avLst/>
                </a:prstGeom>
                <a:solidFill>
                  <a:schemeClr val="bg2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83CA"/>
                    </a:solidFill>
                  </a:endParaRPr>
                </a:p>
              </p:txBody>
            </p:sp>
            <p:grpSp>
              <p:nvGrpSpPr>
                <p:cNvPr id="8" name="Group 28"/>
                <p:cNvGrpSpPr/>
                <p:nvPr/>
              </p:nvGrpSpPr>
              <p:grpSpPr>
                <a:xfrm>
                  <a:off x="7492842" y="1849595"/>
                  <a:ext cx="129596" cy="153271"/>
                  <a:chOff x="7469233" y="1821683"/>
                  <a:chExt cx="176814" cy="209114"/>
                </a:xfrm>
                <a:solidFill>
                  <a:schemeClr val="bg2"/>
                </a:solidFill>
              </p:grpSpPr>
              <p:sp>
                <p:nvSpPr>
                  <p:cNvPr id="58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7469233" y="1906286"/>
                    <a:ext cx="176814" cy="124511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Block Arc 42"/>
                  <p:cNvSpPr>
                    <a:spLocks/>
                  </p:cNvSpPr>
                  <p:nvPr/>
                </p:nvSpPr>
                <p:spPr bwMode="auto">
                  <a:xfrm>
                    <a:off x="7469233" y="1821683"/>
                    <a:ext cx="176814" cy="172399"/>
                  </a:xfrm>
                  <a:custGeom>
                    <a:avLst/>
                    <a:gdLst>
                      <a:gd name="T0" fmla="*/ 0 w 176111"/>
                      <a:gd name="T1" fmla="*/ 85725 h 171450"/>
                      <a:gd name="T2" fmla="*/ 46238 w 176111"/>
                      <a:gd name="T3" fmla="*/ 10284 h 171450"/>
                      <a:gd name="T4" fmla="*/ 133820 w 176111"/>
                      <a:gd name="T5" fmla="*/ 12487 h 171450"/>
                      <a:gd name="T6" fmla="*/ 175985 w 176111"/>
                      <a:gd name="T7" fmla="*/ 90333 h 171450"/>
                      <a:gd name="T8" fmla="*/ 138600 w 176111"/>
                      <a:gd name="T9" fmla="*/ 88373 h 171450"/>
                      <a:gd name="T10" fmla="*/ 113975 w 176111"/>
                      <a:gd name="T11" fmla="*/ 44244 h 171450"/>
                      <a:gd name="T12" fmla="*/ 64392 w 176111"/>
                      <a:gd name="T13" fmla="*/ 43035 h 171450"/>
                      <a:gd name="T14" fmla="*/ 37435 w 176111"/>
                      <a:gd name="T15" fmla="*/ 85725 h 171450"/>
                      <a:gd name="T16" fmla="*/ 0 w 176111"/>
                      <a:gd name="T17" fmla="*/ 85725 h 17145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76111"/>
                      <a:gd name="T28" fmla="*/ 0 h 171450"/>
                      <a:gd name="T29" fmla="*/ 176111 w 176111"/>
                      <a:gd name="T30" fmla="*/ 171450 h 17145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76111" h="171450">
                        <a:moveTo>
                          <a:pt x="0" y="85725"/>
                        </a:moveTo>
                        <a:cubicBezTo>
                          <a:pt x="0" y="54216"/>
                          <a:pt x="17755" y="25247"/>
                          <a:pt x="46238" y="10284"/>
                        </a:cubicBezTo>
                        <a:cubicBezTo>
                          <a:pt x="73762" y="-4176"/>
                          <a:pt x="107099" y="-3337"/>
                          <a:pt x="133820" y="12487"/>
                        </a:cubicBezTo>
                        <a:cubicBezTo>
                          <a:pt x="161528" y="28896"/>
                          <a:pt x="177728" y="58805"/>
                          <a:pt x="175985" y="90333"/>
                        </a:cubicBezTo>
                        <a:lnTo>
                          <a:pt x="138600" y="88373"/>
                        </a:lnTo>
                        <a:cubicBezTo>
                          <a:pt x="139632" y="70439"/>
                          <a:pt x="130147" y="53441"/>
                          <a:pt x="113975" y="44244"/>
                        </a:cubicBezTo>
                        <a:cubicBezTo>
                          <a:pt x="98801" y="35615"/>
                          <a:pt x="80009" y="35157"/>
                          <a:pt x="64392" y="43035"/>
                        </a:cubicBezTo>
                        <a:cubicBezTo>
                          <a:pt x="47809" y="51401"/>
                          <a:pt x="37435" y="67829"/>
                          <a:pt x="37435" y="85725"/>
                        </a:cubicBezTo>
                        <a:lnTo>
                          <a:pt x="0" y="85725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anchor="ctr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rgbClr val="262262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9" name="Group 8"/>
          <p:cNvGrpSpPr/>
          <p:nvPr/>
        </p:nvGrpSpPr>
        <p:grpSpPr>
          <a:xfrm>
            <a:off x="1256749" y="5764485"/>
            <a:ext cx="6869299" cy="311368"/>
            <a:chOff x="1256749" y="5764485"/>
            <a:chExt cx="6869299" cy="311368"/>
          </a:xfrm>
        </p:grpSpPr>
        <p:grpSp>
          <p:nvGrpSpPr>
            <p:cNvPr id="5" name="Group 13"/>
            <p:cNvGrpSpPr/>
            <p:nvPr/>
          </p:nvGrpSpPr>
          <p:grpSpPr>
            <a:xfrm>
              <a:off x="1256749" y="5776870"/>
              <a:ext cx="5611110" cy="298983"/>
              <a:chOff x="1097644" y="6107070"/>
              <a:chExt cx="5611110" cy="298983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3643655" y="6144443"/>
                <a:ext cx="12405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 smtClean="0">
                    <a:solidFill>
                      <a:srgbClr val="FFFFFF"/>
                    </a:solidFill>
                  </a:rPr>
                  <a:t>Early Majority</a:t>
                </a:r>
                <a:endParaRPr lang="en-US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891088" y="6107070"/>
                <a:ext cx="1817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</a:rPr>
                  <a:t>Late Majority</a:t>
                </a:r>
                <a:endParaRPr lang="en-US" sz="12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097644" y="6107070"/>
                <a:ext cx="2547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FFFF"/>
                    </a:solidFill>
                  </a:rPr>
                  <a:t>Early Adopters</a:t>
                </a:r>
                <a:endParaRPr lang="en-US" sz="12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7248735" y="5764485"/>
              <a:ext cx="8773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FFFF"/>
                  </a:solidFill>
                </a:rPr>
                <a:t>Laggards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229506" y="5525261"/>
            <a:ext cx="1560284" cy="742287"/>
          </a:xfrm>
          <a:prstGeom prst="rightArrow">
            <a:avLst/>
          </a:prstGeom>
          <a:gradFill>
            <a:gsLst>
              <a:gs pos="10000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92316" y="5757904"/>
            <a:ext cx="1809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Filling the Pipeline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70" name="Group 138"/>
          <p:cNvGrpSpPr>
            <a:grpSpLocks/>
          </p:cNvGrpSpPr>
          <p:nvPr/>
        </p:nvGrpSpPr>
        <p:grpSpPr bwMode="auto">
          <a:xfrm>
            <a:off x="962025" y="2714625"/>
            <a:ext cx="7608888" cy="3055938"/>
            <a:chOff x="852" y="1741"/>
            <a:chExt cx="4793" cy="1925"/>
          </a:xfrm>
        </p:grpSpPr>
        <p:sp>
          <p:nvSpPr>
            <p:cNvPr id="200741" name="Freeform 36"/>
            <p:cNvSpPr>
              <a:spLocks/>
            </p:cNvSpPr>
            <p:nvPr/>
          </p:nvSpPr>
          <p:spPr bwMode="auto">
            <a:xfrm>
              <a:off x="852" y="1875"/>
              <a:ext cx="4210" cy="1791"/>
            </a:xfrm>
            <a:custGeom>
              <a:avLst/>
              <a:gdLst>
                <a:gd name="T0" fmla="*/ 0 w 6683433"/>
                <a:gd name="T1" fmla="*/ 0 h 2842954"/>
                <a:gd name="T2" fmla="*/ 0 w 6683433"/>
                <a:gd name="T3" fmla="*/ 0 h 2842954"/>
                <a:gd name="T4" fmla="*/ 0 w 6683433"/>
                <a:gd name="T5" fmla="*/ 0 h 28429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683433" h="2842954">
                  <a:moveTo>
                    <a:pt x="0" y="2842954"/>
                  </a:moveTo>
                  <a:cubicBezTo>
                    <a:pt x="1649616" y="2839258"/>
                    <a:pt x="3047999" y="2657304"/>
                    <a:pt x="4106487" y="1795551"/>
                  </a:cubicBezTo>
                  <a:cubicBezTo>
                    <a:pt x="5164975" y="933798"/>
                    <a:pt x="5675745" y="2770"/>
                    <a:pt x="6683433" y="0"/>
                  </a:cubicBezTo>
                </a:path>
              </a:pathLst>
            </a:custGeom>
            <a:noFill/>
            <a:ln w="57150" cap="flat" cmpd="sng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solidFill>
                  <a:srgbClr val="262262"/>
                </a:solidFill>
              </a:endParaRPr>
            </a:p>
          </p:txBody>
        </p:sp>
        <p:sp>
          <p:nvSpPr>
            <p:cNvPr id="200742" name="TextBox 45"/>
            <p:cNvSpPr txBox="1">
              <a:spLocks noChangeArrowheads="1"/>
            </p:cNvSpPr>
            <p:nvPr/>
          </p:nvSpPr>
          <p:spPr bwMode="auto">
            <a:xfrm>
              <a:off x="5036" y="1741"/>
              <a:ext cx="6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808080"/>
                  </a:solidFill>
                </a:rPr>
                <a:t>Natural Baseline</a:t>
              </a:r>
            </a:p>
          </p:txBody>
        </p:sp>
      </p:grpSp>
      <p:sp>
        <p:nvSpPr>
          <p:cNvPr id="200706" name="TextBox 44"/>
          <p:cNvSpPr txBox="1">
            <a:spLocks noChangeArrowheads="1"/>
          </p:cNvSpPr>
          <p:nvPr/>
        </p:nvSpPr>
        <p:spPr bwMode="auto">
          <a:xfrm rot="-5400000">
            <a:off x="-180975" y="3317875"/>
            <a:ext cx="1649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808080"/>
                </a:solidFill>
              </a:rPr>
              <a:t>Market Share</a:t>
            </a:r>
          </a:p>
        </p:txBody>
      </p:sp>
      <p:sp>
        <p:nvSpPr>
          <p:cNvPr id="200707" name="TextBox 45"/>
          <p:cNvSpPr txBox="1">
            <a:spLocks noChangeArrowheads="1"/>
          </p:cNvSpPr>
          <p:nvPr/>
        </p:nvSpPr>
        <p:spPr bwMode="auto">
          <a:xfrm>
            <a:off x="3457575" y="6000750"/>
            <a:ext cx="2020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626262"/>
                </a:solidFill>
              </a:rPr>
              <a:t>Time</a:t>
            </a:r>
            <a:endParaRPr lang="en-US" sz="1000" b="1">
              <a:solidFill>
                <a:srgbClr val="626262"/>
              </a:solidFill>
            </a:endParaRPr>
          </a:p>
        </p:txBody>
      </p: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4435475" y="2192338"/>
            <a:ext cx="1892300" cy="1658937"/>
            <a:chOff x="4565851" y="2457434"/>
            <a:chExt cx="1890859" cy="1658863"/>
          </a:xfrm>
        </p:grpSpPr>
        <p:sp>
          <p:nvSpPr>
            <p:cNvPr id="200737" name="Line 10"/>
            <p:cNvSpPr>
              <a:spLocks noChangeShapeType="1"/>
            </p:cNvSpPr>
            <p:nvPr/>
          </p:nvSpPr>
          <p:spPr bwMode="auto">
            <a:xfrm flipH="1">
              <a:off x="4565851" y="4016290"/>
              <a:ext cx="1600273" cy="0"/>
            </a:xfrm>
            <a:prstGeom prst="line">
              <a:avLst/>
            </a:prstGeom>
            <a:noFill/>
            <a:ln w="22225" cap="rnd">
              <a:solidFill>
                <a:srgbClr val="26226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262262"/>
                </a:solidFill>
              </a:endParaRPr>
            </a:p>
          </p:txBody>
        </p:sp>
        <p:sp>
          <p:nvSpPr>
            <p:cNvPr id="200738" name="Line 11"/>
            <p:cNvSpPr>
              <a:spLocks noChangeShapeType="1"/>
            </p:cNvSpPr>
            <p:nvPr/>
          </p:nvSpPr>
          <p:spPr bwMode="auto">
            <a:xfrm flipV="1">
              <a:off x="6166124" y="2700311"/>
              <a:ext cx="0" cy="1279468"/>
            </a:xfrm>
            <a:prstGeom prst="line">
              <a:avLst/>
            </a:prstGeom>
            <a:noFill/>
            <a:ln w="22225" cap="rnd">
              <a:solidFill>
                <a:srgbClr val="26226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262262"/>
                </a:solidFill>
              </a:endParaRPr>
            </a:p>
          </p:txBody>
        </p:sp>
        <p:sp>
          <p:nvSpPr>
            <p:cNvPr id="200739" name="TextBox 45"/>
            <p:cNvSpPr txBox="1">
              <a:spLocks noChangeArrowheads="1"/>
            </p:cNvSpPr>
            <p:nvPr/>
          </p:nvSpPr>
          <p:spPr bwMode="auto">
            <a:xfrm>
              <a:off x="4597577" y="3751188"/>
              <a:ext cx="1659260" cy="274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srgbClr val="262262"/>
                  </a:solidFill>
                </a:rPr>
                <a:t>Transformation</a:t>
              </a:r>
            </a:p>
          </p:txBody>
        </p:sp>
        <p:sp>
          <p:nvSpPr>
            <p:cNvPr id="200740" name="TextBox 45"/>
            <p:cNvSpPr txBox="1">
              <a:spLocks noChangeArrowheads="1"/>
            </p:cNvSpPr>
            <p:nvPr/>
          </p:nvSpPr>
          <p:spPr bwMode="auto">
            <a:xfrm rot="5400000">
              <a:off x="5490064" y="3149652"/>
              <a:ext cx="1658863" cy="274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>
                  <a:solidFill>
                    <a:srgbClr val="262262"/>
                  </a:solidFill>
                </a:rPr>
                <a:t>Market</a:t>
              </a:r>
            </a:p>
          </p:txBody>
        </p:sp>
      </p:grpSp>
      <p:sp>
        <p:nvSpPr>
          <p:cNvPr id="7" name="Freeform 6"/>
          <p:cNvSpPr/>
          <p:nvPr/>
        </p:nvSpPr>
        <p:spPr>
          <a:xfrm>
            <a:off x="962025" y="1970088"/>
            <a:ext cx="6797675" cy="3806825"/>
          </a:xfrm>
          <a:custGeom>
            <a:avLst/>
            <a:gdLst>
              <a:gd name="connsiteX0" fmla="*/ 0 w 6906957"/>
              <a:gd name="connsiteY0" fmla="*/ 0 h 3990974"/>
              <a:gd name="connsiteX1" fmla="*/ 3485804 w 6906957"/>
              <a:gd name="connsiteY1" fmla="*/ 2006138 h 3990974"/>
              <a:gd name="connsiteX2" fmla="*/ 6672349 w 6906957"/>
              <a:gd name="connsiteY2" fmla="*/ 3857105 h 3990974"/>
              <a:gd name="connsiteX3" fmla="*/ 6666807 w 6906957"/>
              <a:gd name="connsiteY3" fmla="*/ 3846022 h 3990974"/>
              <a:gd name="connsiteX0" fmla="*/ 0 w 6907367"/>
              <a:gd name="connsiteY0" fmla="*/ 0 h 3990974"/>
              <a:gd name="connsiteX1" fmla="*/ 3480263 w 6907367"/>
              <a:gd name="connsiteY1" fmla="*/ 2006138 h 3990974"/>
              <a:gd name="connsiteX2" fmla="*/ 6672349 w 6907367"/>
              <a:gd name="connsiteY2" fmla="*/ 3857105 h 3990974"/>
              <a:gd name="connsiteX3" fmla="*/ 6666807 w 6907367"/>
              <a:gd name="connsiteY3" fmla="*/ 3846022 h 3990974"/>
              <a:gd name="connsiteX0" fmla="*/ 0 w 6907367"/>
              <a:gd name="connsiteY0" fmla="*/ 0 h 3990974"/>
              <a:gd name="connsiteX1" fmla="*/ 3480263 w 6907367"/>
              <a:gd name="connsiteY1" fmla="*/ 2006138 h 3990974"/>
              <a:gd name="connsiteX2" fmla="*/ 6672349 w 6907367"/>
              <a:gd name="connsiteY2" fmla="*/ 3857105 h 3990974"/>
              <a:gd name="connsiteX3" fmla="*/ 6666807 w 6907367"/>
              <a:gd name="connsiteY3" fmla="*/ 3846022 h 3990974"/>
              <a:gd name="connsiteX0" fmla="*/ 0 w 6896658"/>
              <a:gd name="connsiteY0" fmla="*/ 0 h 4217662"/>
              <a:gd name="connsiteX1" fmla="*/ 3480263 w 6896658"/>
              <a:gd name="connsiteY1" fmla="*/ 2006138 h 4217662"/>
              <a:gd name="connsiteX2" fmla="*/ 6672349 w 6896658"/>
              <a:gd name="connsiteY2" fmla="*/ 3857105 h 4217662"/>
              <a:gd name="connsiteX3" fmla="*/ 6633556 w 6896658"/>
              <a:gd name="connsiteY3" fmla="*/ 4217324 h 4217662"/>
              <a:gd name="connsiteX0" fmla="*/ 0 w 7389010"/>
              <a:gd name="connsiteY0" fmla="*/ 0 h 4217330"/>
              <a:gd name="connsiteX1" fmla="*/ 3480263 w 7389010"/>
              <a:gd name="connsiteY1" fmla="*/ 2006138 h 4217330"/>
              <a:gd name="connsiteX2" fmla="*/ 6672349 w 7389010"/>
              <a:gd name="connsiteY2" fmla="*/ 3857105 h 4217330"/>
              <a:gd name="connsiteX3" fmla="*/ 6633556 w 7389010"/>
              <a:gd name="connsiteY3" fmla="*/ 4217324 h 4217330"/>
              <a:gd name="connsiteX0" fmla="*/ 0 w 7389010"/>
              <a:gd name="connsiteY0" fmla="*/ 0 h 4217330"/>
              <a:gd name="connsiteX1" fmla="*/ 3480263 w 7389010"/>
              <a:gd name="connsiteY1" fmla="*/ 2006138 h 4217330"/>
              <a:gd name="connsiteX2" fmla="*/ 6672349 w 7389010"/>
              <a:gd name="connsiteY2" fmla="*/ 3857105 h 4217330"/>
              <a:gd name="connsiteX3" fmla="*/ 6633556 w 7389010"/>
              <a:gd name="connsiteY3" fmla="*/ 4217324 h 4217330"/>
              <a:gd name="connsiteX0" fmla="*/ 0 w 7389010"/>
              <a:gd name="connsiteY0" fmla="*/ 0 h 4217330"/>
              <a:gd name="connsiteX1" fmla="*/ 3480263 w 7389010"/>
              <a:gd name="connsiteY1" fmla="*/ 2006138 h 4217330"/>
              <a:gd name="connsiteX2" fmla="*/ 6672349 w 7389010"/>
              <a:gd name="connsiteY2" fmla="*/ 3857105 h 4217330"/>
              <a:gd name="connsiteX3" fmla="*/ 6633556 w 7389010"/>
              <a:gd name="connsiteY3" fmla="*/ 4217324 h 4217330"/>
              <a:gd name="connsiteX0" fmla="*/ 0 w 7389010"/>
              <a:gd name="connsiteY0" fmla="*/ 0 h 4217330"/>
              <a:gd name="connsiteX1" fmla="*/ 3480263 w 7389010"/>
              <a:gd name="connsiteY1" fmla="*/ 2006138 h 4217330"/>
              <a:gd name="connsiteX2" fmla="*/ 6672349 w 7389010"/>
              <a:gd name="connsiteY2" fmla="*/ 3857105 h 4217330"/>
              <a:gd name="connsiteX3" fmla="*/ 6633556 w 7389010"/>
              <a:gd name="connsiteY3" fmla="*/ 4217324 h 4217330"/>
              <a:gd name="connsiteX0" fmla="*/ 0 w 7389010"/>
              <a:gd name="connsiteY0" fmla="*/ 0 h 4217330"/>
              <a:gd name="connsiteX1" fmla="*/ 3480263 w 7389010"/>
              <a:gd name="connsiteY1" fmla="*/ 2006138 h 4217330"/>
              <a:gd name="connsiteX2" fmla="*/ 6672349 w 7389010"/>
              <a:gd name="connsiteY2" fmla="*/ 3857105 h 4217330"/>
              <a:gd name="connsiteX3" fmla="*/ 6633556 w 7389010"/>
              <a:gd name="connsiteY3" fmla="*/ 4217324 h 4217330"/>
              <a:gd name="connsiteX0" fmla="*/ 5 w 7389015"/>
              <a:gd name="connsiteY0" fmla="*/ 4952 h 4222282"/>
              <a:gd name="connsiteX1" fmla="*/ 3480268 w 7389015"/>
              <a:gd name="connsiteY1" fmla="*/ 2011090 h 4222282"/>
              <a:gd name="connsiteX2" fmla="*/ 6672354 w 7389015"/>
              <a:gd name="connsiteY2" fmla="*/ 3862057 h 4222282"/>
              <a:gd name="connsiteX3" fmla="*/ 6633561 w 7389015"/>
              <a:gd name="connsiteY3" fmla="*/ 4222276 h 4222282"/>
              <a:gd name="connsiteX0" fmla="*/ 5 w 7389015"/>
              <a:gd name="connsiteY0" fmla="*/ 4952 h 4222282"/>
              <a:gd name="connsiteX1" fmla="*/ 3480268 w 7389015"/>
              <a:gd name="connsiteY1" fmla="*/ 2011090 h 4222282"/>
              <a:gd name="connsiteX2" fmla="*/ 6672354 w 7389015"/>
              <a:gd name="connsiteY2" fmla="*/ 3862057 h 4222282"/>
              <a:gd name="connsiteX3" fmla="*/ 6633561 w 7389015"/>
              <a:gd name="connsiteY3" fmla="*/ 4222276 h 4222282"/>
              <a:gd name="connsiteX0" fmla="*/ 5 w 7389015"/>
              <a:gd name="connsiteY0" fmla="*/ 4952 h 4222282"/>
              <a:gd name="connsiteX1" fmla="*/ 3480268 w 7389015"/>
              <a:gd name="connsiteY1" fmla="*/ 2011090 h 4222282"/>
              <a:gd name="connsiteX2" fmla="*/ 6672354 w 7389015"/>
              <a:gd name="connsiteY2" fmla="*/ 3862057 h 4222282"/>
              <a:gd name="connsiteX3" fmla="*/ 6633561 w 7389015"/>
              <a:gd name="connsiteY3" fmla="*/ 4222276 h 4222282"/>
              <a:gd name="connsiteX0" fmla="*/ 4 w 7389014"/>
              <a:gd name="connsiteY0" fmla="*/ 123 h 4217453"/>
              <a:gd name="connsiteX1" fmla="*/ 3480267 w 7389014"/>
              <a:gd name="connsiteY1" fmla="*/ 2006261 h 4217453"/>
              <a:gd name="connsiteX2" fmla="*/ 6672353 w 7389014"/>
              <a:gd name="connsiteY2" fmla="*/ 3857228 h 4217453"/>
              <a:gd name="connsiteX3" fmla="*/ 6633560 w 7389014"/>
              <a:gd name="connsiteY3" fmla="*/ 4217447 h 4217453"/>
              <a:gd name="connsiteX0" fmla="*/ 4 w 7389014"/>
              <a:gd name="connsiteY0" fmla="*/ 214 h 4217544"/>
              <a:gd name="connsiteX1" fmla="*/ 3480267 w 7389014"/>
              <a:gd name="connsiteY1" fmla="*/ 2006352 h 4217544"/>
              <a:gd name="connsiteX2" fmla="*/ 6672353 w 7389014"/>
              <a:gd name="connsiteY2" fmla="*/ 3857319 h 4217544"/>
              <a:gd name="connsiteX3" fmla="*/ 6633560 w 7389014"/>
              <a:gd name="connsiteY3" fmla="*/ 4217538 h 4217544"/>
              <a:gd name="connsiteX0" fmla="*/ 4 w 6672353"/>
              <a:gd name="connsiteY0" fmla="*/ 214 h 3857333"/>
              <a:gd name="connsiteX1" fmla="*/ 3480267 w 6672353"/>
              <a:gd name="connsiteY1" fmla="*/ 2006352 h 3857333"/>
              <a:gd name="connsiteX2" fmla="*/ 6672353 w 6672353"/>
              <a:gd name="connsiteY2" fmla="*/ 3857319 h 3857333"/>
              <a:gd name="connsiteX0" fmla="*/ 4 w 6672353"/>
              <a:gd name="connsiteY0" fmla="*/ 214 h 3857333"/>
              <a:gd name="connsiteX1" fmla="*/ 3480267 w 6672353"/>
              <a:gd name="connsiteY1" fmla="*/ 2006352 h 3857333"/>
              <a:gd name="connsiteX2" fmla="*/ 6672353 w 6672353"/>
              <a:gd name="connsiteY2" fmla="*/ 3857319 h 3857333"/>
              <a:gd name="connsiteX0" fmla="*/ 4 w 6672353"/>
              <a:gd name="connsiteY0" fmla="*/ 120 h 3857231"/>
              <a:gd name="connsiteX1" fmla="*/ 3480267 w 6672353"/>
              <a:gd name="connsiteY1" fmla="*/ 2006258 h 3857231"/>
              <a:gd name="connsiteX2" fmla="*/ 6672353 w 6672353"/>
              <a:gd name="connsiteY2" fmla="*/ 3857225 h 3857231"/>
              <a:gd name="connsiteX0" fmla="*/ 4 w 6672353"/>
              <a:gd name="connsiteY0" fmla="*/ 120 h 3857231"/>
              <a:gd name="connsiteX1" fmla="*/ 3480267 w 6672353"/>
              <a:gd name="connsiteY1" fmla="*/ 2006258 h 3857231"/>
              <a:gd name="connsiteX2" fmla="*/ 6672353 w 6672353"/>
              <a:gd name="connsiteY2" fmla="*/ 3857225 h 3857231"/>
              <a:gd name="connsiteX0" fmla="*/ 5 w 6666812"/>
              <a:gd name="connsiteY0" fmla="*/ 90 h 3862741"/>
              <a:gd name="connsiteX1" fmla="*/ 3474726 w 6666812"/>
              <a:gd name="connsiteY1" fmla="*/ 2011770 h 3862741"/>
              <a:gd name="connsiteX2" fmla="*/ 6666812 w 6666812"/>
              <a:gd name="connsiteY2" fmla="*/ 3862737 h 3862741"/>
              <a:gd name="connsiteX0" fmla="*/ 5 w 6661270"/>
              <a:gd name="connsiteY0" fmla="*/ 91 h 3851658"/>
              <a:gd name="connsiteX1" fmla="*/ 3469184 w 6661270"/>
              <a:gd name="connsiteY1" fmla="*/ 2000687 h 3851658"/>
              <a:gd name="connsiteX2" fmla="*/ 6661270 w 6661270"/>
              <a:gd name="connsiteY2" fmla="*/ 3851654 h 3851658"/>
              <a:gd name="connsiteX0" fmla="*/ 5 w 6661270"/>
              <a:gd name="connsiteY0" fmla="*/ 91 h 3851658"/>
              <a:gd name="connsiteX1" fmla="*/ 3469184 w 6661270"/>
              <a:gd name="connsiteY1" fmla="*/ 2000687 h 3851658"/>
              <a:gd name="connsiteX2" fmla="*/ 6661270 w 6661270"/>
              <a:gd name="connsiteY2" fmla="*/ 3851654 h 3851658"/>
              <a:gd name="connsiteX0" fmla="*/ 0 w 6661265"/>
              <a:gd name="connsiteY0" fmla="*/ 0 h 3851567"/>
              <a:gd name="connsiteX1" fmla="*/ 997527 w 6661265"/>
              <a:gd name="connsiteY1" fmla="*/ 454429 h 3851567"/>
              <a:gd name="connsiteX2" fmla="*/ 3469179 w 6661265"/>
              <a:gd name="connsiteY2" fmla="*/ 2000596 h 3851567"/>
              <a:gd name="connsiteX3" fmla="*/ 6661265 w 6661265"/>
              <a:gd name="connsiteY3" fmla="*/ 3851563 h 3851567"/>
              <a:gd name="connsiteX0" fmla="*/ 0 w 6661265"/>
              <a:gd name="connsiteY0" fmla="*/ 0 h 3851567"/>
              <a:gd name="connsiteX1" fmla="*/ 1219200 w 6661265"/>
              <a:gd name="connsiteY1" fmla="*/ 293717 h 3851567"/>
              <a:gd name="connsiteX2" fmla="*/ 3469179 w 6661265"/>
              <a:gd name="connsiteY2" fmla="*/ 2000596 h 3851567"/>
              <a:gd name="connsiteX3" fmla="*/ 6661265 w 6661265"/>
              <a:gd name="connsiteY3" fmla="*/ 3851563 h 3851567"/>
              <a:gd name="connsiteX0" fmla="*/ 0 w 6661265"/>
              <a:gd name="connsiteY0" fmla="*/ 0 h 3851567"/>
              <a:gd name="connsiteX1" fmla="*/ 3469179 w 6661265"/>
              <a:gd name="connsiteY1" fmla="*/ 2000596 h 3851567"/>
              <a:gd name="connsiteX2" fmla="*/ 6661265 w 6661265"/>
              <a:gd name="connsiteY2" fmla="*/ 3851563 h 3851567"/>
              <a:gd name="connsiteX0" fmla="*/ 0 w 6661265"/>
              <a:gd name="connsiteY0" fmla="*/ 0 h 3851567"/>
              <a:gd name="connsiteX1" fmla="*/ 3469179 w 6661265"/>
              <a:gd name="connsiteY1" fmla="*/ 2000596 h 3851567"/>
              <a:gd name="connsiteX2" fmla="*/ 6661265 w 6661265"/>
              <a:gd name="connsiteY2" fmla="*/ 3851563 h 3851567"/>
              <a:gd name="connsiteX0" fmla="*/ 0 w 6661265"/>
              <a:gd name="connsiteY0" fmla="*/ 0 h 3851568"/>
              <a:gd name="connsiteX1" fmla="*/ 3469179 w 6661265"/>
              <a:gd name="connsiteY1" fmla="*/ 2000596 h 3851568"/>
              <a:gd name="connsiteX2" fmla="*/ 6661265 w 6661265"/>
              <a:gd name="connsiteY2" fmla="*/ 3851563 h 3851568"/>
              <a:gd name="connsiteX0" fmla="*/ 0 w 6661265"/>
              <a:gd name="connsiteY0" fmla="*/ 0 h 3851569"/>
              <a:gd name="connsiteX1" fmla="*/ 3469179 w 6661265"/>
              <a:gd name="connsiteY1" fmla="*/ 2000596 h 3851569"/>
              <a:gd name="connsiteX2" fmla="*/ 6661265 w 6661265"/>
              <a:gd name="connsiteY2" fmla="*/ 3851563 h 3851569"/>
              <a:gd name="connsiteX0" fmla="*/ 0 w 6661265"/>
              <a:gd name="connsiteY0" fmla="*/ 0 h 3851568"/>
              <a:gd name="connsiteX1" fmla="*/ 3469179 w 6661265"/>
              <a:gd name="connsiteY1" fmla="*/ 2000596 h 3851568"/>
              <a:gd name="connsiteX2" fmla="*/ 6661265 w 6661265"/>
              <a:gd name="connsiteY2" fmla="*/ 3851563 h 3851568"/>
              <a:gd name="connsiteX0" fmla="*/ 0 w 6661265"/>
              <a:gd name="connsiteY0" fmla="*/ 0 h 3851693"/>
              <a:gd name="connsiteX1" fmla="*/ 3469179 w 6661265"/>
              <a:gd name="connsiteY1" fmla="*/ 2000596 h 3851693"/>
              <a:gd name="connsiteX2" fmla="*/ 6661265 w 6661265"/>
              <a:gd name="connsiteY2" fmla="*/ 3851563 h 3851693"/>
              <a:gd name="connsiteX0" fmla="*/ 0 w 6672349"/>
              <a:gd name="connsiteY0" fmla="*/ 0 h 3873845"/>
              <a:gd name="connsiteX1" fmla="*/ 3469179 w 6672349"/>
              <a:gd name="connsiteY1" fmla="*/ 2000596 h 3873845"/>
              <a:gd name="connsiteX2" fmla="*/ 6672349 w 6672349"/>
              <a:gd name="connsiteY2" fmla="*/ 3873731 h 3873845"/>
              <a:gd name="connsiteX0" fmla="*/ 0 w 6672349"/>
              <a:gd name="connsiteY0" fmla="*/ 0 h 3873772"/>
              <a:gd name="connsiteX1" fmla="*/ 3469179 w 6672349"/>
              <a:gd name="connsiteY1" fmla="*/ 2000596 h 3873772"/>
              <a:gd name="connsiteX2" fmla="*/ 6672349 w 6672349"/>
              <a:gd name="connsiteY2" fmla="*/ 3873731 h 3873772"/>
              <a:gd name="connsiteX0" fmla="*/ 0 w 6672349"/>
              <a:gd name="connsiteY0" fmla="*/ 0 h 3873778"/>
              <a:gd name="connsiteX1" fmla="*/ 3469179 w 6672349"/>
              <a:gd name="connsiteY1" fmla="*/ 2000596 h 3873778"/>
              <a:gd name="connsiteX2" fmla="*/ 6672349 w 6672349"/>
              <a:gd name="connsiteY2" fmla="*/ 3873731 h 3873778"/>
              <a:gd name="connsiteX0" fmla="*/ 0 w 6672349"/>
              <a:gd name="connsiteY0" fmla="*/ 0 h 3873779"/>
              <a:gd name="connsiteX1" fmla="*/ 3469179 w 6672349"/>
              <a:gd name="connsiteY1" fmla="*/ 2000596 h 3873779"/>
              <a:gd name="connsiteX2" fmla="*/ 6672349 w 6672349"/>
              <a:gd name="connsiteY2" fmla="*/ 3873731 h 3873779"/>
              <a:gd name="connsiteX0" fmla="*/ 0 w 6672349"/>
              <a:gd name="connsiteY0" fmla="*/ 0 h 3873779"/>
              <a:gd name="connsiteX1" fmla="*/ 3469179 w 6672349"/>
              <a:gd name="connsiteY1" fmla="*/ 2000596 h 3873779"/>
              <a:gd name="connsiteX2" fmla="*/ 6672349 w 6672349"/>
              <a:gd name="connsiteY2" fmla="*/ 3873731 h 3873779"/>
              <a:gd name="connsiteX0" fmla="*/ 0 w 6672349"/>
              <a:gd name="connsiteY0" fmla="*/ 0 h 3873779"/>
              <a:gd name="connsiteX1" fmla="*/ 3469179 w 6672349"/>
              <a:gd name="connsiteY1" fmla="*/ 2000596 h 3873779"/>
              <a:gd name="connsiteX2" fmla="*/ 6672349 w 6672349"/>
              <a:gd name="connsiteY2" fmla="*/ 3873731 h 3873779"/>
              <a:gd name="connsiteX0" fmla="*/ 0 w 6672349"/>
              <a:gd name="connsiteY0" fmla="*/ 0 h 3873864"/>
              <a:gd name="connsiteX1" fmla="*/ 3469179 w 6672349"/>
              <a:gd name="connsiteY1" fmla="*/ 2000596 h 3873864"/>
              <a:gd name="connsiteX2" fmla="*/ 6672349 w 6672349"/>
              <a:gd name="connsiteY2" fmla="*/ 3873731 h 3873864"/>
              <a:gd name="connsiteX0" fmla="*/ 0 w 6672349"/>
              <a:gd name="connsiteY0" fmla="*/ 0 h 3873888"/>
              <a:gd name="connsiteX1" fmla="*/ 3469179 w 6672349"/>
              <a:gd name="connsiteY1" fmla="*/ 2000596 h 3873888"/>
              <a:gd name="connsiteX2" fmla="*/ 6672349 w 6672349"/>
              <a:gd name="connsiteY2" fmla="*/ 3873731 h 3873888"/>
              <a:gd name="connsiteX0" fmla="*/ 0 w 6672349"/>
              <a:gd name="connsiteY0" fmla="*/ 0 h 3873866"/>
              <a:gd name="connsiteX1" fmla="*/ 3336175 w 6672349"/>
              <a:gd name="connsiteY1" fmla="*/ 1850967 h 3873866"/>
              <a:gd name="connsiteX2" fmla="*/ 6672349 w 6672349"/>
              <a:gd name="connsiteY2" fmla="*/ 3873731 h 3873866"/>
              <a:gd name="connsiteX0" fmla="*/ 0 w 6672349"/>
              <a:gd name="connsiteY0" fmla="*/ 0 h 3873877"/>
              <a:gd name="connsiteX1" fmla="*/ 3336175 w 6672349"/>
              <a:gd name="connsiteY1" fmla="*/ 1850967 h 3873877"/>
              <a:gd name="connsiteX2" fmla="*/ 6672349 w 6672349"/>
              <a:gd name="connsiteY2" fmla="*/ 3873731 h 3873877"/>
              <a:gd name="connsiteX0" fmla="*/ 0 w 6672349"/>
              <a:gd name="connsiteY0" fmla="*/ 0 h 3873898"/>
              <a:gd name="connsiteX1" fmla="*/ 3463637 w 6672349"/>
              <a:gd name="connsiteY1" fmla="*/ 1972887 h 3873898"/>
              <a:gd name="connsiteX2" fmla="*/ 6672349 w 6672349"/>
              <a:gd name="connsiteY2" fmla="*/ 3873731 h 3873898"/>
              <a:gd name="connsiteX0" fmla="*/ 0 w 6672349"/>
              <a:gd name="connsiteY0" fmla="*/ 0 h 3873917"/>
              <a:gd name="connsiteX1" fmla="*/ 3524597 w 6672349"/>
              <a:gd name="connsiteY1" fmla="*/ 2061557 h 3873917"/>
              <a:gd name="connsiteX2" fmla="*/ 6672349 w 6672349"/>
              <a:gd name="connsiteY2" fmla="*/ 3873731 h 3873917"/>
              <a:gd name="connsiteX0" fmla="*/ 0 w 6672349"/>
              <a:gd name="connsiteY0" fmla="*/ 0 h 3873981"/>
              <a:gd name="connsiteX1" fmla="*/ 3524597 w 6672349"/>
              <a:gd name="connsiteY1" fmla="*/ 2061557 h 3873981"/>
              <a:gd name="connsiteX2" fmla="*/ 6672349 w 6672349"/>
              <a:gd name="connsiteY2" fmla="*/ 3873731 h 3873981"/>
              <a:gd name="connsiteX0" fmla="*/ 0 w 6672349"/>
              <a:gd name="connsiteY0" fmla="*/ 0 h 3874512"/>
              <a:gd name="connsiteX1" fmla="*/ 3524597 w 6672349"/>
              <a:gd name="connsiteY1" fmla="*/ 2061557 h 3874512"/>
              <a:gd name="connsiteX2" fmla="*/ 6672349 w 6672349"/>
              <a:gd name="connsiteY2" fmla="*/ 3873731 h 3874512"/>
              <a:gd name="connsiteX0" fmla="*/ 0 w 6672349"/>
              <a:gd name="connsiteY0" fmla="*/ 0 h 3874512"/>
              <a:gd name="connsiteX1" fmla="*/ 3524597 w 6672349"/>
              <a:gd name="connsiteY1" fmla="*/ 2061557 h 3874512"/>
              <a:gd name="connsiteX2" fmla="*/ 6672349 w 6672349"/>
              <a:gd name="connsiteY2" fmla="*/ 3873731 h 3874512"/>
              <a:gd name="connsiteX0" fmla="*/ 0 w 6672349"/>
              <a:gd name="connsiteY0" fmla="*/ 12 h 3874524"/>
              <a:gd name="connsiteX1" fmla="*/ 3524597 w 6672349"/>
              <a:gd name="connsiteY1" fmla="*/ 2061569 h 3874524"/>
              <a:gd name="connsiteX2" fmla="*/ 6672349 w 6672349"/>
              <a:gd name="connsiteY2" fmla="*/ 3873743 h 3874524"/>
              <a:gd name="connsiteX0" fmla="*/ 0 w 6672349"/>
              <a:gd name="connsiteY0" fmla="*/ 12 h 3874517"/>
              <a:gd name="connsiteX1" fmla="*/ 3502430 w 6672349"/>
              <a:gd name="connsiteY1" fmla="*/ 2056027 h 3874517"/>
              <a:gd name="connsiteX2" fmla="*/ 6672349 w 6672349"/>
              <a:gd name="connsiteY2" fmla="*/ 3873743 h 3874517"/>
              <a:gd name="connsiteX0" fmla="*/ 0 w 6672349"/>
              <a:gd name="connsiteY0" fmla="*/ 12 h 3874425"/>
              <a:gd name="connsiteX1" fmla="*/ 3502430 w 6672349"/>
              <a:gd name="connsiteY1" fmla="*/ 2056027 h 3874425"/>
              <a:gd name="connsiteX2" fmla="*/ 6672349 w 6672349"/>
              <a:gd name="connsiteY2" fmla="*/ 3873743 h 3874425"/>
              <a:gd name="connsiteX0" fmla="*/ 0 w 6672349"/>
              <a:gd name="connsiteY0" fmla="*/ 12 h 3874442"/>
              <a:gd name="connsiteX1" fmla="*/ 3502430 w 6672349"/>
              <a:gd name="connsiteY1" fmla="*/ 2056027 h 3874442"/>
              <a:gd name="connsiteX2" fmla="*/ 6672349 w 6672349"/>
              <a:gd name="connsiteY2" fmla="*/ 3873743 h 3874442"/>
              <a:gd name="connsiteX0" fmla="*/ 0 w 6672349"/>
              <a:gd name="connsiteY0" fmla="*/ 11 h 3874347"/>
              <a:gd name="connsiteX1" fmla="*/ 3502430 w 6672349"/>
              <a:gd name="connsiteY1" fmla="*/ 2056026 h 3874347"/>
              <a:gd name="connsiteX2" fmla="*/ 6672349 w 6672349"/>
              <a:gd name="connsiteY2" fmla="*/ 3873742 h 3874347"/>
              <a:gd name="connsiteX0" fmla="*/ 0 w 6672349"/>
              <a:gd name="connsiteY0" fmla="*/ 11 h 3873812"/>
              <a:gd name="connsiteX1" fmla="*/ 3502430 w 6672349"/>
              <a:gd name="connsiteY1" fmla="*/ 2056026 h 3873812"/>
              <a:gd name="connsiteX2" fmla="*/ 6672349 w 6672349"/>
              <a:gd name="connsiteY2" fmla="*/ 3873742 h 3873812"/>
              <a:gd name="connsiteX0" fmla="*/ 0 w 6672349"/>
              <a:gd name="connsiteY0" fmla="*/ 11 h 3873812"/>
              <a:gd name="connsiteX1" fmla="*/ 3502430 w 6672349"/>
              <a:gd name="connsiteY1" fmla="*/ 2056026 h 3873812"/>
              <a:gd name="connsiteX2" fmla="*/ 6672349 w 6672349"/>
              <a:gd name="connsiteY2" fmla="*/ 3873742 h 3873812"/>
              <a:gd name="connsiteX0" fmla="*/ 0 w 6672349"/>
              <a:gd name="connsiteY0" fmla="*/ 0 h 3873801"/>
              <a:gd name="connsiteX1" fmla="*/ 3502430 w 6672349"/>
              <a:gd name="connsiteY1" fmla="*/ 2056015 h 3873801"/>
              <a:gd name="connsiteX2" fmla="*/ 6672349 w 6672349"/>
              <a:gd name="connsiteY2" fmla="*/ 3873731 h 387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2349" h="3873801">
                <a:moveTo>
                  <a:pt x="0" y="0"/>
                </a:moveTo>
                <a:cubicBezTo>
                  <a:pt x="1322649" y="1846"/>
                  <a:pt x="2761672" y="961505"/>
                  <a:pt x="3502430" y="2056015"/>
                </a:cubicBezTo>
                <a:cubicBezTo>
                  <a:pt x="4243188" y="3150525"/>
                  <a:pt x="5232400" y="3882042"/>
                  <a:pt x="6672349" y="3873731"/>
                </a:cubicBezTo>
              </a:path>
            </a:pathLst>
          </a:custGeom>
          <a:ln w="889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262262"/>
              </a:solidFill>
            </a:endParaRPr>
          </a:p>
        </p:txBody>
      </p:sp>
      <p:sp>
        <p:nvSpPr>
          <p:cNvPr id="11323" name="TextBox 45"/>
          <p:cNvSpPr txBox="1">
            <a:spLocks noChangeArrowheads="1"/>
          </p:cNvSpPr>
          <p:nvPr/>
        </p:nvSpPr>
        <p:spPr bwMode="auto">
          <a:xfrm>
            <a:off x="7710488" y="5443538"/>
            <a:ext cx="1042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 dirty="0">
                <a:solidFill>
                  <a:srgbClr val="2AA9E0"/>
                </a:solidFill>
              </a:rPr>
              <a:t>Dollars Invested</a:t>
            </a:r>
          </a:p>
        </p:txBody>
      </p:sp>
      <p:cxnSp>
        <p:nvCxnSpPr>
          <p:cNvPr id="200711" name="Straight Arrow Connector 3"/>
          <p:cNvCxnSpPr>
            <a:cxnSpLocks noChangeShapeType="1"/>
          </p:cNvCxnSpPr>
          <p:nvPr/>
        </p:nvCxnSpPr>
        <p:spPr bwMode="auto">
          <a:xfrm flipV="1">
            <a:off x="849313" y="1363663"/>
            <a:ext cx="0" cy="4551362"/>
          </a:xfrm>
          <a:prstGeom prst="straightConnector1">
            <a:avLst/>
          </a:prstGeom>
          <a:noFill/>
          <a:ln w="25400">
            <a:solidFill>
              <a:srgbClr val="9ACD72"/>
            </a:solidFill>
            <a:miter lim="800000"/>
            <a:headEnd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0712" name="Straight Arrow Connector 29"/>
          <p:cNvCxnSpPr>
            <a:cxnSpLocks noChangeShapeType="1"/>
          </p:cNvCxnSpPr>
          <p:nvPr/>
        </p:nvCxnSpPr>
        <p:spPr bwMode="auto">
          <a:xfrm>
            <a:off x="849313" y="5915025"/>
            <a:ext cx="7239000" cy="0"/>
          </a:xfrm>
          <a:prstGeom prst="straightConnector1">
            <a:avLst/>
          </a:prstGeom>
          <a:noFill/>
          <a:ln w="25400">
            <a:solidFill>
              <a:srgbClr val="9ACD72"/>
            </a:solidFill>
            <a:miter lim="800000"/>
            <a:headEnd/>
            <a:tailEnd type="arrow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23888" y="1704975"/>
            <a:ext cx="7054850" cy="4121944"/>
            <a:chOff x="895351" y="1814514"/>
            <a:chExt cx="7054852" cy="4121945"/>
          </a:xfrm>
        </p:grpSpPr>
        <p:sp>
          <p:nvSpPr>
            <p:cNvPr id="200720" name="Freeform 32"/>
            <p:cNvSpPr>
              <a:spLocks/>
            </p:cNvSpPr>
            <p:nvPr/>
          </p:nvSpPr>
          <p:spPr bwMode="auto">
            <a:xfrm>
              <a:off x="1233489" y="2073277"/>
              <a:ext cx="6716714" cy="3800476"/>
            </a:xfrm>
            <a:custGeom>
              <a:avLst/>
              <a:gdLst>
                <a:gd name="T0" fmla="*/ 0 w 6716683"/>
                <a:gd name="T1" fmla="*/ 1 h 3862648"/>
                <a:gd name="T2" fmla="*/ 1 w 6716683"/>
                <a:gd name="T3" fmla="*/ 1 h 3862648"/>
                <a:gd name="T4" fmla="*/ 3 w 6716683"/>
                <a:gd name="T5" fmla="*/ 0 h 38626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716683" h="3862648">
                  <a:moveTo>
                    <a:pt x="0" y="3862648"/>
                  </a:moveTo>
                  <a:cubicBezTo>
                    <a:pt x="1649616" y="3858952"/>
                    <a:pt x="2549237" y="2976881"/>
                    <a:pt x="3230881" y="1939637"/>
                  </a:cubicBezTo>
                  <a:cubicBezTo>
                    <a:pt x="3912525" y="902393"/>
                    <a:pt x="5276734" y="8311"/>
                    <a:pt x="6716683" y="0"/>
                  </a:cubicBezTo>
                </a:path>
              </a:pathLst>
            </a:custGeom>
            <a:noFill/>
            <a:ln w="101600" cap="flat" cmpd="sng">
              <a:solidFill>
                <a:srgbClr val="24420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solidFill>
                  <a:srgbClr val="262262"/>
                </a:solidFill>
              </a:endParaRPr>
            </a:p>
          </p:txBody>
        </p:sp>
        <p:sp>
          <p:nvSpPr>
            <p:cNvPr id="200721" name="TextBox 45"/>
            <p:cNvSpPr txBox="1">
              <a:spLocks noChangeArrowheads="1"/>
            </p:cNvSpPr>
            <p:nvPr/>
          </p:nvSpPr>
          <p:spPr bwMode="auto">
            <a:xfrm>
              <a:off x="6376990" y="1814514"/>
              <a:ext cx="10509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808080"/>
                  </a:solidFill>
                </a:rPr>
                <a:t>Windows</a:t>
              </a:r>
            </a:p>
          </p:txBody>
        </p:sp>
        <p:sp>
          <p:nvSpPr>
            <p:cNvPr id="200722" name="Oval 37"/>
            <p:cNvSpPr>
              <a:spLocks noChangeArrowheads="1"/>
            </p:cNvSpPr>
            <p:nvPr/>
          </p:nvSpPr>
          <p:spPr bwMode="auto">
            <a:xfrm>
              <a:off x="7221540" y="2043114"/>
              <a:ext cx="152400" cy="152400"/>
            </a:xfrm>
            <a:prstGeom prst="ellipse">
              <a:avLst/>
            </a:prstGeom>
            <a:solidFill>
              <a:srgbClr val="8CC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sz="1200">
                <a:solidFill>
                  <a:srgbClr val="D2D2D2"/>
                </a:solidFill>
              </a:endParaRPr>
            </a:p>
          </p:txBody>
        </p:sp>
        <p:sp>
          <p:nvSpPr>
            <p:cNvPr id="200723" name="TextBox 45"/>
            <p:cNvSpPr txBox="1">
              <a:spLocks noChangeArrowheads="1"/>
            </p:cNvSpPr>
            <p:nvPr/>
          </p:nvSpPr>
          <p:spPr bwMode="auto">
            <a:xfrm>
              <a:off x="4738690" y="2006602"/>
              <a:ext cx="2038351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200" dirty="0">
                  <a:solidFill>
                    <a:srgbClr val="808080"/>
                  </a:solidFill>
                </a:rPr>
                <a:t>Clothes </a:t>
              </a:r>
              <a:r>
                <a:rPr lang="en-US" sz="1200" dirty="0" smtClean="0">
                  <a:solidFill>
                    <a:srgbClr val="808080"/>
                  </a:solidFill>
                </a:rPr>
                <a:t>Washers</a:t>
              </a:r>
              <a:endParaRPr lang="en-US" sz="1200" dirty="0">
                <a:solidFill>
                  <a:srgbClr val="808080"/>
                </a:solidFill>
              </a:endParaRPr>
            </a:p>
          </p:txBody>
        </p:sp>
        <p:sp>
          <p:nvSpPr>
            <p:cNvPr id="200724" name="TextBox 45"/>
            <p:cNvSpPr txBox="1">
              <a:spLocks noChangeArrowheads="1"/>
            </p:cNvSpPr>
            <p:nvPr/>
          </p:nvSpPr>
          <p:spPr bwMode="auto">
            <a:xfrm>
              <a:off x="3729039" y="3131345"/>
              <a:ext cx="11684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200" dirty="0">
                  <a:solidFill>
                    <a:srgbClr val="808080"/>
                  </a:solidFill>
                </a:rPr>
                <a:t>CFLs</a:t>
              </a:r>
            </a:p>
          </p:txBody>
        </p:sp>
        <p:sp>
          <p:nvSpPr>
            <p:cNvPr id="200725" name="Oval 37"/>
            <p:cNvSpPr>
              <a:spLocks noChangeArrowheads="1"/>
            </p:cNvSpPr>
            <p:nvPr/>
          </p:nvSpPr>
          <p:spPr bwMode="auto">
            <a:xfrm>
              <a:off x="4742663" y="3458370"/>
              <a:ext cx="152400" cy="152400"/>
            </a:xfrm>
            <a:prstGeom prst="ellipse">
              <a:avLst/>
            </a:prstGeom>
            <a:solidFill>
              <a:srgbClr val="8CC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sz="1200">
                <a:solidFill>
                  <a:srgbClr val="D2D2D2"/>
                </a:solidFill>
              </a:endParaRPr>
            </a:p>
          </p:txBody>
        </p:sp>
        <p:sp>
          <p:nvSpPr>
            <p:cNvPr id="200726" name="TextBox 45"/>
            <p:cNvSpPr txBox="1">
              <a:spLocks noChangeArrowheads="1"/>
            </p:cNvSpPr>
            <p:nvPr/>
          </p:nvSpPr>
          <p:spPr bwMode="auto">
            <a:xfrm>
              <a:off x="2565690" y="3874079"/>
              <a:ext cx="1812926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808080"/>
                  </a:solidFill>
                </a:rPr>
                <a:t>Food Processing</a:t>
              </a:r>
            </a:p>
          </p:txBody>
        </p:sp>
        <p:sp>
          <p:nvSpPr>
            <p:cNvPr id="200727" name="Oval 37"/>
            <p:cNvSpPr>
              <a:spLocks noChangeArrowheads="1"/>
            </p:cNvSpPr>
            <p:nvPr/>
          </p:nvSpPr>
          <p:spPr bwMode="auto">
            <a:xfrm>
              <a:off x="4308765" y="4023304"/>
              <a:ext cx="152400" cy="152400"/>
            </a:xfrm>
            <a:prstGeom prst="ellipse">
              <a:avLst/>
            </a:prstGeom>
            <a:solidFill>
              <a:srgbClr val="8CC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sz="1200">
                <a:solidFill>
                  <a:srgbClr val="D2D2D2"/>
                </a:solidFill>
              </a:endParaRPr>
            </a:p>
          </p:txBody>
        </p:sp>
        <p:sp>
          <p:nvSpPr>
            <p:cNvPr id="18526" name="TextBox 45"/>
            <p:cNvSpPr txBox="1">
              <a:spLocks noChangeArrowheads="1"/>
            </p:cNvSpPr>
            <p:nvPr/>
          </p:nvSpPr>
          <p:spPr bwMode="auto">
            <a:xfrm>
              <a:off x="895351" y="4983165"/>
              <a:ext cx="2381251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2700" dist="12695" dir="6479979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sz="1200" smtClean="0">
                  <a:solidFill>
                    <a:srgbClr val="808080"/>
                  </a:solidFill>
                  <a:ea typeface="ＭＳ Ｐゴシック" pitchFamily="1" charset="-128"/>
                </a:rPr>
                <a:t>Commercial Real Estate</a:t>
              </a:r>
            </a:p>
          </p:txBody>
        </p:sp>
        <p:sp>
          <p:nvSpPr>
            <p:cNvPr id="200729" name="Oval 37"/>
            <p:cNvSpPr>
              <a:spLocks noChangeArrowheads="1"/>
            </p:cNvSpPr>
            <p:nvPr/>
          </p:nvSpPr>
          <p:spPr bwMode="auto">
            <a:xfrm>
              <a:off x="3201989" y="5187953"/>
              <a:ext cx="152400" cy="152400"/>
            </a:xfrm>
            <a:prstGeom prst="ellipse">
              <a:avLst/>
            </a:prstGeom>
            <a:solidFill>
              <a:srgbClr val="8CC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sz="1200">
                <a:solidFill>
                  <a:srgbClr val="D2D2D2"/>
                </a:solidFill>
              </a:endParaRPr>
            </a:p>
          </p:txBody>
        </p:sp>
        <p:sp>
          <p:nvSpPr>
            <p:cNvPr id="200730" name="TextBox 45"/>
            <p:cNvSpPr txBox="1">
              <a:spLocks noChangeArrowheads="1"/>
            </p:cNvSpPr>
            <p:nvPr/>
          </p:nvSpPr>
          <p:spPr bwMode="auto">
            <a:xfrm>
              <a:off x="3210954" y="2549526"/>
              <a:ext cx="2298701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200" dirty="0" smtClean="0">
                  <a:solidFill>
                    <a:srgbClr val="808080"/>
                  </a:solidFill>
                </a:rPr>
                <a:t>Televisions</a:t>
              </a:r>
              <a:endParaRPr lang="en-US" sz="1200" dirty="0">
                <a:solidFill>
                  <a:srgbClr val="808080"/>
                </a:solidFill>
              </a:endParaRPr>
            </a:p>
          </p:txBody>
        </p:sp>
        <p:sp>
          <p:nvSpPr>
            <p:cNvPr id="200731" name="Oval 37"/>
            <p:cNvSpPr>
              <a:spLocks noChangeArrowheads="1"/>
            </p:cNvSpPr>
            <p:nvPr/>
          </p:nvSpPr>
          <p:spPr bwMode="auto">
            <a:xfrm>
              <a:off x="5394471" y="2853860"/>
              <a:ext cx="152400" cy="152400"/>
            </a:xfrm>
            <a:prstGeom prst="ellipse">
              <a:avLst/>
            </a:prstGeom>
            <a:solidFill>
              <a:srgbClr val="8CC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sz="1200">
                <a:solidFill>
                  <a:srgbClr val="D2D2D2"/>
                </a:solidFill>
              </a:endParaRPr>
            </a:p>
          </p:txBody>
        </p:sp>
        <p:sp>
          <p:nvSpPr>
            <p:cNvPr id="200732" name="TextBox 45"/>
            <p:cNvSpPr txBox="1">
              <a:spLocks noChangeArrowheads="1"/>
            </p:cNvSpPr>
            <p:nvPr/>
          </p:nvSpPr>
          <p:spPr bwMode="auto">
            <a:xfrm>
              <a:off x="1785938" y="5495529"/>
              <a:ext cx="149066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200" dirty="0">
                  <a:solidFill>
                    <a:srgbClr val="808080"/>
                  </a:solidFill>
                </a:rPr>
                <a:t>DHPs</a:t>
              </a:r>
            </a:p>
          </p:txBody>
        </p:sp>
        <p:sp>
          <p:nvSpPr>
            <p:cNvPr id="200733" name="Oval 37"/>
            <p:cNvSpPr>
              <a:spLocks noChangeArrowheads="1"/>
            </p:cNvSpPr>
            <p:nvPr/>
          </p:nvSpPr>
          <p:spPr bwMode="auto">
            <a:xfrm>
              <a:off x="2428341" y="5572768"/>
              <a:ext cx="152400" cy="152400"/>
            </a:xfrm>
            <a:prstGeom prst="ellipse">
              <a:avLst/>
            </a:prstGeom>
            <a:solidFill>
              <a:srgbClr val="8CC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sz="1200">
                <a:solidFill>
                  <a:srgbClr val="D2D2D2"/>
                </a:solidFill>
              </a:endParaRPr>
            </a:p>
          </p:txBody>
        </p:sp>
        <p:sp>
          <p:nvSpPr>
            <p:cNvPr id="200734" name="TextBox 45"/>
            <p:cNvSpPr txBox="1">
              <a:spLocks noChangeArrowheads="1"/>
            </p:cNvSpPr>
            <p:nvPr/>
          </p:nvSpPr>
          <p:spPr bwMode="auto">
            <a:xfrm>
              <a:off x="1120775" y="5273959"/>
              <a:ext cx="13687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 smtClean="0">
                  <a:solidFill>
                    <a:srgbClr val="808080"/>
                  </a:solidFill>
                </a:rPr>
                <a:t>Heat Pump Water Heaters</a:t>
              </a:r>
              <a:endParaRPr lang="en-US" sz="1200" dirty="0">
                <a:solidFill>
                  <a:srgbClr val="808080"/>
                </a:solidFill>
              </a:endParaRPr>
            </a:p>
          </p:txBody>
        </p:sp>
        <p:sp>
          <p:nvSpPr>
            <p:cNvPr id="200735" name="Oval 37"/>
            <p:cNvSpPr>
              <a:spLocks noChangeArrowheads="1"/>
            </p:cNvSpPr>
            <p:nvPr/>
          </p:nvSpPr>
          <p:spPr bwMode="auto">
            <a:xfrm>
              <a:off x="1374310" y="5784059"/>
              <a:ext cx="152400" cy="152400"/>
            </a:xfrm>
            <a:prstGeom prst="ellipse">
              <a:avLst/>
            </a:prstGeom>
            <a:solidFill>
              <a:srgbClr val="8CC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sz="1200">
                <a:solidFill>
                  <a:srgbClr val="D2D2D2"/>
                </a:solidFill>
              </a:endParaRPr>
            </a:p>
          </p:txBody>
        </p:sp>
        <p:sp>
          <p:nvSpPr>
            <p:cNvPr id="200736" name="Oval 37"/>
            <p:cNvSpPr>
              <a:spLocks noChangeArrowheads="1"/>
            </p:cNvSpPr>
            <p:nvPr/>
          </p:nvSpPr>
          <p:spPr bwMode="auto">
            <a:xfrm>
              <a:off x="6750053" y="2176464"/>
              <a:ext cx="152400" cy="152400"/>
            </a:xfrm>
            <a:prstGeom prst="ellipse">
              <a:avLst/>
            </a:prstGeom>
            <a:solidFill>
              <a:srgbClr val="8CC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en-US" sz="1200">
                <a:solidFill>
                  <a:srgbClr val="D2D2D2"/>
                </a:solidFill>
              </a:endParaRPr>
            </a:p>
          </p:txBody>
        </p:sp>
      </p:grpSp>
      <p:sp>
        <p:nvSpPr>
          <p:cNvPr id="11330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Arial" charset="0"/>
              </a:rPr>
              <a:t>Market Transformation</a:t>
            </a:r>
            <a:endParaRPr lang="en-US" b="1" dirty="0">
              <a:latin typeface="Arial" charset="0"/>
            </a:endParaRPr>
          </a:p>
        </p:txBody>
      </p:sp>
      <p:grpSp>
        <p:nvGrpSpPr>
          <p:cNvPr id="11332" name="Group 68"/>
          <p:cNvGrpSpPr>
            <a:grpSpLocks/>
          </p:cNvGrpSpPr>
          <p:nvPr/>
        </p:nvGrpSpPr>
        <p:grpSpPr bwMode="auto">
          <a:xfrm>
            <a:off x="7532688" y="1741488"/>
            <a:ext cx="1220787" cy="457200"/>
            <a:chOff x="4991" y="1128"/>
            <a:chExt cx="769" cy="288"/>
          </a:xfrm>
        </p:grpSpPr>
        <p:sp>
          <p:nvSpPr>
            <p:cNvPr id="200716" name="TextBox 45"/>
            <p:cNvSpPr txBox="1">
              <a:spLocks noChangeArrowheads="1"/>
            </p:cNvSpPr>
            <p:nvPr/>
          </p:nvSpPr>
          <p:spPr bwMode="auto">
            <a:xfrm>
              <a:off x="5062" y="1128"/>
              <a:ext cx="69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24420E"/>
                  </a:solidFill>
                </a:rPr>
                <a:t>Codes &amp; Standards</a:t>
              </a:r>
            </a:p>
          </p:txBody>
        </p:sp>
        <p:grpSp>
          <p:nvGrpSpPr>
            <p:cNvPr id="200717" name="Group 40"/>
            <p:cNvGrpSpPr>
              <a:grpSpLocks/>
            </p:cNvGrpSpPr>
            <p:nvPr/>
          </p:nvGrpSpPr>
          <p:grpSpPr bwMode="auto">
            <a:xfrm>
              <a:off x="4991" y="1182"/>
              <a:ext cx="111" cy="131"/>
              <a:chOff x="7929230" y="1368954"/>
              <a:chExt cx="175511" cy="206818"/>
            </a:xfrm>
          </p:grpSpPr>
          <p:sp>
            <p:nvSpPr>
              <p:cNvPr id="200718" name="Rectangle 41"/>
              <p:cNvSpPr>
                <a:spLocks noChangeArrowheads="1"/>
              </p:cNvSpPr>
              <p:nvPr/>
            </p:nvSpPr>
            <p:spPr bwMode="auto">
              <a:xfrm>
                <a:off x="7929230" y="1452519"/>
                <a:ext cx="176111" cy="123825"/>
              </a:xfrm>
              <a:prstGeom prst="rect">
                <a:avLst/>
              </a:prstGeom>
              <a:solidFill>
                <a:srgbClr val="F36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0719" name="Block Arc 42"/>
              <p:cNvSpPr>
                <a:spLocks/>
              </p:cNvSpPr>
              <p:nvPr/>
            </p:nvSpPr>
            <p:spPr bwMode="auto">
              <a:xfrm>
                <a:off x="7929230" y="1368382"/>
                <a:ext cx="176111" cy="171450"/>
              </a:xfrm>
              <a:custGeom>
                <a:avLst/>
                <a:gdLst>
                  <a:gd name="T0" fmla="*/ 0 w 176111"/>
                  <a:gd name="T1" fmla="*/ 85725 h 171450"/>
                  <a:gd name="T2" fmla="*/ 46238 w 176111"/>
                  <a:gd name="T3" fmla="*/ 10284 h 171450"/>
                  <a:gd name="T4" fmla="*/ 133820 w 176111"/>
                  <a:gd name="T5" fmla="*/ 12487 h 171450"/>
                  <a:gd name="T6" fmla="*/ 175985 w 176111"/>
                  <a:gd name="T7" fmla="*/ 90333 h 171450"/>
                  <a:gd name="T8" fmla="*/ 138600 w 176111"/>
                  <a:gd name="T9" fmla="*/ 88373 h 171450"/>
                  <a:gd name="T10" fmla="*/ 113975 w 176111"/>
                  <a:gd name="T11" fmla="*/ 44244 h 171450"/>
                  <a:gd name="T12" fmla="*/ 64392 w 176111"/>
                  <a:gd name="T13" fmla="*/ 43035 h 171450"/>
                  <a:gd name="T14" fmla="*/ 37435 w 176111"/>
                  <a:gd name="T15" fmla="*/ 85725 h 171450"/>
                  <a:gd name="T16" fmla="*/ 0 w 176111"/>
                  <a:gd name="T17" fmla="*/ 85725 h 1714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111" h="171450">
                    <a:moveTo>
                      <a:pt x="0" y="85725"/>
                    </a:moveTo>
                    <a:cubicBezTo>
                      <a:pt x="0" y="54216"/>
                      <a:pt x="17755" y="25247"/>
                      <a:pt x="46238" y="10284"/>
                    </a:cubicBezTo>
                    <a:cubicBezTo>
                      <a:pt x="73762" y="-4176"/>
                      <a:pt x="107099" y="-3337"/>
                      <a:pt x="133820" y="12487"/>
                    </a:cubicBezTo>
                    <a:cubicBezTo>
                      <a:pt x="161528" y="28896"/>
                      <a:pt x="177728" y="58805"/>
                      <a:pt x="175985" y="90333"/>
                    </a:cubicBezTo>
                    <a:lnTo>
                      <a:pt x="138600" y="88373"/>
                    </a:lnTo>
                    <a:cubicBezTo>
                      <a:pt x="139632" y="70439"/>
                      <a:pt x="130147" y="53441"/>
                      <a:pt x="113975" y="44244"/>
                    </a:cubicBezTo>
                    <a:cubicBezTo>
                      <a:pt x="98801" y="35615"/>
                      <a:pt x="80009" y="35157"/>
                      <a:pt x="64392" y="43035"/>
                    </a:cubicBezTo>
                    <a:cubicBezTo>
                      <a:pt x="47809" y="51401"/>
                      <a:pt x="37435" y="67829"/>
                      <a:pt x="37435" y="85725"/>
                    </a:cubicBezTo>
                    <a:lnTo>
                      <a:pt x="0" y="85725"/>
                    </a:lnTo>
                    <a:close/>
                  </a:path>
                </a:pathLst>
              </a:custGeom>
              <a:solidFill>
                <a:srgbClr val="F36C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>
                  <a:solidFill>
                    <a:srgbClr val="26226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1907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3253310" y="1045025"/>
            <a:ext cx="2603792" cy="5412031"/>
            <a:chOff x="3253310" y="1045025"/>
            <a:chExt cx="2603792" cy="5412031"/>
          </a:xfrm>
        </p:grpSpPr>
        <p:pic>
          <p:nvPicPr>
            <p:cNvPr id="43" name="Picture 42" descr="121003_CE_story_REV2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4117" y="1471083"/>
              <a:ext cx="2501900" cy="491490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3303601" y="1426025"/>
              <a:ext cx="2553501" cy="1588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3253310" y="1045025"/>
              <a:ext cx="2553499" cy="430834"/>
            </a:xfrm>
            <a:prstGeom prst="rect">
              <a:avLst/>
            </a:prstGeom>
          </p:spPr>
          <p:txBody>
            <a:bodyPr vert="horz" wrap="square" lIns="91440" tIns="45720" rIns="0" bIns="45720" rtlCol="0" anchor="ctr">
              <a:normAutofit/>
            </a:bodyPr>
            <a:lstStyle/>
            <a:p>
              <a:pPr defTabSz="457200">
                <a:spcBef>
                  <a:spcPct val="0"/>
                </a:spcBef>
                <a:defRPr/>
              </a:pPr>
              <a:r>
                <a:rPr lang="en-US" sz="1400" b="1" dirty="0" smtClean="0">
                  <a:solidFill>
                    <a:srgbClr val="262262"/>
                  </a:solidFill>
                  <a:ea typeface="ＭＳ Ｐゴシック" charset="0"/>
                </a:rPr>
                <a:t>MARKET INTERVENTION</a:t>
              </a:r>
              <a:endParaRPr lang="en-US" sz="1400" b="1" dirty="0">
                <a:solidFill>
                  <a:srgbClr val="262262"/>
                </a:solidFill>
                <a:ea typeface="ＭＳ Ｐゴシック" charset="0"/>
              </a:endParaRPr>
            </a:p>
          </p:txBody>
        </p:sp>
        <p:sp>
          <p:nvSpPr>
            <p:cNvPr id="56" name="Title 1"/>
            <p:cNvSpPr txBox="1">
              <a:spLocks/>
            </p:cNvSpPr>
            <p:nvPr/>
          </p:nvSpPr>
          <p:spPr>
            <a:xfrm rot="16200000">
              <a:off x="1003458" y="3405021"/>
              <a:ext cx="5354771" cy="749300"/>
            </a:xfrm>
            <a:prstGeom prst="rect">
              <a:avLst/>
            </a:prstGeom>
          </p:spPr>
          <p:txBody>
            <a:bodyPr vert="horz" wrap="square" lIns="91440" tIns="45720" rIns="0" bIns="45720" rtlCol="0" anchor="ctr">
              <a:normAutofit/>
            </a:bodyPr>
            <a:lstStyle/>
            <a:p>
              <a:pPr defTabSz="457200">
                <a:spcBef>
                  <a:spcPct val="0"/>
                </a:spcBef>
                <a:defRPr/>
              </a:pPr>
              <a:r>
                <a:rPr lang="en-US" sz="3600" b="1" dirty="0" smtClean="0">
                  <a:solidFill>
                    <a:srgbClr val="24420E">
                      <a:lumMod val="75000"/>
                      <a:lumOff val="25000"/>
                    </a:srgbClr>
                  </a:solidFill>
                  <a:ea typeface="ＭＳ Ｐゴシック" charset="0"/>
                  <a:cs typeface="+mj-cs"/>
                </a:rPr>
                <a:t>CLARITY</a:t>
              </a:r>
              <a:endParaRPr lang="en-US" sz="3600" b="1" dirty="0">
                <a:solidFill>
                  <a:srgbClr val="24420E">
                    <a:lumMod val="75000"/>
                    <a:lumOff val="25000"/>
                  </a:srgbClr>
                </a:solidFill>
                <a:ea typeface="ＭＳ Ｐゴシック" charset="0"/>
                <a:cs typeface="+mj-cs"/>
              </a:endParaRPr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457200" y="1045025"/>
            <a:ext cx="2553501" cy="430834"/>
            <a:chOff x="457200" y="914400"/>
            <a:chExt cx="2553501" cy="43083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457200" y="1295400"/>
              <a:ext cx="2553501" cy="1588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itle 1"/>
            <p:cNvSpPr txBox="1">
              <a:spLocks/>
            </p:cNvSpPr>
            <p:nvPr/>
          </p:nvSpPr>
          <p:spPr>
            <a:xfrm>
              <a:off x="457202" y="914400"/>
              <a:ext cx="1818582" cy="430834"/>
            </a:xfrm>
            <a:prstGeom prst="rect">
              <a:avLst/>
            </a:prstGeom>
          </p:spPr>
          <p:txBody>
            <a:bodyPr vert="horz" wrap="square" lIns="91440" tIns="45720" rIns="0" bIns="45720" rtlCol="0" anchor="ctr">
              <a:noAutofit/>
            </a:bodyPr>
            <a:lstStyle/>
            <a:p>
              <a:pPr defTabSz="457200">
                <a:spcBef>
                  <a:spcPct val="0"/>
                </a:spcBef>
                <a:defRPr/>
              </a:pPr>
              <a:r>
                <a:rPr lang="en-US" sz="1400" b="1" dirty="0" smtClean="0">
                  <a:solidFill>
                    <a:srgbClr val="262262"/>
                  </a:solidFill>
                  <a:ea typeface="ＭＳ Ｐゴシック" charset="0"/>
                </a:rPr>
                <a:t>IDENTIFY BARRIER</a:t>
              </a:r>
              <a:endParaRPr lang="en-US" sz="1400" b="1" dirty="0">
                <a:solidFill>
                  <a:srgbClr val="262262"/>
                </a:solidFill>
                <a:ea typeface="ＭＳ Ｐゴシック" charset="0"/>
              </a:endParaRPr>
            </a:p>
          </p:txBody>
        </p:sp>
      </p:grpSp>
      <p:grpSp>
        <p:nvGrpSpPr>
          <p:cNvPr id="5" name="Group 38"/>
          <p:cNvGrpSpPr/>
          <p:nvPr/>
        </p:nvGrpSpPr>
        <p:grpSpPr>
          <a:xfrm>
            <a:off x="457202" y="1102284"/>
            <a:ext cx="2553499" cy="5354771"/>
            <a:chOff x="457202" y="1102284"/>
            <a:chExt cx="2553499" cy="5354771"/>
          </a:xfrm>
        </p:grpSpPr>
        <p:grpSp>
          <p:nvGrpSpPr>
            <p:cNvPr id="6" name="Group 27"/>
            <p:cNvGrpSpPr/>
            <p:nvPr/>
          </p:nvGrpSpPr>
          <p:grpSpPr>
            <a:xfrm>
              <a:off x="457202" y="1102284"/>
              <a:ext cx="2553499" cy="5354771"/>
              <a:chOff x="457202" y="971659"/>
              <a:chExt cx="2553499" cy="5354771"/>
            </a:xfrm>
          </p:grpSpPr>
          <p:sp>
            <p:nvSpPr>
              <p:cNvPr id="30" name="Title 1"/>
              <p:cNvSpPr txBox="1">
                <a:spLocks/>
              </p:cNvSpPr>
              <p:nvPr/>
            </p:nvSpPr>
            <p:spPr>
              <a:xfrm rot="16200000">
                <a:off x="-1837584" y="3274395"/>
                <a:ext cx="5354771" cy="749300"/>
              </a:xfrm>
              <a:prstGeom prst="rect">
                <a:avLst/>
              </a:prstGeom>
            </p:spPr>
            <p:txBody>
              <a:bodyPr vert="horz" wrap="square" lIns="91440" tIns="45720" rIns="0" bIns="45720" rtlCol="0" anchor="ctr">
                <a:normAutofit/>
              </a:bodyPr>
              <a:lstStyle/>
              <a:p>
                <a:pPr defTabSz="457200">
                  <a:spcBef>
                    <a:spcPct val="0"/>
                  </a:spcBef>
                  <a:defRPr/>
                </a:pPr>
                <a:r>
                  <a:rPr lang="en-US" sz="3600" b="1" dirty="0" smtClean="0">
                    <a:solidFill>
                      <a:srgbClr val="24420E">
                        <a:lumMod val="25000"/>
                        <a:lumOff val="75000"/>
                      </a:srgbClr>
                    </a:solidFill>
                    <a:ea typeface="ＭＳ Ｐゴシック" charset="0"/>
                    <a:cs typeface="+mj-cs"/>
                  </a:rPr>
                  <a:t>CONFUSION</a:t>
                </a:r>
                <a:endParaRPr lang="en-US" sz="3600" b="1" dirty="0">
                  <a:solidFill>
                    <a:srgbClr val="24420E">
                      <a:lumMod val="25000"/>
                      <a:lumOff val="75000"/>
                    </a:srgbClr>
                  </a:solidFill>
                  <a:ea typeface="ＭＳ Ｐゴシック" charset="0"/>
                  <a:cs typeface="+mj-cs"/>
                </a:endParaRPr>
              </a:p>
            </p:txBody>
          </p:sp>
          <p:grpSp>
            <p:nvGrpSpPr>
              <p:cNvPr id="8" name="Group 38"/>
              <p:cNvGrpSpPr/>
              <p:nvPr/>
            </p:nvGrpSpPr>
            <p:grpSpPr>
              <a:xfrm>
                <a:off x="457202" y="1345234"/>
                <a:ext cx="2553499" cy="4979366"/>
                <a:chOff x="457202" y="1345234"/>
                <a:chExt cx="2553499" cy="4979366"/>
              </a:xfrm>
            </p:grpSpPr>
            <p:pic>
              <p:nvPicPr>
                <p:cNvPr id="32" name="Picture 31" descr="flatpanel tv.png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9599" y="2048491"/>
                  <a:ext cx="1657160" cy="1882242"/>
                </a:xfrm>
                <a:prstGeom prst="rect">
                  <a:avLst/>
                </a:prstGeom>
              </p:spPr>
            </p:pic>
            <p:sp>
              <p:nvSpPr>
                <p:cNvPr id="33" name="Rectangle 32"/>
                <p:cNvSpPr/>
                <p:nvPr/>
              </p:nvSpPr>
              <p:spPr>
                <a:xfrm>
                  <a:off x="457202" y="1345234"/>
                  <a:ext cx="2553499" cy="4979366"/>
                </a:xfrm>
                <a:prstGeom prst="rect">
                  <a:avLst/>
                </a:prstGeom>
                <a:solidFill>
                  <a:schemeClr val="accent1">
                    <a:alpha val="1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pic>
              <p:nvPicPr>
                <p:cNvPr id="34" name="Picture 33" descr="CE_TV_story_bits.pdf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820" y="1580100"/>
                  <a:ext cx="1117600" cy="1041400"/>
                </a:xfrm>
                <a:prstGeom prst="rect">
                  <a:avLst/>
                </a:prstGeom>
              </p:spPr>
            </p:pic>
            <p:pic>
              <p:nvPicPr>
                <p:cNvPr id="36" name="Picture 35" descr="CE_TV_story_bits.pdf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3167" y="3012911"/>
                  <a:ext cx="1516288" cy="3020350"/>
                </a:xfrm>
                <a:prstGeom prst="rect">
                  <a:avLst/>
                </a:prstGeom>
              </p:spPr>
            </p:pic>
          </p:grpSp>
        </p:grpSp>
        <p:sp>
          <p:nvSpPr>
            <p:cNvPr id="51" name="Title 1"/>
            <p:cNvSpPr txBox="1">
              <a:spLocks/>
            </p:cNvSpPr>
            <p:nvPr/>
          </p:nvSpPr>
          <p:spPr>
            <a:xfrm rot="16200000">
              <a:off x="-1837584" y="3405020"/>
              <a:ext cx="5354771" cy="749300"/>
            </a:xfrm>
            <a:prstGeom prst="rect">
              <a:avLst/>
            </a:prstGeom>
          </p:spPr>
          <p:txBody>
            <a:bodyPr vert="horz" wrap="square" lIns="91440" tIns="45720" rIns="0" bIns="45720" rtlCol="0" anchor="ctr">
              <a:normAutofit/>
            </a:bodyPr>
            <a:lstStyle/>
            <a:p>
              <a:pPr defTabSz="457200">
                <a:spcBef>
                  <a:spcPct val="0"/>
                </a:spcBef>
                <a:defRPr/>
              </a:pPr>
              <a:r>
                <a:rPr lang="en-US" sz="3600" b="1" dirty="0" smtClean="0">
                  <a:solidFill>
                    <a:srgbClr val="24420E">
                      <a:lumMod val="75000"/>
                      <a:lumOff val="25000"/>
                    </a:srgbClr>
                  </a:solidFill>
                  <a:ea typeface="ＭＳ Ｐゴシック" charset="0"/>
                  <a:cs typeface="+mj-cs"/>
                </a:rPr>
                <a:t>CONFUSION</a:t>
              </a:r>
              <a:endParaRPr lang="en-US" sz="3600" b="1" dirty="0">
                <a:solidFill>
                  <a:srgbClr val="24420E">
                    <a:lumMod val="75000"/>
                    <a:lumOff val="25000"/>
                  </a:srgbClr>
                </a:solidFill>
                <a:ea typeface="ＭＳ Ｐゴシック" charset="0"/>
                <a:cs typeface="+mj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Tuning into Energy Efficient TVs</a:t>
            </a:r>
            <a:endParaRPr lang="en-US" b="1" dirty="0"/>
          </a:p>
        </p:txBody>
      </p:sp>
      <p:pic>
        <p:nvPicPr>
          <p:cNvPr id="40" name="Picture 39" descr="586px-Energy_Star_logo.svg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5" y="1856430"/>
            <a:ext cx="776278" cy="794824"/>
          </a:xfrm>
          <a:prstGeom prst="rect">
            <a:avLst/>
          </a:prstGeom>
        </p:spPr>
      </p:pic>
      <p:grpSp>
        <p:nvGrpSpPr>
          <p:cNvPr id="14" name="Group 28"/>
          <p:cNvGrpSpPr/>
          <p:nvPr/>
        </p:nvGrpSpPr>
        <p:grpSpPr>
          <a:xfrm>
            <a:off x="6122104" y="1045025"/>
            <a:ext cx="3006050" cy="5412031"/>
            <a:chOff x="6122104" y="1045025"/>
            <a:chExt cx="3006050" cy="5412031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172200" y="1426025"/>
              <a:ext cx="2553501" cy="1588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6172201" y="1045025"/>
              <a:ext cx="2516013" cy="428175"/>
            </a:xfrm>
            <a:prstGeom prst="rect">
              <a:avLst/>
            </a:prstGeom>
          </p:spPr>
          <p:txBody>
            <a:bodyPr vert="horz" wrap="square" lIns="91440" tIns="45720" rIns="0" bIns="45720" rtlCol="0" anchor="ctr">
              <a:noAutofit/>
            </a:bodyPr>
            <a:lstStyle/>
            <a:p>
              <a:pPr defTabSz="457200">
                <a:spcBef>
                  <a:spcPct val="0"/>
                </a:spcBef>
                <a:defRPr/>
              </a:pPr>
              <a:r>
                <a:rPr lang="en-US" sz="1400" b="1" dirty="0" smtClean="0">
                  <a:solidFill>
                    <a:srgbClr val="262262"/>
                  </a:solidFill>
                  <a:ea typeface="ＭＳ Ｐゴシック" charset="0"/>
                </a:rPr>
                <a:t>MARKET TRANSFORMED</a:t>
              </a:r>
              <a:endParaRPr lang="en-US" sz="1400" b="1" dirty="0">
                <a:solidFill>
                  <a:srgbClr val="262262"/>
                </a:solidFill>
                <a:ea typeface="ＭＳ Ｐゴシック" charset="0"/>
              </a:endParaRPr>
            </a:p>
          </p:txBody>
        </p:sp>
        <p:pic>
          <p:nvPicPr>
            <p:cNvPr id="59" name="Picture 58" descr="120125_CE_story_REV2.pd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550" y="1479550"/>
              <a:ext cx="2501900" cy="4519468"/>
            </a:xfrm>
            <a:prstGeom prst="rect">
              <a:avLst/>
            </a:prstGeom>
          </p:spPr>
        </p:pic>
        <p:sp>
          <p:nvSpPr>
            <p:cNvPr id="58" name="Title 1"/>
            <p:cNvSpPr txBox="1">
              <a:spLocks/>
            </p:cNvSpPr>
            <p:nvPr/>
          </p:nvSpPr>
          <p:spPr>
            <a:xfrm rot="16200000">
              <a:off x="3819368" y="3405021"/>
              <a:ext cx="5354771" cy="749300"/>
            </a:xfrm>
            <a:prstGeom prst="rect">
              <a:avLst/>
            </a:prstGeom>
          </p:spPr>
          <p:txBody>
            <a:bodyPr vert="horz" wrap="square" lIns="91440" tIns="45720" rIns="0" bIns="45720" rtlCol="0" anchor="ctr">
              <a:normAutofit/>
            </a:bodyPr>
            <a:lstStyle/>
            <a:p>
              <a:pPr defTabSz="457200">
                <a:spcBef>
                  <a:spcPct val="0"/>
                </a:spcBef>
                <a:defRPr/>
              </a:pPr>
              <a:r>
                <a:rPr lang="en-US" sz="3600" b="1" dirty="0" smtClean="0">
                  <a:solidFill>
                    <a:srgbClr val="24420E">
                      <a:lumMod val="75000"/>
                      <a:lumOff val="25000"/>
                    </a:srgbClr>
                  </a:solidFill>
                  <a:ea typeface="ＭＳ Ｐゴシック" charset="0"/>
                  <a:cs typeface="+mj-cs"/>
                </a:rPr>
                <a:t>SUCCESS</a:t>
              </a:r>
              <a:endParaRPr lang="en-US" sz="3600" b="1" dirty="0">
                <a:solidFill>
                  <a:srgbClr val="24420E">
                    <a:lumMod val="75000"/>
                    <a:lumOff val="25000"/>
                  </a:srgbClr>
                </a:solidFill>
                <a:ea typeface="ＭＳ Ｐゴシック" charset="0"/>
                <a:cs typeface="+mj-cs"/>
              </a:endParaRPr>
            </a:p>
          </p:txBody>
        </p: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6276104" y="1666011"/>
              <a:ext cx="2687782" cy="1261256"/>
            </a:xfrm>
            <a:prstGeom prst="rect">
              <a:avLst/>
            </a:prstGeom>
          </p:spPr>
          <p:txBody>
            <a:bodyPr vert="horz" wrap="square" lIns="91440" tIns="45720" rIns="0" bIns="45720" rtlCol="0" anchor="t" anchorCtr="0">
              <a:noAutofit/>
            </a:bodyPr>
            <a:lstStyle/>
            <a:p>
              <a:pPr defTabSz="457200">
                <a:spcBef>
                  <a:spcPct val="0"/>
                </a:spcBef>
              </a:pPr>
              <a:r>
                <a:rPr lang="en-US" sz="1400" dirty="0">
                  <a:solidFill>
                    <a:srgbClr val="262262"/>
                  </a:solidFill>
                  <a:ea typeface="ＭＳ Ｐゴシック" charset="0"/>
                  <a:cs typeface="+mj-cs"/>
                </a:rPr>
                <a:t>Retailers </a:t>
              </a:r>
              <a:r>
                <a:rPr lang="en-US" sz="1400" dirty="0" smtClean="0">
                  <a:solidFill>
                    <a:srgbClr val="262262"/>
                  </a:solidFill>
                  <a:ea typeface="ＭＳ Ｐゴシック" charset="0"/>
                  <a:cs typeface="+mj-cs"/>
                </a:rPr>
                <a:t>representing</a:t>
              </a:r>
              <a:endParaRPr lang="en-US" sz="1400" dirty="0">
                <a:solidFill>
                  <a:srgbClr val="262262"/>
                </a:solidFill>
                <a:ea typeface="ＭＳ Ｐゴシック" charset="0"/>
                <a:cs typeface="+mj-cs"/>
              </a:endParaRPr>
            </a:p>
            <a:p>
              <a:pPr defTabSz="457200">
                <a:spcBef>
                  <a:spcPct val="0"/>
                </a:spcBef>
              </a:pPr>
              <a:r>
                <a:rPr lang="en-US" sz="3600" b="1" dirty="0" smtClean="0">
                  <a:solidFill>
                    <a:srgbClr val="262262"/>
                  </a:solidFill>
                  <a:ea typeface="ＭＳ Ｐゴシック" charset="0"/>
                  <a:cs typeface="+mj-cs"/>
                </a:rPr>
                <a:t>84% </a:t>
              </a:r>
              <a:r>
                <a:rPr lang="en-US" sz="1400" dirty="0" smtClean="0">
                  <a:solidFill>
                    <a:srgbClr val="262262"/>
                  </a:solidFill>
                  <a:ea typeface="ＭＳ Ｐゴシック" charset="0"/>
                  <a:cs typeface="+mj-cs"/>
                </a:rPr>
                <a:t>of TVs sold </a:t>
              </a:r>
              <a:br>
                <a:rPr lang="en-US" sz="1400" dirty="0" smtClean="0">
                  <a:solidFill>
                    <a:srgbClr val="262262"/>
                  </a:solidFill>
                  <a:ea typeface="ＭＳ Ｐゴシック" charset="0"/>
                  <a:cs typeface="+mj-cs"/>
                </a:rPr>
              </a:br>
              <a:r>
                <a:rPr lang="en-US" sz="1400" dirty="0" smtClean="0">
                  <a:solidFill>
                    <a:srgbClr val="262262"/>
                  </a:solidFill>
                  <a:ea typeface="ＭＳ Ｐゴシック" charset="0"/>
                  <a:cs typeface="+mj-cs"/>
                </a:rPr>
                <a:t>in the Northwest promote </a:t>
              </a:r>
              <a:br>
                <a:rPr lang="en-US" sz="1400" dirty="0" smtClean="0">
                  <a:solidFill>
                    <a:srgbClr val="262262"/>
                  </a:solidFill>
                  <a:ea typeface="ＭＳ Ｐゴシック" charset="0"/>
                  <a:cs typeface="+mj-cs"/>
                </a:rPr>
              </a:br>
              <a:r>
                <a:rPr lang="en-US" sz="1400" dirty="0" smtClean="0">
                  <a:solidFill>
                    <a:srgbClr val="262262"/>
                  </a:solidFill>
                  <a:ea typeface="ＭＳ Ｐゴシック" charset="0"/>
                  <a:cs typeface="+mj-cs"/>
                </a:rPr>
                <a:t>Energy Forward TVs</a:t>
              </a:r>
            </a:p>
            <a:p>
              <a:pPr defTabSz="457200">
                <a:spcBef>
                  <a:spcPct val="0"/>
                </a:spcBef>
              </a:pPr>
              <a:endParaRPr lang="en-US" sz="1200" dirty="0" smtClean="0">
                <a:solidFill>
                  <a:srgbClr val="262262"/>
                </a:solidFill>
                <a:ea typeface="ＭＳ Ｐゴシック" charset="0"/>
                <a:cs typeface="+mj-cs"/>
              </a:endParaRPr>
            </a:p>
            <a:p>
              <a:pPr defTabSz="457200">
                <a:spcBef>
                  <a:spcPct val="0"/>
                </a:spcBef>
              </a:pPr>
              <a:endParaRPr lang="en-US" sz="1200" dirty="0">
                <a:solidFill>
                  <a:srgbClr val="262262"/>
                </a:solidFill>
                <a:ea typeface="ＭＳ Ｐゴシック" charset="0"/>
                <a:cs typeface="+mj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03609" y="3370841"/>
              <a:ext cx="2424545" cy="1723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spcBef>
                  <a:spcPct val="0"/>
                </a:spcBef>
              </a:pPr>
              <a:r>
                <a:rPr lang="en-US" sz="1400" dirty="0" smtClean="0">
                  <a:solidFill>
                    <a:srgbClr val="262262"/>
                  </a:solidFill>
                  <a:ea typeface="ＭＳ Ｐゴシック" charset="0"/>
                  <a:cs typeface="+mj-cs"/>
                </a:rPr>
                <a:t>The market responded</a:t>
              </a:r>
            </a:p>
            <a:p>
              <a:pPr defTabSz="457200">
                <a:spcBef>
                  <a:spcPct val="0"/>
                </a:spcBef>
              </a:pPr>
              <a:r>
                <a:rPr lang="en-US" sz="1400" dirty="0" smtClean="0">
                  <a:solidFill>
                    <a:srgbClr val="262262"/>
                  </a:solidFill>
                  <a:ea typeface="ＭＳ Ｐゴシック" charset="0"/>
                  <a:cs typeface="+mj-cs"/>
                </a:rPr>
                <a:t>and today TVs are</a:t>
              </a:r>
            </a:p>
            <a:p>
              <a:pPr defTabSz="457200">
                <a:spcBef>
                  <a:spcPct val="0"/>
                </a:spcBef>
              </a:pPr>
              <a:r>
                <a:rPr lang="en-US" sz="3600" b="1" dirty="0" smtClean="0">
                  <a:solidFill>
                    <a:srgbClr val="262262"/>
                  </a:solidFill>
                  <a:ea typeface="ＭＳ Ｐゴシック" charset="0"/>
                  <a:cs typeface="+mj-cs"/>
                </a:rPr>
                <a:t>60% </a:t>
              </a:r>
              <a:r>
                <a:rPr lang="en-US" sz="3600" b="1" dirty="0" smtClean="0">
                  <a:solidFill>
                    <a:srgbClr val="146386"/>
                  </a:solidFill>
                  <a:ea typeface="ＭＳ Ｐゴシック" charset="0"/>
                  <a:cs typeface="+mj-cs"/>
                </a:rPr>
                <a:t/>
              </a:r>
              <a:br>
                <a:rPr lang="en-US" sz="3600" b="1" dirty="0" smtClean="0">
                  <a:solidFill>
                    <a:srgbClr val="146386"/>
                  </a:solidFill>
                  <a:ea typeface="ＭＳ Ｐゴシック" charset="0"/>
                  <a:cs typeface="+mj-cs"/>
                </a:rPr>
              </a:br>
              <a:r>
                <a:rPr lang="en-US" sz="1400" dirty="0" smtClean="0">
                  <a:solidFill>
                    <a:srgbClr val="262262"/>
                  </a:solidFill>
                  <a:ea typeface="ＭＳ Ｐゴシック" charset="0"/>
                  <a:cs typeface="+mj-cs"/>
                </a:rPr>
                <a:t>more efficient </a:t>
              </a:r>
              <a:br>
                <a:rPr lang="en-US" sz="1400" dirty="0" smtClean="0">
                  <a:solidFill>
                    <a:srgbClr val="262262"/>
                  </a:solidFill>
                  <a:ea typeface="ＭＳ Ｐゴシック" charset="0"/>
                  <a:cs typeface="+mj-cs"/>
                </a:rPr>
              </a:br>
              <a:r>
                <a:rPr lang="en-US" sz="1400" dirty="0" smtClean="0">
                  <a:solidFill>
                    <a:srgbClr val="262262"/>
                  </a:solidFill>
                  <a:ea typeface="ＭＳ Ｐゴシック" charset="0"/>
                  <a:cs typeface="+mj-cs"/>
                </a:rPr>
                <a:t>than just three</a:t>
              </a:r>
              <a:br>
                <a:rPr lang="en-US" sz="1400" dirty="0" smtClean="0">
                  <a:solidFill>
                    <a:srgbClr val="262262"/>
                  </a:solidFill>
                  <a:ea typeface="ＭＳ Ｐゴシック" charset="0"/>
                  <a:cs typeface="+mj-cs"/>
                </a:rPr>
              </a:br>
              <a:r>
                <a:rPr lang="en-US" sz="1400" dirty="0" smtClean="0">
                  <a:solidFill>
                    <a:srgbClr val="262262"/>
                  </a:solidFill>
                  <a:ea typeface="ＭＳ Ｐゴシック" charset="0"/>
                  <a:cs typeface="+mj-cs"/>
                </a:rPr>
                <a:t> years ago.</a:t>
              </a:r>
              <a:endParaRPr lang="en-US" sz="1400" dirty="0">
                <a:solidFill>
                  <a:srgbClr val="262262"/>
                </a:solidFill>
                <a:ea typeface="ＭＳ Ｐゴシック" charset="0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TVs – Market Transformation in Action</a:t>
            </a:r>
            <a:endParaRPr lang="en-US" sz="2800" b="1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32110141"/>
              </p:ext>
            </p:extLst>
          </p:nvPr>
        </p:nvGraphicFramePr>
        <p:xfrm>
          <a:off x="318977" y="1244010"/>
          <a:ext cx="8648152" cy="532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823326" y="3527623"/>
            <a:ext cx="2116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% Market Share of TVs</a:t>
            </a:r>
            <a:endParaRPr lang="en-US" sz="1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123440" y="3184208"/>
            <a:ext cx="1463039" cy="276999"/>
            <a:chOff x="5019040" y="3255328"/>
            <a:chExt cx="1463039" cy="276999"/>
          </a:xfrm>
        </p:grpSpPr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 flipV="1">
              <a:off x="5151119" y="3505200"/>
              <a:ext cx="1173539" cy="25402"/>
            </a:xfrm>
            <a:prstGeom prst="line">
              <a:avLst/>
            </a:prstGeom>
            <a:noFill/>
            <a:ln w="22225" cap="rnd">
              <a:solidFill>
                <a:srgbClr val="26226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262262"/>
                </a:solidFill>
                <a:latin typeface="Arial"/>
              </a:endParaRPr>
            </a:p>
          </p:txBody>
        </p:sp>
        <p:sp>
          <p:nvSpPr>
            <p:cNvPr id="19" name="TextBox 45"/>
            <p:cNvSpPr txBox="1">
              <a:spLocks noChangeArrowheads="1"/>
            </p:cNvSpPr>
            <p:nvPr/>
          </p:nvSpPr>
          <p:spPr bwMode="auto">
            <a:xfrm>
              <a:off x="5019040" y="3255328"/>
              <a:ext cx="14630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262262"/>
                  </a:solidFill>
                </a:rPr>
                <a:t>Transformation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13894" y="1953738"/>
            <a:ext cx="274637" cy="1658938"/>
            <a:chOff x="6309494" y="2024858"/>
            <a:chExt cx="274637" cy="1658938"/>
          </a:xfrm>
        </p:grpSpPr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V="1">
              <a:off x="6324658" y="2153920"/>
              <a:ext cx="5021" cy="1340170"/>
            </a:xfrm>
            <a:prstGeom prst="line">
              <a:avLst/>
            </a:prstGeom>
            <a:noFill/>
            <a:ln w="22225" cap="rnd">
              <a:solidFill>
                <a:srgbClr val="262262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262262"/>
                </a:solidFill>
                <a:latin typeface="Arial"/>
              </a:endParaRPr>
            </a:p>
          </p:txBody>
        </p:sp>
        <p:sp>
          <p:nvSpPr>
            <p:cNvPr id="22" name="TextBox 45"/>
            <p:cNvSpPr txBox="1">
              <a:spLocks noChangeArrowheads="1"/>
            </p:cNvSpPr>
            <p:nvPr/>
          </p:nvSpPr>
          <p:spPr bwMode="auto">
            <a:xfrm rot="5400000">
              <a:off x="5617344" y="2717008"/>
              <a:ext cx="1658938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262262"/>
                  </a:solidFill>
                </a:rPr>
                <a:t>Market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9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 animBg="0"/>
        </p:bldSub>
      </p:bldGraphic>
      <p:bldGraphic spid="3" grpId="1">
        <p:bldSub>
          <a:bldChart bld="series"/>
        </p:bldSub>
      </p:bldGraphic>
      <p:bldGraphic spid="3" grpId="2">
        <p:bldSub>
          <a:bldChart bld="series"/>
        </p:bldSub>
      </p:bldGraphic>
      <p:bldGraphic spid="3" grpId="3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NEEA’</a:t>
            </a:r>
            <a:r>
              <a:rPr lang="en-US" altLang="ja-JP" dirty="0" smtClean="0"/>
              <a:t>s </a:t>
            </a:r>
            <a:r>
              <a:rPr lang="en-US" altLang="ja-JP" dirty="0"/>
              <a:t>Role in </a:t>
            </a:r>
            <a:r>
              <a:rPr lang="en-US" altLang="ja-JP" dirty="0" smtClean="0"/>
              <a:t>Regional EE Landscape</a:t>
            </a:r>
            <a:endParaRPr lang="en-US" dirty="0"/>
          </a:p>
        </p:txBody>
      </p:sp>
      <p:pic>
        <p:nvPicPr>
          <p:cNvPr id="38915" name="Picture 24" descr="Energy Tru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25850"/>
            <a:ext cx="12207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08475"/>
            <a:ext cx="1295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917" name="Straight Connector 8"/>
          <p:cNvCxnSpPr>
            <a:cxnSpLocks noChangeShapeType="1"/>
          </p:cNvCxnSpPr>
          <p:nvPr/>
        </p:nvCxnSpPr>
        <p:spPr bwMode="auto">
          <a:xfrm rot="5400000">
            <a:off x="2128044" y="3818732"/>
            <a:ext cx="4879975" cy="1587"/>
          </a:xfrm>
          <a:prstGeom prst="line">
            <a:avLst/>
          </a:prstGeom>
          <a:noFill/>
          <a:ln w="25400">
            <a:solidFill>
              <a:srgbClr val="CCDD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18" name="TextBox 12"/>
          <p:cNvSpPr txBox="1">
            <a:spLocks noChangeArrowheads="1"/>
          </p:cNvSpPr>
          <p:nvPr/>
        </p:nvSpPr>
        <p:spPr bwMode="auto">
          <a:xfrm>
            <a:off x="3922713" y="1050925"/>
            <a:ext cx="1290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US" sz="1400">
                <a:solidFill>
                  <a:srgbClr val="262262"/>
                </a:solidFill>
              </a:rPr>
              <a:t>“</a:t>
            </a:r>
            <a:r>
              <a:rPr lang="en-US" altLang="ja-JP" sz="1400">
                <a:solidFill>
                  <a:srgbClr val="262262"/>
                </a:solidFill>
              </a:rPr>
              <a:t>UPSTREAM</a:t>
            </a:r>
            <a:r>
              <a:rPr lang="ja-JP" altLang="en-US" sz="1400">
                <a:solidFill>
                  <a:srgbClr val="262262"/>
                </a:solidFill>
              </a:rPr>
              <a:t>”</a:t>
            </a:r>
            <a:endParaRPr lang="en-US" sz="1400">
              <a:solidFill>
                <a:srgbClr val="262262"/>
              </a:solidFill>
            </a:endParaRPr>
          </a:p>
        </p:txBody>
      </p:sp>
      <p:sp>
        <p:nvSpPr>
          <p:cNvPr id="38919" name="TextBox 13"/>
          <p:cNvSpPr txBox="1">
            <a:spLocks noChangeArrowheads="1"/>
          </p:cNvSpPr>
          <p:nvPr/>
        </p:nvSpPr>
        <p:spPr bwMode="auto">
          <a:xfrm>
            <a:off x="3779838" y="6413500"/>
            <a:ext cx="1589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ja-JP" altLang="en-US" sz="1200">
                <a:solidFill>
                  <a:srgbClr val="262262"/>
                </a:solidFill>
              </a:rPr>
              <a:t>“</a:t>
            </a:r>
            <a:r>
              <a:rPr lang="en-US" altLang="ja-JP" sz="1400">
                <a:solidFill>
                  <a:srgbClr val="262262"/>
                </a:solidFill>
              </a:rPr>
              <a:t>DOWNSTREAM</a:t>
            </a:r>
            <a:r>
              <a:rPr lang="ja-JP" altLang="en-US" sz="1200">
                <a:solidFill>
                  <a:srgbClr val="262262"/>
                </a:solidFill>
              </a:rPr>
              <a:t>”</a:t>
            </a:r>
            <a:endParaRPr lang="en-US" sz="1200">
              <a:solidFill>
                <a:srgbClr val="262262"/>
              </a:solidFill>
            </a:endParaRPr>
          </a:p>
        </p:txBody>
      </p:sp>
      <p:cxnSp>
        <p:nvCxnSpPr>
          <p:cNvPr id="38920" name="Straight Connector 15"/>
          <p:cNvCxnSpPr>
            <a:cxnSpLocks noChangeShapeType="1"/>
          </p:cNvCxnSpPr>
          <p:nvPr/>
        </p:nvCxnSpPr>
        <p:spPr bwMode="auto">
          <a:xfrm>
            <a:off x="842963" y="3568700"/>
            <a:ext cx="7231062" cy="1588"/>
          </a:xfrm>
          <a:prstGeom prst="line">
            <a:avLst/>
          </a:prstGeom>
          <a:noFill/>
          <a:ln w="25400">
            <a:solidFill>
              <a:srgbClr val="CCDD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1" name="TextBox 14"/>
          <p:cNvSpPr txBox="1">
            <a:spLocks noChangeArrowheads="1"/>
          </p:cNvSpPr>
          <p:nvPr/>
        </p:nvSpPr>
        <p:spPr bwMode="auto">
          <a:xfrm>
            <a:off x="76200" y="3416300"/>
            <a:ext cx="76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262262"/>
                </a:solidFill>
              </a:rPr>
              <a:t>LOCAL</a:t>
            </a:r>
          </a:p>
        </p:txBody>
      </p:sp>
      <p:sp>
        <p:nvSpPr>
          <p:cNvPr id="38922" name="TextBox 15"/>
          <p:cNvSpPr txBox="1">
            <a:spLocks noChangeArrowheads="1"/>
          </p:cNvSpPr>
          <p:nvPr/>
        </p:nvSpPr>
        <p:spPr bwMode="auto">
          <a:xfrm>
            <a:off x="8077200" y="3416300"/>
            <a:ext cx="1103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262262"/>
                </a:solidFill>
              </a:rPr>
              <a:t>REGIONAL</a:t>
            </a:r>
          </a:p>
        </p:txBody>
      </p:sp>
      <p:pic>
        <p:nvPicPr>
          <p:cNvPr id="389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87725"/>
            <a:ext cx="7921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26" descr="pselog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08587"/>
            <a:ext cx="9572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7" descr="seattlecitylight.g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6008687"/>
            <a:ext cx="10302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23" descr="Idaho Powe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4488656"/>
            <a:ext cx="1047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25" descr="Eugene Water and Electric Board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3686175"/>
            <a:ext cx="11049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288" y="5019675"/>
            <a:ext cx="1139550" cy="6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Picture 27" descr="Clark County PUD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821362"/>
            <a:ext cx="7794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29" descr="Northwestern Energy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4328342"/>
            <a:ext cx="982359" cy="3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30" descr="Pacific Power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4563"/>
            <a:ext cx="13271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31" descr="Tacoma Power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5453062"/>
            <a:ext cx="14128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32" descr="Snohomish PUD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67413"/>
            <a:ext cx="8604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5" name="Picture 33" descr="586px-Energy_Star_logo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5019675"/>
            <a:ext cx="693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6" name="Picture 24" descr="BPA Logo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2616200"/>
            <a:ext cx="106203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7" name="Picture 2" descr="C:\Users\jkleszynski\Documents\My Docs 2010\NEEA\Project Seamless\Logos\100831_NEEA_logo_NoTagCrop_cmyk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1508125"/>
            <a:ext cx="9032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 descr="C:\Users\jkleszynski\Documents\My Docs\2012\NEEA Corp Comm\Logos\Chelan\CC_logo_color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47181" y="4808955"/>
            <a:ext cx="554037" cy="435811"/>
          </a:xfrm>
          <a:prstGeom prst="rect">
            <a:avLst/>
          </a:prstGeom>
          <a:noFill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8385" y="4689474"/>
            <a:ext cx="673457" cy="55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27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Line 38"/>
          <p:cNvSpPr>
            <a:spLocks noChangeShapeType="1"/>
          </p:cNvSpPr>
          <p:nvPr>
            <p:custDataLst>
              <p:tags r:id="rId1"/>
            </p:custDataLst>
          </p:nvPr>
        </p:nvSpPr>
        <p:spPr bwMode="gray">
          <a:xfrm>
            <a:off x="7483522" y="2091059"/>
            <a:ext cx="0" cy="434340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76" tIns="46638" rIns="93276" bIns="46638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27" name="Line 25"/>
          <p:cNvSpPr>
            <a:spLocks noChangeShapeType="1"/>
          </p:cNvSpPr>
          <p:nvPr>
            <p:custDataLst>
              <p:tags r:id="rId2"/>
            </p:custDataLst>
          </p:nvPr>
        </p:nvSpPr>
        <p:spPr bwMode="gray">
          <a:xfrm>
            <a:off x="2192740" y="2180629"/>
            <a:ext cx="0" cy="434340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76" tIns="46638" rIns="93276" bIns="46638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28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gray">
          <a:xfrm>
            <a:off x="4880834" y="2057400"/>
            <a:ext cx="0" cy="4343400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76" tIns="46638" rIns="93276" bIns="46638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26" name="Line 24"/>
          <p:cNvSpPr>
            <a:spLocks noChangeShapeType="1"/>
          </p:cNvSpPr>
          <p:nvPr>
            <p:custDataLst>
              <p:tags r:id="rId4"/>
            </p:custDataLst>
          </p:nvPr>
        </p:nvSpPr>
        <p:spPr bwMode="gray">
          <a:xfrm>
            <a:off x="3532766" y="2057400"/>
            <a:ext cx="0" cy="4343400"/>
          </a:xfrm>
          <a:prstGeom prst="line">
            <a:avLst/>
          </a:prstGeom>
          <a:noFill/>
          <a:ln w="76200">
            <a:solidFill>
              <a:schemeClr val="bg2">
                <a:lumMod val="65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76" tIns="46638" rIns="93276" bIns="46638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>
            <p:custDataLst>
              <p:tags r:id="rId5"/>
            </p:custDataLst>
          </p:nvPr>
        </p:nvSpPr>
        <p:spPr bwMode="gray">
          <a:xfrm>
            <a:off x="6227720" y="2057400"/>
            <a:ext cx="0" cy="4343400"/>
          </a:xfrm>
          <a:prstGeom prst="line">
            <a:avLst/>
          </a:prstGeom>
          <a:noFill/>
          <a:ln w="76200">
            <a:solidFill>
              <a:schemeClr val="bg2">
                <a:lumMod val="65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76" tIns="46638" rIns="93276" bIns="46638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36795267"/>
              </p:ext>
            </p:extLst>
          </p:nvPr>
        </p:nvGraphicFramePr>
        <p:xfrm>
          <a:off x="-76200" y="2057400"/>
          <a:ext cx="9144000" cy="1736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Initiatives:  20-Year Savings Potential</a:t>
            </a:r>
            <a:endParaRPr lang="en-US" sz="3200" b="1" dirty="0"/>
          </a:p>
        </p:txBody>
      </p:sp>
      <p:sp>
        <p:nvSpPr>
          <p:cNvPr id="38" name="Rectangle 4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52323" y="3669793"/>
            <a:ext cx="1710458" cy="242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HPWH - Split System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Combined Space &amp; Water Heating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Windows 2.0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Home Energy </a:t>
            </a:r>
            <a:r>
              <a:rPr lang="en-US" sz="1050" dirty="0" err="1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Mgmt</a:t>
            </a:r>
            <a:endParaRPr lang="en-US" sz="1050" dirty="0">
              <a:solidFill>
                <a:srgbClr val="002060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 smtClean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Flex Pay</a:t>
            </a:r>
            <a:endParaRPr lang="en-US" sz="1050" dirty="0">
              <a:solidFill>
                <a:srgbClr val="002060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Manufactured </a:t>
            </a:r>
            <a:r>
              <a:rPr lang="en-US" sz="1050" dirty="0" smtClean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Homes</a:t>
            </a:r>
            <a:endParaRPr lang="en-US" sz="1050" dirty="0">
              <a:solidFill>
                <a:srgbClr val="002060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Commercial Lighting II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Business IT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Advanced RTU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Low cost building ratings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Industrial Refrigeration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Industrial Pumping Market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Efficient Power Supplies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Low Cost </a:t>
            </a:r>
            <a:r>
              <a:rPr lang="en-US" sz="1050" dirty="0" err="1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Enrg</a:t>
            </a:r>
            <a:r>
              <a:rPr lang="en-US" sz="1050" dirty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 </a:t>
            </a:r>
            <a:r>
              <a:rPr lang="en-US" sz="1050" dirty="0" smtClean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Monitoring</a:t>
            </a:r>
            <a:endParaRPr lang="en-US" sz="1050" dirty="0">
              <a:solidFill>
                <a:srgbClr val="002060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39" name="Rectangle 4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714750" y="3429000"/>
            <a:ext cx="1063964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1200" dirty="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 err="1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Comm</a:t>
            </a:r>
            <a:r>
              <a:rPr lang="en-US" sz="120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 Lighting Upstream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600" dirty="0">
              <a:solidFill>
                <a:srgbClr val="002060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 smtClean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Next </a:t>
            </a:r>
            <a:r>
              <a:rPr lang="en-US" sz="120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Step Homes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600" dirty="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 err="1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Lum</a:t>
            </a:r>
            <a:r>
              <a:rPr lang="en-US" sz="120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. Lighting Controls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600" dirty="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Comm. Real Estate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600" dirty="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EBR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600" dirty="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Irrigation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600" dirty="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RETA CRES</a:t>
            </a:r>
          </a:p>
        </p:txBody>
      </p:sp>
      <p:sp>
        <p:nvSpPr>
          <p:cNvPr id="40" name="Rectangle 47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400800" y="3669793"/>
            <a:ext cx="114131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Homes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600" dirty="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BOC-E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600" dirty="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TVs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600" dirty="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DHPs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600" dirty="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Codes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600" dirty="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Standards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600" dirty="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Healthcare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600" dirty="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Food Process.</a:t>
            </a:r>
          </a:p>
          <a:p>
            <a:pPr marL="1620" lvl="1" algn="ctr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1200" dirty="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</p:txBody>
      </p:sp>
      <p:sp>
        <p:nvSpPr>
          <p:cNvPr id="41" name="Rectangle 43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 rot="16200000">
            <a:off x="-411110" y="4592569"/>
            <a:ext cx="11879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en-US" sz="1400" dirty="0">
                <a:solidFill>
                  <a:srgbClr val="002960"/>
                </a:solidFill>
                <a:ea typeface="ＭＳ Ｐゴシック" charset="0"/>
                <a:cs typeface="Arial" pitchFamily="34" charset="0"/>
              </a:rPr>
              <a:t>Projects</a:t>
            </a:r>
          </a:p>
        </p:txBody>
      </p:sp>
      <p:sp>
        <p:nvSpPr>
          <p:cNvPr id="42" name="Rectangle 47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758899" y="3657596"/>
            <a:ext cx="117843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100" dirty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80 Plus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 err="1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Verdiem</a:t>
            </a:r>
            <a:endParaRPr lang="en-US" sz="1050" dirty="0">
              <a:solidFill>
                <a:srgbClr val="262262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Dishwashers 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Clothes washers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Refrigerators 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Windows, CFLs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Commissioning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Grocery, Building Operations, BOC, Energy </a:t>
            </a:r>
            <a:r>
              <a:rPr lang="en-US" sz="1050" dirty="0" err="1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Mngmt</a:t>
            </a:r>
            <a:r>
              <a:rPr lang="en-US" sz="105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 Cert, Drive Power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Evaporator Fan VFD, </a:t>
            </a:r>
            <a:r>
              <a:rPr lang="en-US" sz="1050" dirty="0" err="1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BacGen</a:t>
            </a:r>
            <a:r>
              <a:rPr lang="en-US" sz="105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, DEI, 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05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AM400, Magna Drive, SAV-Air</a:t>
            </a:r>
          </a:p>
        </p:txBody>
      </p:sp>
      <p:sp>
        <p:nvSpPr>
          <p:cNvPr id="51" name="Rectangle 46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262780" y="3712827"/>
            <a:ext cx="10900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 smtClean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Super </a:t>
            </a:r>
            <a:r>
              <a:rPr lang="en-US" sz="1200" dirty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Efficient Dryers</a:t>
            </a: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endParaRPr lang="en-US" sz="600" dirty="0">
              <a:solidFill>
                <a:srgbClr val="002060"/>
              </a:solidFill>
              <a:ea typeface="ＭＳ Ｐゴシック" charset="0"/>
              <a:cs typeface="Arial" pitchFamily="34" charset="0"/>
            </a:endParaRPr>
          </a:p>
          <a:p>
            <a:pPr marL="1620" lvl="1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  <a:buSzPct val="125000"/>
            </a:pPr>
            <a:r>
              <a:rPr lang="en-US" sz="1200" dirty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Retail Products Portfolio</a:t>
            </a:r>
          </a:p>
        </p:txBody>
      </p:sp>
      <p:sp>
        <p:nvSpPr>
          <p:cNvPr id="37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 rot="16200000">
            <a:off x="-386770" y="2706695"/>
            <a:ext cx="15324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11906" fontAlgn="base">
              <a:spcBef>
                <a:spcPct val="0"/>
              </a:spcBef>
              <a:spcAft>
                <a:spcPct val="0"/>
              </a:spcAft>
              <a:buClr>
                <a:srgbClr val="002960"/>
              </a:buClr>
            </a:pPr>
            <a:r>
              <a:rPr lang="en-US" sz="1200" dirty="0">
                <a:solidFill>
                  <a:srgbClr val="002960"/>
                </a:solidFill>
                <a:ea typeface="ＭＳ Ｐゴシック" charset="0"/>
                <a:cs typeface="Arial" pitchFamily="34" charset="0"/>
              </a:rPr>
              <a:t>Total Regional Savings (aMW)</a:t>
            </a:r>
            <a:r>
              <a:rPr lang="en-US" sz="1200" baseline="30000" dirty="0">
                <a:solidFill>
                  <a:srgbClr val="002960"/>
                </a:solidFill>
                <a:ea typeface="ＭＳ Ｐゴシック" charset="0"/>
                <a:cs typeface="Arial" pitchFamily="34" charset="0"/>
              </a:rPr>
              <a:t>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984929" y="3497433"/>
            <a:ext cx="7625671" cy="23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28719" y="6434459"/>
            <a:ext cx="61042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3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50" i="1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Savings estimates before ‘Market Development’ represent 6</a:t>
            </a:r>
            <a:r>
              <a:rPr lang="en-US" sz="1050" i="1" baseline="30000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th</a:t>
            </a:r>
            <a:r>
              <a:rPr lang="en-US" sz="1050" i="1" dirty="0">
                <a:solidFill>
                  <a:srgbClr val="262262"/>
                </a:solidFill>
                <a:ea typeface="ＭＳ Ｐゴシック" charset="0"/>
                <a:cs typeface="Arial" pitchFamily="34" charset="0"/>
              </a:rPr>
              <a:t> Power Plan 20-year achievable potential; aMW after ‘Strategy Development’ are NEEA 20 year Total Regional Savings forecasts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0834" y="3657596"/>
            <a:ext cx="1115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457200"/>
            <a:r>
              <a:rPr lang="en-US" sz="1200" dirty="0" smtClean="0">
                <a:solidFill>
                  <a:srgbClr val="002060"/>
                </a:solidFill>
                <a:ea typeface="ＭＳ Ｐゴシック" charset="0"/>
                <a:cs typeface="Arial" pitchFamily="34" charset="0"/>
              </a:rPr>
              <a:t>HPWH</a:t>
            </a:r>
            <a:endParaRPr lang="en-US" sz="1200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4" y="948110"/>
            <a:ext cx="7772400" cy="17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0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046" y="2123230"/>
            <a:ext cx="4102932" cy="2935658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262262"/>
              </a:solidFill>
              <a:ea typeface="ＭＳ Ｐゴシック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a typeface="ＭＳ Ｐゴシック" pitchFamily="34" charset="-128"/>
              </a:rPr>
              <a:t>Measuring Energy Savings</a:t>
            </a:r>
            <a:endParaRPr lang="en-US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087120" y="2363788"/>
            <a:ext cx="2824163" cy="1552575"/>
          </a:xfrm>
        </p:spPr>
        <p:txBody>
          <a:bodyPr>
            <a:normAutofit/>
          </a:bodyPr>
          <a:lstStyle/>
          <a:p>
            <a:pPr marL="118872" lvl="1" indent="0" algn="ctr">
              <a:buNone/>
              <a:defRPr/>
            </a:pPr>
            <a:r>
              <a:rPr lang="en-US" sz="2600" b="1" dirty="0" smtClean="0">
                <a:solidFill>
                  <a:schemeClr val="bg2"/>
                </a:solidFill>
              </a:rPr>
              <a:t>Total Regional Savings</a:t>
            </a:r>
          </a:p>
          <a:p>
            <a:pPr marL="118872" lvl="1" indent="0" algn="ctr">
              <a:buNone/>
              <a:defRPr/>
            </a:pPr>
            <a:r>
              <a:rPr lang="en-US" sz="3400" dirty="0" smtClean="0">
                <a:solidFill>
                  <a:schemeClr val="bg2"/>
                </a:solidFill>
              </a:rPr>
              <a:t>=</a:t>
            </a:r>
            <a:endParaRPr lang="en-US" sz="3400" dirty="0">
              <a:solidFill>
                <a:schemeClr val="bg2"/>
              </a:solidFill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5499224" y="1971040"/>
            <a:ext cx="1447164" cy="1119001"/>
          </a:xfrm>
          <a:prstGeom prst="rect">
            <a:avLst/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262262"/>
              </a:solidFill>
              <a:ea typeface="ＭＳ Ｐゴシック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99224" y="2080231"/>
            <a:ext cx="1447164" cy="3592303"/>
            <a:chOff x="6225858" y="2080231"/>
            <a:chExt cx="1447164" cy="3592303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6225858" y="4022828"/>
              <a:ext cx="1447164" cy="1649706"/>
            </a:xfrm>
            <a:prstGeom prst="rect">
              <a:avLst/>
            </a:prstGeom>
            <a:solidFill>
              <a:schemeClr val="accent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62262"/>
                </a:solidFill>
                <a:ea typeface="ＭＳ Ｐゴシック" charset="0"/>
              </a:endParaRPr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6225858" y="3090041"/>
              <a:ext cx="1447164" cy="932787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70C0"/>
                </a:solidFill>
                <a:ea typeface="ＭＳ Ｐゴシック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25858" y="3228814"/>
              <a:ext cx="14398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bg2"/>
                  </a:solidFill>
                  <a:ea typeface="ＭＳ Ｐゴシック" charset="0"/>
                </a:rPr>
                <a:t>Local </a:t>
              </a:r>
              <a:br>
                <a:rPr lang="en-US" sz="2000" dirty="0" smtClean="0">
                  <a:solidFill>
                    <a:schemeClr val="bg2"/>
                  </a:solidFill>
                  <a:ea typeface="ＭＳ Ｐゴシック" charset="0"/>
                </a:rPr>
              </a:br>
              <a:r>
                <a:rPr lang="en-US" sz="2000" dirty="0" smtClean="0">
                  <a:solidFill>
                    <a:schemeClr val="bg2"/>
                  </a:solidFill>
                  <a:ea typeface="ＭＳ Ｐゴシック" charset="0"/>
                </a:rPr>
                <a:t>Programs</a:t>
              </a:r>
              <a:endParaRPr lang="en-US" sz="2000" dirty="0">
                <a:solidFill>
                  <a:schemeClr val="bg2"/>
                </a:solidFill>
                <a:ea typeface="ＭＳ Ｐゴシック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0462" y="4500869"/>
              <a:ext cx="1432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chemeClr val="bg2"/>
                  </a:solidFill>
                  <a:ea typeface="ＭＳ Ｐゴシック" charset="0"/>
                </a:rPr>
                <a:t>Baseline</a:t>
              </a:r>
              <a:endParaRPr lang="en-US" sz="2000" dirty="0">
                <a:solidFill>
                  <a:schemeClr val="bg2"/>
                </a:solidFill>
                <a:ea typeface="ＭＳ Ｐゴシック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33160" y="2080231"/>
              <a:ext cx="1432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262262"/>
                  </a:solidFill>
                  <a:ea typeface="ＭＳ Ｐゴシック" charset="0"/>
                </a:rPr>
                <a:t>Net Market Effects</a:t>
              </a:r>
              <a:endParaRPr lang="en-US" sz="2000" dirty="0">
                <a:solidFill>
                  <a:srgbClr val="262262"/>
                </a:solidFill>
                <a:ea typeface="ＭＳ Ｐゴシック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rot="16200000">
            <a:off x="2772899" y="3434764"/>
            <a:ext cx="3917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262262"/>
                </a:solidFill>
                <a:ea typeface="ＭＳ Ｐゴシック" charset="0"/>
              </a:rPr>
              <a:t>Total Regional Savings</a:t>
            </a:r>
            <a:endParaRPr lang="en-US" sz="2200" b="1" dirty="0">
              <a:solidFill>
                <a:srgbClr val="262262"/>
              </a:solidFill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316" y="3953937"/>
            <a:ext cx="144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a typeface="ＭＳ Ｐゴシック" charset="0"/>
              </a:rPr>
              <a:t>Net Market Effects</a:t>
            </a:r>
            <a:endParaRPr lang="en-US" sz="140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3674" y="3953937"/>
            <a:ext cx="1442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a typeface="ＭＳ Ｐゴシック" charset="0"/>
              </a:rPr>
              <a:t>Naturally Occurring</a:t>
            </a:r>
          </a:p>
          <a:p>
            <a:pPr marL="118872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a typeface="ＭＳ Ｐゴシック" charset="0"/>
              </a:rPr>
              <a:t>(Baseline)</a:t>
            </a:r>
            <a:endParaRPr lang="en-US" sz="140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9258" y="3953937"/>
            <a:ext cx="144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ea typeface="ＭＳ Ｐゴシック" charset="0"/>
              </a:rPr>
              <a:t>Local Programs</a:t>
            </a:r>
            <a:endParaRPr lang="en-US" sz="1400" b="1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007768" y="4022828"/>
            <a:ext cx="843279" cy="714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bg2"/>
              </a:buClr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7472" indent="-228600" algn="l" defTabSz="457200" rtl="0" eaLnBrk="1" latinLnBrk="0" hangingPunct="1">
              <a:spcBef>
                <a:spcPts val="24"/>
              </a:spcBef>
              <a:buClr>
                <a:srgbClr val="8CC646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228600" algn="l" defTabSz="457200" rtl="0" eaLnBrk="1" latinLnBrk="0" hangingPunct="1">
              <a:spcBef>
                <a:spcPts val="24"/>
              </a:spcBef>
              <a:buClr>
                <a:srgbClr val="8CC646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457200" rtl="0" eaLnBrk="1" latinLnBrk="0" hangingPunct="1">
              <a:spcBef>
                <a:spcPts val="24"/>
              </a:spcBef>
              <a:buClr>
                <a:srgbClr val="8CC64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457200" rtl="0" eaLnBrk="1" latinLnBrk="0" hangingPunct="1">
              <a:spcBef>
                <a:spcPts val="28"/>
              </a:spcBef>
              <a:buClr>
                <a:srgbClr val="8CC64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lvl="1" indent="0" algn="ctr" fontAlgn="base">
              <a:spcAft>
                <a:spcPct val="0"/>
              </a:spcAft>
              <a:buFont typeface="Wingdings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+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2537454" y="4022828"/>
            <a:ext cx="843279" cy="714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Clr>
                <a:schemeClr val="bg2"/>
              </a:buClr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7472" indent="-228600" algn="l" defTabSz="457200" rtl="0" eaLnBrk="1" latinLnBrk="0" hangingPunct="1">
              <a:spcBef>
                <a:spcPts val="24"/>
              </a:spcBef>
              <a:buClr>
                <a:srgbClr val="8CC646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228600" algn="l" defTabSz="457200" rtl="0" eaLnBrk="1" latinLnBrk="0" hangingPunct="1">
              <a:spcBef>
                <a:spcPts val="24"/>
              </a:spcBef>
              <a:buClr>
                <a:srgbClr val="8CC646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457200" rtl="0" eaLnBrk="1" latinLnBrk="0" hangingPunct="1">
              <a:spcBef>
                <a:spcPts val="24"/>
              </a:spcBef>
              <a:buClr>
                <a:srgbClr val="8CC64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228600" algn="l" defTabSz="457200" rtl="0" eaLnBrk="1" latinLnBrk="0" hangingPunct="1">
              <a:spcBef>
                <a:spcPts val="28"/>
              </a:spcBef>
              <a:buClr>
                <a:srgbClr val="8CC64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lvl="1" indent="0" algn="ctr" fontAlgn="base">
              <a:spcAft>
                <a:spcPct val="0"/>
              </a:spcAft>
              <a:buFont typeface="Wingdings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+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7137070" y="1971039"/>
            <a:ext cx="225631" cy="2051789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45829" y="2489101"/>
            <a:ext cx="1246909" cy="101566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Co-Created Savings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4947000" y="1971040"/>
            <a:ext cx="444397" cy="3740991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1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Arial" charset="0"/>
              </a:rPr>
              <a:t>Sustained, long-term savings</a:t>
            </a:r>
            <a:endParaRPr lang="en-US" b="1" dirty="0">
              <a:latin typeface="Arial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504967" y="1187246"/>
            <a:ext cx="8218884" cy="5210175"/>
            <a:chOff x="849313" y="1121004"/>
            <a:chExt cx="7201329" cy="5310187"/>
          </a:xfrm>
        </p:grpSpPr>
        <p:graphicFrame>
          <p:nvGraphicFramePr>
            <p:cNvPr id="7" name="Table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17349764"/>
                </p:ext>
              </p:extLst>
            </p:nvPr>
          </p:nvGraphicFramePr>
          <p:xfrm>
            <a:off x="849313" y="1121004"/>
            <a:ext cx="7135812" cy="53101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7023641" y="1933446"/>
              <a:ext cx="1027001" cy="3764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 sz="1800" b="1" i="0" u="none" strike="noStrike" kern="1200" baseline="0">
                  <a:solidFill>
                    <a:srgbClr val="262262"/>
                  </a:solidFill>
                  <a:latin typeface="Arial"/>
                  <a:ea typeface="Arial"/>
                  <a:cs typeface="Arial"/>
                </a:defRPr>
              </a:pPr>
              <a:r>
                <a:rPr lang="en-US" b="1" dirty="0" smtClean="0">
                  <a:solidFill>
                    <a:srgbClr val="262262"/>
                  </a:solidFill>
                  <a:ea typeface="Arial"/>
                  <a:cs typeface="Arial"/>
                </a:rPr>
                <a:t>966 aMW</a:t>
              </a:r>
              <a:endParaRPr lang="en-US" b="1" dirty="0">
                <a:solidFill>
                  <a:srgbClr val="262262"/>
                </a:solidFill>
                <a:ea typeface="Arial"/>
                <a:cs typeface="Arial"/>
              </a:endParaRPr>
            </a:p>
          </p:txBody>
        </p:sp>
      </p:grpSp>
      <p:sp>
        <p:nvSpPr>
          <p:cNvPr id="6" name="TextBox 1"/>
          <p:cNvSpPr txBox="1"/>
          <p:nvPr/>
        </p:nvSpPr>
        <p:spPr>
          <a:xfrm>
            <a:off x="1534505" y="2688020"/>
            <a:ext cx="189186" cy="220717"/>
          </a:xfrm>
          <a:prstGeom prst="rect">
            <a:avLst/>
          </a:prstGeom>
          <a:solidFill>
            <a:schemeClr val="accent5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62262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534505" y="3016466"/>
            <a:ext cx="189186" cy="220717"/>
          </a:xfrm>
          <a:prstGeom prst="rect">
            <a:avLst/>
          </a:prstGeom>
          <a:solidFill>
            <a:schemeClr val="accent2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62262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534505" y="3305502"/>
            <a:ext cx="189186" cy="220717"/>
          </a:xfrm>
          <a:prstGeom prst="rect">
            <a:avLst/>
          </a:prstGeom>
          <a:solidFill>
            <a:srgbClr val="002060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2622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3"/>
          <p:cNvSpPr txBox="1">
            <a:spLocks/>
          </p:cNvSpPr>
          <p:nvPr/>
        </p:nvSpPr>
        <p:spPr bwMode="auto">
          <a:xfrm>
            <a:off x="4146176" y="1465257"/>
            <a:ext cx="4800600" cy="362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2000" dirty="0" smtClean="0">
                <a:solidFill>
                  <a:srgbClr val="262262"/>
                </a:solidFill>
              </a:rPr>
              <a:t>About NEEA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2000" dirty="0" smtClean="0">
                <a:solidFill>
                  <a:srgbClr val="262262"/>
                </a:solidFill>
              </a:rPr>
              <a:t>			</a:t>
            </a:r>
            <a:endParaRPr lang="en-US" sz="2000" dirty="0">
              <a:solidFill>
                <a:srgbClr val="262262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2000" dirty="0" smtClean="0">
                <a:solidFill>
                  <a:srgbClr val="262262"/>
                </a:solidFill>
              </a:rPr>
              <a:t>Market Transformation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sz="2000" dirty="0" smtClean="0">
              <a:solidFill>
                <a:srgbClr val="262262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2000" dirty="0">
                <a:solidFill>
                  <a:srgbClr val="262262"/>
                </a:solidFill>
              </a:rPr>
              <a:t>NEEA’s </a:t>
            </a:r>
            <a:r>
              <a:rPr lang="en-US" sz="2000" dirty="0" smtClean="0">
                <a:solidFill>
                  <a:srgbClr val="262262"/>
                </a:solidFill>
              </a:rPr>
              <a:t>Results </a:t>
            </a:r>
            <a:endParaRPr lang="en-US" sz="2000" dirty="0">
              <a:solidFill>
                <a:srgbClr val="262262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endParaRPr lang="en-US" sz="2000" dirty="0" smtClean="0">
              <a:solidFill>
                <a:srgbClr val="262262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2000" dirty="0" smtClean="0">
                <a:solidFill>
                  <a:srgbClr val="262262"/>
                </a:solidFill>
              </a:rPr>
              <a:t>Strategic and Business Planning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Today’s Talk: Overview</a:t>
            </a:r>
            <a:endParaRPr lang="en-US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200" y="1328057"/>
            <a:ext cx="0" cy="4765040"/>
          </a:xfrm>
          <a:prstGeom prst="line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MtRaini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1" y="2044377"/>
            <a:ext cx="3505926" cy="2569956"/>
          </a:xfrm>
          <a:prstGeom prst="rect">
            <a:avLst/>
          </a:prstGeom>
          <a:effectLst>
            <a:outerShdw blurRad="203200" dist="114300" dir="6000000" algn="tl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26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2013 Savings Forecast - Washington</a:t>
            </a:r>
            <a:endParaRPr lang="en-US" sz="3200" b="1" dirty="0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2053472"/>
              </p:ext>
            </p:extLst>
          </p:nvPr>
        </p:nvGraphicFramePr>
        <p:xfrm>
          <a:off x="465533" y="1162365"/>
          <a:ext cx="3847458" cy="5145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7345885"/>
              </p:ext>
            </p:extLst>
          </p:nvPr>
        </p:nvGraphicFramePr>
        <p:xfrm>
          <a:off x="4953000" y="2133600"/>
          <a:ext cx="3962400" cy="4137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4724400" y="1375744"/>
            <a:ext cx="411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262262"/>
                </a:solidFill>
                <a:cs typeface="Arial" pitchFamily="34" charset="0"/>
              </a:rPr>
              <a:t>TVs Delivering Large Proportion of 2013 Total Regional Savings from Current Investments</a:t>
            </a:r>
            <a:endParaRPr lang="en-US" sz="1600" dirty="0">
              <a:solidFill>
                <a:srgbClr val="262262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7001" y="2452255"/>
            <a:ext cx="1670387" cy="661720"/>
            <a:chOff x="1619079" y="2196934"/>
            <a:chExt cx="1670387" cy="661720"/>
          </a:xfrm>
        </p:grpSpPr>
        <p:sp>
          <p:nvSpPr>
            <p:cNvPr id="3" name="TextBox 2"/>
            <p:cNvSpPr txBox="1"/>
            <p:nvPr/>
          </p:nvSpPr>
          <p:spPr>
            <a:xfrm>
              <a:off x="1805050" y="2196934"/>
              <a:ext cx="1484416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262262"/>
                  </a:solidFill>
                  <a:cs typeface="Arial" pitchFamily="34" charset="0"/>
                </a:rPr>
                <a:t>Co-Created</a:t>
              </a:r>
            </a:p>
            <a:p>
              <a:pPr fontAlgn="base">
                <a:spcBef>
                  <a:spcPct val="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rgbClr val="262262"/>
                  </a:solidFill>
                  <a:cs typeface="Arial" pitchFamily="34" charset="0"/>
                </a:rPr>
                <a:t>Baseline</a:t>
              </a:r>
              <a:endParaRPr lang="en-US" dirty="0">
                <a:solidFill>
                  <a:srgbClr val="262262"/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26993" y="2285393"/>
              <a:ext cx="182880" cy="18288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262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19079" y="2639668"/>
              <a:ext cx="182880" cy="182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262262"/>
                </a:solidFill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11111" y="1314188"/>
            <a:ext cx="3564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262262"/>
                </a:solidFill>
                <a:cs typeface="Arial" pitchFamily="34" charset="0"/>
              </a:rPr>
              <a:t>Total Regional Savings (aMW) </a:t>
            </a:r>
            <a:endParaRPr lang="en-US" b="1" dirty="0">
              <a:solidFill>
                <a:srgbClr val="262262"/>
              </a:solidFill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1359473"/>
            <a:ext cx="0" cy="4948856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ysDash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14178" y="3776285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262262"/>
                </a:solidFill>
              </a:rPr>
              <a:t>aMW</a:t>
            </a:r>
            <a:endParaRPr lang="en-US" b="1" dirty="0">
              <a:solidFill>
                <a:srgbClr val="26226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166" y="3930173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18.8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76990" y="3713241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21.9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01901" y="2358086"/>
            <a:ext cx="66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41.3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0604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Strategic and Business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Ahead?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0"/>
          </p:nvPr>
        </p:nvSpPr>
        <p:spPr>
          <a:xfrm>
            <a:off x="457200" y="1620798"/>
            <a:ext cx="3928650" cy="4551402"/>
          </a:xfrm>
        </p:spPr>
        <p:txBody>
          <a:bodyPr>
            <a:normAutofit fontScale="92500"/>
          </a:bodyPr>
          <a:lstStyle/>
          <a:p>
            <a:pPr marL="155448" lvl="1" indent="0">
              <a:buNone/>
            </a:pPr>
            <a:endParaRPr lang="en-US" sz="1600" dirty="0" smtClean="0"/>
          </a:p>
          <a:p>
            <a:pPr marL="336550" lvl="1" indent="-336550">
              <a:spcBef>
                <a:spcPts val="0"/>
              </a:spcBef>
            </a:pPr>
            <a:r>
              <a:rPr lang="en-US" sz="2600" dirty="0" smtClean="0">
                <a:solidFill>
                  <a:srgbClr val="262262"/>
                </a:solidFill>
                <a:ea typeface="Calibri"/>
                <a:cs typeface="Times New Roman"/>
              </a:rPr>
              <a:t>Current </a:t>
            </a:r>
            <a:r>
              <a:rPr lang="en-US" sz="2600" dirty="0">
                <a:solidFill>
                  <a:srgbClr val="262262"/>
                </a:solidFill>
                <a:ea typeface="Calibri"/>
                <a:cs typeface="Times New Roman"/>
              </a:rPr>
              <a:t>Business Cycle ends </a:t>
            </a:r>
            <a:r>
              <a:rPr lang="en-US" sz="2600" dirty="0" smtClean="0">
                <a:solidFill>
                  <a:srgbClr val="262262"/>
                </a:solidFill>
                <a:ea typeface="Calibri"/>
                <a:cs typeface="Times New Roman"/>
              </a:rPr>
              <a:t>next year</a:t>
            </a:r>
            <a:endParaRPr lang="en-US" sz="2600" dirty="0">
              <a:solidFill>
                <a:srgbClr val="262262"/>
              </a:solidFill>
              <a:ea typeface="Calibri"/>
              <a:cs typeface="Times New Roman"/>
            </a:endParaRPr>
          </a:p>
          <a:p>
            <a:pPr marL="336550" lvl="1" indent="-336550">
              <a:spcBef>
                <a:spcPts val="0"/>
              </a:spcBef>
            </a:pPr>
            <a:r>
              <a:rPr lang="en-US" sz="2600" dirty="0">
                <a:solidFill>
                  <a:srgbClr val="262262"/>
                </a:solidFill>
                <a:ea typeface="Calibri"/>
                <a:cs typeface="Times New Roman"/>
              </a:rPr>
              <a:t>NEEA is </a:t>
            </a:r>
            <a:r>
              <a:rPr lang="en-US" sz="2600" dirty="0" smtClean="0">
                <a:solidFill>
                  <a:srgbClr val="262262"/>
                </a:solidFill>
                <a:ea typeface="Calibri"/>
                <a:cs typeface="Times New Roman"/>
              </a:rPr>
              <a:t>drafting Strategic and </a:t>
            </a:r>
            <a:r>
              <a:rPr lang="en-US" sz="2600" dirty="0">
                <a:solidFill>
                  <a:srgbClr val="262262"/>
                </a:solidFill>
                <a:ea typeface="Calibri"/>
                <a:cs typeface="Times New Roman"/>
              </a:rPr>
              <a:t>Business </a:t>
            </a:r>
            <a:r>
              <a:rPr lang="en-US" sz="2600" dirty="0" smtClean="0">
                <a:solidFill>
                  <a:srgbClr val="262262"/>
                </a:solidFill>
                <a:ea typeface="Calibri"/>
                <a:cs typeface="Times New Roman"/>
              </a:rPr>
              <a:t>Plans for 2015-2019</a:t>
            </a:r>
            <a:endParaRPr lang="en-US" sz="2600" dirty="0">
              <a:solidFill>
                <a:srgbClr val="262262"/>
              </a:solidFill>
              <a:ea typeface="Calibri"/>
              <a:cs typeface="Times New Roman"/>
            </a:endParaRPr>
          </a:p>
          <a:p>
            <a:pPr marL="336550" lvl="1" indent="-336550">
              <a:spcBef>
                <a:spcPts val="0"/>
              </a:spcBef>
            </a:pPr>
            <a:r>
              <a:rPr lang="en-US" sz="2600" dirty="0" smtClean="0">
                <a:solidFill>
                  <a:srgbClr val="262262"/>
                </a:solidFill>
                <a:ea typeface="Calibri"/>
                <a:cs typeface="Times New Roman"/>
              </a:rPr>
              <a:t>Next </a:t>
            </a:r>
            <a:r>
              <a:rPr lang="en-US" sz="2600" dirty="0">
                <a:solidFill>
                  <a:srgbClr val="262262"/>
                </a:solidFill>
                <a:ea typeface="Calibri"/>
                <a:cs typeface="Times New Roman"/>
              </a:rPr>
              <a:t>round of contracts will be signed in </a:t>
            </a:r>
            <a:r>
              <a:rPr lang="en-US" sz="2600" dirty="0" smtClean="0">
                <a:solidFill>
                  <a:srgbClr val="262262"/>
                </a:solidFill>
                <a:ea typeface="Calibri"/>
                <a:cs typeface="Times New Roman"/>
              </a:rPr>
              <a:t>2014</a:t>
            </a:r>
          </a:p>
          <a:p>
            <a:pPr marL="336550" lvl="1" indent="-336550">
              <a:spcBef>
                <a:spcPts val="0"/>
              </a:spcBef>
            </a:pPr>
            <a:r>
              <a:rPr lang="en-US" sz="2600" dirty="0" smtClean="0">
                <a:solidFill>
                  <a:srgbClr val="262262"/>
                </a:solidFill>
                <a:ea typeface="Calibri"/>
                <a:cs typeface="Times New Roman"/>
              </a:rPr>
              <a:t>NEEA is Soliciting feedback from funders and the region on both plan</a:t>
            </a:r>
            <a:endParaRPr lang="en-US" sz="2600" dirty="0">
              <a:solidFill>
                <a:srgbClr val="262262"/>
              </a:solidFill>
              <a:ea typeface="Calibri"/>
              <a:cs typeface="Times New Roman"/>
            </a:endParaRPr>
          </a:p>
          <a:p>
            <a:pPr lvl="1"/>
            <a:endParaRPr lang="en-US" sz="28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20452848">
            <a:off x="5301062" y="2449148"/>
            <a:ext cx="3322608" cy="1200329"/>
          </a:xfrm>
          <a:prstGeom prst="rect">
            <a:avLst/>
          </a:prstGeom>
          <a:noFill/>
          <a:ln w="25400" cap="rnd">
            <a:solidFill>
              <a:srgbClr val="FF0000"/>
            </a:solidFill>
            <a:prstDash val="dash"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Stencil" panose="040409050D0802020404" pitchFamily="82" charset="0"/>
              </a:defRPr>
            </a:lvl1pPr>
          </a:lstStyle>
          <a:p>
            <a:r>
              <a:rPr lang="en-US" sz="3600" dirty="0" smtClean="0"/>
              <a:t>Regional Input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998" y="4442279"/>
            <a:ext cx="4600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1066800"/>
            <a:ext cx="6505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2AA9E0"/>
                </a:solidFill>
              </a:rPr>
              <a:t>Strategic  and Business Planning:</a:t>
            </a:r>
          </a:p>
        </p:txBody>
      </p:sp>
    </p:spTree>
    <p:extLst>
      <p:ext uri="{BB962C8B-B14F-4D97-AF65-F5344CB8AC3E}">
        <p14:creationId xmlns:p14="http://schemas.microsoft.com/office/powerpoint/2010/main" val="23014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Strategic Goals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9"/>
          <a:stretch/>
        </p:blipFill>
        <p:spPr bwMode="auto">
          <a:xfrm>
            <a:off x="644547" y="1295400"/>
            <a:ext cx="7729537" cy="461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5302026"/>
            <a:ext cx="27387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616268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What’s New?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ts val="3360"/>
              </a:lnSpc>
              <a:spcBef>
                <a:spcPts val="600"/>
              </a:spcBef>
              <a:buNone/>
            </a:pPr>
            <a:r>
              <a:rPr lang="en-US" sz="3500" b="1" dirty="0" smtClean="0"/>
              <a:t>Adaptations and changes from NEEA’s current Business Plan:</a:t>
            </a:r>
          </a:p>
          <a:p>
            <a:pPr marL="951103" lvl="2" indent="-457200">
              <a:lnSpc>
                <a:spcPct val="120000"/>
              </a:lnSpc>
              <a:spcBef>
                <a:spcPts val="600"/>
              </a:spcBef>
            </a:pPr>
            <a:r>
              <a:rPr lang="en-US" sz="3200" dirty="0" smtClean="0"/>
              <a:t>Strategic </a:t>
            </a:r>
            <a:r>
              <a:rPr lang="en-US" sz="3200" dirty="0"/>
              <a:t>Market Framework</a:t>
            </a:r>
          </a:p>
          <a:p>
            <a:pPr marL="951103" lvl="2" indent="-457200">
              <a:lnSpc>
                <a:spcPct val="120000"/>
              </a:lnSpc>
              <a:spcBef>
                <a:spcPts val="600"/>
              </a:spcBef>
            </a:pPr>
            <a:r>
              <a:rPr lang="en-US" sz="3200" dirty="0" smtClean="0"/>
              <a:t>Infrastructure </a:t>
            </a:r>
            <a:r>
              <a:rPr lang="en-US" sz="3200" dirty="0"/>
              <a:t>investment</a:t>
            </a:r>
          </a:p>
          <a:p>
            <a:pPr marL="951103" lvl="2" indent="-457200">
              <a:lnSpc>
                <a:spcPct val="120000"/>
              </a:lnSpc>
              <a:spcBef>
                <a:spcPts val="600"/>
              </a:spcBef>
            </a:pPr>
            <a:r>
              <a:rPr lang="en-US" sz="3200" dirty="0" smtClean="0"/>
              <a:t>Market </a:t>
            </a:r>
            <a:r>
              <a:rPr lang="en-US" sz="3200" dirty="0"/>
              <a:t>Portfolio shift</a:t>
            </a:r>
          </a:p>
          <a:p>
            <a:pPr marL="951103" lvl="2" indent="-457200">
              <a:lnSpc>
                <a:spcPct val="120000"/>
              </a:lnSpc>
              <a:spcBef>
                <a:spcPts val="600"/>
              </a:spcBef>
            </a:pPr>
            <a:r>
              <a:rPr lang="en-US" sz="3200" dirty="0" smtClean="0"/>
              <a:t>Industrial </a:t>
            </a:r>
            <a:r>
              <a:rPr lang="en-US" sz="3200" dirty="0"/>
              <a:t>Sector Strategy Shift</a:t>
            </a:r>
          </a:p>
          <a:p>
            <a:pPr marL="951103" lvl="2" indent="-457200">
              <a:lnSpc>
                <a:spcPct val="120000"/>
              </a:lnSpc>
              <a:spcBef>
                <a:spcPts val="600"/>
              </a:spcBef>
            </a:pPr>
            <a:r>
              <a:rPr lang="en-US" sz="3200" dirty="0" smtClean="0"/>
              <a:t>ET Focus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5414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Business Plan Metrics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8637" y="1371600"/>
            <a:ext cx="4466443" cy="5233916"/>
          </a:xfrm>
        </p:spPr>
        <p:txBody>
          <a:bodyPr/>
          <a:lstStyle/>
          <a:p>
            <a:r>
              <a:rPr lang="en-US" sz="2400" dirty="0" smtClean="0"/>
              <a:t>Budget: </a:t>
            </a:r>
          </a:p>
          <a:p>
            <a:pPr lvl="1"/>
            <a:r>
              <a:rPr lang="en-US" sz="2000" dirty="0" smtClean="0"/>
              <a:t>$184 M over 5 years </a:t>
            </a:r>
            <a:br>
              <a:rPr lang="en-US" sz="2000" dirty="0" smtClean="0"/>
            </a:br>
            <a:r>
              <a:rPr lang="en-US" sz="2000" dirty="0" smtClean="0"/>
              <a:t>(avg. $37M/ </a:t>
            </a:r>
            <a:r>
              <a:rPr lang="en-US" sz="2000" dirty="0" err="1" smtClean="0"/>
              <a:t>yr</a:t>
            </a:r>
            <a:r>
              <a:rPr lang="en-US" sz="2000" dirty="0" smtClean="0"/>
              <a:t>)</a:t>
            </a:r>
          </a:p>
          <a:p>
            <a:endParaRPr lang="en-US" sz="1200" dirty="0" smtClean="0"/>
          </a:p>
          <a:p>
            <a:r>
              <a:rPr lang="en-US" sz="2400" dirty="0" smtClean="0"/>
              <a:t>Savings goals:</a:t>
            </a:r>
          </a:p>
          <a:p>
            <a:pPr lvl="1"/>
            <a:r>
              <a:rPr lang="en-US" sz="2000" dirty="0" smtClean="0"/>
              <a:t>150 aMW Total Regional Savings</a:t>
            </a:r>
          </a:p>
          <a:p>
            <a:pPr lvl="1"/>
            <a:r>
              <a:rPr lang="en-US" sz="2000" dirty="0" smtClean="0"/>
              <a:t>80 aMW Co-Created Savings</a:t>
            </a:r>
          </a:p>
          <a:p>
            <a:endParaRPr lang="en-US" sz="1200" dirty="0" smtClean="0"/>
          </a:p>
          <a:p>
            <a:r>
              <a:rPr lang="en-US" sz="2400" dirty="0" smtClean="0"/>
              <a:t>Total Resource Cost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≤ </a:t>
            </a:r>
            <a:r>
              <a:rPr lang="en-US" sz="2000" dirty="0">
                <a:solidFill>
                  <a:schemeClr val="tx1"/>
                </a:solidFill>
              </a:rPr>
              <a:t>3.5 cents/ kWh</a:t>
            </a:r>
          </a:p>
          <a:p>
            <a:endParaRPr lang="en-US" sz="1200" dirty="0" smtClean="0"/>
          </a:p>
          <a:p>
            <a:r>
              <a:rPr lang="en-US" sz="2400" dirty="0" smtClean="0"/>
              <a:t>ET Goals:</a:t>
            </a:r>
          </a:p>
          <a:p>
            <a:pPr lvl="1"/>
            <a:r>
              <a:rPr lang="en-US" sz="2000" dirty="0" smtClean="0"/>
              <a:t>Maintain 1000 aMW “pipeline</a:t>
            </a:r>
            <a:r>
              <a:rPr lang="en-US" sz="2000" dirty="0"/>
              <a:t>” of </a:t>
            </a:r>
            <a:r>
              <a:rPr lang="en-US" sz="2000" dirty="0" smtClean="0"/>
              <a:t>emerging opportunities; and,</a:t>
            </a:r>
          </a:p>
          <a:p>
            <a:pPr lvl="1"/>
            <a:r>
              <a:rPr lang="en-US" sz="2000" dirty="0" smtClean="0"/>
              <a:t>Convert </a:t>
            </a:r>
            <a:r>
              <a:rPr lang="en-US" sz="2000" dirty="0"/>
              <a:t>“pipeline” potential into </a:t>
            </a:r>
            <a:r>
              <a:rPr lang="en-US" sz="2000" dirty="0" smtClean="0"/>
              <a:t>250 aMW of full-scale </a:t>
            </a:r>
            <a:r>
              <a:rPr lang="en-US" sz="2000" dirty="0"/>
              <a:t>market transformation </a:t>
            </a:r>
            <a:r>
              <a:rPr lang="en-US" sz="2000" dirty="0" smtClean="0"/>
              <a:t>initiatives</a:t>
            </a:r>
            <a:endParaRPr lang="en-US" sz="2800" dirty="0"/>
          </a:p>
        </p:txBody>
      </p:sp>
      <p:pic>
        <p:nvPicPr>
          <p:cNvPr id="1026" name="Picture 2" descr="http://asifpremji.com/wp-content/uploads/2013/02/Results.jpg">
            <a:hlinkClick r:id="rId3"/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r="2427"/>
          <a:stretch>
            <a:fillRect/>
          </a:stretch>
        </p:blipFill>
        <p:spPr bwMode="auto">
          <a:xfrm>
            <a:off x="5244077" y="2208207"/>
            <a:ext cx="342900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Feedback from WA Stakeholders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 smtClean="0"/>
              <a:t>Be explicit about the link between EE </a:t>
            </a:r>
            <a:r>
              <a:rPr lang="en-US" dirty="0"/>
              <a:t>and climate protection/carbon </a:t>
            </a:r>
            <a:r>
              <a:rPr lang="en-US" dirty="0" smtClean="0"/>
              <a:t>policy (SP)</a:t>
            </a:r>
          </a:p>
          <a:p>
            <a:pPr lvl="1"/>
            <a:r>
              <a:rPr lang="en-US" dirty="0" smtClean="0"/>
              <a:t>Reduce emphasis on Industrial activities</a:t>
            </a:r>
          </a:p>
          <a:p>
            <a:pPr lvl="1"/>
            <a:r>
              <a:rPr lang="en-US" dirty="0" smtClean="0"/>
              <a:t>Provide more clarity with respect to residential activities</a:t>
            </a:r>
          </a:p>
          <a:p>
            <a:pPr lvl="1"/>
            <a:r>
              <a:rPr lang="en-US" dirty="0" smtClean="0"/>
              <a:t>Better define new terminology (i.e. platform, infrastructure)</a:t>
            </a:r>
          </a:p>
          <a:p>
            <a:pPr lvl="1"/>
            <a:r>
              <a:rPr lang="en-US" dirty="0" smtClean="0"/>
              <a:t>Provide more detailed assumptions involved in CE calculations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16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Board has Deemed out of Scope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284163" lvl="1" indent="-284163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Considering demand </a:t>
            </a: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response </a:t>
            </a:r>
          </a:p>
          <a:p>
            <a:pPr marL="284163" lvl="1" indent="-284163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Natural Gas Market Transformation</a:t>
            </a: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4163" lvl="1" indent="-284163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Considering 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other resources, such as water</a:t>
            </a:r>
          </a:p>
          <a:p>
            <a:pPr marL="284163" lvl="1" indent="-284163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Expanding </a:t>
            </a:r>
            <a:r>
              <a:rPr lang="en-US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NEEA’s footprint beyond 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region</a:t>
            </a:r>
          </a:p>
          <a:p>
            <a:pPr marL="284163" lvl="1" indent="-284163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Including workforce development</a:t>
            </a:r>
          </a:p>
          <a:p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1" b="31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0091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8" name="Rectangle 45"/>
          <p:cNvSpPr>
            <a:spLocks noGrp="1" noChangeArrowheads="1"/>
          </p:cNvSpPr>
          <p:nvPr>
            <p:ph type="title"/>
          </p:nvPr>
        </p:nvSpPr>
        <p:spPr>
          <a:xfrm>
            <a:off x="232013" y="0"/>
            <a:ext cx="8911988" cy="7493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smtClean="0">
                <a:latin typeface="Arial" charset="0"/>
                <a:cs typeface="+mj-cs"/>
              </a:rPr>
              <a:t>Strategic and Business Planning Timeline</a:t>
            </a:r>
            <a:endParaRPr lang="en-US" sz="3200" b="1" dirty="0">
              <a:latin typeface="Arial" charset="0"/>
              <a:cs typeface="+mj-cs"/>
            </a:endParaRPr>
          </a:p>
        </p:txBody>
      </p:sp>
      <p:sp>
        <p:nvSpPr>
          <p:cNvPr id="73736" name="Text Box 12"/>
          <p:cNvSpPr txBox="1">
            <a:spLocks noChangeArrowheads="1"/>
          </p:cNvSpPr>
          <p:nvPr/>
        </p:nvSpPr>
        <p:spPr bwMode="auto">
          <a:xfrm>
            <a:off x="1225706" y="2615013"/>
            <a:ext cx="1220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62262"/>
                </a:solidFill>
              </a:rPr>
              <a:t>1</a:t>
            </a:r>
            <a:r>
              <a:rPr lang="en-US" sz="1200" b="1" baseline="30000" dirty="0" smtClean="0">
                <a:solidFill>
                  <a:srgbClr val="262262"/>
                </a:solidFill>
              </a:rPr>
              <a:t>st</a:t>
            </a:r>
            <a:r>
              <a:rPr lang="en-US" sz="1200" b="1" dirty="0" smtClean="0">
                <a:solidFill>
                  <a:srgbClr val="262262"/>
                </a:solidFill>
              </a:rPr>
              <a:t> Regional Webinar</a:t>
            </a:r>
          </a:p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62262"/>
                </a:solidFill>
              </a:rPr>
              <a:t>Sept 30</a:t>
            </a:r>
          </a:p>
        </p:txBody>
      </p:sp>
      <p:sp>
        <p:nvSpPr>
          <p:cNvPr id="73745" name="Text Box 21"/>
          <p:cNvSpPr txBox="1">
            <a:spLocks noChangeAspect="1" noChangeArrowheads="1"/>
          </p:cNvSpPr>
          <p:nvPr/>
        </p:nvSpPr>
        <p:spPr bwMode="auto">
          <a:xfrm>
            <a:off x="108265" y="3978459"/>
            <a:ext cx="12588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62262"/>
                </a:solidFill>
              </a:rPr>
              <a:t>SP Posted on Conduit </a:t>
            </a:r>
          </a:p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62262"/>
                </a:solidFill>
              </a:rPr>
              <a:t>Sept. 23</a:t>
            </a:r>
            <a:endParaRPr lang="en-US" sz="1200" dirty="0">
              <a:solidFill>
                <a:srgbClr val="262262"/>
              </a:solidFill>
            </a:endParaRPr>
          </a:p>
        </p:txBody>
      </p:sp>
      <p:sp>
        <p:nvSpPr>
          <p:cNvPr id="73750" name="Text Box 27"/>
          <p:cNvSpPr txBox="1">
            <a:spLocks noChangeArrowheads="1"/>
          </p:cNvSpPr>
          <p:nvPr/>
        </p:nvSpPr>
        <p:spPr bwMode="auto">
          <a:xfrm>
            <a:off x="2470238" y="3937266"/>
            <a:ext cx="1143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62262"/>
                </a:solidFill>
              </a:rPr>
              <a:t>2</a:t>
            </a:r>
            <a:r>
              <a:rPr lang="en-US" sz="1200" b="1" baseline="30000" dirty="0" smtClean="0">
                <a:solidFill>
                  <a:srgbClr val="262262"/>
                </a:solidFill>
              </a:rPr>
              <a:t>nd</a:t>
            </a:r>
            <a:r>
              <a:rPr lang="en-US" sz="1200" b="1" dirty="0" smtClean="0">
                <a:solidFill>
                  <a:srgbClr val="262262"/>
                </a:solidFill>
              </a:rPr>
              <a:t> Regional Webinar</a:t>
            </a:r>
          </a:p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62262"/>
                </a:solidFill>
              </a:rPr>
              <a:t>Oct. 9</a:t>
            </a:r>
            <a:endParaRPr lang="en-US" sz="1200" dirty="0">
              <a:solidFill>
                <a:srgbClr val="262262"/>
              </a:solidFill>
            </a:endParaRPr>
          </a:p>
        </p:txBody>
      </p:sp>
      <p:sp>
        <p:nvSpPr>
          <p:cNvPr id="73751" name="Text Box 28"/>
          <p:cNvSpPr txBox="1">
            <a:spLocks noChangeArrowheads="1"/>
          </p:cNvSpPr>
          <p:nvPr/>
        </p:nvSpPr>
        <p:spPr bwMode="auto">
          <a:xfrm>
            <a:off x="3760931" y="2746859"/>
            <a:ext cx="11265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62262"/>
                </a:solidFill>
              </a:rPr>
              <a:t>NEEA Board Workshop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62262"/>
                </a:solidFill>
              </a:rPr>
              <a:t>Oct. 14</a:t>
            </a:r>
            <a:endParaRPr lang="en-US" sz="1200" dirty="0">
              <a:solidFill>
                <a:srgbClr val="26226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67153" y="3912868"/>
            <a:ext cx="0" cy="55626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428736" y="2615013"/>
            <a:ext cx="17758" cy="88637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641301" y="3855346"/>
            <a:ext cx="1" cy="181281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80117" y="3889856"/>
            <a:ext cx="0" cy="85497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152213" y="2667000"/>
            <a:ext cx="0" cy="722185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3501388"/>
            <a:ext cx="9144000" cy="4114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83C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614" y="3584018"/>
            <a:ext cx="120618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ea typeface="ＭＳ Ｐゴシック" charset="0"/>
              </a:rPr>
              <a:t>September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05100" y="3584018"/>
            <a:ext cx="90813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ea typeface="ＭＳ Ｐゴシック" charset="0"/>
              </a:rPr>
              <a:t>October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44323" y="3584018"/>
            <a:ext cx="1051877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ea typeface="ＭＳ Ｐゴシック" charset="0"/>
              </a:rPr>
              <a:t>December</a:t>
            </a: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7170261" y="2581870"/>
            <a:ext cx="15165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62262"/>
                </a:solidFill>
              </a:rPr>
              <a:t>SP/BP submitted for Board approval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62262"/>
                </a:solidFill>
              </a:rPr>
              <a:t>Q1 2014</a:t>
            </a:r>
            <a:endParaRPr lang="en-US" sz="1200" dirty="0">
              <a:solidFill>
                <a:srgbClr val="262262"/>
              </a:solidFill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5280117" y="3889856"/>
            <a:ext cx="16641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262262"/>
                </a:solidFill>
              </a:rPr>
              <a:t>Revised </a:t>
            </a:r>
            <a:r>
              <a:rPr lang="en-US" sz="1200" b="1" dirty="0" smtClean="0">
                <a:solidFill>
                  <a:srgbClr val="262262"/>
                </a:solidFill>
              </a:rPr>
              <a:t>SP Posted </a:t>
            </a:r>
            <a:r>
              <a:rPr lang="en-US" sz="1200" b="1" dirty="0">
                <a:solidFill>
                  <a:srgbClr val="262262"/>
                </a:solidFill>
              </a:rPr>
              <a:t>on </a:t>
            </a:r>
            <a:r>
              <a:rPr lang="en-US" sz="1200" b="1" dirty="0" smtClean="0">
                <a:solidFill>
                  <a:srgbClr val="262262"/>
                </a:solidFill>
              </a:rPr>
              <a:t>Conduit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62262"/>
                </a:solidFill>
              </a:rPr>
              <a:t>Late Oct/ Early Nov</a:t>
            </a:r>
            <a:endParaRPr lang="en-US" sz="1200" dirty="0">
              <a:solidFill>
                <a:srgbClr val="262262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810000" y="2746859"/>
            <a:ext cx="0" cy="738664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607944" y="4744833"/>
            <a:ext cx="1066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262262"/>
                </a:solidFill>
              </a:rPr>
              <a:t>Stakeholder Comment Period ends</a:t>
            </a:r>
          </a:p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262262"/>
                </a:solidFill>
              </a:rPr>
              <a:t>Oct. 9</a:t>
            </a:r>
            <a:endParaRPr lang="en-US" sz="1200" dirty="0">
              <a:solidFill>
                <a:srgbClr val="262262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 rot="10800000">
            <a:off x="4980148" y="2280613"/>
            <a:ext cx="599937" cy="122803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9920" y="1447800"/>
            <a:ext cx="186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4420E">
                    <a:lumMod val="90000"/>
                    <a:lumOff val="10000"/>
                  </a:srgbClr>
                </a:solidFill>
                <a:latin typeface="Stencil Std" pitchFamily="82" charset="0"/>
              </a:rPr>
              <a:t>We are here!</a:t>
            </a:r>
          </a:p>
        </p:txBody>
      </p:sp>
    </p:spTree>
    <p:extLst>
      <p:ext uri="{BB962C8B-B14F-4D97-AF65-F5344CB8AC3E}">
        <p14:creationId xmlns:p14="http://schemas.microsoft.com/office/powerpoint/2010/main" val="292975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63" name="Rectangle 5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83968" cy="7493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NEEA Annual Stakeholder Meeting</a:t>
            </a:r>
            <a:endParaRPr lang="en-US" sz="2800" b="1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7"/>
          <a:stretch/>
        </p:blipFill>
        <p:spPr>
          <a:xfrm>
            <a:off x="1828800" y="1219200"/>
            <a:ext cx="5486400" cy="45352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6019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>
                    <a:lumMod val="50000"/>
                  </a:srgbClr>
                </a:solidFill>
              </a:rPr>
              <a:t>Please RSVP at vmarzilli@neea.org</a:t>
            </a:r>
            <a:endParaRPr lang="en-US" b="1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65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About NEEA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8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2133600"/>
            <a:ext cx="8229600" cy="1828800"/>
            <a:chOff x="457200" y="2590800"/>
            <a:chExt cx="8229600" cy="1828800"/>
          </a:xfrm>
        </p:grpSpPr>
        <p:pic>
          <p:nvPicPr>
            <p:cNvPr id="146439" name="Picture 4" descr="Untitled-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79" r="28261" b="52049"/>
            <a:stretch>
              <a:fillRect/>
            </a:stretch>
          </p:blipFill>
          <p:spPr bwMode="auto">
            <a:xfrm>
              <a:off x="6477000" y="2667000"/>
              <a:ext cx="2209800" cy="135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40" name="Text Box 4"/>
            <p:cNvSpPr txBox="1">
              <a:spLocks noChangeArrowheads="1"/>
            </p:cNvSpPr>
            <p:nvPr/>
          </p:nvSpPr>
          <p:spPr bwMode="auto">
            <a:xfrm>
              <a:off x="457200" y="2590800"/>
              <a:ext cx="1905000" cy="1828800"/>
            </a:xfrm>
            <a:prstGeom prst="rect">
              <a:avLst/>
            </a:pr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2"/>
                  </a:solidFill>
                </a:rPr>
                <a:t>Filling the Energy Efficiency Pipeline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46441" name="Text Box 5"/>
            <p:cNvSpPr txBox="1">
              <a:spLocks noChangeArrowheads="1"/>
            </p:cNvSpPr>
            <p:nvPr/>
          </p:nvSpPr>
          <p:spPr bwMode="auto">
            <a:xfrm>
              <a:off x="2438400" y="2590800"/>
              <a:ext cx="1905000" cy="1828800"/>
            </a:xfrm>
            <a:prstGeom prst="rect">
              <a:avLst/>
            </a:prstGeom>
            <a:solidFill>
              <a:srgbClr val="2AA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2"/>
                  </a:solidFill>
                </a:rPr>
                <a:t>Accelerating Market Adoption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46442" name="Text Box 6"/>
            <p:cNvSpPr txBox="1">
              <a:spLocks noChangeArrowheads="1"/>
            </p:cNvSpPr>
            <p:nvPr/>
          </p:nvSpPr>
          <p:spPr bwMode="auto">
            <a:xfrm>
              <a:off x="4419600" y="2590800"/>
              <a:ext cx="1905000" cy="1828800"/>
            </a:xfrm>
            <a:prstGeom prst="rect">
              <a:avLst/>
            </a:prstGeom>
            <a:solidFill>
              <a:srgbClr val="8CC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 smtClean="0">
                  <a:solidFill>
                    <a:schemeClr val="bg2"/>
                  </a:solidFill>
                </a:rPr>
                <a:t>Delivering Regional Advantage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56336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Arial" charset="0"/>
                <a:cs typeface="+mj-cs"/>
              </a:rPr>
              <a:t>Questions &amp; Comments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4149198"/>
            <a:ext cx="5867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62262"/>
                </a:solidFill>
              </a:rPr>
              <a:t>Thank you!</a:t>
            </a:r>
          </a:p>
          <a:p>
            <a:endParaRPr lang="en-US" sz="2000" dirty="0">
              <a:solidFill>
                <a:srgbClr val="262262"/>
              </a:solidFill>
            </a:endParaRPr>
          </a:p>
          <a:p>
            <a:r>
              <a:rPr lang="en-US" sz="2000" dirty="0" smtClean="0">
                <a:solidFill>
                  <a:srgbClr val="262262"/>
                </a:solidFill>
              </a:rPr>
              <a:t>Jeff Harris, Director Technologies and Market Strategy, </a:t>
            </a:r>
            <a:r>
              <a:rPr lang="en-US" sz="2000" dirty="0" smtClean="0">
                <a:solidFill>
                  <a:srgbClr val="262262"/>
                </a:solidFill>
                <a:hlinkClick r:id="rId4"/>
              </a:rPr>
              <a:t>jharris@neea.org</a:t>
            </a:r>
            <a:r>
              <a:rPr lang="en-US" sz="2000" dirty="0" smtClean="0">
                <a:solidFill>
                  <a:srgbClr val="262262"/>
                </a:solidFill>
              </a:rPr>
              <a:t> </a:t>
            </a:r>
          </a:p>
          <a:p>
            <a:endParaRPr lang="en-US" sz="2000" dirty="0">
              <a:solidFill>
                <a:srgbClr val="262262"/>
              </a:solidFill>
            </a:endParaRPr>
          </a:p>
          <a:p>
            <a:r>
              <a:rPr lang="en-US" sz="2000" dirty="0" smtClean="0">
                <a:solidFill>
                  <a:srgbClr val="262262"/>
                </a:solidFill>
              </a:rPr>
              <a:t>Clay Norris, </a:t>
            </a:r>
            <a:r>
              <a:rPr lang="en-US" sz="2000" dirty="0">
                <a:solidFill>
                  <a:srgbClr val="262262"/>
                </a:solidFill>
              </a:rPr>
              <a:t>Director </a:t>
            </a:r>
            <a:r>
              <a:rPr lang="en-US" sz="2000" dirty="0" smtClean="0">
                <a:solidFill>
                  <a:srgbClr val="262262"/>
                </a:solidFill>
              </a:rPr>
              <a:t>Stakeholder Relations</a:t>
            </a:r>
            <a:endParaRPr lang="en-US" sz="2000" dirty="0">
              <a:solidFill>
                <a:srgbClr val="262262"/>
              </a:solidFill>
            </a:endParaRPr>
          </a:p>
          <a:p>
            <a:r>
              <a:rPr lang="en-US" sz="2000" dirty="0" smtClean="0">
                <a:solidFill>
                  <a:srgbClr val="262262"/>
                </a:solidFill>
                <a:hlinkClick r:id="rId4"/>
              </a:rPr>
              <a:t>cnorris@neea.org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NEEA’s Vision and Mission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Our Vision:</a:t>
            </a:r>
          </a:p>
          <a:p>
            <a:pPr lvl="1"/>
            <a:r>
              <a:rPr lang="en-US" sz="2800" dirty="0" smtClean="0"/>
              <a:t>Energy </a:t>
            </a:r>
            <a:r>
              <a:rPr lang="en-US" sz="2800" dirty="0"/>
              <a:t>efficiency is a cornerstone of a </a:t>
            </a:r>
            <a:r>
              <a:rPr lang="en-US" sz="2800" dirty="0" smtClean="0"/>
              <a:t>vibrant sustainable </a:t>
            </a:r>
            <a:r>
              <a:rPr lang="en-US" sz="2800" dirty="0"/>
              <a:t>Northwest.</a:t>
            </a:r>
          </a:p>
          <a:p>
            <a:endParaRPr lang="en-US" b="1" dirty="0"/>
          </a:p>
          <a:p>
            <a:r>
              <a:rPr lang="en-US" sz="4000" b="1" dirty="0" smtClean="0"/>
              <a:t>Our Mission</a:t>
            </a:r>
            <a:r>
              <a:rPr lang="en-US" sz="4000" b="1" dirty="0"/>
              <a:t>: </a:t>
            </a:r>
            <a:endParaRPr lang="en-US" sz="4000" b="1" dirty="0" smtClean="0"/>
          </a:p>
          <a:p>
            <a:pPr lvl="1"/>
            <a:r>
              <a:rPr lang="en-US" sz="2800" dirty="0" smtClean="0"/>
              <a:t>Mobilize </a:t>
            </a:r>
            <a:r>
              <a:rPr lang="en-US" sz="2800" dirty="0"/>
              <a:t>the Northwest to become increasingly </a:t>
            </a:r>
            <a:r>
              <a:rPr lang="en-US" sz="2800" dirty="0" smtClean="0"/>
              <a:t>energy efficient </a:t>
            </a:r>
            <a:r>
              <a:rPr lang="en-US" sz="2800" dirty="0"/>
              <a:t>for a sustainable future.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15" descr="NEEA---logo--transpar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4500" y="2583972"/>
            <a:ext cx="3086100" cy="20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181600" y="1468120"/>
            <a:ext cx="0" cy="4765040"/>
          </a:xfrm>
          <a:prstGeom prst="line">
            <a:avLst/>
          </a:prstGeom>
          <a:ln w="9525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7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Arial" charset="0"/>
                <a:cs typeface="+mj-cs"/>
              </a:rPr>
              <a:t>The Alliance</a:t>
            </a:r>
            <a:endParaRPr lang="en-US" b="1" dirty="0">
              <a:latin typeface="Arial" charset="0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3" y="3002764"/>
            <a:ext cx="1687050" cy="11296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657626" y="1505543"/>
            <a:ext cx="0" cy="472690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934348" y="3835349"/>
            <a:ext cx="714869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05543"/>
            <a:ext cx="5600349" cy="4726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257800"/>
            <a:ext cx="200721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4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5-year Funding by Direct Funder</a:t>
            </a:r>
            <a:endParaRPr lang="en-US" sz="3200" b="1" dirty="0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457654097"/>
              </p:ext>
            </p:extLst>
          </p:nvPr>
        </p:nvGraphicFramePr>
        <p:xfrm>
          <a:off x="381000" y="1313894"/>
          <a:ext cx="8763000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12476" y="3874532"/>
            <a:ext cx="1053662" cy="400110"/>
          </a:xfrm>
          <a:prstGeom prst="rect">
            <a:avLst/>
          </a:prstGeom>
          <a:solidFill>
            <a:srgbClr val="00040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$ 188M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5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6"/>
          <p:cNvSpPr txBox="1">
            <a:spLocks noChangeArrowheads="1"/>
          </p:cNvSpPr>
          <p:nvPr/>
        </p:nvSpPr>
        <p:spPr bwMode="auto">
          <a:xfrm>
            <a:off x="340707" y="3996996"/>
            <a:ext cx="1565275" cy="7386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Jim </a:t>
            </a:r>
            <a:r>
              <a:rPr lang="en-US" dirty="0" err="1"/>
              <a:t>Baggs</a:t>
            </a:r>
            <a:endParaRPr lang="en-US" dirty="0"/>
          </a:p>
          <a:p>
            <a:r>
              <a:rPr lang="en-US" dirty="0"/>
              <a:t>Power Supply and Environmental Affairs</a:t>
            </a:r>
          </a:p>
          <a:p>
            <a:r>
              <a:rPr lang="en-US" dirty="0"/>
              <a:t>Seattle City Light</a:t>
            </a:r>
          </a:p>
        </p:txBody>
      </p:sp>
      <p:sp>
        <p:nvSpPr>
          <p:cNvPr id="30725" name="TextBox 20"/>
          <p:cNvSpPr txBox="1">
            <a:spLocks noChangeArrowheads="1"/>
          </p:cNvSpPr>
          <p:nvPr/>
        </p:nvSpPr>
        <p:spPr bwMode="auto">
          <a:xfrm>
            <a:off x="385027" y="5909751"/>
            <a:ext cx="1404938" cy="90024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Bob </a:t>
            </a:r>
            <a:r>
              <a:rPr lang="en-US" dirty="0" err="1"/>
              <a:t>Stolarski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Director, Customer Energy Management</a:t>
            </a:r>
          </a:p>
          <a:p>
            <a:r>
              <a:rPr lang="en-US" dirty="0"/>
              <a:t>Puget Sound </a:t>
            </a:r>
            <a:endParaRPr lang="en-US" dirty="0" smtClean="0"/>
          </a:p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0726" name="Rectangle 54"/>
          <p:cNvSpPr>
            <a:spLocks noChangeArrowheads="1"/>
          </p:cNvSpPr>
          <p:nvPr/>
        </p:nvSpPr>
        <p:spPr bwMode="auto">
          <a:xfrm>
            <a:off x="10914063" y="762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262262"/>
              </a:solidFill>
            </a:endParaRP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533400" y="850900"/>
            <a:ext cx="119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000000"/>
                </a:solidFill>
              </a:rPr>
              <a:t>Chair</a:t>
            </a:r>
          </a:p>
        </p:txBody>
      </p:sp>
      <p:sp>
        <p:nvSpPr>
          <p:cNvPr id="30729" name="TextBox 8"/>
          <p:cNvSpPr txBox="1">
            <a:spLocks noChangeArrowheads="1"/>
          </p:cNvSpPr>
          <p:nvPr/>
        </p:nvSpPr>
        <p:spPr bwMode="auto">
          <a:xfrm>
            <a:off x="2271712" y="850900"/>
            <a:ext cx="1333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000000"/>
                </a:solidFill>
              </a:rPr>
              <a:t>Vice Chair</a:t>
            </a:r>
          </a:p>
        </p:txBody>
      </p:sp>
      <p:sp>
        <p:nvSpPr>
          <p:cNvPr id="30730" name="TextBox 12"/>
          <p:cNvSpPr txBox="1">
            <a:spLocks noChangeArrowheads="1"/>
          </p:cNvSpPr>
          <p:nvPr/>
        </p:nvSpPr>
        <p:spPr bwMode="auto">
          <a:xfrm>
            <a:off x="1985962" y="2046288"/>
            <a:ext cx="1944688" cy="577081"/>
          </a:xfrm>
          <a:prstGeom prst="rect">
            <a:avLst/>
          </a:prstGeom>
          <a:noFill/>
          <a:ln>
            <a:noFill/>
          </a:ln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50" b="1" dirty="0" smtClean="0">
                <a:solidFill>
                  <a:srgbClr val="262262"/>
                </a:solidFill>
              </a:rPr>
              <a:t>Deb Young</a:t>
            </a:r>
            <a:r>
              <a:rPr lang="en-US" sz="1050" dirty="0">
                <a:solidFill>
                  <a:srgbClr val="262262"/>
                </a:solidFill>
              </a:rPr>
              <a:t/>
            </a:r>
            <a:br>
              <a:rPr lang="en-US" sz="1050" dirty="0">
                <a:solidFill>
                  <a:srgbClr val="262262"/>
                </a:solidFill>
              </a:rPr>
            </a:br>
            <a:r>
              <a:rPr lang="en-US" sz="1050" dirty="0" smtClean="0">
                <a:solidFill>
                  <a:srgbClr val="262262"/>
                </a:solidFill>
              </a:rPr>
              <a:t>Program Consultant</a:t>
            </a:r>
            <a:endParaRPr lang="en-US" sz="1050" dirty="0">
              <a:solidFill>
                <a:srgbClr val="262262"/>
              </a:solidFill>
            </a:endParaRPr>
          </a:p>
          <a:p>
            <a:pPr algn="ctr" eaLnBrk="1" hangingPunct="1"/>
            <a:r>
              <a:rPr lang="en-US" sz="1050" b="1" dirty="0" err="1" smtClean="0">
                <a:solidFill>
                  <a:srgbClr val="262262"/>
                </a:solidFill>
              </a:rPr>
              <a:t>NorthWestern</a:t>
            </a:r>
            <a:r>
              <a:rPr lang="en-US" sz="1050" b="1" dirty="0" smtClean="0">
                <a:solidFill>
                  <a:srgbClr val="262262"/>
                </a:solidFill>
              </a:rPr>
              <a:t> Energy</a:t>
            </a:r>
            <a:endParaRPr lang="en-US" sz="1050" b="1" dirty="0">
              <a:solidFill>
                <a:srgbClr val="262262"/>
              </a:solidFill>
            </a:endParaRPr>
          </a:p>
        </p:txBody>
      </p:sp>
      <p:sp>
        <p:nvSpPr>
          <p:cNvPr id="30731" name="TextBox 10"/>
          <p:cNvSpPr txBox="1">
            <a:spLocks noChangeArrowheads="1"/>
          </p:cNvSpPr>
          <p:nvPr/>
        </p:nvSpPr>
        <p:spPr bwMode="auto">
          <a:xfrm>
            <a:off x="5768306" y="850900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000000"/>
                </a:solidFill>
              </a:rPr>
              <a:t>Treasurer</a:t>
            </a:r>
          </a:p>
        </p:txBody>
      </p:sp>
      <p:sp>
        <p:nvSpPr>
          <p:cNvPr id="30732" name="TextBox 13"/>
          <p:cNvSpPr txBox="1">
            <a:spLocks noChangeArrowheads="1"/>
          </p:cNvSpPr>
          <p:nvPr/>
        </p:nvSpPr>
        <p:spPr bwMode="auto">
          <a:xfrm>
            <a:off x="5486277" y="2070100"/>
            <a:ext cx="1600200" cy="7386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50" b="1" dirty="0" smtClean="0">
                <a:solidFill>
                  <a:schemeClr val="bg1"/>
                </a:solidFill>
              </a:rPr>
              <a:t>Ed </a:t>
            </a:r>
            <a:r>
              <a:rPr lang="en-US" sz="1050" b="1" dirty="0" err="1" smtClean="0">
                <a:solidFill>
                  <a:schemeClr val="bg1"/>
                </a:solidFill>
              </a:rPr>
              <a:t>Brost</a:t>
            </a:r>
            <a:r>
              <a:rPr lang="en-US" sz="1050" dirty="0">
                <a:solidFill>
                  <a:schemeClr val="bg1"/>
                </a:solidFill>
              </a:rPr>
              <a:t/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 smtClean="0">
                <a:solidFill>
                  <a:schemeClr val="bg1"/>
                </a:solidFill>
              </a:rPr>
              <a:t>GM</a:t>
            </a:r>
            <a:endParaRPr lang="en-US" sz="105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1050" b="1" dirty="0" smtClean="0">
                <a:solidFill>
                  <a:schemeClr val="bg1"/>
                </a:solidFill>
              </a:rPr>
              <a:t>Franklin PUD</a:t>
            </a:r>
          </a:p>
          <a:p>
            <a:pPr algn="ctr" eaLnBrk="1" hangingPunct="1"/>
            <a:endParaRPr lang="en-US" sz="1050" b="1" dirty="0">
              <a:solidFill>
                <a:srgbClr val="262262"/>
              </a:solidFill>
            </a:endParaRPr>
          </a:p>
        </p:txBody>
      </p:sp>
      <p:sp>
        <p:nvSpPr>
          <p:cNvPr id="30733" name="TextBox 9"/>
          <p:cNvSpPr txBox="1">
            <a:spLocks noChangeArrowheads="1"/>
          </p:cNvSpPr>
          <p:nvPr/>
        </p:nvSpPr>
        <p:spPr bwMode="auto">
          <a:xfrm>
            <a:off x="4111625" y="850900"/>
            <a:ext cx="1144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000000"/>
                </a:solidFill>
              </a:rPr>
              <a:t>Secretary</a:t>
            </a:r>
          </a:p>
        </p:txBody>
      </p:sp>
      <p:sp>
        <p:nvSpPr>
          <p:cNvPr id="30734" name="TextBox 14"/>
          <p:cNvSpPr txBox="1">
            <a:spLocks noChangeArrowheads="1"/>
          </p:cNvSpPr>
          <p:nvPr/>
        </p:nvSpPr>
        <p:spPr bwMode="auto">
          <a:xfrm>
            <a:off x="319087" y="2028825"/>
            <a:ext cx="1676400" cy="7386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50" b="1" dirty="0" smtClean="0">
                <a:solidFill>
                  <a:schemeClr val="bg1"/>
                </a:solidFill>
              </a:rPr>
              <a:t>Jim West</a:t>
            </a:r>
            <a:r>
              <a:rPr lang="en-US" sz="1050" dirty="0">
                <a:solidFill>
                  <a:schemeClr val="bg1"/>
                </a:solidFill>
              </a:rPr>
              <a:t/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 smtClean="0">
                <a:solidFill>
                  <a:schemeClr val="bg1"/>
                </a:solidFill>
              </a:rPr>
              <a:t>Assistant GM</a:t>
            </a:r>
          </a:p>
          <a:p>
            <a:pPr algn="ctr" eaLnBrk="1" hangingPunct="1"/>
            <a:r>
              <a:rPr lang="en-US" sz="1050" b="1" dirty="0" smtClean="0">
                <a:solidFill>
                  <a:schemeClr val="bg1"/>
                </a:solidFill>
              </a:rPr>
              <a:t>Snohomish</a:t>
            </a:r>
          </a:p>
          <a:p>
            <a:pPr algn="ctr" eaLnBrk="1" hangingPunct="1"/>
            <a:r>
              <a:rPr lang="en-US" sz="1050" b="1" dirty="0" smtClean="0">
                <a:solidFill>
                  <a:schemeClr val="bg1"/>
                </a:solidFill>
              </a:rPr>
              <a:t>County PUD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30737" name="TextBox 22"/>
          <p:cNvSpPr txBox="1">
            <a:spLocks noChangeArrowheads="1"/>
          </p:cNvSpPr>
          <p:nvPr/>
        </p:nvSpPr>
        <p:spPr bwMode="auto">
          <a:xfrm>
            <a:off x="7018259" y="2070100"/>
            <a:ext cx="1500188" cy="738664"/>
          </a:xfrm>
          <a:prstGeom prst="rect">
            <a:avLst/>
          </a:prstGeom>
          <a:noFill/>
          <a:ln>
            <a:noFill/>
          </a:ln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50" b="1" dirty="0" smtClean="0">
                <a:solidFill>
                  <a:srgbClr val="262262"/>
                </a:solidFill>
              </a:rPr>
              <a:t>Margie Harris</a:t>
            </a:r>
            <a:r>
              <a:rPr lang="en-US" sz="1050" dirty="0">
                <a:solidFill>
                  <a:srgbClr val="262262"/>
                </a:solidFill>
              </a:rPr>
              <a:t/>
            </a:r>
            <a:br>
              <a:rPr lang="en-US" sz="1050" dirty="0">
                <a:solidFill>
                  <a:srgbClr val="262262"/>
                </a:solidFill>
              </a:rPr>
            </a:br>
            <a:r>
              <a:rPr lang="en-US" sz="1050" dirty="0" smtClean="0">
                <a:solidFill>
                  <a:srgbClr val="262262"/>
                </a:solidFill>
              </a:rPr>
              <a:t>Executive Director</a:t>
            </a:r>
            <a:endParaRPr lang="en-US" sz="1050" dirty="0">
              <a:solidFill>
                <a:srgbClr val="262262"/>
              </a:solidFill>
            </a:endParaRPr>
          </a:p>
          <a:p>
            <a:pPr algn="ctr" eaLnBrk="1" hangingPunct="1"/>
            <a:r>
              <a:rPr lang="en-US" sz="1050" b="1" dirty="0" smtClean="0">
                <a:solidFill>
                  <a:srgbClr val="262262"/>
                </a:solidFill>
              </a:rPr>
              <a:t>Energy Trust of Oregon</a:t>
            </a:r>
            <a:endParaRPr lang="en-US" sz="1050" b="1" dirty="0">
              <a:solidFill>
                <a:srgbClr val="262262"/>
              </a:solidFill>
            </a:endParaRPr>
          </a:p>
        </p:txBody>
      </p:sp>
      <p:sp>
        <p:nvSpPr>
          <p:cNvPr id="30739" name="TextBox 20"/>
          <p:cNvSpPr txBox="1">
            <a:spLocks noChangeArrowheads="1"/>
          </p:cNvSpPr>
          <p:nvPr/>
        </p:nvSpPr>
        <p:spPr bwMode="auto">
          <a:xfrm>
            <a:off x="5921646" y="5915751"/>
            <a:ext cx="1484313" cy="577081"/>
          </a:xfrm>
          <a:prstGeom prst="rect">
            <a:avLst/>
          </a:prstGeom>
          <a:noFill/>
          <a:ln>
            <a:noFill/>
          </a:ln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50" b="1" dirty="0" smtClean="0">
                <a:solidFill>
                  <a:srgbClr val="262262"/>
                </a:solidFill>
              </a:rPr>
              <a:t>Roger Gray</a:t>
            </a:r>
            <a:r>
              <a:rPr lang="en-US" sz="1050" dirty="0" smtClean="0">
                <a:solidFill>
                  <a:srgbClr val="262262"/>
                </a:solidFill>
              </a:rPr>
              <a:t>, GM</a:t>
            </a:r>
            <a:endParaRPr lang="en-US" sz="1050" dirty="0">
              <a:solidFill>
                <a:srgbClr val="262262"/>
              </a:solidFill>
            </a:endParaRPr>
          </a:p>
          <a:p>
            <a:pPr algn="ctr" eaLnBrk="1" hangingPunct="1"/>
            <a:r>
              <a:rPr lang="en-US" sz="1050" b="1" dirty="0" smtClean="0">
                <a:solidFill>
                  <a:srgbClr val="262262"/>
                </a:solidFill>
              </a:rPr>
              <a:t>Eugene Water</a:t>
            </a:r>
          </a:p>
          <a:p>
            <a:pPr algn="ctr" eaLnBrk="1" hangingPunct="1"/>
            <a:r>
              <a:rPr lang="en-US" sz="1050" b="1" dirty="0" smtClean="0">
                <a:solidFill>
                  <a:srgbClr val="262262"/>
                </a:solidFill>
              </a:rPr>
              <a:t>&amp; Electric Board</a:t>
            </a:r>
            <a:endParaRPr lang="en-US" sz="1050" b="1" dirty="0">
              <a:solidFill>
                <a:srgbClr val="262262"/>
              </a:solidFill>
            </a:endParaRPr>
          </a:p>
        </p:txBody>
      </p:sp>
      <p:sp>
        <p:nvSpPr>
          <p:cNvPr id="30740" name="TextBox 17"/>
          <p:cNvSpPr txBox="1">
            <a:spLocks noChangeArrowheads="1"/>
          </p:cNvSpPr>
          <p:nvPr/>
        </p:nvSpPr>
        <p:spPr bwMode="auto">
          <a:xfrm>
            <a:off x="1995487" y="5909751"/>
            <a:ext cx="1246187" cy="90024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Pat Egan</a:t>
            </a:r>
            <a:br>
              <a:rPr lang="en-US" dirty="0"/>
            </a:br>
            <a:r>
              <a:rPr lang="en-US" dirty="0"/>
              <a:t>VP, Customer and Community Affairs</a:t>
            </a:r>
          </a:p>
          <a:p>
            <a:r>
              <a:rPr lang="en-US" dirty="0"/>
              <a:t>Pacific Power</a:t>
            </a:r>
          </a:p>
        </p:txBody>
      </p:sp>
      <p:sp>
        <p:nvSpPr>
          <p:cNvPr id="30742" name="TextBox 16"/>
          <p:cNvSpPr txBox="1">
            <a:spLocks noChangeArrowheads="1"/>
          </p:cNvSpPr>
          <p:nvPr/>
        </p:nvSpPr>
        <p:spPr bwMode="auto">
          <a:xfrm>
            <a:off x="4544339" y="5920926"/>
            <a:ext cx="1639765" cy="738664"/>
          </a:xfrm>
          <a:prstGeom prst="rect">
            <a:avLst/>
          </a:prstGeom>
          <a:noFill/>
          <a:ln>
            <a:noFill/>
          </a:ln>
        </p:spPr>
        <p:txBody>
          <a:bodyPr wrap="square"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50" b="1" dirty="0" smtClean="0">
                <a:solidFill>
                  <a:srgbClr val="262262"/>
                </a:solidFill>
              </a:rPr>
              <a:t>Lisa Schwartz</a:t>
            </a:r>
            <a:r>
              <a:rPr lang="en-US" sz="1050" dirty="0">
                <a:solidFill>
                  <a:srgbClr val="262262"/>
                </a:solidFill>
              </a:rPr>
              <a:t/>
            </a:r>
            <a:br>
              <a:rPr lang="en-US" sz="1050" dirty="0">
                <a:solidFill>
                  <a:srgbClr val="262262"/>
                </a:solidFill>
              </a:rPr>
            </a:br>
            <a:r>
              <a:rPr lang="en-US" sz="1050" dirty="0" smtClean="0">
                <a:solidFill>
                  <a:srgbClr val="262262"/>
                </a:solidFill>
              </a:rPr>
              <a:t>Director, </a:t>
            </a:r>
            <a:r>
              <a:rPr lang="en-US" sz="1050" b="1" dirty="0" smtClean="0">
                <a:solidFill>
                  <a:srgbClr val="262262"/>
                </a:solidFill>
              </a:rPr>
              <a:t>Oregon </a:t>
            </a:r>
          </a:p>
          <a:p>
            <a:pPr algn="ctr" eaLnBrk="1" hangingPunct="1"/>
            <a:r>
              <a:rPr lang="en-US" sz="1050" b="1" dirty="0" smtClean="0">
                <a:solidFill>
                  <a:srgbClr val="262262"/>
                </a:solidFill>
              </a:rPr>
              <a:t>Department</a:t>
            </a:r>
          </a:p>
          <a:p>
            <a:pPr algn="ctr" eaLnBrk="1" hangingPunct="1"/>
            <a:r>
              <a:rPr lang="en-US" sz="1050" b="1" dirty="0" smtClean="0">
                <a:solidFill>
                  <a:srgbClr val="262262"/>
                </a:solidFill>
              </a:rPr>
              <a:t>Of Energy </a:t>
            </a:r>
            <a:endParaRPr lang="en-US" sz="1050" b="1" dirty="0">
              <a:solidFill>
                <a:srgbClr val="262262"/>
              </a:solidFill>
            </a:endParaRPr>
          </a:p>
        </p:txBody>
      </p:sp>
      <p:pic>
        <p:nvPicPr>
          <p:cNvPr id="30752" name="Picture 87" descr="DOCID2548_PatEagan_Lowr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2" y="4848961"/>
            <a:ext cx="688804" cy="103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4" name="Picture 89" descr="DOCID6590_JimWest-low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3" y="1122363"/>
            <a:ext cx="60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3454277" y="3974275"/>
            <a:ext cx="2032000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50" b="1" dirty="0" smtClean="0">
                <a:solidFill>
                  <a:srgbClr val="262262"/>
                </a:solidFill>
              </a:rPr>
              <a:t>Kathy Hadley</a:t>
            </a:r>
            <a:endParaRPr lang="en-US" sz="1050" dirty="0">
              <a:solidFill>
                <a:srgbClr val="262262"/>
              </a:solidFill>
            </a:endParaRPr>
          </a:p>
          <a:p>
            <a:pPr algn="ctr" eaLnBrk="1" hangingPunct="1"/>
            <a:r>
              <a:rPr lang="en-US" sz="1050" dirty="0" smtClean="0">
                <a:solidFill>
                  <a:srgbClr val="262262"/>
                </a:solidFill>
              </a:rPr>
              <a:t>ED - Montana</a:t>
            </a:r>
            <a:endParaRPr lang="en-US" sz="1050" dirty="0">
              <a:solidFill>
                <a:srgbClr val="262262"/>
              </a:solidFill>
            </a:endParaRPr>
          </a:p>
          <a:p>
            <a:pPr algn="ctr" eaLnBrk="1" hangingPunct="1"/>
            <a:r>
              <a:rPr lang="en-US" sz="1050" b="1" dirty="0" smtClean="0">
                <a:solidFill>
                  <a:srgbClr val="262262"/>
                </a:solidFill>
              </a:rPr>
              <a:t>National Center for Appropriate Technology</a:t>
            </a:r>
            <a:endParaRPr lang="en-US" sz="1050" dirty="0">
              <a:solidFill>
                <a:srgbClr val="262262"/>
              </a:solidFill>
            </a:endParaRP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571681" y="3996996"/>
            <a:ext cx="1504666" cy="7386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Kim Drury</a:t>
            </a:r>
          </a:p>
          <a:p>
            <a:r>
              <a:rPr lang="en-US" dirty="0"/>
              <a:t>Senior Policy Associate</a:t>
            </a:r>
          </a:p>
          <a:p>
            <a:r>
              <a:rPr lang="en-US" dirty="0"/>
              <a:t>NW Energy Coalition</a:t>
            </a:r>
          </a:p>
        </p:txBody>
      </p:sp>
      <p:sp>
        <p:nvSpPr>
          <p:cNvPr id="45" name="TextBox 3"/>
          <p:cNvSpPr txBox="1">
            <a:spLocks noChangeArrowheads="1"/>
          </p:cNvSpPr>
          <p:nvPr/>
        </p:nvSpPr>
        <p:spPr bwMode="auto">
          <a:xfrm>
            <a:off x="7303314" y="5938153"/>
            <a:ext cx="1522413" cy="90024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Ted Coates</a:t>
            </a:r>
          </a:p>
          <a:p>
            <a:r>
              <a:rPr lang="en-US" dirty="0"/>
              <a:t>Superintendent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smtClean="0"/>
              <a:t>COO</a:t>
            </a:r>
            <a:endParaRPr lang="en-US" dirty="0"/>
          </a:p>
          <a:p>
            <a:r>
              <a:rPr lang="en-US" dirty="0"/>
              <a:t>Tacoma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3886696" y="2070100"/>
            <a:ext cx="1522413" cy="73866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50" b="1" dirty="0" smtClean="0">
                <a:solidFill>
                  <a:schemeClr val="bg1"/>
                </a:solidFill>
              </a:rPr>
              <a:t>Bruce Folsom</a:t>
            </a:r>
            <a:endParaRPr lang="en-US" sz="105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1050" dirty="0" smtClean="0">
                <a:solidFill>
                  <a:schemeClr val="bg1"/>
                </a:solidFill>
              </a:rPr>
              <a:t>Director of Energy Efficiency</a:t>
            </a:r>
            <a:endParaRPr lang="en-US" sz="105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1050" b="1" dirty="0" err="1" smtClean="0">
                <a:solidFill>
                  <a:schemeClr val="bg1"/>
                </a:solidFill>
              </a:rPr>
              <a:t>Avista</a:t>
            </a: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1027" name="4e083507-4a38-4db7-bab3-d9d924ed9c44" descr="BD42CC14-5B49-4096-8FF1-0BA850941921@hs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4498" y="2913470"/>
            <a:ext cx="706810" cy="10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neea.org/aboutus/photos/DOCID7966_Ed-Brost_Low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8068" y="1155700"/>
            <a:ext cx="609600" cy="914400"/>
          </a:xfrm>
          <a:prstGeom prst="rect">
            <a:avLst/>
          </a:prstGeom>
          <a:noFill/>
        </p:spPr>
      </p:pic>
      <p:pic>
        <p:nvPicPr>
          <p:cNvPr id="2052" name="Picture 4" descr="http://neea.org/aboutus/photos/DOCID7939_ki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5210" y="2950497"/>
            <a:ext cx="787522" cy="1023778"/>
          </a:xfrm>
          <a:prstGeom prst="rect">
            <a:avLst/>
          </a:prstGeom>
          <a:noFill/>
        </p:spPr>
      </p:pic>
      <p:pic>
        <p:nvPicPr>
          <p:cNvPr id="2054" name="Picture 6" descr="http://neea.org/aboutus/photos/DOCID8050_Bruce_Folsom_lowr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103" y="1155700"/>
            <a:ext cx="609600" cy="914400"/>
          </a:xfrm>
          <a:prstGeom prst="rect">
            <a:avLst/>
          </a:prstGeom>
          <a:noFill/>
        </p:spPr>
      </p:pic>
      <p:pic>
        <p:nvPicPr>
          <p:cNvPr id="31027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1135" y="3079820"/>
            <a:ext cx="61338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7158343" y="3983110"/>
            <a:ext cx="1425575" cy="738664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>
            <a:spAutoFit/>
          </a:bodyPr>
          <a:lstStyle>
            <a:defPPr>
              <a:defRPr lang="en-US"/>
            </a:defPPr>
            <a:lvl1pPr algn="ctr">
              <a:defRPr sz="105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Gregg Carrington</a:t>
            </a:r>
          </a:p>
          <a:p>
            <a:r>
              <a:rPr lang="en-US" dirty="0"/>
              <a:t>Managing Director of Energy Resources</a:t>
            </a:r>
          </a:p>
          <a:p>
            <a:r>
              <a:rPr lang="en-US" dirty="0"/>
              <a:t>Chelan PUD</a:t>
            </a:r>
          </a:p>
        </p:txBody>
      </p:sp>
      <p:sp>
        <p:nvSpPr>
          <p:cNvPr id="49" name="Rectangle 100"/>
          <p:cNvSpPr>
            <a:spLocks noGrp="1" noChangeArrowheads="1"/>
          </p:cNvSpPr>
          <p:nvPr>
            <p:ph type="title"/>
          </p:nvPr>
        </p:nvSpPr>
        <p:spPr>
          <a:xfrm>
            <a:off x="457199" y="0"/>
            <a:ext cx="8374063" cy="749300"/>
          </a:xfrm>
        </p:spPr>
        <p:txBody>
          <a:bodyPr>
            <a:normAutofit/>
          </a:bodyPr>
          <a:lstStyle/>
          <a:p>
            <a:pPr algn="l" defTabSz="457200">
              <a:defRPr/>
            </a:pPr>
            <a:r>
              <a:rPr lang="en-US" sz="3200" b="1" dirty="0">
                <a:solidFill>
                  <a:srgbClr val="002060"/>
                </a:solidFill>
                <a:latin typeface="Arial" charset="0"/>
              </a:rPr>
              <a:t>NEEA Board Leadership</a:t>
            </a:r>
          </a:p>
        </p:txBody>
      </p:sp>
      <p:pic>
        <p:nvPicPr>
          <p:cNvPr id="50" name="Picture 93" descr="DOCID2557_DebYoung_Lowres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49" y="1114425"/>
            <a:ext cx="606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59" y="2901327"/>
            <a:ext cx="691172" cy="103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917" y="4848961"/>
            <a:ext cx="714643" cy="107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17"/>
          <p:cNvSpPr txBox="1">
            <a:spLocks noChangeArrowheads="1"/>
          </p:cNvSpPr>
          <p:nvPr/>
        </p:nvSpPr>
        <p:spPr bwMode="auto">
          <a:xfrm>
            <a:off x="1970573" y="3983110"/>
            <a:ext cx="1622425" cy="738664"/>
          </a:xfrm>
          <a:prstGeom prst="rect">
            <a:avLst/>
          </a:prstGeom>
          <a:noFill/>
          <a:ln>
            <a:noFill/>
          </a:ln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50" b="1" dirty="0" smtClean="0">
                <a:solidFill>
                  <a:srgbClr val="262262"/>
                </a:solidFill>
              </a:rPr>
              <a:t>Greg </a:t>
            </a:r>
            <a:r>
              <a:rPr lang="en-US" sz="1050" b="1" dirty="0" err="1" smtClean="0">
                <a:solidFill>
                  <a:srgbClr val="262262"/>
                </a:solidFill>
              </a:rPr>
              <a:t>Delwiche</a:t>
            </a:r>
            <a:endParaRPr lang="en-US" sz="1050" b="1" dirty="0" smtClean="0">
              <a:solidFill>
                <a:srgbClr val="262262"/>
              </a:solidFill>
            </a:endParaRPr>
          </a:p>
          <a:p>
            <a:pPr algn="ctr" eaLnBrk="1" hangingPunct="1"/>
            <a:r>
              <a:rPr lang="en-US" sz="1050" dirty="0" err="1" smtClean="0">
                <a:solidFill>
                  <a:srgbClr val="262262"/>
                </a:solidFill>
              </a:rPr>
              <a:t>Sr</a:t>
            </a:r>
            <a:r>
              <a:rPr lang="en-US" sz="1050" dirty="0" smtClean="0">
                <a:solidFill>
                  <a:srgbClr val="262262"/>
                </a:solidFill>
              </a:rPr>
              <a:t> VP of Power Services</a:t>
            </a:r>
            <a:endParaRPr lang="en-US" sz="1050" dirty="0">
              <a:solidFill>
                <a:srgbClr val="262262"/>
              </a:solidFill>
            </a:endParaRPr>
          </a:p>
          <a:p>
            <a:pPr algn="ctr" eaLnBrk="1" hangingPunct="1"/>
            <a:r>
              <a:rPr lang="en-US" sz="1050" b="1" dirty="0" smtClean="0">
                <a:solidFill>
                  <a:srgbClr val="262262"/>
                </a:solidFill>
              </a:rPr>
              <a:t>Bonneville Power Administration</a:t>
            </a:r>
            <a:endParaRPr lang="en-US" sz="1050" dirty="0">
              <a:solidFill>
                <a:srgbClr val="262262"/>
              </a:solidFill>
            </a:endParaRPr>
          </a:p>
        </p:txBody>
      </p:sp>
      <p:pic>
        <p:nvPicPr>
          <p:cNvPr id="1026" name="Picture 2" descr="N:\08_CORPORATE_COMMUNICATIONS\Photos_Artwork_Signatures\Board\Board Headshots Current-Former\GregDelwich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94" y="2901327"/>
            <a:ext cx="727182" cy="108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N:\08_CORPORATE_COMMUNICATIONS\Photos_Artwork_Signatures\Board\Board Headshots Current-Former\CurrentAndFormerBoard_Headshots\Ted-Coates20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44" y="4856006"/>
            <a:ext cx="719552" cy="107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13"/>
          <p:cNvSpPr txBox="1">
            <a:spLocks noChangeArrowheads="1"/>
          </p:cNvSpPr>
          <p:nvPr/>
        </p:nvSpPr>
        <p:spPr bwMode="auto">
          <a:xfrm>
            <a:off x="3241674" y="5915751"/>
            <a:ext cx="1600200" cy="900246"/>
          </a:xfrm>
          <a:prstGeom prst="rect">
            <a:avLst/>
          </a:prstGeom>
          <a:noFill/>
          <a:ln>
            <a:noFill/>
          </a:ln>
        </p:spPr>
        <p:txBody>
          <a:bodyPr lIns="45720" rIns="4572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050" b="1" kern="0" dirty="0" smtClean="0">
                <a:solidFill>
                  <a:srgbClr val="262262"/>
                </a:solidFill>
              </a:rPr>
              <a:t>Theresa Drake</a:t>
            </a:r>
          </a:p>
          <a:p>
            <a:pPr algn="ctr" eaLnBrk="1" hangingPunct="1">
              <a:defRPr/>
            </a:pPr>
            <a:r>
              <a:rPr lang="en-US" sz="1050" kern="0" dirty="0" smtClean="0">
                <a:solidFill>
                  <a:srgbClr val="262262"/>
                </a:solidFill>
              </a:rPr>
              <a:t>Sr. Manager, Customer Relations and Energy Efficiency </a:t>
            </a:r>
            <a:endParaRPr lang="en-US" sz="1050" kern="0" dirty="0">
              <a:solidFill>
                <a:srgbClr val="262262"/>
              </a:solidFill>
            </a:endParaRPr>
          </a:p>
          <a:p>
            <a:pPr algn="ctr" eaLnBrk="1" hangingPunct="1">
              <a:defRPr/>
            </a:pPr>
            <a:r>
              <a:rPr lang="en-US" sz="1050" b="1" kern="0" dirty="0">
                <a:solidFill>
                  <a:srgbClr val="262262"/>
                </a:solidFill>
              </a:rPr>
              <a:t>Idaho Power</a:t>
            </a:r>
            <a:endParaRPr lang="en-US" sz="1050" kern="0" dirty="0">
              <a:solidFill>
                <a:srgbClr val="262262"/>
              </a:solidFill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1" y="4848961"/>
            <a:ext cx="737891" cy="111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/>
            </a:r>
            <a:br>
              <a:rPr lang="en-US" sz="120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</a:b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1"/>
          <a:stretch/>
        </p:blipFill>
        <p:spPr bwMode="auto">
          <a:xfrm>
            <a:off x="4869629" y="4848961"/>
            <a:ext cx="823965" cy="107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N:\08_CORPORATE_COMMUNICATIONS\Photos_Artwork_Signatures\Board\Board Headshots Current-Former\Bob Stolarski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3" y="4822815"/>
            <a:ext cx="689698" cy="103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06" y="1155700"/>
            <a:ext cx="663494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673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Nurse" descr="health_care_person.JPG"/>
          <p:cNvPicPr>
            <a:picLocks noChangeAspect="1"/>
          </p:cNvPicPr>
          <p:nvPr/>
        </p:nvPicPr>
        <p:blipFill>
          <a:blip r:embed="rId3" cstate="print"/>
          <a:srcRect l="4321" t="7466" r="40168" b="12885"/>
          <a:stretch>
            <a:fillRect/>
          </a:stretch>
        </p:blipFill>
        <p:spPr>
          <a:xfrm>
            <a:off x="5082228" y="2872793"/>
            <a:ext cx="2122159" cy="20299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2 men &gt;&gt;" descr="retail_people.jpg"/>
          <p:cNvPicPr>
            <a:picLocks noChangeAspect="1"/>
          </p:cNvPicPr>
          <p:nvPr/>
        </p:nvPicPr>
        <p:blipFill>
          <a:blip r:embed="rId4" cstate="print"/>
          <a:srcRect t="6937" b="23800"/>
          <a:stretch>
            <a:fillRect/>
          </a:stretch>
        </p:blipFill>
        <p:spPr>
          <a:xfrm>
            <a:off x="5079844" y="4978367"/>
            <a:ext cx="4078224" cy="18796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nursery tray" descr="nursury_person.jpg"/>
          <p:cNvPicPr>
            <a:picLocks noChangeAspect="1"/>
          </p:cNvPicPr>
          <p:nvPr/>
        </p:nvPicPr>
        <p:blipFill>
          <a:blip r:embed="rId5" cstate="print"/>
          <a:srcRect l="1000" t="7096" r="6474" b="22602"/>
          <a:stretch>
            <a:fillRect/>
          </a:stretch>
        </p:blipFill>
        <p:spPr>
          <a:xfrm>
            <a:off x="5080000" y="766233"/>
            <a:ext cx="4073525" cy="20391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Regional Advantage</a:t>
            </a:r>
            <a:endParaRPr lang="en-US" b="1" dirty="0"/>
          </a:p>
        </p:txBody>
      </p:sp>
      <p:pic>
        <p:nvPicPr>
          <p:cNvPr id="35" name="NEEA logo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0730" y="3241290"/>
            <a:ext cx="1769759" cy="118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HVAC" descr="dhp_person.jpg"/>
          <p:cNvPicPr>
            <a:picLocks noChangeAspect="1"/>
          </p:cNvPicPr>
          <p:nvPr/>
        </p:nvPicPr>
        <p:blipFill>
          <a:blip r:embed="rId7" cstate="print"/>
          <a:srcRect l="37148" t="11069" r="8799"/>
          <a:stretch>
            <a:fillRect/>
          </a:stretch>
        </p:blipFill>
        <p:spPr>
          <a:xfrm>
            <a:off x="0" y="759125"/>
            <a:ext cx="2467155" cy="6098875"/>
          </a:xfrm>
          <a:prstGeom prst="rect">
            <a:avLst/>
          </a:prstGeom>
        </p:spPr>
      </p:pic>
      <p:pic>
        <p:nvPicPr>
          <p:cNvPr id="44" name="1 construction" descr="ladder_people.jpg"/>
          <p:cNvPicPr>
            <a:picLocks noChangeAspect="1"/>
          </p:cNvPicPr>
          <p:nvPr/>
        </p:nvPicPr>
        <p:blipFill>
          <a:blip r:embed="rId8" cstate="print"/>
          <a:srcRect t="20299" b="24619"/>
          <a:stretch>
            <a:fillRect/>
          </a:stretch>
        </p:blipFill>
        <p:spPr>
          <a:xfrm>
            <a:off x="2529217" y="759124"/>
            <a:ext cx="2468880" cy="2035834"/>
          </a:xfrm>
          <a:prstGeom prst="rect">
            <a:avLst/>
          </a:prstGeom>
        </p:spPr>
      </p:pic>
      <p:pic>
        <p:nvPicPr>
          <p:cNvPr id="12" name="Business" descr="biz walking outsid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flipH="1">
            <a:off x="2546938" y="4975995"/>
            <a:ext cx="2468880" cy="1882005"/>
          </a:xfrm>
          <a:prstGeom prst="rect">
            <a:avLst/>
          </a:prstGeom>
        </p:spPr>
      </p:pic>
      <p:pic>
        <p:nvPicPr>
          <p:cNvPr id="13" name="Field" descr="farmer in field.jpg"/>
          <p:cNvPicPr>
            <a:picLocks noChangeAspect="1"/>
          </p:cNvPicPr>
          <p:nvPr/>
        </p:nvPicPr>
        <p:blipFill rotWithShape="1">
          <a:blip r:embed="rId10" cstate="print"/>
          <a:srcRect r="4322"/>
          <a:stretch/>
        </p:blipFill>
        <p:spPr>
          <a:xfrm>
            <a:off x="2538984" y="2867998"/>
            <a:ext cx="2458466" cy="20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Market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mRPnWB9024prn.sa.X0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YjdSI6PUu.xn4dqMEIR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h_OuYXNEq9JEVYZ0Lny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z1Z9b_C27EqDUiodnMRdM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4QqR924USquNB3fJJ9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J8AtZ8KEG6RLIPuxpI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DtP8p8HUqmF4ZB2ysk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9lYGRnu0itadnqJHogw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vpJVYcDkitfp7T.NgqI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h_OuYXNEq9JEVYZ0Lny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ObpGd0QEClBsZd.GTn9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Text"/>
  <p:tag name="THINKCELLSHAPEDONOTDELETE" val="po0Nu8iGR7UumPUHxm65BUA"/>
</p:tagLst>
</file>

<file path=ppt/theme/theme1.xml><?xml version="1.0" encoding="utf-8"?>
<a:theme xmlns:a="http://schemas.openxmlformats.org/drawingml/2006/main" name="NEEA ppt The NEEA Story">
  <a:themeElements>
    <a:clrScheme name="NEEA Master 5">
      <a:dk1>
        <a:srgbClr val="262262"/>
      </a:dk1>
      <a:lt1>
        <a:srgbClr val="0083CA"/>
      </a:lt1>
      <a:dk2>
        <a:srgbClr val="24420E"/>
      </a:dk2>
      <a:lt2>
        <a:srgbClr val="FFFFFF"/>
      </a:lt2>
      <a:accent1>
        <a:srgbClr val="8CC646"/>
      </a:accent1>
      <a:accent2>
        <a:srgbClr val="2AA9E0"/>
      </a:accent2>
      <a:accent3>
        <a:srgbClr val="262262"/>
      </a:accent3>
      <a:accent4>
        <a:srgbClr val="24420E"/>
      </a:accent4>
      <a:accent5>
        <a:srgbClr val="F36C21"/>
      </a:accent5>
      <a:accent6>
        <a:srgbClr val="399F49"/>
      </a:accent6>
      <a:hlink>
        <a:srgbClr val="942923"/>
      </a:hlink>
      <a:folHlink>
        <a:srgbClr val="4640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May 5 2011">
  <a:themeElements>
    <a:clrScheme name="NEEA Master 7">
      <a:dk1>
        <a:srgbClr val="262262"/>
      </a:dk1>
      <a:lt1>
        <a:srgbClr val="FFFFFF"/>
      </a:lt1>
      <a:dk2>
        <a:srgbClr val="24420E"/>
      </a:dk2>
      <a:lt2>
        <a:srgbClr val="FFFFFF"/>
      </a:lt2>
      <a:accent1>
        <a:srgbClr val="8CC646"/>
      </a:accent1>
      <a:accent2>
        <a:srgbClr val="2AA9E0"/>
      </a:accent2>
      <a:accent3>
        <a:srgbClr val="262262"/>
      </a:accent3>
      <a:accent4>
        <a:srgbClr val="24420E"/>
      </a:accent4>
      <a:accent5>
        <a:srgbClr val="F36C21"/>
      </a:accent5>
      <a:accent6>
        <a:srgbClr val="399F49"/>
      </a:accent6>
      <a:hlink>
        <a:srgbClr val="942923"/>
      </a:hlink>
      <a:folHlink>
        <a:srgbClr val="4640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EA Master 2010 - 7">
  <a:themeElements>
    <a:clrScheme name="NEEA Master 5">
      <a:dk1>
        <a:srgbClr val="262262"/>
      </a:dk1>
      <a:lt1>
        <a:srgbClr val="0083CA"/>
      </a:lt1>
      <a:dk2>
        <a:srgbClr val="24420E"/>
      </a:dk2>
      <a:lt2>
        <a:srgbClr val="FFFFFF"/>
      </a:lt2>
      <a:accent1>
        <a:srgbClr val="8CC646"/>
      </a:accent1>
      <a:accent2>
        <a:srgbClr val="2AA9E0"/>
      </a:accent2>
      <a:accent3>
        <a:srgbClr val="262262"/>
      </a:accent3>
      <a:accent4>
        <a:srgbClr val="24420E"/>
      </a:accent4>
      <a:accent5>
        <a:srgbClr val="F36C21"/>
      </a:accent5>
      <a:accent6>
        <a:srgbClr val="399F49"/>
      </a:accent6>
      <a:hlink>
        <a:srgbClr val="942923"/>
      </a:hlink>
      <a:folHlink>
        <a:srgbClr val="4640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y 5 2011">
  <a:themeElements>
    <a:clrScheme name="NEEA Master 7">
      <a:dk1>
        <a:srgbClr val="262262"/>
      </a:dk1>
      <a:lt1>
        <a:srgbClr val="FFFFFF"/>
      </a:lt1>
      <a:dk2>
        <a:srgbClr val="24420E"/>
      </a:dk2>
      <a:lt2>
        <a:srgbClr val="FFFFFF"/>
      </a:lt2>
      <a:accent1>
        <a:srgbClr val="8CC646"/>
      </a:accent1>
      <a:accent2>
        <a:srgbClr val="2AA9E0"/>
      </a:accent2>
      <a:accent3>
        <a:srgbClr val="262262"/>
      </a:accent3>
      <a:accent4>
        <a:srgbClr val="24420E"/>
      </a:accent4>
      <a:accent5>
        <a:srgbClr val="F36C21"/>
      </a:accent5>
      <a:accent6>
        <a:srgbClr val="399F49"/>
      </a:accent6>
      <a:hlink>
        <a:srgbClr val="942923"/>
      </a:hlink>
      <a:folHlink>
        <a:srgbClr val="4640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EEA Powerpoint">
  <a:themeElements>
    <a:clrScheme name="NEEA Master 5">
      <a:dk1>
        <a:srgbClr val="262262"/>
      </a:dk1>
      <a:lt1>
        <a:srgbClr val="0083CA"/>
      </a:lt1>
      <a:dk2>
        <a:srgbClr val="24420E"/>
      </a:dk2>
      <a:lt2>
        <a:srgbClr val="FFFFFF"/>
      </a:lt2>
      <a:accent1>
        <a:srgbClr val="8CC646"/>
      </a:accent1>
      <a:accent2>
        <a:srgbClr val="2AA9E0"/>
      </a:accent2>
      <a:accent3>
        <a:srgbClr val="262262"/>
      </a:accent3>
      <a:accent4>
        <a:srgbClr val="24420E"/>
      </a:accent4>
      <a:accent5>
        <a:srgbClr val="F36C21"/>
      </a:accent5>
      <a:accent6>
        <a:srgbClr val="399F49"/>
      </a:accent6>
      <a:hlink>
        <a:srgbClr val="942923"/>
      </a:hlink>
      <a:folHlink>
        <a:srgbClr val="4640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NEEA Master 2010 - 8">
  <a:themeElements>
    <a:clrScheme name="NEEA Master 7">
      <a:dk1>
        <a:srgbClr val="262262"/>
      </a:dk1>
      <a:lt1>
        <a:srgbClr val="FFFFFF"/>
      </a:lt1>
      <a:dk2>
        <a:srgbClr val="24420E"/>
      </a:dk2>
      <a:lt2>
        <a:srgbClr val="FFFFFF"/>
      </a:lt2>
      <a:accent1>
        <a:srgbClr val="8CC646"/>
      </a:accent1>
      <a:accent2>
        <a:srgbClr val="2AA9E0"/>
      </a:accent2>
      <a:accent3>
        <a:srgbClr val="262262"/>
      </a:accent3>
      <a:accent4>
        <a:srgbClr val="24420E"/>
      </a:accent4>
      <a:accent5>
        <a:srgbClr val="F36C21"/>
      </a:accent5>
      <a:accent6>
        <a:srgbClr val="399F49"/>
      </a:accent6>
      <a:hlink>
        <a:srgbClr val="942923"/>
      </a:hlink>
      <a:folHlink>
        <a:srgbClr val="4640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NEEA Master 2010 - 8">
  <a:themeElements>
    <a:clrScheme name="NEEA Master 7">
      <a:dk1>
        <a:srgbClr val="262262"/>
      </a:dk1>
      <a:lt1>
        <a:srgbClr val="FFFFFF"/>
      </a:lt1>
      <a:dk2>
        <a:srgbClr val="24420E"/>
      </a:dk2>
      <a:lt2>
        <a:srgbClr val="FFFFFF"/>
      </a:lt2>
      <a:accent1>
        <a:srgbClr val="8CC646"/>
      </a:accent1>
      <a:accent2>
        <a:srgbClr val="2AA9E0"/>
      </a:accent2>
      <a:accent3>
        <a:srgbClr val="262262"/>
      </a:accent3>
      <a:accent4>
        <a:srgbClr val="24420E"/>
      </a:accent4>
      <a:accent5>
        <a:srgbClr val="F36C21"/>
      </a:accent5>
      <a:accent6>
        <a:srgbClr val="399F49"/>
      </a:accent6>
      <a:hlink>
        <a:srgbClr val="942923"/>
      </a:hlink>
      <a:folHlink>
        <a:srgbClr val="4640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May 5 2011">
  <a:themeElements>
    <a:clrScheme name="NEEA Master 7">
      <a:dk1>
        <a:srgbClr val="262262"/>
      </a:dk1>
      <a:lt1>
        <a:srgbClr val="FFFFFF"/>
      </a:lt1>
      <a:dk2>
        <a:srgbClr val="24420E"/>
      </a:dk2>
      <a:lt2>
        <a:srgbClr val="FFFFFF"/>
      </a:lt2>
      <a:accent1>
        <a:srgbClr val="8CC646"/>
      </a:accent1>
      <a:accent2>
        <a:srgbClr val="2AA9E0"/>
      </a:accent2>
      <a:accent3>
        <a:srgbClr val="262262"/>
      </a:accent3>
      <a:accent4>
        <a:srgbClr val="24420E"/>
      </a:accent4>
      <a:accent5>
        <a:srgbClr val="F36C21"/>
      </a:accent5>
      <a:accent6>
        <a:srgbClr val="399F49"/>
      </a:accent6>
      <a:hlink>
        <a:srgbClr val="942923"/>
      </a:hlink>
      <a:folHlink>
        <a:srgbClr val="4640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NEEA Master 2010 - 7">
  <a:themeElements>
    <a:clrScheme name="NEEA Master 5">
      <a:dk1>
        <a:srgbClr val="262262"/>
      </a:dk1>
      <a:lt1>
        <a:srgbClr val="0083CA"/>
      </a:lt1>
      <a:dk2>
        <a:srgbClr val="24420E"/>
      </a:dk2>
      <a:lt2>
        <a:srgbClr val="FFFFFF"/>
      </a:lt2>
      <a:accent1>
        <a:srgbClr val="8CC646"/>
      </a:accent1>
      <a:accent2>
        <a:srgbClr val="2AA9E0"/>
      </a:accent2>
      <a:accent3>
        <a:srgbClr val="262262"/>
      </a:accent3>
      <a:accent4>
        <a:srgbClr val="24420E"/>
      </a:accent4>
      <a:accent5>
        <a:srgbClr val="F36C21"/>
      </a:accent5>
      <a:accent6>
        <a:srgbClr val="399F49"/>
      </a:accent6>
      <a:hlink>
        <a:srgbClr val="942923"/>
      </a:hlink>
      <a:folHlink>
        <a:srgbClr val="4640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EA Master 7">
    <a:dk1>
      <a:srgbClr val="262262"/>
    </a:dk1>
    <a:lt1>
      <a:srgbClr val="FFFFFF"/>
    </a:lt1>
    <a:dk2>
      <a:srgbClr val="24420E"/>
    </a:dk2>
    <a:lt2>
      <a:srgbClr val="FFFFFF"/>
    </a:lt2>
    <a:accent1>
      <a:srgbClr val="8CC646"/>
    </a:accent1>
    <a:accent2>
      <a:srgbClr val="2AA9E0"/>
    </a:accent2>
    <a:accent3>
      <a:srgbClr val="262262"/>
    </a:accent3>
    <a:accent4>
      <a:srgbClr val="24420E"/>
    </a:accent4>
    <a:accent5>
      <a:srgbClr val="F36C21"/>
    </a:accent5>
    <a:accent6>
      <a:srgbClr val="399F49"/>
    </a:accent6>
    <a:hlink>
      <a:srgbClr val="942923"/>
    </a:hlink>
    <a:folHlink>
      <a:srgbClr val="46408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EEA Master 5">
    <a:dk1>
      <a:srgbClr val="262262"/>
    </a:dk1>
    <a:lt1>
      <a:srgbClr val="0083CA"/>
    </a:lt1>
    <a:dk2>
      <a:srgbClr val="24420E"/>
    </a:dk2>
    <a:lt2>
      <a:srgbClr val="FFFFFF"/>
    </a:lt2>
    <a:accent1>
      <a:srgbClr val="8CC646"/>
    </a:accent1>
    <a:accent2>
      <a:srgbClr val="2AA9E0"/>
    </a:accent2>
    <a:accent3>
      <a:srgbClr val="262262"/>
    </a:accent3>
    <a:accent4>
      <a:srgbClr val="24420E"/>
    </a:accent4>
    <a:accent5>
      <a:srgbClr val="F36C21"/>
    </a:accent5>
    <a:accent6>
      <a:srgbClr val="399F49"/>
    </a:accent6>
    <a:hlink>
      <a:srgbClr val="942923"/>
    </a:hlink>
    <a:folHlink>
      <a:srgbClr val="46408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EEA Master 7">
    <a:dk1>
      <a:srgbClr val="262262"/>
    </a:dk1>
    <a:lt1>
      <a:srgbClr val="FFFFFF"/>
    </a:lt1>
    <a:dk2>
      <a:srgbClr val="24420E"/>
    </a:dk2>
    <a:lt2>
      <a:srgbClr val="FFFFFF"/>
    </a:lt2>
    <a:accent1>
      <a:srgbClr val="8CC646"/>
    </a:accent1>
    <a:accent2>
      <a:srgbClr val="2AA9E0"/>
    </a:accent2>
    <a:accent3>
      <a:srgbClr val="262262"/>
    </a:accent3>
    <a:accent4>
      <a:srgbClr val="24420E"/>
    </a:accent4>
    <a:accent5>
      <a:srgbClr val="F36C21"/>
    </a:accent5>
    <a:accent6>
      <a:srgbClr val="399F49"/>
    </a:accent6>
    <a:hlink>
      <a:srgbClr val="942923"/>
    </a:hlink>
    <a:folHlink>
      <a:srgbClr val="46408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EEA Master 7">
    <a:dk1>
      <a:srgbClr val="262262"/>
    </a:dk1>
    <a:lt1>
      <a:srgbClr val="FFFFFF"/>
    </a:lt1>
    <a:dk2>
      <a:srgbClr val="24420E"/>
    </a:dk2>
    <a:lt2>
      <a:srgbClr val="FFFFFF"/>
    </a:lt2>
    <a:accent1>
      <a:srgbClr val="8CC646"/>
    </a:accent1>
    <a:accent2>
      <a:srgbClr val="2AA9E0"/>
    </a:accent2>
    <a:accent3>
      <a:srgbClr val="262262"/>
    </a:accent3>
    <a:accent4>
      <a:srgbClr val="24420E"/>
    </a:accent4>
    <a:accent5>
      <a:srgbClr val="F36C21"/>
    </a:accent5>
    <a:accent6>
      <a:srgbClr val="399F49"/>
    </a:accent6>
    <a:hlink>
      <a:srgbClr val="942923"/>
    </a:hlink>
    <a:folHlink>
      <a:srgbClr val="46408A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140</IndustryCode>
    <CaseStatus xmlns="dc463f71-b30c-4ab2-9473-d307f9d35888">Closed</CaseStatus>
    <OpenedDate xmlns="dc463f71-b30c-4ab2-9473-d307f9d35888">2013-10-08T07:00:00+00:00</OpenedDate>
    <Date1 xmlns="dc463f71-b30c-4ab2-9473-d307f9d35888">2013-11-15T08:00:00+00:00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DocketNumber xmlns="dc463f71-b30c-4ab2-9473-d307f9d35888">131908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B68CB9C918B6394F82EB4719F5A60301" ma:contentTypeVersion="135" ma:contentTypeDescription="" ma:contentTypeScope="" ma:versionID="dd77f5db4ec5464ec5bcf1a36df9baec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D051ACA1-B1F2-4AF3-95D8-87498025249B}"/>
</file>

<file path=customXml/itemProps2.xml><?xml version="1.0" encoding="utf-8"?>
<ds:datastoreItem xmlns:ds="http://schemas.openxmlformats.org/officeDocument/2006/customXml" ds:itemID="{75EC3EB6-9A10-42E4-86BB-5FF812D799C0}"/>
</file>

<file path=customXml/itemProps3.xml><?xml version="1.0" encoding="utf-8"?>
<ds:datastoreItem xmlns:ds="http://schemas.openxmlformats.org/officeDocument/2006/customXml" ds:itemID="{246BDB47-17CC-42F1-855D-4ED2A48BFB0B}"/>
</file>

<file path=customXml/itemProps4.xml><?xml version="1.0" encoding="utf-8"?>
<ds:datastoreItem xmlns:ds="http://schemas.openxmlformats.org/officeDocument/2006/customXml" ds:itemID="{E5DBE1EE-7875-4D50-A02B-A59311EF6C66}"/>
</file>

<file path=docProps/app.xml><?xml version="1.0" encoding="utf-8"?>
<Properties xmlns="http://schemas.openxmlformats.org/officeDocument/2006/extended-properties" xmlns:vt="http://schemas.openxmlformats.org/officeDocument/2006/docPropsVTypes">
  <TotalTime>10902</TotalTime>
  <Words>896</Words>
  <Application>Microsoft Office PowerPoint</Application>
  <PresentationFormat>On-screen Show (4:3)</PresentationFormat>
  <Paragraphs>365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NEEA ppt The NEEA Story</vt:lpstr>
      <vt:lpstr>NEEA Master 2010 - 7</vt:lpstr>
      <vt:lpstr>May 5 2011</vt:lpstr>
      <vt:lpstr>NEEA Powerpoint</vt:lpstr>
      <vt:lpstr>3_NEEA Master 2010 - 8</vt:lpstr>
      <vt:lpstr>4_NEEA Master 2010 - 8</vt:lpstr>
      <vt:lpstr>1_May 5 2011</vt:lpstr>
      <vt:lpstr>2_NEEA Master 2010 - 7</vt:lpstr>
      <vt:lpstr>1_Office Theme</vt:lpstr>
      <vt:lpstr>3_May 5 2011</vt:lpstr>
      <vt:lpstr>Maximizing Energy Efficiency</vt:lpstr>
      <vt:lpstr>Today’s Talk: Overview</vt:lpstr>
      <vt:lpstr>PowerPoint Presentation</vt:lpstr>
      <vt:lpstr>NEEA’s Vision and Mission</vt:lpstr>
      <vt:lpstr>The Alliance</vt:lpstr>
      <vt:lpstr>5-year Funding by Direct Funder</vt:lpstr>
      <vt:lpstr>NEEA Board Leadership</vt:lpstr>
      <vt:lpstr>Regional Advantage</vt:lpstr>
      <vt:lpstr>PowerPoint Presentation</vt:lpstr>
      <vt:lpstr>How NEEA Works</vt:lpstr>
      <vt:lpstr>Market Transformation</vt:lpstr>
      <vt:lpstr>Market Transformation</vt:lpstr>
      <vt:lpstr>Tuning into Energy Efficient TVs</vt:lpstr>
      <vt:lpstr>TVs – Market Transformation in Action</vt:lpstr>
      <vt:lpstr>NEEA’s Role in Regional EE Landscape</vt:lpstr>
      <vt:lpstr>Initiatives:  20-Year Savings Potential</vt:lpstr>
      <vt:lpstr>PowerPoint Presentation</vt:lpstr>
      <vt:lpstr>Measuring Energy Savings</vt:lpstr>
      <vt:lpstr>Sustained, long-term savings</vt:lpstr>
      <vt:lpstr>2013 Savings Forecast - Washington</vt:lpstr>
      <vt:lpstr>PowerPoint Presentation</vt:lpstr>
      <vt:lpstr>What’s Ahead?</vt:lpstr>
      <vt:lpstr>Strategic Goals</vt:lpstr>
      <vt:lpstr>What’s New?</vt:lpstr>
      <vt:lpstr>Business Plan Metrics</vt:lpstr>
      <vt:lpstr>Feedback from WA Stakeholders</vt:lpstr>
      <vt:lpstr>What Board has Deemed out of Scope</vt:lpstr>
      <vt:lpstr>Strategic and Business Planning Timeline</vt:lpstr>
      <vt:lpstr>NEEA Annual Stakeholder Meeting</vt:lpstr>
      <vt:lpstr>Questions &amp; Comments</vt:lpstr>
    </vt:vector>
  </TitlesOfParts>
  <Company>Northwest Energy Efficiency Alliance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Energy Efficiency</dc:title>
  <dc:creator>Jason Salmi Klotz</dc:creator>
  <cp:lastModifiedBy>Virginia Mersereau</cp:lastModifiedBy>
  <cp:revision>559</cp:revision>
  <cp:lastPrinted>2011-10-13T17:35:08Z</cp:lastPrinted>
  <dcterms:created xsi:type="dcterms:W3CDTF">2012-02-10T05:31:23Z</dcterms:created>
  <dcterms:modified xsi:type="dcterms:W3CDTF">2013-11-13T19:17:45Z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0x0101006E56B4D1795A2E4DB2F0B01679ED314A00B68CB9C918B6394F82EB4719F5A60301</vt:lpwstr>
  </property>
  <property fmtid="{D5CDD505-2E9C-101B-9397-08002B2CF9AE}" pid="3" name="_docset_NoMedatataSyncRequired">
    <vt:lpwstr>False</vt:lpwstr>
  </property>
</Properties>
</file>