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1" r:id="rId5"/>
    <p:sldId id="265" r:id="rId6"/>
    <p:sldId id="263" r:id="rId7"/>
    <p:sldId id="264" r:id="rId8"/>
    <p:sldId id="268" r:id="rId9"/>
    <p:sldId id="269" r:id="rId10"/>
    <p:sldId id="267" r:id="rId11"/>
    <p:sldId id="266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5B93"/>
    <a:srgbClr val="4472C4"/>
    <a:srgbClr val="3BBAC3"/>
    <a:srgbClr val="2DE5E5"/>
    <a:srgbClr val="404042"/>
    <a:srgbClr val="414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85099" autoAdjust="0"/>
  </p:normalViewPr>
  <p:slideViewPr>
    <p:cSldViewPr snapToGrid="0">
      <p:cViewPr varScale="1">
        <p:scale>
          <a:sx n="63" d="100"/>
          <a:sy n="63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openxmlformats.org/officeDocument/2006/relationships/customXml" Target="../customXml/item4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B9429-0BBF-4A15-8F9A-F3695211EC4C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0F3A7-29AF-40BF-809C-6D5F091073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69511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F8074-97E9-4734-AC0F-ED4F4D06E675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528DD-485B-4383-8AEF-0EFA343DCE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696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Presenter’s Name, Title</a:t>
            </a:r>
          </a:p>
          <a:p>
            <a:r>
              <a:rPr lang="en-US" dirty="0"/>
              <a:t>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739-34FF-4324-A8B5-A09AC28BBE5E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453" y="-311"/>
            <a:ext cx="3869094" cy="258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53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542D-B616-4311-843D-1B7B1B587587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71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A6A1-68AF-4AC2-A229-9E2F406BD753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13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5DB5-A6CF-467D-AB94-F7555B18546F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7966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4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F943-0BC9-4191-A19C-7073F5B2A1DD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3400" y="63148"/>
            <a:ext cx="3865199" cy="2584928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1616" y="648171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3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9281-0B57-49A2-AA8A-CB4ABFD265A8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64248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75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395-14D9-4383-8D90-5809A8DD6A96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72165" y="6356350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5149-E96D-45ED-B7F7-DF43F04EAE86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8297" y="636260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021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9106-2D1C-474B-89B2-CE2A1E049451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50880" y="637131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2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3F23-2BA5-4BF5-901A-F625C8785BA9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41577" y="641576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20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3655-0805-427A-A6EB-29E10CC42AE3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9554" y="642447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3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7E084-BF64-4A6B-A2FB-B2E5F77A2332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94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tc.wa.gov/translat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861868" y="1214437"/>
            <a:ext cx="9144000" cy="2387600"/>
          </a:xfrm>
        </p:spPr>
        <p:txBody>
          <a:bodyPr/>
          <a:lstStyle/>
          <a:p>
            <a:r>
              <a:rPr lang="en-US" dirty="0"/>
              <a:t>Recessed Open Meeting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819736" cy="2945411"/>
          </a:xfrm>
        </p:spPr>
        <p:txBody>
          <a:bodyPr>
            <a:normAutofit/>
          </a:bodyPr>
          <a:lstStyle/>
          <a:p>
            <a:r>
              <a:rPr lang="en-US" dirty="0"/>
              <a:t>2021 Electric and Natural Gas Integrated Resource Plan</a:t>
            </a:r>
          </a:p>
          <a:p>
            <a:r>
              <a:rPr lang="en-US" dirty="0"/>
              <a:t>Dockets UE-200301, UG-190724</a:t>
            </a:r>
          </a:p>
          <a:p>
            <a:endParaRPr lang="en-US" dirty="0"/>
          </a:p>
          <a:p>
            <a:r>
              <a:rPr lang="en-US" dirty="0"/>
              <a:t>Feb. 23, 2021</a:t>
            </a:r>
          </a:p>
        </p:txBody>
      </p:sp>
    </p:spTree>
    <p:extLst>
      <p:ext uri="{BB962C8B-B14F-4D97-AF65-F5344CB8AC3E}">
        <p14:creationId xmlns:p14="http://schemas.microsoft.com/office/powerpoint/2010/main" val="4058581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B24C7E-2D5E-4C4E-9CD5-D61F243C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9072643-A0EC-42FB-B66A-24C0E6FFD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2" y="1846371"/>
            <a:ext cx="12048829" cy="3165257"/>
            <a:chOff x="143163" y="5763486"/>
            <a:chExt cx="12048829" cy="73955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45065" y="5763486"/>
              <a:ext cx="11546927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FB1B595-4E0E-4913-822E-EB9B40163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434108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3C48EA58-53D6-4E4A-9BDB-087D34617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0752" y="389517"/>
            <a:ext cx="6686629" cy="60586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AC027B3-C835-4B60-9DF9-256C62BE6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964" y="968432"/>
            <a:ext cx="5597236" cy="49211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Commissioner </a:t>
            </a:r>
            <a:b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Opening Remarks</a:t>
            </a:r>
            <a:b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7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6899BD-602D-4134-B1F5-F3A1B2829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4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31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41872" y="1483743"/>
            <a:ext cx="10611928" cy="50982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9:30	  Call to Order - Commissioner Opening Remarks</a:t>
            </a:r>
          </a:p>
          <a:p>
            <a:pPr marL="0" indent="0">
              <a:buNone/>
            </a:pPr>
            <a:r>
              <a:rPr lang="en-US" dirty="0"/>
              <a:t>9:35	  Overview of Agenda and Instructions for Participation</a:t>
            </a:r>
          </a:p>
          <a:p>
            <a:pPr marL="0" indent="0">
              <a:buNone/>
            </a:pPr>
            <a:r>
              <a:rPr lang="en-US" dirty="0"/>
              <a:t>9:40	  Commission Staff Remarks </a:t>
            </a:r>
          </a:p>
          <a:p>
            <a:pPr marL="1147763" indent="-1147763">
              <a:buNone/>
            </a:pPr>
            <a:r>
              <a:rPr lang="en-US" dirty="0"/>
              <a:t>9:45	Electric and Natural Gas Draft IRP Presentation by Avista Corporation</a:t>
            </a:r>
          </a:p>
          <a:p>
            <a:pPr marL="0" indent="0">
              <a:buNone/>
            </a:pPr>
            <a:r>
              <a:rPr lang="en-US" dirty="0"/>
              <a:t>10:30	  Break (if needed)</a:t>
            </a:r>
          </a:p>
          <a:p>
            <a:pPr marL="0" indent="0">
              <a:buNone/>
            </a:pPr>
            <a:r>
              <a:rPr lang="en-US" dirty="0"/>
              <a:t>10:40	  Public Comments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Noon	  Adjourn </a:t>
            </a:r>
          </a:p>
          <a:p>
            <a:pPr marL="0" indent="0">
              <a:buNone/>
            </a:pPr>
            <a:r>
              <a:rPr lang="en-US" dirty="0"/>
              <a:t>----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1:00	  Additional Public Comments (if needed)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396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08CDB7-1B12-4D33-ADF0-F09CC1FD6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400"/>
              <a:t>Participant Instructions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A69EE-85D1-4C97-94FE-883CCC659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408903"/>
            <a:ext cx="10143668" cy="3626137"/>
          </a:xfrm>
        </p:spPr>
        <p:txBody>
          <a:bodyPr anchor="ctr">
            <a:normAutofit lnSpcReduction="10000"/>
          </a:bodyPr>
          <a:lstStyle/>
          <a:p>
            <a:r>
              <a:rPr lang="en-US" sz="2400" dirty="0"/>
              <a:t>Please mute your computer microphone or phone (Press *6 to mute/unmute)</a:t>
            </a:r>
          </a:p>
          <a:p>
            <a:r>
              <a:rPr lang="en-US" sz="2400" dirty="0"/>
              <a:t>Wait to be called on for comment and do not interrupt other speakers</a:t>
            </a:r>
          </a:p>
          <a:p>
            <a:r>
              <a:rPr lang="en-US" sz="2400" dirty="0"/>
              <a:t>Only use video during the time you are directly addressing the commission (video is not required for participants)</a:t>
            </a:r>
          </a:p>
          <a:p>
            <a:r>
              <a:rPr lang="en-US" sz="2400" dirty="0"/>
              <a:t>The “Chat” feature should only be used to report technical difficulties </a:t>
            </a:r>
          </a:p>
          <a:p>
            <a:r>
              <a:rPr lang="en-US" sz="2400" dirty="0"/>
              <a:t>Language Access: </a:t>
            </a:r>
            <a:r>
              <a:rPr lang="en-US" sz="2400" dirty="0">
                <a:hlinkClick r:id="rId2"/>
              </a:rPr>
              <a:t>www.utc.wa.gov/translate</a:t>
            </a:r>
            <a:r>
              <a:rPr lang="en-US" sz="2400" dirty="0"/>
              <a:t> </a:t>
            </a:r>
          </a:p>
          <a:p>
            <a:r>
              <a:rPr lang="en-US" sz="2400" dirty="0"/>
              <a:t>Contact information for technical difficulties (2 options)</a:t>
            </a:r>
          </a:p>
          <a:p>
            <a:pPr lvl="1"/>
            <a:r>
              <a:rPr lang="en-US" dirty="0"/>
              <a:t>Use the chat feature in Teams</a:t>
            </a:r>
          </a:p>
          <a:p>
            <a:pPr lvl="1"/>
            <a:r>
              <a:rPr lang="en-US" dirty="0"/>
              <a:t>Call Ryan Smith at (360) 915-3646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2766C7-5D29-455D-888D-4A66D6E11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4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34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4CBD0A-1529-41FD-BE8B-4435F47DE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2"/>
            <a:ext cx="6281928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Commission Staff Remarks</a:t>
            </a:r>
            <a:b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FE821B-B476-4AE9-B0F3-66AC7C4C7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79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EA50BC-F94E-49EA-B148-69ED055F3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2"/>
            <a:ext cx="6281928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Electric and Natural Gas IRP Presentation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by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Avista Corporation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15CB9A-61AA-4B91-86D6-888FC29A3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98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0CEED20-A22C-4FC3-BC0E-F4FE53FDE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5F930C-B892-47DA-A556-2A96F390C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2825248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Break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849524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679732"/>
            <a:ext cx="6009366" cy="54238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Coffee">
            <a:extLst>
              <a:ext uri="{FF2B5EF4-FFF2-40B4-BE49-F238E27FC236}">
                <a16:creationId xmlns:a16="http://schemas.microsoft.com/office/drawing/2014/main" id="{AAAFEF06-CA27-4C76-9EAA-035E3359D2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27021" y="928201"/>
            <a:ext cx="4926942" cy="492694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87568" y="6355073"/>
            <a:ext cx="6007608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EFD422-D73F-4212-BA65-875CCCAAF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24407" y="6492240"/>
            <a:ext cx="11340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99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F06E37-DB78-44D8-8F53-5CB051BBA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37" y="1298448"/>
            <a:ext cx="5895178" cy="409964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Public Comments</a:t>
            </a:r>
            <a:b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sketch line 1">
            <a:extLst>
              <a:ext uri="{FF2B5EF4-FFF2-40B4-BE49-F238E27FC236}">
                <a16:creationId xmlns:a16="http://schemas.microsoft.com/office/drawing/2014/main" id="{32C5B66D-E390-4A14-AB60-69626CBF2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62635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646273DA-F933-4D17-A5FE-B1EF87FD7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0653" y="5626353"/>
            <a:ext cx="3479619" cy="18288"/>
          </a:xfrm>
          <a:custGeom>
            <a:avLst/>
            <a:gdLst>
              <a:gd name="connsiteX0" fmla="*/ 0 w 3479619"/>
              <a:gd name="connsiteY0" fmla="*/ 0 h 18288"/>
              <a:gd name="connsiteX1" fmla="*/ 661128 w 3479619"/>
              <a:gd name="connsiteY1" fmla="*/ 0 h 18288"/>
              <a:gd name="connsiteX2" fmla="*/ 1357051 w 3479619"/>
              <a:gd name="connsiteY2" fmla="*/ 0 h 18288"/>
              <a:gd name="connsiteX3" fmla="*/ 2087771 w 3479619"/>
              <a:gd name="connsiteY3" fmla="*/ 0 h 18288"/>
              <a:gd name="connsiteX4" fmla="*/ 2818491 w 3479619"/>
              <a:gd name="connsiteY4" fmla="*/ 0 h 18288"/>
              <a:gd name="connsiteX5" fmla="*/ 3479619 w 3479619"/>
              <a:gd name="connsiteY5" fmla="*/ 0 h 18288"/>
              <a:gd name="connsiteX6" fmla="*/ 3479619 w 3479619"/>
              <a:gd name="connsiteY6" fmla="*/ 18288 h 18288"/>
              <a:gd name="connsiteX7" fmla="*/ 2714103 w 3479619"/>
              <a:gd name="connsiteY7" fmla="*/ 18288 h 18288"/>
              <a:gd name="connsiteX8" fmla="*/ 1948587 w 3479619"/>
              <a:gd name="connsiteY8" fmla="*/ 18288 h 18288"/>
              <a:gd name="connsiteX9" fmla="*/ 1252663 w 3479619"/>
              <a:gd name="connsiteY9" fmla="*/ 18288 h 18288"/>
              <a:gd name="connsiteX10" fmla="*/ 0 w 3479619"/>
              <a:gd name="connsiteY10" fmla="*/ 18288 h 18288"/>
              <a:gd name="connsiteX11" fmla="*/ 0 w 3479619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9619" h="18288" fill="none" extrusionOk="0">
                <a:moveTo>
                  <a:pt x="0" y="0"/>
                </a:moveTo>
                <a:cubicBezTo>
                  <a:pt x="178395" y="-3637"/>
                  <a:pt x="368619" y="-28254"/>
                  <a:pt x="661128" y="0"/>
                </a:cubicBezTo>
                <a:cubicBezTo>
                  <a:pt x="953637" y="28254"/>
                  <a:pt x="1022982" y="-4416"/>
                  <a:pt x="1357051" y="0"/>
                </a:cubicBezTo>
                <a:cubicBezTo>
                  <a:pt x="1691120" y="4416"/>
                  <a:pt x="1729558" y="27777"/>
                  <a:pt x="2087771" y="0"/>
                </a:cubicBezTo>
                <a:cubicBezTo>
                  <a:pt x="2445984" y="-27777"/>
                  <a:pt x="2592094" y="4429"/>
                  <a:pt x="2818491" y="0"/>
                </a:cubicBezTo>
                <a:cubicBezTo>
                  <a:pt x="3044888" y="-4429"/>
                  <a:pt x="3204567" y="26471"/>
                  <a:pt x="3479619" y="0"/>
                </a:cubicBezTo>
                <a:cubicBezTo>
                  <a:pt x="3478910" y="8157"/>
                  <a:pt x="3479206" y="12125"/>
                  <a:pt x="3479619" y="18288"/>
                </a:cubicBezTo>
                <a:cubicBezTo>
                  <a:pt x="3315855" y="-2963"/>
                  <a:pt x="3094885" y="26965"/>
                  <a:pt x="2714103" y="18288"/>
                </a:cubicBezTo>
                <a:cubicBezTo>
                  <a:pt x="2333321" y="9611"/>
                  <a:pt x="2260528" y="-15335"/>
                  <a:pt x="1948587" y="18288"/>
                </a:cubicBezTo>
                <a:cubicBezTo>
                  <a:pt x="1636646" y="51911"/>
                  <a:pt x="1489816" y="46369"/>
                  <a:pt x="1252663" y="18288"/>
                </a:cubicBezTo>
                <a:cubicBezTo>
                  <a:pt x="1015510" y="-9793"/>
                  <a:pt x="519812" y="-12177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479619" h="18288" stroke="0" extrusionOk="0">
                <a:moveTo>
                  <a:pt x="0" y="0"/>
                </a:moveTo>
                <a:cubicBezTo>
                  <a:pt x="326045" y="25020"/>
                  <a:pt x="425411" y="-17676"/>
                  <a:pt x="661128" y="0"/>
                </a:cubicBezTo>
                <a:cubicBezTo>
                  <a:pt x="896845" y="17676"/>
                  <a:pt x="1124825" y="1478"/>
                  <a:pt x="1252663" y="0"/>
                </a:cubicBezTo>
                <a:cubicBezTo>
                  <a:pt x="1380502" y="-1478"/>
                  <a:pt x="1694914" y="11788"/>
                  <a:pt x="2018179" y="0"/>
                </a:cubicBezTo>
                <a:cubicBezTo>
                  <a:pt x="2341444" y="-11788"/>
                  <a:pt x="2451167" y="12596"/>
                  <a:pt x="2679307" y="0"/>
                </a:cubicBezTo>
                <a:cubicBezTo>
                  <a:pt x="2907447" y="-12596"/>
                  <a:pt x="3094555" y="23821"/>
                  <a:pt x="3479619" y="0"/>
                </a:cubicBezTo>
                <a:cubicBezTo>
                  <a:pt x="3479355" y="4493"/>
                  <a:pt x="3480003" y="9472"/>
                  <a:pt x="3479619" y="18288"/>
                </a:cubicBezTo>
                <a:cubicBezTo>
                  <a:pt x="3311729" y="36782"/>
                  <a:pt x="3015946" y="7938"/>
                  <a:pt x="2783695" y="18288"/>
                </a:cubicBezTo>
                <a:cubicBezTo>
                  <a:pt x="2551444" y="28638"/>
                  <a:pt x="2398767" y="-13940"/>
                  <a:pt x="2018179" y="18288"/>
                </a:cubicBezTo>
                <a:cubicBezTo>
                  <a:pt x="1637591" y="50516"/>
                  <a:pt x="1634873" y="-6356"/>
                  <a:pt x="1426644" y="18288"/>
                </a:cubicBezTo>
                <a:cubicBezTo>
                  <a:pt x="1218415" y="42932"/>
                  <a:pt x="1006973" y="4094"/>
                  <a:pt x="730720" y="18288"/>
                </a:cubicBezTo>
                <a:cubicBezTo>
                  <a:pt x="454467" y="32482"/>
                  <a:pt x="291313" y="3910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F73A7D-D6F4-4E8C-8B64-C801A181D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0400" y="6356350"/>
            <a:ext cx="533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86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9">
            <a:extLst>
              <a:ext uri="{FF2B5EF4-FFF2-40B4-BE49-F238E27FC236}">
                <a16:creationId xmlns:a16="http://schemas.microsoft.com/office/drawing/2014/main" id="{D8386171-E87D-46AB-8718-4CE2A8874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3">
            <a:extLst>
              <a:ext uri="{FF2B5EF4-FFF2-40B4-BE49-F238E27FC236}">
                <a16:creationId xmlns:a16="http://schemas.microsoft.com/office/drawing/2014/main" id="{E513936D-D1EB-4E42-A97F-942BA1F3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AD593E7-A741-4F30-A5B3-FA9588356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37641"/>
            <a:ext cx="9144000" cy="23300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meeting has concluded</a:t>
            </a:r>
          </a:p>
        </p:txBody>
      </p:sp>
      <p:cxnSp>
        <p:nvCxnSpPr>
          <p:cNvPr id="28" name="Straight Connector 15">
            <a:extLst>
              <a:ext uri="{FF2B5EF4-FFF2-40B4-BE49-F238E27FC236}">
                <a16:creationId xmlns:a16="http://schemas.microsoft.com/office/drawing/2014/main" id="{AFA75EE9-0DE4-4982-A870-290AD61EA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3806097"/>
            <a:ext cx="5486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3AF470-D02B-4BA6-8E82-F76DE5F23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261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Presentation</DocumentSetType>
    <Visibility xmlns="dc463f71-b30c-4ab2-9473-d307f9d35888">Full Visibility</Visibility>
    <IsConfidential xmlns="dc463f71-b30c-4ab2-9473-d307f9d35888">false</IsConfidential>
    <AgendaOrder xmlns="dc463f71-b30c-4ab2-9473-d307f9d35888">false</AgendaOrder>
    <CaseType xmlns="dc463f71-b30c-4ab2-9473-d307f9d35888">Plan</CaseType>
    <IndustryCode xmlns="dc463f71-b30c-4ab2-9473-d307f9d35888">140</IndustryCode>
    <CaseStatus xmlns="dc463f71-b30c-4ab2-9473-d307f9d35888">Pending</CaseStatus>
    <OpenedDate xmlns="dc463f71-b30c-4ab2-9473-d307f9d35888">2020-04-01T07:00:00+00:00</OpenedDate>
    <SignificantOrder xmlns="dc463f71-b30c-4ab2-9473-d307f9d35888">false</SignificantOrder>
    <Date1 xmlns="dc463f71-b30c-4ab2-9473-d307f9d35888">2021-02-23T08:00:00+00:00</Date1>
    <IsDocumentOrder xmlns="dc463f71-b30c-4ab2-9473-d307f9d35888">false</IsDocumentOrder>
    <IsHighlyConfidential xmlns="dc463f71-b30c-4ab2-9473-d307f9d35888">false</IsHighlyConfidential>
    <CaseCompanyNames xmlns="dc463f71-b30c-4ab2-9473-d307f9d35888">Avista Corporation</CaseCompanyNames>
    <Nickname xmlns="http://schemas.microsoft.com/sharepoint/v3" xsi:nil="true"/>
    <DocketNumber xmlns="dc463f71-b30c-4ab2-9473-d307f9d35888">200301</DocketNumber>
    <DelegatedOrder xmlns="dc463f71-b30c-4ab2-9473-d307f9d35888">false</DelegatedOrder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F5E66BD1DD068E45B8F18E85004F7705" ma:contentTypeVersion="52" ma:contentTypeDescription="" ma:contentTypeScope="" ma:versionID="28196cbc24463c46088519a1dccd5482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9af6b0a9aa2de783aac4f3d36dbacc3c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07E4EB-C37D-458F-81E6-278DFA3D3D05}"/>
</file>

<file path=customXml/itemProps2.xml><?xml version="1.0" encoding="utf-8"?>
<ds:datastoreItem xmlns:ds="http://schemas.openxmlformats.org/officeDocument/2006/customXml" ds:itemID="{BE42038F-05B4-4CAB-B789-481994CDD08C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275211B9-55FD-4243-AE14-6E94329338AF"/>
    <ds:schemaRef ds:uri="751276d0-61bc-4dad-b75c-21dfd12630ad"/>
  </ds:schemaRefs>
</ds:datastoreItem>
</file>

<file path=customXml/itemProps3.xml><?xml version="1.0" encoding="utf-8"?>
<ds:datastoreItem xmlns:ds="http://schemas.openxmlformats.org/officeDocument/2006/customXml" ds:itemID="{7F8F7298-1B2B-4C3C-97C7-EB004EC4B82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50AC133-AC51-4B47-B984-B3B4CCB29FF4}"/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226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Tw Cen MT</vt:lpstr>
      <vt:lpstr>Office Theme</vt:lpstr>
      <vt:lpstr>Recessed Open Meeting</vt:lpstr>
      <vt:lpstr>Commissioner  Opening Remarks </vt:lpstr>
      <vt:lpstr>Agenda</vt:lpstr>
      <vt:lpstr>Participant Instructions</vt:lpstr>
      <vt:lpstr>Commission Staff Remarks </vt:lpstr>
      <vt:lpstr>Electric and Natural Gas IRP Presentation by Avista Corporation </vt:lpstr>
      <vt:lpstr>Break</vt:lpstr>
      <vt:lpstr>Public Comments    </vt:lpstr>
      <vt:lpstr>The meeting has concluded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Recessed Open Meeting</dc:title>
  <dc:creator>Maxwell, Amanda (UTC)</dc:creator>
  <cp:lastModifiedBy>Feeser, Bridgit (UTC)</cp:lastModifiedBy>
  <cp:revision>11</cp:revision>
  <dcterms:created xsi:type="dcterms:W3CDTF">2021-02-16T18:29:41Z</dcterms:created>
  <dcterms:modified xsi:type="dcterms:W3CDTF">2021-02-22T23:10:05Z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0x0101006E56B4D1795A2E4DB2F0B01679ED314A00F5E66BD1DD068E45B8F18E85004F7705</vt:lpwstr>
  </property>
  <property fmtid="{D5CDD505-2E9C-101B-9397-08002B2CF9AE}" pid="3" name="ItemID">
    <vt:lpwstr>D01</vt:lpwstr>
  </property>
  <property fmtid="{D5CDD505-2E9C-101B-9397-08002B2CF9AE}" pid="4" name="_docset_NoMedatataSyncRequired">
    <vt:lpwstr>False</vt:lpwstr>
  </property>
  <property fmtid="{D5CDD505-2E9C-101B-9397-08002B2CF9AE}" pid="5" name="IsEFSEC">
    <vt:bool>false</vt:bool>
  </property>
</Properties>
</file>