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301" r:id="rId9"/>
    <p:sldId id="302" r:id="rId10"/>
    <p:sldId id="264" r:id="rId11"/>
    <p:sldId id="298" r:id="rId12"/>
    <p:sldId id="303" r:id="rId13"/>
    <p:sldId id="266" r:id="rId14"/>
    <p:sldId id="267" r:id="rId15"/>
    <p:sldId id="268" r:id="rId16"/>
    <p:sldId id="271" r:id="rId17"/>
    <p:sldId id="272" r:id="rId18"/>
    <p:sldId id="289" r:id="rId19"/>
    <p:sldId id="290" r:id="rId20"/>
    <p:sldId id="273" r:id="rId21"/>
    <p:sldId id="293" r:id="rId22"/>
    <p:sldId id="274" r:id="rId23"/>
    <p:sldId id="275" r:id="rId24"/>
    <p:sldId id="307" r:id="rId25"/>
    <p:sldId id="306" r:id="rId26"/>
    <p:sldId id="270" r:id="rId27"/>
    <p:sldId id="294" r:id="rId28"/>
    <p:sldId id="269" r:id="rId29"/>
    <p:sldId id="310" r:id="rId30"/>
    <p:sldId id="277" r:id="rId31"/>
    <p:sldId id="296" r:id="rId32"/>
    <p:sldId id="278" r:id="rId33"/>
    <p:sldId id="308" r:id="rId34"/>
    <p:sldId id="280" r:id="rId35"/>
    <p:sldId id="281" r:id="rId36"/>
    <p:sldId id="282" r:id="rId37"/>
    <p:sldId id="283" r:id="rId38"/>
    <p:sldId id="284" r:id="rId39"/>
    <p:sldId id="285" r:id="rId40"/>
    <p:sldId id="286" r:id="rId41"/>
    <p:sldId id="287" r:id="rId42"/>
    <p:sldId id="291" r:id="rId43"/>
    <p:sldId id="30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8" autoAdjust="0"/>
    <p:restoredTop sz="94660"/>
  </p:normalViewPr>
  <p:slideViewPr>
    <p:cSldViewPr snapToGrid="0">
      <p:cViewPr varScale="1">
        <p:scale>
          <a:sx n="75" d="100"/>
          <a:sy n="75" d="100"/>
        </p:scale>
        <p:origin x="30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AAC2B-C808-4455-ACF6-6DB1F0291EDE}" type="datetimeFigureOut">
              <a:rPr lang="en-US" smtClean="0"/>
              <a:t>6/18/2022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32F5E-DBA5-4F70-B7E4-0AB5F0DDE9FD}" type="slidenum">
              <a:rPr lang="en-US" smtClean="0"/>
              <a:t>‹#›</a:t>
            </a:fld>
            <a:endParaRPr lang="en-US"/>
          </a:p>
        </p:txBody>
      </p:sp>
    </p:spTree>
    <p:extLst>
      <p:ext uri="{BB962C8B-B14F-4D97-AF65-F5344CB8AC3E}">
        <p14:creationId xmlns:p14="http://schemas.microsoft.com/office/powerpoint/2010/main" val="195174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CA32F5E-DBA5-4F70-B7E4-0AB5F0DDE9FD}" type="slidenum">
              <a:rPr lang="en-US" smtClean="0"/>
              <a:t>1</a:t>
            </a:fld>
            <a:endParaRPr lang="en-US"/>
          </a:p>
        </p:txBody>
      </p:sp>
    </p:spTree>
    <p:extLst>
      <p:ext uri="{BB962C8B-B14F-4D97-AF65-F5344CB8AC3E}">
        <p14:creationId xmlns:p14="http://schemas.microsoft.com/office/powerpoint/2010/main" val="163177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prstGeom prst="rect">
            <a:avLst/>
          </a:prstGeom>
        </p:spPr>
        <p:txBody>
          <a:bodyPr/>
          <a:lstStyle/>
          <a:p>
            <a:endParaRPr/>
          </a:p>
        </p:txBody>
      </p:sp>
      <p:sp>
        <p:nvSpPr>
          <p:cNvPr id="61" name="Shape 61"/>
          <p:cNvSpPr>
            <a:spLocks noGrp="1"/>
          </p:cNvSpPr>
          <p:nvPr>
            <p:ph type="body" sz="quarter" idx="1"/>
          </p:nvPr>
        </p:nvSpPr>
        <p:spPr>
          <a:prstGeom prst="rect">
            <a:avLst/>
          </a:prstGeom>
        </p:spPr>
        <p:txBody>
          <a:bodyPr/>
          <a:lstStyle>
            <a:lvl1pPr>
              <a:defRPr sz="2500"/>
            </a:lvl1pPr>
          </a:lstStyle>
          <a:p>
            <a:r>
              <a:t>What is WECC? WECC is the regional entity that monitors and enforces reliability standards in the Western Interconnection subject to oversight by NERC and FERC.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endParaRPr/>
          </a:p>
        </p:txBody>
      </p:sp>
      <p:sp>
        <p:nvSpPr>
          <p:cNvPr id="78" name="Shape 78"/>
          <p:cNvSpPr>
            <a:spLocks noGrp="1"/>
          </p:cNvSpPr>
          <p:nvPr>
            <p:ph type="body" sz="quarter" idx="1"/>
          </p:nvPr>
        </p:nvSpPr>
        <p:spPr>
          <a:prstGeom prst="rect">
            <a:avLst/>
          </a:prstGeom>
        </p:spPr>
        <p:txBody>
          <a:bodyPr/>
          <a:lstStyle>
            <a:lvl1pPr>
              <a:defRPr sz="2500"/>
            </a:lvl1pPr>
          </a:lstStyle>
          <a:p>
            <a:r>
              <a:t>WECC Base Cases: Each year WECC develops a series of Base Cases for different seasons (e.g. summer and winter) for several years into the future in order to assure there are appropriate plans to meet future electricity demands in a reliable fashion. In Western Washington, biggest peaks are on a “heavy” winter day. Base Cases are used to make projections for planning purposes. Here is one created by WECC in 2013 that projected into 2018. This represents a reliable system based on data WECC used as given to it by PSE.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117C-FE38-4533-B09B-140E97F4C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338C1B-74F4-4B1B-A71D-5F8CAA919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B0B179-B9CA-4849-939D-F079C4519F19}"/>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9BE11108-344B-455E-864B-E486FE5D7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EDA29-BA25-4412-8D6F-66BD1BFF2871}"/>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3851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9001-5793-483C-977E-C6479E6822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8331F4-2225-4E64-B803-6AA663D6E0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E56E1-135B-4787-B67A-CFBB615A7EDA}"/>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90CECE7C-E743-45D7-BEDA-1646CA79C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CAFF3-8798-49FD-ACC1-A6A907A4F1A2}"/>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322201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A6194E-9092-4E7E-B59D-B0FBDF8324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393D66-9738-4FE4-82E5-539F94A010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F8814-A7C6-42AE-BB77-E14C534AEA0E}"/>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C244B481-57AE-4ABB-9CF9-509BCB466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97AA2-E433-48C9-B865-032800FFD5D8}"/>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3251819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Content with Caption">
    <p:spTree>
      <p:nvGrpSpPr>
        <p:cNvPr id="1" name=""/>
        <p:cNvGrpSpPr/>
        <p:nvPr/>
      </p:nvGrpSpPr>
      <p:grpSpPr>
        <a:xfrm>
          <a:off x="0" y="0"/>
          <a:ext cx="0" cy="0"/>
          <a:chOff x="0" y="0"/>
          <a:chExt cx="0" cy="0"/>
        </a:xfrm>
      </p:grpSpPr>
      <p:sp>
        <p:nvSpPr>
          <p:cNvPr id="29" name="Edit Master text styles"/>
          <p:cNvSpPr>
            <a:spLocks noGrp="1"/>
          </p:cNvSpPr>
          <p:nvPr>
            <p:ph type="body" sz="quarter" idx="13"/>
          </p:nvPr>
        </p:nvSpPr>
        <p:spPr>
          <a:xfrm>
            <a:off x="839788" y="2057399"/>
            <a:ext cx="3932238" cy="3811589"/>
          </a:xfrm>
          <a:prstGeom prst="rect">
            <a:avLst/>
          </a:prstGeom>
        </p:spPr>
        <p:txBody>
          <a:bodyPr/>
          <a:lstStyle>
            <a:lvl1pPr marL="0" indent="0">
              <a:buSzTx/>
              <a:buFont typeface="Calibri"/>
              <a:buNone/>
              <a:defRPr sz="1600"/>
            </a:lvl1pPr>
          </a:lstStyle>
          <a:p>
            <a:pPr lvl="0"/>
            <a:r>
              <a:rPr lang="en-US"/>
              <a:t>Click to edit Master text styles</a:t>
            </a:r>
          </a:p>
        </p:txBody>
      </p:sp>
      <p:sp>
        <p:nvSpPr>
          <p:cNvPr id="30" name="Title Text"/>
          <p:cNvSpPr txBox="1">
            <a:spLocks noGrp="1"/>
          </p:cNvSpPr>
          <p:nvPr>
            <p:ph type="title"/>
          </p:nvPr>
        </p:nvSpPr>
        <p:spPr>
          <a:xfrm>
            <a:off x="839788" y="457200"/>
            <a:ext cx="3932238" cy="1600200"/>
          </a:xfrm>
          <a:prstGeom prst="rect">
            <a:avLst/>
          </a:prstGeom>
        </p:spPr>
        <p:txBody>
          <a:bodyPr anchor="b"/>
          <a:lstStyle>
            <a:lvl1pPr>
              <a:defRPr sz="3200"/>
            </a:lvl1pPr>
          </a:lstStyle>
          <a:p>
            <a:r>
              <a:rPr lang="en-US"/>
              <a:t>Click to edit Master title style</a:t>
            </a:r>
            <a:endParaRPr/>
          </a:p>
        </p:txBody>
      </p:sp>
      <p:sp>
        <p:nvSpPr>
          <p:cNvPr id="31" name="Body Level One…"/>
          <p:cNvSpPr txBox="1">
            <a:spLocks noGrp="1"/>
          </p:cNvSpPr>
          <p:nvPr>
            <p:ph type="body" sz="half" idx="1"/>
          </p:nvPr>
        </p:nvSpPr>
        <p:spPr>
          <a:xfrm>
            <a:off x="5183187" y="987425"/>
            <a:ext cx="6172201" cy="4873625"/>
          </a:xfrm>
          <a:prstGeom prst="rect">
            <a:avLst/>
          </a:prstGeom>
        </p:spPr>
        <p:txBody>
          <a:bodyPr/>
          <a:lstStyle>
            <a:lvl1pPr marL="0" indent="0">
              <a:buSzTx/>
              <a:buFont typeface="Calibri"/>
              <a:buNone/>
              <a:defRPr sz="1600"/>
            </a:lvl1pPr>
            <a:lvl2pPr marL="457200" indent="0">
              <a:buSzTx/>
              <a:buFont typeface="Calibri"/>
              <a:buNone/>
              <a:defRPr sz="1400"/>
            </a:lvl2pPr>
            <a:lvl3pPr marL="914400" indent="0">
              <a:buSzTx/>
              <a:buFont typeface="Calibri"/>
              <a:buNone/>
              <a:defRPr sz="1200"/>
            </a:lvl3pPr>
            <a:lvl4pPr marL="1371600" indent="0">
              <a:buSzTx/>
              <a:buFont typeface="Calibri"/>
              <a:buNone/>
              <a:defRPr sz="1000"/>
            </a:lvl4pPr>
            <a:lvl5pPr marL="1828800" indent="0">
              <a:buSzTx/>
              <a:buFont typeface="Calibri"/>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252050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8B144-B7E3-47DA-88E7-362639FD68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ED3A98-2885-4B34-8DA8-5DB9FE99BF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9AFA9-2128-4D07-B844-A74DAFB4EFBE}"/>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70EE576A-426E-4648-AFF5-0F12EA838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7D1366-0EFD-48A5-B79A-5D3BEEE4A7DD}"/>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279849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DEAD-A85D-483B-92DD-F32ED908C8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348BDB-51D3-4650-99D9-34E624001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824243-D2A5-4A18-A068-AB75BADEE141}"/>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F28CD30D-ACAC-4387-A79E-2C1A780EF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99F2B-1482-4A99-8CDC-43FB9F026FD7}"/>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59777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461C-869D-4832-9CE4-8BE3263696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220920-04E9-41A4-9FD9-6F319CDD88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A34B31-C318-491A-BD76-6C66818C9F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412D0A-901F-430A-9352-6EFB633D9DDD}"/>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6" name="Footer Placeholder 5">
            <a:extLst>
              <a:ext uri="{FF2B5EF4-FFF2-40B4-BE49-F238E27FC236}">
                <a16:creationId xmlns:a16="http://schemas.microsoft.com/office/drawing/2014/main" id="{BA5AAA51-72B6-4140-B774-BB4212C05E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6ACA29-B806-4AC1-B8A0-DA6896842B1F}"/>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97815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A1DF-409F-42EC-9393-15C5F35CA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DFABE7-02D8-4F16-BFBB-466DB3BAB1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55FC51-A1E8-45B0-A5C5-C07C07DF39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F03F5-AC89-4259-AE87-6BC4C0CB0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F8876F-9ED9-4BC3-BFA6-DE4EF5D264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F336AF-BF66-4B7B-8D53-9DE912C2F915}"/>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8" name="Footer Placeholder 7">
            <a:extLst>
              <a:ext uri="{FF2B5EF4-FFF2-40B4-BE49-F238E27FC236}">
                <a16:creationId xmlns:a16="http://schemas.microsoft.com/office/drawing/2014/main" id="{61488B12-3465-4132-A376-84A45EFC04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8BB045-CD97-4ABA-83C2-D4E33E5C770B}"/>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14556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910E-A033-42F3-917B-0F8FA16A06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33A66E-3922-4D9A-B768-E065E6A7C6E9}"/>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4" name="Footer Placeholder 3">
            <a:extLst>
              <a:ext uri="{FF2B5EF4-FFF2-40B4-BE49-F238E27FC236}">
                <a16:creationId xmlns:a16="http://schemas.microsoft.com/office/drawing/2014/main" id="{540A9508-A822-4707-A105-F138C0422C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7E572E-06BA-42CA-A935-A480113485A0}"/>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09982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FDFC2B-582C-4DCB-AC05-39638EDDE3C7}"/>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3" name="Footer Placeholder 2">
            <a:extLst>
              <a:ext uri="{FF2B5EF4-FFF2-40B4-BE49-F238E27FC236}">
                <a16:creationId xmlns:a16="http://schemas.microsoft.com/office/drawing/2014/main" id="{F05EA676-F5B4-438F-8196-E2D2BCA3F6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EA0775-F59B-4A9E-8632-7A22A8FCADC2}"/>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09867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47F1-7E25-43EF-8D9A-C0573DA9A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075B0A-50EF-4CCF-9C90-7FDE3F5F66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4E7373-66FF-45C6-B5F9-A3FF0ED2B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858C2B-1E56-4A01-B870-CBD18930E335}"/>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6" name="Footer Placeholder 5">
            <a:extLst>
              <a:ext uri="{FF2B5EF4-FFF2-40B4-BE49-F238E27FC236}">
                <a16:creationId xmlns:a16="http://schemas.microsoft.com/office/drawing/2014/main" id="{6139797D-8663-4966-9D18-D78850A24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D2E6AC-1F5A-4373-9AA0-F90FB56D1047}"/>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122897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DED2-8421-4DFD-9D06-1ED709B32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20769B-3C55-4255-A9B0-A9B01DA062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F4803C4-0B17-441C-8C3D-9EAF4B68A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89FB7-DE6D-4D99-BF81-042F17142E0D}"/>
              </a:ext>
            </a:extLst>
          </p:cNvPr>
          <p:cNvSpPr>
            <a:spLocks noGrp="1"/>
          </p:cNvSpPr>
          <p:nvPr>
            <p:ph type="dt" sz="half" idx="10"/>
          </p:nvPr>
        </p:nvSpPr>
        <p:spPr/>
        <p:txBody>
          <a:bodyPr/>
          <a:lstStyle/>
          <a:p>
            <a:fld id="{CE291ACC-C5C5-44F2-A331-CD4594F7683A}" type="datetimeFigureOut">
              <a:rPr lang="en-US" smtClean="0"/>
              <a:t>6/18/2022</a:t>
            </a:fld>
            <a:endParaRPr lang="en-US"/>
          </a:p>
        </p:txBody>
      </p:sp>
      <p:sp>
        <p:nvSpPr>
          <p:cNvPr id="6" name="Footer Placeholder 5">
            <a:extLst>
              <a:ext uri="{FF2B5EF4-FFF2-40B4-BE49-F238E27FC236}">
                <a16:creationId xmlns:a16="http://schemas.microsoft.com/office/drawing/2014/main" id="{1C8CBE47-A7F9-4B36-B83D-BE3CF6F92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C7E8C-5AE5-4635-9994-FAABA6F5B29D}"/>
              </a:ext>
            </a:extLst>
          </p:cNvPr>
          <p:cNvSpPr>
            <a:spLocks noGrp="1"/>
          </p:cNvSpPr>
          <p:nvPr>
            <p:ph type="sldNum" sz="quarter" idx="12"/>
          </p:nvPr>
        </p:nvSpPr>
        <p:spPr/>
        <p:txBody>
          <a:bodyPr/>
          <a:lstStyle/>
          <a:p>
            <a:fld id="{F67C66C4-15C3-4F9C-B3CA-539898517BB3}" type="slidenum">
              <a:rPr lang="en-US" smtClean="0"/>
              <a:t>‹#›</a:t>
            </a:fld>
            <a:endParaRPr lang="en-US"/>
          </a:p>
        </p:txBody>
      </p:sp>
    </p:spTree>
    <p:extLst>
      <p:ext uri="{BB962C8B-B14F-4D97-AF65-F5344CB8AC3E}">
        <p14:creationId xmlns:p14="http://schemas.microsoft.com/office/powerpoint/2010/main" val="402611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CED2A-63A2-4481-9DD5-9E2CDE463C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D79413-802B-4ED3-8C0D-481BB2C36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BA389-BF54-4AF4-9826-3347A4AB5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91ACC-C5C5-44F2-A331-CD4594F7683A}" type="datetimeFigureOut">
              <a:rPr lang="en-US" smtClean="0"/>
              <a:t>6/18/2022</a:t>
            </a:fld>
            <a:endParaRPr lang="en-US"/>
          </a:p>
        </p:txBody>
      </p:sp>
      <p:sp>
        <p:nvSpPr>
          <p:cNvPr id="5" name="Footer Placeholder 4">
            <a:extLst>
              <a:ext uri="{FF2B5EF4-FFF2-40B4-BE49-F238E27FC236}">
                <a16:creationId xmlns:a16="http://schemas.microsoft.com/office/drawing/2014/main" id="{E7F07F38-FD28-4129-B467-DC6CEAE493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2EFC3E-6C1C-4B9B-BB63-94F03EAD4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C66C4-15C3-4F9C-B3CA-539898517BB3}" type="slidenum">
              <a:rPr lang="en-US" smtClean="0"/>
              <a:t>‹#›</a:t>
            </a:fld>
            <a:endParaRPr lang="en-US"/>
          </a:p>
        </p:txBody>
      </p:sp>
    </p:spTree>
    <p:extLst>
      <p:ext uri="{BB962C8B-B14F-4D97-AF65-F5344CB8AC3E}">
        <p14:creationId xmlns:p14="http://schemas.microsoft.com/office/powerpoint/2010/main" val="2734322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359D-76CD-45C0-8779-C6FD152EADAE}"/>
              </a:ext>
            </a:extLst>
          </p:cNvPr>
          <p:cNvSpPr>
            <a:spLocks noGrp="1"/>
          </p:cNvSpPr>
          <p:nvPr>
            <p:ph type="ctrTitle"/>
          </p:nvPr>
        </p:nvSpPr>
        <p:spPr/>
        <p:txBody>
          <a:bodyPr/>
          <a:lstStyle/>
          <a:p>
            <a:r>
              <a:rPr lang="en-US" dirty="0"/>
              <a:t>Fatal Flaws in PSE attempt to justify Energize Eastside</a:t>
            </a:r>
          </a:p>
        </p:txBody>
      </p:sp>
      <p:sp>
        <p:nvSpPr>
          <p:cNvPr id="3" name="Subtitle 2">
            <a:extLst>
              <a:ext uri="{FF2B5EF4-FFF2-40B4-BE49-F238E27FC236}">
                <a16:creationId xmlns:a16="http://schemas.microsoft.com/office/drawing/2014/main" id="{94663F9A-FBB0-411A-A2B1-BCDCE3E299F2}"/>
              </a:ext>
            </a:extLst>
          </p:cNvPr>
          <p:cNvSpPr>
            <a:spLocks noGrp="1"/>
          </p:cNvSpPr>
          <p:nvPr>
            <p:ph type="subTitle" idx="1"/>
          </p:nvPr>
        </p:nvSpPr>
        <p:spPr/>
        <p:txBody>
          <a:bodyPr/>
          <a:lstStyle/>
          <a:p>
            <a:pPr marL="0" marR="0" lvl="0" indent="0" algn="ctr" defTabSz="410765" rtl="0" eaLnBrk="1" fontAlgn="auto" latinLnBrk="0" hangingPunct="0">
              <a:lnSpc>
                <a:spcPct val="100000"/>
              </a:lnSpc>
              <a:spcBef>
                <a:spcPts val="0"/>
              </a:spcBef>
              <a:spcAft>
                <a:spcPts val="0"/>
              </a:spcAft>
              <a:buClrTx/>
              <a:buSzTx/>
              <a:buFontTx/>
              <a:buNone/>
              <a:tabLst/>
              <a:defRPr sz="2500">
                <a:uFillTx/>
                <a:latin typeface="+mj-lt"/>
                <a:ea typeface="+mj-ea"/>
                <a:cs typeface="+mj-cs"/>
                <a:sym typeface="Helvetica"/>
              </a:defRPr>
            </a:pPr>
            <a:r>
              <a:rPr kumimoji="0" lang="en-US" sz="2500" b="0" i="0" u="none" strike="noStrike" kern="0" cap="none" spc="0" normalizeH="0" baseline="0" noProof="0" dirty="0">
                <a:ln>
                  <a:noFill/>
                </a:ln>
                <a:solidFill>
                  <a:srgbClr val="000000"/>
                </a:solidFill>
                <a:effectLst>
                  <a:outerShdw blurRad="50800" dist="38100" dir="2700000" algn="tl" rotWithShape="0">
                    <a:schemeClr val="accent1">
                      <a:alpha val="40000"/>
                    </a:schemeClr>
                  </a:outerShdw>
                </a:effectLst>
                <a:uLnTx/>
                <a:uFillTx/>
                <a:latin typeface="Helvetica"/>
                <a:cs typeface="Helvetica"/>
                <a:sym typeface="Helvetica"/>
              </a:rPr>
              <a:t>Supplementing my written narrative on this subject</a:t>
            </a:r>
          </a:p>
          <a:p>
            <a:pPr marL="0" marR="0" lvl="0" indent="0" algn="ctr" defTabSz="410765" rtl="0" eaLnBrk="1" fontAlgn="auto" latinLnBrk="0" hangingPunct="0">
              <a:lnSpc>
                <a:spcPct val="100000"/>
              </a:lnSpc>
              <a:spcBef>
                <a:spcPts val="0"/>
              </a:spcBef>
              <a:spcAft>
                <a:spcPts val="0"/>
              </a:spcAft>
              <a:buClrTx/>
              <a:buSzTx/>
              <a:buFontTx/>
              <a:buNone/>
              <a:tabLst/>
              <a:defRPr sz="2500">
                <a:uFillTx/>
                <a:latin typeface="+mj-lt"/>
                <a:ea typeface="+mj-ea"/>
                <a:cs typeface="+mj-cs"/>
                <a:sym typeface="Helvetica"/>
              </a:defRPr>
            </a:pPr>
            <a:endParaRPr lang="en-US" sz="2500" kern="0" dirty="0">
              <a:solidFill>
                <a:srgbClr val="000000"/>
              </a:solidFill>
              <a:latin typeface="Helvetica"/>
              <a:cs typeface="Helvetica"/>
              <a:sym typeface="Helvetica"/>
            </a:endParaRPr>
          </a:p>
          <a:p>
            <a:pPr marL="0" marR="0" lvl="0" indent="0" algn="ctr" defTabSz="410765" rtl="0" eaLnBrk="1" fontAlgn="auto" latinLnBrk="0" hangingPunct="0">
              <a:lnSpc>
                <a:spcPct val="100000"/>
              </a:lnSpc>
              <a:spcBef>
                <a:spcPts val="0"/>
              </a:spcBef>
              <a:spcAft>
                <a:spcPts val="0"/>
              </a:spcAft>
              <a:buClrTx/>
              <a:buSzTx/>
              <a:buFontTx/>
              <a:buNone/>
              <a:tabLst/>
              <a:defRPr sz="2500">
                <a:uFillTx/>
                <a:latin typeface="+mj-lt"/>
                <a:ea typeface="+mj-ea"/>
                <a:cs typeface="+mj-cs"/>
                <a:sym typeface="Helvetica"/>
              </a:defRPr>
            </a:pPr>
            <a:r>
              <a:rPr kumimoji="0" lang="en-US" sz="2500" b="0" i="0" u="none" strike="noStrike" kern="0" cap="none" spc="0" normalizeH="0" baseline="0" noProof="0" dirty="0">
                <a:ln>
                  <a:noFill/>
                </a:ln>
                <a:solidFill>
                  <a:srgbClr val="000000"/>
                </a:solidFill>
                <a:effectLst/>
                <a:uLnTx/>
                <a:uFillTx/>
                <a:latin typeface="Helvetica"/>
                <a:cs typeface="Helvetica"/>
                <a:sym typeface="Helvetica"/>
              </a:rPr>
              <a:t>Submitted by Richard Lauckhart on behalf of CENSE</a:t>
            </a:r>
          </a:p>
          <a:p>
            <a:pPr marL="0" marR="0" lvl="0" indent="0" algn="ctr" defTabSz="914400" rtl="0" eaLnBrk="1" fontAlgn="auto" latinLnBrk="0" hangingPunct="0">
              <a:lnSpc>
                <a:spcPct val="72000"/>
              </a:lnSpc>
              <a:spcBef>
                <a:spcPts val="1000"/>
              </a:spcBef>
              <a:spcAft>
                <a:spcPts val="0"/>
              </a:spcAft>
              <a:buClr>
                <a:srgbClr val="000000"/>
              </a:buClr>
              <a:buSzTx/>
              <a:buFont typeface="Calibri"/>
              <a:buNone/>
              <a:tabLst/>
              <a:defRPr sz="2500">
                <a:latin typeface="+mj-lt"/>
                <a:ea typeface="+mj-ea"/>
                <a:cs typeface="+mj-cs"/>
                <a:sym typeface="Helvetica"/>
              </a:defRPr>
            </a:pPr>
            <a:r>
              <a:rPr kumimoji="0" lang="en-US" sz="2500" b="0" i="0" u="none" strike="noStrike" kern="0" cap="none" spc="0" normalizeH="0" baseline="0" noProof="0" dirty="0">
                <a:ln>
                  <a:noFill/>
                </a:ln>
                <a:solidFill>
                  <a:srgbClr val="000000"/>
                </a:solidFill>
                <a:effectLst/>
                <a:uLnTx/>
                <a:uFill>
                  <a:solidFill>
                    <a:srgbClr val="000000"/>
                  </a:solidFill>
                </a:uFill>
                <a:latin typeface="Helvetica"/>
                <a:cs typeface="Helvetica"/>
                <a:sym typeface="Helvetica"/>
              </a:rPr>
              <a:t>Public Hearing on PSE CUP Application, January 2022</a:t>
            </a:r>
          </a:p>
          <a:p>
            <a:endParaRPr lang="en-US" dirty="0"/>
          </a:p>
        </p:txBody>
      </p:sp>
    </p:spTree>
    <p:extLst>
      <p:ext uri="{BB962C8B-B14F-4D97-AF65-F5344CB8AC3E}">
        <p14:creationId xmlns:p14="http://schemas.microsoft.com/office/powerpoint/2010/main" val="2467049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01F0-C179-4120-9FFB-23D93C0532E1}"/>
              </a:ext>
            </a:extLst>
          </p:cNvPr>
          <p:cNvSpPr>
            <a:spLocks noGrp="1"/>
          </p:cNvSpPr>
          <p:nvPr>
            <p:ph type="title"/>
          </p:nvPr>
        </p:nvSpPr>
        <p:spPr/>
        <p:txBody>
          <a:bodyPr/>
          <a:lstStyle/>
          <a:p>
            <a:r>
              <a:rPr lang="en-US" dirty="0"/>
              <a:t>Takeaways from the last two slides…</a:t>
            </a:r>
          </a:p>
        </p:txBody>
      </p:sp>
      <p:sp>
        <p:nvSpPr>
          <p:cNvPr id="3" name="Content Placeholder 2">
            <a:extLst>
              <a:ext uri="{FF2B5EF4-FFF2-40B4-BE49-F238E27FC236}">
                <a16:creationId xmlns:a16="http://schemas.microsoft.com/office/drawing/2014/main" id="{4DFF7488-F285-4EB3-B665-D69BFFFEA746}"/>
              </a:ext>
            </a:extLst>
          </p:cNvPr>
          <p:cNvSpPr>
            <a:spLocks noGrp="1"/>
          </p:cNvSpPr>
          <p:nvPr>
            <p:ph idx="1"/>
          </p:nvPr>
        </p:nvSpPr>
        <p:spPr/>
        <p:txBody>
          <a:bodyPr>
            <a:normAutofit lnSpcReduction="10000"/>
          </a:bodyPr>
          <a:lstStyle/>
          <a:p>
            <a:r>
              <a:rPr lang="en-US" dirty="0"/>
              <a:t>PSE is embedded and an integral part of the Western Interconnect</a:t>
            </a:r>
          </a:p>
          <a:p>
            <a:r>
              <a:rPr lang="en-US" dirty="0"/>
              <a:t>Any analysis of the reliability of PSE power system and the eastside needs to be studied in a WECC wide load flow study</a:t>
            </a:r>
          </a:p>
          <a:p>
            <a:r>
              <a:rPr lang="en-US" dirty="0"/>
              <a:t>Transmission reliability studies involved both (a) steady state Load Flow studies and (b) transient stability studies</a:t>
            </a:r>
          </a:p>
          <a:p>
            <a:r>
              <a:rPr lang="en-US" dirty="0"/>
              <a:t>PSE/Quanta studies done in 2013 (forecasting what would occur in the year 2018) attempted to study state </a:t>
            </a:r>
            <a:r>
              <a:rPr lang="en-US" dirty="0" err="1"/>
              <a:t>state</a:t>
            </a:r>
            <a:r>
              <a:rPr lang="en-US" dirty="0"/>
              <a:t> load flow studies only!</a:t>
            </a:r>
          </a:p>
          <a:p>
            <a:r>
              <a:rPr lang="en-US" dirty="0"/>
              <a:t>But these PSE/Quant load flow studies contained at least seven flaws.</a:t>
            </a:r>
          </a:p>
          <a:p>
            <a:r>
              <a:rPr lang="en-US" dirty="0"/>
              <a:t>PSE has never provided the input and output files for these load flow studies</a:t>
            </a:r>
          </a:p>
        </p:txBody>
      </p:sp>
    </p:spTree>
    <p:extLst>
      <p:ext uri="{BB962C8B-B14F-4D97-AF65-F5344CB8AC3E}">
        <p14:creationId xmlns:p14="http://schemas.microsoft.com/office/powerpoint/2010/main" val="221330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WECC"/>
          <p:cNvSpPr txBox="1">
            <a:spLocks noGrp="1"/>
          </p:cNvSpPr>
          <p:nvPr>
            <p:ph type="title"/>
          </p:nvPr>
        </p:nvSpPr>
        <p:spPr>
          <a:xfrm>
            <a:off x="1021953" y="1104900"/>
            <a:ext cx="3937001" cy="1879600"/>
          </a:xfrm>
          <a:prstGeom prst="rect">
            <a:avLst/>
          </a:prstGeom>
        </p:spPr>
        <p:txBody>
          <a:bodyPr/>
          <a:lstStyle/>
          <a:p>
            <a:pPr defTabSz="457200">
              <a:lnSpc>
                <a:spcPct val="100000"/>
              </a:lnSpc>
              <a:defRPr sz="6400" b="1">
                <a:uFillTx/>
                <a:latin typeface="Arial"/>
                <a:ea typeface="Arial"/>
                <a:cs typeface="Arial"/>
                <a:sym typeface="Arial"/>
              </a:defRPr>
            </a:pPr>
            <a:r>
              <a:t>WECC </a:t>
            </a:r>
          </a:p>
          <a:p>
            <a:pPr defTabSz="457200">
              <a:lnSpc>
                <a:spcPct val="100000"/>
              </a:lnSpc>
              <a:defRPr sz="1300" b="1">
                <a:uFillTx/>
                <a:latin typeface="Arial"/>
                <a:ea typeface="Arial"/>
                <a:cs typeface="Arial"/>
                <a:sym typeface="Arial"/>
              </a:defRPr>
            </a:pPr>
            <a:endParaRPr/>
          </a:p>
        </p:txBody>
      </p:sp>
      <p:sp>
        <p:nvSpPr>
          <p:cNvPr id="56" name="Slide Number"/>
          <p:cNvSpPr txBox="1">
            <a:spLocks noGrp="1"/>
          </p:cNvSpPr>
          <p:nvPr>
            <p:ph type="sldNum" sz="quarter" idx="2"/>
          </p:nvPr>
        </p:nvSpPr>
        <p:spPr>
          <a:xfrm>
            <a:off x="11097840" y="6454775"/>
            <a:ext cx="255960" cy="2667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pic>
        <p:nvPicPr>
          <p:cNvPr id="57" name="image1.png" descr="image1.png"/>
          <p:cNvPicPr>
            <a:picLocks noChangeAspect="1"/>
          </p:cNvPicPr>
          <p:nvPr/>
        </p:nvPicPr>
        <p:blipFill>
          <a:blip r:embed="rId3"/>
          <a:stretch>
            <a:fillRect/>
          </a:stretch>
        </p:blipFill>
        <p:spPr>
          <a:xfrm>
            <a:off x="5501231" y="380897"/>
            <a:ext cx="5509668" cy="6301029"/>
          </a:xfrm>
          <a:prstGeom prst="rect">
            <a:avLst/>
          </a:prstGeom>
          <a:ln w="12700"/>
        </p:spPr>
      </p:pic>
      <p:sp>
        <p:nvSpPr>
          <p:cNvPr id="58" name="Western Electricity Coordinating Council"/>
          <p:cNvSpPr/>
          <p:nvPr/>
        </p:nvSpPr>
        <p:spPr>
          <a:xfrm>
            <a:off x="1073546" y="2781300"/>
            <a:ext cx="4584701" cy="777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spAutoFit/>
          </a:bodyPr>
          <a:lstStyle/>
          <a:p>
            <a:pPr defTabSz="457200">
              <a:buClrTx/>
              <a:buFontTx/>
              <a:defRPr b="1">
                <a:uFillTx/>
                <a:latin typeface="Arial"/>
                <a:ea typeface="Arial"/>
                <a:cs typeface="Arial"/>
                <a:sym typeface="Arial"/>
              </a:defRPr>
            </a:pPr>
            <a:r>
              <a:rPr sz="2400"/>
              <a:t>Western Electricity Coordinating Council</a:t>
            </a:r>
            <a:r>
              <a:t> </a:t>
            </a:r>
          </a:p>
        </p:txBody>
      </p:sp>
      <p:sp>
        <p:nvSpPr>
          <p:cNvPr id="59" name="What is it?"/>
          <p:cNvSpPr/>
          <p:nvPr/>
        </p:nvSpPr>
        <p:spPr>
          <a:xfrm>
            <a:off x="1181102" y="3238500"/>
            <a:ext cx="4153296" cy="1879600"/>
          </a:xfrm>
          <a:prstGeom prst="rect">
            <a:avLst/>
          </a:prstGeom>
          <a:ln w="12700"/>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b"/>
          <a:lstStyle/>
          <a:p>
            <a:pPr defTabSz="457200">
              <a:buClrTx/>
              <a:buFontTx/>
              <a:defRPr sz="6400" b="1">
                <a:uFillTx/>
                <a:latin typeface="Arial"/>
                <a:ea typeface="Arial"/>
                <a:cs typeface="Arial"/>
                <a:sym typeface="Arial"/>
              </a:defRPr>
            </a:pPr>
            <a:r>
              <a:rPr lang="en-US" sz="2000" dirty="0"/>
              <a:t>The major transmission lines and generating stations</a:t>
            </a:r>
            <a:endParaRPr sz="2000" dirty="0"/>
          </a:p>
          <a:p>
            <a:pPr defTabSz="457200">
              <a:buClrTx/>
              <a:buFontTx/>
              <a:defRPr sz="1300" b="1">
                <a:uFillTx/>
                <a:latin typeface="Arial"/>
                <a:ea typeface="Arial"/>
                <a:cs typeface="Arial"/>
                <a:sym typeface="Arial"/>
              </a:defRPr>
            </a:pP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1+#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latin typeface="+mn-lt"/>
              </a:rPr>
              <a:t>Load flow study</a:t>
            </a:r>
          </a:p>
        </p:txBody>
      </p:sp>
      <p:pic>
        <p:nvPicPr>
          <p:cNvPr id="1026" name="Picture 2" descr="http://www.computerent.co.uk/img/newimg/Workst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3200" y="4219879"/>
            <a:ext cx="3174678" cy="20566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1690688"/>
            <a:ext cx="4176409" cy="184665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i="1" dirty="0"/>
              <a:t>Inputs</a:t>
            </a:r>
          </a:p>
          <a:p>
            <a:pPr marL="285750" indent="-285750">
              <a:buFont typeface="Arial" panose="020B0604020202020204" pitchFamily="34" charset="0"/>
              <a:buChar char="•"/>
            </a:pPr>
            <a:r>
              <a:rPr lang="en-US" dirty="0"/>
              <a:t>Physical layout of grid</a:t>
            </a:r>
          </a:p>
          <a:p>
            <a:pPr marL="285750" indent="-285750">
              <a:buFont typeface="Arial" panose="020B0604020202020204" pitchFamily="34" charset="0"/>
              <a:buChar char="•"/>
            </a:pPr>
            <a:r>
              <a:rPr lang="en-US" dirty="0"/>
              <a:t>How much electricity is needed</a:t>
            </a:r>
          </a:p>
          <a:p>
            <a:pPr marL="285750" indent="-285750">
              <a:buFont typeface="Arial" panose="020B0604020202020204" pitchFamily="34" charset="0"/>
              <a:buChar char="•"/>
            </a:pPr>
            <a:r>
              <a:rPr lang="en-US" dirty="0"/>
              <a:t>How much electricity can be generated</a:t>
            </a:r>
          </a:p>
          <a:p>
            <a:pPr marL="285750" indent="-285750">
              <a:buFont typeface="Arial" panose="020B0604020202020204" pitchFamily="34" charset="0"/>
              <a:buChar char="•"/>
            </a:pPr>
            <a:r>
              <a:rPr lang="en-US" dirty="0"/>
              <a:t>Resistance in each wire</a:t>
            </a:r>
          </a:p>
          <a:p>
            <a:endParaRPr lang="en-US" dirty="0"/>
          </a:p>
        </p:txBody>
      </p:sp>
      <p:sp>
        <p:nvSpPr>
          <p:cNvPr id="6" name="TextBox 5"/>
          <p:cNvSpPr txBox="1"/>
          <p:nvPr/>
        </p:nvSpPr>
        <p:spPr>
          <a:xfrm>
            <a:off x="5726349" y="4324868"/>
            <a:ext cx="3757329" cy="184665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i="1" dirty="0"/>
              <a:t>Outputs</a:t>
            </a:r>
          </a:p>
          <a:p>
            <a:pPr marL="285750" indent="-285750">
              <a:buFont typeface="Arial" panose="020B0604020202020204" pitchFamily="34" charset="0"/>
              <a:buChar char="•"/>
            </a:pPr>
            <a:r>
              <a:rPr lang="en-US" dirty="0"/>
              <a:t>How much electricity passes through each part</a:t>
            </a:r>
          </a:p>
          <a:p>
            <a:pPr marL="285750" indent="-285750">
              <a:buFont typeface="Arial" panose="020B0604020202020204" pitchFamily="34" charset="0"/>
              <a:buChar char="•"/>
            </a:pPr>
            <a:r>
              <a:rPr lang="en-US" dirty="0"/>
              <a:t>Warning if any part overloads</a:t>
            </a:r>
          </a:p>
          <a:p>
            <a:pPr marL="285750" indent="-285750">
              <a:buFont typeface="Arial" panose="020B0604020202020204" pitchFamily="34" charset="0"/>
              <a:buChar char="•"/>
            </a:pPr>
            <a:r>
              <a:rPr lang="en-US" dirty="0"/>
              <a:t>Warning if voltage drops too much</a:t>
            </a:r>
          </a:p>
          <a:p>
            <a:endParaRPr lang="en-US" dirty="0"/>
          </a:p>
        </p:txBody>
      </p:sp>
      <p:sp>
        <p:nvSpPr>
          <p:cNvPr id="7" name="Right Arrow 6"/>
          <p:cNvSpPr/>
          <p:nvPr/>
        </p:nvSpPr>
        <p:spPr>
          <a:xfrm>
            <a:off x="4542817" y="4837204"/>
            <a:ext cx="1357008" cy="82198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ight Arrow 11"/>
          <p:cNvSpPr/>
          <p:nvPr/>
        </p:nvSpPr>
        <p:spPr>
          <a:xfrm rot="5400000">
            <a:off x="1990226" y="3254509"/>
            <a:ext cx="870626" cy="82198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000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5CAB-55E2-4004-952B-15F636ED5FF0}"/>
              </a:ext>
            </a:extLst>
          </p:cNvPr>
          <p:cNvSpPr>
            <a:spLocks noGrp="1"/>
          </p:cNvSpPr>
          <p:nvPr>
            <p:ph type="title"/>
          </p:nvPr>
        </p:nvSpPr>
        <p:spPr/>
        <p:txBody>
          <a:bodyPr/>
          <a:lstStyle/>
          <a:p>
            <a:r>
              <a:rPr lang="en-US" dirty="0"/>
              <a:t>Truth about load flow studies…</a:t>
            </a:r>
          </a:p>
        </p:txBody>
      </p:sp>
      <p:sp>
        <p:nvSpPr>
          <p:cNvPr id="3" name="Content Placeholder 2">
            <a:extLst>
              <a:ext uri="{FF2B5EF4-FFF2-40B4-BE49-F238E27FC236}">
                <a16:creationId xmlns:a16="http://schemas.microsoft.com/office/drawing/2014/main" id="{BEF8BFF3-828D-4F60-9058-759E5E0473F0}"/>
              </a:ext>
            </a:extLst>
          </p:cNvPr>
          <p:cNvSpPr>
            <a:spLocks noGrp="1"/>
          </p:cNvSpPr>
          <p:nvPr>
            <p:ph idx="1"/>
          </p:nvPr>
        </p:nvSpPr>
        <p:spPr/>
        <p:txBody>
          <a:bodyPr/>
          <a:lstStyle/>
          <a:p>
            <a:r>
              <a:rPr lang="en-US" dirty="0"/>
              <a:t>Garbage in, Garbage out</a:t>
            </a:r>
          </a:p>
          <a:p>
            <a:pPr marL="0" indent="0">
              <a:buNone/>
            </a:pPr>
            <a:endParaRPr lang="en-US" dirty="0"/>
          </a:p>
          <a:p>
            <a:r>
              <a:rPr lang="en-US" dirty="0"/>
              <a:t>It is not possible to show the output of the load flow study in a graphic like PSE has used in its PR campaign (as shown in the graphic on slice 7 of this PPT deck)</a:t>
            </a:r>
          </a:p>
          <a:p>
            <a:pPr marL="0" indent="0">
              <a:buNone/>
            </a:pPr>
            <a:endParaRPr lang="en-US" dirty="0"/>
          </a:p>
          <a:p>
            <a:r>
              <a:rPr lang="en-US" dirty="0"/>
              <a:t>Failure of the model to “solve”, (aka Failure to Converge), and (aka Voltage Collapse) is a key concern in load flow modeling of how the system will actually behave under stress conditions of concern</a:t>
            </a:r>
          </a:p>
        </p:txBody>
      </p:sp>
    </p:spTree>
    <p:extLst>
      <p:ext uri="{BB962C8B-B14F-4D97-AF65-F5344CB8AC3E}">
        <p14:creationId xmlns:p14="http://schemas.microsoft.com/office/powerpoint/2010/main" val="215042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88B0-70D9-456F-96BA-154E26676A4D}"/>
              </a:ext>
            </a:extLst>
          </p:cNvPr>
          <p:cNvSpPr>
            <a:spLocks noGrp="1"/>
          </p:cNvSpPr>
          <p:nvPr>
            <p:ph type="title"/>
          </p:nvPr>
        </p:nvSpPr>
        <p:spPr/>
        <p:txBody>
          <a:bodyPr/>
          <a:lstStyle/>
          <a:p>
            <a:r>
              <a:rPr lang="en-US" dirty="0"/>
              <a:t>Garbage in – Garbage out</a:t>
            </a:r>
          </a:p>
        </p:txBody>
      </p:sp>
      <p:sp>
        <p:nvSpPr>
          <p:cNvPr id="3" name="Content Placeholder 2">
            <a:extLst>
              <a:ext uri="{FF2B5EF4-FFF2-40B4-BE49-F238E27FC236}">
                <a16:creationId xmlns:a16="http://schemas.microsoft.com/office/drawing/2014/main" id="{27414B43-6CA4-46D1-B3C3-BC0BF0A74710}"/>
              </a:ext>
            </a:extLst>
          </p:cNvPr>
          <p:cNvSpPr>
            <a:spLocks noGrp="1"/>
          </p:cNvSpPr>
          <p:nvPr>
            <p:ph idx="1"/>
          </p:nvPr>
        </p:nvSpPr>
        <p:spPr/>
        <p:txBody>
          <a:bodyPr>
            <a:normAutofit/>
          </a:bodyPr>
          <a:lstStyle/>
          <a:p>
            <a:r>
              <a:rPr lang="en-US" dirty="0"/>
              <a:t>PSE/Quanta load flow studies had at least 7 major flaws in its input data</a:t>
            </a:r>
          </a:p>
          <a:p>
            <a:r>
              <a:rPr lang="en-US" dirty="0"/>
              <a:t>Roger Schiffman and I ran load flow studies that did not include these major flaws.</a:t>
            </a:r>
          </a:p>
          <a:p>
            <a:r>
              <a:rPr lang="en-US" dirty="0"/>
              <a:t>Our finding is that if these flaws are corrected, then there is no reliability problem in the future.</a:t>
            </a:r>
          </a:p>
          <a:p>
            <a:r>
              <a:rPr lang="en-US" dirty="0"/>
              <a:t>Load increases forecast in the Lauckhart-Schiffman study have now proven to be too high.   Making our finding of no problem even more legitimate.</a:t>
            </a:r>
          </a:p>
          <a:p>
            <a:pPr marL="0" indent="0">
              <a:buNone/>
            </a:pPr>
            <a:endParaRPr lang="en-US" dirty="0"/>
          </a:p>
        </p:txBody>
      </p:sp>
    </p:spTree>
    <p:extLst>
      <p:ext uri="{BB962C8B-B14F-4D97-AF65-F5344CB8AC3E}">
        <p14:creationId xmlns:p14="http://schemas.microsoft.com/office/powerpoint/2010/main" val="375370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41D9-0170-498E-A7C7-AA30C4903E20}"/>
              </a:ext>
            </a:extLst>
          </p:cNvPr>
          <p:cNvSpPr>
            <a:spLocks noGrp="1"/>
          </p:cNvSpPr>
          <p:nvPr>
            <p:ph type="title"/>
          </p:nvPr>
        </p:nvSpPr>
        <p:spPr/>
        <p:txBody>
          <a:bodyPr>
            <a:normAutofit fontScale="90000"/>
          </a:bodyPr>
          <a:lstStyle/>
          <a:p>
            <a:r>
              <a:rPr lang="en-US" dirty="0"/>
              <a:t>Load Flow databases available to experts like myself…FERC Form 715</a:t>
            </a:r>
            <a:br>
              <a:rPr lang="en-US" dirty="0"/>
            </a:br>
            <a:r>
              <a:rPr lang="en-US" sz="1300" dirty="0"/>
              <a:t>https://www.ferc.gov/industries-data/electric/electric-industry-forms/form-no-715-annual-transmission-planning-and-evaluation-report-instructions</a:t>
            </a:r>
          </a:p>
        </p:txBody>
      </p:sp>
      <p:sp>
        <p:nvSpPr>
          <p:cNvPr id="3" name="Content Placeholder 2">
            <a:extLst>
              <a:ext uri="{FF2B5EF4-FFF2-40B4-BE49-F238E27FC236}">
                <a16:creationId xmlns:a16="http://schemas.microsoft.com/office/drawing/2014/main" id="{B5290C07-3A96-4837-8FD4-E09BD0E0B140}"/>
              </a:ext>
            </a:extLst>
          </p:cNvPr>
          <p:cNvSpPr>
            <a:spLocks noGrp="1"/>
          </p:cNvSpPr>
          <p:nvPr>
            <p:ph idx="1"/>
          </p:nvPr>
        </p:nvSpPr>
        <p:spPr/>
        <p:txBody>
          <a:bodyPr>
            <a:normAutofit/>
          </a:bodyPr>
          <a:lstStyle/>
          <a:p>
            <a:r>
              <a:rPr lang="en-US" dirty="0"/>
              <a:t>The Federal Energy Regulatory Commission (FERC) requires PSE to make load flow data bases available to experts like myself.</a:t>
            </a:r>
          </a:p>
          <a:p>
            <a:r>
              <a:rPr lang="en-US" dirty="0"/>
              <a:t>I am able to get this data by signing a CEII Non-Disclosure Agreement</a:t>
            </a:r>
          </a:p>
          <a:p>
            <a:r>
              <a:rPr lang="en-US" dirty="0"/>
              <a:t>These data bases are called “Base Cases.”   There are a large number of such Base Cases that I can get from FERC or WECC for the Western Interconnect.</a:t>
            </a:r>
          </a:p>
          <a:p>
            <a:r>
              <a:rPr lang="en-US" dirty="0"/>
              <a:t>Schiffman and I ran our load flow studies off of these Base Cases and found no reliability problem on the eastside</a:t>
            </a:r>
          </a:p>
          <a:p>
            <a:r>
              <a:rPr lang="en-US" dirty="0"/>
              <a:t>We found at least 7 fatal flaws in the PSE/Quanta input data</a:t>
            </a:r>
          </a:p>
        </p:txBody>
      </p:sp>
    </p:spTree>
    <p:extLst>
      <p:ext uri="{BB962C8B-B14F-4D97-AF65-F5344CB8AC3E}">
        <p14:creationId xmlns:p14="http://schemas.microsoft.com/office/powerpoint/2010/main" val="11689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D8E5C-81C1-49FC-9E97-CF06DB77E550}"/>
              </a:ext>
            </a:extLst>
          </p:cNvPr>
          <p:cNvSpPr>
            <a:spLocks noGrp="1"/>
          </p:cNvSpPr>
          <p:nvPr>
            <p:ph type="title"/>
          </p:nvPr>
        </p:nvSpPr>
        <p:spPr/>
        <p:txBody>
          <a:bodyPr>
            <a:normAutofit/>
          </a:bodyPr>
          <a:lstStyle/>
          <a:p>
            <a:r>
              <a:rPr lang="en-US" sz="3600" dirty="0"/>
              <a:t>A power system expert needs to see these five files </a:t>
            </a:r>
          </a:p>
        </p:txBody>
      </p:sp>
      <p:sp>
        <p:nvSpPr>
          <p:cNvPr id="3" name="Content Placeholder 2">
            <a:extLst>
              <a:ext uri="{FF2B5EF4-FFF2-40B4-BE49-F238E27FC236}">
                <a16:creationId xmlns:a16="http://schemas.microsoft.com/office/drawing/2014/main" id="{F7C431FE-A754-4E73-A3EC-050EC99699E1}"/>
              </a:ext>
            </a:extLst>
          </p:cNvPr>
          <p:cNvSpPr>
            <a:spLocks noGrp="1"/>
          </p:cNvSpPr>
          <p:nvPr>
            <p:ph idx="1"/>
          </p:nvPr>
        </p:nvSpPr>
        <p:spPr/>
        <p:txBody>
          <a:bodyPr/>
          <a:lstStyle/>
          <a:p>
            <a:r>
              <a:rPr lang="en-US" sz="1800" dirty="0">
                <a:ln>
                  <a:noFill/>
                </a:ln>
                <a:solidFill>
                  <a:srgbClr val="000000"/>
                </a:solidFill>
                <a:effectLst/>
                <a:latin typeface="Helvetica Neue"/>
                <a:ea typeface="Arial Unicode MS"/>
                <a:cs typeface="Arial Unicode MS"/>
              </a:rPr>
              <a:t>If I or anyone with my power planning expertise had just these five files from the PSE/Quanta studies, I would, probably within less than a week, be able to pinpoint with precision where the specific flaws in those studies lie. </a:t>
            </a:r>
          </a:p>
          <a:p>
            <a:r>
              <a:rPr lang="en-US" sz="1800" dirty="0">
                <a:ln>
                  <a:noFill/>
                </a:ln>
                <a:solidFill>
                  <a:srgbClr val="000000"/>
                </a:solidFill>
                <a:effectLst/>
                <a:latin typeface="Helvetica Neue"/>
                <a:ea typeface="Arial Unicode MS"/>
                <a:cs typeface="Arial Unicode MS"/>
              </a:rPr>
              <a:t>It would be analogous to finding a computer bug’s source by looking deep into the source code.  </a:t>
            </a:r>
          </a:p>
          <a:p>
            <a:r>
              <a:rPr lang="en-US" sz="1800" dirty="0">
                <a:ln>
                  <a:noFill/>
                </a:ln>
                <a:solidFill>
                  <a:srgbClr val="000000"/>
                </a:solidFill>
                <a:effectLst/>
                <a:latin typeface="Helvetica Neue"/>
                <a:ea typeface="Arial Unicode MS"/>
                <a:cs typeface="Arial Unicode MS"/>
              </a:rPr>
              <a:t>PSE has succeeded so far in refusing me and others access to these easily available five text files, because PSE claims my federal security (CEII) clearance is not good enough for PSE. </a:t>
            </a:r>
          </a:p>
          <a:p>
            <a:r>
              <a:rPr lang="en-US" sz="1800" dirty="0">
                <a:ln>
                  <a:noFill/>
                </a:ln>
                <a:solidFill>
                  <a:srgbClr val="000000"/>
                </a:solidFill>
                <a:effectLst/>
                <a:latin typeface="Helvetica Neue"/>
                <a:ea typeface="Arial Unicode MS"/>
                <a:cs typeface="Arial Unicode MS"/>
              </a:rPr>
              <a:t>PSE by law does </a:t>
            </a:r>
            <a:r>
              <a:rPr lang="en-US" sz="1800" b="1" u="sng" dirty="0">
                <a:ln>
                  <a:noFill/>
                </a:ln>
                <a:solidFill>
                  <a:srgbClr val="000000"/>
                </a:solidFill>
                <a:effectLst/>
                <a:latin typeface="Helvetica Neue"/>
                <a:ea typeface="Arial Unicode MS"/>
                <a:cs typeface="Arial Unicode MS"/>
              </a:rPr>
              <a:t>not</a:t>
            </a:r>
            <a:r>
              <a:rPr lang="en-US" sz="1800" dirty="0">
                <a:ln>
                  <a:noFill/>
                </a:ln>
                <a:solidFill>
                  <a:srgbClr val="000000"/>
                </a:solidFill>
                <a:effectLst/>
                <a:latin typeface="Helvetica Neue"/>
                <a:ea typeface="Arial Unicode MS"/>
                <a:cs typeface="Arial Unicode MS"/>
              </a:rPr>
              <a:t> have the right to set its own CEII qualifications. </a:t>
            </a:r>
          </a:p>
          <a:p>
            <a:r>
              <a:rPr lang="en-US" sz="1800" dirty="0">
                <a:ln>
                  <a:noFill/>
                </a:ln>
                <a:solidFill>
                  <a:srgbClr val="000000"/>
                </a:solidFill>
                <a:effectLst/>
                <a:latin typeface="Helvetica Neue"/>
                <a:ea typeface="Arial Unicode MS"/>
                <a:cs typeface="Arial Unicode MS"/>
              </a:rPr>
              <a:t>In my case, their refusal was explained by my not having armed guards posted at my house to prevent terrorists from getting in and finding PSE grid information.  That requirement goes far beyond wha</a:t>
            </a:r>
            <a:r>
              <a:rPr lang="en-US" sz="1800" dirty="0">
                <a:solidFill>
                  <a:srgbClr val="000000"/>
                </a:solidFill>
                <a:latin typeface="Helvetica Neue"/>
                <a:ea typeface="Arial Unicode MS"/>
                <a:cs typeface="Arial Unicode MS"/>
              </a:rPr>
              <a:t>t anyone else requires.</a:t>
            </a:r>
          </a:p>
          <a:p>
            <a:r>
              <a:rPr lang="en-US" sz="1800" dirty="0">
                <a:ln>
                  <a:noFill/>
                </a:ln>
                <a:solidFill>
                  <a:srgbClr val="000000"/>
                </a:solidFill>
                <a:effectLst/>
                <a:latin typeface="Helvetica Neue"/>
                <a:ea typeface="Arial Unicode MS"/>
                <a:cs typeface="Arial Unicode MS"/>
              </a:rPr>
              <a:t>PSE is inappropriately using this excuse to avoid having to provide embarrassing details of its load flow studies.</a:t>
            </a:r>
          </a:p>
          <a:p>
            <a:endParaRPr lang="en-US" dirty="0"/>
          </a:p>
        </p:txBody>
      </p:sp>
    </p:spTree>
    <p:extLst>
      <p:ext uri="{BB962C8B-B14F-4D97-AF65-F5344CB8AC3E}">
        <p14:creationId xmlns:p14="http://schemas.microsoft.com/office/powerpoint/2010/main" val="313329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FF72-676C-4FA5-B5AD-19B0EDE2FB91}"/>
              </a:ext>
            </a:extLst>
          </p:cNvPr>
          <p:cNvSpPr>
            <a:spLocks noGrp="1"/>
          </p:cNvSpPr>
          <p:nvPr>
            <p:ph type="title"/>
          </p:nvPr>
        </p:nvSpPr>
        <p:spPr/>
        <p:txBody>
          <a:bodyPr/>
          <a:lstStyle/>
          <a:p>
            <a:r>
              <a:rPr lang="en-US" dirty="0"/>
              <a:t>Where is the homework?</a:t>
            </a:r>
          </a:p>
        </p:txBody>
      </p:sp>
      <p:sp>
        <p:nvSpPr>
          <p:cNvPr id="3" name="Content Placeholder 2">
            <a:extLst>
              <a:ext uri="{FF2B5EF4-FFF2-40B4-BE49-F238E27FC236}">
                <a16:creationId xmlns:a16="http://schemas.microsoft.com/office/drawing/2014/main" id="{1D8DC70B-710C-4EF2-B53C-B34E1337F5D1}"/>
              </a:ext>
            </a:extLst>
          </p:cNvPr>
          <p:cNvSpPr>
            <a:spLocks noGrp="1"/>
          </p:cNvSpPr>
          <p:nvPr>
            <p:ph idx="1"/>
          </p:nvPr>
        </p:nvSpPr>
        <p:spPr/>
        <p:txBody>
          <a:bodyPr/>
          <a:lstStyle/>
          <a:p>
            <a:r>
              <a:rPr lang="en-US" sz="1800" dirty="0">
                <a:ln>
                  <a:noFill/>
                </a:ln>
                <a:solidFill>
                  <a:srgbClr val="000000"/>
                </a:solidFill>
                <a:effectLst/>
                <a:latin typeface="Helvetica Neue"/>
                <a:ea typeface="Arial Unicode MS"/>
                <a:cs typeface="Arial Unicode MS"/>
              </a:rPr>
              <a:t>PSE offers as sole proof of project need to improve Eastside reliability its obsolete 2013 and 2015 load flow studies. </a:t>
            </a:r>
          </a:p>
          <a:p>
            <a:endParaRPr lang="en-US"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Neue"/>
                <a:ea typeface="Arial Unicode MS"/>
                <a:cs typeface="Arial Unicode MS"/>
              </a:rPr>
              <a:t>PSE has never SHOWN ITS HOMEWORK to show its conclusions are supported by the underlying facts.  </a:t>
            </a:r>
          </a:p>
          <a:p>
            <a:endParaRPr lang="en-US"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Neue"/>
                <a:ea typeface="Arial Unicode MS"/>
                <a:cs typeface="Arial Unicode MS"/>
              </a:rPr>
              <a:t>PSE and its consultants relying on PSE/Quanta flow studies produce impressive spreadsheets and reports, but they never show where the data is supported in the key five text files. </a:t>
            </a:r>
          </a:p>
          <a:p>
            <a:endParaRPr lang="en-US"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Neue"/>
                <a:ea typeface="Arial Unicode MS"/>
                <a:cs typeface="Arial Unicode MS"/>
              </a:rPr>
              <a:t>What is needed is the equivalent of a “DATA AUTOPSY.” </a:t>
            </a:r>
          </a:p>
          <a:p>
            <a:endParaRPr lang="en-US" sz="1800" dirty="0">
              <a:solidFill>
                <a:srgbClr val="000000"/>
              </a:solidFill>
              <a:latin typeface="Helvetica Neue"/>
              <a:ea typeface="Arial Unicode MS"/>
              <a:cs typeface="Arial Unicode MS"/>
            </a:endParaRPr>
          </a:p>
          <a:p>
            <a:pPr marL="0" indent="0">
              <a:buNone/>
            </a:pPr>
            <a:endParaRPr lang="en-US" sz="1600" i="1"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270481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6821B-5706-48C3-B596-74C68FF54581}"/>
              </a:ext>
            </a:extLst>
          </p:cNvPr>
          <p:cNvSpPr>
            <a:spLocks noGrp="1"/>
          </p:cNvSpPr>
          <p:nvPr>
            <p:ph type="title"/>
          </p:nvPr>
        </p:nvSpPr>
        <p:spPr/>
        <p:txBody>
          <a:bodyPr/>
          <a:lstStyle/>
          <a:p>
            <a:r>
              <a:rPr lang="en-US" dirty="0"/>
              <a:t>Why would PSE/Quanta utilize load flow studies with fatal flaws to justify EE?</a:t>
            </a:r>
          </a:p>
        </p:txBody>
      </p:sp>
      <p:sp>
        <p:nvSpPr>
          <p:cNvPr id="3" name="Content Placeholder 2">
            <a:extLst>
              <a:ext uri="{FF2B5EF4-FFF2-40B4-BE49-F238E27FC236}">
                <a16:creationId xmlns:a16="http://schemas.microsoft.com/office/drawing/2014/main" id="{C821AF06-6C70-4B0D-A8F6-FBF0FD83186C}"/>
              </a:ext>
            </a:extLst>
          </p:cNvPr>
          <p:cNvSpPr>
            <a:spLocks noGrp="1"/>
          </p:cNvSpPr>
          <p:nvPr>
            <p:ph idx="1"/>
          </p:nvPr>
        </p:nvSpPr>
        <p:spPr/>
        <p:txBody>
          <a:bodyPr/>
          <a:lstStyle/>
          <a:p>
            <a:r>
              <a:rPr lang="en-US" dirty="0"/>
              <a:t>Macquarie, an Australian based Company, purchased all the common stock of PSE in 2009.</a:t>
            </a:r>
          </a:p>
          <a:p>
            <a:r>
              <a:rPr lang="en-US" dirty="0"/>
              <a:t>Macquarie stated:  </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r>
              <a:rPr lang="en-US" sz="2800" i="1" dirty="0">
                <a:effectLst/>
                <a:latin typeface="Calibri" panose="020F0502020204030204" pitchFamily="34" charset="0"/>
                <a:ea typeface="Calibri" panose="020F0502020204030204" pitchFamily="34" charset="0"/>
                <a:cs typeface="Times New Roman" panose="02020603050405020304" pitchFamily="18" charset="0"/>
              </a:rPr>
              <a:t>We don’t have employees. We’re not the neighboring utility. Combining work forces and eliminating redundancies is not the story. </a:t>
            </a:r>
            <a:r>
              <a:rPr lang="en-US" sz="2800" b="1" i="1" u="sng" dirty="0">
                <a:effectLst/>
                <a:latin typeface="Calibri" panose="020F0502020204030204" pitchFamily="34" charset="0"/>
                <a:ea typeface="Calibri" panose="020F0502020204030204" pitchFamily="34" charset="0"/>
                <a:cs typeface="Times New Roman" panose="02020603050405020304" pitchFamily="18" charset="0"/>
              </a:rPr>
              <a:t>Our interest is to grow the business.</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a:p>
            <a:r>
              <a:rPr lang="en-US" dirty="0">
                <a:latin typeface="Calibri" panose="020F0502020204030204" pitchFamily="34" charset="0"/>
                <a:cs typeface="Times New Roman" panose="02020603050405020304" pitchFamily="18" charset="0"/>
              </a:rPr>
              <a:t>Macquarie had a plan to invest $1 Billion each year into new PSE utility infrastructure so they could get the WUTC to increase the electric rates for PSE retail customers and increase their profit.</a:t>
            </a:r>
            <a:endParaRPr lang="en-US" dirty="0"/>
          </a:p>
        </p:txBody>
      </p:sp>
    </p:spTree>
    <p:extLst>
      <p:ext uri="{BB962C8B-B14F-4D97-AF65-F5344CB8AC3E}">
        <p14:creationId xmlns:p14="http://schemas.microsoft.com/office/powerpoint/2010/main" val="28246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48CE-52DE-4508-854F-F45889176EE9}"/>
              </a:ext>
            </a:extLst>
          </p:cNvPr>
          <p:cNvSpPr>
            <a:spLocks noGrp="1"/>
          </p:cNvSpPr>
          <p:nvPr>
            <p:ph type="title"/>
          </p:nvPr>
        </p:nvSpPr>
        <p:spPr/>
        <p:txBody>
          <a:bodyPr/>
          <a:lstStyle/>
          <a:p>
            <a:r>
              <a:rPr lang="en-US" dirty="0"/>
              <a:t>What if there was no need for $5 billion of new PSE utility infrastructure?</a:t>
            </a:r>
          </a:p>
        </p:txBody>
      </p:sp>
      <p:sp>
        <p:nvSpPr>
          <p:cNvPr id="3" name="Content Placeholder 2">
            <a:extLst>
              <a:ext uri="{FF2B5EF4-FFF2-40B4-BE49-F238E27FC236}">
                <a16:creationId xmlns:a16="http://schemas.microsoft.com/office/drawing/2014/main" id="{EF9D4A41-AA8A-49AF-B478-8245648A9237}"/>
              </a:ext>
            </a:extLst>
          </p:cNvPr>
          <p:cNvSpPr>
            <a:spLocks noGrp="1"/>
          </p:cNvSpPr>
          <p:nvPr>
            <p:ph idx="1"/>
          </p:nvPr>
        </p:nvSpPr>
        <p:spPr/>
        <p:txBody>
          <a:bodyPr>
            <a:normAutofit lnSpcReduction="10000"/>
          </a:bodyPr>
          <a:lstStyle/>
          <a:p>
            <a:r>
              <a:rPr lang="en-US" dirty="0"/>
              <a:t>By the year 2013, Macquarie was 4 years into the five year period and had been able to justify only a small amount of new investment</a:t>
            </a:r>
          </a:p>
          <a:p>
            <a:r>
              <a:rPr lang="en-US" dirty="0"/>
              <a:t>Macquarie came up with the idea of justifying Energize Eastside in order to greatly increase their investment.  Macquarie hired Quanta to run load flow studies to attempt to justify the need for EE.</a:t>
            </a:r>
          </a:p>
          <a:p>
            <a:r>
              <a:rPr lang="en-US" dirty="0"/>
              <a:t>Macquarie was using Quanta to build any new PSE infrastructure. Macquarie apparently advised Quanta that they would become the Engineer, Procure, Construct (EPC) contractor on Energize Eastside if Macquarie could get it permitted.</a:t>
            </a:r>
          </a:p>
          <a:p>
            <a:r>
              <a:rPr lang="en-US" dirty="0"/>
              <a:t>It would appear that Quanta adopted a fatally flawed load flow analysis in order to get the lucrative EPC contract.</a:t>
            </a:r>
          </a:p>
        </p:txBody>
      </p:sp>
    </p:spTree>
    <p:extLst>
      <p:ext uri="{BB962C8B-B14F-4D97-AF65-F5344CB8AC3E}">
        <p14:creationId xmlns:p14="http://schemas.microsoft.com/office/powerpoint/2010/main" val="41519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30230-01FA-4F7B-A96A-448D1D3646C2}"/>
              </a:ext>
            </a:extLst>
          </p:cNvPr>
          <p:cNvSpPr>
            <a:spLocks noGrp="1"/>
          </p:cNvSpPr>
          <p:nvPr>
            <p:ph type="title"/>
          </p:nvPr>
        </p:nvSpPr>
        <p:spPr/>
        <p:txBody>
          <a:bodyPr/>
          <a:lstStyle/>
          <a:p>
            <a:r>
              <a:rPr lang="en-US" dirty="0"/>
              <a:t>What I will be telling you…</a:t>
            </a:r>
          </a:p>
        </p:txBody>
      </p:sp>
      <p:sp>
        <p:nvSpPr>
          <p:cNvPr id="3" name="Content Placeholder 2">
            <a:extLst>
              <a:ext uri="{FF2B5EF4-FFF2-40B4-BE49-F238E27FC236}">
                <a16:creationId xmlns:a16="http://schemas.microsoft.com/office/drawing/2014/main" id="{E80E415C-F694-4F20-AAF3-B8998EB4FAAD}"/>
              </a:ext>
            </a:extLst>
          </p:cNvPr>
          <p:cNvSpPr>
            <a:spLocks noGrp="1"/>
          </p:cNvSpPr>
          <p:nvPr>
            <p:ph idx="1"/>
          </p:nvPr>
        </p:nvSpPr>
        <p:spPr/>
        <p:txBody>
          <a:bodyPr>
            <a:normAutofit/>
          </a:bodyPr>
          <a:lstStyle/>
          <a:p>
            <a:r>
              <a:rPr lang="en-US" dirty="0"/>
              <a:t>PSE fails in its legal burden to prove EE project need</a:t>
            </a:r>
          </a:p>
          <a:p>
            <a:r>
              <a:rPr lang="en-US" dirty="0"/>
              <a:t>The solid verifiable facts demonstrating project need have not been provided (i.e. “show us your homework”)</a:t>
            </a:r>
          </a:p>
          <a:p>
            <a:r>
              <a:rPr lang="en-US" dirty="0"/>
              <a:t>It is clear that PSE relies on load flow studies that contain fatal flaws</a:t>
            </a:r>
          </a:p>
          <a:p>
            <a:r>
              <a:rPr lang="en-US" dirty="0"/>
              <a:t>PSE is attempting to meets its stated goal of increasing it rates to retail customers in order to grow its profits</a:t>
            </a:r>
          </a:p>
          <a:p>
            <a:r>
              <a:rPr lang="en-US" dirty="0"/>
              <a:t>PSE makes no legitimate effort to study appropriate alternatives to EE</a:t>
            </a:r>
          </a:p>
          <a:p>
            <a:r>
              <a:rPr lang="en-US" dirty="0" err="1"/>
              <a:t>MaxETA</a:t>
            </a:r>
            <a:r>
              <a:rPr lang="en-US" dirty="0"/>
              <a:t>/Synapse provide an interesting but flawed review of project need</a:t>
            </a:r>
          </a:p>
          <a:p>
            <a:pPr lvl="1"/>
            <a:endParaRPr lang="en-US" dirty="0"/>
          </a:p>
          <a:p>
            <a:pPr lvl="1"/>
            <a:endParaRPr lang="en-US" dirty="0"/>
          </a:p>
        </p:txBody>
      </p:sp>
    </p:spTree>
    <p:extLst>
      <p:ext uri="{BB962C8B-B14F-4D97-AF65-F5344CB8AC3E}">
        <p14:creationId xmlns:p14="http://schemas.microsoft.com/office/powerpoint/2010/main" val="334665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321D-F5D6-4A0B-B7A2-FB038F7053CC}"/>
              </a:ext>
            </a:extLst>
          </p:cNvPr>
          <p:cNvSpPr>
            <a:spLocks noGrp="1"/>
          </p:cNvSpPr>
          <p:nvPr>
            <p:ph type="title"/>
          </p:nvPr>
        </p:nvSpPr>
        <p:spPr/>
        <p:txBody>
          <a:bodyPr/>
          <a:lstStyle/>
          <a:p>
            <a:r>
              <a:rPr lang="en-US" dirty="0"/>
              <a:t>The Seven Fatal Flaws found so far…</a:t>
            </a:r>
            <a:br>
              <a:rPr lang="en-US" dirty="0"/>
            </a:br>
            <a:r>
              <a:rPr lang="en-US" dirty="0"/>
              <a:t>   </a:t>
            </a:r>
            <a:r>
              <a:rPr lang="en-US" dirty="0">
                <a:solidFill>
                  <a:srgbClr val="C00000"/>
                </a:solidFill>
              </a:rPr>
              <a:t>First fatal flaw</a:t>
            </a:r>
          </a:p>
        </p:txBody>
      </p:sp>
      <p:sp>
        <p:nvSpPr>
          <p:cNvPr id="3" name="Content Placeholder 2">
            <a:extLst>
              <a:ext uri="{FF2B5EF4-FFF2-40B4-BE49-F238E27FC236}">
                <a16:creationId xmlns:a16="http://schemas.microsoft.com/office/drawing/2014/main" id="{9D4FFAE5-9956-48AE-9113-0A410B49C42A}"/>
              </a:ext>
            </a:extLst>
          </p:cNvPr>
          <p:cNvSpPr>
            <a:spLocks noGrp="1"/>
          </p:cNvSpPr>
          <p:nvPr>
            <p:ph idx="1"/>
          </p:nvPr>
        </p:nvSpPr>
        <p:spPr/>
        <p:txBody>
          <a:bodyPr>
            <a:normAutofit/>
          </a:bodyPr>
          <a:lstStyle/>
          <a:p>
            <a:r>
              <a:rPr lang="en-US" dirty="0"/>
              <a:t>The first fatal flaw is the shutting down of 6 natural gas fired generators.</a:t>
            </a:r>
          </a:p>
          <a:p>
            <a:r>
              <a:rPr lang="en-US" b="1" u="sng" dirty="0"/>
              <a:t>Puget acquired these resources in order to assure sufficient supply to meet  their winter peak demand.</a:t>
            </a:r>
          </a:p>
          <a:p>
            <a:r>
              <a:rPr lang="en-US" dirty="0"/>
              <a:t>These resources were also acquired to solve an identified “voltage collapse” problem in the Puget Sound Region</a:t>
            </a:r>
          </a:p>
          <a:p>
            <a:r>
              <a:rPr lang="en-US" dirty="0"/>
              <a:t>Shutting down these resources in a load flow study of a winter peak load event is non-sensical.</a:t>
            </a:r>
          </a:p>
        </p:txBody>
      </p:sp>
    </p:spTree>
    <p:extLst>
      <p:ext uri="{BB962C8B-B14F-4D97-AF65-F5344CB8AC3E}">
        <p14:creationId xmlns:p14="http://schemas.microsoft.com/office/powerpoint/2010/main" val="21789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57E8-901E-4B80-B445-A99625582869}"/>
              </a:ext>
            </a:extLst>
          </p:cNvPr>
          <p:cNvSpPr>
            <a:spLocks noGrp="1"/>
          </p:cNvSpPr>
          <p:nvPr>
            <p:ph type="title"/>
          </p:nvPr>
        </p:nvSpPr>
        <p:spPr/>
        <p:txBody>
          <a:bodyPr>
            <a:noAutofit/>
          </a:bodyPr>
          <a:lstStyle/>
          <a:p>
            <a:r>
              <a:rPr lang="en-US" sz="2800" b="1" u="sng" dirty="0"/>
              <a:t>List of Puget Sound Area resources in Quanta load flow studies:</a:t>
            </a:r>
            <a:br>
              <a:rPr lang="en-US" sz="2800" b="1" u="sng" dirty="0"/>
            </a:br>
            <a:r>
              <a:rPr lang="en-US" sz="2800" dirty="0"/>
              <a:t>Quanta shut down Sumas, Ferndale, Whitehorn, Fredonia, Freddy 1, and Fredonia in their very high Winter load scenario.  By contrast, WECC ran these six PSE resources in their very high Winter load scenario.</a:t>
            </a:r>
          </a:p>
        </p:txBody>
      </p:sp>
      <p:pic>
        <p:nvPicPr>
          <p:cNvPr id="5" name="Content Placeholder 4">
            <a:extLst>
              <a:ext uri="{FF2B5EF4-FFF2-40B4-BE49-F238E27FC236}">
                <a16:creationId xmlns:a16="http://schemas.microsoft.com/office/drawing/2014/main" id="{34A9BA0D-283B-4138-8F43-92A3B849A2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4000" y="1859280"/>
            <a:ext cx="6502400" cy="4650436"/>
          </a:xfrm>
        </p:spPr>
      </p:pic>
    </p:spTree>
    <p:extLst>
      <p:ext uri="{BB962C8B-B14F-4D97-AF65-F5344CB8AC3E}">
        <p14:creationId xmlns:p14="http://schemas.microsoft.com/office/powerpoint/2010/main" val="1595902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149E-D154-444D-8996-2ED00B5868A4}"/>
              </a:ext>
            </a:extLst>
          </p:cNvPr>
          <p:cNvSpPr>
            <a:spLocks noGrp="1"/>
          </p:cNvSpPr>
          <p:nvPr>
            <p:ph type="title"/>
          </p:nvPr>
        </p:nvSpPr>
        <p:spPr>
          <a:xfrm>
            <a:off x="838200" y="365125"/>
            <a:ext cx="10515600" cy="1473835"/>
          </a:xfrm>
        </p:spPr>
        <p:txBody>
          <a:bodyPr>
            <a:normAutofit fontScale="90000"/>
          </a:bodyPr>
          <a:lstStyle/>
          <a:p>
            <a:r>
              <a:rPr lang="en-US" dirty="0"/>
              <a:t>PSE’s latest Supply and Demand balance </a:t>
            </a:r>
            <a:br>
              <a:rPr lang="en-US" dirty="0"/>
            </a:br>
            <a:r>
              <a:rPr lang="en-US" sz="1600" dirty="0"/>
              <a:t>Shows 545 MW of new capacity need in Winter by the year 2026.</a:t>
            </a:r>
            <a:br>
              <a:rPr lang="en-US" sz="1600" dirty="0"/>
            </a:br>
            <a:br>
              <a:rPr lang="en-US" sz="1600" dirty="0"/>
            </a:br>
            <a:r>
              <a:rPr lang="en-US" sz="1600" dirty="0"/>
              <a:t>That is with all PSE gas fired generation running.  Removing the 1,600 MW of PSE gas fired generation as done by Quanta make the shortfall grow to over 2,100 MW.   That is not a legitimate scenario for the future.   The gas fired generation needs to run during the winter peak and can be available for use in the Summer is needed.</a:t>
            </a:r>
            <a:br>
              <a:rPr lang="en-US" sz="1600" dirty="0"/>
            </a:br>
            <a:endParaRPr lang="en-US" sz="1600" dirty="0">
              <a:solidFill>
                <a:srgbClr val="00B050"/>
              </a:solidFill>
            </a:endParaRPr>
          </a:p>
        </p:txBody>
      </p:sp>
      <p:pic>
        <p:nvPicPr>
          <p:cNvPr id="7" name="Content Placeholder 6">
            <a:extLst>
              <a:ext uri="{FF2B5EF4-FFF2-40B4-BE49-F238E27FC236}">
                <a16:creationId xmlns:a16="http://schemas.microsoft.com/office/drawing/2014/main" id="{66D9712F-CD88-4075-BDF5-A8264F2DD3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7600" y="1960880"/>
            <a:ext cx="7550082" cy="4632959"/>
          </a:xfrm>
        </p:spPr>
      </p:pic>
    </p:spTree>
    <p:extLst>
      <p:ext uri="{BB962C8B-B14F-4D97-AF65-F5344CB8AC3E}">
        <p14:creationId xmlns:p14="http://schemas.microsoft.com/office/powerpoint/2010/main" val="285537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7E32-6060-401F-BB7F-25D467577989}"/>
              </a:ext>
            </a:extLst>
          </p:cNvPr>
          <p:cNvSpPr>
            <a:spLocks noGrp="1"/>
          </p:cNvSpPr>
          <p:nvPr>
            <p:ph type="title"/>
          </p:nvPr>
        </p:nvSpPr>
        <p:spPr/>
        <p:txBody>
          <a:bodyPr>
            <a:normAutofit/>
          </a:bodyPr>
          <a:lstStyle/>
          <a:p>
            <a:r>
              <a:rPr lang="en-US" sz="3600" dirty="0"/>
              <a:t>Observations from the PSE Supply and Demand table</a:t>
            </a:r>
          </a:p>
        </p:txBody>
      </p:sp>
      <p:sp>
        <p:nvSpPr>
          <p:cNvPr id="3" name="Content Placeholder 2">
            <a:extLst>
              <a:ext uri="{FF2B5EF4-FFF2-40B4-BE49-F238E27FC236}">
                <a16:creationId xmlns:a16="http://schemas.microsoft.com/office/drawing/2014/main" id="{3EAE371F-2789-44EF-A769-9A6B0DC787CA}"/>
              </a:ext>
            </a:extLst>
          </p:cNvPr>
          <p:cNvSpPr>
            <a:spLocks noGrp="1"/>
          </p:cNvSpPr>
          <p:nvPr>
            <p:ph idx="1"/>
          </p:nvPr>
        </p:nvSpPr>
        <p:spPr/>
        <p:txBody>
          <a:bodyPr/>
          <a:lstStyle/>
          <a:p>
            <a:r>
              <a:rPr lang="en-US" dirty="0"/>
              <a:t>PSE is short on power today. Their plan is to rely on the uncertain and risky spot market for power. Who knows if that power will be available, and if so, what it will cost. Relying on such a short-term market is what drove Pacific Gas &amp; Electric into bankruptcy several years ago.</a:t>
            </a:r>
          </a:p>
          <a:p>
            <a:r>
              <a:rPr lang="en-US" dirty="0"/>
              <a:t>But the problem in the PSE/Quanta modeling is that they remove a large part of the PSE natural gas fired generation that is included on this chart.</a:t>
            </a:r>
          </a:p>
          <a:p>
            <a:r>
              <a:rPr lang="en-US" dirty="0"/>
              <a:t>That not only makes no sense, but it causes “voltage collapse” in the Puget Sound region.  </a:t>
            </a:r>
          </a:p>
        </p:txBody>
      </p:sp>
    </p:spTree>
    <p:extLst>
      <p:ext uri="{BB962C8B-B14F-4D97-AF65-F5344CB8AC3E}">
        <p14:creationId xmlns:p14="http://schemas.microsoft.com/office/powerpoint/2010/main" val="159987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4477-A933-4EB7-9440-D1787C219D33}"/>
              </a:ext>
            </a:extLst>
          </p:cNvPr>
          <p:cNvSpPr>
            <a:spLocks noGrp="1"/>
          </p:cNvSpPr>
          <p:nvPr>
            <p:ph type="title"/>
          </p:nvPr>
        </p:nvSpPr>
        <p:spPr/>
        <p:txBody>
          <a:bodyPr/>
          <a:lstStyle/>
          <a:p>
            <a:r>
              <a:rPr lang="en-US" dirty="0"/>
              <a:t>Puget Sound Area gas fired generation</a:t>
            </a:r>
          </a:p>
        </p:txBody>
      </p:sp>
      <p:sp>
        <p:nvSpPr>
          <p:cNvPr id="3" name="Content Placeholder 2">
            <a:extLst>
              <a:ext uri="{FF2B5EF4-FFF2-40B4-BE49-F238E27FC236}">
                <a16:creationId xmlns:a16="http://schemas.microsoft.com/office/drawing/2014/main" id="{45952FE2-29EB-4A1E-A303-59719B0D69B6}"/>
              </a:ext>
            </a:extLst>
          </p:cNvPr>
          <p:cNvSpPr>
            <a:spLocks noGrp="1"/>
          </p:cNvSpPr>
          <p:nvPr>
            <p:ph idx="1"/>
          </p:nvPr>
        </p:nvSpPr>
        <p:spPr/>
        <p:txBody>
          <a:bodyPr/>
          <a:lstStyle/>
          <a:p>
            <a:r>
              <a:rPr lang="en-US" sz="2800" dirty="0"/>
              <a:t>The location of these 6 PSE gas fired generators and their operation is critical to providing reliable power to PSE customers (</a:t>
            </a:r>
            <a:r>
              <a:rPr lang="en-US" sz="2800" i="1" dirty="0"/>
              <a:t>and all customers in the Puget Sound Region including Seattle City Light customers</a:t>
            </a:r>
            <a:r>
              <a:rPr lang="en-US" sz="2800" dirty="0"/>
              <a:t>).</a:t>
            </a:r>
            <a:endParaRPr lang="en-US" dirty="0"/>
          </a:p>
          <a:p>
            <a:r>
              <a:rPr lang="en-US" sz="2800" dirty="0"/>
              <a:t>Shutting down these 6 PSD gas fired generators in a period of high demand for power in the Puget Sound Area would not be allowed by the reliability coordinator RC West.</a:t>
            </a:r>
            <a:endParaRPr lang="en-US" dirty="0"/>
          </a:p>
        </p:txBody>
      </p:sp>
    </p:spTree>
    <p:extLst>
      <p:ext uri="{BB962C8B-B14F-4D97-AF65-F5344CB8AC3E}">
        <p14:creationId xmlns:p14="http://schemas.microsoft.com/office/powerpoint/2010/main" val="12956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xfrm>
            <a:off x="11097840" y="6454775"/>
            <a:ext cx="255960" cy="2667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
        <p:nvSpPr>
          <p:cNvPr id="72" name="Base Cases"/>
          <p:cNvSpPr/>
          <p:nvPr/>
        </p:nvSpPr>
        <p:spPr>
          <a:xfrm>
            <a:off x="1028700" y="3238500"/>
            <a:ext cx="6975823" cy="1879600"/>
          </a:xfrm>
          <a:prstGeom prst="rect">
            <a:avLst/>
          </a:prstGeom>
          <a:ln w="12700"/>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lstStyle/>
          <a:p>
            <a:pPr defTabSz="457200">
              <a:buClrTx/>
              <a:buFontTx/>
              <a:defRPr sz="6400" b="1">
                <a:uFillTx/>
                <a:latin typeface="Arial"/>
                <a:ea typeface="Arial"/>
                <a:cs typeface="Arial"/>
                <a:sym typeface="Arial"/>
              </a:defRPr>
            </a:pPr>
            <a:r>
              <a:rPr sz="4300" b="0"/>
              <a:t>Base Cases</a:t>
            </a:r>
            <a:r>
              <a:t> </a:t>
            </a:r>
          </a:p>
          <a:p>
            <a:pPr defTabSz="457200">
              <a:buClrTx/>
              <a:buFontTx/>
              <a:defRPr sz="1300" b="1">
                <a:uFillTx/>
                <a:latin typeface="Arial"/>
                <a:ea typeface="Arial"/>
                <a:cs typeface="Arial"/>
                <a:sym typeface="Arial"/>
              </a:defRPr>
            </a:pPr>
            <a:endParaRPr/>
          </a:p>
        </p:txBody>
      </p:sp>
      <p:pic>
        <p:nvPicPr>
          <p:cNvPr id="73" name="Screen Shot 2019-03-21 at 3.16.03 PM.png" descr="Screen Shot 2019-03-21 at 3.16.03 PM.png"/>
          <p:cNvPicPr>
            <a:picLocks noChangeAspect="1"/>
          </p:cNvPicPr>
          <p:nvPr/>
        </p:nvPicPr>
        <p:blipFill>
          <a:blip r:embed="rId3"/>
          <a:stretch>
            <a:fillRect/>
          </a:stretch>
        </p:blipFill>
        <p:spPr>
          <a:xfrm>
            <a:off x="4019550" y="438150"/>
            <a:ext cx="8355666" cy="5733662"/>
          </a:xfrm>
          <a:prstGeom prst="rect">
            <a:avLst/>
          </a:prstGeom>
          <a:ln w="12700">
            <a:miter lim="400000"/>
          </a:ln>
        </p:spPr>
      </p:pic>
      <p:sp>
        <p:nvSpPr>
          <p:cNvPr id="74" name="2013 WECC PSE Base Case for 2018 Peak Winter Day"/>
          <p:cNvSpPr/>
          <p:nvPr/>
        </p:nvSpPr>
        <p:spPr>
          <a:xfrm>
            <a:off x="1186205" y="6015566"/>
            <a:ext cx="10078162" cy="483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lvl1pPr algn="ctr" defTabSz="457200">
              <a:buClrTx/>
              <a:buFontTx/>
              <a:defRPr sz="2900" b="1">
                <a:solidFill>
                  <a:schemeClr val="accent5">
                    <a:hueOff val="-82419"/>
                    <a:satOff val="-9513"/>
                    <a:lumOff val="-16343"/>
                  </a:schemeClr>
                </a:solidFill>
                <a:uFillTx/>
                <a:latin typeface="Arial"/>
                <a:ea typeface="Arial"/>
                <a:cs typeface="Arial"/>
                <a:sym typeface="Arial"/>
              </a:defRPr>
            </a:lvl1pPr>
          </a:lstStyle>
          <a:p>
            <a:r>
              <a:t>2013 WECC PSE Base Case for 2018 Peak Winter Day</a:t>
            </a:r>
          </a:p>
        </p:txBody>
      </p:sp>
      <p:sp>
        <p:nvSpPr>
          <p:cNvPr id="75" name="WECC"/>
          <p:cNvSpPr txBox="1">
            <a:spLocks noGrp="1"/>
          </p:cNvSpPr>
          <p:nvPr>
            <p:ph type="title"/>
          </p:nvPr>
        </p:nvSpPr>
        <p:spPr>
          <a:xfrm>
            <a:off x="1021953" y="1104900"/>
            <a:ext cx="3937001" cy="1879600"/>
          </a:xfrm>
          <a:prstGeom prst="rect">
            <a:avLst/>
          </a:prstGeom>
        </p:spPr>
        <p:txBody>
          <a:bodyPr/>
          <a:lstStyle/>
          <a:p>
            <a:pPr defTabSz="457200">
              <a:lnSpc>
                <a:spcPct val="100000"/>
              </a:lnSpc>
              <a:defRPr sz="6400" b="1">
                <a:uFillTx/>
                <a:latin typeface="Arial"/>
                <a:ea typeface="Arial"/>
                <a:cs typeface="Arial"/>
                <a:sym typeface="Arial"/>
              </a:defRPr>
            </a:pPr>
            <a:r>
              <a:t>WECC </a:t>
            </a:r>
          </a:p>
          <a:p>
            <a:pPr defTabSz="457200">
              <a:lnSpc>
                <a:spcPct val="100000"/>
              </a:lnSpc>
              <a:defRPr sz="1300" b="1">
                <a:uFillTx/>
                <a:latin typeface="Arial"/>
                <a:ea typeface="Arial"/>
                <a:cs typeface="Arial"/>
                <a:sym typeface="Arial"/>
              </a:defRPr>
            </a:pPr>
            <a:endParaRPr/>
          </a:p>
        </p:txBody>
      </p:sp>
      <p:sp>
        <p:nvSpPr>
          <p:cNvPr id="76" name="Western Electricity Coordinating Council"/>
          <p:cNvSpPr/>
          <p:nvPr/>
        </p:nvSpPr>
        <p:spPr>
          <a:xfrm>
            <a:off x="1073546" y="2781300"/>
            <a:ext cx="4584701" cy="777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defTabSz="457200">
              <a:buClrTx/>
              <a:buFontTx/>
              <a:defRPr b="1">
                <a:uFillTx/>
                <a:latin typeface="Arial"/>
                <a:ea typeface="Arial"/>
                <a:cs typeface="Arial"/>
                <a:sym typeface="Arial"/>
              </a:defRPr>
            </a:pPr>
            <a:r>
              <a:rPr sz="2400"/>
              <a:t>Western Electricity Coordinating Council</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p:tmAbs val="0"/>
                                  </p:iterate>
                                  <p:childTnLst>
                                    <p:set>
                                      <p:cBhvr>
                                        <p:cTn id="6" fill="hold"/>
                                        <p:tgtEl>
                                          <p:spTgt spid="72"/>
                                        </p:tgtEl>
                                        <p:attrNameLst>
                                          <p:attrName>style.visibility</p:attrName>
                                        </p:attrNameLst>
                                      </p:cBhvr>
                                      <p:to>
                                        <p:strVal val="visible"/>
                                      </p:to>
                                    </p:set>
                                    <p:anim calcmode="lin" valueType="num">
                                      <p:cBhvr>
                                        <p:cTn id="7" dur="1000" fill="hold"/>
                                        <p:tgtEl>
                                          <p:spTgt spid="72"/>
                                        </p:tgtEl>
                                        <p:attrNameLst>
                                          <p:attrName>ppt_x</p:attrName>
                                        </p:attrNameLst>
                                      </p:cBhvr>
                                      <p:tavLst>
                                        <p:tav tm="0">
                                          <p:val>
                                            <p:strVal val="1+#ppt_w/2"/>
                                          </p:val>
                                        </p:tav>
                                        <p:tav tm="100000">
                                          <p:val>
                                            <p:strVal val="#ppt_x"/>
                                          </p:val>
                                        </p:tav>
                                      </p:tavLst>
                                    </p:anim>
                                    <p:anim calcmode="lin" valueType="num">
                                      <p:cBhvr>
                                        <p:cTn id="8" dur="10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p:tmAbs val="0"/>
                                  </p:iterate>
                                  <p:childTnLst>
                                    <p:set>
                                      <p:cBhvr>
                                        <p:cTn id="12" fill="hold"/>
                                        <p:tgtEl>
                                          <p:spTgt spid="74"/>
                                        </p:tgtEl>
                                        <p:attrNameLst>
                                          <p:attrName>style.visibility</p:attrName>
                                        </p:attrNameLst>
                                      </p:cBhvr>
                                      <p:to>
                                        <p:strVal val="visible"/>
                                      </p:to>
                                    </p:set>
                                    <p:anim calcmode="lin" valueType="num">
                                      <p:cBhvr>
                                        <p:cTn id="13" dur="1000" fill="hold"/>
                                        <p:tgtEl>
                                          <p:spTgt spid="74"/>
                                        </p:tgtEl>
                                        <p:attrNameLst>
                                          <p:attrName>ppt_x</p:attrName>
                                        </p:attrNameLst>
                                      </p:cBhvr>
                                      <p:tavLst>
                                        <p:tav tm="0">
                                          <p:val>
                                            <p:strVal val="1+#ppt_w/2"/>
                                          </p:val>
                                        </p:tav>
                                        <p:tav tm="100000">
                                          <p:val>
                                            <p:strVal val="#ppt_x"/>
                                          </p:val>
                                        </p:tav>
                                      </p:tavLst>
                                    </p:anim>
                                    <p:anim calcmode="lin" valueType="num">
                                      <p:cBhvr>
                                        <p:cTn id="14" dur="10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advAuto="0"/>
      <p:bldP spid="74"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A9F63-1B57-462D-95D3-09123601B0BE}"/>
              </a:ext>
            </a:extLst>
          </p:cNvPr>
          <p:cNvSpPr>
            <a:spLocks noGrp="1"/>
          </p:cNvSpPr>
          <p:nvPr>
            <p:ph type="title"/>
          </p:nvPr>
        </p:nvSpPr>
        <p:spPr>
          <a:xfrm>
            <a:off x="396240" y="1635760"/>
            <a:ext cx="11430000" cy="1056640"/>
          </a:xfrm>
        </p:spPr>
        <p:txBody>
          <a:bodyPr>
            <a:normAutofit fontScale="90000"/>
          </a:bodyPr>
          <a:lstStyle/>
          <a:p>
            <a:pPr algn="ctr"/>
            <a:r>
              <a:rPr lang="en-US" sz="1600" dirty="0"/>
              <a:t>Generation Resource Technologies and total MW in WECC</a:t>
            </a:r>
            <a:br>
              <a:rPr lang="en-US" sz="1600" dirty="0"/>
            </a:br>
            <a:br>
              <a:rPr lang="en-US" sz="1600" dirty="0"/>
            </a:br>
            <a:r>
              <a:rPr lang="en-US" sz="1600" dirty="0"/>
              <a:t>When Quanta runs a load flow study in which PSE is very short on generation capacity, then Quanta needs to run resources very far from the Puget Sound Area to meet PSE loads. </a:t>
            </a:r>
            <a:r>
              <a:rPr lang="en-US" sz="1600" b="1" dirty="0"/>
              <a:t>During Winter peak situations many of the generators in California and Arizona are not needed to meet their load.  They are summer peaking states</a:t>
            </a:r>
            <a:r>
              <a:rPr lang="en-US" sz="1600" dirty="0"/>
              <a:t>.  Quanta assumed these surplus resources in the south would be used to meet PSE loads rather than PSE’s own resources.</a:t>
            </a:r>
            <a:br>
              <a:rPr lang="en-US" sz="1600" dirty="0"/>
            </a:br>
            <a:br>
              <a:rPr lang="en-US" sz="1600" dirty="0"/>
            </a:br>
            <a:r>
              <a:rPr lang="en-US" sz="1600" dirty="0"/>
              <a:t>When this is done without the cancelled BPA I-5 Corridor reinforcement project, “voltage collapse” occurs in the Puget Sound Area.  The fix to this problem requires turning on the 6 PSE Puget Sound Area generators and shutting down an equivalent amount of generation that that were located far from Puget Sound Area loads.</a:t>
            </a:r>
            <a:br>
              <a:rPr lang="en-US" sz="2400" dirty="0"/>
            </a:br>
            <a:br>
              <a:rPr lang="en-US" sz="2400" dirty="0"/>
            </a:br>
            <a:r>
              <a:rPr lang="en-US" sz="2400" dirty="0"/>
              <a:t>                                </a:t>
            </a:r>
            <a:r>
              <a:rPr lang="en-US" sz="1800" dirty="0"/>
              <a:t>List of resource supplies in WECC with their technology and MW capacity</a:t>
            </a:r>
            <a:br>
              <a:rPr lang="en-US" sz="1800" dirty="0"/>
            </a:br>
            <a:br>
              <a:rPr lang="en-US" sz="1800" dirty="0"/>
            </a:br>
            <a:br>
              <a:rPr lang="en-US" sz="2400" dirty="0"/>
            </a:br>
            <a:br>
              <a:rPr lang="en-US" sz="2400" dirty="0"/>
            </a:br>
            <a:endParaRPr lang="en-US" sz="2400" b="1" u="sng" dirty="0">
              <a:solidFill>
                <a:srgbClr val="C00000"/>
              </a:solidFill>
            </a:endParaRPr>
          </a:p>
        </p:txBody>
      </p:sp>
      <p:graphicFrame>
        <p:nvGraphicFramePr>
          <p:cNvPr id="4" name="Content Placeholder 3">
            <a:extLst>
              <a:ext uri="{FF2B5EF4-FFF2-40B4-BE49-F238E27FC236}">
                <a16:creationId xmlns:a16="http://schemas.microsoft.com/office/drawing/2014/main" id="{63E73823-A77A-49A6-A719-D9BD1C09EBDC}"/>
              </a:ext>
            </a:extLst>
          </p:cNvPr>
          <p:cNvGraphicFramePr>
            <a:graphicFrameLocks noGrp="1"/>
          </p:cNvGraphicFramePr>
          <p:nvPr>
            <p:ph idx="1"/>
            <p:extLst>
              <p:ext uri="{D42A27DB-BD31-4B8C-83A1-F6EECF244321}">
                <p14:modId xmlns:p14="http://schemas.microsoft.com/office/powerpoint/2010/main" val="2732796202"/>
              </p:ext>
            </p:extLst>
          </p:nvPr>
        </p:nvGraphicFramePr>
        <p:xfrm>
          <a:off x="2245360" y="2854960"/>
          <a:ext cx="7112000" cy="3332475"/>
        </p:xfrm>
        <a:graphic>
          <a:graphicData uri="http://schemas.openxmlformats.org/drawingml/2006/table">
            <a:tbl>
              <a:tblPr firstRow="1" firstCol="1" bandRow="1">
                <a:tableStyleId>{5C22544A-7EE6-4342-B048-85BDC9FD1C3A}</a:tableStyleId>
              </a:tblPr>
              <a:tblGrid>
                <a:gridCol w="3556000">
                  <a:extLst>
                    <a:ext uri="{9D8B030D-6E8A-4147-A177-3AD203B41FA5}">
                      <a16:colId xmlns:a16="http://schemas.microsoft.com/office/drawing/2014/main" val="1248074116"/>
                    </a:ext>
                  </a:extLst>
                </a:gridCol>
                <a:gridCol w="3556000">
                  <a:extLst>
                    <a:ext uri="{9D8B030D-6E8A-4147-A177-3AD203B41FA5}">
                      <a16:colId xmlns:a16="http://schemas.microsoft.com/office/drawing/2014/main" val="4207860647"/>
                    </a:ext>
                  </a:extLst>
                </a:gridCol>
              </a:tblGrid>
              <a:tr h="488763">
                <a:tc>
                  <a:txBody>
                    <a:bodyPr/>
                    <a:lstStyle/>
                    <a:p>
                      <a:pPr algn="l"/>
                      <a:endParaRPr lang="en-US" sz="1000" dirty="0">
                        <a:effectLst/>
                        <a:latin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100">
                          <a:effectLst/>
                        </a:rPr>
                        <a:t>capacity MW</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626187031"/>
                  </a:ext>
                </a:extLst>
              </a:tr>
              <a:tr h="488763">
                <a:tc>
                  <a:txBody>
                    <a:bodyPr/>
                    <a:lstStyle/>
                    <a:p>
                      <a:pPr marL="0" marR="0" algn="l">
                        <a:spcBef>
                          <a:spcPts val="0"/>
                        </a:spcBef>
                        <a:spcAft>
                          <a:spcPts val="0"/>
                        </a:spcAft>
                      </a:pPr>
                      <a:r>
                        <a:rPr lang="en-US" sz="1100">
                          <a:effectLst/>
                        </a:rPr>
                        <a:t>natural Gas</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97,000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84957537"/>
                  </a:ext>
                </a:extLst>
              </a:tr>
              <a:tr h="266598">
                <a:tc>
                  <a:txBody>
                    <a:bodyPr/>
                    <a:lstStyle/>
                    <a:p>
                      <a:pPr marL="0" marR="0" algn="l">
                        <a:spcBef>
                          <a:spcPts val="0"/>
                        </a:spcBef>
                        <a:spcAft>
                          <a:spcPts val="0"/>
                        </a:spcAft>
                      </a:pPr>
                      <a:r>
                        <a:rPr lang="en-US" sz="1100">
                          <a:effectLst/>
                        </a:rPr>
                        <a:t>hydro</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68,000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917818472"/>
                  </a:ext>
                </a:extLst>
              </a:tr>
              <a:tr h="266598">
                <a:tc>
                  <a:txBody>
                    <a:bodyPr/>
                    <a:lstStyle/>
                    <a:p>
                      <a:pPr marL="0" marR="0" algn="l">
                        <a:spcBef>
                          <a:spcPts val="0"/>
                        </a:spcBef>
                        <a:spcAft>
                          <a:spcPts val="0"/>
                        </a:spcAft>
                      </a:pPr>
                      <a:r>
                        <a:rPr lang="en-US" sz="1100">
                          <a:effectLst/>
                        </a:rPr>
                        <a:t>coal</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30,000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879349696"/>
                  </a:ext>
                </a:extLst>
              </a:tr>
              <a:tr h="266598">
                <a:tc>
                  <a:txBody>
                    <a:bodyPr/>
                    <a:lstStyle/>
                    <a:p>
                      <a:pPr marL="0" marR="0" algn="l">
                        <a:spcBef>
                          <a:spcPts val="0"/>
                        </a:spcBef>
                        <a:spcAft>
                          <a:spcPts val="0"/>
                        </a:spcAft>
                      </a:pPr>
                      <a:r>
                        <a:rPr lang="en-US" sz="1100">
                          <a:effectLst/>
                        </a:rPr>
                        <a:t>wind</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dirty="0">
                          <a:effectLst/>
                        </a:rPr>
                        <a:t>25,000</a:t>
                      </a:r>
                      <a:endParaRPr lang="en-US" sz="1200" dirty="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1957136273"/>
                  </a:ext>
                </a:extLst>
              </a:tr>
              <a:tr h="266598">
                <a:tc>
                  <a:txBody>
                    <a:bodyPr/>
                    <a:lstStyle/>
                    <a:p>
                      <a:pPr marL="0" marR="0" algn="l">
                        <a:spcBef>
                          <a:spcPts val="0"/>
                        </a:spcBef>
                        <a:spcAft>
                          <a:spcPts val="0"/>
                        </a:spcAft>
                      </a:pPr>
                      <a:r>
                        <a:rPr lang="en-US" sz="1100">
                          <a:effectLst/>
                        </a:rPr>
                        <a:t>solar</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20,000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812895631"/>
                  </a:ext>
                </a:extLst>
              </a:tr>
              <a:tr h="266598">
                <a:tc>
                  <a:txBody>
                    <a:bodyPr/>
                    <a:lstStyle/>
                    <a:p>
                      <a:pPr marL="0" marR="0" algn="l">
                        <a:spcBef>
                          <a:spcPts val="0"/>
                        </a:spcBef>
                        <a:spcAft>
                          <a:spcPts val="0"/>
                        </a:spcAft>
                      </a:pPr>
                      <a:r>
                        <a:rPr lang="en-US" sz="1100">
                          <a:effectLst/>
                        </a:rPr>
                        <a:t>nuclear</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8,000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6258274"/>
                  </a:ext>
                </a:extLst>
              </a:tr>
              <a:tr h="488763">
                <a:tc>
                  <a:txBody>
                    <a:bodyPr/>
                    <a:lstStyle/>
                    <a:p>
                      <a:pPr marL="0" marR="0" algn="l">
                        <a:spcBef>
                          <a:spcPts val="0"/>
                        </a:spcBef>
                        <a:spcAft>
                          <a:spcPts val="0"/>
                        </a:spcAft>
                      </a:pPr>
                      <a:r>
                        <a:rPr lang="en-US" sz="1100">
                          <a:effectLst/>
                        </a:rPr>
                        <a:t>geothermal</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4,000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2381201114"/>
                  </a:ext>
                </a:extLst>
              </a:tr>
              <a:tr h="266598">
                <a:tc>
                  <a:txBody>
                    <a:bodyPr/>
                    <a:lstStyle/>
                    <a:p>
                      <a:pPr marL="0" marR="0" algn="l">
                        <a:spcBef>
                          <a:spcPts val="0"/>
                        </a:spcBef>
                        <a:spcAft>
                          <a:spcPts val="0"/>
                        </a:spcAft>
                      </a:pPr>
                      <a:r>
                        <a:rPr lang="en-US" sz="1100">
                          <a:effectLst/>
                        </a:rPr>
                        <a:t>other</a:t>
                      </a:r>
                      <a:endParaRPr lang="en-US" sz="1200">
                        <a:effectLst/>
                        <a:latin typeface="Times New Roman" panose="02020603050405020304" pitchFamily="18" charset="0"/>
                        <a:ea typeface="Arial Unicode MS"/>
                      </a:endParaRPr>
                    </a:p>
                  </a:txBody>
                  <a:tcPr marL="68580" marR="68580" marT="0" marB="0" anchor="b"/>
                </a:tc>
                <a:tc>
                  <a:txBody>
                    <a:bodyPr/>
                    <a:lstStyle/>
                    <a:p>
                      <a:pPr marL="0" marR="0" algn="r">
                        <a:spcBef>
                          <a:spcPts val="0"/>
                        </a:spcBef>
                        <a:spcAft>
                          <a:spcPts val="0"/>
                        </a:spcAft>
                      </a:pPr>
                      <a:r>
                        <a:rPr lang="en-US" sz="1100">
                          <a:effectLst/>
                        </a:rPr>
                        <a:t>5,000</a:t>
                      </a:r>
                      <a:endParaRPr lang="en-US" sz="120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1220262453"/>
                  </a:ext>
                </a:extLst>
              </a:tr>
              <a:tr h="266598">
                <a:tc>
                  <a:txBody>
                    <a:bodyPr/>
                    <a:lstStyle/>
                    <a:p>
                      <a:pPr algn="l"/>
                      <a:endParaRPr lang="en-US" sz="1000">
                        <a:effectLst/>
                        <a:latin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dirty="0">
                          <a:effectLst/>
                        </a:rPr>
                        <a:t>257,000</a:t>
                      </a:r>
                      <a:endParaRPr lang="en-US" sz="1200" dirty="0">
                        <a:effectLst/>
                        <a:latin typeface="Times New Roman" panose="02020603050405020304" pitchFamily="18" charset="0"/>
                        <a:ea typeface="Arial Unicode MS"/>
                      </a:endParaRPr>
                    </a:p>
                  </a:txBody>
                  <a:tcPr marL="68580" marR="68580" marT="0" marB="0" anchor="b"/>
                </a:tc>
                <a:extLst>
                  <a:ext uri="{0D108BD9-81ED-4DB2-BD59-A6C34878D82A}">
                    <a16:rowId xmlns:a16="http://schemas.microsoft.com/office/drawing/2014/main" val="3737593780"/>
                  </a:ext>
                </a:extLst>
              </a:tr>
            </a:tbl>
          </a:graphicData>
        </a:graphic>
      </p:graphicFrame>
    </p:spTree>
    <p:extLst>
      <p:ext uri="{BB962C8B-B14F-4D97-AF65-F5344CB8AC3E}">
        <p14:creationId xmlns:p14="http://schemas.microsoft.com/office/powerpoint/2010/main" val="4204895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9AB61-144C-465C-9BBF-E8E554FB27A6}"/>
              </a:ext>
            </a:extLst>
          </p:cNvPr>
          <p:cNvSpPr>
            <a:spLocks noGrp="1"/>
          </p:cNvSpPr>
          <p:nvPr>
            <p:ph type="title"/>
          </p:nvPr>
        </p:nvSpPr>
        <p:spPr>
          <a:xfrm>
            <a:off x="838200" y="1290320"/>
            <a:ext cx="10515600" cy="965200"/>
          </a:xfrm>
        </p:spPr>
        <p:txBody>
          <a:bodyPr>
            <a:noAutofit/>
          </a:bodyPr>
          <a:lstStyle/>
          <a:p>
            <a:r>
              <a:rPr lang="en-US" sz="3600" dirty="0"/>
              <a:t>Challenge Number 6 placed  to PSE on March 28, 2016</a:t>
            </a:r>
          </a:p>
        </p:txBody>
      </p:sp>
      <p:sp>
        <p:nvSpPr>
          <p:cNvPr id="3" name="Content Placeholder 2">
            <a:extLst>
              <a:ext uri="{FF2B5EF4-FFF2-40B4-BE49-F238E27FC236}">
                <a16:creationId xmlns:a16="http://schemas.microsoft.com/office/drawing/2014/main" id="{CFDD8071-1E72-4515-AE2B-35DDD86BE524}"/>
              </a:ext>
            </a:extLst>
          </p:cNvPr>
          <p:cNvSpPr>
            <a:spLocks noGrp="1"/>
          </p:cNvSpPr>
          <p:nvPr>
            <p:ph idx="1"/>
          </p:nvPr>
        </p:nvSpPr>
        <p:spPr>
          <a:xfrm>
            <a:off x="1676400" y="2783840"/>
            <a:ext cx="8879840" cy="3393122"/>
          </a:xfrm>
        </p:spPr>
        <p:txBody>
          <a:bodyPr/>
          <a:lstStyle/>
          <a:p>
            <a:pPr marL="0" indent="0">
              <a:buNone/>
            </a:pPr>
            <a:r>
              <a:rPr lang="en-US" dirty="0">
                <a:solidFill>
                  <a:srgbClr val="FF0000"/>
                </a:solidFill>
              </a:rPr>
              <a:t>We challenge PSE to cite standards that require them to turn off 6 local generation plants at the same time they are serving peak demand with an N-1-1 contingency.</a:t>
            </a:r>
          </a:p>
          <a:p>
            <a:pPr marL="0" indent="0">
              <a:buNone/>
            </a:pPr>
            <a:endParaRPr lang="en-US" dirty="0">
              <a:solidFill>
                <a:srgbClr val="FF0000"/>
              </a:solidFill>
            </a:endParaRPr>
          </a:p>
          <a:p>
            <a:pPr marL="0" indent="0">
              <a:buNone/>
            </a:pP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       [PSE  never answered this challenge]</a:t>
            </a:r>
            <a:endParaRPr lang="en-US" dirty="0">
              <a:solidFill>
                <a:srgbClr val="FF0000"/>
              </a:solidFill>
            </a:endParaRPr>
          </a:p>
        </p:txBody>
      </p:sp>
    </p:spTree>
    <p:extLst>
      <p:ext uri="{BB962C8B-B14F-4D97-AF65-F5344CB8AC3E}">
        <p14:creationId xmlns:p14="http://schemas.microsoft.com/office/powerpoint/2010/main" val="4113850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4931-063B-4A22-B6A2-313245079BE8}"/>
              </a:ext>
            </a:extLst>
          </p:cNvPr>
          <p:cNvSpPr>
            <a:spLocks noGrp="1"/>
          </p:cNvSpPr>
          <p:nvPr>
            <p:ph type="title"/>
          </p:nvPr>
        </p:nvSpPr>
        <p:spPr/>
        <p:txBody>
          <a:bodyPr/>
          <a:lstStyle/>
          <a:p>
            <a:r>
              <a:rPr lang="en-US" dirty="0"/>
              <a:t>Key input and output files from load flow modeling runs (e. g. Base Cases)</a:t>
            </a:r>
          </a:p>
        </p:txBody>
      </p:sp>
      <p:sp>
        <p:nvSpPr>
          <p:cNvPr id="3" name="Content Placeholder 2">
            <a:extLst>
              <a:ext uri="{FF2B5EF4-FFF2-40B4-BE49-F238E27FC236}">
                <a16:creationId xmlns:a16="http://schemas.microsoft.com/office/drawing/2014/main" id="{2EDA7150-BC99-40FA-947F-1EE6ED7F3170}"/>
              </a:ext>
            </a:extLst>
          </p:cNvPr>
          <p:cNvSpPr>
            <a:spLocks noGrp="1"/>
          </p:cNvSpPr>
          <p:nvPr>
            <p:ph idx="1"/>
          </p:nvPr>
        </p:nvSpPr>
        <p:spPr/>
        <p:txBody>
          <a:bodyPr/>
          <a:lstStyle/>
          <a:p>
            <a:r>
              <a:rPr lang="en-US" sz="1800" dirty="0">
                <a:ln>
                  <a:noFill/>
                </a:ln>
                <a:solidFill>
                  <a:srgbClr val="000000"/>
                </a:solidFill>
                <a:effectLst/>
                <a:latin typeface="Helvetica Neue"/>
                <a:ea typeface="Arial Unicode MS"/>
                <a:cs typeface="Arial Unicode MS"/>
              </a:rPr>
              <a:t>1</a:t>
            </a:r>
            <a:r>
              <a:rPr lang="en-US" sz="1800" b="1" u="sng" dirty="0">
                <a:ln>
                  <a:noFill/>
                </a:ln>
                <a:solidFill>
                  <a:srgbClr val="000000"/>
                </a:solidFill>
                <a:effectLst/>
                <a:latin typeface="Helvetica Neue"/>
                <a:ea typeface="Arial Unicode MS"/>
                <a:cs typeface="Arial Unicode MS"/>
              </a:rPr>
              <a:t>. </a:t>
            </a:r>
            <a:r>
              <a:rPr lang="en-US" sz="1800" b="1" u="sng" dirty="0" err="1">
                <a:ln>
                  <a:noFill/>
                </a:ln>
                <a:solidFill>
                  <a:srgbClr val="000000"/>
                </a:solidFill>
                <a:effectLst/>
                <a:latin typeface="Helvetica Neue"/>
                <a:ea typeface="Arial Unicode MS"/>
                <a:cs typeface="Arial Unicode MS"/>
              </a:rPr>
              <a:t>areatie.lst</a:t>
            </a:r>
            <a:r>
              <a:rPr lang="en-US" sz="1800" dirty="0">
                <a:ln>
                  <a:noFill/>
                </a:ln>
                <a:solidFill>
                  <a:srgbClr val="000000"/>
                </a:solidFill>
                <a:effectLst/>
                <a:latin typeface="Helvetica Neue"/>
                <a:ea typeface="Arial Unicode MS"/>
                <a:cs typeface="Arial Unicode MS"/>
              </a:rPr>
              <a:t>.  It shows the lines between utilities. It contains input data (how much power these lines can move), and output data (how much power flows over these lines in the “solved case,” i.e., a result the system can produce under simulated conditions.  There are 22 different areas in WECC.   PSE is in the Northwest area.  PSE is one of 489 zones in WECC.</a:t>
            </a:r>
          </a:p>
          <a:p>
            <a:r>
              <a:rPr lang="en-US" sz="1800" dirty="0">
                <a:ln>
                  <a:noFill/>
                </a:ln>
                <a:solidFill>
                  <a:srgbClr val="000000"/>
                </a:solidFill>
                <a:effectLst/>
                <a:latin typeface="Helvetica Neue"/>
                <a:ea typeface="Arial Unicode MS"/>
                <a:cs typeface="Arial Unicode MS"/>
              </a:rPr>
              <a:t>2. </a:t>
            </a:r>
            <a:r>
              <a:rPr lang="en-US" sz="1800" b="1" u="sng" dirty="0" err="1">
                <a:ln>
                  <a:noFill/>
                </a:ln>
                <a:solidFill>
                  <a:srgbClr val="000000"/>
                </a:solidFill>
                <a:effectLst/>
                <a:latin typeface="Helvetica Neue"/>
                <a:ea typeface="Arial Unicode MS"/>
                <a:cs typeface="Arial Unicode MS"/>
              </a:rPr>
              <a:t>buslist.lst</a:t>
            </a:r>
            <a:r>
              <a:rPr lang="en-US" sz="1800" dirty="0">
                <a:ln>
                  <a:noFill/>
                </a:ln>
                <a:solidFill>
                  <a:srgbClr val="000000"/>
                </a:solidFill>
                <a:effectLst/>
                <a:latin typeface="Helvetica Neue"/>
                <a:ea typeface="Arial Unicode MS"/>
                <a:cs typeface="Arial Unicode MS"/>
              </a:rPr>
              <a:t>. This file consists of a long list of substations and line connections across all of WECC including the PSE substations on line connections.  There are 22,195 Busses in WECC.  There are 3,500 different generation plants in WECC totaling 257,000 MW.</a:t>
            </a:r>
          </a:p>
          <a:p>
            <a:r>
              <a:rPr lang="en-US" sz="1800" dirty="0">
                <a:ln>
                  <a:noFill/>
                </a:ln>
                <a:solidFill>
                  <a:srgbClr val="000000"/>
                </a:solidFill>
                <a:effectLst/>
                <a:latin typeface="Helvetica Neue"/>
                <a:ea typeface="Arial Unicode MS"/>
                <a:cs typeface="Arial Unicode MS"/>
              </a:rPr>
              <a:t>3. </a:t>
            </a:r>
            <a:r>
              <a:rPr lang="en-US" sz="1800" b="1" u="sng" dirty="0" err="1">
                <a:ln>
                  <a:noFill/>
                </a:ln>
                <a:solidFill>
                  <a:srgbClr val="000000"/>
                </a:solidFill>
                <a:effectLst/>
                <a:latin typeface="Helvetica Neue"/>
                <a:ea typeface="Arial Unicode MS"/>
                <a:cs typeface="Arial Unicode MS"/>
              </a:rPr>
              <a:t>flows.lst</a:t>
            </a:r>
            <a:r>
              <a:rPr lang="en-US" sz="1800" dirty="0">
                <a:ln>
                  <a:noFill/>
                </a:ln>
                <a:solidFill>
                  <a:srgbClr val="000000"/>
                </a:solidFill>
                <a:effectLst/>
                <a:latin typeface="Helvetica Neue"/>
                <a:ea typeface="Arial Unicode MS"/>
                <a:cs typeface="Arial Unicode MS"/>
              </a:rPr>
              <a:t>. It shows every segment of the transmission and substation grid in WECC, including the PSE service area. Input data here is the capacity of the segments.  This file’s output data shows how much power flows through each segment in the solved case.  There are 17,454 different branch segments in the WECC.  There are 8,769 high voltage transformers in WECC.  There are 11,257 load serving substations in WECC.</a:t>
            </a:r>
          </a:p>
          <a:p>
            <a:r>
              <a:rPr lang="en-US" sz="1800" dirty="0">
                <a:ln>
                  <a:noFill/>
                </a:ln>
                <a:solidFill>
                  <a:srgbClr val="000000"/>
                </a:solidFill>
                <a:effectLst/>
                <a:latin typeface="Helvetica Neue"/>
                <a:ea typeface="Arial Unicode MS"/>
                <a:cs typeface="Arial Unicode MS"/>
              </a:rPr>
              <a:t>4. </a:t>
            </a:r>
            <a:r>
              <a:rPr lang="en-US" sz="1800" b="1" u="sng" dirty="0" err="1">
                <a:ln>
                  <a:noFill/>
                </a:ln>
                <a:solidFill>
                  <a:srgbClr val="000000"/>
                </a:solidFill>
                <a:effectLst/>
                <a:latin typeface="Helvetica Neue"/>
                <a:ea typeface="Arial Unicode MS"/>
                <a:cs typeface="Arial Unicode MS"/>
              </a:rPr>
              <a:t>owner.lst</a:t>
            </a:r>
            <a:r>
              <a:rPr lang="en-US" sz="1800" dirty="0">
                <a:ln>
                  <a:noFill/>
                </a:ln>
                <a:solidFill>
                  <a:srgbClr val="000000"/>
                </a:solidFill>
                <a:effectLst/>
                <a:latin typeface="Helvetica Neue"/>
                <a:ea typeface="Arial Unicode MS"/>
                <a:cs typeface="Arial Unicode MS"/>
              </a:rPr>
              <a:t>.  A listing of 489 utilities that own what facilities in WECC.</a:t>
            </a:r>
          </a:p>
          <a:p>
            <a:r>
              <a:rPr lang="en-US" sz="1800" dirty="0">
                <a:ln>
                  <a:noFill/>
                </a:ln>
                <a:solidFill>
                  <a:srgbClr val="000000"/>
                </a:solidFill>
                <a:effectLst/>
                <a:latin typeface="Helvetica Neue"/>
                <a:ea typeface="Arial Unicode MS"/>
                <a:cs typeface="Arial Unicode MS"/>
              </a:rPr>
              <a:t>5. </a:t>
            </a:r>
            <a:r>
              <a:rPr lang="en-US" sz="1800" b="1" u="sng" dirty="0" err="1">
                <a:ln>
                  <a:noFill/>
                </a:ln>
                <a:solidFill>
                  <a:srgbClr val="000000"/>
                </a:solidFill>
                <a:effectLst/>
                <a:latin typeface="Helvetica Neue"/>
                <a:ea typeface="Arial Unicode MS"/>
                <a:cs typeface="Arial Unicode MS"/>
              </a:rPr>
              <a:t>summary.lst</a:t>
            </a:r>
            <a:r>
              <a:rPr lang="en-US" sz="1800" dirty="0">
                <a:ln>
                  <a:noFill/>
                </a:ln>
                <a:solidFill>
                  <a:srgbClr val="000000"/>
                </a:solidFill>
                <a:effectLst/>
                <a:latin typeface="Helvetica Neue"/>
                <a:ea typeface="Arial Unicode MS"/>
                <a:cs typeface="Arial Unicode MS"/>
              </a:rPr>
              <a:t> A general overview of what generation is available in that particular solved case.</a:t>
            </a:r>
          </a:p>
          <a:p>
            <a:pPr marL="0" indent="0">
              <a:buNone/>
            </a:pPr>
            <a:endParaRPr lang="en-US" dirty="0"/>
          </a:p>
        </p:txBody>
      </p:sp>
    </p:spTree>
    <p:extLst>
      <p:ext uri="{BB962C8B-B14F-4D97-AF65-F5344CB8AC3E}">
        <p14:creationId xmlns:p14="http://schemas.microsoft.com/office/powerpoint/2010/main" val="316840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6D6C-B272-475C-BEB7-6A681E57EC5C}"/>
              </a:ext>
            </a:extLst>
          </p:cNvPr>
          <p:cNvSpPr>
            <a:spLocks noGrp="1"/>
          </p:cNvSpPr>
          <p:nvPr>
            <p:ph type="title"/>
          </p:nvPr>
        </p:nvSpPr>
        <p:spPr/>
        <p:txBody>
          <a:bodyPr>
            <a:normAutofit/>
          </a:bodyPr>
          <a:lstStyle/>
          <a:p>
            <a:r>
              <a:rPr lang="en-US" sz="4000" dirty="0"/>
              <a:t>And how will PSE meet its future resource need?</a:t>
            </a:r>
          </a:p>
        </p:txBody>
      </p:sp>
      <p:sp>
        <p:nvSpPr>
          <p:cNvPr id="3" name="Content Placeholder 2">
            <a:extLst>
              <a:ext uri="{FF2B5EF4-FFF2-40B4-BE49-F238E27FC236}">
                <a16:creationId xmlns:a16="http://schemas.microsoft.com/office/drawing/2014/main" id="{903A96FD-7A50-4140-9AF3-CDC125898D07}"/>
              </a:ext>
            </a:extLst>
          </p:cNvPr>
          <p:cNvSpPr>
            <a:spLocks noGrp="1"/>
          </p:cNvSpPr>
          <p:nvPr>
            <p:ph idx="1"/>
          </p:nvPr>
        </p:nvSpPr>
        <p:spPr/>
        <p:txBody>
          <a:bodyPr>
            <a:normAutofit fontScale="92500" lnSpcReduction="10000"/>
          </a:bodyPr>
          <a:lstStyle/>
          <a:p>
            <a:r>
              <a:rPr lang="en-US" dirty="0"/>
              <a:t>An earlier graphic shows a large PSE need for additional supply side or demand side projects growing, particularly in the year 2026 when the Colstrip coal plant goes away</a:t>
            </a:r>
          </a:p>
          <a:p>
            <a:r>
              <a:rPr lang="en-US" dirty="0"/>
              <a:t>Pursuant to Washington Administrative Code WAC 480-107-009. When PSE has a need to fill a gap between supply and demand, PSE is required to develop all-source RFPs and conditions for targeted RFPs.</a:t>
            </a:r>
          </a:p>
          <a:p>
            <a:r>
              <a:rPr lang="en-US" dirty="0"/>
              <a:t>All source means either new supply or new Demand Side Management (DSM) programs.</a:t>
            </a:r>
          </a:p>
          <a:p>
            <a:r>
              <a:rPr lang="en-US" dirty="0"/>
              <a:t>Puget has surprisingly chosen to cancel recent DSM and all-source RFP’s.  I suspect they fear someone will propose to build a 50 MW </a:t>
            </a:r>
            <a:r>
              <a:rPr lang="en-US" dirty="0" err="1"/>
              <a:t>peaker</a:t>
            </a:r>
            <a:r>
              <a:rPr lang="en-US" dirty="0"/>
              <a:t> at Lakeside or provide them new DSM programs…which bids will negate the need for EE if there ever was one.</a:t>
            </a:r>
          </a:p>
        </p:txBody>
      </p:sp>
    </p:spTree>
    <p:extLst>
      <p:ext uri="{BB962C8B-B14F-4D97-AF65-F5344CB8AC3E}">
        <p14:creationId xmlns:p14="http://schemas.microsoft.com/office/powerpoint/2010/main" val="39198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FD8B5-C38A-4CFD-AD48-66CD1D40876D}"/>
              </a:ext>
            </a:extLst>
          </p:cNvPr>
          <p:cNvSpPr>
            <a:spLocks noGrp="1"/>
          </p:cNvSpPr>
          <p:nvPr>
            <p:ph type="title"/>
          </p:nvPr>
        </p:nvSpPr>
        <p:spPr/>
        <p:txBody>
          <a:bodyPr/>
          <a:lstStyle/>
          <a:p>
            <a:r>
              <a:rPr lang="en-US" dirty="0"/>
              <a:t>Where is PSEs homework?</a:t>
            </a:r>
          </a:p>
        </p:txBody>
      </p:sp>
      <p:sp>
        <p:nvSpPr>
          <p:cNvPr id="3" name="Content Placeholder 2">
            <a:extLst>
              <a:ext uri="{FF2B5EF4-FFF2-40B4-BE49-F238E27FC236}">
                <a16:creationId xmlns:a16="http://schemas.microsoft.com/office/drawing/2014/main" id="{E6E41951-19FA-4A8F-A0D1-64DBC7F47990}"/>
              </a:ext>
            </a:extLst>
          </p:cNvPr>
          <p:cNvSpPr>
            <a:spLocks noGrp="1"/>
          </p:cNvSpPr>
          <p:nvPr>
            <p:ph idx="1"/>
          </p:nvPr>
        </p:nvSpPr>
        <p:spPr/>
        <p:txBody>
          <a:bodyPr/>
          <a:lstStyle/>
          <a:p>
            <a:r>
              <a:rPr lang="en-US" dirty="0"/>
              <a:t>For eight years PSE has stubbornly refused to make available the standard vital underlying information that power planners use and expect from others to justify system upgrades. </a:t>
            </a:r>
          </a:p>
          <a:p>
            <a:r>
              <a:rPr lang="en-US" dirty="0"/>
              <a:t>In simple terms, PSE has been hiding the ball since 2013. </a:t>
            </a:r>
          </a:p>
          <a:p>
            <a:r>
              <a:rPr lang="en-US" dirty="0"/>
              <a:t>Without full disclosure and transparency regarding this key information, following execution of nondisclosure agreements by the parties and their experts, PSE fails to even enter the arena of a preponderance of evidence, if it withholds its evidence. </a:t>
            </a:r>
          </a:p>
          <a:p>
            <a:r>
              <a:rPr lang="en-US" dirty="0"/>
              <a:t>This project cannot proceed on a “just trust me” basis.</a:t>
            </a:r>
          </a:p>
        </p:txBody>
      </p:sp>
    </p:spTree>
    <p:extLst>
      <p:ext uri="{BB962C8B-B14F-4D97-AF65-F5344CB8AC3E}">
        <p14:creationId xmlns:p14="http://schemas.microsoft.com/office/powerpoint/2010/main" val="39676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9845-AF6F-4B75-A7A6-15427D255E0B}"/>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Second fatal flaw</a:t>
            </a:r>
            <a:endParaRPr lang="en-US" dirty="0"/>
          </a:p>
        </p:txBody>
      </p:sp>
      <p:sp>
        <p:nvSpPr>
          <p:cNvPr id="3" name="Content Placeholder 2">
            <a:extLst>
              <a:ext uri="{FF2B5EF4-FFF2-40B4-BE49-F238E27FC236}">
                <a16:creationId xmlns:a16="http://schemas.microsoft.com/office/drawing/2014/main" id="{F3C85BBF-CFDA-479C-AAEF-D2AE06BCF553}"/>
              </a:ext>
            </a:extLst>
          </p:cNvPr>
          <p:cNvSpPr>
            <a:spLocks noGrp="1"/>
          </p:cNvSpPr>
          <p:nvPr>
            <p:ph idx="1"/>
          </p:nvPr>
        </p:nvSpPr>
        <p:spPr/>
        <p:txBody>
          <a:bodyPr>
            <a:normAutofit fontScale="92500" lnSpcReduction="10000"/>
          </a:bodyPr>
          <a:lstStyle/>
          <a:p>
            <a:r>
              <a:rPr lang="en-US" dirty="0"/>
              <a:t>The Second fatal flaw was in assuming the BPA proposed “I-5 Corridor Reinforcement Project” would be built.   </a:t>
            </a:r>
            <a:r>
              <a:rPr lang="en-US" b="1" u="sng" dirty="0"/>
              <a:t>But that project was cancelled in 2017.</a:t>
            </a:r>
          </a:p>
          <a:p>
            <a:r>
              <a:rPr lang="en-US" dirty="0"/>
              <a:t>The BPA proposed project was a 500-kilovolt (kV) lattice-steel-tower transmission line that would have run from a new 500-kV substation near Castle Rock, Wash., to a new 500-kV substation near Troutdale, Ore.</a:t>
            </a:r>
          </a:p>
          <a:p>
            <a:r>
              <a:rPr lang="en-US" dirty="0">
                <a:latin typeface="Times New Roman" panose="02020603050405020304" pitchFamily="18" charset="0"/>
              </a:rPr>
              <a:t>This high capacity 500 KV line, if built, would have increased the grid’s ability to move significantly more power into the Puget Sound Area.</a:t>
            </a:r>
          </a:p>
          <a:p>
            <a:r>
              <a:rPr lang="en-US" dirty="0">
                <a:latin typeface="Times New Roman" panose="02020603050405020304" pitchFamily="18" charset="0"/>
              </a:rPr>
              <a:t>That is how PSE/Quanta managed to avoid “voltage collapse“ in their modeling.   But </a:t>
            </a:r>
            <a:r>
              <a:rPr lang="en-US" b="1" u="sng" dirty="0">
                <a:latin typeface="Times New Roman" panose="02020603050405020304" pitchFamily="18" charset="0"/>
              </a:rPr>
              <a:t>the BPA project has been canceled and the PSE/Quanta load flow modeling is therefore fatally flawed.</a:t>
            </a:r>
            <a:endParaRPr lang="en-US" b="1" u="sng" dirty="0"/>
          </a:p>
        </p:txBody>
      </p:sp>
    </p:spTree>
    <p:extLst>
      <p:ext uri="{BB962C8B-B14F-4D97-AF65-F5344CB8AC3E}">
        <p14:creationId xmlns:p14="http://schemas.microsoft.com/office/powerpoint/2010/main" val="78103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574D-DB69-4C49-9F1A-7DC42137412D}"/>
              </a:ext>
            </a:extLst>
          </p:cNvPr>
          <p:cNvSpPr>
            <a:spLocks noGrp="1"/>
          </p:cNvSpPr>
          <p:nvPr>
            <p:ph type="title"/>
          </p:nvPr>
        </p:nvSpPr>
        <p:spPr/>
        <p:txBody>
          <a:bodyPr/>
          <a:lstStyle/>
          <a:p>
            <a:r>
              <a:rPr lang="en-US" dirty="0"/>
              <a:t>BPA’s stated reason for cancelling that project</a:t>
            </a:r>
          </a:p>
        </p:txBody>
      </p:sp>
      <p:sp>
        <p:nvSpPr>
          <p:cNvPr id="4" name="TextBox 3">
            <a:extLst>
              <a:ext uri="{FF2B5EF4-FFF2-40B4-BE49-F238E27FC236}">
                <a16:creationId xmlns:a16="http://schemas.microsoft.com/office/drawing/2014/main" id="{5EA912FA-2B74-42E1-A6B1-7590EE72181F}"/>
              </a:ext>
            </a:extLst>
          </p:cNvPr>
          <p:cNvSpPr txBox="1"/>
          <p:nvPr/>
        </p:nvSpPr>
        <p:spPr>
          <a:xfrm>
            <a:off x="1310640" y="1808480"/>
            <a:ext cx="8890000" cy="4708981"/>
          </a:xfrm>
          <a:prstGeom prst="rect">
            <a:avLst/>
          </a:prstGeom>
          <a:noFill/>
        </p:spPr>
        <p:txBody>
          <a:bodyPr wrap="square">
            <a:spAutoFit/>
          </a:bodyPr>
          <a:lstStyle/>
          <a:p>
            <a:r>
              <a:rPr lang="en-US" sz="2000" i="1" dirty="0">
                <a:solidFill>
                  <a:srgbClr val="000000"/>
                </a:solidFill>
                <a:effectLst/>
                <a:latin typeface="Calibri" panose="020F0502020204030204" pitchFamily="34" charset="0"/>
                <a:ea typeface="Calibri" panose="020F0502020204030204" pitchFamily="34" charset="0"/>
              </a:rPr>
              <a:t>“BPA proposed the I-5 Corridor Reinforcement project in 2009 as a solution to preserve reliability, meet existing contract requirements, reduce curtailments, and serve demand on the transmission system – which at the time was growing. More recently, BPA considered the size, local impacts and increasing costs of the proposed project, which prompted us to take a hard look at all of our transmission practices and analytics, including a fresh look at load (electrical demand) forecasts, generation changes and market dynamics. As a result of this comprehensive review and the inherent difficulties associated with building this line, we are taking a new approach to managing congestion on our transmission grid. </a:t>
            </a:r>
            <a:r>
              <a:rPr lang="en-US" sz="2000" i="1" dirty="0">
                <a:solidFill>
                  <a:srgbClr val="FF0000"/>
                </a:solidFill>
                <a:effectLst/>
                <a:latin typeface="Calibri" panose="020F0502020204030204" pitchFamily="34" charset="0"/>
                <a:ea typeface="Calibri" panose="020F0502020204030204" pitchFamily="34" charset="0"/>
              </a:rPr>
              <a:t>My decision today reflects a shift for BPA – from the traditional approach of primarily relying on new construction to meet changing transmission needs, to embracing a more flexible, scalable, and economically and operationally efficient approach to managing our transmission system</a:t>
            </a:r>
            <a:r>
              <a:rPr lang="en-US" sz="2000" i="1" dirty="0">
                <a:solidFill>
                  <a:srgbClr val="000000"/>
                </a:solidFill>
                <a:effectLst/>
                <a:latin typeface="Calibri" panose="020F0502020204030204" pitchFamily="34" charset="0"/>
                <a:ea typeface="Calibri" panose="020F0502020204030204" pitchFamily="34" charset="0"/>
              </a:rPr>
              <a:t>. We will also increase our reliance on advanced technology, robust regional planning, industry standard commercial practices and coordinated system operations.” </a:t>
            </a:r>
            <a:endParaRPr lang="en-US" sz="2000" dirty="0"/>
          </a:p>
        </p:txBody>
      </p:sp>
    </p:spTree>
    <p:extLst>
      <p:ext uri="{BB962C8B-B14F-4D97-AF65-F5344CB8AC3E}">
        <p14:creationId xmlns:p14="http://schemas.microsoft.com/office/powerpoint/2010/main" val="925816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ED54-274F-4863-BE10-57ADA6C22653}"/>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Third fatal flaw</a:t>
            </a:r>
            <a:endParaRPr lang="en-US" dirty="0"/>
          </a:p>
        </p:txBody>
      </p:sp>
      <p:sp>
        <p:nvSpPr>
          <p:cNvPr id="3" name="Content Placeholder 2">
            <a:extLst>
              <a:ext uri="{FF2B5EF4-FFF2-40B4-BE49-F238E27FC236}">
                <a16:creationId xmlns:a16="http://schemas.microsoft.com/office/drawing/2014/main" id="{7DB5800A-823A-4436-8370-5421F58B9A62}"/>
              </a:ext>
            </a:extLst>
          </p:cNvPr>
          <p:cNvSpPr>
            <a:spLocks noGrp="1"/>
          </p:cNvSpPr>
          <p:nvPr>
            <p:ph idx="1"/>
          </p:nvPr>
        </p:nvSpPr>
        <p:spPr/>
        <p:txBody>
          <a:bodyPr>
            <a:normAutofit lnSpcReduction="10000"/>
          </a:bodyPr>
          <a:lstStyle/>
          <a:p>
            <a:r>
              <a:rPr lang="en-US" dirty="0">
                <a:latin typeface="Times New Roman" panose="02020603050405020304" pitchFamily="18" charset="0"/>
                <a:ea typeface="Arial Unicode MS"/>
              </a:rPr>
              <a:t>N</a:t>
            </a:r>
            <a:r>
              <a:rPr lang="en-US" dirty="0">
                <a:effectLst/>
                <a:latin typeface="Times New Roman" panose="02020603050405020304" pitchFamily="18" charset="0"/>
                <a:ea typeface="Arial Unicode MS"/>
              </a:rPr>
              <a:t>ot allowing nearby 230/115 KV transformers to serve Eastside load in the modeling when in the real world they in fact do serve Eastside load. </a:t>
            </a:r>
          </a:p>
          <a:p>
            <a:endParaRPr lang="en-US" dirty="0">
              <a:effectLst/>
              <a:latin typeface="Times New Roman" panose="02020603050405020304" pitchFamily="18" charset="0"/>
              <a:ea typeface="Arial Unicode MS"/>
            </a:endParaRPr>
          </a:p>
          <a:p>
            <a:r>
              <a:rPr lang="en-US" dirty="0">
                <a:effectLst/>
                <a:latin typeface="Times New Roman" panose="02020603050405020304" pitchFamily="18" charset="0"/>
                <a:ea typeface="Arial Unicode MS"/>
              </a:rPr>
              <a:t>Excluding these obvious resources available to PSE in peak load times to sustain reliability is either due to gross incompetence or willful deceit. </a:t>
            </a:r>
          </a:p>
          <a:p>
            <a:endParaRPr lang="en-US" dirty="0">
              <a:effectLst/>
              <a:latin typeface="Times New Roman" panose="02020603050405020304" pitchFamily="18" charset="0"/>
              <a:ea typeface="Arial Unicode MS"/>
            </a:endParaRPr>
          </a:p>
          <a:p>
            <a:r>
              <a:rPr lang="en-US" dirty="0">
                <a:effectLst/>
                <a:latin typeface="Times New Roman" panose="02020603050405020304" pitchFamily="18" charset="0"/>
                <a:ea typeface="Arial Unicode MS"/>
              </a:rPr>
              <a:t>Again, common sense would dictate an honest and accurate picture of the real-world power when planning “what if” simulated solutions</a:t>
            </a:r>
            <a:endParaRPr lang="en-US" dirty="0"/>
          </a:p>
        </p:txBody>
      </p:sp>
    </p:spTree>
    <p:extLst>
      <p:ext uri="{BB962C8B-B14F-4D97-AF65-F5344CB8AC3E}">
        <p14:creationId xmlns:p14="http://schemas.microsoft.com/office/powerpoint/2010/main" val="150482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92EE-3DD1-4E54-B864-A929C5323F1A}"/>
              </a:ext>
            </a:extLst>
          </p:cNvPr>
          <p:cNvSpPr>
            <a:spLocks noGrp="1"/>
          </p:cNvSpPr>
          <p:nvPr>
            <p:ph type="title"/>
          </p:nvPr>
        </p:nvSpPr>
        <p:spPr/>
        <p:txBody>
          <a:bodyPr>
            <a:normAutofit/>
          </a:bodyPr>
          <a:lstStyle/>
          <a:p>
            <a:r>
              <a:rPr lang="en-US" sz="2400" dirty="0"/>
              <a:t>PSE neglects to recognize that there exist many more 230/115 KV transformers that can provide power to the eastside 115KV grid if a transformer at Sammamish fails followed by the failure of a transformer at Talbot Hill</a:t>
            </a:r>
          </a:p>
        </p:txBody>
      </p:sp>
      <p:pic>
        <p:nvPicPr>
          <p:cNvPr id="5" name="Content Placeholder 4">
            <a:extLst>
              <a:ext uri="{FF2B5EF4-FFF2-40B4-BE49-F238E27FC236}">
                <a16:creationId xmlns:a16="http://schemas.microsoft.com/office/drawing/2014/main" id="{45AAFD55-0B01-4890-BE5A-9186ECFB5F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4781" y="1825624"/>
            <a:ext cx="3350179" cy="4823181"/>
          </a:xfrm>
        </p:spPr>
      </p:pic>
    </p:spTree>
    <p:extLst>
      <p:ext uri="{BB962C8B-B14F-4D97-AF65-F5344CB8AC3E}">
        <p14:creationId xmlns:p14="http://schemas.microsoft.com/office/powerpoint/2010/main" val="481603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26192-73DF-4478-B66E-2EBE74345236}"/>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Fourth fatal flaw</a:t>
            </a:r>
            <a:endParaRPr lang="en-US" dirty="0"/>
          </a:p>
        </p:txBody>
      </p:sp>
      <p:sp>
        <p:nvSpPr>
          <p:cNvPr id="3" name="Content Placeholder 2">
            <a:extLst>
              <a:ext uri="{FF2B5EF4-FFF2-40B4-BE49-F238E27FC236}">
                <a16:creationId xmlns:a16="http://schemas.microsoft.com/office/drawing/2014/main" id="{A1CA48B8-C17D-4CE7-A0C6-ADD29D59DF73}"/>
              </a:ext>
            </a:extLst>
          </p:cNvPr>
          <p:cNvSpPr>
            <a:spLocks noGrp="1"/>
          </p:cNvSpPr>
          <p:nvPr>
            <p:ph idx="1"/>
          </p:nvPr>
        </p:nvSpPr>
        <p:spPr/>
        <p:txBody>
          <a:bodyPr>
            <a:normAutofit lnSpcReduction="10000"/>
          </a:bodyPr>
          <a:lstStyle/>
          <a:p>
            <a:r>
              <a:rPr lang="en-US" sz="2400" dirty="0">
                <a:ln>
                  <a:noFill/>
                </a:ln>
                <a:solidFill>
                  <a:srgbClr val="000000"/>
                </a:solidFill>
                <a:effectLst/>
                <a:latin typeface="Helvetica Neue"/>
                <a:ea typeface="Arial Unicode MS"/>
                <a:cs typeface="Arial Unicode MS"/>
              </a:rPr>
              <a:t>There is the false assumption that PSE ratepayers are responsible to build EE for developing the capability to allow 1,500 MW of power to flow to Canada under winter peak load conditions and two elements of the grid out on forced outage. </a:t>
            </a:r>
          </a:p>
          <a:p>
            <a:r>
              <a:rPr lang="en-US" sz="2400" dirty="0">
                <a:ln>
                  <a:noFill/>
                </a:ln>
                <a:solidFill>
                  <a:srgbClr val="000000"/>
                </a:solidFill>
                <a:effectLst/>
                <a:latin typeface="Helvetica Neue"/>
                <a:ea typeface="Arial Unicode MS"/>
                <a:cs typeface="Arial Unicode MS"/>
              </a:rPr>
              <a:t>That amount of Firm Delivery of power was never required.</a:t>
            </a:r>
          </a:p>
          <a:p>
            <a:r>
              <a:rPr lang="en-US" sz="2400" dirty="0">
                <a:solidFill>
                  <a:srgbClr val="000000"/>
                </a:solidFill>
                <a:latin typeface="Helvetica Neue"/>
                <a:ea typeface="Arial Unicode MS"/>
                <a:cs typeface="Arial Unicode MS"/>
              </a:rPr>
              <a:t>BPA seems to think it has the obligation to deliver 1,500 MW </a:t>
            </a:r>
            <a:r>
              <a:rPr lang="en-US" sz="2400" dirty="0">
                <a:ln>
                  <a:noFill/>
                </a:ln>
                <a:solidFill>
                  <a:srgbClr val="000000"/>
                </a:solidFill>
                <a:effectLst/>
                <a:latin typeface="Helvetica Neue"/>
                <a:ea typeface="Arial Unicode MS"/>
                <a:cs typeface="Arial Unicode MS"/>
              </a:rPr>
              <a:t>of power to flow to Canada under winter peak load conditions and two elements of the grid out on forced outage. </a:t>
            </a:r>
          </a:p>
          <a:p>
            <a:r>
              <a:rPr lang="en-US" sz="2400" b="1" dirty="0">
                <a:solidFill>
                  <a:srgbClr val="000000"/>
                </a:solidFill>
                <a:latin typeface="Helvetica Neue"/>
                <a:ea typeface="Arial Unicode MS"/>
                <a:cs typeface="Arial Unicode MS"/>
              </a:rPr>
              <a:t>If that is true, then BPA needs to pay the cost of transmission infrastructure improvements that allow that to happen.</a:t>
            </a:r>
          </a:p>
          <a:p>
            <a:r>
              <a:rPr lang="en-US" sz="2400" b="1" u="sng" dirty="0">
                <a:solidFill>
                  <a:srgbClr val="000000"/>
                </a:solidFill>
                <a:latin typeface="Helvetica Neue"/>
                <a:ea typeface="Arial Unicode MS"/>
                <a:cs typeface="Arial Unicode MS"/>
              </a:rPr>
              <a:t>PSE and its customers have no obligation to pay the cost of transmission infrastructure improvements that allow that to happen.</a:t>
            </a:r>
          </a:p>
          <a:p>
            <a:pPr marL="0" indent="0">
              <a:buNone/>
            </a:pPr>
            <a:endParaRPr lang="en-US" sz="2400" dirty="0">
              <a:ln>
                <a:noFill/>
              </a:ln>
              <a:solidFill>
                <a:srgbClr val="000000"/>
              </a:solidFill>
              <a:effectLst/>
              <a:latin typeface="Helvetica Neue"/>
              <a:ea typeface="Arial Unicode MS"/>
              <a:cs typeface="Arial Unicode MS"/>
            </a:endParaRPr>
          </a:p>
          <a:p>
            <a:pPr marL="0" indent="0">
              <a:buNone/>
            </a:pPr>
            <a:endParaRPr lang="en-US" dirty="0"/>
          </a:p>
        </p:txBody>
      </p:sp>
    </p:spTree>
    <p:extLst>
      <p:ext uri="{BB962C8B-B14F-4D97-AF65-F5344CB8AC3E}">
        <p14:creationId xmlns:p14="http://schemas.microsoft.com/office/powerpoint/2010/main" val="275522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ACAD3-5737-4FFC-9AD9-EDA90D3D7EF9}"/>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Fifth fatal flaw</a:t>
            </a:r>
            <a:endParaRPr lang="en-US" dirty="0"/>
          </a:p>
        </p:txBody>
      </p:sp>
      <p:sp>
        <p:nvSpPr>
          <p:cNvPr id="3" name="Content Placeholder 2">
            <a:extLst>
              <a:ext uri="{FF2B5EF4-FFF2-40B4-BE49-F238E27FC236}">
                <a16:creationId xmlns:a16="http://schemas.microsoft.com/office/drawing/2014/main" id="{35D8743F-1E93-47E0-B75E-ECDE009056FC}"/>
              </a:ext>
            </a:extLst>
          </p:cNvPr>
          <p:cNvSpPr>
            <a:spLocks noGrp="1"/>
          </p:cNvSpPr>
          <p:nvPr>
            <p:ph idx="1"/>
          </p:nvPr>
        </p:nvSpPr>
        <p:spPr/>
        <p:txBody>
          <a:bodyPr>
            <a:normAutofit fontScale="92500" lnSpcReduction="10000"/>
          </a:bodyPr>
          <a:lstStyle/>
          <a:p>
            <a:r>
              <a:rPr lang="en-US" dirty="0"/>
              <a:t>The fifth fatal flaw is in using the wrong “rating” of transformers and transmission line segments on the grid in the load flow studies</a:t>
            </a:r>
          </a:p>
          <a:p>
            <a:r>
              <a:rPr lang="en-US" dirty="0"/>
              <a:t>“Ratings” are how much power the equipment can accommodate without causing the equipment to fail.</a:t>
            </a:r>
          </a:p>
          <a:p>
            <a:r>
              <a:rPr lang="en-US" dirty="0"/>
              <a:t>Ratings are higher in the winter because the cold temperatures help avoid the equipment to over-heat.</a:t>
            </a:r>
          </a:p>
          <a:p>
            <a:r>
              <a:rPr lang="en-US" dirty="0"/>
              <a:t>Ratings are higher when an outage is of short duration because the short term of the outage keeps the equipment from overheating.</a:t>
            </a:r>
          </a:p>
          <a:p>
            <a:pPr marL="0" indent="0">
              <a:buNone/>
            </a:pPr>
            <a:endParaRPr lang="en-US" sz="1100" dirty="0">
              <a:ln>
                <a:noFill/>
              </a:ln>
              <a:solidFill>
                <a:srgbClr val="000000"/>
              </a:solidFill>
              <a:effectLst/>
              <a:ea typeface="Arial Unicode MS"/>
              <a:cs typeface="Arial Unicode MS"/>
            </a:endParaRPr>
          </a:p>
          <a:p>
            <a:pPr marL="0" marR="0">
              <a:spcBef>
                <a:spcPts val="0"/>
              </a:spcBef>
              <a:spcAft>
                <a:spcPts val="0"/>
              </a:spcAft>
            </a:pPr>
            <a:r>
              <a:rPr lang="en-US" sz="2800" dirty="0">
                <a:ln>
                  <a:noFill/>
                </a:ln>
                <a:solidFill>
                  <a:srgbClr val="000000"/>
                </a:solidFill>
                <a:effectLst/>
                <a:ea typeface="Arial Unicode MS"/>
                <a:cs typeface="Arial Unicode MS"/>
              </a:rPr>
              <a:t>PSE/Quanta used summer “normal” </a:t>
            </a:r>
            <a:r>
              <a:rPr lang="fr-FR" sz="2800" dirty="0">
                <a:ln>
                  <a:noFill/>
                </a:ln>
                <a:solidFill>
                  <a:srgbClr val="000000"/>
                </a:solidFill>
                <a:effectLst/>
                <a:ea typeface="Arial Unicode MS"/>
                <a:cs typeface="Arial Unicode MS"/>
              </a:rPr>
              <a:t>transformer </a:t>
            </a:r>
            <a:r>
              <a:rPr lang="en-US" sz="2800" dirty="0">
                <a:ln>
                  <a:noFill/>
                </a:ln>
                <a:solidFill>
                  <a:srgbClr val="000000"/>
                </a:solidFill>
                <a:effectLst/>
                <a:ea typeface="Arial Unicode MS"/>
                <a:cs typeface="Arial Unicode MS"/>
              </a:rPr>
              <a:t>“ratings” when the studies should have used winter “emergency” transformer ratings </a:t>
            </a:r>
            <a:r>
              <a:rPr lang="en-US" sz="2200" dirty="0">
                <a:ln>
                  <a:noFill/>
                </a:ln>
                <a:solidFill>
                  <a:srgbClr val="000000"/>
                </a:solidFill>
                <a:effectLst/>
                <a:latin typeface="Helvetica Neue"/>
                <a:ea typeface="Arial Unicode MS"/>
                <a:cs typeface="Arial Unicode MS"/>
              </a:rPr>
              <a:t>(winter </a:t>
            </a:r>
            <a:r>
              <a:rPr lang="en-US" sz="2200" i="1" dirty="0">
                <a:ln>
                  <a:noFill/>
                </a:ln>
                <a:solidFill>
                  <a:srgbClr val="000000"/>
                </a:solidFill>
                <a:effectLst/>
                <a:latin typeface="Helvetica Neue"/>
                <a:ea typeface="Arial Unicode MS"/>
                <a:cs typeface="Arial Unicode MS"/>
              </a:rPr>
              <a:t>emergency ratings are 30% higher than summer normal ratings</a:t>
            </a:r>
            <a:r>
              <a:rPr lang="en-US" sz="2200" dirty="0">
                <a:ln>
                  <a:noFill/>
                </a:ln>
                <a:solidFill>
                  <a:srgbClr val="000000"/>
                </a:solidFill>
                <a:effectLst/>
                <a:latin typeface="Helvetica Neue"/>
                <a:ea typeface="Arial Unicode MS"/>
                <a:cs typeface="Arial Unicode MS"/>
              </a:rPr>
              <a:t>)</a:t>
            </a:r>
          </a:p>
          <a:p>
            <a:endParaRPr lang="en-US" dirty="0"/>
          </a:p>
          <a:p>
            <a:endParaRPr lang="en-US" dirty="0"/>
          </a:p>
        </p:txBody>
      </p:sp>
    </p:spTree>
    <p:extLst>
      <p:ext uri="{BB962C8B-B14F-4D97-AF65-F5344CB8AC3E}">
        <p14:creationId xmlns:p14="http://schemas.microsoft.com/office/powerpoint/2010/main" val="94201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585F-2F41-484C-8D73-00236FBF1D28}"/>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Sixth fatal flaw</a:t>
            </a:r>
            <a:endParaRPr lang="en-US" dirty="0"/>
          </a:p>
        </p:txBody>
      </p:sp>
      <p:sp>
        <p:nvSpPr>
          <p:cNvPr id="3" name="Content Placeholder 2">
            <a:extLst>
              <a:ext uri="{FF2B5EF4-FFF2-40B4-BE49-F238E27FC236}">
                <a16:creationId xmlns:a16="http://schemas.microsoft.com/office/drawing/2014/main" id="{9A99E633-1410-4082-BCA6-C7D74D7BA103}"/>
              </a:ext>
            </a:extLst>
          </p:cNvPr>
          <p:cNvSpPr>
            <a:spLocks noGrp="1"/>
          </p:cNvSpPr>
          <p:nvPr>
            <p:ph idx="1"/>
          </p:nvPr>
        </p:nvSpPr>
        <p:spPr/>
        <p:txBody>
          <a:bodyPr/>
          <a:lstStyle/>
          <a:p>
            <a:r>
              <a:rPr lang="en-US" sz="2400" dirty="0">
                <a:ln>
                  <a:noFill/>
                </a:ln>
                <a:solidFill>
                  <a:srgbClr val="000000"/>
                </a:solidFill>
                <a:effectLst/>
                <a:latin typeface="Helvetica Neue"/>
                <a:ea typeface="Arial Unicode MS"/>
                <a:cs typeface="Arial Unicode MS"/>
              </a:rPr>
              <a:t>The </a:t>
            </a:r>
            <a:r>
              <a:rPr lang="it-IT" sz="2400" dirty="0">
                <a:ln>
                  <a:noFill/>
                </a:ln>
                <a:solidFill>
                  <a:srgbClr val="000000"/>
                </a:solidFill>
                <a:effectLst/>
                <a:latin typeface="Helvetica Neue"/>
                <a:ea typeface="Arial Unicode MS"/>
                <a:cs typeface="Arial Unicode MS"/>
              </a:rPr>
              <a:t>PSE/Quanta studies</a:t>
            </a:r>
            <a:r>
              <a:rPr lang="en-US" sz="2400" dirty="0">
                <a:ln>
                  <a:noFill/>
                </a:ln>
                <a:solidFill>
                  <a:srgbClr val="000000"/>
                </a:solidFill>
                <a:effectLst/>
                <a:latin typeface="Helvetica Neue"/>
                <a:ea typeface="Arial Unicode MS"/>
                <a:cs typeface="Arial Unicode MS"/>
              </a:rPr>
              <a:t> assume customer demand on the Eastside will rapidly grow over the next 10 years when in reality the Eastside load is actually decreasing. </a:t>
            </a:r>
          </a:p>
          <a:p>
            <a:r>
              <a:rPr lang="en-US" sz="2400" dirty="0">
                <a:ln>
                  <a:noFill/>
                </a:ln>
                <a:solidFill>
                  <a:srgbClr val="000000"/>
                </a:solidFill>
                <a:effectLst/>
                <a:latin typeface="Helvetica Neue"/>
                <a:ea typeface="Arial Unicode MS"/>
                <a:cs typeface="Arial Unicode MS"/>
              </a:rPr>
              <a:t>Again, reality and common sense are not taken into account to adjust for real-world facts, in order to allow “garbage in” inputs to continue to skew in favor PSE’s desired result (and prevent writing off $89 million in sunk costs so far). </a:t>
            </a:r>
          </a:p>
          <a:p>
            <a:r>
              <a:rPr lang="en-US" sz="2400" dirty="0">
                <a:ln>
                  <a:noFill/>
                </a:ln>
                <a:solidFill>
                  <a:srgbClr val="000000"/>
                </a:solidFill>
                <a:effectLst/>
                <a:latin typeface="Helvetica Neue"/>
                <a:ea typeface="Arial Unicode MS"/>
                <a:cs typeface="Arial Unicode MS"/>
              </a:rPr>
              <a:t>By analogy, no sane person would rely on a weather prediction for tomorrow’s weather made eight years ago over an untainted weather forecast made today. But that is precisely what PSE is trying to get away with here.</a:t>
            </a:r>
          </a:p>
          <a:p>
            <a:endParaRPr lang="en-US" dirty="0"/>
          </a:p>
        </p:txBody>
      </p:sp>
    </p:spTree>
    <p:extLst>
      <p:ext uri="{BB962C8B-B14F-4D97-AF65-F5344CB8AC3E}">
        <p14:creationId xmlns:p14="http://schemas.microsoft.com/office/powerpoint/2010/main" val="103053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7533-D8B0-4628-A0DD-A1FF874BA0FD}"/>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Seven Fatal Flaws found so far…</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400" b="0" i="0" u="none" strike="noStrike" kern="1200" cap="none" spc="0" normalizeH="0" baseline="0" noProof="0" dirty="0">
                <a:ln>
                  <a:noFill/>
                </a:ln>
                <a:solidFill>
                  <a:srgbClr val="C00000"/>
                </a:solidFill>
                <a:effectLst/>
                <a:uLnTx/>
                <a:uFillTx/>
                <a:latin typeface="Calibri Light" panose="020F0302020204030204"/>
                <a:ea typeface="+mj-ea"/>
                <a:cs typeface="+mj-cs"/>
              </a:rPr>
              <a:t>Seventh fatal flaw</a:t>
            </a:r>
            <a:endParaRPr lang="en-US" dirty="0"/>
          </a:p>
        </p:txBody>
      </p:sp>
      <p:sp>
        <p:nvSpPr>
          <p:cNvPr id="3" name="Content Placeholder 2">
            <a:extLst>
              <a:ext uri="{FF2B5EF4-FFF2-40B4-BE49-F238E27FC236}">
                <a16:creationId xmlns:a16="http://schemas.microsoft.com/office/drawing/2014/main" id="{35226C30-175E-4679-89B3-A268CA2E650E}"/>
              </a:ext>
            </a:extLst>
          </p:cNvPr>
          <p:cNvSpPr>
            <a:spLocks noGrp="1"/>
          </p:cNvSpPr>
          <p:nvPr>
            <p:ph idx="1"/>
          </p:nvPr>
        </p:nvSpPr>
        <p:spPr/>
        <p:txBody>
          <a:bodyPr/>
          <a:lstStyle/>
          <a:p>
            <a:endParaRPr lang="en-US"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Neue"/>
                <a:ea typeface="Arial Unicode MS"/>
                <a:cs typeface="Arial Unicode MS"/>
              </a:rPr>
              <a:t>The seventh fatal flaw found so far is in not simulating reasonable alternatives to EE by running load flow studies with prominently proposed </a:t>
            </a:r>
            <a:r>
              <a:rPr lang="fr-FR" sz="1800" dirty="0">
                <a:ln>
                  <a:noFill/>
                </a:ln>
                <a:solidFill>
                  <a:srgbClr val="000000"/>
                </a:solidFill>
                <a:effectLst/>
                <a:latin typeface="Helvetica Neue"/>
                <a:ea typeface="Arial Unicode MS"/>
                <a:cs typeface="Arial Unicode MS"/>
              </a:rPr>
              <a:t>alternatives</a:t>
            </a:r>
            <a:r>
              <a:rPr lang="en-US" sz="1800" dirty="0">
                <a:ln>
                  <a:noFill/>
                </a:ln>
                <a:solidFill>
                  <a:srgbClr val="000000"/>
                </a:solidFill>
                <a:effectLst/>
                <a:latin typeface="Helvetica Neue"/>
                <a:ea typeface="Arial Unicode MS"/>
                <a:cs typeface="Arial Unicode MS"/>
              </a:rPr>
              <a:t>.</a:t>
            </a:r>
          </a:p>
          <a:p>
            <a:endParaRPr lang="en-US" sz="1800" dirty="0">
              <a:ln>
                <a:noFill/>
              </a:ln>
              <a:solidFill>
                <a:srgbClr val="000000"/>
              </a:solidFill>
              <a:effectLst/>
              <a:latin typeface="Helvetica Neue"/>
              <a:ea typeface="Arial Unicode MS"/>
              <a:cs typeface="Arial Unicode MS"/>
            </a:endParaRPr>
          </a:p>
          <a:p>
            <a:r>
              <a:rPr kumimoji="0" lang="en-US" sz="1800" b="0" i="0" u="none" strike="noStrike" kern="1200" cap="none" spc="0" normalizeH="0" baseline="0" noProof="0" dirty="0">
                <a:ln>
                  <a:noFill/>
                </a:ln>
                <a:solidFill>
                  <a:srgbClr val="000000"/>
                </a:solidFill>
                <a:effectLst/>
                <a:uLnTx/>
                <a:uFillTx/>
                <a:latin typeface="Helvetica Neue"/>
                <a:ea typeface="Arial Unicode MS"/>
                <a:cs typeface="Arial Unicode MS"/>
              </a:rPr>
              <a:t>PSE failed to consider any of the following alternatives:</a:t>
            </a:r>
            <a:endParaRPr lang="en-US" sz="1800" dirty="0">
              <a:ln>
                <a:noFill/>
              </a:ln>
              <a:solidFill>
                <a:srgbClr val="000000"/>
              </a:solidFill>
              <a:effectLst/>
              <a:latin typeface="Helvetica Neue"/>
              <a:ea typeface="Arial Unicode MS"/>
              <a:cs typeface="Arial Unicode MS"/>
            </a:endParaRPr>
          </a:p>
          <a:p>
            <a:pPr marL="457200" lvl="1" indent="0">
              <a:buNone/>
            </a:pPr>
            <a:r>
              <a:rPr lang="en-US" sz="1400" dirty="0">
                <a:ln>
                  <a:noFill/>
                </a:ln>
                <a:solidFill>
                  <a:srgbClr val="000000"/>
                </a:solidFill>
                <a:effectLst/>
                <a:latin typeface="Helvetica Neue"/>
                <a:ea typeface="Arial Unicode MS"/>
                <a:cs typeface="Arial Unicode MS"/>
              </a:rPr>
              <a:t>- the available, cheaper, safer, and overall better Seattle City Lines on the Eastside; </a:t>
            </a:r>
          </a:p>
          <a:p>
            <a:pPr marL="457200" lvl="1" indent="0">
              <a:buNone/>
            </a:pPr>
            <a:r>
              <a:rPr lang="en-US" sz="1400" dirty="0">
                <a:solidFill>
                  <a:srgbClr val="000000"/>
                </a:solidFill>
                <a:latin typeface="Helvetica Neue"/>
                <a:ea typeface="Arial Unicode MS"/>
                <a:cs typeface="Arial Unicode MS"/>
              </a:rPr>
              <a:t>- t</a:t>
            </a:r>
            <a:r>
              <a:rPr lang="en-US" sz="1400" dirty="0">
                <a:ln>
                  <a:noFill/>
                </a:ln>
                <a:solidFill>
                  <a:srgbClr val="000000"/>
                </a:solidFill>
                <a:effectLst/>
                <a:latin typeface="Helvetica Neue"/>
                <a:ea typeface="Arial Unicode MS"/>
                <a:cs typeface="Arial Unicode MS"/>
              </a:rPr>
              <a:t>he cheaper and safer Lake Tradition alternative; </a:t>
            </a:r>
          </a:p>
          <a:p>
            <a:pPr marL="457200" lvl="1" indent="0">
              <a:buNone/>
            </a:pPr>
            <a:r>
              <a:rPr lang="en-US" sz="1400" dirty="0">
                <a:ln>
                  <a:noFill/>
                </a:ln>
                <a:solidFill>
                  <a:srgbClr val="000000"/>
                </a:solidFill>
                <a:effectLst/>
                <a:latin typeface="Helvetica Neue"/>
                <a:ea typeface="Arial Unicode MS"/>
                <a:cs typeface="Arial Unicode MS"/>
              </a:rPr>
              <a:t>- a single small gas-fired </a:t>
            </a:r>
            <a:r>
              <a:rPr lang="en-US" sz="1400" dirty="0" err="1">
                <a:ln>
                  <a:noFill/>
                </a:ln>
                <a:solidFill>
                  <a:srgbClr val="000000"/>
                </a:solidFill>
                <a:effectLst/>
                <a:latin typeface="Helvetica Neue"/>
                <a:ea typeface="Arial Unicode MS"/>
                <a:cs typeface="Arial Unicode MS"/>
              </a:rPr>
              <a:t>peaker</a:t>
            </a:r>
            <a:r>
              <a:rPr lang="en-US" sz="1400" dirty="0">
                <a:ln>
                  <a:noFill/>
                </a:ln>
                <a:solidFill>
                  <a:srgbClr val="000000"/>
                </a:solidFill>
                <a:effectLst/>
                <a:latin typeface="Helvetica Neue"/>
                <a:ea typeface="Arial Unicode MS"/>
                <a:cs typeface="Arial Unicode MS"/>
              </a:rPr>
              <a:t> plant placed right where the load is in Bellevue, with no need for 18 miles of transmission lines; </a:t>
            </a:r>
          </a:p>
          <a:p>
            <a:pPr lvl="1">
              <a:buFontTx/>
              <a:buChar char="-"/>
            </a:pPr>
            <a:r>
              <a:rPr lang="en-US" sz="1400" dirty="0">
                <a:ln>
                  <a:noFill/>
                </a:ln>
                <a:solidFill>
                  <a:srgbClr val="000000"/>
                </a:solidFill>
                <a:effectLst/>
                <a:latin typeface="Helvetica Neue"/>
                <a:ea typeface="Arial Unicode MS"/>
                <a:cs typeface="Arial Unicode MS"/>
              </a:rPr>
              <a:t>and known effective non-wire solutions such as Demand Side Maintenance (DSM) </a:t>
            </a:r>
            <a:r>
              <a:rPr lang="en-US" sz="1400" dirty="0" err="1">
                <a:ln>
                  <a:noFill/>
                </a:ln>
                <a:solidFill>
                  <a:srgbClr val="000000"/>
                </a:solidFill>
                <a:effectLst/>
                <a:latin typeface="Helvetica Neue"/>
                <a:ea typeface="Arial Unicode MS"/>
                <a:cs typeface="Arial Unicode MS"/>
              </a:rPr>
              <a:t>MaxETS</a:t>
            </a:r>
            <a:r>
              <a:rPr lang="en-US" sz="1400" dirty="0">
                <a:ln>
                  <a:noFill/>
                </a:ln>
                <a:solidFill>
                  <a:srgbClr val="000000"/>
                </a:solidFill>
                <a:effectLst/>
                <a:latin typeface="Helvetica Neue"/>
                <a:ea typeface="Arial Unicode MS"/>
                <a:cs typeface="Arial Unicode MS"/>
              </a:rPr>
              <a:t>/Synapse prefer</a:t>
            </a:r>
          </a:p>
          <a:p>
            <a:pPr lvl="1">
              <a:buFontTx/>
              <a:buChar char="-"/>
            </a:pPr>
            <a:endParaRPr lang="en-US" sz="1400" dirty="0">
              <a:solidFill>
                <a:srgbClr val="000000"/>
              </a:solidFill>
              <a:latin typeface="Helvetica Neue"/>
              <a:ea typeface="Arial Unicode MS"/>
              <a:cs typeface="Arial Unicode MS"/>
            </a:endParaRPr>
          </a:p>
          <a:p>
            <a:pPr lvl="1">
              <a:buFontTx/>
              <a:buChar char="-"/>
            </a:pPr>
            <a:endParaRPr lang="en-US" sz="1400" dirty="0">
              <a:ln>
                <a:noFill/>
              </a:ln>
              <a:solidFill>
                <a:srgbClr val="000000"/>
              </a:solidFill>
              <a:effectLst/>
              <a:latin typeface="Helvetica Neue"/>
              <a:ea typeface="Arial Unicode MS"/>
              <a:cs typeface="Arial Unicode MS"/>
            </a:endParaRPr>
          </a:p>
          <a:p>
            <a:pPr lvl="1">
              <a:buFontTx/>
              <a:buChar char="-"/>
            </a:pPr>
            <a:endParaRPr lang="en-US" sz="1400" dirty="0">
              <a:solidFill>
                <a:srgbClr val="000000"/>
              </a:solidFill>
              <a:latin typeface="Helvetica Neue"/>
              <a:ea typeface="Arial Unicode MS"/>
              <a:cs typeface="Arial Unicode MS"/>
            </a:endParaRPr>
          </a:p>
          <a:p>
            <a:pPr lvl="1">
              <a:buFontTx/>
              <a:buChar char="-"/>
            </a:pPr>
            <a:endParaRPr lang="en-US" sz="1400" dirty="0">
              <a:ln>
                <a:noFill/>
              </a:ln>
              <a:solidFill>
                <a:srgbClr val="000000"/>
              </a:solidFill>
              <a:effectLst/>
              <a:latin typeface="Helvetica Neue"/>
              <a:ea typeface="Arial Unicode MS"/>
              <a:cs typeface="Arial Unicode MS"/>
            </a:endParaRPr>
          </a:p>
          <a:p>
            <a:pPr lvl="1">
              <a:buFontTx/>
              <a:buChar char="-"/>
            </a:pPr>
            <a:endParaRPr lang="en-US" sz="1400" dirty="0">
              <a:ln>
                <a:noFill/>
              </a:ln>
              <a:solidFill>
                <a:srgbClr val="000000"/>
              </a:solidFill>
              <a:effectLst/>
              <a:latin typeface="Helvetica Neue"/>
              <a:ea typeface="Arial Unicode MS"/>
              <a:cs typeface="Arial Unicode MS"/>
            </a:endParaRPr>
          </a:p>
          <a:p>
            <a:pPr marL="457200" lvl="1" indent="0">
              <a:buNone/>
            </a:pPr>
            <a:endParaRPr lang="en-US" sz="14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126265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613B-8AE5-4F48-80AD-2184E1692069}"/>
              </a:ext>
            </a:extLst>
          </p:cNvPr>
          <p:cNvSpPr>
            <a:spLocks noGrp="1"/>
          </p:cNvSpPr>
          <p:nvPr>
            <p:ph type="title"/>
          </p:nvPr>
        </p:nvSpPr>
        <p:spPr/>
        <p:txBody>
          <a:bodyPr/>
          <a:lstStyle/>
          <a:p>
            <a:r>
              <a:rPr lang="en-US" dirty="0"/>
              <a:t>What other fatal flaws did PSE/Quanta have in their load flow modeling?</a:t>
            </a:r>
          </a:p>
        </p:txBody>
      </p:sp>
      <p:sp>
        <p:nvSpPr>
          <p:cNvPr id="3" name="Content Placeholder 2">
            <a:extLst>
              <a:ext uri="{FF2B5EF4-FFF2-40B4-BE49-F238E27FC236}">
                <a16:creationId xmlns:a16="http://schemas.microsoft.com/office/drawing/2014/main" id="{76A2C667-149F-4677-91FE-44B762B88A1F}"/>
              </a:ext>
            </a:extLst>
          </p:cNvPr>
          <p:cNvSpPr>
            <a:spLocks noGrp="1"/>
          </p:cNvSpPr>
          <p:nvPr>
            <p:ph idx="1"/>
          </p:nvPr>
        </p:nvSpPr>
        <p:spPr/>
        <p:txBody>
          <a:bodyPr/>
          <a:lstStyle/>
          <a:p>
            <a:r>
              <a:rPr lang="en-US" sz="1800" dirty="0">
                <a:effectLst/>
                <a:latin typeface="Times New Roman" panose="02020603050405020304" pitchFamily="18" charset="0"/>
                <a:ea typeface="Arial Unicode MS"/>
              </a:rPr>
              <a:t>We can only know with final absolute certainty what mistakes the PSE/Quanta made by looking at the detailed input/output files in the load flow modeling they conducted </a:t>
            </a:r>
          </a:p>
          <a:p>
            <a:r>
              <a:rPr lang="en-US" sz="1800" dirty="0">
                <a:ln>
                  <a:noFill/>
                </a:ln>
                <a:solidFill>
                  <a:srgbClr val="000000"/>
                </a:solidFill>
                <a:effectLst/>
                <a:latin typeface="Helvetica Neue"/>
                <a:ea typeface="Arial Unicode MS"/>
                <a:cs typeface="Arial Unicode MS"/>
              </a:rPr>
              <a:t>Or, conversely, we can only know with final absolute certainty the project is valid if PSE proves with the essential five data files that they are right. What are they hiding?</a:t>
            </a:r>
          </a:p>
          <a:p>
            <a:r>
              <a:rPr lang="en-US" sz="1800" dirty="0">
                <a:effectLst/>
                <a:latin typeface="Times New Roman" panose="02020603050405020304" pitchFamily="18" charset="0"/>
                <a:ea typeface="Arial Unicode MS"/>
              </a:rPr>
              <a:t>PSE needs to SHOW ITS HOMEWORK! You would think they would want to do that to the hearing examiner’s satisfaction to make sure there is no doubt who is right</a:t>
            </a:r>
          </a:p>
          <a:p>
            <a:endParaRPr lang="en-US" sz="1800" dirty="0">
              <a:effectLst/>
              <a:latin typeface="Times New Roman" panose="02020603050405020304" pitchFamily="18" charset="0"/>
              <a:ea typeface="Arial Unicode MS"/>
            </a:endParaRPr>
          </a:p>
          <a:p>
            <a:r>
              <a:rPr lang="en-US" sz="1800" i="1" dirty="0">
                <a:effectLst/>
                <a:latin typeface="Times New Roman" panose="02020603050405020304" pitchFamily="18" charset="0"/>
                <a:ea typeface="Arial Unicode MS"/>
              </a:rPr>
              <a:t>I have done such a data autopsy using the five key input and output files that come from a load flow study. In a recent case in Montana as Consolidated Energy of New York’s consultant, I suspected, as here, flaws in the flow studies done for a major wind energy project. After searching for the data from the flow studies where I suspected to find flaws, in the span of just a few days, using the simple “find” feature that comes with every text file application like Notebook in Windows, I discovered these nine fatal flaws.</a:t>
            </a:r>
          </a:p>
          <a:p>
            <a:pPr marL="457200" lvl="1" indent="0">
              <a:buNone/>
            </a:pPr>
            <a:endParaRPr lang="en-US" sz="1000" dirty="0">
              <a:ln>
                <a:noFill/>
              </a:ln>
              <a:solidFill>
                <a:srgbClr val="000000"/>
              </a:solidFill>
              <a:effectLst/>
              <a:latin typeface="Helvetica Neue"/>
              <a:ea typeface="Arial Unicode MS"/>
              <a:cs typeface="Arial Unicode MS"/>
            </a:endParaRPr>
          </a:p>
          <a:p>
            <a:pPr marL="457200" lvl="1" indent="0">
              <a:buNone/>
            </a:pPr>
            <a:r>
              <a:rPr lang="en-US" sz="1000" dirty="0">
                <a:ln>
                  <a:noFill/>
                </a:ln>
                <a:solidFill>
                  <a:srgbClr val="000000"/>
                </a:solidFill>
                <a:effectLst/>
                <a:latin typeface="Helvetica Neue"/>
                <a:ea typeface="Arial Unicode MS"/>
                <a:cs typeface="Arial Unicode MS"/>
              </a:rPr>
              <a:t>It is not important for our purposes in this hearing to explain in detail what those incorrect data entries were. Suffice it to say the project proponent admitted these were all mistakes, and that it indeed about two of them but did not make corrections. The result being that a project initially projected to cost $260 million became one of $60 million. 		</a:t>
            </a:r>
          </a:p>
          <a:p>
            <a:pPr lvl="1"/>
            <a:endParaRPr lang="en-US" sz="10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350258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F77B-68B0-4844-A235-DF5A5B8700E6}"/>
              </a:ext>
            </a:extLst>
          </p:cNvPr>
          <p:cNvSpPr>
            <a:spLocks noGrp="1"/>
          </p:cNvSpPr>
          <p:nvPr>
            <p:ph type="title"/>
          </p:nvPr>
        </p:nvSpPr>
        <p:spPr/>
        <p:txBody>
          <a:bodyPr>
            <a:normAutofit/>
          </a:bodyPr>
          <a:lstStyle/>
          <a:p>
            <a:r>
              <a:rPr lang="en-US" sz="4000" dirty="0"/>
              <a:t>What if PSE still refuses to show its homework?</a:t>
            </a:r>
          </a:p>
        </p:txBody>
      </p:sp>
      <p:sp>
        <p:nvSpPr>
          <p:cNvPr id="3" name="Content Placeholder 2">
            <a:extLst>
              <a:ext uri="{FF2B5EF4-FFF2-40B4-BE49-F238E27FC236}">
                <a16:creationId xmlns:a16="http://schemas.microsoft.com/office/drawing/2014/main" id="{DCEA2B0C-E99B-4A8D-A631-E7EF93F82451}"/>
              </a:ext>
            </a:extLst>
          </p:cNvPr>
          <p:cNvSpPr>
            <a:spLocks noGrp="1"/>
          </p:cNvSpPr>
          <p:nvPr>
            <p:ph idx="1"/>
          </p:nvPr>
        </p:nvSpPr>
        <p:spPr/>
        <p:txBody>
          <a:bodyPr/>
          <a:lstStyle/>
          <a:p>
            <a:r>
              <a:rPr lang="en-US" dirty="0"/>
              <a:t>An autopsy like those I have done in recent consulting assignments needs to be done here.</a:t>
            </a:r>
          </a:p>
          <a:p>
            <a:r>
              <a:rPr lang="en-US" dirty="0"/>
              <a:t>Such an autopsy is needed here if the hearing examiner is going to see all the important facts. </a:t>
            </a:r>
          </a:p>
          <a:p>
            <a:r>
              <a:rPr lang="en-US" dirty="0"/>
              <a:t>If PSE fails to come forward with that information, then my strong circumstantial proof of the flaws in PSE’s one defective piece of evidence offered for project need is refuted and its permit application should be dismissed.</a:t>
            </a:r>
          </a:p>
        </p:txBody>
      </p:sp>
    </p:spTree>
    <p:extLst>
      <p:ext uri="{BB962C8B-B14F-4D97-AF65-F5344CB8AC3E}">
        <p14:creationId xmlns:p14="http://schemas.microsoft.com/office/powerpoint/2010/main" val="15636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0A41-68CD-44F6-829C-2B2EB7E086BE}"/>
              </a:ext>
            </a:extLst>
          </p:cNvPr>
          <p:cNvSpPr>
            <a:spLocks noGrp="1"/>
          </p:cNvSpPr>
          <p:nvPr>
            <p:ph type="title"/>
          </p:nvPr>
        </p:nvSpPr>
        <p:spPr/>
        <p:txBody>
          <a:bodyPr/>
          <a:lstStyle/>
          <a:p>
            <a:r>
              <a:rPr lang="en-US" dirty="0"/>
              <a:t>Solid, verifiable facts are required</a:t>
            </a:r>
          </a:p>
        </p:txBody>
      </p:sp>
      <p:sp>
        <p:nvSpPr>
          <p:cNvPr id="3" name="Content Placeholder 2">
            <a:extLst>
              <a:ext uri="{FF2B5EF4-FFF2-40B4-BE49-F238E27FC236}">
                <a16:creationId xmlns:a16="http://schemas.microsoft.com/office/drawing/2014/main" id="{3978FF7F-45C5-4361-8744-BA2B1FC28765}"/>
              </a:ext>
            </a:extLst>
          </p:cNvPr>
          <p:cNvSpPr>
            <a:spLocks noGrp="1"/>
          </p:cNvSpPr>
          <p:nvPr>
            <p:ph idx="1"/>
          </p:nvPr>
        </p:nvSpPr>
        <p:spPr/>
        <p:txBody>
          <a:bodyPr/>
          <a:lstStyle/>
          <a:p>
            <a:r>
              <a:rPr lang="en-US" sz="1800" dirty="0">
                <a:ln>
                  <a:noFill/>
                </a:ln>
                <a:solidFill>
                  <a:srgbClr val="000000"/>
                </a:solidFill>
                <a:effectLst/>
                <a:latin typeface="Helvetica Neue"/>
                <a:ea typeface="Arial Unicode MS"/>
                <a:cs typeface="Arial Unicode MS"/>
              </a:rPr>
              <a:t>The basic facts needed to support accurate, verifiable conclusions for a system upgrade are generated by computer simulations of a utility’s entire system known as “</a:t>
            </a:r>
            <a:r>
              <a:rPr lang="en-US" sz="1800" dirty="0">
                <a:ln>
                  <a:noFill/>
                </a:ln>
                <a:solidFill>
                  <a:srgbClr val="C00000"/>
                </a:solidFill>
                <a:effectLst/>
                <a:latin typeface="Helvetica Neue"/>
                <a:ea typeface="Arial Unicode MS"/>
                <a:cs typeface="Arial Unicode MS"/>
              </a:rPr>
              <a:t>load flow studies</a:t>
            </a:r>
            <a:r>
              <a:rPr lang="en-US" sz="1800" dirty="0">
                <a:ln>
                  <a:noFill/>
                </a:ln>
                <a:solidFill>
                  <a:srgbClr val="000000"/>
                </a:solidFill>
                <a:effectLst/>
                <a:latin typeface="Helvetica Neue"/>
                <a:ea typeface="Arial Unicode MS"/>
                <a:cs typeface="Arial Unicode MS"/>
              </a:rPr>
              <a:t>,” or “power studies.” </a:t>
            </a:r>
          </a:p>
          <a:p>
            <a:r>
              <a:rPr lang="en-US" sz="1800" dirty="0">
                <a:ln>
                  <a:noFill/>
                </a:ln>
                <a:solidFill>
                  <a:srgbClr val="000000"/>
                </a:solidFill>
                <a:effectLst/>
                <a:latin typeface="Helvetica Neue"/>
                <a:ea typeface="Arial Unicode MS"/>
                <a:cs typeface="Arial Unicode MS"/>
              </a:rPr>
              <a:t>These studies also include adding and analyzing other utilities’ resources outside the utility’s service area (</a:t>
            </a:r>
            <a:r>
              <a:rPr lang="en-US" sz="1800" i="1" dirty="0">
                <a:ln>
                  <a:noFill/>
                </a:ln>
                <a:solidFill>
                  <a:srgbClr val="000000"/>
                </a:solidFill>
                <a:effectLst/>
                <a:latin typeface="Helvetica Neue"/>
                <a:ea typeface="Arial Unicode MS"/>
                <a:cs typeface="Arial Unicode MS"/>
              </a:rPr>
              <a:t>but part of the interconnected grid</a:t>
            </a:r>
            <a:r>
              <a:rPr lang="en-US" sz="1800" dirty="0">
                <a:ln>
                  <a:noFill/>
                </a:ln>
                <a:solidFill>
                  <a:srgbClr val="000000"/>
                </a:solidFill>
                <a:effectLst/>
                <a:latin typeface="Helvetica Neue"/>
                <a:ea typeface="Arial Unicode MS"/>
                <a:cs typeface="Arial Unicode MS"/>
              </a:rPr>
              <a:t>) that can be called upon in an emergency. </a:t>
            </a:r>
          </a:p>
          <a:p>
            <a:r>
              <a:rPr lang="en-US" sz="1800" dirty="0">
                <a:ln>
                  <a:noFill/>
                </a:ln>
                <a:solidFill>
                  <a:srgbClr val="000000"/>
                </a:solidFill>
                <a:effectLst/>
                <a:latin typeface="Helvetica Neue"/>
                <a:ea typeface="Arial Unicode MS"/>
                <a:cs typeface="Arial Unicode MS"/>
              </a:rPr>
              <a:t>In fact, these simulations are indeed conducted in both “normal” and “emergency” scenarios, as we will see later. For four scenarios, in fact: </a:t>
            </a:r>
          </a:p>
          <a:p>
            <a:pPr lvl="1"/>
            <a:r>
              <a:rPr lang="en-US" sz="1400" dirty="0">
                <a:ln>
                  <a:noFill/>
                </a:ln>
                <a:solidFill>
                  <a:srgbClr val="000000"/>
                </a:solidFill>
                <a:effectLst/>
                <a:latin typeface="Helvetica Neue"/>
                <a:ea typeface="Arial Unicode MS"/>
                <a:cs typeface="Arial Unicode MS"/>
              </a:rPr>
              <a:t>winter peak load with no elements of the grid forced out of service, </a:t>
            </a:r>
          </a:p>
          <a:p>
            <a:pPr lvl="1"/>
            <a:r>
              <a:rPr lang="en-US" sz="1400" dirty="0">
                <a:ln>
                  <a:noFill/>
                </a:ln>
                <a:solidFill>
                  <a:srgbClr val="000000"/>
                </a:solidFill>
                <a:effectLst/>
                <a:latin typeface="Helvetica Neue"/>
                <a:ea typeface="Arial Unicode MS"/>
                <a:cs typeface="Arial Unicode MS"/>
              </a:rPr>
              <a:t>winter peak load with certain elements of the grid out of service on forced outages, </a:t>
            </a:r>
          </a:p>
          <a:p>
            <a:pPr lvl="1"/>
            <a:r>
              <a:rPr lang="en-US" sz="1400" dirty="0">
                <a:ln>
                  <a:noFill/>
                </a:ln>
                <a:solidFill>
                  <a:srgbClr val="000000"/>
                </a:solidFill>
                <a:effectLst/>
                <a:latin typeface="Helvetica Neue"/>
                <a:ea typeface="Arial Unicode MS"/>
                <a:cs typeface="Arial Unicode MS"/>
              </a:rPr>
              <a:t>summer peak load with no elements of the grid forced out of service, </a:t>
            </a:r>
          </a:p>
          <a:p>
            <a:pPr lvl="1"/>
            <a:r>
              <a:rPr lang="en-US" sz="1400" dirty="0">
                <a:ln>
                  <a:noFill/>
                </a:ln>
                <a:solidFill>
                  <a:srgbClr val="000000"/>
                </a:solidFill>
                <a:effectLst/>
                <a:latin typeface="Helvetica Neue"/>
                <a:ea typeface="Arial Unicode MS"/>
                <a:cs typeface="Arial Unicode MS"/>
              </a:rPr>
              <a:t>and summer peak load with certain elements of the grid out of service on forced outages.</a:t>
            </a:r>
          </a:p>
          <a:p>
            <a:endParaRPr lang="en-US" dirty="0"/>
          </a:p>
        </p:txBody>
      </p:sp>
    </p:spTree>
    <p:extLst>
      <p:ext uri="{BB962C8B-B14F-4D97-AF65-F5344CB8AC3E}">
        <p14:creationId xmlns:p14="http://schemas.microsoft.com/office/powerpoint/2010/main" val="103589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D68C-41C2-4E61-A8BD-EE212812AD1C}"/>
              </a:ext>
            </a:extLst>
          </p:cNvPr>
          <p:cNvSpPr>
            <a:spLocks noGrp="1"/>
          </p:cNvSpPr>
          <p:nvPr>
            <p:ph type="title"/>
          </p:nvPr>
        </p:nvSpPr>
        <p:spPr/>
        <p:txBody>
          <a:bodyPr>
            <a:normAutofit fontScale="90000"/>
          </a:bodyPr>
          <a:lstStyle/>
          <a:p>
            <a:r>
              <a:rPr lang="en-US" dirty="0"/>
              <a:t>There are alternatives to EE that are lower cost, have lower cost, lower environmental impact and are much safer (explained in detail in my report)</a:t>
            </a:r>
          </a:p>
        </p:txBody>
      </p:sp>
      <p:sp>
        <p:nvSpPr>
          <p:cNvPr id="3" name="Content Placeholder 2">
            <a:extLst>
              <a:ext uri="{FF2B5EF4-FFF2-40B4-BE49-F238E27FC236}">
                <a16:creationId xmlns:a16="http://schemas.microsoft.com/office/drawing/2014/main" id="{EB8CE3AF-90B4-456C-B2FE-C8B10C1BC3E4}"/>
              </a:ext>
            </a:extLst>
          </p:cNvPr>
          <p:cNvSpPr>
            <a:spLocks noGrp="1"/>
          </p:cNvSpPr>
          <p:nvPr>
            <p:ph idx="1"/>
          </p:nvPr>
        </p:nvSpPr>
        <p:spPr>
          <a:xfrm>
            <a:off x="838200" y="2448559"/>
            <a:ext cx="10515600" cy="3728403"/>
          </a:xfrm>
        </p:spPr>
        <p:txBody>
          <a:bodyPr/>
          <a:lstStyle/>
          <a:p>
            <a:r>
              <a:rPr lang="en-US" dirty="0"/>
              <a:t>Seattle City Light Eastside Lines</a:t>
            </a:r>
          </a:p>
          <a:p>
            <a:r>
              <a:rPr lang="en-US" dirty="0"/>
              <a:t>Lake Tradition Transformer</a:t>
            </a:r>
          </a:p>
          <a:p>
            <a:r>
              <a:rPr lang="en-US" dirty="0"/>
              <a:t>50 MW Peaker Plant</a:t>
            </a:r>
          </a:p>
          <a:p>
            <a:r>
              <a:rPr lang="en-US" dirty="0"/>
              <a:t>Demand Side Management</a:t>
            </a:r>
          </a:p>
        </p:txBody>
      </p:sp>
    </p:spTree>
    <p:extLst>
      <p:ext uri="{BB962C8B-B14F-4D97-AF65-F5344CB8AC3E}">
        <p14:creationId xmlns:p14="http://schemas.microsoft.com/office/powerpoint/2010/main" val="38171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49EE-17F1-4C9E-BB59-D923CA0C22FC}"/>
              </a:ext>
            </a:extLst>
          </p:cNvPr>
          <p:cNvSpPr>
            <a:spLocks noGrp="1"/>
          </p:cNvSpPr>
          <p:nvPr>
            <p:ph type="title"/>
          </p:nvPr>
        </p:nvSpPr>
        <p:spPr/>
        <p:txBody>
          <a:bodyPr/>
          <a:lstStyle/>
          <a:p>
            <a:r>
              <a:rPr lang="en-US" dirty="0"/>
              <a:t>The Synapse work…my findings</a:t>
            </a:r>
            <a:br>
              <a:rPr lang="en-US" dirty="0"/>
            </a:br>
            <a:r>
              <a:rPr lang="en-US" dirty="0"/>
              <a:t>(explained in detail in my report)</a:t>
            </a:r>
          </a:p>
        </p:txBody>
      </p:sp>
      <p:sp>
        <p:nvSpPr>
          <p:cNvPr id="3" name="Content Placeholder 2">
            <a:extLst>
              <a:ext uri="{FF2B5EF4-FFF2-40B4-BE49-F238E27FC236}">
                <a16:creationId xmlns:a16="http://schemas.microsoft.com/office/drawing/2014/main" id="{18B7DA21-1389-4B5F-8373-D535BB973783}"/>
              </a:ext>
            </a:extLst>
          </p:cNvPr>
          <p:cNvSpPr>
            <a:spLocks noGrp="1"/>
          </p:cNvSpPr>
          <p:nvPr>
            <p:ph idx="1"/>
          </p:nvPr>
        </p:nvSpPr>
        <p:spPr>
          <a:xfrm>
            <a:off x="838200" y="2631440"/>
            <a:ext cx="10515600" cy="3545522"/>
          </a:xfrm>
        </p:spPr>
        <p:txBody>
          <a:bodyPr/>
          <a:lstStyle/>
          <a:p>
            <a:r>
              <a:rPr lang="en-US" dirty="0"/>
              <a:t>Winter findings…No winter need.  </a:t>
            </a:r>
            <a:r>
              <a:rPr lang="en-US"/>
              <a:t>Matches </a:t>
            </a:r>
            <a:r>
              <a:rPr lang="en-US" dirty="0"/>
              <a:t>Lauckhart/Schiffman work</a:t>
            </a:r>
          </a:p>
          <a:p>
            <a:endParaRPr lang="en-US" dirty="0"/>
          </a:p>
          <a:p>
            <a:pPr marL="0" indent="0">
              <a:buNone/>
            </a:pPr>
            <a:endParaRPr lang="en-US" dirty="0"/>
          </a:p>
          <a:p>
            <a:r>
              <a:rPr lang="en-US" dirty="0"/>
              <a:t>Summer Findings…bogus Bulk Electric System Vulnerability problem</a:t>
            </a:r>
          </a:p>
        </p:txBody>
      </p:sp>
    </p:spTree>
    <p:extLst>
      <p:ext uri="{BB962C8B-B14F-4D97-AF65-F5344CB8AC3E}">
        <p14:creationId xmlns:p14="http://schemas.microsoft.com/office/powerpoint/2010/main" val="219955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C30C-174C-41E3-B4B1-197A04198D9C}"/>
              </a:ext>
            </a:extLst>
          </p:cNvPr>
          <p:cNvSpPr>
            <a:spLocks noGrp="1"/>
          </p:cNvSpPr>
          <p:nvPr>
            <p:ph type="title"/>
          </p:nvPr>
        </p:nvSpPr>
        <p:spPr/>
        <p:txBody>
          <a:bodyPr/>
          <a:lstStyle/>
          <a:p>
            <a:r>
              <a:rPr lang="en-US" dirty="0"/>
              <a:t>Responsible Power Planning</a:t>
            </a:r>
            <a:br>
              <a:rPr lang="en-US" dirty="0"/>
            </a:br>
            <a:r>
              <a:rPr lang="en-US" dirty="0"/>
              <a:t>  Details in my report</a:t>
            </a:r>
          </a:p>
        </p:txBody>
      </p:sp>
      <p:sp>
        <p:nvSpPr>
          <p:cNvPr id="3" name="Content Placeholder 2">
            <a:extLst>
              <a:ext uri="{FF2B5EF4-FFF2-40B4-BE49-F238E27FC236}">
                <a16:creationId xmlns:a16="http://schemas.microsoft.com/office/drawing/2014/main" id="{21A89CB3-8ADB-4DCE-80D4-9DDD83CD7408}"/>
              </a:ext>
            </a:extLst>
          </p:cNvPr>
          <p:cNvSpPr>
            <a:spLocks noGrp="1"/>
          </p:cNvSpPr>
          <p:nvPr>
            <p:ph idx="1"/>
          </p:nvPr>
        </p:nvSpPr>
        <p:spPr/>
        <p:txBody>
          <a:bodyPr>
            <a:normAutofit/>
          </a:bodyPr>
          <a:lstStyle/>
          <a:p>
            <a:pPr marL="0" marR="0" indent="0">
              <a:spcBef>
                <a:spcPts val="0"/>
              </a:spcBef>
              <a:spcAft>
                <a:spcPts val="0"/>
              </a:spcAft>
              <a:buNone/>
            </a:pPr>
            <a:r>
              <a:rPr lang="en-US" sz="2800" dirty="0">
                <a:effectLst/>
                <a:latin typeface="Times New Roman" panose="02020603050405020304" pitchFamily="18" charset="0"/>
                <a:ea typeface="Arial Unicode MS"/>
              </a:rPr>
              <a:t>I worked for Puget for 21 years, including 5 years as Vice President of Power Planning.  We performed our Power Planning duties in a responsible cost effective, and environmentally conscious manner.   Examples of Responsible Power Planning are:</a:t>
            </a:r>
          </a:p>
          <a:p>
            <a:pPr marL="0" indent="0">
              <a:buNone/>
            </a:pPr>
            <a:endParaRPr lang="en-US" dirty="0"/>
          </a:p>
          <a:p>
            <a:r>
              <a:rPr lang="en-US" dirty="0"/>
              <a:t>John Ellis on using BPA lines instead of building our own</a:t>
            </a:r>
          </a:p>
          <a:p>
            <a:r>
              <a:rPr lang="en-US" dirty="0"/>
              <a:t>BPA I-5 Corridor Reinforcement Planning…cancelled</a:t>
            </a:r>
          </a:p>
          <a:p>
            <a:r>
              <a:rPr lang="en-US" dirty="0"/>
              <a:t>Responsible Power Planning = using one of the </a:t>
            </a:r>
            <a:r>
              <a:rPr lang="en-US"/>
              <a:t>safer alternatives </a:t>
            </a:r>
            <a:r>
              <a:rPr lang="en-US" dirty="0"/>
              <a:t>instead of building Energize Eastside</a:t>
            </a:r>
          </a:p>
        </p:txBody>
      </p:sp>
    </p:spTree>
    <p:extLst>
      <p:ext uri="{BB962C8B-B14F-4D97-AF65-F5344CB8AC3E}">
        <p14:creationId xmlns:p14="http://schemas.microsoft.com/office/powerpoint/2010/main" val="885841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31F5-F943-4CBF-A9E5-413A208BF0F4}"/>
              </a:ext>
            </a:extLst>
          </p:cNvPr>
          <p:cNvSpPr>
            <a:spLocks noGrp="1"/>
          </p:cNvSpPr>
          <p:nvPr>
            <p:ph type="title"/>
          </p:nvPr>
        </p:nvSpPr>
        <p:spPr/>
        <p:txBody>
          <a:bodyPr/>
          <a:lstStyle/>
          <a:p>
            <a:r>
              <a:rPr lang="en-US" b="1" u="sng" dirty="0"/>
              <a:t>Findings and Conclusion</a:t>
            </a:r>
          </a:p>
        </p:txBody>
      </p:sp>
      <p:sp>
        <p:nvSpPr>
          <p:cNvPr id="3" name="Content Placeholder 2">
            <a:extLst>
              <a:ext uri="{FF2B5EF4-FFF2-40B4-BE49-F238E27FC236}">
                <a16:creationId xmlns:a16="http://schemas.microsoft.com/office/drawing/2014/main" id="{23BCA655-91E9-4B7E-84C2-3198E734FCDB}"/>
              </a:ext>
            </a:extLst>
          </p:cNvPr>
          <p:cNvSpPr>
            <a:spLocks noGrp="1"/>
          </p:cNvSpPr>
          <p:nvPr>
            <p:ph idx="1"/>
          </p:nvPr>
        </p:nvSpPr>
        <p:spPr/>
        <p:txBody>
          <a:bodyPr>
            <a:normAutofit lnSpcReduction="10000"/>
          </a:bodyPr>
          <a:lstStyle/>
          <a:p>
            <a:endParaRPr lang="en-US" dirty="0"/>
          </a:p>
          <a:p>
            <a:r>
              <a:rPr lang="en-US" dirty="0"/>
              <a:t>As is well documented in this report, PSE fails in its legal burden to prove project need.  </a:t>
            </a:r>
          </a:p>
          <a:p>
            <a:endParaRPr lang="en-US" dirty="0"/>
          </a:p>
          <a:p>
            <a:r>
              <a:rPr lang="en-US" dirty="0"/>
              <a:t>The PSE CUP for Energize Eastside should be denied.   </a:t>
            </a:r>
          </a:p>
          <a:p>
            <a:endParaRPr lang="en-US" dirty="0"/>
          </a:p>
          <a:p>
            <a:r>
              <a:rPr lang="en-US" dirty="0">
                <a:solidFill>
                  <a:srgbClr val="FF0000"/>
                </a:solidFill>
              </a:rPr>
              <a:t>If PSE thinks the denial was improper, PSE has the option of taking the matter to EFSEC.  That is where they should have gone in the first place and they have that option if Newcastle denies their CUP application.</a:t>
            </a:r>
          </a:p>
          <a:p>
            <a:endParaRPr lang="en-US" dirty="0"/>
          </a:p>
        </p:txBody>
      </p:sp>
    </p:spTree>
    <p:extLst>
      <p:ext uri="{BB962C8B-B14F-4D97-AF65-F5344CB8AC3E}">
        <p14:creationId xmlns:p14="http://schemas.microsoft.com/office/powerpoint/2010/main" val="128940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27B1-870B-4757-956F-FF3836B4206E}"/>
              </a:ext>
            </a:extLst>
          </p:cNvPr>
          <p:cNvSpPr>
            <a:spLocks noGrp="1"/>
          </p:cNvSpPr>
          <p:nvPr>
            <p:ph type="title"/>
          </p:nvPr>
        </p:nvSpPr>
        <p:spPr/>
        <p:txBody>
          <a:bodyPr/>
          <a:lstStyle/>
          <a:p>
            <a:r>
              <a:rPr lang="en-US" dirty="0"/>
              <a:t>What are </a:t>
            </a:r>
            <a:r>
              <a:rPr lang="en-US" dirty="0">
                <a:solidFill>
                  <a:srgbClr val="C00000"/>
                </a:solidFill>
              </a:rPr>
              <a:t>load flow studies</a:t>
            </a:r>
            <a:r>
              <a:rPr lang="en-US" dirty="0"/>
              <a:t>?</a:t>
            </a:r>
          </a:p>
        </p:txBody>
      </p:sp>
      <p:sp>
        <p:nvSpPr>
          <p:cNvPr id="3" name="Content Placeholder 2">
            <a:extLst>
              <a:ext uri="{FF2B5EF4-FFF2-40B4-BE49-F238E27FC236}">
                <a16:creationId xmlns:a16="http://schemas.microsoft.com/office/drawing/2014/main" id="{2486D119-D408-4283-A91A-FCD301B35E7E}"/>
              </a:ext>
            </a:extLst>
          </p:cNvPr>
          <p:cNvSpPr>
            <a:spLocks noGrp="1"/>
          </p:cNvSpPr>
          <p:nvPr>
            <p:ph idx="1"/>
          </p:nvPr>
        </p:nvSpPr>
        <p:spPr/>
        <p:txBody>
          <a:bodyPr/>
          <a:lstStyle/>
          <a:p>
            <a:r>
              <a:rPr lang="en-US" dirty="0"/>
              <a:t>Load flow studies are the mechanism that utilities use to test the reliability of the transmission grid </a:t>
            </a:r>
          </a:p>
          <a:p>
            <a:r>
              <a:rPr lang="en-US" dirty="0"/>
              <a:t>Load flow studies are designed to predict the behavior of the entire interconnected power grid in a future time period</a:t>
            </a:r>
          </a:p>
          <a:p>
            <a:r>
              <a:rPr lang="en-US" dirty="0"/>
              <a:t>Puget is embedded in and an integral part of the entire Western Interconnect (aka WECC) area</a:t>
            </a:r>
          </a:p>
          <a:p>
            <a:r>
              <a:rPr lang="en-US" dirty="0"/>
              <a:t>Load flow modeling involves complicated mathematical algorithms to address a nonlinear system with a massive amount of input data</a:t>
            </a:r>
          </a:p>
          <a:p>
            <a:pPr lvl="1"/>
            <a:r>
              <a:rPr lang="en-US" dirty="0"/>
              <a:t>Solving the power flow Jacobian Matrix</a:t>
            </a:r>
          </a:p>
          <a:p>
            <a:pPr lvl="1"/>
            <a:r>
              <a:rPr lang="en-US" dirty="0"/>
              <a:t>use of the Newton–Raphson solution method to address the non-linearity</a:t>
            </a:r>
          </a:p>
          <a:p>
            <a:pPr lvl="1"/>
            <a:endParaRPr lang="en-US" dirty="0"/>
          </a:p>
          <a:p>
            <a:pPr lvl="1"/>
            <a:endParaRPr lang="en-US" dirty="0"/>
          </a:p>
        </p:txBody>
      </p:sp>
    </p:spTree>
    <p:extLst>
      <p:ext uri="{BB962C8B-B14F-4D97-AF65-F5344CB8AC3E}">
        <p14:creationId xmlns:p14="http://schemas.microsoft.com/office/powerpoint/2010/main" val="303634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E380-5C78-4DE7-8D59-D200C2541367}"/>
              </a:ext>
            </a:extLst>
          </p:cNvPr>
          <p:cNvSpPr>
            <a:spLocks noGrp="1"/>
          </p:cNvSpPr>
          <p:nvPr>
            <p:ph type="title"/>
          </p:nvPr>
        </p:nvSpPr>
        <p:spPr/>
        <p:txBody>
          <a:bodyPr/>
          <a:lstStyle/>
          <a:p>
            <a:r>
              <a:rPr lang="en-US" dirty="0"/>
              <a:t>Problems with PSE/Quanta studies</a:t>
            </a:r>
          </a:p>
        </p:txBody>
      </p:sp>
      <p:sp>
        <p:nvSpPr>
          <p:cNvPr id="3" name="Content Placeholder 2">
            <a:extLst>
              <a:ext uri="{FF2B5EF4-FFF2-40B4-BE49-F238E27FC236}">
                <a16:creationId xmlns:a16="http://schemas.microsoft.com/office/drawing/2014/main" id="{FE1D1014-B0C7-4EA5-8C7F-F7C6B15B2776}"/>
              </a:ext>
            </a:extLst>
          </p:cNvPr>
          <p:cNvSpPr>
            <a:spLocks noGrp="1"/>
          </p:cNvSpPr>
          <p:nvPr>
            <p:ph idx="1"/>
          </p:nvPr>
        </p:nvSpPr>
        <p:spPr>
          <a:xfrm>
            <a:off x="873760" y="1856105"/>
            <a:ext cx="10515600" cy="4351338"/>
          </a:xfrm>
        </p:spPr>
        <p:txBody>
          <a:bodyPr/>
          <a:lstStyle/>
          <a:p>
            <a:r>
              <a:rPr lang="en-US" dirty="0"/>
              <a:t>PSE’s load flow studies addressing the possible need for EE make no sense in the eyes of a qualified expert like myself</a:t>
            </a:r>
          </a:p>
          <a:p>
            <a:r>
              <a:rPr lang="en-US" dirty="0"/>
              <a:t>Input data is flawed, which results in flawed output</a:t>
            </a:r>
          </a:p>
          <a:p>
            <a:pPr lvl="2"/>
            <a:r>
              <a:rPr lang="en-US" dirty="0"/>
              <a:t>At least seven (7) major flaws in the input data (detailed in a later slide)</a:t>
            </a:r>
          </a:p>
          <a:p>
            <a:pPr lvl="2"/>
            <a:r>
              <a:rPr lang="en-US" dirty="0"/>
              <a:t>“Garbage In – Garbage Out” The studies are very much out of date</a:t>
            </a:r>
          </a:p>
          <a:p>
            <a:pPr lvl="2"/>
            <a:r>
              <a:rPr lang="en-US" dirty="0"/>
              <a:t>Studies were run in 2013 to forecast what would happen in the year 2018</a:t>
            </a:r>
          </a:p>
          <a:p>
            <a:pPr lvl="2"/>
            <a:r>
              <a:rPr lang="en-US" dirty="0"/>
              <a:t>PSE’s Public Relations approach to telling the public about this problem oversimplified the important outputs of the load flow study</a:t>
            </a:r>
          </a:p>
          <a:p>
            <a:endParaRPr lang="en-US" dirty="0"/>
          </a:p>
        </p:txBody>
      </p:sp>
    </p:spTree>
    <p:extLst>
      <p:ext uri="{BB962C8B-B14F-4D97-AF65-F5344CB8AC3E}">
        <p14:creationId xmlns:p14="http://schemas.microsoft.com/office/powerpoint/2010/main" val="103991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F41E26-E36A-4062-AF23-705DC0B22049}"/>
              </a:ext>
            </a:extLst>
          </p:cNvPr>
          <p:cNvSpPr>
            <a:spLocks noGrp="1"/>
          </p:cNvSpPr>
          <p:nvPr>
            <p:ph type="title"/>
          </p:nvPr>
        </p:nvSpPr>
        <p:spPr/>
        <p:txBody>
          <a:bodyPr/>
          <a:lstStyle/>
          <a:p>
            <a:r>
              <a:rPr lang="en-US" dirty="0"/>
              <a:t>PSE oversimplified and erroneous depiction of load flow output</a:t>
            </a:r>
          </a:p>
        </p:txBody>
      </p:sp>
      <p:pic>
        <p:nvPicPr>
          <p:cNvPr id="7" name="Content Placeholder 6">
            <a:extLst>
              <a:ext uri="{FF2B5EF4-FFF2-40B4-BE49-F238E27FC236}">
                <a16:creationId xmlns:a16="http://schemas.microsoft.com/office/drawing/2014/main" id="{A447FA56-E627-44C4-BB18-978A6EF56211}"/>
              </a:ext>
            </a:extLst>
          </p:cNvPr>
          <p:cNvPicPr>
            <a:picLocks noGrp="1" noChangeAspect="1"/>
          </p:cNvPicPr>
          <p:nvPr>
            <p:ph idx="1"/>
          </p:nvPr>
        </p:nvPicPr>
        <p:blipFill>
          <a:blip r:embed="rId2"/>
          <a:stretch>
            <a:fillRect/>
          </a:stretch>
        </p:blipFill>
        <p:spPr>
          <a:xfrm>
            <a:off x="5254625" y="1933575"/>
            <a:ext cx="6029325" cy="2981325"/>
          </a:xfrm>
          <a:prstGeom prst="rect">
            <a:avLst/>
          </a:prstGeom>
        </p:spPr>
      </p:pic>
      <p:sp>
        <p:nvSpPr>
          <p:cNvPr id="6" name="Text Placeholder 5">
            <a:extLst>
              <a:ext uri="{FF2B5EF4-FFF2-40B4-BE49-F238E27FC236}">
                <a16:creationId xmlns:a16="http://schemas.microsoft.com/office/drawing/2014/main" id="{3731C1E9-78CC-4C9E-9B56-EFDE9022B1EF}"/>
              </a:ext>
            </a:extLst>
          </p:cNvPr>
          <p:cNvSpPr>
            <a:spLocks noGrp="1"/>
          </p:cNvSpPr>
          <p:nvPr>
            <p:ph type="body" sz="half" idx="2"/>
          </p:nvPr>
        </p:nvSpPr>
        <p:spPr/>
        <p:txBody>
          <a:bodyPr/>
          <a:lstStyle/>
          <a:p>
            <a:endParaRPr lang="en-US" dirty="0"/>
          </a:p>
          <a:p>
            <a:pPr marL="285750" indent="-285750">
              <a:buFont typeface="Arial" panose="020B0604020202020204" pitchFamily="34" charset="0"/>
              <a:buChar char="•"/>
            </a:pPr>
            <a:r>
              <a:rPr lang="en-US" dirty="0"/>
              <a:t>The eastside is embedded in the WECC grid…No indication of what the boundaries of the eastside are</a:t>
            </a:r>
          </a:p>
          <a:p>
            <a:pPr marL="285750" indent="-285750">
              <a:buFont typeface="Arial" panose="020B0604020202020204" pitchFamily="34" charset="0"/>
              <a:buChar char="•"/>
            </a:pPr>
            <a:r>
              <a:rPr lang="en-US" dirty="0"/>
              <a:t>No indication of how the eastside “Current System Capacity” is determined</a:t>
            </a:r>
          </a:p>
          <a:p>
            <a:pPr marL="285750" indent="-285750">
              <a:buFont typeface="Arial" panose="020B0604020202020204" pitchFamily="34" charset="0"/>
              <a:buChar char="•"/>
            </a:pPr>
            <a:r>
              <a:rPr lang="en-US" dirty="0"/>
              <a:t>Customer Demand growth is now demonstrably way too high</a:t>
            </a:r>
          </a:p>
          <a:p>
            <a:pPr marL="285750" indent="-285750">
              <a:buFont typeface="Arial" panose="020B0604020202020204" pitchFamily="34" charset="0"/>
              <a:buChar char="•"/>
            </a:pPr>
            <a:r>
              <a:rPr lang="en-US" dirty="0"/>
              <a:t>This graphic is intended to tell someone that there will be outages on the eastside if EE is not built.  But no legitimate basis for that conclusion.  </a:t>
            </a:r>
          </a:p>
          <a:p>
            <a:pPr marL="285750" indent="-285750">
              <a:buFont typeface="Arial" panose="020B0604020202020204" pitchFamily="34" charset="0"/>
              <a:buChar char="•"/>
            </a:pPr>
            <a:r>
              <a:rPr lang="en-US" dirty="0"/>
              <a:t> </a:t>
            </a:r>
            <a:r>
              <a:rPr lang="en-US" dirty="0">
                <a:solidFill>
                  <a:srgbClr val="C00000"/>
                </a:solidFill>
              </a:rPr>
              <a:t>Show us your homework!!!</a:t>
            </a:r>
          </a:p>
        </p:txBody>
      </p:sp>
    </p:spTree>
    <p:extLst>
      <p:ext uri="{BB962C8B-B14F-4D97-AF65-F5344CB8AC3E}">
        <p14:creationId xmlns:p14="http://schemas.microsoft.com/office/powerpoint/2010/main" val="351059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295-E525-44AA-9B51-A6D8E39C9382}"/>
              </a:ext>
            </a:extLst>
          </p:cNvPr>
          <p:cNvSpPr>
            <a:spLocks noGrp="1"/>
          </p:cNvSpPr>
          <p:nvPr>
            <p:ph type="title"/>
          </p:nvPr>
        </p:nvSpPr>
        <p:spPr/>
        <p:txBody>
          <a:bodyPr>
            <a:normAutofit fontScale="90000"/>
          </a:bodyPr>
          <a:lstStyle/>
          <a:p>
            <a:r>
              <a:rPr lang="en-US" dirty="0"/>
              <a:t>Eight NERC/FERC subregions</a:t>
            </a:r>
            <a:br>
              <a:rPr lang="en-US" dirty="0"/>
            </a:br>
            <a:r>
              <a:rPr lang="en-US" dirty="0"/>
              <a:t>     </a:t>
            </a:r>
            <a:r>
              <a:rPr lang="en-US" sz="2800" dirty="0"/>
              <a:t>WECC is one of the eight</a:t>
            </a:r>
            <a:br>
              <a:rPr lang="en-US" sz="2800" dirty="0"/>
            </a:br>
            <a:r>
              <a:rPr lang="en-US" sz="2800" dirty="0"/>
              <a:t>        PSE is embedded in and a part of WECC</a:t>
            </a:r>
          </a:p>
        </p:txBody>
      </p:sp>
      <p:pic>
        <p:nvPicPr>
          <p:cNvPr id="11" name="Content Placeholder 10">
            <a:extLst>
              <a:ext uri="{FF2B5EF4-FFF2-40B4-BE49-F238E27FC236}">
                <a16:creationId xmlns:a16="http://schemas.microsoft.com/office/drawing/2014/main" id="{54F0150D-8CE2-4D33-AE0F-310AC3E51A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8771" y="1825624"/>
            <a:ext cx="8158220" cy="4879975"/>
          </a:xfrm>
        </p:spPr>
      </p:pic>
    </p:spTree>
    <p:extLst>
      <p:ext uri="{BB962C8B-B14F-4D97-AF65-F5344CB8AC3E}">
        <p14:creationId xmlns:p14="http://schemas.microsoft.com/office/powerpoint/2010/main" val="104049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DA57-95E3-47AE-9B7C-F0E88D66E9F9}"/>
              </a:ext>
            </a:extLst>
          </p:cNvPr>
          <p:cNvSpPr>
            <a:spLocks noGrp="1"/>
          </p:cNvSpPr>
          <p:nvPr>
            <p:ph type="title"/>
          </p:nvPr>
        </p:nvSpPr>
        <p:spPr/>
        <p:txBody>
          <a:bodyPr>
            <a:normAutofit fontScale="90000"/>
          </a:bodyPr>
          <a:lstStyle/>
          <a:p>
            <a:r>
              <a:rPr lang="en-US" dirty="0"/>
              <a:t>Five WECC subregional planning regions</a:t>
            </a:r>
            <a:br>
              <a:rPr lang="en-US" dirty="0"/>
            </a:br>
            <a:r>
              <a:rPr lang="en-US" dirty="0"/>
              <a:t>   </a:t>
            </a:r>
            <a:r>
              <a:rPr lang="en-US" sz="1800" dirty="0"/>
              <a:t>These subregions of WECC perform transmission reliability studies annually.   Both load flow and transient stability analysis taking into account possible contingency outages of generators and transmission lines (N-2)</a:t>
            </a:r>
            <a:br>
              <a:rPr lang="en-US" sz="1800" dirty="0"/>
            </a:br>
            <a:br>
              <a:rPr lang="en-US" sz="1800" dirty="0"/>
            </a:br>
            <a:r>
              <a:rPr lang="en-US" sz="1800" dirty="0"/>
              <a:t>       PSE is embedded in and a part of Northern Grid</a:t>
            </a:r>
          </a:p>
        </p:txBody>
      </p:sp>
      <p:pic>
        <p:nvPicPr>
          <p:cNvPr id="5" name="Content Placeholder 4">
            <a:extLst>
              <a:ext uri="{FF2B5EF4-FFF2-40B4-BE49-F238E27FC236}">
                <a16:creationId xmlns:a16="http://schemas.microsoft.com/office/drawing/2014/main" id="{4DC6B489-E4EA-460D-B46E-03120E7319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5499" y="1998344"/>
            <a:ext cx="5839301" cy="4987079"/>
          </a:xfrm>
        </p:spPr>
      </p:pic>
    </p:spTree>
    <p:extLst>
      <p:ext uri="{BB962C8B-B14F-4D97-AF65-F5344CB8AC3E}">
        <p14:creationId xmlns:p14="http://schemas.microsoft.com/office/powerpoint/2010/main" val="2979884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uckhart presentation at Newcastle Public Hearing on EE v9" id="{30639921-2D08-C84D-9CAE-6A0843A001CC}" vid="{3FA1D297-417F-7D4E-8216-35B4DCAF6D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505698CA04C43D45AEDAF50110BA23A2" ma:contentTypeVersion="44" ma:contentTypeDescription="" ma:contentTypeScope="" ma:versionID="0089271ff6868c1bb3adeef57bd1bdc0">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9af6b0a9aa2de783aac4f3d36dbacc3c"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015f1b76-b32e-440f-80a7-f0ca4d8a872c" ContentTypeId="0x0101006E56B4D1795A2E4DB2F0B01679ED314A"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Comment</DocumentSetType>
    <Visibility xmlns="dc463f71-b30c-4ab2-9473-d307f9d35888">Full Visibility</Visibility>
    <IsConfidential xmlns="dc463f71-b30c-4ab2-9473-d307f9d35888">false</IsConfidential>
    <AgendaOrder xmlns="dc463f71-b30c-4ab2-9473-d307f9d35888">false</AgendaOrder>
    <CaseType xmlns="dc463f71-b30c-4ab2-9473-d307f9d35888">Plan</CaseType>
    <IndustryCode xmlns="dc463f71-b30c-4ab2-9473-d307f9d35888">140</IndustryCode>
    <CaseStatus xmlns="dc463f71-b30c-4ab2-9473-d307f9d35888">Pending</CaseStatus>
    <OpenedDate xmlns="dc463f71-b30c-4ab2-9473-d307f9d35888">2020-04-01T07:00:00+00:00</OpenedDate>
    <SignificantOrder xmlns="dc463f71-b30c-4ab2-9473-d307f9d35888">false</SignificantOrder>
    <Date1 xmlns="dc463f71-b30c-4ab2-9473-d307f9d35888">2022-12-28T08:00:00+00:00</Date1>
    <IsDocumentOrder xmlns="dc463f71-b30c-4ab2-9473-d307f9d35888">false</IsDocumentOrder>
    <IsHighlyConfidential xmlns="dc463f71-b30c-4ab2-9473-d307f9d35888">false</IsHighlyConfidential>
    <CaseCompanyNames xmlns="dc463f71-b30c-4ab2-9473-d307f9d35888">Puget Sound Energy</CaseCompanyNames>
    <Nickname xmlns="http://schemas.microsoft.com/sharepoint/v3" xsi:nil="true"/>
    <DocketNumber xmlns="dc463f71-b30c-4ab2-9473-d307f9d35888">200304</DocketNumber>
    <DelegatedOrder xmlns="dc463f71-b30c-4ab2-9473-d307f9d35888">false</DelegatedOrder>
  </documentManagement>
</p:properties>
</file>

<file path=customXml/itemProps1.xml><?xml version="1.0" encoding="utf-8"?>
<ds:datastoreItem xmlns:ds="http://schemas.openxmlformats.org/officeDocument/2006/customXml" ds:itemID="{4B89A0B2-D27F-4C7C-BA75-03DB2D1F7D9E}"/>
</file>

<file path=customXml/itemProps2.xml><?xml version="1.0" encoding="utf-8"?>
<ds:datastoreItem xmlns:ds="http://schemas.openxmlformats.org/officeDocument/2006/customXml" ds:itemID="{286C4B00-0462-4547-A039-D9A1AB0F072B}"/>
</file>

<file path=customXml/itemProps3.xml><?xml version="1.0" encoding="utf-8"?>
<ds:datastoreItem xmlns:ds="http://schemas.openxmlformats.org/officeDocument/2006/customXml" ds:itemID="{C8C43A6B-4443-4E99-A762-4E2BC27EE26E}"/>
</file>

<file path=customXml/itemProps4.xml><?xml version="1.0" encoding="utf-8"?>
<ds:datastoreItem xmlns:ds="http://schemas.openxmlformats.org/officeDocument/2006/customXml" ds:itemID="{EFACE99B-B124-40AB-8D25-A9EEEA4DA460}"/>
</file>

<file path=docProps/app.xml><?xml version="1.0" encoding="utf-8"?>
<Properties xmlns="http://schemas.openxmlformats.org/officeDocument/2006/extended-properties" xmlns:vt="http://schemas.openxmlformats.org/officeDocument/2006/docPropsVTypes">
  <Template>Office Theme</Template>
  <TotalTime>3203</TotalTime>
  <Words>4563</Words>
  <Application>Microsoft Office PowerPoint</Application>
  <PresentationFormat>Widescreen</PresentationFormat>
  <Paragraphs>246</Paragraphs>
  <Slides>43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Helvetica</vt:lpstr>
      <vt:lpstr>Helvetica Neue</vt:lpstr>
      <vt:lpstr>Times New Roman</vt:lpstr>
      <vt:lpstr>Office Theme</vt:lpstr>
      <vt:lpstr>Fatal Flaws in PSE attempt to justify Energize Eastside</vt:lpstr>
      <vt:lpstr>What I will be telling you…</vt:lpstr>
      <vt:lpstr>Where is PSEs homework?</vt:lpstr>
      <vt:lpstr>Solid, verifiable facts are required</vt:lpstr>
      <vt:lpstr>What are load flow studies?</vt:lpstr>
      <vt:lpstr>Problems with PSE/Quanta studies</vt:lpstr>
      <vt:lpstr>PSE oversimplified and erroneous depiction of load flow output</vt:lpstr>
      <vt:lpstr>Eight NERC/FERC subregions      WECC is one of the eight         PSE is embedded in and a part of WECC</vt:lpstr>
      <vt:lpstr>Five WECC subregional planning regions    These subregions of WECC perform transmission reliability studies annually.   Both load flow and transient stability analysis taking into account possible contingency outages of generators and transmission lines (N-2)         PSE is embedded in and a part of Northern Grid</vt:lpstr>
      <vt:lpstr>Takeaways from the last two slides…</vt:lpstr>
      <vt:lpstr>WECC  </vt:lpstr>
      <vt:lpstr>Load flow study</vt:lpstr>
      <vt:lpstr>Truth about load flow studies…</vt:lpstr>
      <vt:lpstr>Garbage in – Garbage out</vt:lpstr>
      <vt:lpstr>Load Flow databases available to experts like myself…FERC Form 715 https://www.ferc.gov/industries-data/electric/electric-industry-forms/form-no-715-annual-transmission-planning-and-evaluation-report-instructions</vt:lpstr>
      <vt:lpstr>A power system expert needs to see these five files </vt:lpstr>
      <vt:lpstr>Where is the homework?</vt:lpstr>
      <vt:lpstr>Why would PSE/Quanta utilize load flow studies with fatal flaws to justify EE?</vt:lpstr>
      <vt:lpstr>What if there was no need for $5 billion of new PSE utility infrastructure?</vt:lpstr>
      <vt:lpstr>The Seven Fatal Flaws found so far…    First fatal flaw</vt:lpstr>
      <vt:lpstr>List of Puget Sound Area resources in Quanta load flow studies: Quanta shut down Sumas, Ferndale, Whitehorn, Fredonia, Freddy 1, and Fredonia in their very high Winter load scenario.  By contrast, WECC ran these six PSE resources in their very high Winter load scenario.</vt:lpstr>
      <vt:lpstr>PSE’s latest Supply and Demand balance  Shows 545 MW of new capacity need in Winter by the year 2026.  That is with all PSE gas fired generation running.  Removing the 1,600 MW of PSE gas fired generation as done by Quanta make the shortfall grow to over 2,100 MW.   That is not a legitimate scenario for the future.   The gas fired generation needs to run during the winter peak and can be available for use in the Summer is needed. </vt:lpstr>
      <vt:lpstr>Observations from the PSE Supply and Demand table</vt:lpstr>
      <vt:lpstr>Puget Sound Area gas fired generation</vt:lpstr>
      <vt:lpstr>WECC  </vt:lpstr>
      <vt:lpstr>Generation Resource Technologies and total MW in WECC  When Quanta runs a load flow study in which PSE is very short on generation capacity, then Quanta needs to run resources very far from the Puget Sound Area to meet PSE loads. During Winter peak situations many of the generators in California and Arizona are not needed to meet their load.  They are summer peaking states.  Quanta assumed these surplus resources in the south would be used to meet PSE loads rather than PSE’s own resources.  When this is done without the cancelled BPA I-5 Corridor reinforcement project, “voltage collapse” occurs in the Puget Sound Area.  The fix to this problem requires turning on the 6 PSE Puget Sound Area generators and shutting down an equivalent amount of generation that that were located far from Puget Sound Area loads.                                  List of resource supplies in WECC with their technology and MW capacity    </vt:lpstr>
      <vt:lpstr>Challenge Number 6 placed  to PSE on March 28, 2016</vt:lpstr>
      <vt:lpstr>Key input and output files from load flow modeling runs (e. g. Base Cases)</vt:lpstr>
      <vt:lpstr>And how will PSE meet its future resource need?</vt:lpstr>
      <vt:lpstr>The Seven Fatal Flaws found so far…    Second fatal flaw</vt:lpstr>
      <vt:lpstr>BPA’s stated reason for cancelling that project</vt:lpstr>
      <vt:lpstr>The Seven Fatal Flaws found so far…    Third fatal flaw</vt:lpstr>
      <vt:lpstr>PSE neglects to recognize that there exist many more 230/115 KV transformers that can provide power to the eastside 115KV grid if a transformer at Sammamish fails followed by the failure of a transformer at Talbot Hill</vt:lpstr>
      <vt:lpstr>The Seven Fatal Flaws found so far…    Fourth fatal flaw</vt:lpstr>
      <vt:lpstr>The Seven Fatal Flaws found so far…    Fifth fatal flaw</vt:lpstr>
      <vt:lpstr>The Seven Fatal Flaws found so far…    Sixth fatal flaw</vt:lpstr>
      <vt:lpstr>The Seven Fatal Flaws found so far…    Seventh fatal flaw</vt:lpstr>
      <vt:lpstr>What other fatal flaws did PSE/Quanta have in their load flow modeling?</vt:lpstr>
      <vt:lpstr>What if PSE still refuses to show its homework?</vt:lpstr>
      <vt:lpstr>There are alternatives to EE that are lower cost, have lower cost, lower environmental impact and are much safer (explained in detail in my report)</vt:lpstr>
      <vt:lpstr>The Synapse work…my findings (explained in detail in my report)</vt:lpstr>
      <vt:lpstr>Responsible Power Planning   Details in my report</vt:lpstr>
      <vt:lpstr>Findings and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Fatal Flaws in PSE attempt to justify Energize Eastside</dc:title>
  <dc:creator>Microsoft Office User</dc:creator>
  <cp:lastModifiedBy>Richard Lauckhart</cp:lastModifiedBy>
  <cp:revision>4</cp:revision>
  <dcterms:created xsi:type="dcterms:W3CDTF">2021-12-04T21:37:04Z</dcterms:created>
  <dcterms:modified xsi:type="dcterms:W3CDTF">2022-06-20T18:29:54Z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0x0101006E56B4D1795A2E4DB2F0B01679ED314A00505698CA04C43D45AEDAF50110BA23A2</vt:lpwstr>
  </property>
  <property fmtid="{D5CDD505-2E9C-101B-9397-08002B2CF9AE}" pid="3" name="IsEFSEC">
    <vt:bool>false</vt:bool>
  </property>
  <property fmtid="{D5CDD505-2E9C-101B-9397-08002B2CF9AE}" pid="4" name="_docset_NoMedatataSyncRequired">
    <vt:lpwstr>False</vt:lpwstr>
  </property>
</Properties>
</file>