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62" r:id="rId6"/>
    <p:sldId id="282" r:id="rId7"/>
    <p:sldId id="263" r:id="rId8"/>
    <p:sldId id="269" r:id="rId9"/>
    <p:sldId id="265" r:id="rId10"/>
    <p:sldId id="266" r:id="rId11"/>
    <p:sldId id="271" r:id="rId12"/>
    <p:sldId id="267" r:id="rId13"/>
    <p:sldId id="279" r:id="rId14"/>
    <p:sldId id="280" r:id="rId15"/>
    <p:sldId id="281" r:id="rId16"/>
    <p:sldId id="270" r:id="rId17"/>
    <p:sldId id="268" r:id="rId18"/>
    <p:sldId id="277" r:id="rId19"/>
    <p:sldId id="278" r:id="rId20"/>
    <p:sldId id="275" r:id="rId21"/>
    <p:sldId id="272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CB1FF-A653-DD9D-6C1F-56054CFFC69F}" v="292" dt="2021-08-03T18:20:59.968"/>
    <p1510:client id="{55B001C5-A2B5-4E58-ABEC-377226213E2A}" v="175" dt="2021-08-03T18:16:43.920"/>
    <p1510:client id="{5CDDC1CE-76B3-B361-96C7-49E5E88897BE}" v="11" dt="2021-08-03T18:10:32.126"/>
    <p1510:client id="{C610A41B-22C2-4775-9EB1-C1B1BF2534F5}" v="130" dt="2021-08-03T18:19:45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Accounts With Arrearages JAN – JUN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Customers with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Arrearages!$B$2:$G$2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Arrearages!$B$8:$G$8</c:f>
              <c:numCache>
                <c:formatCode>#,##0</c:formatCode>
                <c:ptCount val="6"/>
                <c:pt idx="0">
                  <c:v>263583</c:v>
                </c:pt>
                <c:pt idx="1">
                  <c:v>277197</c:v>
                </c:pt>
                <c:pt idx="2">
                  <c:v>250241</c:v>
                </c:pt>
                <c:pt idx="3">
                  <c:v>257018</c:v>
                </c:pt>
                <c:pt idx="4">
                  <c:v>276170</c:v>
                </c:pt>
                <c:pt idx="5">
                  <c:v>280048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B-4D70-A9B5-0B909976F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896719"/>
        <c:axId val="890903375"/>
      </c:lineChart>
      <c:dateAx>
        <c:axId val="89089671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90903375"/>
        <c:crosses val="autoZero"/>
        <c:auto val="1"/>
        <c:lblOffset val="100"/>
        <c:baseTimeUnit val="months"/>
      </c:dateAx>
      <c:valAx>
        <c:axId val="89090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Hundred</a:t>
                </a:r>
                <a:r>
                  <a:rPr lang="en-US" baseline="0"/>
                  <a:t> Thousands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8967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 Arrearage</a:t>
            </a:r>
            <a:r>
              <a:rPr lang="en-US" baseline="0"/>
              <a:t> Amounts JAN - JUN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Arrearage Dollars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Arrearages!$B$11:$G$11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Arrearages!$B$17:$G$17</c:f>
              <c:numCache>
                <c:formatCode>"$"#,##0</c:formatCode>
                <c:ptCount val="6"/>
                <c:pt idx="0">
                  <c:v>64901381.520000003</c:v>
                </c:pt>
                <c:pt idx="1">
                  <c:v>74436747.939999983</c:v>
                </c:pt>
                <c:pt idx="2">
                  <c:v>79303730.849999994</c:v>
                </c:pt>
                <c:pt idx="3">
                  <c:v>78235461</c:v>
                </c:pt>
                <c:pt idx="4">
                  <c:v>83483913</c:v>
                </c:pt>
                <c:pt idx="5">
                  <c:v>80175443.779999971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3B-4713-B898-E6B2E74B2426}"/>
            </c:ext>
          </c:extLst>
        </c:ser>
        <c:ser>
          <c:idx val="1"/>
          <c:order val="1"/>
          <c:tx>
            <c:v>Known LI Arrearage dollars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Arrearages!$B$11:$G$11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Arrearages!$B$27:$G$27</c:f>
              <c:numCache>
                <c:formatCode>"$"#,##0</c:formatCode>
                <c:ptCount val="6"/>
                <c:pt idx="0">
                  <c:v>15293271.41</c:v>
                </c:pt>
                <c:pt idx="1">
                  <c:v>16610039.779999999</c:v>
                </c:pt>
                <c:pt idx="2">
                  <c:v>17472743.91</c:v>
                </c:pt>
                <c:pt idx="3">
                  <c:v>14909185</c:v>
                </c:pt>
                <c:pt idx="4">
                  <c:v>9858641</c:v>
                </c:pt>
                <c:pt idx="5">
                  <c:v>9081540.7699999996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3B-4713-B898-E6B2E74B2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131679"/>
        <c:axId val="901130015"/>
      </c:lineChart>
      <c:dateAx>
        <c:axId val="9011316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01130015"/>
        <c:crosses val="autoZero"/>
        <c:auto val="1"/>
        <c:lblOffset val="100"/>
        <c:baseTimeUnit val="months"/>
      </c:dateAx>
      <c:valAx>
        <c:axId val="90113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316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APRIL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stats'!$H$18:$H$21</c:f>
              <c:numCache>
                <c:formatCode>0.00%</c:formatCode>
                <c:ptCount val="4"/>
                <c:pt idx="0">
                  <c:v>0.89187820930064365</c:v>
                </c:pt>
                <c:pt idx="1">
                  <c:v>0.10812179069935633</c:v>
                </c:pt>
                <c:pt idx="2">
                  <c:v>0.44907407407407407</c:v>
                </c:pt>
                <c:pt idx="3">
                  <c:v>0.47521350741140672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7-4687-9775-667EC7EB5044}"/>
            </c:ext>
          </c:extLst>
        </c:ser>
        <c:ser>
          <c:idx val="1"/>
          <c:order val="1"/>
          <c:tx>
            <c:v>MAY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stats'!$I$18:$I$21</c:f>
              <c:numCache>
                <c:formatCode>0.00%</c:formatCode>
                <c:ptCount val="4"/>
                <c:pt idx="0">
                  <c:v>0.66958598726114649</c:v>
                </c:pt>
                <c:pt idx="1">
                  <c:v>0.33041401273885351</c:v>
                </c:pt>
                <c:pt idx="2">
                  <c:v>0.32767489711934156</c:v>
                </c:pt>
                <c:pt idx="3">
                  <c:v>0.28605084912142925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7-4687-9775-667EC7EB5044}"/>
            </c:ext>
          </c:extLst>
        </c:ser>
        <c:ser>
          <c:idx val="2"/>
          <c:order val="2"/>
          <c:tx>
            <c:v>JUNE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stats'!$J$18:$J$21</c:f>
              <c:numCache>
                <c:formatCode>0.00%</c:formatCode>
                <c:ptCount val="4"/>
                <c:pt idx="0">
                  <c:v>0.62952335405706994</c:v>
                </c:pt>
                <c:pt idx="1">
                  <c:v>0.37047664594293001</c:v>
                </c:pt>
                <c:pt idx="2">
                  <c:v>0.22325102880658437</c:v>
                </c:pt>
                <c:pt idx="3">
                  <c:v>0.23873564346716403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7-4687-9775-667EC7EB5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334111"/>
        <c:axId val="1305337855"/>
      </c:barChart>
      <c:catAx>
        <c:axId val="130533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337855"/>
        <c:crosses val="autoZero"/>
        <c:auto val="1"/>
        <c:lblAlgn val="ctr"/>
        <c:lblOffset val="100"/>
        <c:noMultiLvlLbl val="0"/>
      </c:catAx>
      <c:valAx>
        <c:axId val="13053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33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</a:t>
            </a:r>
            <a:r>
              <a:rPr lang="en-US" baseline="0"/>
              <a:t> Assistance Fund Distribution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SPENT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F-4F28-B6E3-C1781346E779}"/>
              </c:ext>
            </c:extLst>
          </c:dPt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Sheet1!$D$2:$D$7</c:f>
              <c:numCache>
                <c:formatCode>_("$"* #,##0_);_("$"* \(#,##0\);_("$"* "-"??_);_(@_)</c:formatCode>
                <c:ptCount val="6"/>
                <c:pt idx="0">
                  <c:v>10496118</c:v>
                </c:pt>
                <c:pt idx="1">
                  <c:v>6118026</c:v>
                </c:pt>
                <c:pt idx="2">
                  <c:v>1482335</c:v>
                </c:pt>
                <c:pt idx="3">
                  <c:v>1548799</c:v>
                </c:pt>
                <c:pt idx="4">
                  <c:v>127670</c:v>
                </c:pt>
                <c:pt idx="5">
                  <c:v>19772948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DF-4F28-B6E3-C1781346E779}"/>
            </c:ext>
          </c:extLst>
        </c:ser>
        <c:ser>
          <c:idx val="1"/>
          <c:order val="1"/>
          <c:tx>
            <c:v>REMAINING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Sheet1!$E$2:$E$7</c:f>
              <c:numCache>
                <c:formatCode>_("$"* #,##0_);_("$"* \(#,##0\);_("$"* "-"??_);_(@_)</c:formatCode>
                <c:ptCount val="6"/>
                <c:pt idx="0">
                  <c:v>17203882</c:v>
                </c:pt>
                <c:pt idx="1">
                  <c:v>399014</c:v>
                </c:pt>
                <c:pt idx="2">
                  <c:v>1617665</c:v>
                </c:pt>
                <c:pt idx="3">
                  <c:v>924451</c:v>
                </c:pt>
                <c:pt idx="4">
                  <c:v>524330</c:v>
                </c:pt>
                <c:pt idx="5">
                  <c:v>20669342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F-4F28-B6E3-C1781346E779}"/>
            </c:ext>
          </c:extLst>
        </c:ser>
        <c:ser>
          <c:idx val="2"/>
          <c:order val="2"/>
          <c:tx>
            <c:v>REMAINING %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0.6210787725631769</c:v>
                </c:pt>
                <c:pt idx="1">
                  <c:v>6.1226262229478412E-2</c:v>
                </c:pt>
                <c:pt idx="2">
                  <c:v>0.52182741935483867</c:v>
                </c:pt>
                <c:pt idx="3">
                  <c:v>0.37377984433437783</c:v>
                </c:pt>
                <c:pt idx="4">
                  <c:v>0.80418711656441721</c:v>
                </c:pt>
                <c:pt idx="5">
                  <c:v>0.51108238430613107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F-4F28-B6E3-C1781346E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682079"/>
        <c:axId val="372672927"/>
      </c:barChart>
      <c:catAx>
        <c:axId val="3726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72927"/>
        <c:crosses val="autoZero"/>
        <c:auto val="1"/>
        <c:lblAlgn val="ctr"/>
        <c:lblOffset val="100"/>
        <c:noMultiLvlLbl val="0"/>
      </c:catAx>
      <c:valAx>
        <c:axId val="3726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82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Permanent</a:t>
            </a:r>
            <a:r>
              <a:rPr lang="en-US" baseline="0"/>
              <a:t> Bill Assistance Fund Distribution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SPENT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Sheet1!$H$2:$H$7</c:f>
              <c:numCache>
                <c:formatCode>_("$"* #,##0_);_("$"* \(#,##0\);_("$"* "-"??_);_(@_)</c:formatCode>
                <c:ptCount val="6"/>
                <c:pt idx="0">
                  <c:v>3079145</c:v>
                </c:pt>
                <c:pt idx="1">
                  <c:v>5261831</c:v>
                </c:pt>
                <c:pt idx="2">
                  <c:v>137456</c:v>
                </c:pt>
                <c:pt idx="3">
                  <c:v>47931</c:v>
                </c:pt>
                <c:pt idx="4">
                  <c:v>458962</c:v>
                </c:pt>
                <c:pt idx="5">
                  <c:v>8985325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6-43D5-B90C-685D69F71FC4}"/>
            </c:ext>
          </c:extLst>
        </c:ser>
        <c:ser>
          <c:idx val="1"/>
          <c:order val="1"/>
          <c:tx>
            <c:v>REMAINING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Sheet1!$I$2:$I$7</c:f>
              <c:numCache>
                <c:formatCode>_("$"* #,##0_);_("$"* \(#,##0\);_("$"* "-"??_);_(@_)</c:formatCode>
                <c:ptCount val="6"/>
                <c:pt idx="0">
                  <c:v>24412576</c:v>
                </c:pt>
                <c:pt idx="1">
                  <c:v>6012343</c:v>
                </c:pt>
                <c:pt idx="2">
                  <c:v>3134067</c:v>
                </c:pt>
                <c:pt idx="3">
                  <c:v>1419469</c:v>
                </c:pt>
                <c:pt idx="4">
                  <c:v>41038</c:v>
                </c:pt>
                <c:pt idx="5">
                  <c:v>35019493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6-43D5-B90C-685D69F71FC4}"/>
            </c:ext>
          </c:extLst>
        </c:ser>
        <c:ser>
          <c:idx val="2"/>
          <c:order val="2"/>
          <c:tx>
            <c:v>REMAINING %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Sheet1!$J$2:$J$7</c:f>
              <c:numCache>
                <c:formatCode>0.00%</c:formatCode>
                <c:ptCount val="6"/>
                <c:pt idx="0">
                  <c:v>0.88799737200883133</c:v>
                </c:pt>
                <c:pt idx="1">
                  <c:v>0.53328456701129501</c:v>
                </c:pt>
                <c:pt idx="2">
                  <c:v>0.95798409486957603</c:v>
                </c:pt>
                <c:pt idx="3">
                  <c:v>0.96733610467493525</c:v>
                </c:pt>
                <c:pt idx="4">
                  <c:v>8.2075999999999996E-2</c:v>
                </c:pt>
                <c:pt idx="5">
                  <c:v>0.79581042694006821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56-43D5-B90C-685D69F71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5465279"/>
        <c:axId val="505469023"/>
      </c:barChart>
      <c:catAx>
        <c:axId val="50546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69023"/>
        <c:crosses val="autoZero"/>
        <c:auto val="1"/>
        <c:lblAlgn val="ctr"/>
        <c:lblOffset val="100"/>
        <c:noMultiLvlLbl val="0"/>
      </c:catAx>
      <c:valAx>
        <c:axId val="50546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652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isconnections@utc.wa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sheet.com/money-career/the-best-time-of-day-to-take-a-break-from-work.htm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212143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ea typeface="Times New Roman" panose="02020603050405020304" pitchFamily="18" charset="0"/>
              </a:rPr>
              <a:t>COVID-19 </a:t>
            </a:r>
            <a:br>
              <a:rPr lang="en-US" sz="3600" b="1">
                <a:effectLst/>
                <a:ea typeface="Times New Roman" panose="02020603050405020304" pitchFamily="18" charset="0"/>
              </a:rPr>
            </a:br>
            <a:r>
              <a:rPr lang="en-US" sz="3600" b="1">
                <a:effectLst/>
                <a:ea typeface="Times New Roman" panose="02020603050405020304" pitchFamily="18" charset="0"/>
              </a:rPr>
              <a:t>Equity, Customer Communications, and Outreach Workshop</a:t>
            </a:r>
            <a:endParaRPr lang="en-US" sz="720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838171"/>
            <a:ext cx="9144000" cy="1655762"/>
          </a:xfrm>
        </p:spPr>
        <p:txBody>
          <a:bodyPr/>
          <a:lstStyle/>
          <a:p>
            <a:r>
              <a:rPr lang="en-US" sz="1800" b="1">
                <a:effectLst/>
                <a:ea typeface="Times New Roman" panose="02020603050405020304" pitchFamily="18" charset="0"/>
              </a:rPr>
              <a:t>Docket U-200281</a:t>
            </a:r>
          </a:p>
          <a:p>
            <a:endParaRPr lang="en-US" sz="1800">
              <a:effectLst/>
              <a:ea typeface="Times New Roman" panose="02020603050405020304" pitchFamily="18" charset="0"/>
            </a:endParaRPr>
          </a:p>
          <a:p>
            <a:r>
              <a:rPr lang="en-US" sz="1800" b="1">
                <a:effectLst/>
                <a:ea typeface="Times New Roman" panose="02020603050405020304" pitchFamily="18" charset="0"/>
              </a:rPr>
              <a:t>Tuesday, August 3, 2021,</a:t>
            </a:r>
            <a:r>
              <a:rPr lang="en-US" sz="180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ea typeface="Times New Roman" panose="02020603050405020304" pitchFamily="18" charset="0"/>
              </a:rPr>
              <a:t>at 1 p.m.</a:t>
            </a:r>
            <a:endParaRPr lang="en-US" sz="1800">
              <a:effectLst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CCDC-B362-476C-83C5-E733C25F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298"/>
          </a:xfrm>
        </p:spPr>
        <p:txBody>
          <a:bodyPr/>
          <a:lstStyle/>
          <a:p>
            <a:r>
              <a:rPr lang="en-US"/>
              <a:t>Status of Arrearages Through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D76E9-B51E-46A0-9F0D-C3F2D011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7ED23C-B49C-4F7B-A2E1-1CEE6EBAD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38250"/>
              </p:ext>
            </p:extLst>
          </p:nvPr>
        </p:nvGraphicFramePr>
        <p:xfrm>
          <a:off x="932794" y="1209425"/>
          <a:ext cx="10515600" cy="23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22D626-11D6-4D57-8350-198ECA3DD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833726"/>
              </p:ext>
            </p:extLst>
          </p:nvPr>
        </p:nvGraphicFramePr>
        <p:xfrm>
          <a:off x="838200" y="3764939"/>
          <a:ext cx="10610194" cy="259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92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EEF1-2F71-41C5-A400-000E2734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/>
          <a:lstStyle/>
          <a:p>
            <a:r>
              <a:rPr lang="en-US"/>
              <a:t>Low-Income Assistance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844F9-E99B-49E1-A13D-D716AB78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A30D11-5D63-4ACC-9C04-DF2862267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6607"/>
              </p:ext>
            </p:extLst>
          </p:nvPr>
        </p:nvGraphicFramePr>
        <p:xfrm>
          <a:off x="838200" y="1325880"/>
          <a:ext cx="10515600" cy="503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86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E2B5-2FB2-4BD6-92AF-35BEEC3F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 fontScale="90000"/>
          </a:bodyPr>
          <a:lstStyle/>
          <a:p>
            <a:r>
              <a:rPr lang="en-US"/>
              <a:t>Available COVID Low-Income Assistance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C7BE-5451-4C62-A5DD-AB3EA887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C356B3F-5931-4176-9625-280D8B8FC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37820"/>
              </p:ext>
            </p:extLst>
          </p:nvPr>
        </p:nvGraphicFramePr>
        <p:xfrm>
          <a:off x="838200" y="1258697"/>
          <a:ext cx="10515600" cy="241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A8ECF-971A-49F5-BBB7-50E09818B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841092"/>
              </p:ext>
            </p:extLst>
          </p:nvPr>
        </p:nvGraphicFramePr>
        <p:xfrm>
          <a:off x="902208" y="4029964"/>
          <a:ext cx="10515600" cy="248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72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Outreach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97437"/>
            <a:ext cx="10515600" cy="4179526"/>
          </a:xfrm>
        </p:spPr>
        <p:txBody>
          <a:bodyPr/>
          <a:lstStyle/>
          <a:p>
            <a:r>
              <a:rPr lang="en-US"/>
              <a:t>Update on outreach efforts</a:t>
            </a:r>
          </a:p>
          <a:p>
            <a:pPr lvl="1"/>
            <a:r>
              <a:rPr lang="en-US"/>
              <a:t>BIPOC, Tribal, low-income outreach</a:t>
            </a:r>
          </a:p>
          <a:p>
            <a:pPr lvl="1"/>
            <a:r>
              <a:rPr lang="en-US"/>
              <a:t>Language access </a:t>
            </a:r>
          </a:p>
          <a:p>
            <a:r>
              <a:rPr lang="en-US"/>
              <a:t>Response to customer notices sent in June</a:t>
            </a:r>
          </a:p>
          <a:p>
            <a:r>
              <a:rPr lang="en-US"/>
              <a:t>Other wins/losses?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AC44102-21BE-4B18-B0FE-1945FB43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5" y="3589868"/>
            <a:ext cx="2458158" cy="245815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5C6541-2A6F-41AC-9D80-2F32369BF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19" y="2785292"/>
            <a:ext cx="2935230" cy="120701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4EB33DF-2DEB-428E-86E1-093FE73DA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13" y="5082608"/>
            <a:ext cx="1638866" cy="163886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88A460B-499E-44F3-8B7D-B9169C3F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42" y="1532739"/>
            <a:ext cx="3644975" cy="1381134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4EF75C5E-2A15-4E85-AC91-323DD9190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34" y="263513"/>
            <a:ext cx="4276800" cy="1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steps are utilities taking to avoid disconnections?</a:t>
            </a:r>
          </a:p>
          <a:p>
            <a:pPr lvl="1"/>
            <a:r>
              <a:rPr lang="en-US"/>
              <a:t>Customer notices/contact points</a:t>
            </a:r>
          </a:p>
          <a:p>
            <a:pPr lvl="1"/>
            <a:r>
              <a:rPr lang="en-US"/>
              <a:t>The practice of reporting to credit agencies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110AA-BEF4-432A-B94D-B54F68AD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33" y="3838044"/>
            <a:ext cx="5401733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EA3D-DAFD-49DA-AEFF-23C07F34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E95-5C64-4B93-A069-9BCDD618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Utilities must email customer information to </a:t>
            </a:r>
            <a:r>
              <a:rPr lang="en-US">
                <a:hlinkClick r:id="rId2"/>
              </a:rPr>
              <a:t>disconnections@utc.wa.gov</a:t>
            </a:r>
            <a:r>
              <a:rPr lang="en-US"/>
              <a:t> </a:t>
            </a:r>
          </a:p>
          <a:p>
            <a:pPr lvl="1"/>
            <a:r>
              <a:rPr lang="en-US">
                <a:ea typeface="+mn-lt"/>
                <a:cs typeface="+mn-lt"/>
              </a:rPr>
              <a:t>Required information:</a:t>
            </a:r>
          </a:p>
          <a:p>
            <a:pPr lvl="2"/>
            <a:r>
              <a:rPr lang="en-US">
                <a:ea typeface="+mn-lt"/>
                <a:cs typeface="+mn-lt"/>
              </a:rPr>
              <a:t>Account Holder(s) name(s)</a:t>
            </a:r>
          </a:p>
          <a:p>
            <a:pPr lvl="2"/>
            <a:r>
              <a:rPr lang="en-US">
                <a:ea typeface="+mn-lt"/>
                <a:cs typeface="+mn-lt"/>
              </a:rPr>
              <a:t>All Customer contact information</a:t>
            </a:r>
          </a:p>
          <a:p>
            <a:pPr lvl="2"/>
            <a:r>
              <a:rPr lang="en-US">
                <a:ea typeface="+mn-lt"/>
                <a:cs typeface="+mn-lt"/>
              </a:rPr>
              <a:t>Account number </a:t>
            </a:r>
          </a:p>
          <a:p>
            <a:pPr lvl="2"/>
            <a:r>
              <a:rPr lang="en-US">
                <a:ea typeface="+mn-lt"/>
                <a:cs typeface="+mn-lt"/>
              </a:rPr>
              <a:t>History of:</a:t>
            </a:r>
          </a:p>
          <a:p>
            <a:pPr lvl="3"/>
            <a:r>
              <a:rPr lang="en-US">
                <a:ea typeface="+mn-lt"/>
                <a:cs typeface="+mn-lt"/>
              </a:rPr>
              <a:t>Disconnect notifications</a:t>
            </a:r>
          </a:p>
          <a:p>
            <a:pPr lvl="3"/>
            <a:r>
              <a:rPr lang="en-US">
                <a:ea typeface="+mn-lt"/>
                <a:cs typeface="+mn-lt"/>
              </a:rPr>
              <a:t>Customer’s assistance qualification status</a:t>
            </a:r>
          </a:p>
          <a:p>
            <a:pPr lvl="3"/>
            <a:r>
              <a:rPr lang="en-US">
                <a:ea typeface="+mn-lt"/>
                <a:cs typeface="+mn-lt"/>
              </a:rPr>
              <a:t>Payment plan discussions </a:t>
            </a:r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6F27-058A-4F62-AD83-BD02123F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CE98-D9A5-416D-9F48-0E9B49BC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73A0-6F8B-4E8E-8971-E8A81213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/>
          </a:p>
          <a:p>
            <a:pPr marL="0" indent="0">
              <a:buNone/>
            </a:pPr>
            <a:r>
              <a:rPr lang="en-US" sz="320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6756-0881-4B88-A34E-41BB4F2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33BDC-A325-4BAB-9E39-85D7DE2F1A5D}"/>
              </a:ext>
            </a:extLst>
          </p:cNvPr>
          <p:cNvSpPr txBox="1"/>
          <p:nvPr/>
        </p:nvSpPr>
        <p:spPr>
          <a:xfrm>
            <a:off x="838200" y="1704975"/>
            <a:ext cx="984885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 Inquiry will be opened on behalf of customer</a:t>
            </a:r>
          </a:p>
          <a:p>
            <a:pPr>
              <a:buFont typeface="Arial"/>
              <a:buChar char="•"/>
            </a:pPr>
            <a:r>
              <a:rPr lang="en-US" sz="2400">
                <a:cs typeface="Arial"/>
              </a:rPr>
              <a:t> Disconnection process halted until UTC CP staff close inquiry</a:t>
            </a:r>
          </a:p>
          <a:p>
            <a:pPr>
              <a:buFont typeface="Arial"/>
              <a:buChar char="•"/>
            </a:pPr>
            <a:r>
              <a:rPr lang="en-US" sz="2400">
                <a:cs typeface="Arial"/>
              </a:rPr>
              <a:t> UTC Complaint Specialist will review: ​</a:t>
            </a:r>
            <a:endParaRPr lang="en-US" sz="2400"/>
          </a:p>
          <a:p>
            <a:pPr lvl="1">
              <a:buChar char="•"/>
            </a:pPr>
            <a:r>
              <a:rPr lang="en-US" sz="2000">
                <a:cs typeface="Arial"/>
              </a:rPr>
              <a:t>Was proper notice provided?​</a:t>
            </a:r>
          </a:p>
          <a:p>
            <a:pPr lvl="1">
              <a:buChar char="•"/>
            </a:pPr>
            <a:r>
              <a:rPr lang="en-US" sz="2000">
                <a:cs typeface="Arial"/>
              </a:rPr>
              <a:t>Was customer informed of assistance programs?​</a:t>
            </a:r>
          </a:p>
          <a:p>
            <a:pPr lvl="1">
              <a:buChar char="•"/>
            </a:pPr>
            <a:r>
              <a:rPr lang="en-US" sz="2000">
                <a:cs typeface="Arial"/>
              </a:rPr>
              <a:t>Was customer engaged in payment plan discussion?​</a:t>
            </a:r>
          </a:p>
          <a:p>
            <a:pPr lvl="1"/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21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994FE4C-20FF-48A7-8B65-1704B16B7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AE79DE-E2CD-4409-97EA-8D66D2239F8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217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Debt Relief with Amy Wheeless (NWEC)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818" y="640081"/>
            <a:ext cx="6848715" cy="3618651"/>
          </a:xfrm>
        </p:spPr>
        <p:txBody>
          <a:bodyPr anchor="ctr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3200"/>
              <a:t>Presentation on debt relief idea proposed in Oregon </a:t>
            </a:r>
          </a:p>
          <a:p>
            <a:r>
              <a:rPr lang="en-US" sz="3200"/>
              <a:t>Expanding Debt Relief - Discussion</a:t>
            </a:r>
            <a:endParaRPr lang="en-US" sz="20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81B704F-44BE-4532-8680-A4259383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57" y="716586"/>
            <a:ext cx="6894236" cy="9307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4650" y="6356350"/>
            <a:ext cx="819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Sept. 30 – Statewide Disconnection Moratorium Expires </a:t>
            </a:r>
          </a:p>
          <a:p>
            <a:r>
              <a:rPr lang="en-US" dirty="0"/>
              <a:t>Fall 2021 - CR-101 – Fees and Deposits </a:t>
            </a:r>
          </a:p>
          <a:p>
            <a:r>
              <a:rPr lang="en-US" dirty="0"/>
              <a:t>Nov. 15 – March 15 – Winter Moratorium (WAC 365-100-010)</a:t>
            </a:r>
          </a:p>
          <a:p>
            <a:r>
              <a:rPr lang="en-US" dirty="0"/>
              <a:t>April 2022 – Fees and deposits resume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6DC5C6B-7D05-42D8-B07B-7DAD8389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9"/>
            <a:ext cx="12192000" cy="7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F196-8D66-4A48-A000-6541F3AA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Ground Rules for a Virtual Meeting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F2A1-9957-4FFC-A7FD-FCBAC593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W Cen MT"/>
              </a:rPr>
              <a:t>This meeting is being recorded in Microsoft Teams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b="1">
                <a:latin typeface="TW Cen MT"/>
              </a:rPr>
              <a:t>MUTE your microphone when you’re not speaking</a:t>
            </a:r>
            <a:r>
              <a:rPr lang="en-US">
                <a:latin typeface="TW Cen MT"/>
              </a:rPr>
              <a:t>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Speak up when you are presenting or asking questions </a:t>
            </a:r>
            <a:endParaRPr lang="en-US">
              <a:latin typeface="Tw Cen MT" panose="020B0602020104020603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Use chat or raise hand to ask questions 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Don’t put your phone on HOLD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Stay engaged and present!</a:t>
            </a: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If you have slides you would like us to run or have tech issues, email </a:t>
            </a:r>
            <a:r>
              <a:rPr lang="en-US" err="1">
                <a:latin typeface="TW Cen MT"/>
              </a:rPr>
              <a:t>emilie.brown@utc.wa</a:t>
            </a:r>
            <a:r>
              <a:rPr lang="en-US">
                <a:latin typeface="TW Cen MT"/>
              </a:rPr>
              <a:t>.gov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92CB8-72B1-434A-A5E6-F0E34AD1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8D21E1B-D3C4-4C3F-AC2C-CAF1A908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907" y="232497"/>
            <a:ext cx="1628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9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CEEFA3-D92E-4F0B-8C5E-15FAA436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Welcome</a:t>
            </a:r>
          </a:p>
          <a:p>
            <a:r>
              <a:rPr lang="en-US"/>
              <a:t>Guest Speakers</a:t>
            </a:r>
          </a:p>
          <a:p>
            <a:r>
              <a:rPr lang="en-US"/>
              <a:t>Break</a:t>
            </a:r>
          </a:p>
          <a:p>
            <a:r>
              <a:rPr lang="en-US"/>
              <a:t>COVID Data Overview</a:t>
            </a:r>
          </a:p>
          <a:p>
            <a:r>
              <a:rPr lang="en-US"/>
              <a:t>Utility Outreach Overview</a:t>
            </a:r>
          </a:p>
          <a:p>
            <a:r>
              <a:rPr lang="en-US"/>
              <a:t>Disconnections Review</a:t>
            </a:r>
          </a:p>
          <a:p>
            <a:r>
              <a:rPr lang="en-US"/>
              <a:t>Break</a:t>
            </a:r>
          </a:p>
          <a:p>
            <a:r>
              <a:rPr lang="en-US"/>
              <a:t>Debt Relief </a:t>
            </a:r>
          </a:p>
          <a:p>
            <a:r>
              <a:rPr lang="en-US"/>
              <a:t>Next Steps</a:t>
            </a:r>
          </a:p>
          <a:p>
            <a:r>
              <a:rPr lang="en-US"/>
              <a:t>Adjourn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Guest Speakers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Carol </a:t>
            </a:r>
            <a:r>
              <a:rPr lang="en-US" err="1"/>
              <a:t>Weltz</a:t>
            </a:r>
            <a:r>
              <a:rPr lang="en-US"/>
              <a:t> (SNAP), Shaylee Stokes (</a:t>
            </a:r>
            <a:r>
              <a:rPr lang="en-US" err="1"/>
              <a:t>Hopelink</a:t>
            </a:r>
            <a:r>
              <a:rPr lang="en-US"/>
              <a:t>), Shawn Collins (Energy Project), Michael Furze (Commerce) and Amy Wheeless (NWEC)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 Agencies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Overview of CAP agency outreach and availability </a:t>
            </a:r>
          </a:p>
          <a:p>
            <a:r>
              <a:rPr lang="en-US"/>
              <a:t>What’s working/what’s not in customer outreach and communications</a:t>
            </a:r>
          </a:p>
          <a:p>
            <a:r>
              <a:rPr lang="en-US"/>
              <a:t>How are CAP agencies using new eligibility guidelines for IOU low-income programs</a:t>
            </a:r>
          </a:p>
          <a:p>
            <a:r>
              <a:rPr lang="en-US"/>
              <a:t>Obstacles to receiving LIHEAP and ideas to overcome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A4E91-DF95-438B-8F13-3C69A045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40005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42D9E-BA2C-4764-83B1-72EEB270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70" y="4310062"/>
            <a:ext cx="40195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Small Business Resiliency Network </a:t>
            </a:r>
          </a:p>
          <a:p>
            <a:r>
              <a:rPr lang="en-US"/>
              <a:t>Outreach to low-income and underserved 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DD359-CBC6-4F31-9451-BB579F10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2756"/>
            <a:ext cx="4485655" cy="16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A866DB72-6C2E-42D5-A62F-98AABC9A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042285" cy="4351338"/>
          </a:xfrm>
        </p:spPr>
        <p:txBody>
          <a:bodyPr/>
          <a:lstStyle/>
          <a:p>
            <a:r>
              <a:rPr lang="en-US"/>
              <a:t>Status of arrearages through June</a:t>
            </a:r>
          </a:p>
          <a:p>
            <a:r>
              <a:rPr lang="en-US"/>
              <a:t>Low-income assistance distribution </a:t>
            </a:r>
          </a:p>
          <a:p>
            <a:r>
              <a:rPr lang="en-US"/>
              <a:t>Available COVID low-income assistance funding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59F364B-4130-4BC4-B6B1-49F0FB7F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16" y="530017"/>
            <a:ext cx="8279567" cy="46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44" ma:contentTypeDescription="" ma:contentTypeScope="" ma:versionID="cd41782c9e3381072e04c772e1f0221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2021-08-09T07:00:00+00:00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884C70F9-A7D0-4FC5-8076-6B4EB24E97B7}"/>
</file>

<file path=customXml/itemProps2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2038F-05B4-4CAB-B789-481994CDD08C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e20d62d1-6a94-4b29-b5d4-560869cc20c9"/>
    <ds:schemaRef ds:uri="2822dbc7-dbb1-481f-b748-f54976c88498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C629499-ACE3-4A74-8AB5-01274C42E05B}"/>
</file>

<file path=docProps/app.xml><?xml version="1.0" encoding="utf-8"?>
<Properties xmlns="http://schemas.openxmlformats.org/officeDocument/2006/extended-properties" xmlns:vt="http://schemas.openxmlformats.org/officeDocument/2006/docPropsVTypes">
  <Template>ppt2D6D.tmp</Template>
  <TotalTime>0</TotalTime>
  <Words>494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Arial,Sans-Serif</vt:lpstr>
      <vt:lpstr>Calibri</vt:lpstr>
      <vt:lpstr>Times New Roman</vt:lpstr>
      <vt:lpstr>TW Cen MT</vt:lpstr>
      <vt:lpstr>TW Cen MT</vt:lpstr>
      <vt:lpstr>Office Theme</vt:lpstr>
      <vt:lpstr>          COVID-19  Equity, Customer Communications, and Outreach Workshop</vt:lpstr>
      <vt:lpstr>Welcome</vt:lpstr>
      <vt:lpstr>Ground Rules for a Virtual Meeting</vt:lpstr>
      <vt:lpstr>Agenda</vt:lpstr>
      <vt:lpstr>Guest Speakers</vt:lpstr>
      <vt:lpstr>CAP Agencies</vt:lpstr>
      <vt:lpstr>PowerPoint Presentation</vt:lpstr>
      <vt:lpstr>PowerPoint Presentation</vt:lpstr>
      <vt:lpstr>Data Overview</vt:lpstr>
      <vt:lpstr>Status of Arrearages Through June</vt:lpstr>
      <vt:lpstr>Low-Income Assistance Distribution </vt:lpstr>
      <vt:lpstr>Available COVID Low-Income Assistance Funding</vt:lpstr>
      <vt:lpstr>Utility Outreach Overview</vt:lpstr>
      <vt:lpstr>Disconnections</vt:lpstr>
      <vt:lpstr>Consumer Protection’s Role in Disconnections</vt:lpstr>
      <vt:lpstr>Consumer Protection’s Role in Disconnections</vt:lpstr>
      <vt:lpstr>PowerPoint Presentation</vt:lpstr>
      <vt:lpstr>Debt Relief with Amy Wheeless (NWEC)</vt:lpstr>
      <vt:lpstr>What’s Next? </vt:lpstr>
      <vt:lpstr>PowerPoint Presentation</vt:lpstr>
    </vt:vector>
  </TitlesOfParts>
  <Company>Washington Utilities and Transportation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Feeser, Bridgit (UTC)</cp:lastModifiedBy>
  <cp:revision>1</cp:revision>
  <dcterms:created xsi:type="dcterms:W3CDTF">2018-07-09T23:11:30Z</dcterms:created>
  <dcterms:modified xsi:type="dcterms:W3CDTF">2021-08-09T18:38:58Z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Order">
    <vt:r8>2400</vt:r8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