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4"/>
  </p:notesMasterIdLst>
  <p:sldIdLst>
    <p:sldId id="1205" r:id="rId2"/>
    <p:sldId id="315" r:id="rId3"/>
    <p:sldId id="935" r:id="rId4"/>
    <p:sldId id="1233" r:id="rId5"/>
    <p:sldId id="1232" r:id="rId6"/>
    <p:sldId id="1214" r:id="rId7"/>
    <p:sldId id="1231" r:id="rId8"/>
    <p:sldId id="1235" r:id="rId9"/>
    <p:sldId id="1236" r:id="rId10"/>
    <p:sldId id="1230" r:id="rId11"/>
    <p:sldId id="1227" r:id="rId12"/>
    <p:sldId id="81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2EF87C-ECAB-45D7-8D25-0A0F0DCF4356}">
          <p14:sldIdLst>
            <p14:sldId id="1205"/>
            <p14:sldId id="315"/>
            <p14:sldId id="935"/>
            <p14:sldId id="1233"/>
            <p14:sldId id="1232"/>
            <p14:sldId id="1214"/>
            <p14:sldId id="1231"/>
            <p14:sldId id="1235"/>
            <p14:sldId id="1236"/>
            <p14:sldId id="1230"/>
            <p14:sldId id="1227"/>
          </p14:sldIdLst>
        </p14:section>
        <p14:section name="Untitled Section" id="{2DF292AA-EFD5-4C33-9EF8-7927BDE4E9C9}">
          <p14:sldIdLst>
            <p14:sldId id="8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700C"/>
    <a:srgbClr val="A59731"/>
    <a:srgbClr val="83874F"/>
    <a:srgbClr val="808056"/>
    <a:srgbClr val="7B755B"/>
    <a:srgbClr val="7171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4" autoAdjust="0"/>
    <p:restoredTop sz="94508" autoAdjust="0"/>
  </p:normalViewPr>
  <p:slideViewPr>
    <p:cSldViewPr>
      <p:cViewPr varScale="1">
        <p:scale>
          <a:sx n="108" d="100"/>
          <a:sy n="108" d="100"/>
        </p:scale>
        <p:origin x="894" y="102"/>
      </p:cViewPr>
      <p:guideLst>
        <p:guide orient="horz" pos="2160"/>
        <p:guide pos="2880"/>
      </p:guideLst>
    </p:cSldViewPr>
  </p:slideViewPr>
  <p:notesTextViewPr>
    <p:cViewPr>
      <p:scale>
        <a:sx n="1" d="1"/>
        <a:sy n="1" d="1"/>
      </p:scale>
      <p:origin x="0" y="0"/>
    </p:cViewPr>
  </p:notesTextViewPr>
  <p:sorterViewPr>
    <p:cViewPr>
      <p:scale>
        <a:sx n="100" d="100"/>
        <a:sy n="100" d="100"/>
      </p:scale>
      <p:origin x="0" y="56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39795A-9744-4D81-9414-D6E25AEE054B}" type="datetimeFigureOut">
              <a:rPr lang="en-US" smtClean="0"/>
              <a:t>5/25/2021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865F42-D54E-4F87-B080-CA2984A3B836}" type="slidenum">
              <a:rPr lang="en-US" smtClean="0"/>
              <a:t>‹#›</a:t>
            </a:fld>
            <a:endParaRPr lang="en-US"/>
          </a:p>
        </p:txBody>
      </p:sp>
    </p:spTree>
    <p:extLst>
      <p:ext uri="{BB962C8B-B14F-4D97-AF65-F5344CB8AC3E}">
        <p14:creationId xmlns:p14="http://schemas.microsoft.com/office/powerpoint/2010/main" val="383969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4C4C406-E871-4CD3-9C1D-44D4218AB082}" type="datetimeFigureOut">
              <a:rPr lang="en-US" smtClean="0"/>
              <a:t>5/25/2021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D8F97EA-076C-40B7-8873-6B2D1A31ED0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4C4C406-E871-4CD3-9C1D-44D4218AB082}"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4C4C406-E871-4CD3-9C1D-44D4218AB082}"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4C4C406-E871-4CD3-9C1D-44D4218AB082}"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4C4C406-E871-4CD3-9C1D-44D4218AB082}"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97EA-076C-40B7-8873-6B2D1A31ED0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4C4C406-E871-4CD3-9C1D-44D4218AB082}"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4C4C406-E871-4CD3-9C1D-44D4218AB082}" type="datetimeFigureOut">
              <a:rPr lang="en-US" smtClean="0"/>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4C4C406-E871-4CD3-9C1D-44D4218AB082}" type="datetimeFigureOut">
              <a:rPr lang="en-US" smtClean="0"/>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4C406-E871-4CD3-9C1D-44D4218AB082}" type="datetimeFigureOut">
              <a:rPr lang="en-US" smtClean="0"/>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4C4C406-E871-4CD3-9C1D-44D4218AB082}"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4C4C406-E871-4CD3-9C1D-44D4218AB082}"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D8F97EA-076C-40B7-8873-6B2D1A31ED08}"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4C4C406-E871-4CD3-9C1D-44D4218AB082}" type="datetimeFigureOut">
              <a:rPr lang="en-US" smtClean="0"/>
              <a:t>5/25/2021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D8F97EA-076C-40B7-8873-6B2D1A31ED08}"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gacc.nifc.gov/" TargetMode="Externa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EDFE2D40-4AD9-4E73-AEAD-63D0F37CDCF2}"/>
              </a:ext>
            </a:extLst>
          </p:cNvPr>
          <p:cNvPicPr>
            <a:picLocks noChangeAspect="1"/>
          </p:cNvPicPr>
          <p:nvPr/>
        </p:nvPicPr>
        <p:blipFill>
          <a:blip r:embed="rId2">
            <a:extLst>
              <a:ext uri="{28A0092B-C50C-407E-A947-70E740481C1C}">
                <a14:useLocalDpi xmlns:a14="http://schemas.microsoft.com/office/drawing/2010/main" val="0"/>
              </a:ext>
            </a:extLst>
          </a:blip>
          <a:srcRect l="2" r="38889"/>
          <a:stretch>
            <a:fillRect/>
          </a:stretch>
        </p:blipFill>
        <p:spPr bwMode="auto">
          <a:xfrm>
            <a:off x="54428" y="544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5918A9D-B86D-4541-A031-F2DA0B103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7" y="1205591"/>
            <a:ext cx="9530391" cy="5646965"/>
          </a:xfrm>
          <a:prstGeom prst="rect">
            <a:avLst/>
          </a:prstGeom>
        </p:spPr>
      </p:pic>
      <p:sp>
        <p:nvSpPr>
          <p:cNvPr id="8" name="Text Box 2">
            <a:extLst>
              <a:ext uri="{FF2B5EF4-FFF2-40B4-BE49-F238E27FC236}">
                <a16:creationId xmlns:a16="http://schemas.microsoft.com/office/drawing/2014/main" id="{AD78BAF8-FAC8-44B6-AE6A-820EC0D10A75}"/>
              </a:ext>
            </a:extLst>
          </p:cNvPr>
          <p:cNvSpPr txBox="1">
            <a:spLocks noChangeArrowheads="1"/>
          </p:cNvSpPr>
          <p:nvPr/>
        </p:nvSpPr>
        <p:spPr bwMode="auto">
          <a:xfrm>
            <a:off x="35859" y="1371600"/>
            <a:ext cx="9144001" cy="3200400"/>
          </a:xfrm>
          <a:prstGeom prst="rect">
            <a:avLst/>
          </a:prstGeom>
          <a:solidFill>
            <a:srgbClr val="FFFFFF">
              <a:alpha val="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000"/>
              </a:spcAft>
              <a:buFontTx/>
              <a:buNone/>
              <a:defRPr/>
            </a:pPr>
            <a:r>
              <a:rPr lang="en-US" altLang="en-US" sz="6000" b="1" i="1" dirty="0">
                <a:solidFill>
                  <a:srgbClr val="FFFFFF"/>
                </a:solidFill>
                <a:effectLst>
                  <a:outerShdw blurRad="50800" dist="38100" dir="2700000" algn="tl" rotWithShape="0">
                    <a:prstClr val="black">
                      <a:alpha val="40000"/>
                    </a:prstClr>
                  </a:outerShdw>
                </a:effectLst>
                <a:latin typeface="Berlin Sans FB Demi" panose="020E0802020502020306" pitchFamily="34" charset="0"/>
              </a:rPr>
              <a:t>Predictive Services</a:t>
            </a:r>
            <a:endParaRPr lang="en-US" altLang="en-US" sz="3600" b="1" dirty="0">
              <a:solidFill>
                <a:srgbClr val="FFFFFF"/>
              </a:solidFill>
              <a:effectLst>
                <a:outerShdw blurRad="50800" dist="38100" dir="2700000" algn="tl" rotWithShape="0">
                  <a:prstClr val="black">
                    <a:alpha val="40000"/>
                  </a:prstClr>
                </a:outerShdw>
              </a:effectLst>
            </a:endParaRPr>
          </a:p>
          <a:p>
            <a:pPr algn="ctr" eaLnBrk="1" hangingPunct="1">
              <a:spcBef>
                <a:spcPct val="0"/>
              </a:spcBef>
              <a:spcAft>
                <a:spcPts val="1000"/>
              </a:spcAft>
              <a:buFontTx/>
              <a:buNone/>
              <a:defRPr/>
            </a:pPr>
            <a:endParaRPr lang="en-US" altLang="en-US" sz="3600" b="1" dirty="0">
              <a:solidFill>
                <a:srgbClr val="FFFFFF"/>
              </a:solidFill>
              <a:effectLst>
                <a:outerShdw blurRad="50800" dist="38100" dir="2700000" algn="tl" rotWithShape="0">
                  <a:prstClr val="black">
                    <a:alpha val="40000"/>
                  </a:prstClr>
                </a:outerShdw>
              </a:effectLst>
            </a:endParaRPr>
          </a:p>
          <a:p>
            <a:pPr algn="ctr" eaLnBrk="1" hangingPunct="1">
              <a:spcBef>
                <a:spcPct val="0"/>
              </a:spcBef>
              <a:spcAft>
                <a:spcPts val="1000"/>
              </a:spcAft>
              <a:buFontTx/>
              <a:buNone/>
              <a:defRPr/>
            </a:pPr>
            <a:endParaRPr lang="en-US" altLang="en-US" sz="3600" b="1" dirty="0">
              <a:solidFill>
                <a:srgbClr val="FFFFFF"/>
              </a:solidFill>
              <a:effectLst>
                <a:outerShdw blurRad="50800" dist="38100" dir="2700000" algn="tl" rotWithShape="0">
                  <a:prstClr val="black">
                    <a:alpha val="40000"/>
                  </a:prstClr>
                </a:outerShdw>
              </a:effectLst>
            </a:endParaRPr>
          </a:p>
          <a:p>
            <a:pPr algn="ctr" eaLnBrk="1" hangingPunct="1">
              <a:spcBef>
                <a:spcPct val="0"/>
              </a:spcBef>
              <a:spcAft>
                <a:spcPts val="1000"/>
              </a:spcAft>
              <a:buFontTx/>
              <a:buNone/>
              <a:defRPr/>
            </a:pPr>
            <a:endParaRPr lang="en-US" altLang="en-US" sz="3600" b="1" dirty="0">
              <a:solidFill>
                <a:srgbClr val="FFFFFF"/>
              </a:solidFill>
              <a:effectLst>
                <a:outerShdw blurRad="50800" dist="38100" dir="2700000" algn="tl" rotWithShape="0">
                  <a:prstClr val="black">
                    <a:alpha val="40000"/>
                  </a:prstClr>
                </a:outerShdw>
              </a:effectLst>
            </a:endParaRPr>
          </a:p>
          <a:p>
            <a:pPr algn="ctr" eaLnBrk="1" hangingPunct="1">
              <a:spcBef>
                <a:spcPct val="0"/>
              </a:spcBef>
              <a:spcAft>
                <a:spcPts val="1000"/>
              </a:spcAft>
              <a:buFontTx/>
              <a:buNone/>
              <a:defRPr/>
            </a:pPr>
            <a:endParaRPr lang="en-US" altLang="en-US" sz="3600" b="1" dirty="0">
              <a:solidFill>
                <a:srgbClr val="FFFFFF"/>
              </a:solidFill>
              <a:effectLst>
                <a:outerShdw blurRad="50800" dist="38100" dir="2700000" algn="tl" rotWithShape="0">
                  <a:prstClr val="black">
                    <a:alpha val="40000"/>
                  </a:prstClr>
                </a:outerShdw>
              </a:effectLst>
            </a:endParaRPr>
          </a:p>
          <a:p>
            <a:pPr algn="ctr" eaLnBrk="1" hangingPunct="1">
              <a:spcBef>
                <a:spcPct val="0"/>
              </a:spcBef>
              <a:spcAft>
                <a:spcPts val="1000"/>
              </a:spcAft>
              <a:buFontTx/>
              <a:buNone/>
              <a:defRPr/>
            </a:pPr>
            <a:r>
              <a:rPr lang="en-US" altLang="en-US" sz="3600" b="1" dirty="0">
                <a:solidFill>
                  <a:srgbClr val="FFFFFF"/>
                </a:solidFill>
                <a:effectLst>
                  <a:outerShdw blurRad="50800" dist="38100" dir="2700000" algn="tl" rotWithShape="0">
                    <a:prstClr val="black">
                      <a:alpha val="40000"/>
                    </a:prstClr>
                  </a:outerShdw>
                </a:effectLst>
              </a:rPr>
              <a:t>Climate and Significant Fire Potential Outlook</a:t>
            </a:r>
          </a:p>
          <a:p>
            <a:pPr algn="ctr" eaLnBrk="1" hangingPunct="1">
              <a:spcBef>
                <a:spcPct val="0"/>
              </a:spcBef>
              <a:spcAft>
                <a:spcPts val="1000"/>
              </a:spcAft>
              <a:buFontTx/>
              <a:buNone/>
              <a:defRPr/>
            </a:pPr>
            <a:r>
              <a:rPr lang="en-US" altLang="en-US" sz="4800" b="1" dirty="0">
                <a:solidFill>
                  <a:srgbClr val="FFFFFF"/>
                </a:solidFill>
                <a:effectLst>
                  <a:outerShdw blurRad="50800" dist="38100" dir="2700000" algn="tl" rotWithShape="0">
                    <a:prstClr val="black">
                      <a:alpha val="40000"/>
                    </a:prstClr>
                  </a:outerShdw>
                </a:effectLst>
              </a:rPr>
              <a:t>Wednesday May 26</a:t>
            </a:r>
            <a:r>
              <a:rPr lang="en-US" altLang="en-US" sz="4800" b="1" baseline="30000" dirty="0">
                <a:solidFill>
                  <a:srgbClr val="FFFFFF"/>
                </a:solidFill>
                <a:effectLst>
                  <a:outerShdw blurRad="50800" dist="38100" dir="2700000" algn="tl" rotWithShape="0">
                    <a:prstClr val="black">
                      <a:alpha val="40000"/>
                    </a:prstClr>
                  </a:outerShdw>
                </a:effectLst>
              </a:rPr>
              <a:t>th</a:t>
            </a:r>
            <a:r>
              <a:rPr lang="en-US" altLang="en-US" sz="4800" b="1" dirty="0">
                <a:solidFill>
                  <a:srgbClr val="FFFFFF"/>
                </a:solidFill>
                <a:effectLst>
                  <a:outerShdw blurRad="50800" dist="38100" dir="2700000" algn="tl" rotWithShape="0">
                    <a:prstClr val="black">
                      <a:alpha val="40000"/>
                    </a:prstClr>
                  </a:outerShdw>
                </a:effectLst>
              </a:rPr>
              <a:t> 2021</a:t>
            </a:r>
          </a:p>
          <a:p>
            <a:pPr algn="ctr" eaLnBrk="1" hangingPunct="1">
              <a:spcBef>
                <a:spcPct val="0"/>
              </a:spcBef>
              <a:spcAft>
                <a:spcPts val="1000"/>
              </a:spcAft>
              <a:buFontTx/>
              <a:buNone/>
              <a:defRPr/>
            </a:pPr>
            <a:endParaRPr lang="en-US" altLang="en-US" sz="2000" dirty="0">
              <a:latin typeface="Arial" panose="020B0604020202020204" pitchFamily="34" charset="0"/>
            </a:endParaRPr>
          </a:p>
        </p:txBody>
      </p:sp>
    </p:spTree>
    <p:extLst>
      <p:ext uri="{BB962C8B-B14F-4D97-AF65-F5344CB8AC3E}">
        <p14:creationId xmlns:p14="http://schemas.microsoft.com/office/powerpoint/2010/main" val="3381334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8200" y="4419599"/>
            <a:ext cx="3722914" cy="1323439"/>
          </a:xfrm>
          <a:prstGeom prst="rect">
            <a:avLst/>
          </a:prstGeom>
          <a:noFill/>
        </p:spPr>
        <p:txBody>
          <a:bodyPr wrap="square" rtlCol="0">
            <a:spAutoFit/>
          </a:bodyPr>
          <a:lstStyle/>
          <a:p>
            <a:pPr algn="ctr"/>
            <a:r>
              <a:rPr lang="en-US" sz="4000" b="1" dirty="0">
                <a:solidFill>
                  <a:schemeClr val="bg1"/>
                </a:solidFill>
              </a:rPr>
              <a:t>17 Year Average:</a:t>
            </a:r>
          </a:p>
          <a:p>
            <a:pPr algn="ctr"/>
            <a:r>
              <a:rPr lang="en-US" sz="4000" b="1" dirty="0">
                <a:solidFill>
                  <a:schemeClr val="bg1"/>
                </a:solidFill>
              </a:rPr>
              <a:t>4,039 fires </a:t>
            </a:r>
          </a:p>
        </p:txBody>
      </p:sp>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3" name="Picture 2">
            <a:extLst>
              <a:ext uri="{FF2B5EF4-FFF2-40B4-BE49-F238E27FC236}">
                <a16:creationId xmlns:a16="http://schemas.microsoft.com/office/drawing/2014/main" id="{03ED4825-0C9D-43A6-98E2-1C639EB6683B}"/>
              </a:ext>
            </a:extLst>
          </p:cNvPr>
          <p:cNvPicPr>
            <a:picLocks noChangeAspect="1"/>
          </p:cNvPicPr>
          <p:nvPr/>
        </p:nvPicPr>
        <p:blipFill>
          <a:blip r:embed="rId3"/>
          <a:stretch>
            <a:fillRect/>
          </a:stretch>
        </p:blipFill>
        <p:spPr>
          <a:xfrm>
            <a:off x="990600" y="955724"/>
            <a:ext cx="7696200" cy="5910457"/>
          </a:xfrm>
          <a:prstGeom prst="rect">
            <a:avLst/>
          </a:prstGeom>
        </p:spPr>
      </p:pic>
      <p:pic>
        <p:nvPicPr>
          <p:cNvPr id="4" name="Picture 3">
            <a:extLst>
              <a:ext uri="{FF2B5EF4-FFF2-40B4-BE49-F238E27FC236}">
                <a16:creationId xmlns:a16="http://schemas.microsoft.com/office/drawing/2014/main" id="{11663ECA-81B5-4DF6-8A82-7521AB50F8B8}"/>
              </a:ext>
            </a:extLst>
          </p:cNvPr>
          <p:cNvPicPr>
            <a:picLocks noChangeAspect="1"/>
          </p:cNvPicPr>
          <p:nvPr/>
        </p:nvPicPr>
        <p:blipFill>
          <a:blip r:embed="rId4"/>
          <a:stretch>
            <a:fillRect/>
          </a:stretch>
        </p:blipFill>
        <p:spPr>
          <a:xfrm>
            <a:off x="990600" y="1472953"/>
            <a:ext cx="5258756" cy="4454476"/>
          </a:xfrm>
          <a:prstGeom prst="rect">
            <a:avLst/>
          </a:prstGeom>
        </p:spPr>
      </p:pic>
    </p:spTree>
    <p:extLst>
      <p:ext uri="{BB962C8B-B14F-4D97-AF65-F5344CB8AC3E}">
        <p14:creationId xmlns:p14="http://schemas.microsoft.com/office/powerpoint/2010/main" val="355882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a:extLst>
              <a:ext uri="{FF2B5EF4-FFF2-40B4-BE49-F238E27FC236}">
                <a16:creationId xmlns:a16="http://schemas.microsoft.com/office/drawing/2014/main" id="{0178DD6C-916A-4056-A7B3-37EC834F94A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9">
            <a:extLst>
              <a:ext uri="{FF2B5EF4-FFF2-40B4-BE49-F238E27FC236}">
                <a16:creationId xmlns:a16="http://schemas.microsoft.com/office/drawing/2014/main" id="{385F648D-3A91-476E-8020-2031BD38D823}"/>
              </a:ext>
            </a:extLst>
          </p:cNvPr>
          <p:cNvSpPr txBox="1">
            <a:spLocks noChangeArrowheads="1"/>
          </p:cNvSpPr>
          <p:nvPr/>
        </p:nvSpPr>
        <p:spPr bwMode="auto">
          <a:xfrm>
            <a:off x="4736977" y="117620"/>
            <a:ext cx="393375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FF0000"/>
                </a:solidFill>
              </a:rPr>
              <a:t>June Large Fire Outlook</a:t>
            </a:r>
          </a:p>
        </p:txBody>
      </p:sp>
      <p:sp>
        <p:nvSpPr>
          <p:cNvPr id="12" name="TextBox 5">
            <a:extLst>
              <a:ext uri="{FF2B5EF4-FFF2-40B4-BE49-F238E27FC236}">
                <a16:creationId xmlns:a16="http://schemas.microsoft.com/office/drawing/2014/main" id="{889A674F-788B-4AB3-B73C-0F9FE155E0EB}"/>
              </a:ext>
            </a:extLst>
          </p:cNvPr>
          <p:cNvSpPr txBox="1">
            <a:spLocks noChangeArrowheads="1"/>
          </p:cNvSpPr>
          <p:nvPr/>
        </p:nvSpPr>
        <p:spPr bwMode="auto">
          <a:xfrm>
            <a:off x="4678709" y="784055"/>
            <a:ext cx="4453454" cy="2462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b="1" dirty="0"/>
              <a:t>Risk of large, costly fires requiring mobilization of extra resources is expected to rise above typical in June in central Oregon and central Washington during windy conditions or widespread lightning events.</a:t>
            </a:r>
          </a:p>
        </p:txBody>
      </p:sp>
      <p:pic>
        <p:nvPicPr>
          <p:cNvPr id="4" name="Picture 3">
            <a:extLst>
              <a:ext uri="{FF2B5EF4-FFF2-40B4-BE49-F238E27FC236}">
                <a16:creationId xmlns:a16="http://schemas.microsoft.com/office/drawing/2014/main" id="{7752FAC4-A039-4FEB-841F-E84662BD6D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68" y="101344"/>
            <a:ext cx="4334956" cy="3349738"/>
          </a:xfrm>
          <a:prstGeom prst="rect">
            <a:avLst/>
          </a:prstGeom>
        </p:spPr>
      </p:pic>
      <p:pic>
        <p:nvPicPr>
          <p:cNvPr id="6" name="Picture 5">
            <a:extLst>
              <a:ext uri="{FF2B5EF4-FFF2-40B4-BE49-F238E27FC236}">
                <a16:creationId xmlns:a16="http://schemas.microsoft.com/office/drawing/2014/main" id="{AEBD38DE-99FF-48C7-B4E2-4C14AC79A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04" y="3451082"/>
            <a:ext cx="4319419" cy="3337733"/>
          </a:xfrm>
          <a:prstGeom prst="rect">
            <a:avLst/>
          </a:prstGeom>
        </p:spPr>
      </p:pic>
      <p:sp>
        <p:nvSpPr>
          <p:cNvPr id="13" name="TextBox 9">
            <a:extLst>
              <a:ext uri="{FF2B5EF4-FFF2-40B4-BE49-F238E27FC236}">
                <a16:creationId xmlns:a16="http://schemas.microsoft.com/office/drawing/2014/main" id="{CC75838C-BB91-4A01-AFDE-BA7B1CE8441E}"/>
              </a:ext>
            </a:extLst>
          </p:cNvPr>
          <p:cNvSpPr txBox="1">
            <a:spLocks noChangeArrowheads="1"/>
          </p:cNvSpPr>
          <p:nvPr/>
        </p:nvSpPr>
        <p:spPr bwMode="auto">
          <a:xfrm>
            <a:off x="4678709" y="3408869"/>
            <a:ext cx="393375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FF0000"/>
                </a:solidFill>
              </a:rPr>
              <a:t>July-Aug-Sep</a:t>
            </a:r>
          </a:p>
          <a:p>
            <a:pPr algn="ctr"/>
            <a:r>
              <a:rPr lang="en-US" altLang="en-US" sz="2400" b="1" dirty="0">
                <a:solidFill>
                  <a:srgbClr val="FF0000"/>
                </a:solidFill>
              </a:rPr>
              <a:t> Large Fire Outlook</a:t>
            </a:r>
          </a:p>
        </p:txBody>
      </p:sp>
      <p:sp>
        <p:nvSpPr>
          <p:cNvPr id="14" name="TextBox 5">
            <a:extLst>
              <a:ext uri="{FF2B5EF4-FFF2-40B4-BE49-F238E27FC236}">
                <a16:creationId xmlns:a16="http://schemas.microsoft.com/office/drawing/2014/main" id="{F0C2944A-E142-4569-80D2-C9FC1B7DD3D3}"/>
              </a:ext>
            </a:extLst>
          </p:cNvPr>
          <p:cNvSpPr txBox="1">
            <a:spLocks noChangeArrowheads="1"/>
          </p:cNvSpPr>
          <p:nvPr/>
        </p:nvSpPr>
        <p:spPr bwMode="auto">
          <a:xfrm>
            <a:off x="4701466" y="4278167"/>
            <a:ext cx="4453454" cy="21236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b="1" dirty="0"/>
              <a:t>High fire danger from lengthy drought is expected to create conditions more conducive than usual for large, costly fires in mid to late summer over almost all the Pacific Northwest </a:t>
            </a:r>
          </a:p>
        </p:txBody>
      </p:sp>
      <p:pic>
        <p:nvPicPr>
          <p:cNvPr id="15" name="Picture 14">
            <a:extLst>
              <a:ext uri="{FF2B5EF4-FFF2-40B4-BE49-F238E27FC236}">
                <a16:creationId xmlns:a16="http://schemas.microsoft.com/office/drawing/2014/main" id="{545F7523-8CBC-4F4B-800D-2B6575AC14AA}"/>
              </a:ext>
            </a:extLst>
          </p:cNvPr>
          <p:cNvPicPr>
            <a:picLocks noChangeAspect="1"/>
          </p:cNvPicPr>
          <p:nvPr/>
        </p:nvPicPr>
        <p:blipFill>
          <a:blip r:embed="rId4"/>
          <a:stretch>
            <a:fillRect/>
          </a:stretch>
        </p:blipFill>
        <p:spPr>
          <a:xfrm>
            <a:off x="228599" y="3568346"/>
            <a:ext cx="4149271" cy="3137254"/>
          </a:xfrm>
          <a:prstGeom prst="rect">
            <a:avLst/>
          </a:prstGeom>
        </p:spPr>
      </p:pic>
    </p:spTree>
    <p:extLst>
      <p:ext uri="{BB962C8B-B14F-4D97-AF65-F5344CB8AC3E}">
        <p14:creationId xmlns:p14="http://schemas.microsoft.com/office/powerpoint/2010/main" val="135601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23C5C1-14BF-499C-A2A3-87AC946288B6}"/>
              </a:ext>
            </a:extLst>
          </p:cNvPr>
          <p:cNvSpPr txBox="1"/>
          <p:nvPr/>
        </p:nvSpPr>
        <p:spPr>
          <a:xfrm>
            <a:off x="419100" y="2671900"/>
            <a:ext cx="8305800" cy="830997"/>
          </a:xfrm>
          <a:prstGeom prst="rect">
            <a:avLst/>
          </a:prstGeom>
          <a:noFill/>
        </p:spPr>
        <p:txBody>
          <a:bodyPr wrap="square">
            <a:spAutoFit/>
          </a:bodyPr>
          <a:lstStyle/>
          <a:p>
            <a:r>
              <a:rPr lang="en-US" sz="4800" b="1" dirty="0">
                <a:latin typeface="Andale WT" panose="020B0502000000000004" pitchFamily="34" charset="-128"/>
                <a:ea typeface="Andale WT" panose="020B0502000000000004" pitchFamily="34" charset="-128"/>
                <a:cs typeface="Andale WT" panose="020B0502000000000004" pitchFamily="34" charset="-128"/>
              </a:rPr>
              <a:t>http://gacc.nifc.gov/nwcc</a:t>
            </a:r>
          </a:p>
        </p:txBody>
      </p:sp>
      <p:pic>
        <p:nvPicPr>
          <p:cNvPr id="4" name="Picture 3">
            <a:extLst>
              <a:ext uri="{FF2B5EF4-FFF2-40B4-BE49-F238E27FC236}">
                <a16:creationId xmlns:a16="http://schemas.microsoft.com/office/drawing/2014/main" id="{26364635-D6E5-414A-A696-AA323B5C676A}"/>
              </a:ext>
            </a:extLst>
          </p:cNvPr>
          <p:cNvPicPr>
            <a:picLocks noChangeAspect="1"/>
          </p:cNvPicPr>
          <p:nvPr/>
        </p:nvPicPr>
        <p:blipFill rotWithShape="1">
          <a:blip r:embed="rId2"/>
          <a:srcRect r="40286" b="92611"/>
          <a:stretch/>
        </p:blipFill>
        <p:spPr>
          <a:xfrm>
            <a:off x="-1" y="3224"/>
            <a:ext cx="9144001" cy="911175"/>
          </a:xfrm>
          <a:prstGeom prst="rect">
            <a:avLst/>
          </a:prstGeom>
        </p:spPr>
      </p:pic>
    </p:spTree>
    <p:extLst>
      <p:ext uri="{BB962C8B-B14F-4D97-AF65-F5344CB8AC3E}">
        <p14:creationId xmlns:p14="http://schemas.microsoft.com/office/powerpoint/2010/main" val="486436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noChangeArrowheads="1"/>
          </p:cNvPicPr>
          <p:nvPr/>
        </p:nvPicPr>
        <p:blipFill>
          <a:blip r:embed="rId3" cstate="print"/>
          <a:srcRect/>
          <a:stretch>
            <a:fillRect/>
          </a:stretch>
        </p:blipFill>
        <p:spPr bwMode="auto">
          <a:xfrm>
            <a:off x="553872" y="152400"/>
            <a:ext cx="8247063" cy="1114425"/>
          </a:xfrm>
          <a:prstGeom prst="rect">
            <a:avLst/>
          </a:prstGeom>
          <a:noFill/>
          <a:ln w="9525">
            <a:noFill/>
            <a:miter lim="800000"/>
            <a:headEnd/>
            <a:tailEnd/>
          </a:ln>
          <a:scene3d>
            <a:camera prst="orthographicFront"/>
            <a:lightRig rig="threePt" dir="t"/>
          </a:scene3d>
          <a:sp3d extrusionH="19050" contourW="50800">
            <a:bevelT/>
            <a:bevelB/>
            <a:contourClr>
              <a:schemeClr val="tx2">
                <a:lumMod val="50000"/>
              </a:schemeClr>
            </a:contourClr>
          </a:sp3d>
        </p:spPr>
      </p:pic>
      <p:pic>
        <p:nvPicPr>
          <p:cNvPr id="3" name="Picture 2" descr="Map of Geographic Area Coordination Cen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17" y="1676400"/>
            <a:ext cx="5827056"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377B42E6-531C-4861-BC01-C10B4AA3C300}"/>
              </a:ext>
            </a:extLst>
          </p:cNvPr>
          <p:cNvSpPr txBox="1">
            <a:spLocks/>
          </p:cNvSpPr>
          <p:nvPr/>
        </p:nvSpPr>
        <p:spPr>
          <a:xfrm>
            <a:off x="5638800" y="2091031"/>
            <a:ext cx="3886200" cy="2023369"/>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3000" b="1" dirty="0">
                <a:latin typeface="Andale WT" panose="020B0502000000000004" pitchFamily="34" charset="-128"/>
                <a:ea typeface="Andale WT" panose="020B0502000000000004" pitchFamily="34" charset="-128"/>
                <a:cs typeface="Andale WT" panose="020B0502000000000004" pitchFamily="34" charset="-128"/>
              </a:rPr>
              <a:t>Fire Activity</a:t>
            </a:r>
          </a:p>
          <a:p>
            <a:r>
              <a:rPr lang="en-US" sz="3000" b="1" dirty="0">
                <a:latin typeface="Andale WT" panose="020B0502000000000004" pitchFamily="34" charset="-128"/>
                <a:ea typeface="Andale WT" panose="020B0502000000000004" pitchFamily="34" charset="-128"/>
                <a:cs typeface="Andale WT" panose="020B0502000000000004" pitchFamily="34" charset="-128"/>
              </a:rPr>
              <a:t>Fire Mobilization</a:t>
            </a:r>
          </a:p>
          <a:p>
            <a:r>
              <a:rPr lang="en-US" sz="3000" b="1" dirty="0">
                <a:latin typeface="Andale WT" panose="020B0502000000000004" pitchFamily="34" charset="-128"/>
                <a:ea typeface="Andale WT" panose="020B0502000000000004" pitchFamily="34" charset="-128"/>
                <a:cs typeface="Andale WT" panose="020B0502000000000004" pitchFamily="34" charset="-128"/>
              </a:rPr>
              <a:t>Prioritization</a:t>
            </a:r>
          </a:p>
        </p:txBody>
      </p:sp>
      <p:pic>
        <p:nvPicPr>
          <p:cNvPr id="6" name="Picture 4">
            <a:extLst>
              <a:ext uri="{FF2B5EF4-FFF2-40B4-BE49-F238E27FC236}">
                <a16:creationId xmlns:a16="http://schemas.microsoft.com/office/drawing/2014/main" id="{F2B4408A-7350-4858-97F7-83DF3CB5C3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955" y="5372769"/>
            <a:ext cx="1029778" cy="1120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B1EE6C-4738-4F3A-B6FA-1E24E7DE6D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3293" y="5486400"/>
            <a:ext cx="1003507" cy="8738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63CC232E-9334-47AB-8991-CC8801D144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3841" y="4255956"/>
            <a:ext cx="780074" cy="10153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nited States Fish and Wildlife Service - Wikipedia">
            <a:extLst>
              <a:ext uri="{FF2B5EF4-FFF2-40B4-BE49-F238E27FC236}">
                <a16:creationId xmlns:a16="http://schemas.microsoft.com/office/drawing/2014/main" id="{8586DB3C-2DBD-43AC-A6C9-2860ADF71A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3753" y="4242662"/>
            <a:ext cx="914138" cy="1091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ome | Indian Affairs">
            <a:extLst>
              <a:ext uri="{FF2B5EF4-FFF2-40B4-BE49-F238E27FC236}">
                <a16:creationId xmlns:a16="http://schemas.microsoft.com/office/drawing/2014/main" id="{4FD000F3-0EAC-445E-A30B-6C6A60B2F1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1000" y="4204533"/>
            <a:ext cx="1003507" cy="100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163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2AB68-2472-4B49-9BCA-FCBC82F5ACA0}"/>
              </a:ext>
            </a:extLst>
          </p:cNvPr>
          <p:cNvSpPr txBox="1">
            <a:spLocks/>
          </p:cNvSpPr>
          <p:nvPr/>
        </p:nvSpPr>
        <p:spPr>
          <a:xfrm>
            <a:off x="381000" y="228600"/>
            <a:ext cx="7851648" cy="12954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endParaRPr lang="en-US" b="1" dirty="0">
              <a:solidFill>
                <a:schemeClr val="tx1"/>
              </a:solidFill>
            </a:endParaRPr>
          </a:p>
        </p:txBody>
      </p:sp>
      <p:sp>
        <p:nvSpPr>
          <p:cNvPr id="9" name="Subtitle 2">
            <a:extLst>
              <a:ext uri="{FF2B5EF4-FFF2-40B4-BE49-F238E27FC236}">
                <a16:creationId xmlns:a16="http://schemas.microsoft.com/office/drawing/2014/main" id="{93EA19DB-4130-49CF-A4ED-A29719B5A861}"/>
              </a:ext>
            </a:extLst>
          </p:cNvPr>
          <p:cNvSpPr txBox="1">
            <a:spLocks/>
          </p:cNvSpPr>
          <p:nvPr/>
        </p:nvSpPr>
        <p:spPr>
          <a:xfrm>
            <a:off x="4797298" y="1960115"/>
            <a:ext cx="4267200" cy="2023369"/>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3200" b="1" dirty="0">
                <a:latin typeface="Andale WT" panose="020B0502000000000004" pitchFamily="34" charset="-128"/>
                <a:ea typeface="Andale WT" panose="020B0502000000000004" pitchFamily="34" charset="-128"/>
                <a:cs typeface="Andale WT" panose="020B0502000000000004" pitchFamily="34" charset="-128"/>
              </a:rPr>
              <a:t>Daily Fire Activity</a:t>
            </a:r>
          </a:p>
          <a:p>
            <a:r>
              <a:rPr lang="en-US" sz="3200" b="1" dirty="0">
                <a:latin typeface="Andale WT" panose="020B0502000000000004" pitchFamily="34" charset="-128"/>
                <a:ea typeface="Andale WT" panose="020B0502000000000004" pitchFamily="34" charset="-128"/>
                <a:cs typeface="Andale WT" panose="020B0502000000000004" pitchFamily="34" charset="-128"/>
              </a:rPr>
              <a:t>Daily Fire Danger</a:t>
            </a:r>
          </a:p>
          <a:p>
            <a:r>
              <a:rPr lang="en-US" sz="3200" b="1" dirty="0">
                <a:latin typeface="Andale WT" panose="020B0502000000000004" pitchFamily="34" charset="-128"/>
                <a:ea typeface="Andale WT" panose="020B0502000000000004" pitchFamily="34" charset="-128"/>
                <a:cs typeface="Andale WT" panose="020B0502000000000004" pitchFamily="34" charset="-128"/>
              </a:rPr>
              <a:t>Daily Fire Weather</a:t>
            </a:r>
          </a:p>
        </p:txBody>
      </p:sp>
      <p:pic>
        <p:nvPicPr>
          <p:cNvPr id="3" name="Picture 2">
            <a:extLst>
              <a:ext uri="{FF2B5EF4-FFF2-40B4-BE49-F238E27FC236}">
                <a16:creationId xmlns:a16="http://schemas.microsoft.com/office/drawing/2014/main" id="{7B6437E4-4839-485C-9558-7BF985DBC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19796"/>
            <a:ext cx="4492498" cy="5619610"/>
          </a:xfrm>
          <a:prstGeom prst="rect">
            <a:avLst/>
          </a:prstGeom>
        </p:spPr>
      </p:pic>
      <p:pic>
        <p:nvPicPr>
          <p:cNvPr id="12" name="Picture 11">
            <a:extLst>
              <a:ext uri="{FF2B5EF4-FFF2-40B4-BE49-F238E27FC236}">
                <a16:creationId xmlns:a16="http://schemas.microsoft.com/office/drawing/2014/main" id="{B2E763DD-1808-4312-BDCA-2B416B3E84B6}"/>
              </a:ext>
            </a:extLst>
          </p:cNvPr>
          <p:cNvPicPr>
            <a:picLocks noChangeAspect="1"/>
          </p:cNvPicPr>
          <p:nvPr/>
        </p:nvPicPr>
        <p:blipFill rotWithShape="1">
          <a:blip r:embed="rId3"/>
          <a:srcRect r="40286" b="92611"/>
          <a:stretch/>
        </p:blipFill>
        <p:spPr>
          <a:xfrm>
            <a:off x="-1" y="3224"/>
            <a:ext cx="9144001" cy="911175"/>
          </a:xfrm>
          <a:prstGeom prst="rect">
            <a:avLst/>
          </a:prstGeom>
        </p:spPr>
      </p:pic>
      <p:pic>
        <p:nvPicPr>
          <p:cNvPr id="13" name="Picture 11" descr="ps_logo">
            <a:extLst>
              <a:ext uri="{FF2B5EF4-FFF2-40B4-BE49-F238E27FC236}">
                <a16:creationId xmlns:a16="http://schemas.microsoft.com/office/drawing/2014/main" id="{BFBEC1E3-021F-4C2F-9EDC-2AB568D23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029200"/>
            <a:ext cx="1260694" cy="156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C0E21658-7FBC-4F21-94AB-97BD6FB52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599"/>
            <a:ext cx="52832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fire danger adjective class">
            <a:extLst>
              <a:ext uri="{FF2B5EF4-FFF2-40B4-BE49-F238E27FC236}">
                <a16:creationId xmlns:a16="http://schemas.microsoft.com/office/drawing/2014/main" id="{1A686F62-E155-4506-90A2-B34999FA8C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0759" y="3929601"/>
            <a:ext cx="2841643" cy="257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39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8200" y="4419599"/>
            <a:ext cx="3722914" cy="1323439"/>
          </a:xfrm>
          <a:prstGeom prst="rect">
            <a:avLst/>
          </a:prstGeom>
          <a:noFill/>
        </p:spPr>
        <p:txBody>
          <a:bodyPr wrap="square" rtlCol="0">
            <a:spAutoFit/>
          </a:bodyPr>
          <a:lstStyle/>
          <a:p>
            <a:pPr algn="ctr"/>
            <a:r>
              <a:rPr lang="en-US" sz="4000" b="1" dirty="0">
                <a:solidFill>
                  <a:schemeClr val="bg1"/>
                </a:solidFill>
              </a:rPr>
              <a:t>17 Year Average:</a:t>
            </a:r>
          </a:p>
          <a:p>
            <a:pPr algn="ctr"/>
            <a:r>
              <a:rPr lang="en-US" sz="4000" b="1" dirty="0">
                <a:solidFill>
                  <a:schemeClr val="bg1"/>
                </a:solidFill>
              </a:rPr>
              <a:t>4,039 fires </a:t>
            </a:r>
          </a:p>
        </p:txBody>
      </p:sp>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3" name="Picture 2">
            <a:extLst>
              <a:ext uri="{FF2B5EF4-FFF2-40B4-BE49-F238E27FC236}">
                <a16:creationId xmlns:a16="http://schemas.microsoft.com/office/drawing/2014/main" id="{84324CE9-7540-485E-A606-A01242355CBB}"/>
              </a:ext>
            </a:extLst>
          </p:cNvPr>
          <p:cNvPicPr>
            <a:picLocks noChangeAspect="1"/>
          </p:cNvPicPr>
          <p:nvPr/>
        </p:nvPicPr>
        <p:blipFill>
          <a:blip r:embed="rId3"/>
          <a:stretch>
            <a:fillRect/>
          </a:stretch>
        </p:blipFill>
        <p:spPr>
          <a:xfrm>
            <a:off x="3751094" y="1095727"/>
            <a:ext cx="5362575" cy="5607766"/>
          </a:xfrm>
          <a:prstGeom prst="rect">
            <a:avLst/>
          </a:prstGeom>
        </p:spPr>
      </p:pic>
      <p:sp>
        <p:nvSpPr>
          <p:cNvPr id="8" name="Subtitle 2">
            <a:extLst>
              <a:ext uri="{FF2B5EF4-FFF2-40B4-BE49-F238E27FC236}">
                <a16:creationId xmlns:a16="http://schemas.microsoft.com/office/drawing/2014/main" id="{2667EB5B-D8E7-45F0-9936-FA8D70D100CB}"/>
              </a:ext>
            </a:extLst>
          </p:cNvPr>
          <p:cNvSpPr txBox="1">
            <a:spLocks/>
          </p:cNvSpPr>
          <p:nvPr/>
        </p:nvSpPr>
        <p:spPr>
          <a:xfrm>
            <a:off x="-6659" y="1472025"/>
            <a:ext cx="3932069" cy="2023369"/>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3200" b="1" dirty="0">
                <a:latin typeface="Andale WT" panose="020B0502000000000004" pitchFamily="34" charset="-128"/>
                <a:ea typeface="Andale WT" panose="020B0502000000000004" pitchFamily="34" charset="-128"/>
                <a:cs typeface="Andale WT" panose="020B0502000000000004" pitchFamily="34" charset="-128"/>
              </a:rPr>
              <a:t>Precipitation:</a:t>
            </a:r>
          </a:p>
          <a:p>
            <a:pPr marL="0" indent="0" algn="ctr">
              <a:buNone/>
            </a:pPr>
            <a:r>
              <a:rPr lang="en-US" sz="3200" b="1" dirty="0">
                <a:latin typeface="Andale WT" panose="020B0502000000000004" pitchFamily="34" charset="-128"/>
                <a:ea typeface="Andale WT" panose="020B0502000000000004" pitchFamily="34" charset="-128"/>
                <a:cs typeface="Andale WT" panose="020B0502000000000004" pitchFamily="34" charset="-128"/>
              </a:rPr>
              <a:t>Percent of normal</a:t>
            </a:r>
          </a:p>
          <a:p>
            <a:pPr marL="0" indent="0" algn="ctr">
              <a:buNone/>
            </a:pPr>
            <a:r>
              <a:rPr lang="en-US" sz="3200" b="1" dirty="0">
                <a:latin typeface="Andale WT" panose="020B0502000000000004" pitchFamily="34" charset="-128"/>
                <a:ea typeface="Andale WT" panose="020B0502000000000004" pitchFamily="34" charset="-128"/>
                <a:cs typeface="Andale WT" panose="020B0502000000000004" pitchFamily="34" charset="-128"/>
              </a:rPr>
              <a:t>Since Jan 1st</a:t>
            </a:r>
          </a:p>
        </p:txBody>
      </p:sp>
    </p:spTree>
    <p:extLst>
      <p:ext uri="{BB962C8B-B14F-4D97-AF65-F5344CB8AC3E}">
        <p14:creationId xmlns:p14="http://schemas.microsoft.com/office/powerpoint/2010/main" val="22542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3" name="Picture 2">
            <a:extLst>
              <a:ext uri="{FF2B5EF4-FFF2-40B4-BE49-F238E27FC236}">
                <a16:creationId xmlns:a16="http://schemas.microsoft.com/office/drawing/2014/main" id="{6EEDB0F7-12E1-4E7F-BCA2-1F9CCF5A9BBF}"/>
              </a:ext>
            </a:extLst>
          </p:cNvPr>
          <p:cNvPicPr>
            <a:picLocks noChangeAspect="1"/>
          </p:cNvPicPr>
          <p:nvPr/>
        </p:nvPicPr>
        <p:blipFill rotWithShape="1">
          <a:blip r:embed="rId3"/>
          <a:srcRect l="14085" t="8350"/>
          <a:stretch/>
        </p:blipFill>
        <p:spPr>
          <a:xfrm>
            <a:off x="3657602" y="1066800"/>
            <a:ext cx="5257800" cy="5676484"/>
          </a:xfrm>
          <a:prstGeom prst="rect">
            <a:avLst/>
          </a:prstGeom>
        </p:spPr>
      </p:pic>
      <p:pic>
        <p:nvPicPr>
          <p:cNvPr id="5" name="Picture 4">
            <a:extLst>
              <a:ext uri="{FF2B5EF4-FFF2-40B4-BE49-F238E27FC236}">
                <a16:creationId xmlns:a16="http://schemas.microsoft.com/office/drawing/2014/main" id="{6D9C833E-B6DF-4700-B490-121C1B04D15A}"/>
              </a:ext>
            </a:extLst>
          </p:cNvPr>
          <p:cNvPicPr>
            <a:picLocks noChangeAspect="1"/>
          </p:cNvPicPr>
          <p:nvPr/>
        </p:nvPicPr>
        <p:blipFill>
          <a:blip r:embed="rId4"/>
          <a:stretch>
            <a:fillRect/>
          </a:stretch>
        </p:blipFill>
        <p:spPr>
          <a:xfrm>
            <a:off x="3429000" y="3888026"/>
            <a:ext cx="800100" cy="1247775"/>
          </a:xfrm>
          <a:prstGeom prst="rect">
            <a:avLst/>
          </a:prstGeom>
        </p:spPr>
      </p:pic>
      <p:sp>
        <p:nvSpPr>
          <p:cNvPr id="8" name="Subtitle 2">
            <a:extLst>
              <a:ext uri="{FF2B5EF4-FFF2-40B4-BE49-F238E27FC236}">
                <a16:creationId xmlns:a16="http://schemas.microsoft.com/office/drawing/2014/main" id="{08108546-3025-4ADB-9C92-DB42507402BE}"/>
              </a:ext>
            </a:extLst>
          </p:cNvPr>
          <p:cNvSpPr txBox="1">
            <a:spLocks/>
          </p:cNvSpPr>
          <p:nvPr/>
        </p:nvSpPr>
        <p:spPr>
          <a:xfrm>
            <a:off x="183842" y="2417315"/>
            <a:ext cx="3359459" cy="2023369"/>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3200" b="1" dirty="0">
                <a:latin typeface="Andale WT" panose="020B0502000000000004" pitchFamily="34" charset="-128"/>
                <a:ea typeface="Andale WT" panose="020B0502000000000004" pitchFamily="34" charset="-128"/>
                <a:cs typeface="Andale WT" panose="020B0502000000000004" pitchFamily="34" charset="-128"/>
              </a:rPr>
              <a:t>Current Snow Water Equivalent</a:t>
            </a:r>
          </a:p>
        </p:txBody>
      </p:sp>
    </p:spTree>
    <p:extLst>
      <p:ext uri="{BB962C8B-B14F-4D97-AF65-F5344CB8AC3E}">
        <p14:creationId xmlns:p14="http://schemas.microsoft.com/office/powerpoint/2010/main" val="287595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2B232F-B74F-4013-9BD5-DFADD96F4BC2}"/>
              </a:ext>
            </a:extLst>
          </p:cNvPr>
          <p:cNvPicPr>
            <a:picLocks noChangeAspect="1"/>
          </p:cNvPicPr>
          <p:nvPr/>
        </p:nvPicPr>
        <p:blipFill>
          <a:blip r:embed="rId2"/>
          <a:stretch>
            <a:fillRect/>
          </a:stretch>
        </p:blipFill>
        <p:spPr>
          <a:xfrm>
            <a:off x="330426" y="556395"/>
            <a:ext cx="3999796" cy="4280224"/>
          </a:xfrm>
          <a:prstGeom prst="rect">
            <a:avLst/>
          </a:prstGeom>
        </p:spPr>
      </p:pic>
      <p:sp>
        <p:nvSpPr>
          <p:cNvPr id="8197" name="TextBox 6">
            <a:extLst>
              <a:ext uri="{FF2B5EF4-FFF2-40B4-BE49-F238E27FC236}">
                <a16:creationId xmlns:a16="http://schemas.microsoft.com/office/drawing/2014/main" id="{C55FE4B3-6350-439F-A07A-C807D4C30BAB}"/>
              </a:ext>
            </a:extLst>
          </p:cNvPr>
          <p:cNvSpPr txBox="1">
            <a:spLocks noChangeArrowheads="1"/>
          </p:cNvSpPr>
          <p:nvPr/>
        </p:nvSpPr>
        <p:spPr bwMode="auto">
          <a:xfrm>
            <a:off x="419100" y="169863"/>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a:t>U.S. Drought Monitor</a:t>
            </a:r>
          </a:p>
        </p:txBody>
      </p:sp>
      <p:pic>
        <p:nvPicPr>
          <p:cNvPr id="4" name="Picture 3">
            <a:extLst>
              <a:ext uri="{FF2B5EF4-FFF2-40B4-BE49-F238E27FC236}">
                <a16:creationId xmlns:a16="http://schemas.microsoft.com/office/drawing/2014/main" id="{0345CDA0-6F86-4B1B-9094-78C0ED0D1B20}"/>
              </a:ext>
            </a:extLst>
          </p:cNvPr>
          <p:cNvPicPr>
            <a:picLocks noChangeAspect="1"/>
          </p:cNvPicPr>
          <p:nvPr/>
        </p:nvPicPr>
        <p:blipFill>
          <a:blip r:embed="rId3"/>
          <a:stretch>
            <a:fillRect/>
          </a:stretch>
        </p:blipFill>
        <p:spPr>
          <a:xfrm>
            <a:off x="2590800" y="5568773"/>
            <a:ext cx="4267200" cy="1181100"/>
          </a:xfrm>
          <a:prstGeom prst="rect">
            <a:avLst/>
          </a:prstGeom>
          <a:ln w="34925">
            <a:solidFill>
              <a:schemeClr val="tx2">
                <a:lumMod val="60000"/>
                <a:lumOff val="40000"/>
              </a:schemeClr>
            </a:solidFill>
          </a:ln>
        </p:spPr>
      </p:pic>
      <p:sp>
        <p:nvSpPr>
          <p:cNvPr id="12" name="TextBox 6">
            <a:extLst>
              <a:ext uri="{FF2B5EF4-FFF2-40B4-BE49-F238E27FC236}">
                <a16:creationId xmlns:a16="http://schemas.microsoft.com/office/drawing/2014/main" id="{9CBB7327-3C75-4493-961C-446E02699060}"/>
              </a:ext>
            </a:extLst>
          </p:cNvPr>
          <p:cNvSpPr txBox="1">
            <a:spLocks noChangeArrowheads="1"/>
          </p:cNvSpPr>
          <p:nvPr/>
        </p:nvSpPr>
        <p:spPr bwMode="auto">
          <a:xfrm>
            <a:off x="4742555" y="4836619"/>
            <a:ext cx="3844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a:t>May 20</a:t>
            </a:r>
            <a:r>
              <a:rPr lang="en-US" altLang="en-US" sz="3600" b="1" baseline="30000" dirty="0"/>
              <a:t>th</a:t>
            </a:r>
            <a:r>
              <a:rPr lang="en-US" altLang="en-US" sz="3600" b="1" dirty="0"/>
              <a:t> 2021</a:t>
            </a:r>
          </a:p>
        </p:txBody>
      </p:sp>
      <p:sp>
        <p:nvSpPr>
          <p:cNvPr id="13" name="TextBox 6">
            <a:extLst>
              <a:ext uri="{FF2B5EF4-FFF2-40B4-BE49-F238E27FC236}">
                <a16:creationId xmlns:a16="http://schemas.microsoft.com/office/drawing/2014/main" id="{D381954D-F939-4944-B012-DEE667B3ADE2}"/>
              </a:ext>
            </a:extLst>
          </p:cNvPr>
          <p:cNvSpPr txBox="1">
            <a:spLocks noChangeArrowheads="1"/>
          </p:cNvSpPr>
          <p:nvPr/>
        </p:nvSpPr>
        <p:spPr bwMode="auto">
          <a:xfrm>
            <a:off x="408214" y="4836619"/>
            <a:ext cx="3844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a:t>Mar 2</a:t>
            </a:r>
            <a:r>
              <a:rPr lang="en-US" altLang="en-US" sz="3600" b="1" baseline="30000" dirty="0"/>
              <a:t>nd</a:t>
            </a:r>
            <a:r>
              <a:rPr lang="en-US" altLang="en-US" sz="3600" b="1" dirty="0"/>
              <a:t> 2021</a:t>
            </a:r>
          </a:p>
        </p:txBody>
      </p:sp>
      <p:pic>
        <p:nvPicPr>
          <p:cNvPr id="8" name="Picture 7">
            <a:extLst>
              <a:ext uri="{FF2B5EF4-FFF2-40B4-BE49-F238E27FC236}">
                <a16:creationId xmlns:a16="http://schemas.microsoft.com/office/drawing/2014/main" id="{FA56EB25-5B2B-4E58-B78B-ED16C1C0D269}"/>
              </a:ext>
            </a:extLst>
          </p:cNvPr>
          <p:cNvPicPr>
            <a:picLocks noChangeAspect="1"/>
          </p:cNvPicPr>
          <p:nvPr/>
        </p:nvPicPr>
        <p:blipFill>
          <a:blip r:embed="rId4"/>
          <a:stretch>
            <a:fillRect/>
          </a:stretch>
        </p:blipFill>
        <p:spPr>
          <a:xfrm>
            <a:off x="4652080" y="755842"/>
            <a:ext cx="3844220" cy="40378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8200" y="4419599"/>
            <a:ext cx="3722914" cy="1323439"/>
          </a:xfrm>
          <a:prstGeom prst="rect">
            <a:avLst/>
          </a:prstGeom>
          <a:noFill/>
        </p:spPr>
        <p:txBody>
          <a:bodyPr wrap="square" rtlCol="0">
            <a:spAutoFit/>
          </a:bodyPr>
          <a:lstStyle/>
          <a:p>
            <a:pPr algn="ctr"/>
            <a:r>
              <a:rPr lang="en-US" sz="4000" b="1" dirty="0">
                <a:solidFill>
                  <a:schemeClr val="bg1"/>
                </a:solidFill>
              </a:rPr>
              <a:t>17 Year Average:</a:t>
            </a:r>
          </a:p>
          <a:p>
            <a:pPr algn="ctr"/>
            <a:r>
              <a:rPr lang="en-US" sz="4000" b="1" dirty="0">
                <a:solidFill>
                  <a:schemeClr val="bg1"/>
                </a:solidFill>
              </a:rPr>
              <a:t>4,039 fires </a:t>
            </a:r>
          </a:p>
        </p:txBody>
      </p:sp>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3" name="Picture 2">
            <a:extLst>
              <a:ext uri="{FF2B5EF4-FFF2-40B4-BE49-F238E27FC236}">
                <a16:creationId xmlns:a16="http://schemas.microsoft.com/office/drawing/2014/main" id="{86473362-FFA0-4673-8B06-4D46F76F3101}"/>
              </a:ext>
            </a:extLst>
          </p:cNvPr>
          <p:cNvPicPr>
            <a:picLocks noChangeAspect="1"/>
          </p:cNvPicPr>
          <p:nvPr/>
        </p:nvPicPr>
        <p:blipFill>
          <a:blip r:embed="rId3"/>
          <a:stretch>
            <a:fillRect/>
          </a:stretch>
        </p:blipFill>
        <p:spPr>
          <a:xfrm>
            <a:off x="152400" y="1524000"/>
            <a:ext cx="9144000" cy="5059326"/>
          </a:xfrm>
          <a:prstGeom prst="rect">
            <a:avLst/>
          </a:prstGeom>
        </p:spPr>
      </p:pic>
    </p:spTree>
    <p:extLst>
      <p:ext uri="{BB962C8B-B14F-4D97-AF65-F5344CB8AC3E}">
        <p14:creationId xmlns:p14="http://schemas.microsoft.com/office/powerpoint/2010/main" val="136757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8200" y="4419599"/>
            <a:ext cx="3722914" cy="1323439"/>
          </a:xfrm>
          <a:prstGeom prst="rect">
            <a:avLst/>
          </a:prstGeom>
          <a:noFill/>
        </p:spPr>
        <p:txBody>
          <a:bodyPr wrap="square" rtlCol="0">
            <a:spAutoFit/>
          </a:bodyPr>
          <a:lstStyle/>
          <a:p>
            <a:pPr algn="ctr"/>
            <a:r>
              <a:rPr lang="en-US" sz="4000" b="1" dirty="0">
                <a:solidFill>
                  <a:schemeClr val="bg1"/>
                </a:solidFill>
              </a:rPr>
              <a:t>17 Year Average:</a:t>
            </a:r>
          </a:p>
          <a:p>
            <a:pPr algn="ctr"/>
            <a:r>
              <a:rPr lang="en-US" sz="4000" b="1" dirty="0">
                <a:solidFill>
                  <a:schemeClr val="bg1"/>
                </a:solidFill>
              </a:rPr>
              <a:t>4,039 fires </a:t>
            </a:r>
          </a:p>
        </p:txBody>
      </p:sp>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4" name="Picture 3">
            <a:extLst>
              <a:ext uri="{FF2B5EF4-FFF2-40B4-BE49-F238E27FC236}">
                <a16:creationId xmlns:a16="http://schemas.microsoft.com/office/drawing/2014/main" id="{34BCD26B-D780-4DA2-BF2C-01BCFA3B74A0}"/>
              </a:ext>
            </a:extLst>
          </p:cNvPr>
          <p:cNvPicPr>
            <a:picLocks noChangeAspect="1"/>
          </p:cNvPicPr>
          <p:nvPr/>
        </p:nvPicPr>
        <p:blipFill>
          <a:blip r:embed="rId3"/>
          <a:stretch>
            <a:fillRect/>
          </a:stretch>
        </p:blipFill>
        <p:spPr>
          <a:xfrm>
            <a:off x="1066800" y="914399"/>
            <a:ext cx="7620000" cy="5930348"/>
          </a:xfrm>
          <a:prstGeom prst="rect">
            <a:avLst/>
          </a:prstGeom>
        </p:spPr>
      </p:pic>
    </p:spTree>
    <p:extLst>
      <p:ext uri="{BB962C8B-B14F-4D97-AF65-F5344CB8AC3E}">
        <p14:creationId xmlns:p14="http://schemas.microsoft.com/office/powerpoint/2010/main" val="2343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8200" y="4419599"/>
            <a:ext cx="3722914" cy="1323439"/>
          </a:xfrm>
          <a:prstGeom prst="rect">
            <a:avLst/>
          </a:prstGeom>
          <a:noFill/>
        </p:spPr>
        <p:txBody>
          <a:bodyPr wrap="square" rtlCol="0">
            <a:spAutoFit/>
          </a:bodyPr>
          <a:lstStyle/>
          <a:p>
            <a:pPr algn="ctr"/>
            <a:r>
              <a:rPr lang="en-US" sz="4000" b="1" dirty="0">
                <a:solidFill>
                  <a:schemeClr val="bg1"/>
                </a:solidFill>
              </a:rPr>
              <a:t>17 Year Average:</a:t>
            </a:r>
          </a:p>
          <a:p>
            <a:pPr algn="ctr"/>
            <a:r>
              <a:rPr lang="en-US" sz="4000" b="1" dirty="0">
                <a:solidFill>
                  <a:schemeClr val="bg1"/>
                </a:solidFill>
              </a:rPr>
              <a:t>4,039 fires </a:t>
            </a:r>
          </a:p>
        </p:txBody>
      </p:sp>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3" name="Picture 2">
            <a:extLst>
              <a:ext uri="{FF2B5EF4-FFF2-40B4-BE49-F238E27FC236}">
                <a16:creationId xmlns:a16="http://schemas.microsoft.com/office/drawing/2014/main" id="{F1EFCC56-F66C-44DA-84A5-03FA30944E42}"/>
              </a:ext>
            </a:extLst>
          </p:cNvPr>
          <p:cNvPicPr>
            <a:picLocks noChangeAspect="1"/>
          </p:cNvPicPr>
          <p:nvPr/>
        </p:nvPicPr>
        <p:blipFill>
          <a:blip r:embed="rId3"/>
          <a:stretch>
            <a:fillRect/>
          </a:stretch>
        </p:blipFill>
        <p:spPr>
          <a:xfrm>
            <a:off x="914400" y="956391"/>
            <a:ext cx="7800975" cy="5813779"/>
          </a:xfrm>
          <a:prstGeom prst="rect">
            <a:avLst/>
          </a:prstGeom>
        </p:spPr>
      </p:pic>
    </p:spTree>
    <p:extLst>
      <p:ext uri="{BB962C8B-B14F-4D97-AF65-F5344CB8AC3E}">
        <p14:creationId xmlns:p14="http://schemas.microsoft.com/office/powerpoint/2010/main" val="165884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015f1b76-b32e-440f-80a7-f0ca4d8a872c" ContentTypeId="0x0101006E56B4D1795A2E4DB2F0B01679ED314A" PreviousValue="true"/>
</file>

<file path=customXml/item2.xml><?xml version="1.0" encoding="utf-8"?>
<ct:contentTypeSchema xmlns:ct="http://schemas.microsoft.com/office/2006/metadata/contentType" xmlns:ma="http://schemas.microsoft.com/office/2006/metadata/properties/metaAttributes" ct:_="" ma:_="" ma:contentTypeName="Filed Document" ma:contentTypeID="0x0101006E56B4D1795A2E4DB2F0B01679ED314A00DD5FBB39BA873D489FDB596A76014EC6" ma:contentTypeVersion="36" ma:contentTypeDescription="" ma:contentTypeScope="" ma:versionID="edfd6a16062c3c72e7601f22d517e6b6">
  <xsd:schema xmlns:xsd="http://www.w3.org/2001/XMLSchema" xmlns:xs="http://www.w3.org/2001/XMLSchema" xmlns:p="http://schemas.microsoft.com/office/2006/metadata/properties" xmlns:ns1="http://schemas.microsoft.com/sharepoint/v3" xmlns:ns2="dc463f71-b30c-4ab2-9473-d307f9d35888" targetNamespace="http://schemas.microsoft.com/office/2006/metadata/properties" ma:root="true" ma:fieldsID="5371b12cbd0ca12feeca5b6edfa8e73e" ns1:_="" ns2:_="">
    <xsd:import namespace="http://schemas.microsoft.com/sharepoint/v3"/>
    <xsd:import namespace="dc463f71-b30c-4ab2-9473-d307f9d35888"/>
    <xsd:element name="properties">
      <xsd:complexType>
        <xsd:sequence>
          <xsd:element name="documentManagement">
            <xsd:complexType>
              <xsd:all>
                <xsd:element ref="ns2:IsConfidential" minOccurs="0"/>
                <xsd:element ref="ns2:IsHighlyConfidential" minOccurs="0"/>
                <xsd:element ref="ns2:Date1" minOccurs="0"/>
                <xsd:element ref="ns2:DocketNumber" minOccurs="0"/>
                <xsd:element ref="ns2:DocumentSetType" minOccurs="0"/>
                <xsd:element ref="ns2:IndustryCode" minOccurs="0"/>
                <xsd:element ref="ns2:CaseType" minOccurs="0"/>
                <xsd:element ref="ns2:CaseStatus" minOccurs="0"/>
                <xsd:element ref="ns2:AgendaOrder" minOccurs="0"/>
                <xsd:element ref="ns2:DelegatedOrder" minOccurs="0"/>
                <xsd:element ref="ns2:IsDocumentOrder" minOccurs="0"/>
                <xsd:element ref="ns2:CaseCompanyNames" minOccurs="0"/>
                <xsd:element ref="ns2:OpenedDate" minOccurs="0"/>
                <xsd:element ref="ns2:Prefix" minOccurs="0"/>
                <xsd:element ref="ns2:Visibility" minOccurs="0"/>
                <xsd:element ref="ns1:Nickname" minOccurs="0"/>
                <xsd:element ref="ns2:Significan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ickname" ma:index="17" nillable="true" ma:displayName="Nickname" ma:internalName="Nick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63f71-b30c-4ab2-9473-d307f9d35888" elementFormDefault="qualified">
    <xsd:import namespace="http://schemas.microsoft.com/office/2006/documentManagement/types"/>
    <xsd:import namespace="http://schemas.microsoft.com/office/infopath/2007/PartnerControls"/>
    <xsd:element name="IsConfidential" ma:index="2" nillable="true" ma:displayName="Is Confidential" ma:default="0" ma:internalName="IsConfidential" ma:readOnly="false">
      <xsd:simpleType>
        <xsd:restriction base="dms:Boolean"/>
      </xsd:simpleType>
    </xsd:element>
    <xsd:element name="IsHighlyConfidential" ma:index="3" nillable="true" ma:displayName="Is Highly Confidential" ma:default="0" ma:internalName="IsHighlyConfidential" ma:readOnly="false">
      <xsd:simpleType>
        <xsd:restriction base="dms:Boolean"/>
      </xsd:simpleType>
    </xsd:element>
    <xsd:element name="Date1" ma:index="4" nillable="true" ma:displayName="Date" ma:default="[today]" ma:description="Date the document set was requested" ma:format="DateOnly" ma:internalName="Date1" ma:readOnly="false">
      <xsd:simpleType>
        <xsd:restriction base="dms:DateTime"/>
      </xsd:simpleType>
    </xsd:element>
    <xsd:element name="DocketNumber" ma:index="5" nillable="true" ma:displayName="Docket Number" ma:internalName="DocketNumber" ma:readOnly="false">
      <xsd:simpleType>
        <xsd:restriction base="dms:Text">
          <xsd:maxLength value="255"/>
        </xsd:restriction>
      </xsd:simpleType>
    </xsd:element>
    <xsd:element name="DocumentSetType" ma:index="6" nillable="true" ma:displayName="Document Set Type" ma:internalName="DocumentSetType" ma:readOnly="false">
      <xsd:simpleType>
        <xsd:restriction base="dms:Text">
          <xsd:maxLength value="255"/>
        </xsd:restriction>
      </xsd:simpleType>
    </xsd:element>
    <xsd:element name="IndustryCode" ma:index="7" nillable="true" ma:displayName="Industry Code" ma:internalName="IndustryCode" ma:readOnly="false">
      <xsd:simpleType>
        <xsd:restriction base="dms:Text">
          <xsd:maxLength value="255"/>
        </xsd:restriction>
      </xsd:simpleType>
    </xsd:element>
    <xsd:element name="CaseType" ma:index="8" nillable="true" ma:displayName="CaseType" ma:internalName="CaseType" ma:readOnly="false">
      <xsd:simpleType>
        <xsd:restriction base="dms:Text">
          <xsd:maxLength value="255"/>
        </xsd:restriction>
      </xsd:simpleType>
    </xsd:element>
    <xsd:element name="CaseStatus" ma:index="9" nillable="true" ma:displayName="CaseStatus" ma:internalName="CaseStatus" ma:readOnly="false">
      <xsd:simpleType>
        <xsd:restriction base="dms:Text">
          <xsd:maxLength value="255"/>
        </xsd:restriction>
      </xsd:simpleType>
    </xsd:element>
    <xsd:element name="AgendaOrder" ma:index="10" nillable="true" ma:displayName="Agenda Order" ma:default="0" ma:internalName="AgendaOrder" ma:readOnly="false">
      <xsd:simpleType>
        <xsd:restriction base="dms:Boolean"/>
      </xsd:simpleType>
    </xsd:element>
    <xsd:element name="DelegatedOrder" ma:index="11" nillable="true" ma:displayName="DelegatedOrder" ma:default="0" ma:description="Is this a delegated order?" ma:internalName="DelegatedOrder" ma:readOnly="false">
      <xsd:simpleType>
        <xsd:restriction base="dms:Boolean"/>
      </xsd:simpleType>
    </xsd:element>
    <xsd:element name="IsDocumentOrder" ma:index="12" nillable="true" ma:displayName="IsDocumentOrder" ma:default="0" ma:internalName="IsDocumentOrder" ma:readOnly="false">
      <xsd:simpleType>
        <xsd:restriction base="dms:Boolean"/>
      </xsd:simpleType>
    </xsd:element>
    <xsd:element name="CaseCompanyNames" ma:index="13" nillable="true" ma:displayName="Company Names" ma:description="Company names delimited by ;" ma:internalName="CaseCompanyNames" ma:readOnly="false">
      <xsd:simpleType>
        <xsd:restriction base="dms:Note">
          <xsd:maxLength value="255"/>
        </xsd:restriction>
      </xsd:simpleType>
    </xsd:element>
    <xsd:element name="OpenedDate" ma:index="14" nillable="true" ma:displayName="OpenedDate" ma:format="DateOnly" ma:internalName="OpenedDate">
      <xsd:simpleType>
        <xsd:restriction base="dms:DateTime"/>
      </xsd:simpleType>
    </xsd:element>
    <xsd:element name="Prefix" ma:index="15" nillable="true" ma:displayName="Prefix" ma:description="Docket number prefix" ma:internalName="Prefix">
      <xsd:simpleType>
        <xsd:restriction base="dms:Text">
          <xsd:maxLength value="255"/>
        </xsd:restriction>
      </xsd:simpleType>
    </xsd:element>
    <xsd:element name="Visibility" ma:index="16" nillable="true" ma:displayName="Visibility" ma:default="Full Visibility" ma:format="Dropdown" ma:internalName="Visibility" ma:readOnly="false">
      <xsd:simpleType>
        <xsd:restriction base="dms:Choice">
          <xsd:enumeration value="Full Visibility"/>
        </xsd:restriction>
      </xsd:simpleType>
    </xsd:element>
    <xsd:element name="SignificantOrder" ma:index="24" nillable="true" ma:displayName="SignificantOrder" ma:default="0" ma:description="Whether this document set contains a significant order" ma:internalName="SignificantOrd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refix xmlns="dc463f71-b30c-4ab2-9473-d307f9d35888">U</Prefix>
    <DocumentSetType xmlns="dc463f71-b30c-4ab2-9473-d307f9d35888">Presentation</DocumentSetType>
    <Visibility xmlns="dc463f71-b30c-4ab2-9473-d307f9d35888">Full Visibility</Visibility>
    <IsConfidential xmlns="dc463f71-b30c-4ab2-9473-d307f9d35888">false</IsConfidential>
    <AgendaOrder xmlns="dc463f71-b30c-4ab2-9473-d307f9d35888">false</AgendaOrder>
    <CaseType xmlns="dc463f71-b30c-4ab2-9473-d307f9d35888">Staff Investigation</CaseType>
    <IndustryCode xmlns="dc463f71-b30c-4ab2-9473-d307f9d35888">501</IndustryCode>
    <CaseStatus xmlns="dc463f71-b30c-4ab2-9473-d307f9d35888">Formal</CaseStatus>
    <OpenedDate xmlns="dc463f71-b30c-4ab2-9473-d307f9d35888">2021-04-16T07:00:00+00:00</OpenedDate>
    <SignificantOrder xmlns="dc463f71-b30c-4ab2-9473-d307f9d35888">false</SignificantOrder>
    <Date1 xmlns="dc463f71-b30c-4ab2-9473-d307f9d35888">2021-05-25T07:00:00+00:00</Date1>
    <IsDocumentOrder xmlns="dc463f71-b30c-4ab2-9473-d307f9d35888">false</IsDocumentOrder>
    <IsHighlyConfidential xmlns="dc463f71-b30c-4ab2-9473-d307f9d35888">false</IsHighlyConfidential>
    <CaseCompanyNames xmlns="dc463f71-b30c-4ab2-9473-d307f9d35888" xsi:nil="true"/>
    <Nickname xmlns="http://schemas.microsoft.com/sharepoint/v3">Utility Wildfire Preparedness</Nickname>
    <DocketNumber xmlns="dc463f71-b30c-4ab2-9473-d307f9d35888">210254</DocketNumber>
    <DelegatedOrder xmlns="dc463f71-b30c-4ab2-9473-d307f9d35888">false</DelegatedOrder>
  </documentManagement>
</p:properties>
</file>

<file path=customXml/itemProps1.xml><?xml version="1.0" encoding="utf-8"?>
<ds:datastoreItem xmlns:ds="http://schemas.openxmlformats.org/officeDocument/2006/customXml" ds:itemID="{99F94B5B-8AF5-4DB6-85FE-9D409486F92A}"/>
</file>

<file path=customXml/itemProps2.xml><?xml version="1.0" encoding="utf-8"?>
<ds:datastoreItem xmlns:ds="http://schemas.openxmlformats.org/officeDocument/2006/customXml" ds:itemID="{24FFA05A-693A-46DB-AB3C-3F4F2B6EA244}"/>
</file>

<file path=customXml/itemProps3.xml><?xml version="1.0" encoding="utf-8"?>
<ds:datastoreItem xmlns:ds="http://schemas.openxmlformats.org/officeDocument/2006/customXml" ds:itemID="{DBA9DE13-A5F6-4949-99BB-220C435C866C}"/>
</file>

<file path=customXml/itemProps4.xml><?xml version="1.0" encoding="utf-8"?>
<ds:datastoreItem xmlns:ds="http://schemas.openxmlformats.org/officeDocument/2006/customXml" ds:itemID="{37647289-FBAE-4F4A-9BEC-9F802543C9F1}"/>
</file>

<file path=docProps/app.xml><?xml version="1.0" encoding="utf-8"?>
<Properties xmlns="http://schemas.openxmlformats.org/officeDocument/2006/extended-properties" xmlns:vt="http://schemas.openxmlformats.org/officeDocument/2006/docPropsVTypes">
  <Template>Flow</Template>
  <TotalTime>7142</TotalTime>
  <Words>162</Words>
  <Application>Microsoft Office PowerPoint</Application>
  <PresentationFormat>On-screen Show (4:3)</PresentationFormat>
  <Paragraphs>36</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Andale WT</vt:lpstr>
      <vt:lpstr>Arial</vt:lpstr>
      <vt:lpstr>Berlin Sans FB Demi</vt:lpstr>
      <vt:lpstr>Calibri</vt:lpstr>
      <vt:lpstr>Constantia</vt:lpstr>
      <vt:lpstr>Wingdings 2</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Program Implementation</dc:title>
  <dc:creator>Saltenberger, John</dc:creator>
  <cp:lastModifiedBy>John Saltenberger</cp:lastModifiedBy>
  <cp:revision>866</cp:revision>
  <dcterms:created xsi:type="dcterms:W3CDTF">2015-01-29T16:27:33Z</dcterms:created>
  <dcterms:modified xsi:type="dcterms:W3CDTF">2021-05-25T22:50:56Z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0x0101006E56B4D1795A2E4DB2F0B01679ED314A00DD5FBB39BA873D489FDB596A76014EC6</vt:lpwstr>
  </property>
  <property fmtid="{D5CDD505-2E9C-101B-9397-08002B2CF9AE}" pid="3" name="_docset_NoMedatataSyncRequired">
    <vt:lpwstr>False</vt:lpwstr>
  </property>
  <property fmtid="{D5CDD505-2E9C-101B-9397-08002B2CF9AE}" pid="4" name="IsEFSEC">
    <vt:bool>false</vt:bool>
  </property>
</Properties>
</file>