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97" r:id="rId8"/>
    <p:sldId id="309" r:id="rId9"/>
    <p:sldId id="296" r:id="rId10"/>
    <p:sldId id="300" r:id="rId11"/>
    <p:sldId id="307" r:id="rId12"/>
    <p:sldId id="298" r:id="rId13"/>
    <p:sldId id="301" r:id="rId14"/>
    <p:sldId id="308" r:id="rId15"/>
    <p:sldId id="302" r:id="rId16"/>
    <p:sldId id="264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F40CB7"/>
    <a:srgbClr val="005C96"/>
    <a:srgbClr val="A9B5DA"/>
    <a:srgbClr val="A0ACCE"/>
    <a:srgbClr val="8E9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12/27/10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2" charset="0"/>
              </a:defRPr>
            </a:lvl1pPr>
          </a:lstStyle>
          <a:p>
            <a:pPr>
              <a:defRPr/>
            </a:pPr>
            <a:fld id="{D74F8161-9661-487F-803B-5B30D8CC68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282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12/27/10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2" charset="0"/>
              </a:defRPr>
            </a:lvl1pPr>
          </a:lstStyle>
          <a:p>
            <a:pPr>
              <a:defRPr/>
            </a:pPr>
            <a:fld id="{D56D7F30-C449-42A8-9F58-08A89C683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718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2286000" y="6069013"/>
            <a:ext cx="2870200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 smtClean="0">
                <a:solidFill>
                  <a:srgbClr val="FFFFFF"/>
                </a:solidFill>
                <a:latin typeface="Georgia" pitchFamily="18" charset="0"/>
              </a:rPr>
              <a:t>The Regulatory Assistance Project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156200" y="6070600"/>
            <a:ext cx="1620838" cy="4308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latin typeface="Georgia" pitchFamily="18" charset="0"/>
              </a:rPr>
              <a:t>50 State Street, Suite 3</a:t>
            </a:r>
          </a:p>
          <a:p>
            <a:pPr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latin typeface="Georgia" pitchFamily="18" charset="0"/>
              </a:rPr>
              <a:t>Montpelier, VT 05602</a:t>
            </a: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6931025" y="6069013"/>
            <a:ext cx="1936750" cy="4302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latin typeface="Georgia" pitchFamily="18" charset="0"/>
              </a:rPr>
              <a:t>Phone: 802-223-8199</a:t>
            </a:r>
          </a:p>
          <a:p>
            <a:pPr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latin typeface="Georgia" pitchFamily="18" charset="0"/>
              </a:rPr>
              <a:t>www.raponline.org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84" y="1590168"/>
            <a:ext cx="8221616" cy="1470025"/>
          </a:xfrm>
        </p:spPr>
        <p:txBody>
          <a:bodyPr anchor="t">
            <a:noAutofit/>
          </a:bodyPr>
          <a:lstStyle>
            <a:lvl1pPr algn="ctr">
              <a:defRPr lang="en-US" sz="3600" baseline="0" smtClean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5184" y="3186237"/>
            <a:ext cx="8221616" cy="1104549"/>
          </a:xfrm>
        </p:spPr>
        <p:txBody>
          <a:bodyPr/>
          <a:lstStyle>
            <a:lvl1pPr marL="0" indent="0" algn="ctr">
              <a:buNone/>
              <a:defRPr lang="en-US" sz="2500" baseline="0" smtClean="0"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286001" y="4409117"/>
            <a:ext cx="6400800" cy="914400"/>
          </a:xfrm>
        </p:spPr>
        <p:txBody>
          <a:bodyPr anchor="b">
            <a:normAutofit/>
          </a:bodyPr>
          <a:lstStyle>
            <a:lvl1pPr algn="r">
              <a:buNone/>
              <a:defRPr lang="en-US" sz="3000" baseline="0" smtClean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233" y="0"/>
            <a:ext cx="3766767" cy="95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26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No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AP_slide_footer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8538"/>
            <a:ext cx="926147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5C96"/>
                </a:solidFill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2321" y="1600201"/>
            <a:ext cx="8214479" cy="407828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9144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3716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1828800" indent="0">
              <a:buNone/>
              <a:defRPr>
                <a:solidFill>
                  <a:schemeClr val="tx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928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pitchFamily="-112" charset="0"/>
              </a:defRPr>
            </a:lvl1pPr>
          </a:lstStyle>
          <a:p>
            <a:pPr>
              <a:defRPr/>
            </a:pPr>
            <a:fld id="{1187B7FA-46CF-47F2-BA3A-536B89D455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7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AP_slide_footer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8538"/>
            <a:ext cx="926147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5C96"/>
                </a:solidFill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2321" y="1600201"/>
            <a:ext cx="8214479" cy="40782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>
              <a:defRPr>
                <a:solidFill>
                  <a:schemeClr val="tx1"/>
                </a:solidFill>
                <a:latin typeface="Georgia" pitchFamily="18" charset="0"/>
              </a:defRPr>
            </a:lvl2pPr>
            <a:lvl3pPr>
              <a:defRPr>
                <a:solidFill>
                  <a:schemeClr val="tx1"/>
                </a:solidFill>
                <a:latin typeface="Georgia" pitchFamily="18" charset="0"/>
              </a:defRPr>
            </a:lvl3pPr>
            <a:lvl4pPr>
              <a:defRPr>
                <a:solidFill>
                  <a:schemeClr val="tx1"/>
                </a:solidFill>
                <a:latin typeface="Georgia" pitchFamily="18" charset="0"/>
              </a:defRPr>
            </a:lvl4pPr>
            <a:lvl5pPr>
              <a:defRPr>
                <a:solidFill>
                  <a:schemeClr val="tx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928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pitchFamily="-112" charset="0"/>
              </a:defRPr>
            </a:lvl1pPr>
          </a:lstStyle>
          <a:p>
            <a:pPr>
              <a:defRPr/>
            </a:pPr>
            <a:fld id="{F17FF07E-C75B-4A53-9075-26CE228E0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76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2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AP_slide_footer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8538"/>
            <a:ext cx="926147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5C96"/>
                </a:solidFill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2322" y="1600201"/>
            <a:ext cx="3829856" cy="40782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>
              <a:defRPr>
                <a:solidFill>
                  <a:schemeClr val="tx1"/>
                </a:solidFill>
                <a:latin typeface="Georgia" pitchFamily="18" charset="0"/>
              </a:defRPr>
            </a:lvl2pPr>
            <a:lvl3pPr>
              <a:defRPr>
                <a:solidFill>
                  <a:schemeClr val="tx1"/>
                </a:solidFill>
                <a:latin typeface="Georgia" pitchFamily="18" charset="0"/>
              </a:defRPr>
            </a:lvl3pPr>
            <a:lvl4pPr>
              <a:defRPr>
                <a:solidFill>
                  <a:schemeClr val="tx1"/>
                </a:solidFill>
                <a:latin typeface="Georgia" pitchFamily="18" charset="0"/>
              </a:defRPr>
            </a:lvl4pPr>
            <a:lvl5pPr>
              <a:defRPr>
                <a:solidFill>
                  <a:schemeClr val="tx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64505" y="1602700"/>
            <a:ext cx="4122295" cy="407828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>
              <a:defRPr>
                <a:solidFill>
                  <a:schemeClr val="tx1"/>
                </a:solidFill>
                <a:latin typeface="Georgia" pitchFamily="18" charset="0"/>
              </a:defRPr>
            </a:lvl2pPr>
            <a:lvl3pPr>
              <a:defRPr>
                <a:solidFill>
                  <a:schemeClr val="tx1"/>
                </a:solidFill>
                <a:latin typeface="Georgia" pitchFamily="18" charset="0"/>
              </a:defRPr>
            </a:lvl3pPr>
            <a:lvl4pPr>
              <a:defRPr>
                <a:solidFill>
                  <a:schemeClr val="tx1"/>
                </a:solidFill>
                <a:latin typeface="Georgia" pitchFamily="18" charset="0"/>
              </a:defRPr>
            </a:lvl4pPr>
            <a:lvl5pPr>
              <a:defRPr>
                <a:solidFill>
                  <a:schemeClr val="tx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62928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pitchFamily="-112" charset="0"/>
              </a:defRPr>
            </a:lvl1pPr>
          </a:lstStyle>
          <a:p>
            <a:pPr>
              <a:defRPr/>
            </a:pPr>
            <a:fld id="{1DCDDBBF-5DD0-4736-9B24-62E780EC18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1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Graph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AP_slide_footer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8538"/>
            <a:ext cx="9261475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>
                <a:solidFill>
                  <a:srgbClr val="005C96"/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17678"/>
          </a:xfrm>
        </p:spPr>
        <p:txBody>
          <a:bodyPr/>
          <a:lstStyle>
            <a:lvl1pPr>
              <a:defRPr lang="en-US" sz="3200" baseline="0">
                <a:solidFill>
                  <a:schemeClr val="tx1"/>
                </a:solidFill>
                <a:latin typeface="Georgia" pitchFamily="18" charset="0"/>
              </a:defRPr>
            </a:lvl1pPr>
            <a:lvl2pPr>
              <a:buFont typeface="Calibri" pitchFamily="34" charset="0"/>
              <a:buNone/>
              <a:defRPr lang="en-US" sz="320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2pPr>
            <a:lvl3pPr>
              <a:defRPr baseline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928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pitchFamily="-112" charset="0"/>
              </a:defRPr>
            </a:lvl1pPr>
          </a:lstStyle>
          <a:p>
            <a:pPr>
              <a:defRPr/>
            </a:pPr>
            <a:fld id="{C15A7A5D-A456-43C7-BE17-0E4D9054B8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3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801688"/>
          </a:xfrm>
          <a:prstGeom prst="rect">
            <a:avLst/>
          </a:prstGeom>
          <a:solidFill>
            <a:srgbClr val="005C96"/>
          </a:solidFill>
          <a:ln w="9525">
            <a:solidFill>
              <a:srgbClr val="005C96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2817813" y="1287463"/>
            <a:ext cx="3227387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dirty="0" smtClean="0">
                <a:latin typeface="Georgia" pitchFamily="18" charset="0"/>
              </a:rPr>
              <a:t>About RAP</a:t>
            </a: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457200" y="2163763"/>
            <a:ext cx="81915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dirty="0">
                <a:latin typeface="Georgia" pitchFamily="-112" charset="0"/>
              </a:rPr>
              <a:t>	The Regulatory Assistance Project (RAP) is a global, non-profit team of experts that 	focuses on the long-term economic and environmental sustainability of the power 	and natural gas sectors. RAP has deep expertise in regulatory and market policies 	that:</a:t>
            </a:r>
          </a:p>
          <a:p>
            <a:pPr marL="2171700" lvl="4" indent="-342900">
              <a:buFont typeface="Wingdings" pitchFamily="-112" charset="2"/>
              <a:buChar char="§"/>
            </a:pPr>
            <a:r>
              <a:rPr lang="en-US" sz="1600" dirty="0" smtClean="0">
                <a:latin typeface="Georgia" pitchFamily="-112" charset="0"/>
              </a:rPr>
              <a:t>Promote </a:t>
            </a:r>
            <a:r>
              <a:rPr lang="en-US" sz="1600" dirty="0">
                <a:latin typeface="Georgia" pitchFamily="-112" charset="0"/>
              </a:rPr>
              <a:t>economic </a:t>
            </a:r>
            <a:r>
              <a:rPr lang="en-US" sz="1600" dirty="0" smtClean="0">
                <a:latin typeface="Georgia" pitchFamily="-112" charset="0"/>
              </a:rPr>
              <a:t>efficiency</a:t>
            </a:r>
            <a:endParaRPr lang="en-US" sz="1600" dirty="0">
              <a:latin typeface="Georgia" pitchFamily="-112" charset="0"/>
            </a:endParaRPr>
          </a:p>
          <a:p>
            <a:pPr marL="2171700" lvl="4" indent="-342900">
              <a:buFont typeface="Wingdings" pitchFamily="-112" charset="2"/>
              <a:buChar char="§"/>
            </a:pPr>
            <a:r>
              <a:rPr lang="en-US" sz="1600" dirty="0">
                <a:latin typeface="Georgia" pitchFamily="-112" charset="0"/>
              </a:rPr>
              <a:t>P</a:t>
            </a:r>
            <a:r>
              <a:rPr lang="en-US" sz="1600" dirty="0" smtClean="0">
                <a:latin typeface="Georgia" pitchFamily="-112" charset="0"/>
              </a:rPr>
              <a:t>rotect </a:t>
            </a:r>
            <a:r>
              <a:rPr lang="en-US" sz="1600" dirty="0">
                <a:latin typeface="Georgia" pitchFamily="-112" charset="0"/>
              </a:rPr>
              <a:t>the </a:t>
            </a:r>
            <a:r>
              <a:rPr lang="en-US" sz="1600" dirty="0" smtClean="0">
                <a:latin typeface="Georgia" pitchFamily="-112" charset="0"/>
              </a:rPr>
              <a:t>environment</a:t>
            </a:r>
            <a:endParaRPr lang="en-US" sz="1600" dirty="0">
              <a:latin typeface="Georgia" pitchFamily="-112" charset="0"/>
            </a:endParaRPr>
          </a:p>
          <a:p>
            <a:pPr marL="2171700" lvl="4" indent="-342900">
              <a:buFont typeface="Wingdings" pitchFamily="-112" charset="2"/>
              <a:buChar char="§"/>
            </a:pPr>
            <a:r>
              <a:rPr lang="en-US" sz="1600" dirty="0">
                <a:latin typeface="Georgia" pitchFamily="-112" charset="0"/>
              </a:rPr>
              <a:t>E</a:t>
            </a:r>
            <a:r>
              <a:rPr lang="en-US" sz="1600" dirty="0" smtClean="0">
                <a:latin typeface="Georgia" pitchFamily="-112" charset="0"/>
              </a:rPr>
              <a:t>nsure </a:t>
            </a:r>
            <a:r>
              <a:rPr lang="en-US" sz="1600" dirty="0">
                <a:latin typeface="Georgia" pitchFamily="-112" charset="0"/>
              </a:rPr>
              <a:t>system </a:t>
            </a:r>
            <a:r>
              <a:rPr lang="en-US" sz="1600" dirty="0" smtClean="0">
                <a:latin typeface="Georgia" pitchFamily="-112" charset="0"/>
              </a:rPr>
              <a:t>reliability</a:t>
            </a:r>
            <a:endParaRPr lang="en-US" sz="1600" dirty="0">
              <a:latin typeface="Georgia" pitchFamily="-112" charset="0"/>
            </a:endParaRPr>
          </a:p>
          <a:p>
            <a:pPr marL="2171700" lvl="4" indent="-342900">
              <a:buFont typeface="Wingdings" pitchFamily="-112" charset="2"/>
              <a:buChar char="§"/>
            </a:pPr>
            <a:r>
              <a:rPr lang="en-US" sz="1600" dirty="0">
                <a:latin typeface="Georgia" pitchFamily="-112" charset="0"/>
              </a:rPr>
              <a:t>A</a:t>
            </a:r>
            <a:r>
              <a:rPr lang="en-US" sz="1600" dirty="0" smtClean="0">
                <a:latin typeface="Georgia" pitchFamily="-112" charset="0"/>
              </a:rPr>
              <a:t>llocate </a:t>
            </a:r>
            <a:r>
              <a:rPr lang="en-US" sz="1600" dirty="0">
                <a:latin typeface="Georgia" pitchFamily="-112" charset="0"/>
              </a:rPr>
              <a:t>system benefits fairly among all </a:t>
            </a:r>
            <a:r>
              <a:rPr lang="en-US" sz="1600" dirty="0" smtClean="0">
                <a:latin typeface="Georgia" pitchFamily="-112" charset="0"/>
              </a:rPr>
              <a:t>consumers</a:t>
            </a:r>
            <a:endParaRPr lang="en-US" sz="1600" dirty="0">
              <a:latin typeface="Georgia" pitchFamily="-112" charset="0"/>
            </a:endParaRPr>
          </a:p>
          <a:p>
            <a:endParaRPr lang="en-US" sz="1600" dirty="0">
              <a:latin typeface="Georgia" pitchFamily="-112" charset="0"/>
            </a:endParaRPr>
          </a:p>
          <a:p>
            <a:r>
              <a:rPr lang="en-US" sz="1600" dirty="0">
                <a:latin typeface="Georgia" pitchFamily="-112" charset="0"/>
              </a:rPr>
              <a:t>	Learn more about RAP at </a:t>
            </a:r>
            <a:r>
              <a:rPr lang="en-US" sz="1600" dirty="0">
                <a:solidFill>
                  <a:srgbClr val="595959"/>
                </a:solidFill>
                <a:latin typeface="Georgia" pitchFamily="-112" charset="0"/>
              </a:rPr>
              <a:t>www.raponline.org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004473" y="4818856"/>
            <a:ext cx="7509940" cy="705019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1400" b="1" baseline="0"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dirty="0" smtClean="0"/>
              <a:t>Click to add presenter contact information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0" y="5816257"/>
            <a:ext cx="8648700" cy="96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560" y="0"/>
            <a:ext cx="3172440" cy="80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13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C45B05-1327-4366-A854-CFDCE22F4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Arial" pitchFamily="-112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pitchFamily="-112" charset="0"/>
          <a:cs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pitchFamily="-112" charset="0"/>
          <a:cs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pitchFamily="-112" charset="0"/>
          <a:cs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pitchFamily="-112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Arial" pitchFamily="-112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Arial" pitchFamily="-112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Arial" pitchFamily="-112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Arial" pitchFamily="-112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Arial" pitchFamily="-112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5"/>
          <p:cNvSpPr>
            <a:spLocks noGrp="1"/>
          </p:cNvSpPr>
          <p:nvPr>
            <p:ph type="ctrTitle"/>
          </p:nvPr>
        </p:nvSpPr>
        <p:spPr>
          <a:xfrm>
            <a:off x="609993" y="1564143"/>
            <a:ext cx="8221662" cy="1470025"/>
          </a:xfrm>
        </p:spPr>
        <p:txBody>
          <a:bodyPr/>
          <a:lstStyle/>
          <a:p>
            <a:pPr eaLnBrk="1" hangingPunct="1"/>
            <a:r>
              <a:rPr dirty="0" smtClean="0">
                <a:latin typeface="Georgia" pitchFamily="-112" charset="0"/>
                <a:cs typeface="Arial" charset="0"/>
              </a:rPr>
              <a:t>Pricing of Services for</a:t>
            </a:r>
            <a:br>
              <a:rPr dirty="0" smtClean="0">
                <a:latin typeface="Georgia" pitchFamily="-112" charset="0"/>
                <a:cs typeface="Arial" charset="0"/>
              </a:rPr>
            </a:br>
            <a:r>
              <a:rPr lang="en-US" dirty="0" smtClean="0">
                <a:latin typeface="Georgia" pitchFamily="-112" charset="0"/>
                <a:cs typeface="Arial" charset="0"/>
              </a:rPr>
              <a:t>Distributed Generation</a:t>
            </a:r>
            <a:endParaRPr dirty="0">
              <a:latin typeface="Georgia" pitchFamily="-112" charset="0"/>
              <a:cs typeface="Arial" charset="0"/>
            </a:endParaRPr>
          </a:p>
        </p:txBody>
      </p:sp>
      <p:sp>
        <p:nvSpPr>
          <p:cNvPr id="8195" name="Subtitle 26"/>
          <p:cNvSpPr>
            <a:spLocks noGrp="1"/>
          </p:cNvSpPr>
          <p:nvPr>
            <p:ph type="subTitle" idx="1"/>
          </p:nvPr>
        </p:nvSpPr>
        <p:spPr>
          <a:xfrm>
            <a:off x="465138" y="3458424"/>
            <a:ext cx="8221662" cy="105925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Georgia" pitchFamily="-112" charset="0"/>
                <a:cs typeface="Arial" charset="0"/>
              </a:rPr>
              <a:t>Washington Utilities and Transportation Commission</a:t>
            </a:r>
          </a:p>
          <a:p>
            <a:pPr eaLnBrk="1" hangingPunct="1"/>
            <a:r>
              <a:rPr lang="en-US" dirty="0" smtClean="0">
                <a:latin typeface="Georgia" pitchFamily="-112" charset="0"/>
                <a:cs typeface="Arial" charset="0"/>
              </a:rPr>
              <a:t>November 13, 2013</a:t>
            </a:r>
            <a:endParaRPr dirty="0">
              <a:latin typeface="Georgia" pitchFamily="-112" charset="0"/>
              <a:cs typeface="Arial" charset="0"/>
            </a:endParaRPr>
          </a:p>
        </p:txBody>
      </p:sp>
      <p:sp>
        <p:nvSpPr>
          <p:cNvPr id="8196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2286000" y="4865688"/>
            <a:ext cx="6400800" cy="914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dirty="0" smtClean="0">
                <a:solidFill>
                  <a:srgbClr val="FFFFFF"/>
                </a:solidFill>
                <a:latin typeface="Georgia" pitchFamily="-112" charset="0"/>
                <a:cs typeface="Arial" charset="0"/>
              </a:rPr>
              <a:t>Jim Lazar</a:t>
            </a:r>
          </a:p>
          <a:p>
            <a:pPr eaLnBrk="1" hangingPunct="1"/>
            <a:r>
              <a:rPr lang="en-US" dirty="0" smtClean="0">
                <a:solidFill>
                  <a:srgbClr val="FFFFFF"/>
                </a:solidFill>
                <a:latin typeface="Georgia" pitchFamily="-112" charset="0"/>
                <a:cs typeface="Arial" charset="0"/>
              </a:rPr>
              <a:t>RAP Senior Advisor</a:t>
            </a:r>
            <a:endParaRPr dirty="0">
              <a:solidFill>
                <a:srgbClr val="FFFFFF"/>
              </a:solidFill>
              <a:latin typeface="Georgia" pitchFamily="-112" charset="0"/>
              <a:cs typeface="Arial" charset="0"/>
            </a:endParaRP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465138" y="6069013"/>
            <a:ext cx="155098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100" dirty="0" smtClean="0">
                <a:solidFill>
                  <a:srgbClr val="FFFFFF"/>
                </a:solidFill>
                <a:latin typeface="Georgia" pitchFamily="-112" charset="0"/>
              </a:rPr>
              <a:t>November 13, 2013</a:t>
            </a:r>
            <a:endParaRPr lang="en-US" sz="1100" dirty="0">
              <a:solidFill>
                <a:srgbClr val="FFFFFF"/>
              </a:solidFill>
              <a:latin typeface="Georgia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2190"/>
          </a:xfrm>
        </p:spPr>
        <p:txBody>
          <a:bodyPr/>
          <a:lstStyle/>
          <a:p>
            <a:r>
              <a:rPr lang="en-US" b="1" dirty="0" smtClean="0"/>
              <a:t>Strategy For Washington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34978" y="1111309"/>
            <a:ext cx="8519311" cy="40782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Focus on increasing tail blocks to reflect full long-run marginal costs of $.13 - $.20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Reduce customer </a:t>
            </a:r>
            <a:r>
              <a:rPr lang="en-US" sz="2800" dirty="0" smtClean="0"/>
              <a:t>charges and initial block rates to achieve higher tail blocks.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If </a:t>
            </a:r>
            <a:r>
              <a:rPr lang="en-US" sz="2800" dirty="0" smtClean="0"/>
              <a:t>and when tail blocks </a:t>
            </a:r>
            <a:r>
              <a:rPr lang="en-US" sz="3600" b="1" dirty="0" smtClean="0">
                <a:sym typeface="WP MathA"/>
              </a:rPr>
              <a:t></a:t>
            </a:r>
            <a:r>
              <a:rPr lang="en-US" sz="2800" dirty="0" smtClean="0"/>
              <a:t> </a:t>
            </a:r>
            <a:r>
              <a:rPr lang="en-US" sz="2800" dirty="0" smtClean="0"/>
              <a:t>long-run marginal costs, then raise initial blocks, and </a:t>
            </a:r>
            <a:r>
              <a:rPr lang="en-US" sz="2800" u="sng" dirty="0" smtClean="0"/>
              <a:t>only then</a:t>
            </a:r>
            <a:r>
              <a:rPr lang="en-US" sz="2800" dirty="0" smtClean="0"/>
              <a:t> consider distribution fees for DG customers.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Address short-run revenue issues with decoupling or other revenue stabilization options.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8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07037" y="4929838"/>
            <a:ext cx="7509940" cy="705019"/>
          </a:xfrm>
        </p:spPr>
        <p:txBody>
          <a:bodyPr/>
          <a:lstStyle/>
          <a:p>
            <a:r>
              <a:rPr lang="en-US" dirty="0" err="1" smtClean="0"/>
              <a:t>jlazar@raponline.org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642"/>
            <a:ext cx="8229600" cy="624689"/>
          </a:xfrm>
        </p:spPr>
        <p:txBody>
          <a:bodyPr>
            <a:noAutofit/>
          </a:bodyPr>
          <a:lstStyle/>
          <a:p>
            <a:r>
              <a:rPr lang="en-US" b="1" dirty="0" smtClean="0"/>
              <a:t>Key Issues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2963" y="749176"/>
            <a:ext cx="8845236" cy="40782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If solar is a least-cost resource, then the utility should provide incentives.  If not, it’s </a:t>
            </a:r>
            <a:r>
              <a:rPr lang="en-US" dirty="0" smtClean="0"/>
              <a:t>a </a:t>
            </a:r>
            <a:r>
              <a:rPr lang="en-US" dirty="0" smtClean="0"/>
              <a:t>resource with a </a:t>
            </a:r>
            <a:r>
              <a:rPr lang="en-US" b="1" dirty="0" smtClean="0"/>
              <a:t>market-driven value</a:t>
            </a:r>
            <a:r>
              <a:rPr lang="en-US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b="1" dirty="0" smtClean="0"/>
              <a:t>value &gt; rate</a:t>
            </a:r>
            <a:r>
              <a:rPr lang="en-US" dirty="0" smtClean="0"/>
              <a:t>, then there’s no “</a:t>
            </a:r>
            <a:r>
              <a:rPr lang="en-US" dirty="0" smtClean="0"/>
              <a:t>subsidy.”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Natural gas generation is </a:t>
            </a:r>
            <a:r>
              <a:rPr lang="en-US" b="1" dirty="0"/>
              <a:t>not</a:t>
            </a:r>
            <a:r>
              <a:rPr lang="en-US" dirty="0"/>
              <a:t> “equal” to renewable </a:t>
            </a:r>
            <a:r>
              <a:rPr lang="en-US" dirty="0" smtClean="0"/>
              <a:t>generation</a:t>
            </a:r>
            <a:r>
              <a:rPr lang="en-US" dirty="0" smtClean="0"/>
              <a:t>; </a:t>
            </a:r>
            <a:r>
              <a:rPr lang="en-US" dirty="0" err="1" smtClean="0"/>
              <a:t>unquantified</a:t>
            </a:r>
            <a:r>
              <a:rPr lang="en-US" dirty="0" smtClean="0"/>
              <a:t> risks.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Focus on </a:t>
            </a:r>
            <a:r>
              <a:rPr lang="en-US" b="1" dirty="0" smtClean="0"/>
              <a:t>long-run</a:t>
            </a:r>
            <a:r>
              <a:rPr lang="en-US" dirty="0" smtClean="0"/>
              <a:t> marginal costs and long-run utility and regional economic benefits.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Consider </a:t>
            </a:r>
            <a:r>
              <a:rPr lang="en-US" b="1" dirty="0" smtClean="0"/>
              <a:t>societal impacts </a:t>
            </a:r>
            <a:r>
              <a:rPr lang="en-US" dirty="0" smtClean="0"/>
              <a:t>beyond the utility revenue requirement.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Look Backward (embedded cost) or Look Forward (marginal cost)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016" y="1600201"/>
            <a:ext cx="4130162" cy="4078288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err="1" smtClean="0"/>
              <a:t>Pedernales</a:t>
            </a:r>
            <a:r>
              <a:rPr lang="en-US" sz="2800" b="1" dirty="0" smtClean="0"/>
              <a:t> Electric </a:t>
            </a:r>
          </a:p>
          <a:p>
            <a:pPr marL="0" indent="0" algn="ctr">
              <a:buNone/>
            </a:pPr>
            <a:r>
              <a:rPr lang="en-US" sz="2800" b="1" dirty="0" smtClean="0"/>
              <a:t>Cooperative</a:t>
            </a:r>
            <a:endParaRPr lang="en-US" sz="28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Austin Energy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1" y="2915216"/>
            <a:ext cx="4399598" cy="268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305" y="2947105"/>
            <a:ext cx="4689694" cy="265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97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831"/>
          </a:xfrm>
        </p:spPr>
        <p:txBody>
          <a:bodyPr/>
          <a:lstStyle/>
          <a:p>
            <a:r>
              <a:rPr lang="en-US" b="1" dirty="0" err="1"/>
              <a:t>Ethree</a:t>
            </a:r>
            <a:r>
              <a:rPr lang="en-US" b="1" dirty="0"/>
              <a:t> Estimated Avoided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002" y="1204111"/>
            <a:ext cx="6264998" cy="478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53909" y="1681663"/>
            <a:ext cx="2996697" cy="40782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About $.12/kWh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Assumes gas is an equivalent resource.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Excludes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everything beyond the utility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revenue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51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Crossborder</a:t>
            </a:r>
            <a:r>
              <a:rPr lang="en-US" b="1" dirty="0" smtClean="0"/>
              <a:t> (Arizona)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17638"/>
            <a:ext cx="8214479" cy="4078288"/>
          </a:xfrm>
        </p:spPr>
        <p:txBody>
          <a:bodyPr/>
          <a:lstStyle/>
          <a:p>
            <a:r>
              <a:rPr lang="en-US" dirty="0" smtClean="0"/>
              <a:t>Same cost </a:t>
            </a:r>
            <a:r>
              <a:rPr lang="en-US" b="1" dirty="0" smtClean="0"/>
              <a:t>categories</a:t>
            </a:r>
            <a:r>
              <a:rPr lang="en-US" dirty="0" smtClean="0"/>
              <a:t> as </a:t>
            </a:r>
            <a:r>
              <a:rPr lang="en-US" dirty="0" err="1" smtClean="0"/>
              <a:t>Ethree</a:t>
            </a:r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b="1" dirty="0" smtClean="0"/>
              <a:t>values</a:t>
            </a:r>
            <a:r>
              <a:rPr lang="en-US" dirty="0" smtClean="0"/>
              <a:t> determined.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5" y="3349781"/>
            <a:ext cx="8863813" cy="2612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8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RMI Survey Of Multiple Studies:</a:t>
            </a:r>
            <a:br>
              <a:rPr lang="en-US" b="1" dirty="0" smtClean="0"/>
            </a:br>
            <a:r>
              <a:rPr lang="en-US" b="1" dirty="0" smtClean="0"/>
              <a:t>Average:   </a:t>
            </a:r>
            <a:r>
              <a:rPr lang="en-US" b="1" dirty="0" smtClean="0">
                <a:solidFill>
                  <a:srgbClr val="FF0000"/>
                </a:solidFill>
              </a:rPr>
              <a:t>$.1672/kWh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84" y="1506017"/>
            <a:ext cx="7633337" cy="457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1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The Issue In California:</a:t>
            </a:r>
            <a:br>
              <a:rPr lang="en-US" b="1" dirty="0" smtClean="0"/>
            </a:br>
            <a:r>
              <a:rPr lang="en-US" b="1" dirty="0" smtClean="0"/>
              <a:t>Value of Solar &lt; Tail Block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8" y="1492383"/>
            <a:ext cx="7680271" cy="4600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8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6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Washington State:</a:t>
            </a:r>
            <a:br>
              <a:rPr lang="en-US" b="1" dirty="0" smtClean="0"/>
            </a:br>
            <a:r>
              <a:rPr lang="en-US" b="1" dirty="0" smtClean="0"/>
              <a:t>Tail Blocks Uniformly &lt; Value of Solar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B7FA-46CF-47F2-BA3A-536B89D455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99" y="1381295"/>
            <a:ext cx="7804087" cy="467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40309" y="2091350"/>
            <a:ext cx="2109457" cy="68806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40310" y="2091350"/>
            <a:ext cx="2109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Value of Solar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2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947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Comparison of Washington Rates</a:t>
            </a:r>
            <a:br>
              <a:rPr lang="en-US" b="1" dirty="0" smtClean="0"/>
            </a:br>
            <a:r>
              <a:rPr lang="en-US" b="1" dirty="0" smtClean="0"/>
              <a:t>to California Residential Rates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72321" y="1756371"/>
            <a:ext cx="8214479" cy="3922117"/>
          </a:xfrm>
        </p:spPr>
        <p:txBody>
          <a:bodyPr/>
          <a:lstStyle/>
          <a:p>
            <a:r>
              <a:rPr lang="en-US" dirty="0" smtClean="0"/>
              <a:t>CA </a:t>
            </a:r>
            <a:r>
              <a:rPr lang="en-US" b="1" dirty="0" smtClean="0"/>
              <a:t>first</a:t>
            </a:r>
            <a:r>
              <a:rPr lang="en-US" dirty="0" smtClean="0"/>
              <a:t> block &gt; Washington </a:t>
            </a:r>
            <a:r>
              <a:rPr lang="en-US" b="1" dirty="0" smtClean="0"/>
              <a:t>tail</a:t>
            </a:r>
            <a:r>
              <a:rPr lang="en-US" dirty="0" smtClean="0"/>
              <a:t> block</a:t>
            </a:r>
            <a:endParaRPr lang="en-US" dirty="0" smtClean="0"/>
          </a:p>
          <a:p>
            <a:r>
              <a:rPr lang="en-US" b="1" dirty="0" smtClean="0"/>
              <a:t>Average</a:t>
            </a:r>
            <a:r>
              <a:rPr lang="en-US" dirty="0" smtClean="0"/>
              <a:t> rates in Washington &lt; LRIC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FF07E-C75B-4A53-9075-26CE228E03C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94" y="3734666"/>
            <a:ext cx="8799948" cy="215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7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Main Title&amp;quot;&quot;/&gt;&lt;property id=&quot;20307&quot; value=&quot;256&quot;/&gt;&lt;/object&gt;&lt;object type=&quot;3&quot; unique_id=&quot;10011&quot;&gt;&lt;property id=&quot;20148&quot; value=&quot;5&quot;/&gt;&lt;property id=&quot;20300&quot; value=&quot;Slide 2 - &amp;quot;Slide Title&amp;quot;&quot;/&gt;&lt;property id=&quot;20307&quot; value=&quot;275&quot;/&gt;&lt;/object&gt;&lt;object type=&quot;3&quot; unique_id=&quot;10012&quot;&gt;&lt;property id=&quot;20148&quot; value=&quot;5&quot;/&gt;&lt;property id=&quot;20300&quot; value=&quot;Slide 3 - &amp;quot;Slide Title&amp;quot;&quot;/&gt;&lt;property id=&quot;20307&quot; value=&quot;272&quot;/&gt;&lt;/object&gt;&lt;object type=&quot;3&quot; unique_id=&quot;10013&quot;&gt;&lt;property id=&quot;20148&quot; value=&quot;5&quot;/&gt;&lt;property id=&quot;20300&quot; value=&quot;Slide 4 - &amp;quot;Use icons to insert images/charts/etc.&amp;quot;&quot;/&gt;&lt;property id=&quot;20307&quot; value=&quot;269&quot;/&gt;&lt;/object&gt;&lt;object type=&quot;3&quot; unique_id=&quot;10014&quot;&gt;&lt;property id=&quot;20148&quot; value=&quot;5&quot;/&gt;&lt;property id=&quot;20300&quot; value=&quot;Slide 5 - &amp;quot;Slide Title&amp;quot;&quot;/&gt;&lt;property id=&quot;20307&quot; value=&quot;274&quot;/&gt;&lt;/object&gt;&lt;object type=&quot;3&quot; unique_id=&quot;10015&quot;&gt;&lt;property id=&quot;20148&quot; value=&quot;5&quot;/&gt;&lt;property id=&quot;20300&quot; value=&quot;Slide 6&quot;/&gt;&lt;property id=&quot;20307&quot; value=&quot;264&quot;/&gt;&lt;/object&gt;&lt;/object&gt;&lt;object type=&quot;8&quot; unique_id=&quot;1001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AP_USPPTTemplate_2013_FE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140</IndustryCode>
    <CaseStatus xmlns="dc463f71-b30c-4ab2-9473-d307f9d35888">Closed</CaseStatus>
    <OpenedDate xmlns="dc463f71-b30c-4ab2-9473-d307f9d35888">2013-10-02T07:00:00+00:00</OpenedDate>
    <Date1 xmlns="dc463f71-b30c-4ab2-9473-d307f9d35888">2013-11-13T08:00:00+00:00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131883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2259CE7B3065B469C07EAF4D87CAA77" ma:contentTypeVersion="135" ma:contentTypeDescription="" ma:contentTypeScope="" ma:versionID="523b28fd6f45d40f736895252ce8b92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49C941-87C5-4EB0-8B22-A88EB1424853}"/>
</file>

<file path=customXml/itemProps2.xml><?xml version="1.0" encoding="utf-8"?>
<ds:datastoreItem xmlns:ds="http://schemas.openxmlformats.org/officeDocument/2006/customXml" ds:itemID="{864EC464-27F0-43C5-BDBC-CBFAA83DEEEF}"/>
</file>

<file path=customXml/itemProps3.xml><?xml version="1.0" encoding="utf-8"?>
<ds:datastoreItem xmlns:ds="http://schemas.openxmlformats.org/officeDocument/2006/customXml" ds:itemID="{6B246022-0DE0-4FDB-9BBE-ECAC570747FE}"/>
</file>

<file path=customXml/itemProps4.xml><?xml version="1.0" encoding="utf-8"?>
<ds:datastoreItem xmlns:ds="http://schemas.openxmlformats.org/officeDocument/2006/customXml" ds:itemID="{0D6E2977-F8B6-4356-B476-7D72F2223FDC}"/>
</file>

<file path=customXml/itemProps5.xml><?xml version="1.0" encoding="utf-8"?>
<ds:datastoreItem xmlns:ds="http://schemas.openxmlformats.org/officeDocument/2006/customXml" ds:itemID="{F94440FE-4B01-4576-AFC3-3C09545049BD}"/>
</file>

<file path=docProps/app.xml><?xml version="1.0" encoding="utf-8"?>
<Properties xmlns="http://schemas.openxmlformats.org/officeDocument/2006/extended-properties" xmlns:vt="http://schemas.openxmlformats.org/officeDocument/2006/docPropsVTypes">
  <Template>RAP_USPPTTemplate_2013_FEB</Template>
  <TotalTime>1424</TotalTime>
  <Words>264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RAP_USPPTTemplate_2013_FEB</vt:lpstr>
      <vt:lpstr>Pricing of Services for Distributed Generation</vt:lpstr>
      <vt:lpstr>Key Issues</vt:lpstr>
      <vt:lpstr>Look Backward (embedded cost) or Look Forward (marginal cost)</vt:lpstr>
      <vt:lpstr>Ethree Estimated Avoided Costs</vt:lpstr>
      <vt:lpstr>Crossborder (Arizona)</vt:lpstr>
      <vt:lpstr>RMI Survey Of Multiple Studies: Average:   $.1672/kWh</vt:lpstr>
      <vt:lpstr>The Issue In California: Value of Solar &lt; Tail Block Rates</vt:lpstr>
      <vt:lpstr>Washington State: Tail Blocks Uniformly &lt; Value of Solar</vt:lpstr>
      <vt:lpstr>Comparison of Washington Rates to California Residential Rates</vt:lpstr>
      <vt:lpstr>Strategy For Washington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the Full Value  of Energy Efficiency</dc:title>
  <dc:creator>jimlazar</dc:creator>
  <cp:lastModifiedBy>jimlazar</cp:lastModifiedBy>
  <cp:revision>71</cp:revision>
  <dcterms:created xsi:type="dcterms:W3CDTF">2013-09-16T21:18:19Z</dcterms:created>
  <dcterms:modified xsi:type="dcterms:W3CDTF">2013-11-12T22:03:31Z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0x0101006E56B4D1795A2E4DB2F0B01679ED314A00A2259CE7B3065B469C07EAF4D87CAA77</vt:lpwstr>
  </property>
  <property fmtid="{D5CDD505-2E9C-101B-9397-08002B2CF9AE}" pid="3" name="_dlc_DocIdItemGuid">
    <vt:lpwstr>42dfa829-7dfb-42a7-9225-b2760946dc55</vt:lpwstr>
  </property>
  <property fmtid="{D5CDD505-2E9C-101B-9397-08002B2CF9AE}" pid="4" name="_docset_NoMedatataSyncRequired">
    <vt:lpwstr>False</vt:lpwstr>
  </property>
</Properties>
</file>