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notesMasterIdLst>
    <p:notesMasterId r:id="rId34"/>
  </p:notesMasterIdLst>
  <p:sldIdLst>
    <p:sldId id="258" r:id="rId4"/>
    <p:sldId id="1362" r:id="rId5"/>
    <p:sldId id="1375" r:id="rId6"/>
    <p:sldId id="1366" r:id="rId7"/>
    <p:sldId id="1367" r:id="rId8"/>
    <p:sldId id="1266" r:id="rId9"/>
    <p:sldId id="1382" r:id="rId10"/>
    <p:sldId id="1381" r:id="rId11"/>
    <p:sldId id="259" r:id="rId12"/>
    <p:sldId id="1359" r:id="rId13"/>
    <p:sldId id="269" r:id="rId14"/>
    <p:sldId id="1373" r:id="rId15"/>
    <p:sldId id="266" r:id="rId16"/>
    <p:sldId id="1379" r:id="rId17"/>
    <p:sldId id="1317" r:id="rId18"/>
    <p:sldId id="288" r:id="rId19"/>
    <p:sldId id="1335" r:id="rId20"/>
    <p:sldId id="1377" r:id="rId21"/>
    <p:sldId id="1376" r:id="rId22"/>
    <p:sldId id="1343" r:id="rId23"/>
    <p:sldId id="1364" r:id="rId24"/>
    <p:sldId id="263" r:id="rId25"/>
    <p:sldId id="1096" r:id="rId26"/>
    <p:sldId id="1123" r:id="rId27"/>
    <p:sldId id="1124" r:id="rId28"/>
    <p:sldId id="1307" r:id="rId29"/>
    <p:sldId id="1308" r:id="rId30"/>
    <p:sldId id="282" r:id="rId31"/>
    <p:sldId id="276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595"/>
    <a:srgbClr val="DB673A"/>
    <a:srgbClr val="3D3E39"/>
    <a:srgbClr val="646569"/>
    <a:srgbClr val="BA0F40"/>
    <a:srgbClr val="533A6D"/>
    <a:srgbClr val="1B2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6327"/>
  </p:normalViewPr>
  <p:slideViewPr>
    <p:cSldViewPr snapToGrid="0">
      <p:cViewPr varScale="1">
        <p:scale>
          <a:sx n="100" d="100"/>
          <a:sy n="100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openxmlformats.org/officeDocument/2006/relationships/customXml" Target="../customXml/item4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84EA1-BB95-4D4F-8F99-8D59F5C40A99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20149-CC9D-43B9-8573-010C15C79C1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Emergency Capabilities</a:t>
          </a:r>
        </a:p>
      </dgm:t>
    </dgm:pt>
    <dgm:pt modelId="{815CF347-5029-4E02-BADA-A1DD1A27E7BD}" type="parTrans" cxnId="{22B5C99B-B5BA-4E88-99BF-C27260B607DC}">
      <dgm:prSet/>
      <dgm:spPr/>
      <dgm:t>
        <a:bodyPr/>
        <a:lstStyle/>
        <a:p>
          <a:endParaRPr lang="en-US"/>
        </a:p>
      </dgm:t>
    </dgm:pt>
    <dgm:pt modelId="{AF237053-C002-47E2-BD3F-23034DE36FD3}" type="sibTrans" cxnId="{22B5C99B-B5BA-4E88-99BF-C27260B607DC}">
      <dgm:prSet/>
      <dgm:spPr/>
      <dgm:t>
        <a:bodyPr/>
        <a:lstStyle/>
        <a:p>
          <a:endParaRPr lang="en-US"/>
        </a:p>
      </dgm:t>
    </dgm:pt>
    <dgm:pt modelId="{3461E2FA-7F3C-437E-9336-7B45C4557A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Available emergency capabilities for the region is the main driver for the initial provisional limits</a:t>
          </a:r>
        </a:p>
      </dgm:t>
    </dgm:pt>
    <dgm:pt modelId="{BA0FEC94-0995-4CC4-9C45-64E9CBAF3585}" type="parTrans" cxnId="{53659D98-F911-4BDC-8F9E-A730BBDBE8C3}">
      <dgm:prSet/>
      <dgm:spPr/>
      <dgm:t>
        <a:bodyPr/>
        <a:lstStyle/>
        <a:p>
          <a:endParaRPr lang="en-US"/>
        </a:p>
      </dgm:t>
    </dgm:pt>
    <dgm:pt modelId="{2563F7D0-4FDC-41CA-BF5B-08EA83C991CA}" type="sibTrans" cxnId="{53659D98-F911-4BDC-8F9E-A730BBDBE8C3}">
      <dgm:prSet/>
      <dgm:spPr/>
      <dgm:t>
        <a:bodyPr/>
        <a:lstStyle/>
        <a:p>
          <a:endParaRPr lang="en-US"/>
        </a:p>
      </dgm:t>
    </dgm:pt>
    <dgm:pt modelId="{D3DD573D-5E2B-4D67-8BF6-EF1E712DAB5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Risk Tolerance</a:t>
          </a:r>
        </a:p>
      </dgm:t>
    </dgm:pt>
    <dgm:pt modelId="{F792BD36-E8AC-4DD8-AD5F-A69CCE48E126}" type="parTrans" cxnId="{BE3F733C-BD26-4FDE-8A0C-B53588000D80}">
      <dgm:prSet/>
      <dgm:spPr/>
      <dgm:t>
        <a:bodyPr/>
        <a:lstStyle/>
        <a:p>
          <a:endParaRPr lang="en-US"/>
        </a:p>
      </dgm:t>
    </dgm:pt>
    <dgm:pt modelId="{278DD6C6-2B23-4205-BAB6-27655098F060}" type="sibTrans" cxnId="{BE3F733C-BD26-4FDE-8A0C-B53588000D80}">
      <dgm:prSet/>
      <dgm:spPr/>
      <dgm:t>
        <a:bodyPr/>
        <a:lstStyle/>
        <a:p>
          <a:endParaRPr lang="en-US"/>
        </a:p>
      </dgm:t>
    </dgm:pt>
    <dgm:pt modelId="{BB454885-B28B-4703-80CF-BA7EFC7253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What level of risk is the aggregate emergency capabilities of the region able to protect?</a:t>
          </a:r>
        </a:p>
      </dgm:t>
    </dgm:pt>
    <dgm:pt modelId="{38B6C1B7-B0A2-4815-9AE4-A246DCE04566}" type="parTrans" cxnId="{72E8307C-BD43-4815-A405-F86242A1BDF2}">
      <dgm:prSet/>
      <dgm:spPr/>
      <dgm:t>
        <a:bodyPr/>
        <a:lstStyle/>
        <a:p>
          <a:endParaRPr lang="en-US"/>
        </a:p>
      </dgm:t>
    </dgm:pt>
    <dgm:pt modelId="{969644B7-7402-419D-9780-3D24DF3BCDF4}" type="sibTrans" cxnId="{72E8307C-BD43-4815-A405-F86242A1BDF2}">
      <dgm:prSet/>
      <dgm:spPr/>
      <dgm:t>
        <a:bodyPr/>
        <a:lstStyle/>
        <a:p>
          <a:endParaRPr lang="en-US"/>
        </a:p>
      </dgm:t>
    </dgm:pt>
    <dgm:pt modelId="{61DEE8BF-18D8-4801-BEBC-FD1932154C54}" type="pres">
      <dgm:prSet presAssocID="{87A84EA1-BB95-4D4F-8F99-8D59F5C40A99}" presName="root" presStyleCnt="0">
        <dgm:presLayoutVars>
          <dgm:dir/>
          <dgm:resizeHandles val="exact"/>
        </dgm:presLayoutVars>
      </dgm:prSet>
      <dgm:spPr/>
    </dgm:pt>
    <dgm:pt modelId="{ACF2F6B4-5AC2-41E6-839C-D6C7BA3CC75D}" type="pres">
      <dgm:prSet presAssocID="{D6A20149-CC9D-43B9-8573-010C15C79C11}" presName="compNode" presStyleCnt="0"/>
      <dgm:spPr/>
    </dgm:pt>
    <dgm:pt modelId="{12D2F381-8694-4B1C-B288-683BDFC3015A}" type="pres">
      <dgm:prSet presAssocID="{D6A20149-CC9D-43B9-8573-010C15C79C11}" presName="iconRect" presStyleLbl="node1" presStyleIdx="0" presStyleCnt="2" custLinFactNeighborX="1151" custLinFactNeighborY="174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ren with solid fill"/>
        </a:ext>
      </dgm:extLst>
    </dgm:pt>
    <dgm:pt modelId="{E15CBAC4-7A2D-4909-9100-746CCF9B45DF}" type="pres">
      <dgm:prSet presAssocID="{D6A20149-CC9D-43B9-8573-010C15C79C11}" presName="iconSpace" presStyleCnt="0"/>
      <dgm:spPr/>
    </dgm:pt>
    <dgm:pt modelId="{81DA94D9-DABA-4643-8F69-68C263028E27}" type="pres">
      <dgm:prSet presAssocID="{D6A20149-CC9D-43B9-8573-010C15C79C11}" presName="parTx" presStyleLbl="revTx" presStyleIdx="0" presStyleCnt="4">
        <dgm:presLayoutVars>
          <dgm:chMax val="0"/>
          <dgm:chPref val="0"/>
        </dgm:presLayoutVars>
      </dgm:prSet>
      <dgm:spPr/>
    </dgm:pt>
    <dgm:pt modelId="{E7AD33DB-15AC-4D61-B25F-6A1ECFB385E2}" type="pres">
      <dgm:prSet presAssocID="{D6A20149-CC9D-43B9-8573-010C15C79C11}" presName="txSpace" presStyleCnt="0"/>
      <dgm:spPr/>
    </dgm:pt>
    <dgm:pt modelId="{A1FE8523-AC99-44B3-867E-55F42CFE7203}" type="pres">
      <dgm:prSet presAssocID="{D6A20149-CC9D-43B9-8573-010C15C79C11}" presName="desTx" presStyleLbl="revTx" presStyleIdx="1" presStyleCnt="4">
        <dgm:presLayoutVars/>
      </dgm:prSet>
      <dgm:spPr/>
    </dgm:pt>
    <dgm:pt modelId="{E6118784-E55B-4F00-B921-ACF26FC4652E}" type="pres">
      <dgm:prSet presAssocID="{AF237053-C002-47E2-BD3F-23034DE36FD3}" presName="sibTrans" presStyleCnt="0"/>
      <dgm:spPr/>
    </dgm:pt>
    <dgm:pt modelId="{6614FD95-2A90-4F85-BA2A-357CFB1BA1A8}" type="pres">
      <dgm:prSet presAssocID="{D3DD573D-5E2B-4D67-8BF6-EF1E712DAB55}" presName="compNode" presStyleCnt="0"/>
      <dgm:spPr/>
    </dgm:pt>
    <dgm:pt modelId="{1124963D-FD96-4C4D-B7A9-53908EB6EA81}" type="pres">
      <dgm:prSet presAssocID="{D3DD573D-5E2B-4D67-8BF6-EF1E712DAB55}" presName="iconRect" presStyleLbl="node1" presStyleIdx="1" presStyleCnt="2"/>
      <dgm:spPr>
        <a:solidFill>
          <a:schemeClr val="bg1"/>
        </a:solidFill>
      </dgm:spPr>
      <dgm:extLst>
        <a:ext uri="{E40237B7-FDA0-4F09-8148-C483321AD2D9}">
          <dgm14:cNvPr xmlns:dgm14="http://schemas.microsoft.com/office/drawing/2010/diagram" id="0" name="" descr="Earth globe: Americas with solid fill"/>
        </a:ext>
      </dgm:extLst>
    </dgm:pt>
    <dgm:pt modelId="{7209938B-24C9-479D-BDEB-607180D79DAE}" type="pres">
      <dgm:prSet presAssocID="{D3DD573D-5E2B-4D67-8BF6-EF1E712DAB55}" presName="iconSpace" presStyleCnt="0"/>
      <dgm:spPr/>
    </dgm:pt>
    <dgm:pt modelId="{C9B31506-BFA7-4C01-9BF3-EA2A6B1E48BE}" type="pres">
      <dgm:prSet presAssocID="{D3DD573D-5E2B-4D67-8BF6-EF1E712DAB55}" presName="parTx" presStyleLbl="revTx" presStyleIdx="2" presStyleCnt="4">
        <dgm:presLayoutVars>
          <dgm:chMax val="0"/>
          <dgm:chPref val="0"/>
        </dgm:presLayoutVars>
      </dgm:prSet>
      <dgm:spPr/>
    </dgm:pt>
    <dgm:pt modelId="{C624DC8B-BBF4-41A0-9DC1-FA26AB86CE44}" type="pres">
      <dgm:prSet presAssocID="{D3DD573D-5E2B-4D67-8BF6-EF1E712DAB55}" presName="txSpace" presStyleCnt="0"/>
      <dgm:spPr/>
    </dgm:pt>
    <dgm:pt modelId="{66BA4E0D-99E3-46B0-8358-4340A46936F3}" type="pres">
      <dgm:prSet presAssocID="{D3DD573D-5E2B-4D67-8BF6-EF1E712DAB55}" presName="desTx" presStyleLbl="revTx" presStyleIdx="3" presStyleCnt="4">
        <dgm:presLayoutVars/>
      </dgm:prSet>
      <dgm:spPr/>
    </dgm:pt>
  </dgm:ptLst>
  <dgm:cxnLst>
    <dgm:cxn modelId="{BE3F733C-BD26-4FDE-8A0C-B53588000D80}" srcId="{87A84EA1-BB95-4D4F-8F99-8D59F5C40A99}" destId="{D3DD573D-5E2B-4D67-8BF6-EF1E712DAB55}" srcOrd="1" destOrd="0" parTransId="{F792BD36-E8AC-4DD8-AD5F-A69CCE48E126}" sibTransId="{278DD6C6-2B23-4205-BAB6-27655098F060}"/>
    <dgm:cxn modelId="{38203C3F-6A89-41A5-A4B6-9F592B0673A1}" type="presOf" srcId="{D3DD573D-5E2B-4D67-8BF6-EF1E712DAB55}" destId="{C9B31506-BFA7-4C01-9BF3-EA2A6B1E48BE}" srcOrd="0" destOrd="0" presId="urn:microsoft.com/office/officeart/2018/5/layout/CenteredIconLabelDescriptionList"/>
    <dgm:cxn modelId="{4F41C044-F20C-4AE9-9224-6C4730B3927E}" type="presOf" srcId="{BB454885-B28B-4703-80CF-BA7EFC72537B}" destId="{66BA4E0D-99E3-46B0-8358-4340A46936F3}" srcOrd="0" destOrd="0" presId="urn:microsoft.com/office/officeart/2018/5/layout/CenteredIconLabelDescriptionList"/>
    <dgm:cxn modelId="{72E8307C-BD43-4815-A405-F86242A1BDF2}" srcId="{D3DD573D-5E2B-4D67-8BF6-EF1E712DAB55}" destId="{BB454885-B28B-4703-80CF-BA7EFC72537B}" srcOrd="0" destOrd="0" parTransId="{38B6C1B7-B0A2-4815-9AE4-A246DCE04566}" sibTransId="{969644B7-7402-419D-9780-3D24DF3BCDF4}"/>
    <dgm:cxn modelId="{266CEB88-7AC8-47F3-937C-36862D2BC394}" type="presOf" srcId="{87A84EA1-BB95-4D4F-8F99-8D59F5C40A99}" destId="{61DEE8BF-18D8-4801-BEBC-FD1932154C54}" srcOrd="0" destOrd="0" presId="urn:microsoft.com/office/officeart/2018/5/layout/CenteredIconLabelDescriptionList"/>
    <dgm:cxn modelId="{53659D98-F911-4BDC-8F9E-A730BBDBE8C3}" srcId="{D6A20149-CC9D-43B9-8573-010C15C79C11}" destId="{3461E2FA-7F3C-437E-9336-7B45C4557A55}" srcOrd="0" destOrd="0" parTransId="{BA0FEC94-0995-4CC4-9C45-64E9CBAF3585}" sibTransId="{2563F7D0-4FDC-41CA-BF5B-08EA83C991CA}"/>
    <dgm:cxn modelId="{22B5C99B-B5BA-4E88-99BF-C27260B607DC}" srcId="{87A84EA1-BB95-4D4F-8F99-8D59F5C40A99}" destId="{D6A20149-CC9D-43B9-8573-010C15C79C11}" srcOrd="0" destOrd="0" parTransId="{815CF347-5029-4E02-BADA-A1DD1A27E7BD}" sibTransId="{AF237053-C002-47E2-BD3F-23034DE36FD3}"/>
    <dgm:cxn modelId="{ADB9D9B3-7B34-44EE-A44A-591237BC711B}" type="presOf" srcId="{D6A20149-CC9D-43B9-8573-010C15C79C11}" destId="{81DA94D9-DABA-4643-8F69-68C263028E27}" srcOrd="0" destOrd="0" presId="urn:microsoft.com/office/officeart/2018/5/layout/CenteredIconLabelDescriptionList"/>
    <dgm:cxn modelId="{6B4250F2-F99C-4490-8F62-7D4D7D21EDA2}" type="presOf" srcId="{3461E2FA-7F3C-437E-9336-7B45C4557A55}" destId="{A1FE8523-AC99-44B3-867E-55F42CFE7203}" srcOrd="0" destOrd="0" presId="urn:microsoft.com/office/officeart/2018/5/layout/CenteredIconLabelDescriptionList"/>
    <dgm:cxn modelId="{D4C4C7EC-8898-4C0E-9567-C31FD3CEBEF4}" type="presParOf" srcId="{61DEE8BF-18D8-4801-BEBC-FD1932154C54}" destId="{ACF2F6B4-5AC2-41E6-839C-D6C7BA3CC75D}" srcOrd="0" destOrd="0" presId="urn:microsoft.com/office/officeart/2018/5/layout/CenteredIconLabelDescriptionList"/>
    <dgm:cxn modelId="{BC4A6830-5F8D-4D0C-B844-F2346F9F01AD}" type="presParOf" srcId="{ACF2F6B4-5AC2-41E6-839C-D6C7BA3CC75D}" destId="{12D2F381-8694-4B1C-B288-683BDFC3015A}" srcOrd="0" destOrd="0" presId="urn:microsoft.com/office/officeart/2018/5/layout/CenteredIconLabelDescriptionList"/>
    <dgm:cxn modelId="{4A066071-A487-44F9-85E3-61DDC1D23A50}" type="presParOf" srcId="{ACF2F6B4-5AC2-41E6-839C-D6C7BA3CC75D}" destId="{E15CBAC4-7A2D-4909-9100-746CCF9B45DF}" srcOrd="1" destOrd="0" presId="urn:microsoft.com/office/officeart/2018/5/layout/CenteredIconLabelDescriptionList"/>
    <dgm:cxn modelId="{954BDFA0-5810-4B7B-9FA9-186A97EA40C6}" type="presParOf" srcId="{ACF2F6B4-5AC2-41E6-839C-D6C7BA3CC75D}" destId="{81DA94D9-DABA-4643-8F69-68C263028E27}" srcOrd="2" destOrd="0" presId="urn:microsoft.com/office/officeart/2018/5/layout/CenteredIconLabelDescriptionList"/>
    <dgm:cxn modelId="{36A83EE4-1571-40FF-A706-3099455E8447}" type="presParOf" srcId="{ACF2F6B4-5AC2-41E6-839C-D6C7BA3CC75D}" destId="{E7AD33DB-15AC-4D61-B25F-6A1ECFB385E2}" srcOrd="3" destOrd="0" presId="urn:microsoft.com/office/officeart/2018/5/layout/CenteredIconLabelDescriptionList"/>
    <dgm:cxn modelId="{26FD62E8-EA66-431B-B9CF-350498499BD4}" type="presParOf" srcId="{ACF2F6B4-5AC2-41E6-839C-D6C7BA3CC75D}" destId="{A1FE8523-AC99-44B3-867E-55F42CFE7203}" srcOrd="4" destOrd="0" presId="urn:microsoft.com/office/officeart/2018/5/layout/CenteredIconLabelDescriptionList"/>
    <dgm:cxn modelId="{F0AF64A7-667D-434A-A5F2-4B389D586E5F}" type="presParOf" srcId="{61DEE8BF-18D8-4801-BEBC-FD1932154C54}" destId="{E6118784-E55B-4F00-B921-ACF26FC4652E}" srcOrd="1" destOrd="0" presId="urn:microsoft.com/office/officeart/2018/5/layout/CenteredIconLabelDescriptionList"/>
    <dgm:cxn modelId="{23180549-ACBA-4CCA-9C82-789EA3EE58E7}" type="presParOf" srcId="{61DEE8BF-18D8-4801-BEBC-FD1932154C54}" destId="{6614FD95-2A90-4F85-BA2A-357CFB1BA1A8}" srcOrd="2" destOrd="0" presId="urn:microsoft.com/office/officeart/2018/5/layout/CenteredIconLabelDescriptionList"/>
    <dgm:cxn modelId="{F566758C-E4D2-4676-B552-13E2164B1C98}" type="presParOf" srcId="{6614FD95-2A90-4F85-BA2A-357CFB1BA1A8}" destId="{1124963D-FD96-4C4D-B7A9-53908EB6EA81}" srcOrd="0" destOrd="0" presId="urn:microsoft.com/office/officeart/2018/5/layout/CenteredIconLabelDescriptionList"/>
    <dgm:cxn modelId="{92577FFD-71B5-4F24-AD42-6638CB7CE56C}" type="presParOf" srcId="{6614FD95-2A90-4F85-BA2A-357CFB1BA1A8}" destId="{7209938B-24C9-479D-BDEB-607180D79DAE}" srcOrd="1" destOrd="0" presId="urn:microsoft.com/office/officeart/2018/5/layout/CenteredIconLabelDescriptionList"/>
    <dgm:cxn modelId="{1CA6E9FC-C3EE-45EF-80CF-46E91061E7AE}" type="presParOf" srcId="{6614FD95-2A90-4F85-BA2A-357CFB1BA1A8}" destId="{C9B31506-BFA7-4C01-9BF3-EA2A6B1E48BE}" srcOrd="2" destOrd="0" presId="urn:microsoft.com/office/officeart/2018/5/layout/CenteredIconLabelDescriptionList"/>
    <dgm:cxn modelId="{24EDE92F-917B-4E4C-BFA5-0BC7B21518C5}" type="presParOf" srcId="{6614FD95-2A90-4F85-BA2A-357CFB1BA1A8}" destId="{C624DC8B-BBF4-41A0-9DC1-FA26AB86CE44}" srcOrd="3" destOrd="0" presId="urn:microsoft.com/office/officeart/2018/5/layout/CenteredIconLabelDescriptionList"/>
    <dgm:cxn modelId="{5FBD5049-84D3-4955-BA60-2E2DFEE531CA}" type="presParOf" srcId="{6614FD95-2A90-4F85-BA2A-357CFB1BA1A8}" destId="{66BA4E0D-99E3-46B0-8358-4340A46936F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2F381-8694-4B1C-B288-683BDFC3015A}">
      <dsp:nvSpPr>
        <dsp:cNvPr id="0" name=""/>
        <dsp:cNvSpPr/>
      </dsp:nvSpPr>
      <dsp:spPr>
        <a:xfrm>
          <a:off x="1981203" y="52786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A94D9-DABA-4643-8F69-68C263028E27}">
      <dsp:nvSpPr>
        <dsp:cNvPr id="0" name=""/>
        <dsp:cNvSpPr/>
      </dsp:nvSpPr>
      <dsp:spPr>
        <a:xfrm>
          <a:off x="559800" y="21575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Emergency Capabilities</a:t>
          </a:r>
        </a:p>
      </dsp:txBody>
      <dsp:txXfrm>
        <a:off x="559800" y="2157505"/>
        <a:ext cx="4320000" cy="648000"/>
      </dsp:txXfrm>
    </dsp:sp>
    <dsp:sp modelId="{A1FE8523-AC99-44B3-867E-55F42CFE7203}">
      <dsp:nvSpPr>
        <dsp:cNvPr id="0" name=""/>
        <dsp:cNvSpPr/>
      </dsp:nvSpPr>
      <dsp:spPr>
        <a:xfrm>
          <a:off x="559800" y="2872471"/>
          <a:ext cx="4320000" cy="97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Available emergency capabilities for the region is the main driver for the initial provisional limits</a:t>
          </a:r>
        </a:p>
      </dsp:txBody>
      <dsp:txXfrm>
        <a:off x="559800" y="2872471"/>
        <a:ext cx="4320000" cy="977336"/>
      </dsp:txXfrm>
    </dsp:sp>
    <dsp:sp modelId="{1124963D-FD96-4C4D-B7A9-53908EB6EA81}">
      <dsp:nvSpPr>
        <dsp:cNvPr id="0" name=""/>
        <dsp:cNvSpPr/>
      </dsp:nvSpPr>
      <dsp:spPr>
        <a:xfrm>
          <a:off x="7039800" y="501529"/>
          <a:ext cx="1512000" cy="15120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31506-BFA7-4C01-9BF3-EA2A6B1E48BE}">
      <dsp:nvSpPr>
        <dsp:cNvPr id="0" name=""/>
        <dsp:cNvSpPr/>
      </dsp:nvSpPr>
      <dsp:spPr>
        <a:xfrm>
          <a:off x="5635800" y="21575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Risk Tolerance</a:t>
          </a:r>
        </a:p>
      </dsp:txBody>
      <dsp:txXfrm>
        <a:off x="5635800" y="2157505"/>
        <a:ext cx="4320000" cy="648000"/>
      </dsp:txXfrm>
    </dsp:sp>
    <dsp:sp modelId="{66BA4E0D-99E3-46B0-8358-4340A46936F3}">
      <dsp:nvSpPr>
        <dsp:cNvPr id="0" name=""/>
        <dsp:cNvSpPr/>
      </dsp:nvSpPr>
      <dsp:spPr>
        <a:xfrm>
          <a:off x="5635800" y="2872471"/>
          <a:ext cx="4320000" cy="97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What level of risk is the aggregate emergency capabilities of the region able to protect?</a:t>
          </a:r>
        </a:p>
      </dsp:txBody>
      <dsp:txXfrm>
        <a:off x="5635800" y="2872471"/>
        <a:ext cx="4320000" cy="977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3761907C-7E43-3D47-A09E-4BF55E3D2CC3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8420FD17-F591-8845-8D52-739AB76646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2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05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075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681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640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1">
            <a:extLst>
              <a:ext uri="{FF2B5EF4-FFF2-40B4-BE49-F238E27FC236}">
                <a16:creationId xmlns:a16="http://schemas.microsoft.com/office/drawing/2014/main" id="{CE191A8D-13AD-D7F8-B355-8B278C25628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4454" b="16827"/>
          <a:stretch/>
        </p:blipFill>
        <p:spPr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0DED9B-4D46-059F-2F9A-809BB12343C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>
              <a:alpha val="75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5B5F3-D488-E7F5-FA60-9682B8BA4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13C2-83E3-4A1C-AF11-90DA7493B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C7274-72DE-443F-7A25-112C516ACB3F}"/>
              </a:ext>
            </a:extLst>
          </p:cNvPr>
          <p:cNvSpPr/>
          <p:nvPr userDrawn="1"/>
        </p:nvSpPr>
        <p:spPr>
          <a:xfrm>
            <a:off x="0" y="5735637"/>
            <a:ext cx="12191999" cy="1122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44CAEB-667C-5538-2137-97833EF81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9882" y="5993748"/>
            <a:ext cx="3212235" cy="5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Vint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2FA134-E59F-0A22-685C-7FC1AAD1E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664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5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BF94E-C137-3D01-FB27-BFED4F5AC9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effectLst/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6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BF94E-C137-3D01-FB27-BFED4F5AC9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tx2"/>
                </a:solidFill>
                <a:effectLst/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2"/>
                </a:solidFill>
                <a:effectLst/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8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BF94E-C137-3D01-FB27-BFED4F5AC9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effectLst/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76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BF94E-C137-3D01-FB27-BFED4F5AC9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effectLst/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3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BF94E-C137-3D01-FB27-BFED4F5AC9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01229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2D98F8F-A86E-47F9-FCDC-7A901C688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6797" y="2971474"/>
            <a:ext cx="4918405" cy="9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4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BD3C-A290-8B91-C0B8-8E2936256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4234"/>
            <a:ext cx="10515600" cy="605768"/>
          </a:xfrm>
        </p:spPr>
        <p:txBody>
          <a:bodyPr/>
          <a:lstStyle>
            <a:lvl1pPr>
              <a:defRPr b="1" i="0">
                <a:latin typeface="Dubai" panose="020B0503030403030204" pitchFamily="34" charset="-78"/>
                <a:cs typeface="Dubai" panose="020B0503030403030204" pitchFamily="34" charset="-78"/>
              </a:defRPr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FFE540-D05A-C1DB-DB75-CC521EC65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55738"/>
            <a:ext cx="10515600" cy="154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Suggested Excel chart colors: start at series 1 and continue through the colors for as many data series as needed.</a:t>
            </a:r>
          </a:p>
          <a:p>
            <a:pPr lvl="0"/>
            <a:r>
              <a:rPr lang="en-US" dirty="0"/>
              <a:t>Charts pasted from Excel should automatically adopt the first 6 or so of these colors.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6817CE-660D-0264-11A4-6596D47F749D}"/>
              </a:ext>
            </a:extLst>
          </p:cNvPr>
          <p:cNvSpPr/>
          <p:nvPr userDrawn="1"/>
        </p:nvSpPr>
        <p:spPr>
          <a:xfrm>
            <a:off x="2698896" y="3463414"/>
            <a:ext cx="1128625" cy="685800"/>
          </a:xfrm>
          <a:prstGeom prst="round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9ECE0-431F-21E7-DA97-FE5600590B0A}"/>
              </a:ext>
            </a:extLst>
          </p:cNvPr>
          <p:cNvSpPr txBox="1"/>
          <p:nvPr userDrawn="1"/>
        </p:nvSpPr>
        <p:spPr>
          <a:xfrm>
            <a:off x="2698896" y="4166471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Hex: #256595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91A65-80A9-CE6E-DEB7-958953EFD2E7}"/>
              </a:ext>
            </a:extLst>
          </p:cNvPr>
          <p:cNvSpPr txBox="1"/>
          <p:nvPr userDrawn="1"/>
        </p:nvSpPr>
        <p:spPr>
          <a:xfrm>
            <a:off x="2698896" y="3222142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Series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668BA2-9189-2C85-F468-F3CF59C1C012}"/>
              </a:ext>
            </a:extLst>
          </p:cNvPr>
          <p:cNvSpPr/>
          <p:nvPr userDrawn="1"/>
        </p:nvSpPr>
        <p:spPr>
          <a:xfrm>
            <a:off x="4024488" y="3463414"/>
            <a:ext cx="1128625" cy="685800"/>
          </a:xfrm>
          <a:prstGeom prst="roundRect">
            <a:avLst/>
          </a:prstGeom>
          <a:solidFill>
            <a:schemeClr val="accent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2D0A5-041E-59DE-4CB4-FCB5837F35B9}"/>
              </a:ext>
            </a:extLst>
          </p:cNvPr>
          <p:cNvSpPr txBox="1"/>
          <p:nvPr userDrawn="1"/>
        </p:nvSpPr>
        <p:spPr>
          <a:xfrm>
            <a:off x="4024488" y="4166471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Hex: #66cbfb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E88E41-E6DE-532B-0B5E-C7A28E6E747F}"/>
              </a:ext>
            </a:extLst>
          </p:cNvPr>
          <p:cNvSpPr txBox="1"/>
          <p:nvPr userDrawn="1"/>
        </p:nvSpPr>
        <p:spPr>
          <a:xfrm>
            <a:off x="4024488" y="3222142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Series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F4606B-05A4-9A9D-3034-08DF11C5DEA0}"/>
              </a:ext>
            </a:extLst>
          </p:cNvPr>
          <p:cNvSpPr/>
          <p:nvPr userDrawn="1"/>
        </p:nvSpPr>
        <p:spPr>
          <a:xfrm>
            <a:off x="5350080" y="3463414"/>
            <a:ext cx="1128625" cy="685800"/>
          </a:xfrm>
          <a:prstGeom prst="roundRect">
            <a:avLst/>
          </a:prstGeom>
          <a:solidFill>
            <a:schemeClr val="accent3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97BB2-D3E2-7EB8-38B9-F9A6298CD26F}"/>
              </a:ext>
            </a:extLst>
          </p:cNvPr>
          <p:cNvSpPr txBox="1"/>
          <p:nvPr userDrawn="1"/>
        </p:nvSpPr>
        <p:spPr>
          <a:xfrm>
            <a:off x="5350080" y="4166471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Hex: #446252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C5E65B-61F6-A853-3A04-A8D1E000B5AC}"/>
              </a:ext>
            </a:extLst>
          </p:cNvPr>
          <p:cNvSpPr txBox="1"/>
          <p:nvPr userDrawn="1"/>
        </p:nvSpPr>
        <p:spPr>
          <a:xfrm>
            <a:off x="5350081" y="3222142"/>
            <a:ext cx="1128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Series 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825EF4B-C4FA-7722-1763-C95CB053F8ED}"/>
              </a:ext>
            </a:extLst>
          </p:cNvPr>
          <p:cNvSpPr/>
          <p:nvPr userDrawn="1"/>
        </p:nvSpPr>
        <p:spPr>
          <a:xfrm>
            <a:off x="6675672" y="3463414"/>
            <a:ext cx="1128625" cy="685800"/>
          </a:xfrm>
          <a:prstGeom prst="roundRect">
            <a:avLst/>
          </a:prstGeom>
          <a:solidFill>
            <a:schemeClr val="accent4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F6EAD1-031D-B8D6-9F51-44F13915F0E4}"/>
              </a:ext>
            </a:extLst>
          </p:cNvPr>
          <p:cNvSpPr txBox="1"/>
          <p:nvPr userDrawn="1"/>
        </p:nvSpPr>
        <p:spPr>
          <a:xfrm>
            <a:off x="6675672" y="4166471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Hex: #ffcb68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98B6DE-C677-3640-E64D-9E679EA9175B}"/>
              </a:ext>
            </a:extLst>
          </p:cNvPr>
          <p:cNvSpPr txBox="1"/>
          <p:nvPr userDrawn="1"/>
        </p:nvSpPr>
        <p:spPr>
          <a:xfrm>
            <a:off x="6675673" y="3222142"/>
            <a:ext cx="1128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Series 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A08CAE5-6FD3-1063-D2BC-7D68FDAE95BC}"/>
              </a:ext>
            </a:extLst>
          </p:cNvPr>
          <p:cNvSpPr/>
          <p:nvPr userDrawn="1"/>
        </p:nvSpPr>
        <p:spPr>
          <a:xfrm>
            <a:off x="8001264" y="3463414"/>
            <a:ext cx="1128625" cy="685800"/>
          </a:xfrm>
          <a:prstGeom prst="roundRect">
            <a:avLst/>
          </a:prstGeom>
          <a:solidFill>
            <a:schemeClr val="accent5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D1004E-551A-33AD-A28C-1C5CD611D67A}"/>
              </a:ext>
            </a:extLst>
          </p:cNvPr>
          <p:cNvSpPr txBox="1"/>
          <p:nvPr userDrawn="1"/>
        </p:nvSpPr>
        <p:spPr>
          <a:xfrm>
            <a:off x="8001264" y="4166471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Hex: #ec8353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54EE26-E207-028F-741F-50A969A27EC2}"/>
              </a:ext>
            </a:extLst>
          </p:cNvPr>
          <p:cNvSpPr txBox="1"/>
          <p:nvPr userDrawn="1"/>
        </p:nvSpPr>
        <p:spPr>
          <a:xfrm>
            <a:off x="8001265" y="3222142"/>
            <a:ext cx="1128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Series 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29C32FE-00B1-A99C-E147-B3763F5B7DD7}"/>
              </a:ext>
            </a:extLst>
          </p:cNvPr>
          <p:cNvSpPr/>
          <p:nvPr userDrawn="1"/>
        </p:nvSpPr>
        <p:spPr>
          <a:xfrm>
            <a:off x="2698896" y="4881977"/>
            <a:ext cx="1128625" cy="685800"/>
          </a:xfrm>
          <a:prstGeom prst="roundRect">
            <a:avLst/>
          </a:prstGeom>
          <a:solidFill>
            <a:schemeClr val="accent6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16A003-6E5D-DDA4-BD95-18950BA39CA6}"/>
              </a:ext>
            </a:extLst>
          </p:cNvPr>
          <p:cNvSpPr txBox="1"/>
          <p:nvPr userDrawn="1"/>
        </p:nvSpPr>
        <p:spPr>
          <a:xfrm>
            <a:off x="2698896" y="5585034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Hex: #8bb956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B7930B-0431-6311-C463-EBE31808854C}"/>
              </a:ext>
            </a:extLst>
          </p:cNvPr>
          <p:cNvSpPr txBox="1"/>
          <p:nvPr userDrawn="1"/>
        </p:nvSpPr>
        <p:spPr>
          <a:xfrm>
            <a:off x="2698896" y="4571132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Series 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89D993B-6515-7549-F8CA-DFCBA7AF58EB}"/>
              </a:ext>
            </a:extLst>
          </p:cNvPr>
          <p:cNvSpPr/>
          <p:nvPr userDrawn="1"/>
        </p:nvSpPr>
        <p:spPr>
          <a:xfrm>
            <a:off x="4024488" y="4881977"/>
            <a:ext cx="1128625" cy="685800"/>
          </a:xfrm>
          <a:prstGeom prst="roundRect">
            <a:avLst/>
          </a:prstGeom>
          <a:solidFill>
            <a:srgbClr val="1B2E59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8243F8-4170-256A-CD42-CF6D61E65DBC}"/>
              </a:ext>
            </a:extLst>
          </p:cNvPr>
          <p:cNvSpPr txBox="1"/>
          <p:nvPr userDrawn="1"/>
        </p:nvSpPr>
        <p:spPr>
          <a:xfrm>
            <a:off x="4024488" y="5585034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Hex: #1b2e59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00980A-7B80-4459-D430-9CB761023B03}"/>
              </a:ext>
            </a:extLst>
          </p:cNvPr>
          <p:cNvSpPr txBox="1"/>
          <p:nvPr userDrawn="1"/>
        </p:nvSpPr>
        <p:spPr>
          <a:xfrm>
            <a:off x="4024488" y="4571132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Series 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9BAB267-E2BB-B212-BCF1-BE5F100C1EE1}"/>
              </a:ext>
            </a:extLst>
          </p:cNvPr>
          <p:cNvSpPr/>
          <p:nvPr userDrawn="1"/>
        </p:nvSpPr>
        <p:spPr>
          <a:xfrm>
            <a:off x="5350080" y="4881977"/>
            <a:ext cx="1128625" cy="685800"/>
          </a:xfrm>
          <a:prstGeom prst="roundRect">
            <a:avLst/>
          </a:prstGeom>
          <a:solidFill>
            <a:srgbClr val="533A6D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B0B79E-858F-4AE5-9B1B-7DA3FE8C75FC}"/>
              </a:ext>
            </a:extLst>
          </p:cNvPr>
          <p:cNvSpPr txBox="1"/>
          <p:nvPr userDrawn="1"/>
        </p:nvSpPr>
        <p:spPr>
          <a:xfrm>
            <a:off x="5350080" y="5585034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Hex: #533a6d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46B8E4-E134-13E3-82AB-9E35F82DB08C}"/>
              </a:ext>
            </a:extLst>
          </p:cNvPr>
          <p:cNvSpPr txBox="1"/>
          <p:nvPr userDrawn="1"/>
        </p:nvSpPr>
        <p:spPr>
          <a:xfrm>
            <a:off x="5350080" y="4571132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Series 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2CE81F4-7EF2-1173-D000-B6C72EB41390}"/>
              </a:ext>
            </a:extLst>
          </p:cNvPr>
          <p:cNvSpPr/>
          <p:nvPr userDrawn="1"/>
        </p:nvSpPr>
        <p:spPr>
          <a:xfrm>
            <a:off x="6675672" y="4881977"/>
            <a:ext cx="1128625" cy="685800"/>
          </a:xfrm>
          <a:prstGeom prst="roundRect">
            <a:avLst/>
          </a:prstGeom>
          <a:solidFill>
            <a:srgbClr val="BA0F40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7E6E5D-38D2-9944-03F4-81701614D154}"/>
              </a:ext>
            </a:extLst>
          </p:cNvPr>
          <p:cNvSpPr txBox="1"/>
          <p:nvPr userDrawn="1"/>
        </p:nvSpPr>
        <p:spPr>
          <a:xfrm>
            <a:off x="6675672" y="5585034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Hex: #ba0f40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37FB2E-37D3-BBAC-2418-35787F948F39}"/>
              </a:ext>
            </a:extLst>
          </p:cNvPr>
          <p:cNvSpPr txBox="1"/>
          <p:nvPr userDrawn="1"/>
        </p:nvSpPr>
        <p:spPr>
          <a:xfrm>
            <a:off x="6675672" y="4571132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Series 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D9944A9-9D86-617A-4BCD-2F976FDBC9AB}"/>
              </a:ext>
            </a:extLst>
          </p:cNvPr>
          <p:cNvSpPr/>
          <p:nvPr userDrawn="1"/>
        </p:nvSpPr>
        <p:spPr>
          <a:xfrm>
            <a:off x="8001264" y="4881977"/>
            <a:ext cx="1128625" cy="685800"/>
          </a:xfrm>
          <a:prstGeom prst="roundRect">
            <a:avLst/>
          </a:prstGeom>
          <a:solidFill>
            <a:srgbClr val="646569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101BC2-BE1B-A5CD-5A73-DF7D842BC2F4}"/>
              </a:ext>
            </a:extLst>
          </p:cNvPr>
          <p:cNvSpPr txBox="1"/>
          <p:nvPr userDrawn="1"/>
        </p:nvSpPr>
        <p:spPr>
          <a:xfrm>
            <a:off x="8001264" y="5585034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Hex: #646569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667CDB-9F74-2776-E2CF-47D7D6484632}"/>
              </a:ext>
            </a:extLst>
          </p:cNvPr>
          <p:cNvSpPr txBox="1"/>
          <p:nvPr userDrawn="1"/>
        </p:nvSpPr>
        <p:spPr>
          <a:xfrm>
            <a:off x="8001264" y="4571132"/>
            <a:ext cx="112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Series 10</a:t>
            </a:r>
          </a:p>
        </p:txBody>
      </p:sp>
    </p:spTree>
    <p:extLst>
      <p:ext uri="{BB962C8B-B14F-4D97-AF65-F5344CB8AC3E}">
        <p14:creationId xmlns:p14="http://schemas.microsoft.com/office/powerpoint/2010/main" val="211141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 line headline">
  <p:cSld name="Blank - 1 line headlin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187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>
          <p15:clr>
            <a:srgbClr val="E46962"/>
          </p15:clr>
        </p15:guide>
        <p15:guide id="2" orient="horz" pos="445">
          <p15:clr>
            <a:srgbClr val="E46962"/>
          </p15:clr>
        </p15:guide>
        <p15:guide id="3" orient="horz" pos="592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1">
            <a:extLst>
              <a:ext uri="{FF2B5EF4-FFF2-40B4-BE49-F238E27FC236}">
                <a16:creationId xmlns:a16="http://schemas.microsoft.com/office/drawing/2014/main" id="{CE191A8D-13AD-D7F8-B355-8B278C25628A}"/>
              </a:ext>
            </a:extLst>
          </p:cNvPr>
          <p:cNvPicPr preferRelativeResize="0"/>
          <p:nvPr userDrawn="1"/>
        </p:nvPicPr>
        <p:blipFill>
          <a:blip r:embed="rId2"/>
          <a:srcRect l="5062" r="5062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0DED9B-4D46-059F-2F9A-809BB12343CC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alpha val="75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5B5F3-D488-E7F5-FA60-9682B8BA4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13C2-83E3-4A1C-AF11-90DA7493B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C7274-72DE-443F-7A25-112C516ACB3F}"/>
              </a:ext>
            </a:extLst>
          </p:cNvPr>
          <p:cNvSpPr/>
          <p:nvPr userDrawn="1"/>
        </p:nvSpPr>
        <p:spPr>
          <a:xfrm>
            <a:off x="0" y="5735637"/>
            <a:ext cx="12191999" cy="1122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44CAEB-667C-5538-2137-97833EF81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9882" y="5993748"/>
            <a:ext cx="3212235" cy="5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1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You pi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FE5851-4E11-E321-DD91-400F2A1C93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573563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in center of slide to insert a picture of your choice, then delete this text.</a:t>
            </a:r>
            <a:br>
              <a:rPr lang="en-US" dirty="0"/>
            </a:br>
            <a:r>
              <a:rPr lang="en-US" dirty="0"/>
              <a:t>(After inserting, try a color correction filter to darken it so the text stands out.)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5B5F3-D488-E7F5-FA60-9682B8BA4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00959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13C2-83E3-4A1C-AF11-90DA7493B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09730"/>
            <a:ext cx="9144000" cy="1948069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C7274-72DE-443F-7A25-112C516ACB3F}"/>
              </a:ext>
            </a:extLst>
          </p:cNvPr>
          <p:cNvSpPr/>
          <p:nvPr userDrawn="1"/>
        </p:nvSpPr>
        <p:spPr>
          <a:xfrm>
            <a:off x="0" y="5735637"/>
            <a:ext cx="12191999" cy="1122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44CAEB-667C-5538-2137-97833EF81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9882" y="5993748"/>
            <a:ext cx="3212235" cy="5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3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You pick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0DED9B-4D46-059F-2F9A-809BB12343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0E48A8-80BB-B987-C463-9CF9CCBC12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88088" y="0"/>
            <a:ext cx="7303912" cy="6858000"/>
          </a:xfrm>
          <a:blipFill>
            <a:blip r:embed="rId2"/>
            <a:stretch>
              <a:fillRect l="-19985" r="-31499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(Click icon below to change picture,</a:t>
            </a:r>
            <a:br>
              <a:rPr lang="en-US" dirty="0"/>
            </a:br>
            <a:r>
              <a:rPr lang="en-US" dirty="0"/>
              <a:t>then delete this text)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5B5F3-D488-E7F5-FA60-9682B8BA4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66" y="620889"/>
            <a:ext cx="4210756" cy="3153833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effectLst/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13C2-83E3-4A1C-AF11-90DA7493B6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089" y="4549422"/>
            <a:ext cx="4210756" cy="889000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effectLst/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44CAEB-667C-5538-2137-97833EF81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49" y="5993748"/>
            <a:ext cx="3212235" cy="5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BD3C-A290-8B91-C0B8-8E293625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Dubai" panose="020B0503030403030204" pitchFamily="34" charset="-78"/>
                <a:cs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C2B76-F235-686B-321B-271C7CFB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8153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76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42B7-48C0-00EA-5B11-04AF4F0C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16F3-1C4A-EF01-6DB3-268E58853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7332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7D1CE-330E-92DE-6B6D-C524B125D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7332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702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Background - 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BD3C-A290-8B91-C0B8-8E293625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C2B76-F235-686B-321B-271C7CFB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8153"/>
          </a:xfrm>
        </p:spPr>
        <p:txBody>
          <a:bodyPr/>
          <a:lstStyle>
            <a:lvl1pPr algn="l">
              <a:defRPr b="0"/>
            </a:lvl1pPr>
            <a:lvl2pPr algn="l">
              <a:defRPr b="0"/>
            </a:lvl2pPr>
            <a:lvl3pPr algn="l">
              <a:defRPr b="0"/>
            </a:lvl3pPr>
            <a:lvl4pPr algn="l">
              <a:defRPr b="0"/>
            </a:lvl4pPr>
            <a:lvl5pPr algn="l"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005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with Large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E1B5-45A0-A345-DEEB-3B62E078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2880B-4EF2-0F76-0978-A5DB61F855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"/>
            <a:ext cx="7008812" cy="586898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or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73958-B8C8-CFC7-91CB-AAACA597D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87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ke surrounded by mountains&#10;&#10;Description automatically generated with medium confidence">
            <a:extLst>
              <a:ext uri="{FF2B5EF4-FFF2-40B4-BE49-F238E27FC236}">
                <a16:creationId xmlns:a16="http://schemas.microsoft.com/office/drawing/2014/main" id="{762FA134-E59F-0A22-685C-7FC1AAD1E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49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4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21162D-F36A-6C31-9FAB-2F4AAB7C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E80B5-81AA-E12B-BE2D-9DB73E340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D0BF3-C54B-DA0E-67B4-501F158C8AE9}"/>
              </a:ext>
            </a:extLst>
          </p:cNvPr>
          <p:cNvSpPr/>
          <p:nvPr userDrawn="1"/>
        </p:nvSpPr>
        <p:spPr>
          <a:xfrm>
            <a:off x="0" y="6233813"/>
            <a:ext cx="12192000" cy="624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E07D78-4AAC-4E91-6D68-AC6B6763A50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9519" y="6363721"/>
            <a:ext cx="1958502" cy="364372"/>
          </a:xfrm>
          <a:prstGeom prst="rect">
            <a:avLst/>
          </a:prstGeom>
        </p:spPr>
      </p:pic>
      <p:sp>
        <p:nvSpPr>
          <p:cNvPr id="7" name="Google Shape;9;p23">
            <a:extLst>
              <a:ext uri="{FF2B5EF4-FFF2-40B4-BE49-F238E27FC236}">
                <a16:creationId xmlns:a16="http://schemas.microsoft.com/office/drawing/2014/main" id="{6318BB0D-9AB7-304A-A557-A1101154D780}"/>
              </a:ext>
            </a:extLst>
          </p:cNvPr>
          <p:cNvSpPr txBox="1">
            <a:spLocks/>
          </p:cNvSpPr>
          <p:nvPr userDrawn="1"/>
        </p:nvSpPr>
        <p:spPr>
          <a:xfrm>
            <a:off x="11452097" y="636372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F9FBF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rimson Pro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8636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8" r:id="rId3"/>
    <p:sldLayoutId id="2147483666" r:id="rId4"/>
    <p:sldLayoutId id="2147483650" r:id="rId5"/>
    <p:sldLayoutId id="2147483652" r:id="rId6"/>
    <p:sldLayoutId id="2147483665" r:id="rId7"/>
    <p:sldLayoutId id="2147483656" r:id="rId8"/>
    <p:sldLayoutId id="2147483662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4" r:id="rId15"/>
    <p:sldLayoutId id="2147483667" r:id="rId16"/>
    <p:sldLayoutId id="214748366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Dubai" panose="020B0503030403030204" pitchFamily="34" charset="-78"/>
          <a:ea typeface="+mj-ea"/>
          <a:cs typeface="Dubai" panose="020B0503030403030204" pitchFamily="34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2000" b="0" i="0" kern="1200">
          <a:solidFill>
            <a:schemeClr val="tx2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1800" b="0" i="0" kern="1200">
          <a:solidFill>
            <a:schemeClr val="tx2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1600" b="0" i="0" kern="1200">
          <a:solidFill>
            <a:schemeClr val="tx2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1400" b="0" i="0" kern="1200">
          <a:solidFill>
            <a:schemeClr val="tx2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dhirshbargai@nwcouncil.org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averick.co.za/article/2019-10-28-how-geared-up-is-south-africa-for-electric-vehicles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d/3.0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hyperlink" Target="https://technofaq.org/posts/2017/07/how-solar-plants-are-the-need-of-the-time/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indharvest.com/near-ground-wind-turbine-library/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hyperlink" Target="https://www.australiansolarquotes.com.au/2018/04/13/australias-energy-storage-bo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BBFB-3941-EE61-052C-6E665BF6F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1280"/>
            <a:ext cx="9144000" cy="2306637"/>
          </a:xfrm>
        </p:spPr>
        <p:txBody>
          <a:bodyPr>
            <a:normAutofit/>
          </a:bodyPr>
          <a:lstStyle/>
          <a:p>
            <a:r>
              <a:rPr lang="en-US" sz="5400" dirty="0"/>
              <a:t>Pacific Northwest </a:t>
            </a:r>
            <a:br>
              <a:rPr lang="en-US" sz="5400" dirty="0"/>
            </a:br>
            <a:r>
              <a:rPr lang="en-US" sz="5400" dirty="0"/>
              <a:t>Resource Adequacy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E7DC9-5981-589E-A8FE-3AF33B7EE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5250"/>
            <a:ext cx="9144000" cy="1655762"/>
          </a:xfrm>
        </p:spPr>
        <p:txBody>
          <a:bodyPr>
            <a:noAutofit/>
          </a:bodyPr>
          <a:lstStyle/>
          <a:p>
            <a:r>
              <a:rPr lang="en-US" sz="2800" dirty="0"/>
              <a:t>Washington Utilities and Transportation Commission</a:t>
            </a:r>
            <a:br>
              <a:rPr lang="en-US" sz="2800" dirty="0"/>
            </a:br>
            <a:r>
              <a:rPr lang="en-US" sz="2800" dirty="0"/>
              <a:t>July 24, 2023</a:t>
            </a:r>
          </a:p>
          <a:p>
            <a:br>
              <a:rPr lang="en-US" sz="2800" dirty="0"/>
            </a:br>
            <a:r>
              <a:rPr lang="en-US" sz="2800" dirty="0"/>
              <a:t>Dor Hirsh Bar Gai</a:t>
            </a:r>
          </a:p>
        </p:txBody>
      </p:sp>
    </p:spTree>
    <p:extLst>
      <p:ext uri="{BB962C8B-B14F-4D97-AF65-F5344CB8AC3E}">
        <p14:creationId xmlns:p14="http://schemas.microsoft.com/office/powerpoint/2010/main" val="9752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69D17-F8C4-CE24-B567-28416F819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Rephrasing the Adequacy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DD2E6-00A1-6CF1-40BC-BC52AA362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LOLEV: </a:t>
            </a:r>
          </a:p>
          <a:p>
            <a:pPr lvl="1"/>
            <a:r>
              <a:rPr lang="en-US" dirty="0"/>
              <a:t>Every time we have a shortfall event, an emergency measure will be used,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let’s not do it too often</a:t>
            </a:r>
            <a:endParaRPr lang="en-US" dirty="0"/>
          </a:p>
          <a:p>
            <a:endParaRPr lang="en-US" dirty="0"/>
          </a:p>
          <a:p>
            <a:r>
              <a:rPr lang="en-US" dirty="0"/>
              <a:t>Duration VaR97.5: </a:t>
            </a:r>
          </a:p>
          <a:p>
            <a:pPr lvl="1"/>
            <a:r>
              <a:rPr lang="en-US" dirty="0"/>
              <a:t>39 out of 40 years, let</a:t>
            </a:r>
            <a:r>
              <a:rPr lang="en-US" dirty="0">
                <a:sym typeface="Wingdings" panose="05000000000000000000" pitchFamily="2" charset="2"/>
              </a:rPr>
              <a:t>’</a:t>
            </a:r>
            <a:r>
              <a:rPr lang="en-US" dirty="0"/>
              <a:t>s make sure the shortfalls don</a:t>
            </a:r>
            <a:r>
              <a:rPr lang="en-US" dirty="0">
                <a:sym typeface="Wingdings" panose="05000000000000000000" pitchFamily="2" charset="2"/>
              </a:rPr>
              <a:t>’</a:t>
            </a:r>
            <a:r>
              <a:rPr lang="en-US" dirty="0"/>
              <a:t>t last too long</a:t>
            </a:r>
          </a:p>
          <a:p>
            <a:endParaRPr lang="en-US" dirty="0"/>
          </a:p>
          <a:p>
            <a:r>
              <a:rPr lang="en-US" dirty="0"/>
              <a:t>Peak &amp; Energy VaR97.5: </a:t>
            </a:r>
          </a:p>
          <a:p>
            <a:pPr lvl="1"/>
            <a:r>
              <a:rPr lang="en-US" dirty="0"/>
              <a:t>39 out of 40 years, let</a:t>
            </a:r>
            <a:r>
              <a:rPr lang="en-US" dirty="0">
                <a:sym typeface="Wingdings" panose="05000000000000000000" pitchFamily="2" charset="2"/>
              </a:rPr>
              <a:t>’</a:t>
            </a:r>
            <a:r>
              <a:rPr lang="en-US" dirty="0"/>
              <a:t>s make sure the shortfalls are not too big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2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DF65-D104-1098-DE5D-D0466177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032"/>
            <a:ext cx="48076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Multi-Metric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DB3FF-0C03-4BF9-9519-8F495B1B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5CAAE9-D34D-0C4C-D431-31734B169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40928"/>
              </p:ext>
            </p:extLst>
          </p:nvPr>
        </p:nvGraphicFramePr>
        <p:xfrm>
          <a:off x="1143000" y="1140758"/>
          <a:ext cx="10458450" cy="4902497"/>
        </p:xfrm>
        <a:graphic>
          <a:graphicData uri="http://schemas.openxmlformats.org/drawingml/2006/table">
            <a:tbl>
              <a:tblPr/>
              <a:tblGrid>
                <a:gridCol w="3053239">
                  <a:extLst>
                    <a:ext uri="{9D8B030D-6E8A-4147-A177-3AD203B41FA5}">
                      <a16:colId xmlns:a16="http://schemas.microsoft.com/office/drawing/2014/main" val="1758990258"/>
                    </a:ext>
                  </a:extLst>
                </a:gridCol>
                <a:gridCol w="1464499">
                  <a:extLst>
                    <a:ext uri="{9D8B030D-6E8A-4147-A177-3AD203B41FA5}">
                      <a16:colId xmlns:a16="http://schemas.microsoft.com/office/drawing/2014/main" val="3766889012"/>
                    </a:ext>
                  </a:extLst>
                </a:gridCol>
                <a:gridCol w="1464499">
                  <a:extLst>
                    <a:ext uri="{9D8B030D-6E8A-4147-A177-3AD203B41FA5}">
                      <a16:colId xmlns:a16="http://schemas.microsoft.com/office/drawing/2014/main" val="641531264"/>
                    </a:ext>
                  </a:extLst>
                </a:gridCol>
                <a:gridCol w="1547215">
                  <a:extLst>
                    <a:ext uri="{9D8B030D-6E8A-4147-A177-3AD203B41FA5}">
                      <a16:colId xmlns:a16="http://schemas.microsoft.com/office/drawing/2014/main" val="1210172269"/>
                    </a:ext>
                  </a:extLst>
                </a:gridCol>
                <a:gridCol w="1464499">
                  <a:extLst>
                    <a:ext uri="{9D8B030D-6E8A-4147-A177-3AD203B41FA5}">
                      <a16:colId xmlns:a16="http://schemas.microsoft.com/office/drawing/2014/main" val="2168259267"/>
                    </a:ext>
                  </a:extLst>
                </a:gridCol>
                <a:gridCol w="1464499">
                  <a:extLst>
                    <a:ext uri="{9D8B030D-6E8A-4147-A177-3AD203B41FA5}">
                      <a16:colId xmlns:a16="http://schemas.microsoft.com/office/drawing/2014/main" val="694058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Provisional Limit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&lt;5%</a:t>
                      </a:r>
                      <a:b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0.1-0.2</a:t>
                      </a:r>
                      <a:b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Event-year</a:t>
                      </a: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8-12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Hours</a:t>
                      </a:r>
                    </a:p>
                  </a:txBody>
                  <a:tcPr marL="17757" marR="17757" marT="17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2,000-3,000 MW</a:t>
                      </a:r>
                    </a:p>
                  </a:txBody>
                  <a:tcPr marL="17757" marR="17757" marT="17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4,000-8,000 MWh</a:t>
                      </a:r>
                    </a:p>
                  </a:txBody>
                  <a:tcPr marL="17757" marR="17757" marT="17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91329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Study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LOLP</a:t>
                      </a: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LOLEV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Duration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Peak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 </a:t>
                      </a:r>
                      <a:b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38127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 Ref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0.067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590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41040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RS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0.933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2922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12504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74594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 RS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0.061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837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1666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758363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Limited Markets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0.144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1450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3147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64459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WECC Demand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0.589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4792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36617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45393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Global Instability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0.144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2041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5969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89781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Early Coal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0.233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1895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3807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70156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WECC Buildout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0.172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6410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46544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 Drought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0.083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744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1421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016064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Pipeline Freeze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0.072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505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710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21235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Wildfire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0.067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  <a:endParaRPr lang="en-US" sz="3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590</a:t>
                      </a:r>
                      <a:endParaRPr lang="en-US" sz="3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57" marR="17757" marT="17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44310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DFA60005-ED0A-7808-0EED-400E333F3E90}"/>
              </a:ext>
            </a:extLst>
          </p:cNvPr>
          <p:cNvSpPr/>
          <p:nvPr/>
        </p:nvSpPr>
        <p:spPr>
          <a:xfrm>
            <a:off x="294843" y="2544138"/>
            <a:ext cx="568524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403A33F-7933-D133-6E09-C9A5252DE076}"/>
              </a:ext>
            </a:extLst>
          </p:cNvPr>
          <p:cNvSpPr/>
          <p:nvPr/>
        </p:nvSpPr>
        <p:spPr>
          <a:xfrm>
            <a:off x="295276" y="2192463"/>
            <a:ext cx="568523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5F64E9-810C-B29D-C542-65B331B1C946}"/>
              </a:ext>
            </a:extLst>
          </p:cNvPr>
          <p:cNvSpPr/>
          <p:nvPr/>
        </p:nvSpPr>
        <p:spPr>
          <a:xfrm>
            <a:off x="296142" y="3626849"/>
            <a:ext cx="568524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1055396-A7C9-0FD1-7705-5BEB13810C22}"/>
              </a:ext>
            </a:extLst>
          </p:cNvPr>
          <p:cNvSpPr/>
          <p:nvPr/>
        </p:nvSpPr>
        <p:spPr>
          <a:xfrm>
            <a:off x="295275" y="4364230"/>
            <a:ext cx="568524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1B3C1A3-8550-B74E-19B8-49B1E3571C4F}"/>
              </a:ext>
            </a:extLst>
          </p:cNvPr>
          <p:cNvSpPr/>
          <p:nvPr/>
        </p:nvSpPr>
        <p:spPr>
          <a:xfrm>
            <a:off x="7026444" y="408029"/>
            <a:ext cx="568524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3281D2E-1413-ED6F-0311-2D4BB3BF44A4}"/>
              </a:ext>
            </a:extLst>
          </p:cNvPr>
          <p:cNvSpPr/>
          <p:nvPr/>
        </p:nvSpPr>
        <p:spPr>
          <a:xfrm>
            <a:off x="7029073" y="49611"/>
            <a:ext cx="568523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E1120A-32EE-9103-DC2B-04D10BB07105}"/>
              </a:ext>
            </a:extLst>
          </p:cNvPr>
          <p:cNvSpPr txBox="1"/>
          <p:nvPr/>
        </p:nvSpPr>
        <p:spPr>
          <a:xfrm>
            <a:off x="7734911" y="-21387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Adequate with resources tested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9B94D7-FA07-A203-FDB4-1DF27E23A4E2}"/>
              </a:ext>
            </a:extLst>
          </p:cNvPr>
          <p:cNvSpPr txBox="1"/>
          <p:nvPr/>
        </p:nvSpPr>
        <p:spPr>
          <a:xfrm>
            <a:off x="7712244" y="354411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adequate with resources tested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BDC50CA-65B6-D983-62C9-7C409BFAA78C}"/>
              </a:ext>
            </a:extLst>
          </p:cNvPr>
          <p:cNvSpPr/>
          <p:nvPr/>
        </p:nvSpPr>
        <p:spPr>
          <a:xfrm>
            <a:off x="294844" y="5000285"/>
            <a:ext cx="568523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8D3F45B-AE0E-B32B-7C75-89372B00F488}"/>
              </a:ext>
            </a:extLst>
          </p:cNvPr>
          <p:cNvSpPr/>
          <p:nvPr/>
        </p:nvSpPr>
        <p:spPr>
          <a:xfrm>
            <a:off x="294845" y="5336989"/>
            <a:ext cx="568523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89765B4-2835-44F8-F4C8-08F1383F4A2E}"/>
              </a:ext>
            </a:extLst>
          </p:cNvPr>
          <p:cNvSpPr/>
          <p:nvPr/>
        </p:nvSpPr>
        <p:spPr>
          <a:xfrm>
            <a:off x="294845" y="5705597"/>
            <a:ext cx="568523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9442811-4EA3-F087-7A0E-FCB48E6F8122}"/>
              </a:ext>
            </a:extLst>
          </p:cNvPr>
          <p:cNvSpPr/>
          <p:nvPr/>
        </p:nvSpPr>
        <p:spPr>
          <a:xfrm>
            <a:off x="294843" y="4679533"/>
            <a:ext cx="568524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5AE812C-2907-9C1D-D31F-429AB84144E3}"/>
              </a:ext>
            </a:extLst>
          </p:cNvPr>
          <p:cNvSpPr/>
          <p:nvPr/>
        </p:nvSpPr>
        <p:spPr>
          <a:xfrm>
            <a:off x="294843" y="3963553"/>
            <a:ext cx="568524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785C715-7DFC-49D7-B857-B2927D0DEC58}"/>
              </a:ext>
            </a:extLst>
          </p:cNvPr>
          <p:cNvSpPr/>
          <p:nvPr/>
        </p:nvSpPr>
        <p:spPr>
          <a:xfrm>
            <a:off x="294842" y="3266962"/>
            <a:ext cx="568524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1FE83A1-69CB-C847-3CD7-154938277056}"/>
              </a:ext>
            </a:extLst>
          </p:cNvPr>
          <p:cNvSpPr/>
          <p:nvPr/>
        </p:nvSpPr>
        <p:spPr>
          <a:xfrm>
            <a:off x="294844" y="2907075"/>
            <a:ext cx="568523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8B6D50D-6B09-B5F6-7CF7-0BFF3DD64335}"/>
              </a:ext>
            </a:extLst>
          </p:cNvPr>
          <p:cNvSpPr/>
          <p:nvPr/>
        </p:nvSpPr>
        <p:spPr>
          <a:xfrm>
            <a:off x="7029071" y="767441"/>
            <a:ext cx="568524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72EF5E-C5E5-264D-DC44-7D854283C5D4}"/>
              </a:ext>
            </a:extLst>
          </p:cNvPr>
          <p:cNvSpPr txBox="1"/>
          <p:nvPr/>
        </p:nvSpPr>
        <p:spPr>
          <a:xfrm>
            <a:off x="7713112" y="694753"/>
            <a:ext cx="356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Borderline with resources tested</a:t>
            </a:r>
          </a:p>
        </p:txBody>
      </p:sp>
    </p:spTree>
    <p:extLst>
      <p:ext uri="{BB962C8B-B14F-4D97-AF65-F5344CB8AC3E}">
        <p14:creationId xmlns:p14="http://schemas.microsoft.com/office/powerpoint/2010/main" val="34770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8">
            <a:extLst>
              <a:ext uri="{FF2B5EF4-FFF2-40B4-BE49-F238E27FC236}">
                <a16:creationId xmlns:a16="http://schemas.microsoft.com/office/drawing/2014/main" id="{BCB7FE94-46FB-716C-F71F-025032FFF9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5" t="8233" r="5572" b="15604"/>
          <a:stretch/>
        </p:blipFill>
        <p:spPr>
          <a:xfrm>
            <a:off x="0" y="1"/>
            <a:ext cx="12192000" cy="616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1048675" y="2354667"/>
            <a:ext cx="10094651" cy="14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85000"/>
              </a:lnSpc>
              <a:buSzPts val="990"/>
              <a:buNone/>
              <a:defRPr sz="3980">
                <a:solidFill>
                  <a:srgbClr val="F9FBFD"/>
                </a:solidFill>
                <a:effectLst>
                  <a:outerShdw blurRad="38100" dist="38100" dir="2700000" algn="tl" rotWithShape="0">
                    <a:prstClr val="black">
                      <a:alpha val="63000"/>
                    </a:prstClr>
                  </a:outerShdw>
                </a:effectLst>
                <a:latin typeface="Crimson Pro"/>
                <a:ea typeface="Crimson Pro"/>
                <a:cs typeface="Crimson Pro"/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r>
              <a:rPr lang="en" sz="5307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  <a:sym typeface="Crimson Pro"/>
              </a:rPr>
              <a:t>Market Dynamics Matter</a:t>
            </a:r>
            <a:endParaRPr sz="5307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  <a:sym typeface="Crimson Pro"/>
            </a:endParaRPr>
          </a:p>
        </p:txBody>
      </p:sp>
    </p:spTree>
    <p:extLst>
      <p:ext uri="{BB962C8B-B14F-4D97-AF65-F5344CB8AC3E}">
        <p14:creationId xmlns:p14="http://schemas.microsoft.com/office/powerpoint/2010/main" val="364475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9685-BD8F-DE76-2069-795E9AEC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Market Reliance Limit Offers Effective Risk Mitigation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FDBF4-932C-509A-5789-775DA7285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Source Sans Pro" panose="020B0503030403020204" pitchFamily="34" charset="0"/>
              </a:rPr>
              <a:t>Out-of-region market supply uncertainties have a minimal effect on regional adequacy, assuming the Council’s current market reliance limits:</a:t>
            </a:r>
          </a:p>
          <a:p>
            <a:pPr lvl="1"/>
            <a:r>
              <a:rPr lang="en-US" dirty="0">
                <a:ea typeface="Source Sans Pro" panose="020B0503030403020204" pitchFamily="34" charset="0"/>
              </a:rPr>
              <a:t>Drought</a:t>
            </a:r>
          </a:p>
          <a:p>
            <a:pPr lvl="1"/>
            <a:r>
              <a:rPr lang="en-US" dirty="0">
                <a:ea typeface="Source Sans Pro" panose="020B0503030403020204" pitchFamily="34" charset="0"/>
              </a:rPr>
              <a:t>Gas supply issues</a:t>
            </a:r>
          </a:p>
          <a:p>
            <a:pPr lvl="1"/>
            <a:r>
              <a:rPr lang="en-US" dirty="0">
                <a:ea typeface="Source Sans Pro" panose="020B0503030403020204" pitchFamily="34" charset="0"/>
              </a:rPr>
              <a:t>Wildfire</a:t>
            </a:r>
            <a:br>
              <a:rPr lang="en-US" dirty="0">
                <a:ea typeface="Source Sans Pro" panose="020B0503030403020204" pitchFamily="34" charset="0"/>
              </a:rPr>
            </a:br>
            <a:endParaRPr lang="en-US" dirty="0">
              <a:ea typeface="Source Sans Pro" panose="020B0503030403020204" pitchFamily="34" charset="0"/>
            </a:endParaRPr>
          </a:p>
          <a:p>
            <a:r>
              <a:rPr lang="en-US" dirty="0">
                <a:ea typeface="Source Sans Pro" panose="020B0503030403020204" pitchFamily="34" charset="0"/>
              </a:rPr>
              <a:t>However, under certain future scenarios results show regional adequacy levels to become borderline or unacceptable:</a:t>
            </a:r>
          </a:p>
          <a:p>
            <a:pPr lvl="1"/>
            <a:r>
              <a:rPr lang="en-US" dirty="0">
                <a:ea typeface="Source Sans Pro" panose="020B0503030403020204" pitchFamily="34" charset="0"/>
              </a:rPr>
              <a:t>High gas prices coupled with continued supply chain challenges</a:t>
            </a:r>
          </a:p>
          <a:p>
            <a:pPr lvl="1"/>
            <a:r>
              <a:rPr lang="en-US" dirty="0">
                <a:ea typeface="Source Sans Pro" panose="020B0503030403020204" pitchFamily="34" charset="0"/>
              </a:rPr>
              <a:t>Lower than expected west-wide renewable generation acquisition</a:t>
            </a:r>
          </a:p>
          <a:p>
            <a:pPr lvl="1"/>
            <a:r>
              <a:rPr lang="en-US" dirty="0">
                <a:ea typeface="Source Sans Pro" panose="020B0503030403020204" pitchFamily="34" charset="0"/>
              </a:rPr>
              <a:t>Increased WECC demand, without increased regional investment in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77DC6-0E9E-8C2B-1057-56B79733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22BC149-2436-4081-B9B0-89D924447F8E}"/>
              </a:ext>
            </a:extLst>
          </p:cNvPr>
          <p:cNvSpPr/>
          <p:nvPr/>
        </p:nvSpPr>
        <p:spPr>
          <a:xfrm>
            <a:off x="546947" y="5006181"/>
            <a:ext cx="568524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8E1DF93-1DB6-4196-819A-CA303AA7ADB3}"/>
              </a:ext>
            </a:extLst>
          </p:cNvPr>
          <p:cNvSpPr/>
          <p:nvPr/>
        </p:nvSpPr>
        <p:spPr>
          <a:xfrm>
            <a:off x="546947" y="4635267"/>
            <a:ext cx="568524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25CF1CB-6145-4CA9-9966-15988F6FF8B5}"/>
              </a:ext>
            </a:extLst>
          </p:cNvPr>
          <p:cNvSpPr/>
          <p:nvPr/>
        </p:nvSpPr>
        <p:spPr>
          <a:xfrm>
            <a:off x="553938" y="5372551"/>
            <a:ext cx="568524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94EB962-2D84-49AD-85D1-C2A932EB9997}"/>
              </a:ext>
            </a:extLst>
          </p:cNvPr>
          <p:cNvSpPr/>
          <p:nvPr/>
        </p:nvSpPr>
        <p:spPr>
          <a:xfrm>
            <a:off x="559533" y="2475026"/>
            <a:ext cx="568523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42BD211-4BBF-4B79-A216-B60D905891C8}"/>
              </a:ext>
            </a:extLst>
          </p:cNvPr>
          <p:cNvSpPr/>
          <p:nvPr/>
        </p:nvSpPr>
        <p:spPr>
          <a:xfrm>
            <a:off x="546948" y="2845940"/>
            <a:ext cx="568523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ACE69B8-61F1-483A-8836-87128E545B39}"/>
              </a:ext>
            </a:extLst>
          </p:cNvPr>
          <p:cNvSpPr/>
          <p:nvPr/>
        </p:nvSpPr>
        <p:spPr>
          <a:xfrm>
            <a:off x="553940" y="3196480"/>
            <a:ext cx="568523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9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8D91-8B50-B974-F357-557BE8D3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Buildouts in WECC May Pose Market Dynamic Risks that Influence Adequacy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36F0B-C562-D726-4CDA-CE420EE22752}"/>
              </a:ext>
            </a:extLst>
          </p:cNvPr>
          <p:cNvSpPr txBox="1"/>
          <p:nvPr/>
        </p:nvSpPr>
        <p:spPr>
          <a:xfrm>
            <a:off x="8975162" y="4200568"/>
            <a:ext cx="281329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Requires appropriate market signals, either from a regional reserve pooling effort or from an enhanced market structure</a:t>
            </a:r>
            <a:b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endParaRPr lang="en-US" sz="1300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Closely related to question of (up) reserves in the region to mitigate generation forecast error of large renewable buildouts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696647-411B-3593-5FBF-0BBDCEB4A0C5}"/>
              </a:ext>
            </a:extLst>
          </p:cNvPr>
          <p:cNvSpPr txBox="1"/>
          <p:nvPr/>
        </p:nvSpPr>
        <p:spPr>
          <a:xfrm>
            <a:off x="5916495" y="4200568"/>
            <a:ext cx="290390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Morning and evening ramps show reduced market availability and increased prices</a:t>
            </a:r>
            <a:b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endParaRPr lang="en-US" sz="1300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This provides an opportunity for the Northwest to export to other regions in the west but also means that those are the times of most market risk for the Northwest.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7C05F-1851-0F35-CFA5-BEE7C680C99D}"/>
              </a:ext>
            </a:extLst>
          </p:cNvPr>
          <p:cNvSpPr txBox="1"/>
          <p:nvPr/>
        </p:nvSpPr>
        <p:spPr>
          <a:xfrm>
            <a:off x="137178" y="4200568"/>
            <a:ext cx="30319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Hourly pattern of renewable generation does not always coincide with the hourly pattern of greatest energy need. </a:t>
            </a:r>
            <a:b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endParaRPr lang="en-US" sz="1300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Certain periods of the day may have very inexpensive market supply due to renewable surplus (mostly solar). </a:t>
            </a:r>
          </a:p>
        </p:txBody>
      </p:sp>
      <p:sp>
        <p:nvSpPr>
          <p:cNvPr id="6" name="Rectangle 5" descr="Renewable Energy with solid fill">
            <a:extLst>
              <a:ext uri="{FF2B5EF4-FFF2-40B4-BE49-F238E27FC236}">
                <a16:creationId xmlns:a16="http://schemas.microsoft.com/office/drawing/2014/main" id="{DFDC9E29-B79B-CC89-E39B-88791D330CBE}"/>
              </a:ext>
            </a:extLst>
          </p:cNvPr>
          <p:cNvSpPr/>
          <p:nvPr/>
        </p:nvSpPr>
        <p:spPr>
          <a:xfrm>
            <a:off x="1013144" y="1812060"/>
            <a:ext cx="1092871" cy="109287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2EA735-AE00-E86A-C116-6D70C03C44E5}"/>
              </a:ext>
            </a:extLst>
          </p:cNvPr>
          <p:cNvGrpSpPr/>
          <p:nvPr/>
        </p:nvGrpSpPr>
        <p:grpSpPr>
          <a:xfrm>
            <a:off x="345278" y="3230023"/>
            <a:ext cx="2518946" cy="749023"/>
            <a:chOff x="10393" y="2510138"/>
            <a:chExt cx="2428603" cy="7490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CB93D-1997-43E8-00D2-9B6750F899CC}"/>
                </a:ext>
              </a:extLst>
            </p:cNvPr>
            <p:cNvSpPr/>
            <p:nvPr/>
          </p:nvSpPr>
          <p:spPr>
            <a:xfrm>
              <a:off x="10393" y="2510138"/>
              <a:ext cx="2428603" cy="74902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DB2BC1-69F5-740C-8AC3-1C278E4470E9}"/>
                </a:ext>
              </a:extLst>
            </p:cNvPr>
            <p:cNvSpPr txBox="1"/>
            <p:nvPr/>
          </p:nvSpPr>
          <p:spPr>
            <a:xfrm>
              <a:off x="10393" y="2510138"/>
              <a:ext cx="2428603" cy="74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Renewable acquisition will change market supply and demand dynamics</a:t>
              </a:r>
            </a:p>
          </p:txBody>
        </p:sp>
      </p:grpSp>
      <p:sp>
        <p:nvSpPr>
          <p:cNvPr id="11" name="Rectangle 10" descr="Supply And Demand with solid fill">
            <a:extLst>
              <a:ext uri="{FF2B5EF4-FFF2-40B4-BE49-F238E27FC236}">
                <a16:creationId xmlns:a16="http://schemas.microsoft.com/office/drawing/2014/main" id="{3407452A-38E9-31F5-33F0-F8CD93575F1D}"/>
              </a:ext>
            </a:extLst>
          </p:cNvPr>
          <p:cNvSpPr/>
          <p:nvPr/>
        </p:nvSpPr>
        <p:spPr>
          <a:xfrm>
            <a:off x="4039554" y="1827108"/>
            <a:ext cx="1092871" cy="1092871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3BF3F2-D326-59D1-F8C9-E959140926D9}"/>
              </a:ext>
            </a:extLst>
          </p:cNvPr>
          <p:cNvGrpSpPr/>
          <p:nvPr/>
        </p:nvGrpSpPr>
        <p:grpSpPr>
          <a:xfrm>
            <a:off x="3259523" y="3245797"/>
            <a:ext cx="2652933" cy="753040"/>
            <a:chOff x="2864002" y="2508493"/>
            <a:chExt cx="2652933" cy="7530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D0827D-8621-EEA8-8E3B-C10CB9518BF0}"/>
                </a:ext>
              </a:extLst>
            </p:cNvPr>
            <p:cNvSpPr/>
            <p:nvPr/>
          </p:nvSpPr>
          <p:spPr>
            <a:xfrm>
              <a:off x="2864002" y="2508493"/>
              <a:ext cx="2652933" cy="7530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DE94AA-2DA9-758C-C4DB-B75F38AB107C}"/>
                </a:ext>
              </a:extLst>
            </p:cNvPr>
            <p:cNvSpPr txBox="1"/>
            <p:nvPr/>
          </p:nvSpPr>
          <p:spPr>
            <a:xfrm>
              <a:off x="2864002" y="2508493"/>
              <a:ext cx="2652933" cy="753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Under increased supply and lower prices, NW expected to consistently import more</a:t>
              </a:r>
            </a:p>
          </p:txBody>
        </p:sp>
      </p:grpSp>
      <p:sp>
        <p:nvSpPr>
          <p:cNvPr id="18" name="Rectangle 17" descr="Rollercoaster Down with solid fill">
            <a:extLst>
              <a:ext uri="{FF2B5EF4-FFF2-40B4-BE49-F238E27FC236}">
                <a16:creationId xmlns:a16="http://schemas.microsoft.com/office/drawing/2014/main" id="{86FF4AA2-A082-55F5-BEC6-EA062FF087CD}"/>
              </a:ext>
            </a:extLst>
          </p:cNvPr>
          <p:cNvSpPr/>
          <p:nvPr/>
        </p:nvSpPr>
        <p:spPr>
          <a:xfrm>
            <a:off x="6828423" y="1827108"/>
            <a:ext cx="1092871" cy="1092871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17CDB6-E8FF-1C6D-9527-25E6362D1594}"/>
              </a:ext>
            </a:extLst>
          </p:cNvPr>
          <p:cNvGrpSpPr/>
          <p:nvPr/>
        </p:nvGrpSpPr>
        <p:grpSpPr>
          <a:xfrm>
            <a:off x="6160557" y="3245797"/>
            <a:ext cx="2428603" cy="753040"/>
            <a:chOff x="5941941" y="2508493"/>
            <a:chExt cx="2428603" cy="7530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71B7B2-F45A-E4BA-B43F-F6EA9917F824}"/>
                </a:ext>
              </a:extLst>
            </p:cNvPr>
            <p:cNvSpPr/>
            <p:nvPr/>
          </p:nvSpPr>
          <p:spPr>
            <a:xfrm>
              <a:off x="5941941" y="2508493"/>
              <a:ext cx="2428603" cy="7530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50A35C-07CF-5007-E777-EF8A5D97177E}"/>
                </a:ext>
              </a:extLst>
            </p:cNvPr>
            <p:cNvSpPr txBox="1"/>
            <p:nvPr/>
          </p:nvSpPr>
          <p:spPr>
            <a:xfrm>
              <a:off x="5941941" y="2508493"/>
              <a:ext cx="2428603" cy="753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Substantial intra-day variation in supply</a:t>
              </a:r>
              <a:br>
                <a:rPr lang="en-US" sz="16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en-US" sz="16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and prices</a:t>
              </a:r>
            </a:p>
          </p:txBody>
        </p:sp>
      </p:grpSp>
      <p:sp>
        <p:nvSpPr>
          <p:cNvPr id="22" name="Rectangle 21" descr="Yoga with solid fill">
            <a:extLst>
              <a:ext uri="{FF2B5EF4-FFF2-40B4-BE49-F238E27FC236}">
                <a16:creationId xmlns:a16="http://schemas.microsoft.com/office/drawing/2014/main" id="{AA045A83-5B86-ED94-C1DF-3DB63F963E67}"/>
              </a:ext>
            </a:extLst>
          </p:cNvPr>
          <p:cNvSpPr/>
          <p:nvPr/>
        </p:nvSpPr>
        <p:spPr>
          <a:xfrm>
            <a:off x="9866067" y="1860917"/>
            <a:ext cx="1092871" cy="109287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FD0C7B-35ED-583B-45E5-6EBF46149604}"/>
              </a:ext>
            </a:extLst>
          </p:cNvPr>
          <p:cNvGrpSpPr/>
          <p:nvPr/>
        </p:nvGrpSpPr>
        <p:grpSpPr>
          <a:xfrm>
            <a:off x="8886647" y="3280331"/>
            <a:ext cx="3051710" cy="756809"/>
            <a:chOff x="8795550" y="2506971"/>
            <a:chExt cx="3051710" cy="75680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C43D4C-2E7E-C3C9-4990-9D28E10CBE53}"/>
                </a:ext>
              </a:extLst>
            </p:cNvPr>
            <p:cNvSpPr/>
            <p:nvPr/>
          </p:nvSpPr>
          <p:spPr>
            <a:xfrm>
              <a:off x="8795550" y="2506971"/>
              <a:ext cx="3051710" cy="7568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4467A0-1F9C-E570-7C74-53B322D6B963}"/>
                </a:ext>
              </a:extLst>
            </p:cNvPr>
            <p:cNvSpPr txBox="1"/>
            <p:nvPr/>
          </p:nvSpPr>
          <p:spPr>
            <a:xfrm>
              <a:off x="8795550" y="2506971"/>
              <a:ext cx="3051710" cy="756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Flexibility of hydro and thermal needed  to ramp in response to changing market dynamics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8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D909-D29A-932D-2228-7FAB6EC5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317"/>
            <a:ext cx="9549765" cy="857250"/>
          </a:xfrm>
        </p:spPr>
        <p:txBody>
          <a:bodyPr>
            <a:normAutofit/>
          </a:bodyPr>
          <a:lstStyle/>
          <a:p>
            <a:r>
              <a:rPr lang="en-US" sz="2700" dirty="0"/>
              <a:t>Example of Daily California Summer Import/Export Behavior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4F503B-9314-5312-6135-E06444E2C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44" b="74850"/>
          <a:stretch/>
        </p:blipFill>
        <p:spPr>
          <a:xfrm>
            <a:off x="1524001" y="4616478"/>
            <a:ext cx="1975823" cy="962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5CFAE1-2702-1D4E-606F-4619181E94CE}"/>
              </a:ext>
            </a:extLst>
          </p:cNvPr>
          <p:cNvSpPr txBox="1"/>
          <p:nvPr/>
        </p:nvSpPr>
        <p:spPr>
          <a:xfrm>
            <a:off x="4039190" y="5656272"/>
            <a:ext cx="6391365" cy="300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b="1" dirty="0"/>
              <a:t>Positive = PNW import from California | Negative = PNW export to California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8B807-C9FF-4234-8A88-292B35F2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F585F0-991B-1CC9-BE22-DE65BE0DC06D}"/>
              </a:ext>
            </a:extLst>
          </p:cNvPr>
          <p:cNvSpPr txBox="1"/>
          <p:nvPr/>
        </p:nvSpPr>
        <p:spPr>
          <a:xfrm>
            <a:off x="3935556" y="4623316"/>
            <a:ext cx="432088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This example highlights the impact of High WECC Demand on a summer day (Aug):</a:t>
            </a:r>
          </a:p>
          <a:p>
            <a:pPr marL="171450" indent="-171450">
              <a:buAutoNum type="arabicPeriod"/>
            </a:pPr>
            <a:r>
              <a:rPr lang="en-US" sz="900" dirty="0"/>
              <a:t>Substantially less import during the morning ramp (A)</a:t>
            </a:r>
          </a:p>
          <a:p>
            <a:pPr marL="171450" indent="-171450">
              <a:buAutoNum type="arabicPeriod"/>
            </a:pPr>
            <a:r>
              <a:rPr lang="en-US" sz="900" dirty="0"/>
              <a:t>Earlier start to exporting  during mid-day (B)</a:t>
            </a:r>
          </a:p>
          <a:p>
            <a:pPr marL="171450" indent="-171450">
              <a:buAutoNum type="arabicPeriod"/>
            </a:pPr>
            <a:r>
              <a:rPr lang="en-US" sz="900" dirty="0"/>
              <a:t>Less export in the evening ramp and night (C)</a:t>
            </a:r>
          </a:p>
          <a:p>
            <a:pPr marL="171450" indent="-171450">
              <a:buAutoNum type="arabicPeriod"/>
            </a:pPr>
            <a:r>
              <a:rPr lang="en-US" sz="900" dirty="0"/>
              <a:t>Less mid-day import (D)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BD264-07D0-9003-8DCF-95C31488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8" y="966364"/>
            <a:ext cx="11788121" cy="36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0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8">
            <a:extLst>
              <a:ext uri="{FF2B5EF4-FFF2-40B4-BE49-F238E27FC236}">
                <a16:creationId xmlns:a16="http://schemas.microsoft.com/office/drawing/2014/main" id="{BCB7FE94-46FB-716C-F71F-025032FFF9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5" t="8233" r="5572" b="15604"/>
          <a:stretch/>
        </p:blipFill>
        <p:spPr>
          <a:xfrm>
            <a:off x="0" y="1"/>
            <a:ext cx="12192000" cy="616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1048675" y="2354667"/>
            <a:ext cx="10094651" cy="14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85000"/>
              </a:lnSpc>
              <a:buSzPts val="990"/>
              <a:buNone/>
              <a:defRPr sz="3980">
                <a:solidFill>
                  <a:srgbClr val="F9FBFD"/>
                </a:solidFill>
                <a:effectLst>
                  <a:outerShdw blurRad="38100" dist="38100" dir="2700000" algn="tl" rotWithShape="0">
                    <a:prstClr val="black">
                      <a:alpha val="63000"/>
                    </a:prstClr>
                  </a:outerShdw>
                </a:effectLst>
                <a:latin typeface="Crimson Pro"/>
                <a:ea typeface="Crimson Pro"/>
                <a:cs typeface="Crimson Pro"/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r>
              <a:rPr lang="en" sz="5307" b="1" kern="0" dirty="0">
                <a:latin typeface="Dubai" panose="020B0503030403030204" pitchFamily="34" charset="-78"/>
                <a:cs typeface="Dubai" panose="020B0503030403030204" pitchFamily="34" charset="-78"/>
                <a:sym typeface="Crimson Pro"/>
              </a:rPr>
              <a:t>Vision for the Near Future</a:t>
            </a:r>
            <a:endParaRPr sz="5307" b="1" kern="0" dirty="0">
              <a:latin typeface="Dubai" panose="020B0503030403030204" pitchFamily="34" charset="-78"/>
              <a:cs typeface="Dubai" panose="020B0503030403030204" pitchFamily="34" charset="-78"/>
              <a:sym typeface="Crimson Pro"/>
            </a:endParaRPr>
          </a:p>
        </p:txBody>
      </p:sp>
    </p:spTree>
    <p:extLst>
      <p:ext uri="{BB962C8B-B14F-4D97-AF65-F5344CB8AC3E}">
        <p14:creationId xmlns:p14="http://schemas.microsoft.com/office/powerpoint/2010/main" val="229120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568E-67EC-C796-792B-CA7CAEAC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44" y="214329"/>
            <a:ext cx="10515600" cy="1325563"/>
          </a:xfrm>
        </p:spPr>
        <p:txBody>
          <a:bodyPr/>
          <a:lstStyle/>
          <a:p>
            <a:r>
              <a:rPr lang="en-US" dirty="0"/>
              <a:t>Philosophical Approach to Thresholds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D15EEC-56B3-9633-BA36-92C5826EE2E0}"/>
              </a:ext>
            </a:extLst>
          </p:cNvPr>
          <p:cNvGrpSpPr/>
          <p:nvPr/>
        </p:nvGrpSpPr>
        <p:grpSpPr>
          <a:xfrm>
            <a:off x="956733" y="827974"/>
            <a:ext cx="10515600" cy="4351338"/>
            <a:chOff x="685800" y="1253331"/>
            <a:chExt cx="10515600" cy="4351338"/>
          </a:xfrm>
        </p:grpSpPr>
        <p:graphicFrame>
          <p:nvGraphicFramePr>
            <p:cNvPr id="6" name="Content Placeholder 2">
              <a:extLst>
                <a:ext uri="{FF2B5EF4-FFF2-40B4-BE49-F238E27FC236}">
                  <a16:creationId xmlns:a16="http://schemas.microsoft.com/office/drawing/2014/main" id="{699B0A83-3BC4-FECA-1419-5CED91D0854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85800" y="1253331"/>
            <a:ext cx="10515600" cy="43513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Google Shape;219;p10">
              <a:extLst>
                <a:ext uri="{FF2B5EF4-FFF2-40B4-BE49-F238E27FC236}">
                  <a16:creationId xmlns:a16="http://schemas.microsoft.com/office/drawing/2014/main" id="{C0E2A68B-878D-98CD-A3DC-DF2AAD372A0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41623" y="1846217"/>
              <a:ext cx="1846217" cy="15827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747052-3B7F-1C02-EF8B-0AEBBB475F1E}"/>
              </a:ext>
            </a:extLst>
          </p:cNvPr>
          <p:cNvSpPr txBox="1"/>
          <p:nvPr/>
        </p:nvSpPr>
        <p:spPr>
          <a:xfrm>
            <a:off x="1182188" y="5074850"/>
            <a:ext cx="982762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Collaborate with regional utilities and stakeholders to evaluate and determine 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precise and appropriate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regional adequacy thresholds. </a:t>
            </a:r>
          </a:p>
        </p:txBody>
      </p:sp>
    </p:spTree>
    <p:extLst>
      <p:ext uri="{BB962C8B-B14F-4D97-AF65-F5344CB8AC3E}">
        <p14:creationId xmlns:p14="http://schemas.microsoft.com/office/powerpoint/2010/main" val="23965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5DAE-A9BC-F44C-BFBE-CAE5C59D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Uncertainty</a:t>
            </a:r>
          </a:p>
        </p:txBody>
      </p:sp>
      <p:sp>
        <p:nvSpPr>
          <p:cNvPr id="11" name="Google Shape;204;p9">
            <a:extLst>
              <a:ext uri="{FF2B5EF4-FFF2-40B4-BE49-F238E27FC236}">
                <a16:creationId xmlns:a16="http://schemas.microsoft.com/office/drawing/2014/main" id="{C013CCB6-F46B-2E60-029E-3240E48E21D5}"/>
              </a:ext>
            </a:extLst>
          </p:cNvPr>
          <p:cNvSpPr txBox="1"/>
          <p:nvPr/>
        </p:nvSpPr>
        <p:spPr>
          <a:xfrm>
            <a:off x="65090" y="4219278"/>
            <a:ext cx="2601200" cy="1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" sz="2000" b="1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Load uncertainty</a:t>
            </a:r>
            <a:endParaRPr sz="2000" b="1" dirty="0">
              <a:solidFill>
                <a:srgbClr val="2665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n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much energy will we need at any given time?</a:t>
            </a:r>
            <a:endParaRPr dirty="0">
              <a:solidFill>
                <a:srgbClr val="2665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205;p9">
            <a:extLst>
              <a:ext uri="{FF2B5EF4-FFF2-40B4-BE49-F238E27FC236}">
                <a16:creationId xmlns:a16="http://schemas.microsoft.com/office/drawing/2014/main" id="{EF301C88-F246-5DD7-C4CE-2F758296FD4F}"/>
              </a:ext>
            </a:extLst>
          </p:cNvPr>
          <p:cNvSpPr txBox="1"/>
          <p:nvPr/>
        </p:nvSpPr>
        <p:spPr>
          <a:xfrm>
            <a:off x="2518995" y="4219278"/>
            <a:ext cx="32360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" sz="2000" b="1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Policy uncertainty</a:t>
            </a:r>
            <a:endParaRPr sz="2000" b="1" dirty="0">
              <a:solidFill>
                <a:srgbClr val="2665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Where are policies going, how to meet them and how might that impact the energy needs or choices?</a:t>
            </a:r>
            <a:endParaRPr sz="2000" b="1" dirty="0">
              <a:solidFill>
                <a:srgbClr val="2665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Google Shape;206;p9">
            <a:extLst>
              <a:ext uri="{FF2B5EF4-FFF2-40B4-BE49-F238E27FC236}">
                <a16:creationId xmlns:a16="http://schemas.microsoft.com/office/drawing/2014/main" id="{230A4F10-C653-78FB-0C45-A2562F1D3586}"/>
              </a:ext>
            </a:extLst>
          </p:cNvPr>
          <p:cNvSpPr txBox="1"/>
          <p:nvPr/>
        </p:nvSpPr>
        <p:spPr>
          <a:xfrm>
            <a:off x="5948692" y="4306016"/>
            <a:ext cx="2814800" cy="1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" sz="2000" b="1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Supply uncertainty</a:t>
            </a:r>
            <a:endParaRPr sz="2000" b="1" dirty="0">
              <a:solidFill>
                <a:srgbClr val="2665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the energy supply be there when we need it?</a:t>
            </a:r>
            <a:endParaRPr sz="2000" b="1" dirty="0">
              <a:solidFill>
                <a:srgbClr val="2665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" name="Google Shape;209;p9">
            <a:extLst>
              <a:ext uri="{FF2B5EF4-FFF2-40B4-BE49-F238E27FC236}">
                <a16:creationId xmlns:a16="http://schemas.microsoft.com/office/drawing/2014/main" id="{6D45274B-2330-987E-97E1-EEA56161D0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0855" y="2067654"/>
            <a:ext cx="1089671" cy="194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10;p9">
            <a:extLst>
              <a:ext uri="{FF2B5EF4-FFF2-40B4-BE49-F238E27FC236}">
                <a16:creationId xmlns:a16="http://schemas.microsoft.com/office/drawing/2014/main" id="{62945767-7F2E-8A61-A6BD-9C9332BC01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1928" y="2081920"/>
            <a:ext cx="2028328" cy="201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1;p9">
            <a:extLst>
              <a:ext uri="{FF2B5EF4-FFF2-40B4-BE49-F238E27FC236}">
                <a16:creationId xmlns:a16="http://schemas.microsoft.com/office/drawing/2014/main" id="{4C0F650B-B66B-B6C8-F260-560B529A26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6075" y="2179643"/>
            <a:ext cx="3195976" cy="20121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6;p9">
            <a:extLst>
              <a:ext uri="{FF2B5EF4-FFF2-40B4-BE49-F238E27FC236}">
                <a16:creationId xmlns:a16="http://schemas.microsoft.com/office/drawing/2014/main" id="{AA832DC8-A380-2343-00C0-3F4D6883E540}"/>
              </a:ext>
            </a:extLst>
          </p:cNvPr>
          <p:cNvSpPr txBox="1"/>
          <p:nvPr/>
        </p:nvSpPr>
        <p:spPr>
          <a:xfrm>
            <a:off x="8442526" y="4306016"/>
            <a:ext cx="3875330" cy="1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2000" b="1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Transmission uncertainty</a:t>
            </a:r>
            <a:endParaRPr sz="2000" b="1" dirty="0">
              <a:solidFill>
                <a:srgbClr val="2665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will the transmission system </a:t>
            </a:r>
            <a:br>
              <a:rPr lang="en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accom</a:t>
            </a:r>
            <a:r>
              <a:rPr lang="en-US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lang="en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odate the growing </a:t>
            </a:r>
            <a:br>
              <a:rPr lang="en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dirty="0">
                <a:solidFill>
                  <a:srgbClr val="2665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renewable expansion?  </a:t>
            </a:r>
            <a:endParaRPr sz="2000" b="1" dirty="0">
              <a:solidFill>
                <a:srgbClr val="2665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5B1A5A-0922-5E1F-1DDC-7187E64EF46E}"/>
              </a:ext>
            </a:extLst>
          </p:cNvPr>
          <p:cNvGrpSpPr/>
          <p:nvPr/>
        </p:nvGrpSpPr>
        <p:grpSpPr>
          <a:xfrm>
            <a:off x="9287252" y="2345717"/>
            <a:ext cx="2156429" cy="1577376"/>
            <a:chOff x="9287252" y="2458607"/>
            <a:chExt cx="2156429" cy="157737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4CCBF6E-6FF9-1408-C29C-EC3CB6A5B228}"/>
                </a:ext>
              </a:extLst>
            </p:cNvPr>
            <p:cNvSpPr/>
            <p:nvPr/>
          </p:nvSpPr>
          <p:spPr>
            <a:xfrm rot="19634549">
              <a:off x="9327692" y="3046363"/>
              <a:ext cx="1160027" cy="165318"/>
            </a:xfrm>
            <a:custGeom>
              <a:avLst/>
              <a:gdLst>
                <a:gd name="connsiteX0" fmla="*/ 258460 w 310897"/>
                <a:gd name="connsiteY0" fmla="*/ 65878 h 90698"/>
                <a:gd name="connsiteX1" fmla="*/ 210732 w 310897"/>
                <a:gd name="connsiteY1" fmla="*/ 58520 h 90698"/>
                <a:gd name="connsiteX2" fmla="*/ 156528 w 310897"/>
                <a:gd name="connsiteY2" fmla="*/ 47336 h 90698"/>
                <a:gd name="connsiteX3" fmla="*/ 103109 w 310897"/>
                <a:gd name="connsiteY3" fmla="*/ 33160 h 90698"/>
                <a:gd name="connsiteX4" fmla="*/ 57098 w 310897"/>
                <a:gd name="connsiteY4" fmla="*/ 18395 h 90698"/>
                <a:gd name="connsiteX5" fmla="*/ 46797 w 310897"/>
                <a:gd name="connsiteY5" fmla="*/ 14667 h 90698"/>
                <a:gd name="connsiteX6" fmla="*/ 24821 w 310897"/>
                <a:gd name="connsiteY6" fmla="*/ 6524 h 90698"/>
                <a:gd name="connsiteX7" fmla="*/ 7750 w 310897"/>
                <a:gd name="connsiteY7" fmla="*/ 0 h 90698"/>
                <a:gd name="connsiteX8" fmla="*/ 0 w 310897"/>
                <a:gd name="connsiteY8" fmla="*/ 15648 h 90698"/>
                <a:gd name="connsiteX9" fmla="*/ 4268 w 310897"/>
                <a:gd name="connsiteY9" fmla="*/ 18346 h 90698"/>
                <a:gd name="connsiteX10" fmla="*/ 47876 w 310897"/>
                <a:gd name="connsiteY10" fmla="*/ 41352 h 90698"/>
                <a:gd name="connsiteX11" fmla="*/ 94427 w 310897"/>
                <a:gd name="connsiteY11" fmla="*/ 60041 h 90698"/>
                <a:gd name="connsiteX12" fmla="*/ 149808 w 310897"/>
                <a:gd name="connsiteY12" fmla="*/ 76081 h 90698"/>
                <a:gd name="connsiteX13" fmla="*/ 206415 w 310897"/>
                <a:gd name="connsiteY13" fmla="*/ 86382 h 90698"/>
                <a:gd name="connsiteX14" fmla="*/ 256547 w 310897"/>
                <a:gd name="connsiteY14" fmla="*/ 90454 h 90698"/>
                <a:gd name="connsiteX15" fmla="*/ 272538 w 310897"/>
                <a:gd name="connsiteY15" fmla="*/ 90699 h 90698"/>
                <a:gd name="connsiteX16" fmla="*/ 305698 w 310897"/>
                <a:gd name="connsiteY16" fmla="*/ 89326 h 90698"/>
                <a:gd name="connsiteX17" fmla="*/ 310702 w 310897"/>
                <a:gd name="connsiteY17" fmla="*/ 88786 h 90698"/>
                <a:gd name="connsiteX18" fmla="*/ 310898 w 310897"/>
                <a:gd name="connsiteY18" fmla="*/ 71372 h 90698"/>
                <a:gd name="connsiteX19" fmla="*/ 292503 w 310897"/>
                <a:gd name="connsiteY19" fmla="*/ 69606 h 90698"/>
                <a:gd name="connsiteX20" fmla="*/ 269252 w 310897"/>
                <a:gd name="connsiteY20" fmla="*/ 67055 h 90698"/>
                <a:gd name="connsiteX21" fmla="*/ 258460 w 310897"/>
                <a:gd name="connsiteY21" fmla="*/ 65780 h 9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0897" h="90698">
                  <a:moveTo>
                    <a:pt x="258460" y="65878"/>
                  </a:moveTo>
                  <a:cubicBezTo>
                    <a:pt x="244382" y="64259"/>
                    <a:pt x="228096" y="61611"/>
                    <a:pt x="210732" y="58520"/>
                  </a:cubicBezTo>
                  <a:cubicBezTo>
                    <a:pt x="193367" y="55430"/>
                    <a:pt x="174874" y="51751"/>
                    <a:pt x="156528" y="47336"/>
                  </a:cubicBezTo>
                  <a:cubicBezTo>
                    <a:pt x="138133" y="43118"/>
                    <a:pt x="120033" y="38163"/>
                    <a:pt x="103109" y="33160"/>
                  </a:cubicBezTo>
                  <a:cubicBezTo>
                    <a:pt x="86186" y="28156"/>
                    <a:pt x="70440" y="23251"/>
                    <a:pt x="57098" y="18395"/>
                  </a:cubicBezTo>
                  <a:lnTo>
                    <a:pt x="46797" y="14667"/>
                  </a:lnTo>
                  <a:cubicBezTo>
                    <a:pt x="37967" y="11577"/>
                    <a:pt x="30511" y="8879"/>
                    <a:pt x="24821" y="6524"/>
                  </a:cubicBezTo>
                  <a:lnTo>
                    <a:pt x="7750" y="0"/>
                  </a:lnTo>
                  <a:lnTo>
                    <a:pt x="0" y="15648"/>
                  </a:lnTo>
                  <a:lnTo>
                    <a:pt x="4268" y="18346"/>
                  </a:lnTo>
                  <a:cubicBezTo>
                    <a:pt x="4905" y="18836"/>
                    <a:pt x="21240" y="29137"/>
                    <a:pt x="47876" y="41352"/>
                  </a:cubicBezTo>
                  <a:cubicBezTo>
                    <a:pt x="59943" y="46649"/>
                    <a:pt x="76474" y="53909"/>
                    <a:pt x="94427" y="60041"/>
                  </a:cubicBezTo>
                  <a:cubicBezTo>
                    <a:pt x="110320" y="65584"/>
                    <a:pt x="128960" y="71029"/>
                    <a:pt x="149808" y="76081"/>
                  </a:cubicBezTo>
                  <a:cubicBezTo>
                    <a:pt x="170606" y="80790"/>
                    <a:pt x="189639" y="84273"/>
                    <a:pt x="206415" y="86382"/>
                  </a:cubicBezTo>
                  <a:cubicBezTo>
                    <a:pt x="223976" y="88786"/>
                    <a:pt x="240114" y="89669"/>
                    <a:pt x="256547" y="90454"/>
                  </a:cubicBezTo>
                  <a:cubicBezTo>
                    <a:pt x="262286" y="90650"/>
                    <a:pt x="267633" y="90699"/>
                    <a:pt x="272538" y="90699"/>
                  </a:cubicBezTo>
                  <a:cubicBezTo>
                    <a:pt x="292994" y="90699"/>
                    <a:pt x="305698" y="89326"/>
                    <a:pt x="305698" y="89326"/>
                  </a:cubicBezTo>
                  <a:lnTo>
                    <a:pt x="310702" y="88786"/>
                  </a:lnTo>
                  <a:lnTo>
                    <a:pt x="310898" y="71372"/>
                  </a:lnTo>
                  <a:lnTo>
                    <a:pt x="292503" y="69606"/>
                  </a:lnTo>
                  <a:cubicBezTo>
                    <a:pt x="286469" y="69116"/>
                    <a:pt x="278572" y="68184"/>
                    <a:pt x="269252" y="67055"/>
                  </a:cubicBezTo>
                  <a:lnTo>
                    <a:pt x="258460" y="65780"/>
                  </a:lnTo>
                  <a:close/>
                </a:path>
              </a:pathLst>
            </a:custGeom>
            <a:solidFill>
              <a:srgbClr val="DB673A"/>
            </a:solidFill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A6799E7-96B5-35C2-6A43-8DBB913C8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7252" y="2987444"/>
              <a:ext cx="1048539" cy="1048539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2195FA6-6992-F847-F759-1262C4995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95142" y="2458607"/>
              <a:ext cx="1048539" cy="1048539"/>
            </a:xfrm>
            <a:prstGeom prst="rect">
              <a:avLst/>
            </a:prstGeom>
          </p:spPr>
        </p:pic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4B47A0E-5EBD-D60B-ECE0-C9EBA7E2DFDB}"/>
                </a:ext>
              </a:extLst>
            </p:cNvPr>
            <p:cNvSpPr/>
            <p:nvPr/>
          </p:nvSpPr>
          <p:spPr>
            <a:xfrm rot="19634549">
              <a:off x="10253382" y="3056613"/>
              <a:ext cx="1143010" cy="152663"/>
            </a:xfrm>
            <a:custGeom>
              <a:avLst/>
              <a:gdLst>
                <a:gd name="connsiteX0" fmla="*/ 258460 w 310897"/>
                <a:gd name="connsiteY0" fmla="*/ 65878 h 90698"/>
                <a:gd name="connsiteX1" fmla="*/ 210732 w 310897"/>
                <a:gd name="connsiteY1" fmla="*/ 58520 h 90698"/>
                <a:gd name="connsiteX2" fmla="*/ 156528 w 310897"/>
                <a:gd name="connsiteY2" fmla="*/ 47336 h 90698"/>
                <a:gd name="connsiteX3" fmla="*/ 103109 w 310897"/>
                <a:gd name="connsiteY3" fmla="*/ 33160 h 90698"/>
                <a:gd name="connsiteX4" fmla="*/ 57098 w 310897"/>
                <a:gd name="connsiteY4" fmla="*/ 18395 h 90698"/>
                <a:gd name="connsiteX5" fmla="*/ 46797 w 310897"/>
                <a:gd name="connsiteY5" fmla="*/ 14667 h 90698"/>
                <a:gd name="connsiteX6" fmla="*/ 24821 w 310897"/>
                <a:gd name="connsiteY6" fmla="*/ 6524 h 90698"/>
                <a:gd name="connsiteX7" fmla="*/ 7750 w 310897"/>
                <a:gd name="connsiteY7" fmla="*/ 0 h 90698"/>
                <a:gd name="connsiteX8" fmla="*/ 0 w 310897"/>
                <a:gd name="connsiteY8" fmla="*/ 15648 h 90698"/>
                <a:gd name="connsiteX9" fmla="*/ 4268 w 310897"/>
                <a:gd name="connsiteY9" fmla="*/ 18346 h 90698"/>
                <a:gd name="connsiteX10" fmla="*/ 47876 w 310897"/>
                <a:gd name="connsiteY10" fmla="*/ 41352 h 90698"/>
                <a:gd name="connsiteX11" fmla="*/ 94427 w 310897"/>
                <a:gd name="connsiteY11" fmla="*/ 60041 h 90698"/>
                <a:gd name="connsiteX12" fmla="*/ 149808 w 310897"/>
                <a:gd name="connsiteY12" fmla="*/ 76081 h 90698"/>
                <a:gd name="connsiteX13" fmla="*/ 206415 w 310897"/>
                <a:gd name="connsiteY13" fmla="*/ 86382 h 90698"/>
                <a:gd name="connsiteX14" fmla="*/ 256547 w 310897"/>
                <a:gd name="connsiteY14" fmla="*/ 90454 h 90698"/>
                <a:gd name="connsiteX15" fmla="*/ 272538 w 310897"/>
                <a:gd name="connsiteY15" fmla="*/ 90699 h 90698"/>
                <a:gd name="connsiteX16" fmla="*/ 305698 w 310897"/>
                <a:gd name="connsiteY16" fmla="*/ 89326 h 90698"/>
                <a:gd name="connsiteX17" fmla="*/ 310702 w 310897"/>
                <a:gd name="connsiteY17" fmla="*/ 88786 h 90698"/>
                <a:gd name="connsiteX18" fmla="*/ 310898 w 310897"/>
                <a:gd name="connsiteY18" fmla="*/ 71372 h 90698"/>
                <a:gd name="connsiteX19" fmla="*/ 292503 w 310897"/>
                <a:gd name="connsiteY19" fmla="*/ 69606 h 90698"/>
                <a:gd name="connsiteX20" fmla="*/ 269252 w 310897"/>
                <a:gd name="connsiteY20" fmla="*/ 67055 h 90698"/>
                <a:gd name="connsiteX21" fmla="*/ 258460 w 310897"/>
                <a:gd name="connsiteY21" fmla="*/ 65780 h 9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0897" h="90698">
                  <a:moveTo>
                    <a:pt x="258460" y="65878"/>
                  </a:moveTo>
                  <a:cubicBezTo>
                    <a:pt x="244382" y="64259"/>
                    <a:pt x="228096" y="61611"/>
                    <a:pt x="210732" y="58520"/>
                  </a:cubicBezTo>
                  <a:cubicBezTo>
                    <a:pt x="193367" y="55430"/>
                    <a:pt x="174874" y="51751"/>
                    <a:pt x="156528" y="47336"/>
                  </a:cubicBezTo>
                  <a:cubicBezTo>
                    <a:pt x="138133" y="43118"/>
                    <a:pt x="120033" y="38163"/>
                    <a:pt x="103109" y="33160"/>
                  </a:cubicBezTo>
                  <a:cubicBezTo>
                    <a:pt x="86186" y="28156"/>
                    <a:pt x="70440" y="23251"/>
                    <a:pt x="57098" y="18395"/>
                  </a:cubicBezTo>
                  <a:lnTo>
                    <a:pt x="46797" y="14667"/>
                  </a:lnTo>
                  <a:cubicBezTo>
                    <a:pt x="37967" y="11577"/>
                    <a:pt x="30511" y="8879"/>
                    <a:pt x="24821" y="6524"/>
                  </a:cubicBezTo>
                  <a:lnTo>
                    <a:pt x="7750" y="0"/>
                  </a:lnTo>
                  <a:lnTo>
                    <a:pt x="0" y="15648"/>
                  </a:lnTo>
                  <a:lnTo>
                    <a:pt x="4268" y="18346"/>
                  </a:lnTo>
                  <a:cubicBezTo>
                    <a:pt x="4905" y="18836"/>
                    <a:pt x="21240" y="29137"/>
                    <a:pt x="47876" y="41352"/>
                  </a:cubicBezTo>
                  <a:cubicBezTo>
                    <a:pt x="59943" y="46649"/>
                    <a:pt x="76474" y="53909"/>
                    <a:pt x="94427" y="60041"/>
                  </a:cubicBezTo>
                  <a:cubicBezTo>
                    <a:pt x="110320" y="65584"/>
                    <a:pt x="128960" y="71029"/>
                    <a:pt x="149808" y="76081"/>
                  </a:cubicBezTo>
                  <a:cubicBezTo>
                    <a:pt x="170606" y="80790"/>
                    <a:pt x="189639" y="84273"/>
                    <a:pt x="206415" y="86382"/>
                  </a:cubicBezTo>
                  <a:cubicBezTo>
                    <a:pt x="223976" y="88786"/>
                    <a:pt x="240114" y="89669"/>
                    <a:pt x="256547" y="90454"/>
                  </a:cubicBezTo>
                  <a:cubicBezTo>
                    <a:pt x="262286" y="90650"/>
                    <a:pt x="267633" y="90699"/>
                    <a:pt x="272538" y="90699"/>
                  </a:cubicBezTo>
                  <a:cubicBezTo>
                    <a:pt x="292994" y="90699"/>
                    <a:pt x="305698" y="89326"/>
                    <a:pt x="305698" y="89326"/>
                  </a:cubicBezTo>
                  <a:lnTo>
                    <a:pt x="310702" y="88786"/>
                  </a:lnTo>
                  <a:lnTo>
                    <a:pt x="310898" y="71372"/>
                  </a:lnTo>
                  <a:lnTo>
                    <a:pt x="292503" y="69606"/>
                  </a:lnTo>
                  <a:cubicBezTo>
                    <a:pt x="286469" y="69116"/>
                    <a:pt x="278572" y="68184"/>
                    <a:pt x="269252" y="67055"/>
                  </a:cubicBezTo>
                  <a:lnTo>
                    <a:pt x="258460" y="65780"/>
                  </a:lnTo>
                  <a:close/>
                </a:path>
              </a:pathLst>
            </a:custGeom>
            <a:solidFill>
              <a:srgbClr val="DB673A"/>
            </a:solidFill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34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/>
        </p:nvSpPr>
        <p:spPr>
          <a:xfrm>
            <a:off x="492123" y="749467"/>
            <a:ext cx="8375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ts val="990"/>
            </a:pPr>
            <a:r>
              <a:rPr lang="en" sz="4000" b="1" dirty="0">
                <a:solidFill>
                  <a:schemeClr val="tx2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  <a:sym typeface="Crimson Pro"/>
              </a:rPr>
              <a:t>The Uncertainties are Growing Too</a:t>
            </a:r>
            <a:endParaRPr sz="4000" b="1" dirty="0">
              <a:solidFill>
                <a:schemeClr val="tx2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  <a:sym typeface="Crimson Pro"/>
            </a:endParaRPr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 r="71052"/>
          <a:stretch/>
        </p:blipFill>
        <p:spPr>
          <a:xfrm>
            <a:off x="-156373" y="1785342"/>
            <a:ext cx="3504285" cy="328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35;p12">
            <a:extLst>
              <a:ext uri="{FF2B5EF4-FFF2-40B4-BE49-F238E27FC236}">
                <a16:creationId xmlns:a16="http://schemas.microsoft.com/office/drawing/2014/main" id="{B08DA083-714D-127D-F5B9-5086E54192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477" r="36857"/>
          <a:stretch/>
        </p:blipFill>
        <p:spPr>
          <a:xfrm>
            <a:off x="3581353" y="1785342"/>
            <a:ext cx="4075366" cy="328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35;p12">
            <a:extLst>
              <a:ext uri="{FF2B5EF4-FFF2-40B4-BE49-F238E27FC236}">
                <a16:creationId xmlns:a16="http://schemas.microsoft.com/office/drawing/2014/main" id="{5600F817-5277-932B-C26A-704F86AB80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4464" r="1"/>
          <a:stretch/>
        </p:blipFill>
        <p:spPr>
          <a:xfrm>
            <a:off x="7890160" y="1785342"/>
            <a:ext cx="4301840" cy="328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7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65EA-D2EE-AE26-B520-16BA021F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A78BE-D518-9F9C-6F7C-3648C1D51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2021 Power Plan Recommendation </a:t>
            </a:r>
          </a:p>
          <a:p>
            <a:pPr>
              <a:lnSpc>
                <a:spcPct val="130000"/>
              </a:lnSpc>
            </a:pPr>
            <a:r>
              <a:rPr lang="en-US" dirty="0"/>
              <a:t>2027 Adequacy Assessment</a:t>
            </a:r>
          </a:p>
          <a:p>
            <a:pPr>
              <a:lnSpc>
                <a:spcPct val="130000"/>
              </a:lnSpc>
            </a:pPr>
            <a:r>
              <a:rPr lang="en-US" dirty="0"/>
              <a:t>A New Multi-Metric Approach </a:t>
            </a:r>
          </a:p>
          <a:p>
            <a:pPr>
              <a:lnSpc>
                <a:spcPct val="130000"/>
              </a:lnSpc>
            </a:pPr>
            <a:r>
              <a:rPr lang="en-US" dirty="0"/>
              <a:t>Market Dynamics Matter</a:t>
            </a:r>
          </a:p>
          <a:p>
            <a:pPr>
              <a:lnSpc>
                <a:spcPct val="130000"/>
              </a:lnSpc>
            </a:pPr>
            <a:r>
              <a:rPr lang="en-US" dirty="0"/>
              <a:t>Vision for the Near Future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84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A40C-B8ED-7C4B-0BEF-AB99A6B8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is Key</a:t>
            </a:r>
          </a:p>
        </p:txBody>
      </p:sp>
      <p:sp>
        <p:nvSpPr>
          <p:cNvPr id="10" name="Rectangle 9" descr="Cheers with solid fill">
            <a:extLst>
              <a:ext uri="{FF2B5EF4-FFF2-40B4-BE49-F238E27FC236}">
                <a16:creationId xmlns:a16="http://schemas.microsoft.com/office/drawing/2014/main" id="{864213B8-FFFB-AD2E-C05F-126F79AFF672}"/>
              </a:ext>
            </a:extLst>
          </p:cNvPr>
          <p:cNvSpPr/>
          <p:nvPr/>
        </p:nvSpPr>
        <p:spPr>
          <a:xfrm>
            <a:off x="8807390" y="2417628"/>
            <a:ext cx="1300252" cy="13002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 descr="Chat with solid fill">
            <a:extLst>
              <a:ext uri="{FF2B5EF4-FFF2-40B4-BE49-F238E27FC236}">
                <a16:creationId xmlns:a16="http://schemas.microsoft.com/office/drawing/2014/main" id="{58074BF9-0362-5EB4-9B6D-B2D5636F5B01}"/>
              </a:ext>
            </a:extLst>
          </p:cNvPr>
          <p:cNvSpPr/>
          <p:nvPr/>
        </p:nvSpPr>
        <p:spPr>
          <a:xfrm>
            <a:off x="2016624" y="2478141"/>
            <a:ext cx="1300252" cy="1300252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F64F1C-697E-1E17-A86E-AD76F99D7141}"/>
              </a:ext>
            </a:extLst>
          </p:cNvPr>
          <p:cNvGrpSpPr/>
          <p:nvPr/>
        </p:nvGrpSpPr>
        <p:grpSpPr>
          <a:xfrm>
            <a:off x="1222025" y="4099526"/>
            <a:ext cx="2889450" cy="720000"/>
            <a:chOff x="417971" y="2644140"/>
            <a:chExt cx="2889450" cy="72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761D9D-20A1-9642-68DF-9EB8E2491BD7}"/>
                </a:ext>
              </a:extLst>
            </p:cNvPr>
            <p:cNvSpPr/>
            <p:nvPr/>
          </p:nvSpPr>
          <p:spPr>
            <a:xfrm>
              <a:off x="417971" y="2644140"/>
              <a:ext cx="28894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E505CB-7A26-3CE5-A9F9-7783F3E20AD9}"/>
                </a:ext>
              </a:extLst>
            </p:cNvPr>
            <p:cNvSpPr txBox="1"/>
            <p:nvPr/>
          </p:nvSpPr>
          <p:spPr>
            <a:xfrm>
              <a:off x="417971" y="2644140"/>
              <a:ext cx="28894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Facilitate regional conversations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F0F128-EE23-36FB-11EC-5E603A73C936}"/>
              </a:ext>
            </a:extLst>
          </p:cNvPr>
          <p:cNvGrpSpPr/>
          <p:nvPr/>
        </p:nvGrpSpPr>
        <p:grpSpPr>
          <a:xfrm>
            <a:off x="4617408" y="4099526"/>
            <a:ext cx="2889450" cy="720000"/>
            <a:chOff x="3813075" y="2644140"/>
            <a:chExt cx="2889450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21AB7E-7141-5E22-79EB-4CBD1D9E3A8E}"/>
                </a:ext>
              </a:extLst>
            </p:cNvPr>
            <p:cNvSpPr/>
            <p:nvPr/>
          </p:nvSpPr>
          <p:spPr>
            <a:xfrm>
              <a:off x="3813075" y="2644140"/>
              <a:ext cx="28894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FD7C67-97B5-5FB7-90BF-D274C4D44D5B}"/>
                </a:ext>
              </a:extLst>
            </p:cNvPr>
            <p:cNvSpPr txBox="1"/>
            <p:nvPr/>
          </p:nvSpPr>
          <p:spPr>
            <a:xfrm>
              <a:off x="3813075" y="2644140"/>
              <a:ext cx="28894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Broaden discussion about reserves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91074C-A71B-F0B9-49DC-8C44B1007ED7}"/>
              </a:ext>
            </a:extLst>
          </p:cNvPr>
          <p:cNvGrpSpPr/>
          <p:nvPr/>
        </p:nvGrpSpPr>
        <p:grpSpPr>
          <a:xfrm>
            <a:off x="8012791" y="4099526"/>
            <a:ext cx="2889450" cy="720000"/>
            <a:chOff x="7208178" y="2644140"/>
            <a:chExt cx="2889450" cy="72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4FC233-AE89-BAF6-54EA-C5B265C31CDF}"/>
                </a:ext>
              </a:extLst>
            </p:cNvPr>
            <p:cNvSpPr/>
            <p:nvPr/>
          </p:nvSpPr>
          <p:spPr>
            <a:xfrm>
              <a:off x="7208178" y="2644140"/>
              <a:ext cx="28894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0811C4-CD78-54DB-99B2-4EF7C8B69B4A}"/>
                </a:ext>
              </a:extLst>
            </p:cNvPr>
            <p:cNvSpPr txBox="1"/>
            <p:nvPr/>
          </p:nvSpPr>
          <p:spPr>
            <a:xfrm>
              <a:off x="7208178" y="2644140"/>
              <a:ext cx="28894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Unified approach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33B2FA3-8E8A-AE4E-565B-A5C484CCE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313" y="2526624"/>
            <a:ext cx="1082261" cy="10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4776-AB56-37BD-6D4A-E9A6465C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DE4960-67F5-3F9B-6432-5B40A5795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22" y="1825625"/>
            <a:ext cx="10402078" cy="311959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Dor Hirsh Bar Gai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dhirshbargai@nwcouncil.org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563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AF6B-A6F2-1343-F627-D48D5D1B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CA656-2124-B740-9177-E1F3CFCD8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24D5D-888A-15CC-A038-A817BCDA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42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87C1-9534-4756-8FD2-B8DC6E6C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Limited Markets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0F25-D889-450A-8407-4C4790FAF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56" y="1690688"/>
            <a:ext cx="4524876" cy="4281487"/>
          </a:xfrm>
        </p:spPr>
        <p:txBody>
          <a:bodyPr>
            <a:normAutofit/>
          </a:bodyPr>
          <a:lstStyle/>
          <a:p>
            <a:r>
              <a:rPr lang="en-US" dirty="0"/>
              <a:t>Removed planning reserve margins</a:t>
            </a:r>
          </a:p>
          <a:p>
            <a:pPr lvl="1"/>
            <a:r>
              <a:rPr lang="en-US" dirty="0"/>
              <a:t>All other inputs the same as the baseline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D47D16-D7BF-4AF5-A8CD-D36F5681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32" y="660400"/>
            <a:ext cx="6486968" cy="47002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31170-7FEA-4515-9D5E-04171C29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1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87C1-9534-4756-8FD2-B8DC6E6C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u="sng" dirty="0"/>
              <a:t>High WECC Demand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0F25-D889-450A-8407-4C4790FAF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46" y="1930459"/>
            <a:ext cx="4491905" cy="3921463"/>
          </a:xfrm>
        </p:spPr>
        <p:txBody>
          <a:bodyPr>
            <a:normAutofit/>
          </a:bodyPr>
          <a:lstStyle/>
          <a:p>
            <a:r>
              <a:rPr lang="en-US" dirty="0"/>
              <a:t>High electrification Pacific NW, California, BC and Alberta</a:t>
            </a:r>
          </a:p>
          <a:p>
            <a:pPr lvl="1"/>
            <a:r>
              <a:rPr lang="en-US" dirty="0"/>
              <a:t>High demand only in those areas, baseline forecast elsewhere</a:t>
            </a:r>
          </a:p>
          <a:p>
            <a:r>
              <a:rPr lang="en-US" dirty="0"/>
              <a:t>All other inputs the same as the baseline, except updating policy targets (in MWhs)</a:t>
            </a:r>
          </a:p>
          <a:p>
            <a:pPr marL="34290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 descr="A picture containing outdoor, road, green&#10;&#10;Description automatically generated">
            <a:extLst>
              <a:ext uri="{FF2B5EF4-FFF2-40B4-BE49-F238E27FC236}">
                <a16:creationId xmlns:a16="http://schemas.microsoft.com/office/drawing/2014/main" id="{BEEB077A-6E0E-49D2-9D81-15A0A704E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2767" y="762000"/>
            <a:ext cx="6251395" cy="41687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D0458C-9191-420A-B462-BF6E1F388119}"/>
              </a:ext>
            </a:extLst>
          </p:cNvPr>
          <p:cNvSpPr txBox="1"/>
          <p:nvPr/>
        </p:nvSpPr>
        <p:spPr>
          <a:xfrm>
            <a:off x="6874298" y="5053446"/>
            <a:ext cx="321646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>
                <a:hlinkClick r:id="rId3" tooltip="https://www.dailymaverick.co.za/article/2019-10-28-how-geared-up-is-south-africa-for-electric-vehicles/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4" tooltip="https://creativecommons.org/licenses/by-nd/3.0/"/>
              </a:rPr>
              <a:t>CC BY-ND</a:t>
            </a:r>
            <a:endParaRPr lang="en-US" sz="67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800DA-1C08-45EA-AC26-7B77DE1C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93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87C1-9534-4756-8FD2-B8DC6E6C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u="sng" dirty="0"/>
              <a:t>Persistent Global Instability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0F25-D889-450A-8407-4C4790FAF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1" y="1752982"/>
            <a:ext cx="5368204" cy="3627482"/>
          </a:xfrm>
        </p:spPr>
        <p:txBody>
          <a:bodyPr>
            <a:normAutofit/>
          </a:bodyPr>
          <a:lstStyle/>
          <a:p>
            <a:r>
              <a:rPr lang="en-US" dirty="0"/>
              <a:t>Higher fuel costs and delayed renewable deployment.</a:t>
            </a:r>
          </a:p>
          <a:p>
            <a:pPr lvl="1"/>
            <a:r>
              <a:rPr lang="en-US" dirty="0"/>
              <a:t>Implemented by changing maximum annual new additions on short duration storage, solar and wind generation until 2030.</a:t>
            </a:r>
          </a:p>
          <a:p>
            <a:pPr lvl="1"/>
            <a:r>
              <a:rPr lang="en-US" dirty="0"/>
              <a:t>Other resource ramps unchanged due to online date or previous restrictions</a:t>
            </a:r>
          </a:p>
          <a:p>
            <a:pPr lvl="1"/>
            <a:r>
              <a:rPr lang="en-US" dirty="0"/>
              <a:t>All other inputs the same as the baseline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grass, outdoor, solar cell, outdoor object&#10;&#10;Description automatically generated">
            <a:extLst>
              <a:ext uri="{FF2B5EF4-FFF2-40B4-BE49-F238E27FC236}">
                <a16:creationId xmlns:a16="http://schemas.microsoft.com/office/drawing/2014/main" id="{EA181A28-824E-4E15-A894-6FB6CE55B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72300" y="619382"/>
            <a:ext cx="3204534" cy="2104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9DB026-9D69-437B-9453-E05F0D3EE262}"/>
              </a:ext>
            </a:extLst>
          </p:cNvPr>
          <p:cNvSpPr txBox="1"/>
          <p:nvPr/>
        </p:nvSpPr>
        <p:spPr>
          <a:xfrm>
            <a:off x="7559514" y="2961122"/>
            <a:ext cx="18022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hlinkClick r:id="rId3" tooltip="https://technofaq.org/posts/2017/07/how-solar-plants-are-the-need-of-the-time/"/>
              </a:rPr>
              <a:t>This Photo</a:t>
            </a:r>
            <a:r>
              <a:rPr lang="en-US" sz="675" dirty="0"/>
              <a:t> by Unknown Author is licensed under </a:t>
            </a:r>
            <a:r>
              <a:rPr lang="en-US" sz="675" dirty="0">
                <a:hlinkClick r:id="rId4" tooltip="https://creativecommons.org/licenses/by-nc-sa/3.0/"/>
              </a:rPr>
              <a:t>CC BY-SA-NC</a:t>
            </a:r>
            <a:endParaRPr lang="en-US" sz="675" dirty="0"/>
          </a:p>
        </p:txBody>
      </p:sp>
      <p:pic>
        <p:nvPicPr>
          <p:cNvPr id="9" name="Picture 8" descr="A row of wind turbines&#10;&#10;Description automatically generated with low confidence">
            <a:extLst>
              <a:ext uri="{FF2B5EF4-FFF2-40B4-BE49-F238E27FC236}">
                <a16:creationId xmlns:a16="http://schemas.microsoft.com/office/drawing/2014/main" id="{ACD21F54-A126-4FE8-8011-E48FCAD11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63903" y="4068745"/>
            <a:ext cx="2796728" cy="18644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48F147-D40E-46E6-A9C3-AFE00C1523F1}"/>
              </a:ext>
            </a:extLst>
          </p:cNvPr>
          <p:cNvSpPr txBox="1"/>
          <p:nvPr/>
        </p:nvSpPr>
        <p:spPr>
          <a:xfrm>
            <a:off x="6044225" y="6018880"/>
            <a:ext cx="231457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>
                <a:hlinkClick r:id="rId6" tooltip="https://windharvest.com/near-ground-wind-turbine-library/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7" tooltip="https://creativecommons.org/licenses/by/3.0/"/>
              </a:rPr>
              <a:t>CC BY</a:t>
            </a:r>
            <a:endParaRPr lang="en-US" sz="675"/>
          </a:p>
        </p:txBody>
      </p:sp>
      <p:pic>
        <p:nvPicPr>
          <p:cNvPr id="12" name="Picture 11" descr="A picture containing grass, sky, outdoor, outdoor object&#10;&#10;Description automatically generated">
            <a:extLst>
              <a:ext uri="{FF2B5EF4-FFF2-40B4-BE49-F238E27FC236}">
                <a16:creationId xmlns:a16="http://schemas.microsoft.com/office/drawing/2014/main" id="{DE5DD123-6FE6-40DC-963D-4ACDEA6398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50639" y="3566723"/>
            <a:ext cx="3027196" cy="22724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C4937C-4A8E-4399-A3A9-13704F32703E}"/>
              </a:ext>
            </a:extLst>
          </p:cNvPr>
          <p:cNvSpPr txBox="1"/>
          <p:nvPr/>
        </p:nvSpPr>
        <p:spPr>
          <a:xfrm>
            <a:off x="9194104" y="5945841"/>
            <a:ext cx="16121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>
                <a:hlinkClick r:id="rId9" tooltip="https://www.australiansolarquotes.com.au/2018/04/13/australias-energy-storage-boom/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7" tooltip="https://creativecommons.org/licenses/by/3.0/"/>
              </a:rPr>
              <a:t>CC BY</a:t>
            </a:r>
            <a:endParaRPr lang="en-US" sz="67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B4A6E-525E-4301-9F66-D50BAA52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50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1995-8649-03A9-388B-B2A68214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6322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Early Coal Retirement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45ADF-08FE-6C74-4501-512077855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0" y="2057401"/>
            <a:ext cx="4404122" cy="3394472"/>
          </a:xfrm>
        </p:spPr>
        <p:txBody>
          <a:bodyPr>
            <a:normAutofit/>
          </a:bodyPr>
          <a:lstStyle/>
          <a:p>
            <a:r>
              <a:rPr lang="en-US" dirty="0"/>
              <a:t>Removal of Colstrip </a:t>
            </a:r>
            <a:br>
              <a:rPr lang="en-US" dirty="0"/>
            </a:br>
            <a:r>
              <a:rPr lang="en-US" dirty="0"/>
              <a:t>3 and 4 from the </a:t>
            </a:r>
            <a:br>
              <a:rPr lang="en-US" dirty="0"/>
            </a:br>
            <a:r>
              <a:rPr lang="en-US" dirty="0"/>
              <a:t>adequacy analysis without replacement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9EEAE-2492-1EAC-7004-965B97B82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172" y="1920479"/>
            <a:ext cx="5645906" cy="3330178"/>
          </a:xfrm>
          <a:prstGeom prst="rect">
            <a:avLst/>
          </a:prstGeom>
          <a:noFill/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78C80B2-D849-F0B4-56D4-BC4F61742EE8}"/>
              </a:ext>
            </a:extLst>
          </p:cNvPr>
          <p:cNvSpPr/>
          <p:nvPr/>
        </p:nvSpPr>
        <p:spPr>
          <a:xfrm>
            <a:off x="9453563" y="3378995"/>
            <a:ext cx="278606" cy="260747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376B02-AE7D-D96E-DFD1-F20F796A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73" y="1920477"/>
            <a:ext cx="6711552" cy="401554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24BE6DD-0252-C037-355A-FFFD1AA17669}"/>
              </a:ext>
            </a:extLst>
          </p:cNvPr>
          <p:cNvSpPr/>
          <p:nvPr/>
        </p:nvSpPr>
        <p:spPr>
          <a:xfrm>
            <a:off x="10924561" y="3429000"/>
            <a:ext cx="514350" cy="485775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214BF5-A8D1-6CD3-C102-071D00844FBD}"/>
              </a:ext>
            </a:extLst>
          </p:cNvPr>
          <p:cNvSpPr txBox="1"/>
          <p:nvPr/>
        </p:nvSpPr>
        <p:spPr>
          <a:xfrm>
            <a:off x="10231617" y="3943864"/>
            <a:ext cx="1385888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50" dirty="0"/>
              <a:t>Colstrip Power Plant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1336B-EA7E-4266-A5AD-7B10AAE7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26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97EA-CB50-1357-84A6-7ABDCCE9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WECC Buildout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B6088-F71F-8D4C-6F68-9FE2CC6F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800600" cy="4525963"/>
          </a:xfrm>
        </p:spPr>
        <p:txBody>
          <a:bodyPr/>
          <a:lstStyle/>
          <a:p>
            <a:r>
              <a:rPr lang="en-US" dirty="0"/>
              <a:t>Only existing resources </a:t>
            </a:r>
            <a:br>
              <a:rPr lang="en-US" dirty="0"/>
            </a:br>
            <a:r>
              <a:rPr lang="en-US" dirty="0"/>
              <a:t>across the WECC, except the NW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Reference resource strategy </a:t>
            </a:r>
            <a:br>
              <a:rPr lang="en-US" dirty="0"/>
            </a:br>
            <a:r>
              <a:rPr lang="en-US" dirty="0"/>
              <a:t>included for the PNW</a:t>
            </a:r>
          </a:p>
          <a:p>
            <a:endParaRPr lang="en-US" dirty="0"/>
          </a:p>
        </p:txBody>
      </p:sp>
      <p:pic>
        <p:nvPicPr>
          <p:cNvPr id="12" name="Graphic 11" descr="Projector screen outline">
            <a:extLst>
              <a:ext uri="{FF2B5EF4-FFF2-40B4-BE49-F238E27FC236}">
                <a16:creationId xmlns:a16="http://schemas.microsoft.com/office/drawing/2014/main" id="{E5465BF5-7435-1FA4-0162-E129DF1B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2365" y="1263988"/>
            <a:ext cx="4324809" cy="43248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269ABE-5294-12AE-CC39-645CD3CA2C05}"/>
              </a:ext>
            </a:extLst>
          </p:cNvPr>
          <p:cNvSpPr txBox="1"/>
          <p:nvPr/>
        </p:nvSpPr>
        <p:spPr>
          <a:xfrm>
            <a:off x="6541928" y="2355628"/>
            <a:ext cx="4125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</a:rPr>
              <a:t>As/Is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E6D14-F70B-4BC7-A7E9-950008AD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0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E423-1CCF-AE7D-94B6-4A539AFA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50434"/>
            <a:ext cx="5544773" cy="857250"/>
          </a:xfrm>
        </p:spPr>
        <p:txBody>
          <a:bodyPr>
            <a:normAutofit/>
          </a:bodyPr>
          <a:lstStyle/>
          <a:p>
            <a:r>
              <a:rPr lang="en-US" dirty="0"/>
              <a:t>Pipeline Freeze-off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79533-69B1-9B1C-CF18-FA47B1BF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47502"/>
            <a:ext cx="5168064" cy="5963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AF280-5342-E029-DBE8-B148FB9BE07F}"/>
              </a:ext>
            </a:extLst>
          </p:cNvPr>
          <p:cNvSpPr txBox="1"/>
          <p:nvPr/>
        </p:nvSpPr>
        <p:spPr>
          <a:xfrm>
            <a:off x="9089411" y="5189891"/>
            <a:ext cx="764953" cy="3000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Arizona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B2DC3D-ACD1-36C5-645B-39CEDBE4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949" y="2226469"/>
            <a:ext cx="4419600" cy="3263504"/>
          </a:xfrm>
        </p:spPr>
        <p:txBody>
          <a:bodyPr>
            <a:normAutofit/>
          </a:bodyPr>
          <a:lstStyle/>
          <a:p>
            <a:pPr marL="214313" indent="-214313">
              <a:lnSpc>
                <a:spcPct val="107000"/>
              </a:lnSpc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Loss of 5,000 MW natural gas from Arizona</a:t>
            </a:r>
          </a:p>
          <a:p>
            <a:pPr marL="214313" indent="-214313">
              <a:lnSpc>
                <a:spcPct val="107000"/>
              </a:lnSpc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November – February </a:t>
            </a:r>
          </a:p>
          <a:p>
            <a:pPr marL="342900" lvl="1" indent="0">
              <a:lnSpc>
                <a:spcPct val="107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8F26F-C7CD-443C-A040-042F3ECF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4004-4E72-7EE4-E8DD-57B2DB5D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66" y="468737"/>
            <a:ext cx="3586655" cy="857250"/>
          </a:xfrm>
        </p:spPr>
        <p:txBody>
          <a:bodyPr/>
          <a:lstStyle/>
          <a:p>
            <a:r>
              <a:rPr lang="en-US" dirty="0"/>
              <a:t>SW Drought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D2146-4268-F79E-A212-8497F14B8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037" y="1660869"/>
            <a:ext cx="3580586" cy="4070167"/>
          </a:xfrm>
        </p:spPr>
        <p:txBody>
          <a:bodyPr>
            <a:normAutofit/>
          </a:bodyPr>
          <a:lstStyle/>
          <a:p>
            <a:pPr marL="214313" indent="-214313">
              <a:lnSpc>
                <a:spcPct val="107000"/>
              </a:lnSpc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Glen Canyon – 1,312 MW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171450">
              <a:lnSpc>
                <a:spcPct val="107000"/>
              </a:lnSpc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Removal of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923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MW (Arizona)</a:t>
            </a:r>
          </a:p>
          <a:p>
            <a:pPr marL="171450" indent="-171450">
              <a:lnSpc>
                <a:spcPct val="107000"/>
              </a:lnSpc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Hoover – 2,078 MW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171450">
              <a:lnSpc>
                <a:spcPct val="107000"/>
              </a:lnSpc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Removal of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730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MW (Arizona)</a:t>
            </a:r>
          </a:p>
          <a:p>
            <a:pPr marL="514350" lvl="1" indent="-171450">
              <a:lnSpc>
                <a:spcPct val="107000"/>
              </a:lnSpc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Removal of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316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MW (Nevada South)</a:t>
            </a:r>
          </a:p>
          <a:p>
            <a:pPr marL="171450" indent="-171450">
              <a:lnSpc>
                <a:spcPct val="107000"/>
              </a:lnSpc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Lake Oroville – 645 MW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171450">
              <a:lnSpc>
                <a:spcPct val="107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Removal of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542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MW (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No_Cal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Lake Shasta – 714 MW</a:t>
            </a:r>
          </a:p>
          <a:p>
            <a:pPr marL="514350" lvl="1" indent="-171450">
              <a:lnSpc>
                <a:spcPct val="107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Removal of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315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MW (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No_Cal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+mj-lt"/>
              <a:buAutoNum type="romanLcPeriod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02E86-2EE5-2654-EF9F-CAC9A06369BC}"/>
              </a:ext>
            </a:extLst>
          </p:cNvPr>
          <p:cNvSpPr txBox="1"/>
          <p:nvPr/>
        </p:nvSpPr>
        <p:spPr>
          <a:xfrm>
            <a:off x="5015789" y="5881138"/>
            <a:ext cx="60948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</a:rPr>
              <a:t>On average, 2,826 MW of SW hydro is removed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023CFF9-21B1-4E32-A395-31B5AD30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F62945-E3BE-CE74-2041-D7DCE6A9D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857" y="214627"/>
            <a:ext cx="4984543" cy="551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8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000F-0776-86AE-82BE-A5F533D5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7" y="449101"/>
            <a:ext cx="10515600" cy="1325563"/>
          </a:xfrm>
        </p:spPr>
        <p:txBody>
          <a:bodyPr/>
          <a:lstStyle/>
          <a:p>
            <a:r>
              <a:rPr lang="en-US" dirty="0"/>
              <a:t>2021 Power Plan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D48BF-0B12-B010-7041-30389FD64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7" y="1701456"/>
            <a:ext cx="7680649" cy="398815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>
                <a:sym typeface="Source Sans Pro"/>
              </a:rPr>
              <a:t>In the next </a:t>
            </a:r>
            <a:r>
              <a:rPr lang="en-US" u="sng" dirty="0">
                <a:sym typeface="Source Sans Pro"/>
              </a:rPr>
              <a:t>six years </a:t>
            </a:r>
            <a:r>
              <a:rPr lang="en-US" dirty="0">
                <a:sym typeface="Source Sans Pro"/>
              </a:rPr>
              <a:t>the region needs to add: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>
                <a:sym typeface="Source Sans Pro"/>
              </a:rPr>
              <a:t>Between 750 – 1,000 </a:t>
            </a:r>
            <a:r>
              <a:rPr lang="en-US" dirty="0" err="1">
                <a:sym typeface="Source Sans Pro"/>
              </a:rPr>
              <a:t>aMW</a:t>
            </a:r>
            <a:r>
              <a:rPr lang="en-US" dirty="0">
                <a:sym typeface="Source Sans Pro"/>
              </a:rPr>
              <a:t> of energy efficiency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>
                <a:sym typeface="Source Sans Pro"/>
              </a:rPr>
              <a:t>At least 3,500 MW of renewable resources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Estimated 720 MW of demand response that can be used </a:t>
            </a:r>
            <a:br>
              <a:rPr lang="en-US" dirty="0"/>
            </a:br>
            <a:r>
              <a:rPr lang="en-US" dirty="0"/>
              <a:t>regularly to shift loads to support daily ramping and</a:t>
            </a:r>
            <a:br>
              <a:rPr lang="en-US" dirty="0"/>
            </a:br>
            <a:r>
              <a:rPr lang="en-US" dirty="0"/>
              <a:t>renewable integration (e.g., 520 MW of DVR and 200 MW of TOU)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>
                <a:sym typeface="Source Sans Pro"/>
              </a:rPr>
              <a:t>At least 3,100 MW of additional reserves </a:t>
            </a:r>
            <a:br>
              <a:rPr lang="en-US" dirty="0">
                <a:sym typeface="Source Sans Pro"/>
              </a:rPr>
            </a:br>
            <a:r>
              <a:rPr lang="en-US" dirty="0">
                <a:sym typeface="Source Sans Pro"/>
              </a:rPr>
              <a:t>(on top of existing 2,900 MW, for a total of 6,000 MW)</a:t>
            </a:r>
          </a:p>
          <a:p>
            <a:endParaRPr lang="en-US" dirty="0">
              <a:sym typeface="Source Sans Pro"/>
            </a:endParaRPr>
          </a:p>
          <a:p>
            <a:endParaRPr lang="en-US" dirty="0">
              <a:sym typeface="Source Sans Pro"/>
            </a:endParaRPr>
          </a:p>
          <a:p>
            <a:endParaRPr lang="en-US" dirty="0">
              <a:sym typeface="Source Sans Pro"/>
            </a:endParaRPr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D67FDF2-39EE-0F67-86DB-47DD68518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" t="2474" r="7491" b="12349"/>
          <a:stretch/>
        </p:blipFill>
        <p:spPr>
          <a:xfrm>
            <a:off x="8444205" y="1455575"/>
            <a:ext cx="3200400" cy="4105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55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A18F4E-8EAA-E712-135F-F571A1E10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531" y="2522613"/>
            <a:ext cx="3892282" cy="3263504"/>
          </a:xfrm>
        </p:spPr>
        <p:txBody>
          <a:bodyPr>
            <a:normAutofit lnSpcReduction="10000"/>
          </a:bodyPr>
          <a:lstStyle/>
          <a:p>
            <a:pPr marL="300038" indent="-300038">
              <a:lnSpc>
                <a:spcPct val="107000"/>
              </a:lnSpc>
              <a:buClrTx/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BPA_OR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&lt;-&gt;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PACW: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5,800 MW</a:t>
            </a:r>
            <a:endParaRPr lang="en-US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07000"/>
              </a:lnSpc>
              <a:buClrTx/>
              <a:buNone/>
            </a:pPr>
            <a:endParaRPr lang="en-US" sz="1100" dirty="0"/>
          </a:p>
          <a:p>
            <a:pPr marL="300038" indent="-300038">
              <a:lnSpc>
                <a:spcPct val="107000"/>
              </a:lnSpc>
              <a:buClrTx/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BPA_OR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&lt;-&gt;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IP: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2,000 MW</a:t>
            </a:r>
            <a:endParaRPr lang="en-US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ClrTx/>
              <a:buFont typeface="+mj-lt"/>
              <a:buAutoNum type="romanLcPeriod"/>
            </a:pPr>
            <a:endParaRPr lang="en-US" sz="1100" dirty="0"/>
          </a:p>
          <a:p>
            <a:pPr marL="300038" indent="-300038">
              <a:lnSpc>
                <a:spcPct val="107000"/>
              </a:lnSpc>
              <a:buClrTx/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BPA_OR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&lt;-&gt;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BPA_WA: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7,500 MW</a:t>
            </a:r>
            <a:b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0038" indent="-300038">
              <a:lnSpc>
                <a:spcPct val="107000"/>
              </a:lnSpc>
              <a:buClr>
                <a:schemeClr val="tx1"/>
              </a:buClr>
              <a:buFont typeface="+mj-lt"/>
              <a:buAutoNum type="romanLcPeriod"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Wildfire dates:</a:t>
            </a:r>
          </a:p>
          <a:p>
            <a:pPr marL="642938" lvl="1" indent="-300038">
              <a:lnSpc>
                <a:spcPct val="107000"/>
              </a:lnSpc>
              <a:buClr>
                <a:schemeClr val="tx1"/>
              </a:buClr>
              <a:buFont typeface="+mj-lt"/>
              <a:buAutoNum type="romanLcPeriod"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July 16-23</a:t>
            </a:r>
          </a:p>
          <a:p>
            <a:pPr marL="642938" lvl="1" indent="-300038">
              <a:lnSpc>
                <a:spcPct val="107000"/>
              </a:lnSpc>
              <a:buClr>
                <a:schemeClr val="tx1"/>
              </a:buClr>
              <a:buFont typeface="+mj-lt"/>
              <a:buAutoNum type="romanLcPeriod"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Derating:</a:t>
            </a:r>
          </a:p>
          <a:p>
            <a:pPr marL="985838" lvl="2" indent="-300038">
              <a:lnSpc>
                <a:spcPct val="107000"/>
              </a:lnSpc>
              <a:buClr>
                <a:schemeClr val="tx1"/>
              </a:buClr>
              <a:buFont typeface="+mj-lt"/>
              <a:buAutoNum type="romanLcPeriod"/>
            </a:pPr>
            <a:r>
              <a:rPr lang="en-US" dirty="0">
                <a:solidFill>
                  <a:srgbClr val="FF0000"/>
                </a:solidFill>
                <a:latin typeface="+mj-lt"/>
              </a:rPr>
              <a:t>50-90% of lines</a:t>
            </a:r>
          </a:p>
          <a:p>
            <a:pPr lvl="1">
              <a:lnSpc>
                <a:spcPct val="107000"/>
              </a:lnSpc>
              <a:buClrTx/>
              <a:buFont typeface="+mj-lt"/>
              <a:buAutoNum type="romanLcPeriod"/>
            </a:pPr>
            <a:endParaRPr lang="en-US" sz="1100" dirty="0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99510C13-22A1-86B7-7C41-998C95B6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542" y="1290709"/>
            <a:ext cx="3960298" cy="857250"/>
          </a:xfrm>
        </p:spPr>
        <p:txBody>
          <a:bodyPr>
            <a:normAutofit/>
          </a:bodyPr>
          <a:lstStyle/>
          <a:p>
            <a:r>
              <a:rPr lang="en-US" dirty="0"/>
              <a:t>Wildfire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5B8AE-99C9-4427-A85F-36AAAA6F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657B42-574E-E215-B320-F2C4B781E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254082"/>
            <a:ext cx="5201326" cy="57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6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5CC0-DD62-79EF-2283-E12DA265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5" y="104598"/>
            <a:ext cx="11116734" cy="921809"/>
          </a:xfrm>
        </p:spPr>
        <p:txBody>
          <a:bodyPr>
            <a:normAutofit/>
          </a:bodyPr>
          <a:lstStyle/>
          <a:p>
            <a:r>
              <a:rPr lang="en-US" sz="3600" dirty="0"/>
              <a:t>2027 Adequacy Assessment  Calls for Regional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72417-0163-580F-4070-8B9D72B89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05" y="932304"/>
            <a:ext cx="7396901" cy="499339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sym typeface="Source Sans Pro"/>
              </a:rPr>
              <a:t>In order to maintain resource adequacy, the </a:t>
            </a:r>
            <a:br>
              <a:rPr lang="en-US" dirty="0">
                <a:sym typeface="Source Sans Pro"/>
              </a:rPr>
            </a:br>
            <a:r>
              <a:rPr lang="en-US" dirty="0">
                <a:sym typeface="Source Sans Pro"/>
              </a:rPr>
              <a:t>region needs to: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Source Sans Pro"/>
              </a:rPr>
              <a:t>Follow the Council’s 2021 Power Plan resource strategy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Source Sans Pro"/>
              </a:rPr>
              <a:t>Includes adding 3,100 MW of additional reserves </a:t>
            </a:r>
            <a:br>
              <a:rPr lang="en-US" dirty="0">
                <a:sym typeface="Source Sans Pro"/>
              </a:rPr>
            </a:br>
            <a:r>
              <a:rPr lang="en-US" dirty="0">
                <a:sym typeface="Source Sans Pro"/>
              </a:rPr>
              <a:t>(double the current amount)</a:t>
            </a:r>
          </a:p>
          <a:p>
            <a:pPr marL="0" indent="0">
              <a:buNone/>
            </a:pPr>
            <a:endParaRPr lang="en-US" dirty="0">
              <a:sym typeface="Source Sans Pro"/>
            </a:endParaRPr>
          </a:p>
          <a:p>
            <a:pPr marL="0" indent="0">
              <a:buNone/>
            </a:pPr>
            <a:r>
              <a:rPr lang="en-US" dirty="0">
                <a:sym typeface="Source Sans Pro"/>
              </a:rPr>
              <a:t>Doing nothing will put the region at great risk.</a:t>
            </a:r>
          </a:p>
          <a:p>
            <a:pPr marL="0" indent="0">
              <a:buNone/>
            </a:pPr>
            <a:endParaRPr lang="en-US" dirty="0">
              <a:sym typeface="Source Sans Pro"/>
            </a:endParaRPr>
          </a:p>
          <a:p>
            <a:pPr marL="0" indent="0">
              <a:buNone/>
            </a:pPr>
            <a:r>
              <a:rPr lang="en-US" dirty="0">
                <a:sym typeface="Source Sans Pro"/>
              </a:rPr>
              <a:t>Futures with increased electrification require </a:t>
            </a:r>
          </a:p>
          <a:p>
            <a:pPr marL="0" indent="0">
              <a:buNone/>
            </a:pPr>
            <a:r>
              <a:rPr lang="en-US" dirty="0">
                <a:sym typeface="Source Sans Pro"/>
              </a:rPr>
              <a:t>additional renewable buildouts and energy efficiency </a:t>
            </a:r>
          </a:p>
          <a:p>
            <a:pPr marL="0" indent="0">
              <a:buNone/>
            </a:pPr>
            <a:r>
              <a:rPr lang="en-US" dirty="0">
                <a:sym typeface="Source Sans Pro"/>
              </a:rPr>
              <a:t>as identified in the 2021 Power Plan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340B9E6-958C-260A-0649-153B21E84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53" b="13547"/>
          <a:stretch/>
        </p:blipFill>
        <p:spPr>
          <a:xfrm>
            <a:off x="8062945" y="1102607"/>
            <a:ext cx="3719833" cy="46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74DA-7FAE-D664-2BBC-5E45FC77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5" y="9053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Strategy Will Help Secure </a:t>
            </a:r>
            <a:br>
              <a:rPr lang="en-US" sz="3600" dirty="0"/>
            </a:br>
            <a:r>
              <a:rPr lang="en-US" sz="3600" dirty="0"/>
              <a:t>Regional Adequacy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B848A-7025-B1B1-24A1-99046A761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5" y="1551036"/>
            <a:ext cx="4245228" cy="441643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noProof="0" dirty="0">
                <a:sym typeface="Source Sans Pro"/>
              </a:rPr>
              <a:t>Ensures that on average no more than 1 year in 20 will have a significant event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noProof="0" dirty="0">
                <a:sym typeface="Source Sans Pro"/>
              </a:rPr>
              <a:t>Nearly eliminates issues in the summer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noProof="0" dirty="0">
                <a:sym typeface="Source Sans Pro"/>
              </a:rPr>
              <a:t>Mitigates the need for emergency resources in the winter through less frequent and smaller events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sym typeface="Source Sans Pro"/>
              </a:rPr>
              <a:t>Protects against long shortfall events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ED7370-F06A-9EBA-4D23-FA4337B57EB9}"/>
              </a:ext>
            </a:extLst>
          </p:cNvPr>
          <p:cNvGrpSpPr/>
          <p:nvPr/>
        </p:nvGrpSpPr>
        <p:grpSpPr>
          <a:xfrm>
            <a:off x="4509307" y="3452153"/>
            <a:ext cx="7592986" cy="2515315"/>
            <a:chOff x="4509307" y="3601260"/>
            <a:chExt cx="7592986" cy="25153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82A254-F020-6892-9BDE-04805EDE8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307" y="3770537"/>
              <a:ext cx="7592986" cy="2346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0771A2-D30E-27A7-9B82-87E9869A4417}"/>
                </a:ext>
              </a:extLst>
            </p:cNvPr>
            <p:cNvSpPr txBox="1"/>
            <p:nvPr/>
          </p:nvSpPr>
          <p:spPr>
            <a:xfrm>
              <a:off x="6629400" y="3601260"/>
              <a:ext cx="407436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Reference with Resource Strategy (</a:t>
              </a:r>
              <a:r>
                <a:rPr lang="en-US" sz="1600" i="1" dirty="0">
                  <a:solidFill>
                    <a:schemeClr val="accent1"/>
                  </a:solidFill>
                </a:rPr>
                <a:t>RS Ref</a:t>
              </a:r>
              <a:r>
                <a:rPr lang="en-US" sz="16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32E6F8-B451-074E-DDFC-DA68C7FF4A2D}"/>
              </a:ext>
            </a:extLst>
          </p:cNvPr>
          <p:cNvGrpSpPr/>
          <p:nvPr/>
        </p:nvGrpSpPr>
        <p:grpSpPr>
          <a:xfrm>
            <a:off x="4509307" y="816921"/>
            <a:ext cx="7592988" cy="2516938"/>
            <a:chOff x="4509307" y="816921"/>
            <a:chExt cx="7592988" cy="25169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6A32CB-0889-8496-DBFA-57C8111A1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307" y="986198"/>
              <a:ext cx="7592988" cy="2347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6F2D84-F431-49CB-EEB4-DEE4393E2A2C}"/>
                </a:ext>
              </a:extLst>
            </p:cNvPr>
            <p:cNvSpPr txBox="1"/>
            <p:nvPr/>
          </p:nvSpPr>
          <p:spPr>
            <a:xfrm>
              <a:off x="6466117" y="816921"/>
              <a:ext cx="43309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Reference without Resource Strategy (</a:t>
              </a:r>
              <a:r>
                <a:rPr lang="en-US" sz="1600" i="1" dirty="0">
                  <a:solidFill>
                    <a:schemeClr val="accent1"/>
                  </a:solidFill>
                </a:rPr>
                <a:t>No RS</a:t>
              </a:r>
              <a:r>
                <a:rPr lang="en-US" sz="16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93EDF2A-908E-C697-2694-25594547BB92}"/>
              </a:ext>
            </a:extLst>
          </p:cNvPr>
          <p:cNvSpPr txBox="1">
            <a:spLocks/>
          </p:cNvSpPr>
          <p:nvPr/>
        </p:nvSpPr>
        <p:spPr>
          <a:xfrm>
            <a:off x="6547528" y="330219"/>
            <a:ext cx="5184940" cy="390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defRPr>
            </a:lvl1pPr>
          </a:lstStyle>
          <a:p>
            <a:pPr algn="ctr"/>
            <a:r>
              <a:rPr lang="en-US" sz="1400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Heatmaps of Maximum Capacity Shortfall (MW) by Month-Hour</a:t>
            </a:r>
            <a:br>
              <a:rPr lang="en-US" sz="1400" b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400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(2027 Adequacy Assessment)</a:t>
            </a:r>
          </a:p>
        </p:txBody>
      </p:sp>
    </p:spTree>
    <p:extLst>
      <p:ext uri="{BB962C8B-B14F-4D97-AF65-F5344CB8AC3E}">
        <p14:creationId xmlns:p14="http://schemas.microsoft.com/office/powerpoint/2010/main" val="15715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10C9-B7DA-FCAB-EFD5-8FE0D1EC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of Studies for Potential Futures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1D0A1D-1A4C-76AF-F86E-BF50763B7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285875"/>
            <a:ext cx="7467600" cy="489585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en-US" dirty="0"/>
              <a:t>Resource Strategy baseline (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RS Ref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en-US" dirty="0"/>
              <a:t>No Resource Strategy (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No RS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en-US" dirty="0"/>
              <a:t>Minimum Resource Strategy (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Min RS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en-US" dirty="0"/>
              <a:t>Limited Markets (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RS Ref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en-US" dirty="0"/>
              <a:t>High WECC Demand (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RS Ref, +200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aMW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EE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en-US" dirty="0"/>
              <a:t>Global Instability (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RS Ref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en-US" dirty="0"/>
              <a:t>Early Coal Retirement without Replacement (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RS Ref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en-US" dirty="0"/>
              <a:t>No WECC Buildout (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RS Ref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en-US" dirty="0"/>
              <a:t>SW Drought (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RS Ref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en-US" dirty="0"/>
              <a:t>Pipeline Freeze (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RS Ref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75"/>
              </a:spcBef>
            </a:pPr>
            <a:r>
              <a:rPr lang="en-US" dirty="0"/>
              <a:t>Wildfire (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RS Ref</a:t>
            </a:r>
            <a:r>
              <a:rPr lang="en-US" dirty="0"/>
              <a:t>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248E0F7-BEED-530B-5F17-16C7C5632B91}"/>
              </a:ext>
            </a:extLst>
          </p:cNvPr>
          <p:cNvSpPr/>
          <p:nvPr/>
        </p:nvSpPr>
        <p:spPr>
          <a:xfrm rot="10800000">
            <a:off x="3351680" y="5000625"/>
            <a:ext cx="371475" cy="1104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1FF4D84-7D0A-ADE0-457C-AF181CFA1C77}"/>
              </a:ext>
            </a:extLst>
          </p:cNvPr>
          <p:cNvSpPr/>
          <p:nvPr/>
        </p:nvSpPr>
        <p:spPr>
          <a:xfrm rot="10800000">
            <a:off x="3293658" y="2804685"/>
            <a:ext cx="371475" cy="18988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60B67D34-4092-AA99-EE20-4AB270AD5D3F}"/>
              </a:ext>
            </a:extLst>
          </p:cNvPr>
          <p:cNvSpPr/>
          <p:nvPr/>
        </p:nvSpPr>
        <p:spPr>
          <a:xfrm rot="10800000">
            <a:off x="3250227" y="1514715"/>
            <a:ext cx="371475" cy="1096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6A361-A61E-E037-DF00-0A23B7F6FADD}"/>
              </a:ext>
            </a:extLst>
          </p:cNvPr>
          <p:cNvSpPr txBox="1"/>
          <p:nvPr/>
        </p:nvSpPr>
        <p:spPr>
          <a:xfrm>
            <a:off x="2307080" y="5239528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WECC </a:t>
            </a:r>
            <a:br>
              <a:rPr lang="en-US" b="1" dirty="0"/>
            </a:br>
            <a:r>
              <a:rPr lang="en-US" b="1" dirty="0"/>
              <a:t>Stress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3D2791-0F0F-B39A-ADEB-7CF5DE1632FE}"/>
              </a:ext>
            </a:extLst>
          </p:cNvPr>
          <p:cNvSpPr txBox="1"/>
          <p:nvPr/>
        </p:nvSpPr>
        <p:spPr>
          <a:xfrm>
            <a:off x="1900506" y="3440581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Market </a:t>
            </a:r>
            <a:br>
              <a:rPr lang="en-US" b="1" dirty="0"/>
            </a:br>
            <a:r>
              <a:rPr lang="en-US" b="1" dirty="0"/>
              <a:t>Conditions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92776A-C7D2-B986-3B6F-8CEED3BB6FCE}"/>
              </a:ext>
            </a:extLst>
          </p:cNvPr>
          <p:cNvSpPr txBox="1"/>
          <p:nvPr/>
        </p:nvSpPr>
        <p:spPr>
          <a:xfrm>
            <a:off x="1645345" y="1723838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Plan Resource </a:t>
            </a:r>
            <a:br>
              <a:rPr lang="en-US" b="1" dirty="0"/>
            </a:br>
            <a:r>
              <a:rPr lang="en-US" b="1" dirty="0"/>
              <a:t>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880AA-A835-413F-A033-787B748E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410EB8-A01E-483B-9F37-9B9DDCDD71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8">
            <a:extLst>
              <a:ext uri="{FF2B5EF4-FFF2-40B4-BE49-F238E27FC236}">
                <a16:creationId xmlns:a16="http://schemas.microsoft.com/office/drawing/2014/main" id="{BCB7FE94-46FB-716C-F71F-025032FFF9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5" t="8233" r="5572" b="15604"/>
          <a:stretch/>
        </p:blipFill>
        <p:spPr>
          <a:xfrm>
            <a:off x="0" y="1"/>
            <a:ext cx="12192000" cy="616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1048675" y="2354667"/>
            <a:ext cx="10094651" cy="14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85000"/>
              </a:lnSpc>
              <a:buSzPts val="990"/>
              <a:buNone/>
              <a:defRPr sz="3980">
                <a:solidFill>
                  <a:srgbClr val="F9FBFD"/>
                </a:solidFill>
                <a:effectLst>
                  <a:outerShdw blurRad="38100" dist="38100" dir="2700000" algn="tl" rotWithShape="0">
                    <a:prstClr val="black">
                      <a:alpha val="63000"/>
                    </a:prstClr>
                  </a:outerShdw>
                </a:effectLst>
                <a:latin typeface="Crimson Pro"/>
                <a:ea typeface="Crimson Pro"/>
                <a:cs typeface="Crimson Pro"/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r>
              <a:rPr lang="en" sz="5307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  <a:sym typeface="Crimson Pro"/>
              </a:rPr>
              <a:t>A New Multi-Metric Approach</a:t>
            </a:r>
            <a:endParaRPr sz="5307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  <a:sym typeface="Crimson Pro"/>
            </a:endParaRPr>
          </a:p>
        </p:txBody>
      </p:sp>
    </p:spTree>
    <p:extLst>
      <p:ext uri="{BB962C8B-B14F-4D97-AF65-F5344CB8AC3E}">
        <p14:creationId xmlns:p14="http://schemas.microsoft.com/office/powerpoint/2010/main" val="298808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8B6B-4C52-BAB1-FCA2-3C8C1826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45" y="260349"/>
            <a:ext cx="10515600" cy="1325563"/>
          </a:xfrm>
        </p:spPr>
        <p:txBody>
          <a:bodyPr/>
          <a:lstStyle/>
          <a:p>
            <a:r>
              <a:rPr lang="en-US" dirty="0"/>
              <a:t>Need to Assess </a:t>
            </a:r>
            <a:br>
              <a:rPr lang="en-US" dirty="0"/>
            </a:br>
            <a:r>
              <a:rPr lang="en-US" dirty="0"/>
              <a:t>Multiple Areas of Risk</a:t>
            </a:r>
          </a:p>
        </p:txBody>
      </p:sp>
      <p:sp>
        <p:nvSpPr>
          <p:cNvPr id="5" name="Google Shape;242;p13">
            <a:extLst>
              <a:ext uri="{FF2B5EF4-FFF2-40B4-BE49-F238E27FC236}">
                <a16:creationId xmlns:a16="http://schemas.microsoft.com/office/drawing/2014/main" id="{BEE13BDD-0B4B-6113-A334-18A2DCECF17C}"/>
              </a:ext>
            </a:extLst>
          </p:cNvPr>
          <p:cNvSpPr txBox="1"/>
          <p:nvPr/>
        </p:nvSpPr>
        <p:spPr>
          <a:xfrm>
            <a:off x="407745" y="1370075"/>
            <a:ext cx="4752000" cy="3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1600"/>
            </a:pPr>
            <a:endParaRPr lang="en" sz="2133" dirty="0">
              <a:solidFill>
                <a:srgbClr val="3D3E3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600"/>
            </a:pPr>
            <a:endParaRPr lang="en" sz="2133" dirty="0">
              <a:solidFill>
                <a:srgbClr val="3D3E3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en" sz="2133" dirty="0">
                <a:solidFill>
                  <a:srgbClr val="3D3E3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Council is shifting to a new, more sophisticated, multi-dimensional approach, to measure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en" sz="2133" dirty="0">
                <a:solidFill>
                  <a:srgbClr val="3D3E3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adequacy</a:t>
            </a:r>
            <a:endParaRPr sz="2133" dirty="0">
              <a:solidFill>
                <a:srgbClr val="3D3E3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300"/>
            </a:pPr>
            <a:endParaRPr sz="1733" dirty="0">
              <a:solidFill>
                <a:srgbClr val="3D3E3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585" indent="-228594">
              <a:lnSpc>
                <a:spcPct val="75000"/>
              </a:lnSpc>
              <a:buClr>
                <a:srgbClr val="000000"/>
              </a:buClr>
              <a:buSzPts val="1600"/>
            </a:pPr>
            <a:endParaRPr sz="2133" dirty="0">
              <a:solidFill>
                <a:srgbClr val="3D3E3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600"/>
            </a:pPr>
            <a:endParaRPr sz="2133" dirty="0">
              <a:solidFill>
                <a:srgbClr val="3D3E3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1600"/>
            </a:pPr>
            <a:endParaRPr sz="2133" dirty="0">
              <a:solidFill>
                <a:srgbClr val="3D3E3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" name="Google Shape;243;p13">
            <a:extLst>
              <a:ext uri="{FF2B5EF4-FFF2-40B4-BE49-F238E27FC236}">
                <a16:creationId xmlns:a16="http://schemas.microsoft.com/office/drawing/2014/main" id="{CC39FC90-610D-54FF-C898-F5449FA4310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82345" y="2748026"/>
            <a:ext cx="662940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568E3-D0F7-87CC-3892-C0005C946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745" y="0"/>
            <a:ext cx="703225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D66F-F387-90AC-62A6-AEC995E4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23" y="-17519"/>
            <a:ext cx="10515600" cy="1325563"/>
          </a:xfrm>
        </p:spPr>
        <p:txBody>
          <a:bodyPr/>
          <a:lstStyle/>
          <a:p>
            <a:r>
              <a:rPr lang="en-US" dirty="0"/>
              <a:t>Proposed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E99A-A68D-1199-783D-49886C01C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52" y="1216484"/>
            <a:ext cx="10515600" cy="5082592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LOLEV – Prevent overly frequent use of emergency measures </a:t>
            </a:r>
          </a:p>
          <a:p>
            <a:pPr lvl="1"/>
            <a:r>
              <a:rPr lang="en-US" sz="1800" dirty="0"/>
              <a:t>Expected number of shortfall events/year, counting all shortfall events </a:t>
            </a:r>
          </a:p>
          <a:p>
            <a:pPr lvl="1"/>
            <a:r>
              <a:rPr lang="en-US" sz="1800" dirty="0"/>
              <a:t>Adequacy Limit = Provisional threshold of 0.1 or 0.2 shortfall events/year   </a:t>
            </a:r>
          </a:p>
          <a:p>
            <a:pPr lvl="1"/>
            <a:endParaRPr lang="en-US" sz="1800" dirty="0"/>
          </a:p>
          <a:p>
            <a:r>
              <a:rPr lang="en-US" sz="1800" dirty="0">
                <a:solidFill>
                  <a:schemeClr val="accent1"/>
                </a:solidFill>
              </a:rPr>
              <a:t>Duration VaR97.5 – Limit the risk of long shortfall events to 1/40 years</a:t>
            </a:r>
          </a:p>
          <a:p>
            <a:pPr lvl="1"/>
            <a:r>
              <a:rPr lang="en-US" sz="1800" dirty="0"/>
              <a:t>Longest shortfall event for the 97.5th worst simulation year </a:t>
            </a:r>
          </a:p>
          <a:p>
            <a:pPr lvl="1"/>
            <a:r>
              <a:rPr lang="en-US" sz="1800" dirty="0"/>
              <a:t>Adequacy Limit = Provisional threshold of 8 to 12 hours</a:t>
            </a:r>
          </a:p>
          <a:p>
            <a:pPr marL="457200" lvl="1" indent="0">
              <a:buNone/>
            </a:pPr>
            <a:r>
              <a:rPr lang="en-US" sz="1800" dirty="0"/>
              <a:t>     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Peak VaR97.5 – Limit the risk of big capacity shortfalls to 1/40 years </a:t>
            </a:r>
          </a:p>
          <a:p>
            <a:pPr lvl="1"/>
            <a:r>
              <a:rPr lang="en-US" sz="1800" dirty="0"/>
              <a:t>Highest single-hour shortfall for the 97.5th worst simulation year   </a:t>
            </a:r>
          </a:p>
          <a:p>
            <a:pPr lvl="1"/>
            <a:r>
              <a:rPr lang="en-US" sz="1800" dirty="0"/>
              <a:t>Adequacy Limit = Provisional threshold of 2,000 to 3,000 MW</a:t>
            </a:r>
          </a:p>
          <a:p>
            <a:pPr lvl="1"/>
            <a:r>
              <a:rPr lang="en-US" sz="1800" dirty="0"/>
              <a:t>Limit set to aggregate emergency capacity or acceptable amount of single-hour demand at risk  </a:t>
            </a:r>
          </a:p>
          <a:p>
            <a:pPr marL="457200" lvl="1" indent="0">
              <a:buNone/>
            </a:pPr>
            <a:r>
              <a:rPr lang="en-US" sz="1800" dirty="0"/>
              <a:t>    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Energy VaR97.5 – Limit the risk of big energy shortfalls to 1/40 years   </a:t>
            </a:r>
          </a:p>
          <a:p>
            <a:pPr lvl="1"/>
            <a:r>
              <a:rPr lang="en-US" sz="1800" dirty="0"/>
              <a:t>Total annual shortfall energy for the 97.5th worst simulation year   </a:t>
            </a:r>
          </a:p>
          <a:p>
            <a:pPr lvl="1"/>
            <a:r>
              <a:rPr lang="en-US" sz="1800" dirty="0"/>
              <a:t>Adequacy Limit = Provisional threshold of 4,000 to 8,000 MWh</a:t>
            </a:r>
          </a:p>
          <a:p>
            <a:pPr lvl="1"/>
            <a:r>
              <a:rPr lang="en-US" sz="1800" dirty="0"/>
              <a:t>Limit set to aggregate emergency energy or acceptable amount of annual energy demand at risk</a:t>
            </a:r>
          </a:p>
          <a:p>
            <a:pPr lvl="1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5F1F3-0107-2A5F-1A2E-E3CE6A1DEE13}"/>
              </a:ext>
            </a:extLst>
          </p:cNvPr>
          <p:cNvSpPr txBox="1"/>
          <p:nvPr/>
        </p:nvSpPr>
        <p:spPr>
          <a:xfrm>
            <a:off x="482285" y="1308044"/>
            <a:ext cx="128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Frequency</a:t>
            </a:r>
          </a:p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metric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AA9F3-1FDA-DC70-23A6-38E38F7EE3EC}"/>
              </a:ext>
            </a:extLst>
          </p:cNvPr>
          <p:cNvSpPr txBox="1"/>
          <p:nvPr/>
        </p:nvSpPr>
        <p:spPr>
          <a:xfrm>
            <a:off x="469305" y="251800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Duration</a:t>
            </a:r>
          </a:p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F8F69-0228-4D7C-BDD2-12E27E20D480}"/>
              </a:ext>
            </a:extLst>
          </p:cNvPr>
          <p:cNvSpPr txBox="1"/>
          <p:nvPr/>
        </p:nvSpPr>
        <p:spPr>
          <a:xfrm>
            <a:off x="461155" y="4539729"/>
            <a:ext cx="128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Magnitude</a:t>
            </a:r>
          </a:p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metrics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E35B16A-05C8-EDBF-E200-657595598533}"/>
              </a:ext>
            </a:extLst>
          </p:cNvPr>
          <p:cNvSpPr/>
          <p:nvPr/>
        </p:nvSpPr>
        <p:spPr>
          <a:xfrm>
            <a:off x="1688505" y="3534541"/>
            <a:ext cx="285493" cy="26567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36CB1DDD-78A2-4D89-42CD-C7620B521899}"/>
              </a:ext>
            </a:extLst>
          </p:cNvPr>
          <p:cNvSpPr/>
          <p:nvPr/>
        </p:nvSpPr>
        <p:spPr>
          <a:xfrm>
            <a:off x="1746938" y="2431645"/>
            <a:ext cx="257083" cy="7326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6C93811-CBA4-C426-ED38-FE8BAA45CB3F}"/>
              </a:ext>
            </a:extLst>
          </p:cNvPr>
          <p:cNvSpPr/>
          <p:nvPr/>
        </p:nvSpPr>
        <p:spPr>
          <a:xfrm>
            <a:off x="1746939" y="1289246"/>
            <a:ext cx="257083" cy="7326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231CD4-9058-57C6-9651-00C429845461}"/>
              </a:ext>
            </a:extLst>
          </p:cNvPr>
          <p:cNvSpPr txBox="1"/>
          <p:nvPr/>
        </p:nvSpPr>
        <p:spPr>
          <a:xfrm>
            <a:off x="10180970" y="1365230"/>
            <a:ext cx="1600118" cy="861774"/>
          </a:xfrm>
          <a:prstGeom prst="rect">
            <a:avLst/>
          </a:prstGeom>
          <a:noFill/>
          <a:ln w="28575">
            <a:solidFill>
              <a:srgbClr val="FA62E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A62EF"/>
                </a:solidFill>
              </a:rPr>
              <a:t>97.5%  =  39/40</a:t>
            </a:r>
          </a:p>
          <a:p>
            <a:endParaRPr lang="en-US" sz="1600" i="1" dirty="0">
              <a:solidFill>
                <a:srgbClr val="FA62EF"/>
              </a:solidFill>
            </a:endParaRPr>
          </a:p>
          <a:p>
            <a:r>
              <a:rPr lang="en-US" sz="1600" i="1" dirty="0">
                <a:solidFill>
                  <a:srgbClr val="FA62EF"/>
                </a:solidFill>
              </a:rPr>
              <a:t>2.5%  =  1/40</a:t>
            </a:r>
          </a:p>
        </p:txBody>
      </p:sp>
    </p:spTree>
    <p:extLst>
      <p:ext uri="{BB962C8B-B14F-4D97-AF65-F5344CB8AC3E}">
        <p14:creationId xmlns:p14="http://schemas.microsoft.com/office/powerpoint/2010/main" val="6178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NWPCC">
      <a:dk1>
        <a:srgbClr val="000000"/>
      </a:dk1>
      <a:lt1>
        <a:srgbClr val="FFFFFF"/>
      </a:lt1>
      <a:dk2>
        <a:srgbClr val="3D3D39"/>
      </a:dk2>
      <a:lt2>
        <a:srgbClr val="E7E6E6"/>
      </a:lt2>
      <a:accent1>
        <a:srgbClr val="256595"/>
      </a:accent1>
      <a:accent2>
        <a:srgbClr val="66CBFB"/>
      </a:accent2>
      <a:accent3>
        <a:srgbClr val="446252"/>
      </a:accent3>
      <a:accent4>
        <a:srgbClr val="FFCB68"/>
      </a:accent4>
      <a:accent5>
        <a:srgbClr val="EC8353"/>
      </a:accent5>
      <a:accent6>
        <a:srgbClr val="8BB956"/>
      </a:accent6>
      <a:hlink>
        <a:srgbClr val="66CBFB"/>
      </a:hlink>
      <a:folHlink>
        <a:srgbClr val="949C9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PCC_Template.potx" id="{DFAFD203-3BF5-45CC-A0BB-33A5D44D15F8}" vid="{4A96AB5F-0C86-4E63-A367-B79AE9F5FA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F48AA445CC06B144A5A2B4CDB1EAD1C1" ma:contentTypeVersion="44" ma:contentTypeDescription="" ma:contentTypeScope="" ma:versionID="ffea79868ba6d15d0713c92da9e43423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140</IndustryCode>
    <CaseStatus xmlns="dc463f71-b30c-4ab2-9473-d307f9d35888">Pending</CaseStatus>
    <OpenedDate xmlns="dc463f71-b30c-4ab2-9473-d307f9d35888">2021-02-12T08:00:00+00:00</OpenedDate>
    <SignificantOrder xmlns="dc463f71-b30c-4ab2-9473-d307f9d35888">false</SignificantOrder>
    <Date1 xmlns="dc463f71-b30c-4ab2-9473-d307f9d35888">2023-07-24T07:00:00+00:00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>Avista Corporation;Puget Sound Energy;PacifiCorp</CaseCompanyNames>
    <Nickname xmlns="http://schemas.microsoft.com/sharepoint/v3" xsi:nil="true"/>
    <DocketNumber xmlns="dc463f71-b30c-4ab2-9473-d307f9d35888">210096</DocketNumber>
    <DelegatedOrder xmlns="dc463f71-b30c-4ab2-9473-d307f9d35888">false</DelegatedOrder>
  </documentManagement>
</p:properties>
</file>

<file path=customXml/itemProps1.xml><?xml version="1.0" encoding="utf-8"?>
<ds:datastoreItem xmlns:ds="http://schemas.openxmlformats.org/officeDocument/2006/customXml" ds:itemID="{5F467E75-9649-4C04-BA7C-EF8CBE2462DE}"/>
</file>

<file path=customXml/itemProps2.xml><?xml version="1.0" encoding="utf-8"?>
<ds:datastoreItem xmlns:ds="http://schemas.openxmlformats.org/officeDocument/2006/customXml" ds:itemID="{019930CC-AAA8-4DAF-9BA3-C12AED3AC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AEA8F4-17A0-4F26-9279-838E1F1BD919}"/>
</file>

<file path=customXml/itemProps4.xml><?xml version="1.0" encoding="utf-8"?>
<ds:datastoreItem xmlns:ds="http://schemas.openxmlformats.org/officeDocument/2006/customXml" ds:itemID="{0E7942E1-DBB3-4F5E-AF32-FC71FE389CCE}"/>
</file>

<file path=docProps/app.xml><?xml version="1.0" encoding="utf-8"?>
<Properties xmlns="http://schemas.openxmlformats.org/officeDocument/2006/extended-properties" xmlns:vt="http://schemas.openxmlformats.org/officeDocument/2006/docPropsVTypes">
  <Template>NWPCC_Template</Template>
  <TotalTime>10605</TotalTime>
  <Words>1593</Words>
  <Application>Microsoft Office PowerPoint</Application>
  <PresentationFormat>Widescreen</PresentationFormat>
  <Paragraphs>298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Crimson Pro Medium</vt:lpstr>
      <vt:lpstr>Dubai</vt:lpstr>
      <vt:lpstr>Source Sans Pro</vt:lpstr>
      <vt:lpstr>System Font Regular</vt:lpstr>
      <vt:lpstr>Trebuchet MS</vt:lpstr>
      <vt:lpstr>Office Theme</vt:lpstr>
      <vt:lpstr>Pacific Northwest  Resource Adequacy</vt:lpstr>
      <vt:lpstr>Agenda</vt:lpstr>
      <vt:lpstr>2021 Power Plan Recommendations</vt:lpstr>
      <vt:lpstr>2027 Adequacy Assessment  Calls for Regional Action</vt:lpstr>
      <vt:lpstr>The Strategy Will Help Secure  Regional Adequacy </vt:lpstr>
      <vt:lpstr>Reminder of Studies for Potential Futures</vt:lpstr>
      <vt:lpstr>PowerPoint Presentation</vt:lpstr>
      <vt:lpstr>Need to Assess  Multiple Areas of Risk</vt:lpstr>
      <vt:lpstr>Proposed Metrics</vt:lpstr>
      <vt:lpstr>Rephrasing the Adequacy Perspective</vt:lpstr>
      <vt:lpstr>Multi-Metric Overview</vt:lpstr>
      <vt:lpstr>PowerPoint Presentation</vt:lpstr>
      <vt:lpstr>Current Market Reliance Limit Offers Effective Risk Mitigation </vt:lpstr>
      <vt:lpstr>Future Buildouts in WECC May Pose Market Dynamic Risks that Influence Adequacy</vt:lpstr>
      <vt:lpstr>Example of Daily California Summer Import/Export Behavior</vt:lpstr>
      <vt:lpstr>PowerPoint Presentation</vt:lpstr>
      <vt:lpstr>Philosophical Approach to Thresholds</vt:lpstr>
      <vt:lpstr>Planning for Uncertainty</vt:lpstr>
      <vt:lpstr>PowerPoint Presentation</vt:lpstr>
      <vt:lpstr>Collaboration is Key</vt:lpstr>
      <vt:lpstr>Questions</vt:lpstr>
      <vt:lpstr>Appendix</vt:lpstr>
      <vt:lpstr>Limited Markets </vt:lpstr>
      <vt:lpstr>  High WECC Demand </vt:lpstr>
      <vt:lpstr>  Persistent Global Instability </vt:lpstr>
      <vt:lpstr>Early Coal Retirement</vt:lpstr>
      <vt:lpstr>No WECC Buildout</vt:lpstr>
      <vt:lpstr>Pipeline Freeze-off </vt:lpstr>
      <vt:lpstr>SW Drought</vt:lpstr>
      <vt:lpstr>Wildfire</vt:lpstr>
    </vt:vector>
  </TitlesOfParts>
  <Company>Northwest Power and Conservation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 Northwest  Power Supply Adequacy</dc:title>
  <dc:creator>Eric Schrepel</dc:creator>
  <cp:lastModifiedBy>Dor Hirsh Bar Gai</cp:lastModifiedBy>
  <cp:revision>24</cp:revision>
  <dcterms:created xsi:type="dcterms:W3CDTF">2023-05-31T16:08:17Z</dcterms:created>
  <dcterms:modified xsi:type="dcterms:W3CDTF">2023-07-21T20:26:33Z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0x0101006E56B4D1795A2E4DB2F0B01679ED314A00F48AA445CC06B144A5A2B4CDB1EAD1C1</vt:lpwstr>
  </property>
  <property fmtid="{D5CDD505-2E9C-101B-9397-08002B2CF9AE}" pid="3" name="_docset_NoMedatataSyncRequired">
    <vt:lpwstr>False</vt:lpwstr>
  </property>
</Properties>
</file>