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31.xml" ContentType="application/vnd.openxmlformats-officedocument.presentationml.slide+xml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8.xml" ContentType="application/vnd.openxmlformats-officedocument.presentationml.slide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338" r:id="rId4"/>
    <p:sldId id="344" r:id="rId5"/>
    <p:sldId id="444" r:id="rId6"/>
    <p:sldId id="401" r:id="rId7"/>
    <p:sldId id="402" r:id="rId8"/>
    <p:sldId id="403" r:id="rId9"/>
    <p:sldId id="441" r:id="rId10"/>
    <p:sldId id="442" r:id="rId11"/>
    <p:sldId id="445" r:id="rId12"/>
    <p:sldId id="443" r:id="rId13"/>
    <p:sldId id="408" r:id="rId14"/>
    <p:sldId id="409" r:id="rId15"/>
    <p:sldId id="410" r:id="rId16"/>
    <p:sldId id="411" r:id="rId17"/>
    <p:sldId id="412" r:id="rId18"/>
    <p:sldId id="415" r:id="rId19"/>
    <p:sldId id="418" r:id="rId20"/>
    <p:sldId id="419" r:id="rId21"/>
    <p:sldId id="420" r:id="rId22"/>
    <p:sldId id="446" r:id="rId23"/>
    <p:sldId id="340" r:id="rId24"/>
    <p:sldId id="392" r:id="rId25"/>
    <p:sldId id="341" r:id="rId26"/>
    <p:sldId id="346" r:id="rId27"/>
    <p:sldId id="348" r:id="rId28"/>
    <p:sldId id="394" r:id="rId29"/>
    <p:sldId id="349" r:id="rId30"/>
    <p:sldId id="447" r:id="rId31"/>
    <p:sldId id="352" r:id="rId32"/>
    <p:sldId id="395" r:id="rId33"/>
    <p:sldId id="351" r:id="rId34"/>
    <p:sldId id="397" r:id="rId35"/>
    <p:sldId id="396" r:id="rId36"/>
    <p:sldId id="448" r:id="rId37"/>
    <p:sldId id="353" r:id="rId38"/>
    <p:sldId id="449" r:id="rId39"/>
    <p:sldId id="450" r:id="rId40"/>
    <p:sldId id="383" r:id="rId41"/>
    <p:sldId id="385" r:id="rId42"/>
    <p:sldId id="384" r:id="rId43"/>
    <p:sldId id="440" r:id="rId44"/>
    <p:sldId id="387" r:id="rId45"/>
    <p:sldId id="388" r:id="rId46"/>
    <p:sldId id="438" r:id="rId47"/>
    <p:sldId id="451" r:id="rId48"/>
    <p:sldId id="439" r:id="rId49"/>
  </p:sldIdLst>
  <p:sldSz cx="9144000" cy="6858000" type="screen4x3"/>
  <p:notesSz cx="700405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7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>
        <p:scale>
          <a:sx n="100" d="100"/>
          <a:sy n="100" d="100"/>
        </p:scale>
        <p:origin x="-12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05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8" Type="http://schemas.openxmlformats.org/officeDocument/2006/relationships/customXml" Target="../customXml/item4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63E4E-885F-46C4-A0E9-E01A0C6785E6}" type="doc">
      <dgm:prSet loTypeId="urn:microsoft.com/office/officeart/2005/8/layout/cycle5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458142-A79A-4533-8AEF-4ED85E57A472}">
      <dgm:prSet phldrT="[Text]" custT="1"/>
      <dgm:spPr/>
      <dgm:t>
        <a:bodyPr/>
        <a:lstStyle/>
        <a:p>
          <a:r>
            <a:rPr lang="en-US" sz="1800" dirty="0" smtClean="0"/>
            <a:t>Resource Needs</a:t>
          </a:r>
          <a:endParaRPr lang="en-US" sz="1800" dirty="0"/>
        </a:p>
      </dgm:t>
    </dgm:pt>
    <dgm:pt modelId="{92051A9B-617C-4348-8697-5DC3F78BF68D}" type="parTrans" cxnId="{6C512B7D-89C8-4A8E-ACF7-1F98479DCA0E}">
      <dgm:prSet/>
      <dgm:spPr/>
      <dgm:t>
        <a:bodyPr/>
        <a:lstStyle/>
        <a:p>
          <a:endParaRPr lang="en-US"/>
        </a:p>
      </dgm:t>
    </dgm:pt>
    <dgm:pt modelId="{027BCA59-0C79-42E9-90BC-E2143DAE59CE}" type="sibTrans" cxnId="{6C512B7D-89C8-4A8E-ACF7-1F98479DCA0E}">
      <dgm:prSet/>
      <dgm:spPr/>
      <dgm:t>
        <a:bodyPr/>
        <a:lstStyle/>
        <a:p>
          <a:endParaRPr lang="en-US"/>
        </a:p>
      </dgm:t>
    </dgm:pt>
    <dgm:pt modelId="{FD252C8F-CFC0-4622-958C-323021705A74}">
      <dgm:prSet phldrT="[Text]" custT="1"/>
      <dgm:spPr/>
      <dgm:t>
        <a:bodyPr/>
        <a:lstStyle/>
        <a:p>
          <a:r>
            <a:rPr lang="en-US" sz="1800" dirty="0" smtClean="0"/>
            <a:t>Planning Assumptions &amp; Resource Alternatives</a:t>
          </a:r>
          <a:endParaRPr lang="en-US" sz="1800" dirty="0"/>
        </a:p>
      </dgm:t>
    </dgm:pt>
    <dgm:pt modelId="{6343E4C3-9583-4E5F-860A-8CD5C90FF303}" type="parTrans" cxnId="{8D19512D-C33C-480B-9DDB-C4374F2A8C63}">
      <dgm:prSet/>
      <dgm:spPr/>
      <dgm:t>
        <a:bodyPr/>
        <a:lstStyle/>
        <a:p>
          <a:endParaRPr lang="en-US"/>
        </a:p>
      </dgm:t>
    </dgm:pt>
    <dgm:pt modelId="{FD0D17BB-6C83-4BCC-AFD6-215704517345}" type="sibTrans" cxnId="{8D19512D-C33C-480B-9DDB-C4374F2A8C63}">
      <dgm:prSet/>
      <dgm:spPr/>
      <dgm:t>
        <a:bodyPr/>
        <a:lstStyle/>
        <a:p>
          <a:endParaRPr lang="en-US"/>
        </a:p>
      </dgm:t>
    </dgm:pt>
    <dgm:pt modelId="{6AD48BF1-985D-4E6C-8133-BFF9BA5BDE0D}">
      <dgm:prSet phldrT="[Text]" custT="1"/>
      <dgm:spPr/>
      <dgm:t>
        <a:bodyPr/>
        <a:lstStyle/>
        <a:p>
          <a:r>
            <a:rPr lang="en-US" sz="1800" dirty="0" smtClean="0"/>
            <a:t>Decisions</a:t>
          </a:r>
          <a:endParaRPr lang="en-US" sz="1800" dirty="0"/>
        </a:p>
      </dgm:t>
    </dgm:pt>
    <dgm:pt modelId="{68CA9A19-6026-4E22-984B-8940A7CE28DE}" type="parTrans" cxnId="{D510A552-7C5C-40F6-BEB0-C8C69AA069E8}">
      <dgm:prSet/>
      <dgm:spPr/>
      <dgm:t>
        <a:bodyPr/>
        <a:lstStyle/>
        <a:p>
          <a:endParaRPr lang="en-US"/>
        </a:p>
      </dgm:t>
    </dgm:pt>
    <dgm:pt modelId="{EBC809D7-A893-47AB-8357-4F94D1BE8561}" type="sibTrans" cxnId="{D510A552-7C5C-40F6-BEB0-C8C69AA069E8}">
      <dgm:prSet/>
      <dgm:spPr/>
      <dgm:t>
        <a:bodyPr/>
        <a:lstStyle/>
        <a:p>
          <a:endParaRPr lang="en-US"/>
        </a:p>
      </dgm:t>
    </dgm:pt>
    <dgm:pt modelId="{FB6685F8-C964-4FB8-9029-75D2AB1F538C}">
      <dgm:prSet custT="1"/>
      <dgm:spPr/>
      <dgm:t>
        <a:bodyPr/>
        <a:lstStyle/>
        <a:p>
          <a:r>
            <a:rPr lang="en-US" sz="1800" dirty="0" smtClean="0"/>
            <a:t>Commitment to “Action”</a:t>
          </a:r>
          <a:endParaRPr lang="en-US" sz="1800" dirty="0"/>
        </a:p>
      </dgm:t>
    </dgm:pt>
    <dgm:pt modelId="{E464C486-5F6E-4036-B42E-B68D2D923E7A}" type="parTrans" cxnId="{9728E14A-090B-4ECD-9D2C-DFF3F47F138D}">
      <dgm:prSet/>
      <dgm:spPr/>
      <dgm:t>
        <a:bodyPr/>
        <a:lstStyle/>
        <a:p>
          <a:endParaRPr lang="en-US"/>
        </a:p>
      </dgm:t>
    </dgm:pt>
    <dgm:pt modelId="{FF3AED98-FF34-4338-BA23-E4F14C6A106B}" type="sibTrans" cxnId="{9728E14A-090B-4ECD-9D2C-DFF3F47F138D}">
      <dgm:prSet/>
      <dgm:spPr/>
      <dgm:t>
        <a:bodyPr/>
        <a:lstStyle/>
        <a:p>
          <a:endParaRPr lang="en-US"/>
        </a:p>
      </dgm:t>
    </dgm:pt>
    <dgm:pt modelId="{3227A9EB-69B5-481E-89F4-8BFAAF9E31A5}">
      <dgm:prSet custT="1"/>
      <dgm:spPr/>
      <dgm:t>
        <a:bodyPr/>
        <a:lstStyle/>
        <a:p>
          <a:r>
            <a:rPr lang="en-US" sz="1800" dirty="0" smtClean="0"/>
            <a:t>Analysis of Alternatives  Portfolio Analysis</a:t>
          </a:r>
          <a:endParaRPr lang="en-US" sz="1800" dirty="0"/>
        </a:p>
      </dgm:t>
    </dgm:pt>
    <dgm:pt modelId="{40D2A1DD-7E23-4470-8363-C421D6F40A77}" type="parTrans" cxnId="{D1BE2684-DB08-4717-AB97-4D8A9B8E4876}">
      <dgm:prSet/>
      <dgm:spPr/>
      <dgm:t>
        <a:bodyPr/>
        <a:lstStyle/>
        <a:p>
          <a:endParaRPr lang="en-US"/>
        </a:p>
      </dgm:t>
    </dgm:pt>
    <dgm:pt modelId="{9BBADF01-113C-467A-B4DC-E950A34918B1}" type="sibTrans" cxnId="{D1BE2684-DB08-4717-AB97-4D8A9B8E4876}">
      <dgm:prSet/>
      <dgm:spPr/>
      <dgm:t>
        <a:bodyPr/>
        <a:lstStyle/>
        <a:p>
          <a:endParaRPr lang="en-US"/>
        </a:p>
      </dgm:t>
    </dgm:pt>
    <dgm:pt modelId="{FB740930-E894-465F-A6CD-FA1CEA706B89}">
      <dgm:prSet custT="1"/>
      <dgm:spPr/>
      <dgm:t>
        <a:bodyPr/>
        <a:lstStyle/>
        <a:p>
          <a:r>
            <a:rPr lang="en-US" sz="1800" dirty="0" smtClean="0"/>
            <a:t>Analysis of Results</a:t>
          </a:r>
          <a:endParaRPr lang="en-US" sz="1800" dirty="0"/>
        </a:p>
      </dgm:t>
    </dgm:pt>
    <dgm:pt modelId="{26342BE4-BE51-4CD0-AA92-A265C039B2CA}" type="parTrans" cxnId="{85626B45-8C37-4D2E-B369-F91559AAE28E}">
      <dgm:prSet/>
      <dgm:spPr/>
      <dgm:t>
        <a:bodyPr/>
        <a:lstStyle/>
        <a:p>
          <a:endParaRPr lang="en-US"/>
        </a:p>
      </dgm:t>
    </dgm:pt>
    <dgm:pt modelId="{EBF9F176-80E2-40F1-98B8-375BC3C663ED}" type="sibTrans" cxnId="{85626B45-8C37-4D2E-B369-F91559AAE28E}">
      <dgm:prSet/>
      <dgm:spPr/>
      <dgm:t>
        <a:bodyPr/>
        <a:lstStyle/>
        <a:p>
          <a:endParaRPr lang="en-US"/>
        </a:p>
      </dgm:t>
    </dgm:pt>
    <dgm:pt modelId="{187ADC7F-0783-4AAD-9BFA-5AB94CD3E2E5}" type="pres">
      <dgm:prSet presAssocID="{56363E4E-885F-46C4-A0E9-E01A0C6785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5EC70-3487-4092-BF87-F8B62F2F9317}" type="pres">
      <dgm:prSet presAssocID="{C5458142-A79A-4533-8AEF-4ED85E57A472}" presName="node" presStyleLbl="node1" presStyleIdx="0" presStyleCnt="6" custScaleX="158832" custScaleY="90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94890-7204-4AEC-A67A-FC128C8B44B1}" type="pres">
      <dgm:prSet presAssocID="{C5458142-A79A-4533-8AEF-4ED85E57A472}" presName="spNode" presStyleCnt="0"/>
      <dgm:spPr/>
    </dgm:pt>
    <dgm:pt modelId="{AB3EAF64-A96E-47AE-A168-2FBADECDA3A8}" type="pres">
      <dgm:prSet presAssocID="{027BCA59-0C79-42E9-90BC-E2143DAE59CE}" presName="sibTrans" presStyleLbl="sibTrans1D1" presStyleIdx="0" presStyleCnt="6"/>
      <dgm:spPr/>
      <dgm:t>
        <a:bodyPr/>
        <a:lstStyle/>
        <a:p>
          <a:endParaRPr lang="en-US"/>
        </a:p>
      </dgm:t>
    </dgm:pt>
    <dgm:pt modelId="{2747A0B0-2606-42AA-B673-2585FD664FD1}" type="pres">
      <dgm:prSet presAssocID="{FD252C8F-CFC0-4622-958C-323021705A74}" presName="node" presStyleLbl="node1" presStyleIdx="1" presStyleCnt="6" custScaleX="167019" custScaleY="90934" custRadScaleRad="98580" custRadScaleInc="15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EEAA9-1CFA-45E0-BAB4-C93BDA6EC993}" type="pres">
      <dgm:prSet presAssocID="{FD252C8F-CFC0-4622-958C-323021705A74}" presName="spNode" presStyleCnt="0"/>
      <dgm:spPr/>
    </dgm:pt>
    <dgm:pt modelId="{78643BAC-5B2A-4281-8DFD-9912DDBD067A}" type="pres">
      <dgm:prSet presAssocID="{FD0D17BB-6C83-4BCC-AFD6-215704517345}" presName="sibTrans" presStyleLbl="sibTrans1D1" presStyleIdx="1" presStyleCnt="6"/>
      <dgm:spPr/>
      <dgm:t>
        <a:bodyPr/>
        <a:lstStyle/>
        <a:p>
          <a:endParaRPr lang="en-US"/>
        </a:p>
      </dgm:t>
    </dgm:pt>
    <dgm:pt modelId="{F18F486F-E943-4269-9F8A-7CD730F87ADD}" type="pres">
      <dgm:prSet presAssocID="{3227A9EB-69B5-481E-89F4-8BFAAF9E31A5}" presName="node" presStyleLbl="node1" presStyleIdx="2" presStyleCnt="6" custScaleX="138393" custScaleY="90934" custRadScaleRad="98580" custRadScaleInc="-15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7DB1C-2FFE-40CC-9571-53C30EA8C107}" type="pres">
      <dgm:prSet presAssocID="{3227A9EB-69B5-481E-89F4-8BFAAF9E31A5}" presName="spNode" presStyleCnt="0"/>
      <dgm:spPr/>
    </dgm:pt>
    <dgm:pt modelId="{6AA09B05-B6B1-44D2-834A-D23654075E80}" type="pres">
      <dgm:prSet presAssocID="{9BBADF01-113C-467A-B4DC-E950A34918B1}" presName="sibTrans" presStyleLbl="sibTrans1D1" presStyleIdx="2" presStyleCnt="6"/>
      <dgm:spPr/>
      <dgm:t>
        <a:bodyPr/>
        <a:lstStyle/>
        <a:p>
          <a:endParaRPr lang="en-US"/>
        </a:p>
      </dgm:t>
    </dgm:pt>
    <dgm:pt modelId="{D880854A-AF27-4A38-8DB1-EAF9AD97448E}" type="pres">
      <dgm:prSet presAssocID="{FB740930-E894-465F-A6CD-FA1CEA706B89}" presName="node" presStyleLbl="node1" presStyleIdx="3" presStyleCnt="6" custScaleX="128191" custScaleY="90934" custRadScaleRad="101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161AF-BD76-488C-85AD-3AB4B86994F0}" type="pres">
      <dgm:prSet presAssocID="{FB740930-E894-465F-A6CD-FA1CEA706B89}" presName="spNode" presStyleCnt="0"/>
      <dgm:spPr/>
    </dgm:pt>
    <dgm:pt modelId="{6F8B7423-3725-4547-940F-B946B8DCD0FD}" type="pres">
      <dgm:prSet presAssocID="{EBF9F176-80E2-40F1-98B8-375BC3C663E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8F689025-B867-42AE-9531-33DB20A6C3A5}" type="pres">
      <dgm:prSet presAssocID="{6AD48BF1-985D-4E6C-8133-BFF9BA5BDE0D}" presName="node" presStyleLbl="node1" presStyleIdx="4" presStyleCnt="6" custScaleX="158832" custScaleY="90934" custRadScaleRad="96729" custRadScaleInc="2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66C5C-2D21-46EF-B0E5-CF59641309D4}" type="pres">
      <dgm:prSet presAssocID="{6AD48BF1-985D-4E6C-8133-BFF9BA5BDE0D}" presName="spNode" presStyleCnt="0"/>
      <dgm:spPr/>
    </dgm:pt>
    <dgm:pt modelId="{7C5BA10D-BAF1-4F6D-9C39-8F6FD9E9AB6B}" type="pres">
      <dgm:prSet presAssocID="{EBC809D7-A893-47AB-8357-4F94D1BE8561}" presName="sibTrans" presStyleLbl="sibTrans1D1" presStyleIdx="4" presStyleCnt="6"/>
      <dgm:spPr/>
      <dgm:t>
        <a:bodyPr/>
        <a:lstStyle/>
        <a:p>
          <a:endParaRPr lang="en-US"/>
        </a:p>
      </dgm:t>
    </dgm:pt>
    <dgm:pt modelId="{54D94A86-33D3-4689-BD12-3A42EBE61067}" type="pres">
      <dgm:prSet presAssocID="{FB6685F8-C964-4FB8-9029-75D2AB1F538C}" presName="node" presStyleLbl="node1" presStyleIdx="5" presStyleCnt="6" custScaleX="158832" custScaleY="90934" custRadScaleRad="98580" custRadScaleInc="-15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6844E-0385-4302-9483-38CD32EFFA71}" type="pres">
      <dgm:prSet presAssocID="{FB6685F8-C964-4FB8-9029-75D2AB1F538C}" presName="spNode" presStyleCnt="0"/>
      <dgm:spPr/>
    </dgm:pt>
    <dgm:pt modelId="{6DEA5942-2340-4773-B852-92117FEC3249}" type="pres">
      <dgm:prSet presAssocID="{FF3AED98-FF34-4338-BA23-E4F14C6A106B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85626B45-8C37-4D2E-B369-F91559AAE28E}" srcId="{56363E4E-885F-46C4-A0E9-E01A0C6785E6}" destId="{FB740930-E894-465F-A6CD-FA1CEA706B89}" srcOrd="3" destOrd="0" parTransId="{26342BE4-BE51-4CD0-AA92-A265C039B2CA}" sibTransId="{EBF9F176-80E2-40F1-98B8-375BC3C663ED}"/>
    <dgm:cxn modelId="{FB4BB533-8940-4839-A5F4-B39213B9B90E}" type="presOf" srcId="{56363E4E-885F-46C4-A0E9-E01A0C6785E6}" destId="{187ADC7F-0783-4AAD-9BFA-5AB94CD3E2E5}" srcOrd="0" destOrd="0" presId="urn:microsoft.com/office/officeart/2005/8/layout/cycle5"/>
    <dgm:cxn modelId="{A9EBEBF0-D029-43BE-AA2A-E36EF2DAF1C2}" type="presOf" srcId="{9BBADF01-113C-467A-B4DC-E950A34918B1}" destId="{6AA09B05-B6B1-44D2-834A-D23654075E80}" srcOrd="0" destOrd="0" presId="urn:microsoft.com/office/officeart/2005/8/layout/cycle5"/>
    <dgm:cxn modelId="{D510A552-7C5C-40F6-BEB0-C8C69AA069E8}" srcId="{56363E4E-885F-46C4-A0E9-E01A0C6785E6}" destId="{6AD48BF1-985D-4E6C-8133-BFF9BA5BDE0D}" srcOrd="4" destOrd="0" parTransId="{68CA9A19-6026-4E22-984B-8940A7CE28DE}" sibTransId="{EBC809D7-A893-47AB-8357-4F94D1BE8561}"/>
    <dgm:cxn modelId="{D1BE2684-DB08-4717-AB97-4D8A9B8E4876}" srcId="{56363E4E-885F-46C4-A0E9-E01A0C6785E6}" destId="{3227A9EB-69B5-481E-89F4-8BFAAF9E31A5}" srcOrd="2" destOrd="0" parTransId="{40D2A1DD-7E23-4470-8363-C421D6F40A77}" sibTransId="{9BBADF01-113C-467A-B4DC-E950A34918B1}"/>
    <dgm:cxn modelId="{FB01210D-1178-4054-AFBC-279226A28DDC}" type="presOf" srcId="{3227A9EB-69B5-481E-89F4-8BFAAF9E31A5}" destId="{F18F486F-E943-4269-9F8A-7CD730F87ADD}" srcOrd="0" destOrd="0" presId="urn:microsoft.com/office/officeart/2005/8/layout/cycle5"/>
    <dgm:cxn modelId="{EBFC21AF-55CF-49CB-9D8F-8BD22D0A77C9}" type="presOf" srcId="{C5458142-A79A-4533-8AEF-4ED85E57A472}" destId="{C885EC70-3487-4092-BF87-F8B62F2F9317}" srcOrd="0" destOrd="0" presId="urn:microsoft.com/office/officeart/2005/8/layout/cycle5"/>
    <dgm:cxn modelId="{2C16118A-B2D2-43F4-858D-640E388666AE}" type="presOf" srcId="{FF3AED98-FF34-4338-BA23-E4F14C6A106B}" destId="{6DEA5942-2340-4773-B852-92117FEC3249}" srcOrd="0" destOrd="0" presId="urn:microsoft.com/office/officeart/2005/8/layout/cycle5"/>
    <dgm:cxn modelId="{AAB77085-5B98-49B3-BCD6-7A4E2167FA7B}" type="presOf" srcId="{EBF9F176-80E2-40F1-98B8-375BC3C663ED}" destId="{6F8B7423-3725-4547-940F-B946B8DCD0FD}" srcOrd="0" destOrd="0" presId="urn:microsoft.com/office/officeart/2005/8/layout/cycle5"/>
    <dgm:cxn modelId="{6C512B7D-89C8-4A8E-ACF7-1F98479DCA0E}" srcId="{56363E4E-885F-46C4-A0E9-E01A0C6785E6}" destId="{C5458142-A79A-4533-8AEF-4ED85E57A472}" srcOrd="0" destOrd="0" parTransId="{92051A9B-617C-4348-8697-5DC3F78BF68D}" sibTransId="{027BCA59-0C79-42E9-90BC-E2143DAE59CE}"/>
    <dgm:cxn modelId="{2387FF33-E6EC-4A7E-9F30-6C345EDCDB48}" type="presOf" srcId="{027BCA59-0C79-42E9-90BC-E2143DAE59CE}" destId="{AB3EAF64-A96E-47AE-A168-2FBADECDA3A8}" srcOrd="0" destOrd="0" presId="urn:microsoft.com/office/officeart/2005/8/layout/cycle5"/>
    <dgm:cxn modelId="{361FA12C-0E6A-46D7-87E8-FAA8208E674D}" type="presOf" srcId="{FB6685F8-C964-4FB8-9029-75D2AB1F538C}" destId="{54D94A86-33D3-4689-BD12-3A42EBE61067}" srcOrd="0" destOrd="0" presId="urn:microsoft.com/office/officeart/2005/8/layout/cycle5"/>
    <dgm:cxn modelId="{8D19512D-C33C-480B-9DDB-C4374F2A8C63}" srcId="{56363E4E-885F-46C4-A0E9-E01A0C6785E6}" destId="{FD252C8F-CFC0-4622-958C-323021705A74}" srcOrd="1" destOrd="0" parTransId="{6343E4C3-9583-4E5F-860A-8CD5C90FF303}" sibTransId="{FD0D17BB-6C83-4BCC-AFD6-215704517345}"/>
    <dgm:cxn modelId="{714335FB-9656-4A59-92F7-D2406FA9D0B5}" type="presOf" srcId="{6AD48BF1-985D-4E6C-8133-BFF9BA5BDE0D}" destId="{8F689025-B867-42AE-9531-33DB20A6C3A5}" srcOrd="0" destOrd="0" presId="urn:microsoft.com/office/officeart/2005/8/layout/cycle5"/>
    <dgm:cxn modelId="{5C942B56-5E28-4335-8EC7-D6B7E54D9FB9}" type="presOf" srcId="{EBC809D7-A893-47AB-8357-4F94D1BE8561}" destId="{7C5BA10D-BAF1-4F6D-9C39-8F6FD9E9AB6B}" srcOrd="0" destOrd="0" presId="urn:microsoft.com/office/officeart/2005/8/layout/cycle5"/>
    <dgm:cxn modelId="{2865D954-4AFF-4DE4-8438-A1FA079D58E3}" type="presOf" srcId="{FD252C8F-CFC0-4622-958C-323021705A74}" destId="{2747A0B0-2606-42AA-B673-2585FD664FD1}" srcOrd="0" destOrd="0" presId="urn:microsoft.com/office/officeart/2005/8/layout/cycle5"/>
    <dgm:cxn modelId="{9728E14A-090B-4ECD-9D2C-DFF3F47F138D}" srcId="{56363E4E-885F-46C4-A0E9-E01A0C6785E6}" destId="{FB6685F8-C964-4FB8-9029-75D2AB1F538C}" srcOrd="5" destOrd="0" parTransId="{E464C486-5F6E-4036-B42E-B68D2D923E7A}" sibTransId="{FF3AED98-FF34-4338-BA23-E4F14C6A106B}"/>
    <dgm:cxn modelId="{B93E2997-28EC-408E-81AE-6B4B1C6157D1}" type="presOf" srcId="{FD0D17BB-6C83-4BCC-AFD6-215704517345}" destId="{78643BAC-5B2A-4281-8DFD-9912DDBD067A}" srcOrd="0" destOrd="0" presId="urn:microsoft.com/office/officeart/2005/8/layout/cycle5"/>
    <dgm:cxn modelId="{E9218E24-FDFC-4E40-8E90-11F1FE08F73B}" type="presOf" srcId="{FB740930-E894-465F-A6CD-FA1CEA706B89}" destId="{D880854A-AF27-4A38-8DB1-EAF9AD97448E}" srcOrd="0" destOrd="0" presId="urn:microsoft.com/office/officeart/2005/8/layout/cycle5"/>
    <dgm:cxn modelId="{92786705-B13F-4C7F-A39B-62F3578D9866}" type="presParOf" srcId="{187ADC7F-0783-4AAD-9BFA-5AB94CD3E2E5}" destId="{C885EC70-3487-4092-BF87-F8B62F2F9317}" srcOrd="0" destOrd="0" presId="urn:microsoft.com/office/officeart/2005/8/layout/cycle5"/>
    <dgm:cxn modelId="{40118179-0C3A-4270-8851-59D349007B2B}" type="presParOf" srcId="{187ADC7F-0783-4AAD-9BFA-5AB94CD3E2E5}" destId="{E6394890-7204-4AEC-A67A-FC128C8B44B1}" srcOrd="1" destOrd="0" presId="urn:microsoft.com/office/officeart/2005/8/layout/cycle5"/>
    <dgm:cxn modelId="{37244B41-95A5-41F5-A713-6D810770229C}" type="presParOf" srcId="{187ADC7F-0783-4AAD-9BFA-5AB94CD3E2E5}" destId="{AB3EAF64-A96E-47AE-A168-2FBADECDA3A8}" srcOrd="2" destOrd="0" presId="urn:microsoft.com/office/officeart/2005/8/layout/cycle5"/>
    <dgm:cxn modelId="{C4CBA655-8ED2-4334-A59A-129D30BF0EDB}" type="presParOf" srcId="{187ADC7F-0783-4AAD-9BFA-5AB94CD3E2E5}" destId="{2747A0B0-2606-42AA-B673-2585FD664FD1}" srcOrd="3" destOrd="0" presId="urn:microsoft.com/office/officeart/2005/8/layout/cycle5"/>
    <dgm:cxn modelId="{4639344F-05D7-4A06-8B8A-15A353B4E1C8}" type="presParOf" srcId="{187ADC7F-0783-4AAD-9BFA-5AB94CD3E2E5}" destId="{254EEAA9-1CFA-45E0-BAB4-C93BDA6EC993}" srcOrd="4" destOrd="0" presId="urn:microsoft.com/office/officeart/2005/8/layout/cycle5"/>
    <dgm:cxn modelId="{0A96C611-05FD-48EC-91A1-E62CDC9DF87B}" type="presParOf" srcId="{187ADC7F-0783-4AAD-9BFA-5AB94CD3E2E5}" destId="{78643BAC-5B2A-4281-8DFD-9912DDBD067A}" srcOrd="5" destOrd="0" presId="urn:microsoft.com/office/officeart/2005/8/layout/cycle5"/>
    <dgm:cxn modelId="{90518C89-EB05-4D27-9460-C3A9810F9E2B}" type="presParOf" srcId="{187ADC7F-0783-4AAD-9BFA-5AB94CD3E2E5}" destId="{F18F486F-E943-4269-9F8A-7CD730F87ADD}" srcOrd="6" destOrd="0" presId="urn:microsoft.com/office/officeart/2005/8/layout/cycle5"/>
    <dgm:cxn modelId="{546D6BC1-C9F8-430D-8A54-2C38CC0A5AA9}" type="presParOf" srcId="{187ADC7F-0783-4AAD-9BFA-5AB94CD3E2E5}" destId="{F037DB1C-2FFE-40CC-9571-53C30EA8C107}" srcOrd="7" destOrd="0" presId="urn:microsoft.com/office/officeart/2005/8/layout/cycle5"/>
    <dgm:cxn modelId="{DD22516A-A89C-4F68-B91F-FDDAD2275474}" type="presParOf" srcId="{187ADC7F-0783-4AAD-9BFA-5AB94CD3E2E5}" destId="{6AA09B05-B6B1-44D2-834A-D23654075E80}" srcOrd="8" destOrd="0" presId="urn:microsoft.com/office/officeart/2005/8/layout/cycle5"/>
    <dgm:cxn modelId="{095B82EA-7009-425F-8C63-BE028B101D61}" type="presParOf" srcId="{187ADC7F-0783-4AAD-9BFA-5AB94CD3E2E5}" destId="{D880854A-AF27-4A38-8DB1-EAF9AD97448E}" srcOrd="9" destOrd="0" presId="urn:microsoft.com/office/officeart/2005/8/layout/cycle5"/>
    <dgm:cxn modelId="{D076A5CC-817C-4CB2-8FCA-9F6730577D67}" type="presParOf" srcId="{187ADC7F-0783-4AAD-9BFA-5AB94CD3E2E5}" destId="{5DE161AF-BD76-488C-85AD-3AB4B86994F0}" srcOrd="10" destOrd="0" presId="urn:microsoft.com/office/officeart/2005/8/layout/cycle5"/>
    <dgm:cxn modelId="{69B930E8-30DF-41E9-9CF6-AA4B8D07D187}" type="presParOf" srcId="{187ADC7F-0783-4AAD-9BFA-5AB94CD3E2E5}" destId="{6F8B7423-3725-4547-940F-B946B8DCD0FD}" srcOrd="11" destOrd="0" presId="urn:microsoft.com/office/officeart/2005/8/layout/cycle5"/>
    <dgm:cxn modelId="{29117A0D-41DC-4D44-B83B-76B788BF5D5F}" type="presParOf" srcId="{187ADC7F-0783-4AAD-9BFA-5AB94CD3E2E5}" destId="{8F689025-B867-42AE-9531-33DB20A6C3A5}" srcOrd="12" destOrd="0" presId="urn:microsoft.com/office/officeart/2005/8/layout/cycle5"/>
    <dgm:cxn modelId="{BA7A4F39-8D89-4326-99B3-331DF7392C4B}" type="presParOf" srcId="{187ADC7F-0783-4AAD-9BFA-5AB94CD3E2E5}" destId="{86D66C5C-2D21-46EF-B0E5-CF59641309D4}" srcOrd="13" destOrd="0" presId="urn:microsoft.com/office/officeart/2005/8/layout/cycle5"/>
    <dgm:cxn modelId="{8A7D53D5-54DC-414E-952B-A474B1869C33}" type="presParOf" srcId="{187ADC7F-0783-4AAD-9BFA-5AB94CD3E2E5}" destId="{7C5BA10D-BAF1-4F6D-9C39-8F6FD9E9AB6B}" srcOrd="14" destOrd="0" presId="urn:microsoft.com/office/officeart/2005/8/layout/cycle5"/>
    <dgm:cxn modelId="{D11024BB-1F75-4546-AEC3-F6255AD9039B}" type="presParOf" srcId="{187ADC7F-0783-4AAD-9BFA-5AB94CD3E2E5}" destId="{54D94A86-33D3-4689-BD12-3A42EBE61067}" srcOrd="15" destOrd="0" presId="urn:microsoft.com/office/officeart/2005/8/layout/cycle5"/>
    <dgm:cxn modelId="{1429F044-140C-4F15-A4FF-69D555B75AD1}" type="presParOf" srcId="{187ADC7F-0783-4AAD-9BFA-5AB94CD3E2E5}" destId="{16C6844E-0385-4302-9483-38CD32EFFA71}" srcOrd="16" destOrd="0" presId="urn:microsoft.com/office/officeart/2005/8/layout/cycle5"/>
    <dgm:cxn modelId="{48C1D546-B63A-4320-8FFA-5BFCE546F8C8}" type="presParOf" srcId="{187ADC7F-0783-4AAD-9BFA-5AB94CD3E2E5}" destId="{6DEA5942-2340-4773-B852-92117FEC3249}" srcOrd="17" destOrd="0" presId="urn:microsoft.com/office/officeart/2005/8/layout/cycle5"/>
  </dgm:cxnLst>
  <dgm:bg>
    <a:solidFill>
      <a:schemeClr val="bg1">
        <a:alpha val="61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63E4E-885F-46C4-A0E9-E01A0C6785E6}" type="doc">
      <dgm:prSet loTypeId="urn:microsoft.com/office/officeart/2005/8/layout/cycle5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458142-A79A-4533-8AEF-4ED85E57A472}">
      <dgm:prSet phldrT="[Text]" custT="1"/>
      <dgm:spPr/>
      <dgm:t>
        <a:bodyPr/>
        <a:lstStyle/>
        <a:p>
          <a:r>
            <a:rPr lang="en-US" sz="1800" dirty="0" smtClean="0"/>
            <a:t>Resource Needs</a:t>
          </a:r>
          <a:endParaRPr lang="en-US" sz="1800" dirty="0"/>
        </a:p>
      </dgm:t>
    </dgm:pt>
    <dgm:pt modelId="{92051A9B-617C-4348-8697-5DC3F78BF68D}" type="parTrans" cxnId="{6C512B7D-89C8-4A8E-ACF7-1F98479DCA0E}">
      <dgm:prSet/>
      <dgm:spPr/>
      <dgm:t>
        <a:bodyPr/>
        <a:lstStyle/>
        <a:p>
          <a:endParaRPr lang="en-US"/>
        </a:p>
      </dgm:t>
    </dgm:pt>
    <dgm:pt modelId="{027BCA59-0C79-42E9-90BC-E2143DAE59CE}" type="sibTrans" cxnId="{6C512B7D-89C8-4A8E-ACF7-1F98479DCA0E}">
      <dgm:prSet/>
      <dgm:spPr/>
      <dgm:t>
        <a:bodyPr/>
        <a:lstStyle/>
        <a:p>
          <a:endParaRPr lang="en-US"/>
        </a:p>
      </dgm:t>
    </dgm:pt>
    <dgm:pt modelId="{FD252C8F-CFC0-4622-958C-323021705A74}">
      <dgm:prSet phldrT="[Text]" custT="1"/>
      <dgm:spPr/>
      <dgm:t>
        <a:bodyPr/>
        <a:lstStyle/>
        <a:p>
          <a:r>
            <a:rPr lang="en-US" sz="1800" dirty="0" smtClean="0"/>
            <a:t>Planning Assumptions &amp; Resource Alternatives</a:t>
          </a:r>
          <a:endParaRPr lang="en-US" sz="1800" dirty="0"/>
        </a:p>
      </dgm:t>
    </dgm:pt>
    <dgm:pt modelId="{6343E4C3-9583-4E5F-860A-8CD5C90FF303}" type="parTrans" cxnId="{8D19512D-C33C-480B-9DDB-C4374F2A8C63}">
      <dgm:prSet/>
      <dgm:spPr/>
      <dgm:t>
        <a:bodyPr/>
        <a:lstStyle/>
        <a:p>
          <a:endParaRPr lang="en-US"/>
        </a:p>
      </dgm:t>
    </dgm:pt>
    <dgm:pt modelId="{FD0D17BB-6C83-4BCC-AFD6-215704517345}" type="sibTrans" cxnId="{8D19512D-C33C-480B-9DDB-C4374F2A8C63}">
      <dgm:prSet/>
      <dgm:spPr/>
      <dgm:t>
        <a:bodyPr/>
        <a:lstStyle/>
        <a:p>
          <a:endParaRPr lang="en-US"/>
        </a:p>
      </dgm:t>
    </dgm:pt>
    <dgm:pt modelId="{6AD48BF1-985D-4E6C-8133-BFF9BA5BDE0D}">
      <dgm:prSet phldrT="[Text]" custT="1"/>
      <dgm:spPr/>
      <dgm:t>
        <a:bodyPr/>
        <a:lstStyle/>
        <a:p>
          <a:r>
            <a:rPr lang="en-US" sz="1800" dirty="0" smtClean="0"/>
            <a:t>Decisions</a:t>
          </a:r>
          <a:endParaRPr lang="en-US" sz="1800" dirty="0"/>
        </a:p>
      </dgm:t>
    </dgm:pt>
    <dgm:pt modelId="{68CA9A19-6026-4E22-984B-8940A7CE28DE}" type="parTrans" cxnId="{D510A552-7C5C-40F6-BEB0-C8C69AA069E8}">
      <dgm:prSet/>
      <dgm:spPr/>
      <dgm:t>
        <a:bodyPr/>
        <a:lstStyle/>
        <a:p>
          <a:endParaRPr lang="en-US"/>
        </a:p>
      </dgm:t>
    </dgm:pt>
    <dgm:pt modelId="{EBC809D7-A893-47AB-8357-4F94D1BE8561}" type="sibTrans" cxnId="{D510A552-7C5C-40F6-BEB0-C8C69AA069E8}">
      <dgm:prSet/>
      <dgm:spPr/>
      <dgm:t>
        <a:bodyPr/>
        <a:lstStyle/>
        <a:p>
          <a:endParaRPr lang="en-US"/>
        </a:p>
      </dgm:t>
    </dgm:pt>
    <dgm:pt modelId="{FB6685F8-C964-4FB8-9029-75D2AB1F538C}">
      <dgm:prSet custT="1"/>
      <dgm:spPr/>
      <dgm:t>
        <a:bodyPr/>
        <a:lstStyle/>
        <a:p>
          <a:r>
            <a:rPr lang="en-US" sz="1800" dirty="0" smtClean="0"/>
            <a:t>Commitment to “Action”</a:t>
          </a:r>
          <a:endParaRPr lang="en-US" sz="1800" dirty="0"/>
        </a:p>
      </dgm:t>
    </dgm:pt>
    <dgm:pt modelId="{E464C486-5F6E-4036-B42E-B68D2D923E7A}" type="parTrans" cxnId="{9728E14A-090B-4ECD-9D2C-DFF3F47F138D}">
      <dgm:prSet/>
      <dgm:spPr/>
      <dgm:t>
        <a:bodyPr/>
        <a:lstStyle/>
        <a:p>
          <a:endParaRPr lang="en-US"/>
        </a:p>
      </dgm:t>
    </dgm:pt>
    <dgm:pt modelId="{FF3AED98-FF34-4338-BA23-E4F14C6A106B}" type="sibTrans" cxnId="{9728E14A-090B-4ECD-9D2C-DFF3F47F138D}">
      <dgm:prSet/>
      <dgm:spPr/>
      <dgm:t>
        <a:bodyPr/>
        <a:lstStyle/>
        <a:p>
          <a:endParaRPr lang="en-US"/>
        </a:p>
      </dgm:t>
    </dgm:pt>
    <dgm:pt modelId="{3227A9EB-69B5-481E-89F4-8BFAAF9E31A5}">
      <dgm:prSet custT="1"/>
      <dgm:spPr/>
      <dgm:t>
        <a:bodyPr/>
        <a:lstStyle/>
        <a:p>
          <a:r>
            <a:rPr lang="en-US" sz="1800" dirty="0" smtClean="0"/>
            <a:t>Analysis of Alternatives  Portfolio Analysis</a:t>
          </a:r>
          <a:endParaRPr lang="en-US" sz="1800" dirty="0"/>
        </a:p>
      </dgm:t>
    </dgm:pt>
    <dgm:pt modelId="{40D2A1DD-7E23-4470-8363-C421D6F40A77}" type="parTrans" cxnId="{D1BE2684-DB08-4717-AB97-4D8A9B8E4876}">
      <dgm:prSet/>
      <dgm:spPr/>
      <dgm:t>
        <a:bodyPr/>
        <a:lstStyle/>
        <a:p>
          <a:endParaRPr lang="en-US"/>
        </a:p>
      </dgm:t>
    </dgm:pt>
    <dgm:pt modelId="{9BBADF01-113C-467A-B4DC-E950A34918B1}" type="sibTrans" cxnId="{D1BE2684-DB08-4717-AB97-4D8A9B8E4876}">
      <dgm:prSet/>
      <dgm:spPr/>
      <dgm:t>
        <a:bodyPr/>
        <a:lstStyle/>
        <a:p>
          <a:endParaRPr lang="en-US"/>
        </a:p>
      </dgm:t>
    </dgm:pt>
    <dgm:pt modelId="{FB740930-E894-465F-A6CD-FA1CEA706B89}">
      <dgm:prSet custT="1"/>
      <dgm:spPr/>
      <dgm:t>
        <a:bodyPr/>
        <a:lstStyle/>
        <a:p>
          <a:r>
            <a:rPr lang="en-US" sz="1800" dirty="0" smtClean="0"/>
            <a:t>Analysis of Results</a:t>
          </a:r>
          <a:endParaRPr lang="en-US" sz="1800" dirty="0"/>
        </a:p>
      </dgm:t>
    </dgm:pt>
    <dgm:pt modelId="{26342BE4-BE51-4CD0-AA92-A265C039B2CA}" type="parTrans" cxnId="{85626B45-8C37-4D2E-B369-F91559AAE28E}">
      <dgm:prSet/>
      <dgm:spPr/>
      <dgm:t>
        <a:bodyPr/>
        <a:lstStyle/>
        <a:p>
          <a:endParaRPr lang="en-US"/>
        </a:p>
      </dgm:t>
    </dgm:pt>
    <dgm:pt modelId="{EBF9F176-80E2-40F1-98B8-375BC3C663ED}" type="sibTrans" cxnId="{85626B45-8C37-4D2E-B369-F91559AAE28E}">
      <dgm:prSet/>
      <dgm:spPr/>
      <dgm:t>
        <a:bodyPr/>
        <a:lstStyle/>
        <a:p>
          <a:endParaRPr lang="en-US"/>
        </a:p>
      </dgm:t>
    </dgm:pt>
    <dgm:pt modelId="{187ADC7F-0783-4AAD-9BFA-5AB94CD3E2E5}" type="pres">
      <dgm:prSet presAssocID="{56363E4E-885F-46C4-A0E9-E01A0C6785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5EC70-3487-4092-BF87-F8B62F2F9317}" type="pres">
      <dgm:prSet presAssocID="{C5458142-A79A-4533-8AEF-4ED85E57A472}" presName="node" presStyleLbl="node1" presStyleIdx="0" presStyleCnt="6" custScaleX="158832" custScaleY="90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94890-7204-4AEC-A67A-FC128C8B44B1}" type="pres">
      <dgm:prSet presAssocID="{C5458142-A79A-4533-8AEF-4ED85E57A472}" presName="spNode" presStyleCnt="0"/>
      <dgm:spPr/>
    </dgm:pt>
    <dgm:pt modelId="{AB3EAF64-A96E-47AE-A168-2FBADECDA3A8}" type="pres">
      <dgm:prSet presAssocID="{027BCA59-0C79-42E9-90BC-E2143DAE59CE}" presName="sibTrans" presStyleLbl="sibTrans1D1" presStyleIdx="0" presStyleCnt="6"/>
      <dgm:spPr/>
      <dgm:t>
        <a:bodyPr/>
        <a:lstStyle/>
        <a:p>
          <a:endParaRPr lang="en-US"/>
        </a:p>
      </dgm:t>
    </dgm:pt>
    <dgm:pt modelId="{2747A0B0-2606-42AA-B673-2585FD664FD1}" type="pres">
      <dgm:prSet presAssocID="{FD252C8F-CFC0-4622-958C-323021705A74}" presName="node" presStyleLbl="node1" presStyleIdx="1" presStyleCnt="6" custScaleX="167019" custScaleY="90934" custRadScaleRad="98580" custRadScaleInc="15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EEAA9-1CFA-45E0-BAB4-C93BDA6EC993}" type="pres">
      <dgm:prSet presAssocID="{FD252C8F-CFC0-4622-958C-323021705A74}" presName="spNode" presStyleCnt="0"/>
      <dgm:spPr/>
    </dgm:pt>
    <dgm:pt modelId="{78643BAC-5B2A-4281-8DFD-9912DDBD067A}" type="pres">
      <dgm:prSet presAssocID="{FD0D17BB-6C83-4BCC-AFD6-215704517345}" presName="sibTrans" presStyleLbl="sibTrans1D1" presStyleIdx="1" presStyleCnt="6"/>
      <dgm:spPr/>
      <dgm:t>
        <a:bodyPr/>
        <a:lstStyle/>
        <a:p>
          <a:endParaRPr lang="en-US"/>
        </a:p>
      </dgm:t>
    </dgm:pt>
    <dgm:pt modelId="{F18F486F-E943-4269-9F8A-7CD730F87ADD}" type="pres">
      <dgm:prSet presAssocID="{3227A9EB-69B5-481E-89F4-8BFAAF9E31A5}" presName="node" presStyleLbl="node1" presStyleIdx="2" presStyleCnt="6" custScaleX="138393" custScaleY="90934" custRadScaleRad="98580" custRadScaleInc="-15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7DB1C-2FFE-40CC-9571-53C30EA8C107}" type="pres">
      <dgm:prSet presAssocID="{3227A9EB-69B5-481E-89F4-8BFAAF9E31A5}" presName="spNode" presStyleCnt="0"/>
      <dgm:spPr/>
    </dgm:pt>
    <dgm:pt modelId="{6AA09B05-B6B1-44D2-834A-D23654075E80}" type="pres">
      <dgm:prSet presAssocID="{9BBADF01-113C-467A-B4DC-E950A34918B1}" presName="sibTrans" presStyleLbl="sibTrans1D1" presStyleIdx="2" presStyleCnt="6"/>
      <dgm:spPr/>
      <dgm:t>
        <a:bodyPr/>
        <a:lstStyle/>
        <a:p>
          <a:endParaRPr lang="en-US"/>
        </a:p>
      </dgm:t>
    </dgm:pt>
    <dgm:pt modelId="{D880854A-AF27-4A38-8DB1-EAF9AD97448E}" type="pres">
      <dgm:prSet presAssocID="{FB740930-E894-465F-A6CD-FA1CEA706B89}" presName="node" presStyleLbl="node1" presStyleIdx="3" presStyleCnt="6" custScaleX="128191" custScaleY="90934" custRadScaleRad="101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161AF-BD76-488C-85AD-3AB4B86994F0}" type="pres">
      <dgm:prSet presAssocID="{FB740930-E894-465F-A6CD-FA1CEA706B89}" presName="spNode" presStyleCnt="0"/>
      <dgm:spPr/>
    </dgm:pt>
    <dgm:pt modelId="{6F8B7423-3725-4547-940F-B946B8DCD0FD}" type="pres">
      <dgm:prSet presAssocID="{EBF9F176-80E2-40F1-98B8-375BC3C663E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8F689025-B867-42AE-9531-33DB20A6C3A5}" type="pres">
      <dgm:prSet presAssocID="{6AD48BF1-985D-4E6C-8133-BFF9BA5BDE0D}" presName="node" presStyleLbl="node1" presStyleIdx="4" presStyleCnt="6" custScaleX="158832" custScaleY="90934" custRadScaleRad="96729" custRadScaleInc="2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66C5C-2D21-46EF-B0E5-CF59641309D4}" type="pres">
      <dgm:prSet presAssocID="{6AD48BF1-985D-4E6C-8133-BFF9BA5BDE0D}" presName="spNode" presStyleCnt="0"/>
      <dgm:spPr/>
    </dgm:pt>
    <dgm:pt modelId="{7C5BA10D-BAF1-4F6D-9C39-8F6FD9E9AB6B}" type="pres">
      <dgm:prSet presAssocID="{EBC809D7-A893-47AB-8357-4F94D1BE8561}" presName="sibTrans" presStyleLbl="sibTrans1D1" presStyleIdx="4" presStyleCnt="6"/>
      <dgm:spPr/>
      <dgm:t>
        <a:bodyPr/>
        <a:lstStyle/>
        <a:p>
          <a:endParaRPr lang="en-US"/>
        </a:p>
      </dgm:t>
    </dgm:pt>
    <dgm:pt modelId="{54D94A86-33D3-4689-BD12-3A42EBE61067}" type="pres">
      <dgm:prSet presAssocID="{FB6685F8-C964-4FB8-9029-75D2AB1F538C}" presName="node" presStyleLbl="node1" presStyleIdx="5" presStyleCnt="6" custScaleX="158832" custScaleY="90934" custRadScaleRad="98580" custRadScaleInc="-15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6844E-0385-4302-9483-38CD32EFFA71}" type="pres">
      <dgm:prSet presAssocID="{FB6685F8-C964-4FB8-9029-75D2AB1F538C}" presName="spNode" presStyleCnt="0"/>
      <dgm:spPr/>
    </dgm:pt>
    <dgm:pt modelId="{6DEA5942-2340-4773-B852-92117FEC3249}" type="pres">
      <dgm:prSet presAssocID="{FF3AED98-FF34-4338-BA23-E4F14C6A106B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368ED65D-962B-4230-887D-DC5C5BE86DAA}" type="presOf" srcId="{EBF9F176-80E2-40F1-98B8-375BC3C663ED}" destId="{6F8B7423-3725-4547-940F-B946B8DCD0FD}" srcOrd="0" destOrd="0" presId="urn:microsoft.com/office/officeart/2005/8/layout/cycle5"/>
    <dgm:cxn modelId="{34EA4BE8-1FB7-4F3B-AA4D-C372464F2BFB}" type="presOf" srcId="{FD0D17BB-6C83-4BCC-AFD6-215704517345}" destId="{78643BAC-5B2A-4281-8DFD-9912DDBD067A}" srcOrd="0" destOrd="0" presId="urn:microsoft.com/office/officeart/2005/8/layout/cycle5"/>
    <dgm:cxn modelId="{D562A35D-B0EF-48CB-9F17-D48AC2FD8221}" type="presOf" srcId="{FB740930-E894-465F-A6CD-FA1CEA706B89}" destId="{D880854A-AF27-4A38-8DB1-EAF9AD97448E}" srcOrd="0" destOrd="0" presId="urn:microsoft.com/office/officeart/2005/8/layout/cycle5"/>
    <dgm:cxn modelId="{9728E14A-090B-4ECD-9D2C-DFF3F47F138D}" srcId="{56363E4E-885F-46C4-A0E9-E01A0C6785E6}" destId="{FB6685F8-C964-4FB8-9029-75D2AB1F538C}" srcOrd="5" destOrd="0" parTransId="{E464C486-5F6E-4036-B42E-B68D2D923E7A}" sibTransId="{FF3AED98-FF34-4338-BA23-E4F14C6A106B}"/>
    <dgm:cxn modelId="{114223FB-7C08-4A76-B745-013CCDFAE3A0}" type="presOf" srcId="{6AD48BF1-985D-4E6C-8133-BFF9BA5BDE0D}" destId="{8F689025-B867-42AE-9531-33DB20A6C3A5}" srcOrd="0" destOrd="0" presId="urn:microsoft.com/office/officeart/2005/8/layout/cycle5"/>
    <dgm:cxn modelId="{6C512B7D-89C8-4A8E-ACF7-1F98479DCA0E}" srcId="{56363E4E-885F-46C4-A0E9-E01A0C6785E6}" destId="{C5458142-A79A-4533-8AEF-4ED85E57A472}" srcOrd="0" destOrd="0" parTransId="{92051A9B-617C-4348-8697-5DC3F78BF68D}" sibTransId="{027BCA59-0C79-42E9-90BC-E2143DAE59CE}"/>
    <dgm:cxn modelId="{0E4B80A7-FC4C-47A4-AEE3-20B4177733D2}" type="presOf" srcId="{FB6685F8-C964-4FB8-9029-75D2AB1F538C}" destId="{54D94A86-33D3-4689-BD12-3A42EBE61067}" srcOrd="0" destOrd="0" presId="urn:microsoft.com/office/officeart/2005/8/layout/cycle5"/>
    <dgm:cxn modelId="{06922D0F-ED65-4E22-8A91-D462A6523E71}" type="presOf" srcId="{EBC809D7-A893-47AB-8357-4F94D1BE8561}" destId="{7C5BA10D-BAF1-4F6D-9C39-8F6FD9E9AB6B}" srcOrd="0" destOrd="0" presId="urn:microsoft.com/office/officeart/2005/8/layout/cycle5"/>
    <dgm:cxn modelId="{85626B45-8C37-4D2E-B369-F91559AAE28E}" srcId="{56363E4E-885F-46C4-A0E9-E01A0C6785E6}" destId="{FB740930-E894-465F-A6CD-FA1CEA706B89}" srcOrd="3" destOrd="0" parTransId="{26342BE4-BE51-4CD0-AA92-A265C039B2CA}" sibTransId="{EBF9F176-80E2-40F1-98B8-375BC3C663ED}"/>
    <dgm:cxn modelId="{D1BE2684-DB08-4717-AB97-4D8A9B8E4876}" srcId="{56363E4E-885F-46C4-A0E9-E01A0C6785E6}" destId="{3227A9EB-69B5-481E-89F4-8BFAAF9E31A5}" srcOrd="2" destOrd="0" parTransId="{40D2A1DD-7E23-4470-8363-C421D6F40A77}" sibTransId="{9BBADF01-113C-467A-B4DC-E950A34918B1}"/>
    <dgm:cxn modelId="{C76B920B-D4A8-43EF-8F71-8F55A2FDC901}" type="presOf" srcId="{C5458142-A79A-4533-8AEF-4ED85E57A472}" destId="{C885EC70-3487-4092-BF87-F8B62F2F9317}" srcOrd="0" destOrd="0" presId="urn:microsoft.com/office/officeart/2005/8/layout/cycle5"/>
    <dgm:cxn modelId="{E6A55FA6-2A58-414F-BE4A-784A41574279}" type="presOf" srcId="{FF3AED98-FF34-4338-BA23-E4F14C6A106B}" destId="{6DEA5942-2340-4773-B852-92117FEC3249}" srcOrd="0" destOrd="0" presId="urn:microsoft.com/office/officeart/2005/8/layout/cycle5"/>
    <dgm:cxn modelId="{D510A552-7C5C-40F6-BEB0-C8C69AA069E8}" srcId="{56363E4E-885F-46C4-A0E9-E01A0C6785E6}" destId="{6AD48BF1-985D-4E6C-8133-BFF9BA5BDE0D}" srcOrd="4" destOrd="0" parTransId="{68CA9A19-6026-4E22-984B-8940A7CE28DE}" sibTransId="{EBC809D7-A893-47AB-8357-4F94D1BE8561}"/>
    <dgm:cxn modelId="{10504FB0-B42B-4FDE-AD09-437B9531D7EE}" type="presOf" srcId="{027BCA59-0C79-42E9-90BC-E2143DAE59CE}" destId="{AB3EAF64-A96E-47AE-A168-2FBADECDA3A8}" srcOrd="0" destOrd="0" presId="urn:microsoft.com/office/officeart/2005/8/layout/cycle5"/>
    <dgm:cxn modelId="{17A20201-D784-4E2C-9ED6-81B16E50F21F}" type="presOf" srcId="{3227A9EB-69B5-481E-89F4-8BFAAF9E31A5}" destId="{F18F486F-E943-4269-9F8A-7CD730F87ADD}" srcOrd="0" destOrd="0" presId="urn:microsoft.com/office/officeart/2005/8/layout/cycle5"/>
    <dgm:cxn modelId="{ACCBD2BB-F0A8-4EEE-A405-99AC5703C494}" type="presOf" srcId="{FD252C8F-CFC0-4622-958C-323021705A74}" destId="{2747A0B0-2606-42AA-B673-2585FD664FD1}" srcOrd="0" destOrd="0" presId="urn:microsoft.com/office/officeart/2005/8/layout/cycle5"/>
    <dgm:cxn modelId="{8D19512D-C33C-480B-9DDB-C4374F2A8C63}" srcId="{56363E4E-885F-46C4-A0E9-E01A0C6785E6}" destId="{FD252C8F-CFC0-4622-958C-323021705A74}" srcOrd="1" destOrd="0" parTransId="{6343E4C3-9583-4E5F-860A-8CD5C90FF303}" sibTransId="{FD0D17BB-6C83-4BCC-AFD6-215704517345}"/>
    <dgm:cxn modelId="{663CE6C7-547F-48B0-AE10-0F69D1F1E50C}" type="presOf" srcId="{9BBADF01-113C-467A-B4DC-E950A34918B1}" destId="{6AA09B05-B6B1-44D2-834A-D23654075E80}" srcOrd="0" destOrd="0" presId="urn:microsoft.com/office/officeart/2005/8/layout/cycle5"/>
    <dgm:cxn modelId="{9FCA0335-7E35-4452-A823-66DCF32FE58F}" type="presOf" srcId="{56363E4E-885F-46C4-A0E9-E01A0C6785E6}" destId="{187ADC7F-0783-4AAD-9BFA-5AB94CD3E2E5}" srcOrd="0" destOrd="0" presId="urn:microsoft.com/office/officeart/2005/8/layout/cycle5"/>
    <dgm:cxn modelId="{B19E6ABC-8CBA-4E4C-94CF-5648DC9C9D43}" type="presParOf" srcId="{187ADC7F-0783-4AAD-9BFA-5AB94CD3E2E5}" destId="{C885EC70-3487-4092-BF87-F8B62F2F9317}" srcOrd="0" destOrd="0" presId="urn:microsoft.com/office/officeart/2005/8/layout/cycle5"/>
    <dgm:cxn modelId="{7C601BC1-8629-4006-99D4-D2E7047385C0}" type="presParOf" srcId="{187ADC7F-0783-4AAD-9BFA-5AB94CD3E2E5}" destId="{E6394890-7204-4AEC-A67A-FC128C8B44B1}" srcOrd="1" destOrd="0" presId="urn:microsoft.com/office/officeart/2005/8/layout/cycle5"/>
    <dgm:cxn modelId="{CCA8301F-F7E9-4E61-8EB5-7C9904845C37}" type="presParOf" srcId="{187ADC7F-0783-4AAD-9BFA-5AB94CD3E2E5}" destId="{AB3EAF64-A96E-47AE-A168-2FBADECDA3A8}" srcOrd="2" destOrd="0" presId="urn:microsoft.com/office/officeart/2005/8/layout/cycle5"/>
    <dgm:cxn modelId="{137C431B-F2B1-40A6-93C5-359679132B87}" type="presParOf" srcId="{187ADC7F-0783-4AAD-9BFA-5AB94CD3E2E5}" destId="{2747A0B0-2606-42AA-B673-2585FD664FD1}" srcOrd="3" destOrd="0" presId="urn:microsoft.com/office/officeart/2005/8/layout/cycle5"/>
    <dgm:cxn modelId="{DD2182A5-5734-40CB-92ED-E87D4CBBB131}" type="presParOf" srcId="{187ADC7F-0783-4AAD-9BFA-5AB94CD3E2E5}" destId="{254EEAA9-1CFA-45E0-BAB4-C93BDA6EC993}" srcOrd="4" destOrd="0" presId="urn:microsoft.com/office/officeart/2005/8/layout/cycle5"/>
    <dgm:cxn modelId="{B06E46FD-0DE3-4EC2-9430-73FDCADC392B}" type="presParOf" srcId="{187ADC7F-0783-4AAD-9BFA-5AB94CD3E2E5}" destId="{78643BAC-5B2A-4281-8DFD-9912DDBD067A}" srcOrd="5" destOrd="0" presId="urn:microsoft.com/office/officeart/2005/8/layout/cycle5"/>
    <dgm:cxn modelId="{B4234CF9-2E51-4E2C-AAF2-7600FE07F1B4}" type="presParOf" srcId="{187ADC7F-0783-4AAD-9BFA-5AB94CD3E2E5}" destId="{F18F486F-E943-4269-9F8A-7CD730F87ADD}" srcOrd="6" destOrd="0" presId="urn:microsoft.com/office/officeart/2005/8/layout/cycle5"/>
    <dgm:cxn modelId="{CE99E710-4B27-433F-9686-DC1E443B505C}" type="presParOf" srcId="{187ADC7F-0783-4AAD-9BFA-5AB94CD3E2E5}" destId="{F037DB1C-2FFE-40CC-9571-53C30EA8C107}" srcOrd="7" destOrd="0" presId="urn:microsoft.com/office/officeart/2005/8/layout/cycle5"/>
    <dgm:cxn modelId="{0871F21A-F86A-45FB-AF8B-C0971F104552}" type="presParOf" srcId="{187ADC7F-0783-4AAD-9BFA-5AB94CD3E2E5}" destId="{6AA09B05-B6B1-44D2-834A-D23654075E80}" srcOrd="8" destOrd="0" presId="urn:microsoft.com/office/officeart/2005/8/layout/cycle5"/>
    <dgm:cxn modelId="{6C17899C-C6AA-4F3D-A4B7-9F1919219E6E}" type="presParOf" srcId="{187ADC7F-0783-4AAD-9BFA-5AB94CD3E2E5}" destId="{D880854A-AF27-4A38-8DB1-EAF9AD97448E}" srcOrd="9" destOrd="0" presId="urn:microsoft.com/office/officeart/2005/8/layout/cycle5"/>
    <dgm:cxn modelId="{52F030C7-BE2B-433A-9F02-A5C40F7F613C}" type="presParOf" srcId="{187ADC7F-0783-4AAD-9BFA-5AB94CD3E2E5}" destId="{5DE161AF-BD76-488C-85AD-3AB4B86994F0}" srcOrd="10" destOrd="0" presId="urn:microsoft.com/office/officeart/2005/8/layout/cycle5"/>
    <dgm:cxn modelId="{2E3D7CA5-1488-4654-8352-92DFE0BC664D}" type="presParOf" srcId="{187ADC7F-0783-4AAD-9BFA-5AB94CD3E2E5}" destId="{6F8B7423-3725-4547-940F-B946B8DCD0FD}" srcOrd="11" destOrd="0" presId="urn:microsoft.com/office/officeart/2005/8/layout/cycle5"/>
    <dgm:cxn modelId="{9550559C-853A-4C05-AD8F-EF29778917E2}" type="presParOf" srcId="{187ADC7F-0783-4AAD-9BFA-5AB94CD3E2E5}" destId="{8F689025-B867-42AE-9531-33DB20A6C3A5}" srcOrd="12" destOrd="0" presId="urn:microsoft.com/office/officeart/2005/8/layout/cycle5"/>
    <dgm:cxn modelId="{1943D605-1F0C-4A71-BF07-C46E55E7CA7B}" type="presParOf" srcId="{187ADC7F-0783-4AAD-9BFA-5AB94CD3E2E5}" destId="{86D66C5C-2D21-46EF-B0E5-CF59641309D4}" srcOrd="13" destOrd="0" presId="urn:microsoft.com/office/officeart/2005/8/layout/cycle5"/>
    <dgm:cxn modelId="{7CBB64E7-47DF-4345-9076-F48A1BE1D818}" type="presParOf" srcId="{187ADC7F-0783-4AAD-9BFA-5AB94CD3E2E5}" destId="{7C5BA10D-BAF1-4F6D-9C39-8F6FD9E9AB6B}" srcOrd="14" destOrd="0" presId="urn:microsoft.com/office/officeart/2005/8/layout/cycle5"/>
    <dgm:cxn modelId="{890DC2FF-5206-46CE-A531-852BB9FAE773}" type="presParOf" srcId="{187ADC7F-0783-4AAD-9BFA-5AB94CD3E2E5}" destId="{54D94A86-33D3-4689-BD12-3A42EBE61067}" srcOrd="15" destOrd="0" presId="urn:microsoft.com/office/officeart/2005/8/layout/cycle5"/>
    <dgm:cxn modelId="{51CB8A39-1700-42A4-9586-6C14A69EDD01}" type="presParOf" srcId="{187ADC7F-0783-4AAD-9BFA-5AB94CD3E2E5}" destId="{16C6844E-0385-4302-9483-38CD32EFFA71}" srcOrd="16" destOrd="0" presId="urn:microsoft.com/office/officeart/2005/8/layout/cycle5"/>
    <dgm:cxn modelId="{A4A838A3-2C28-4E7A-944C-7E3D693DEF60}" type="presParOf" srcId="{187ADC7F-0783-4AAD-9BFA-5AB94CD3E2E5}" destId="{6DEA5942-2340-4773-B852-92117FEC3249}" srcOrd="17" destOrd="0" presId="urn:microsoft.com/office/officeart/2005/8/layout/cycle5"/>
  </dgm:cxnLst>
  <dgm:bg>
    <a:solidFill>
      <a:schemeClr val="bg1">
        <a:alpha val="61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5EC70-3487-4092-BF87-F8B62F2F9317}">
      <dsp:nvSpPr>
        <dsp:cNvPr id="0" name=""/>
        <dsp:cNvSpPr/>
      </dsp:nvSpPr>
      <dsp:spPr>
        <a:xfrm>
          <a:off x="2461693" y="44685"/>
          <a:ext cx="2331718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Resource Needs</a:t>
          </a:r>
          <a:endParaRPr lang="en-US" sz="1800" kern="1200" dirty="0"/>
        </a:p>
      </dsp:txBody>
      <dsp:txXfrm>
        <a:off x="2504051" y="87043"/>
        <a:ext cx="2247002" cy="783000"/>
      </dsp:txXfrm>
    </dsp:sp>
    <dsp:sp modelId="{AB3EAF64-A96E-47AE-A168-2FBADECDA3A8}">
      <dsp:nvSpPr>
        <dsp:cNvPr id="0" name=""/>
        <dsp:cNvSpPr/>
      </dsp:nvSpPr>
      <dsp:spPr>
        <a:xfrm>
          <a:off x="1294023" y="423566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3614503" y="463626"/>
              </a:moveTo>
              <a:arcTo wR="2247403" hR="2247403" stAng="18448009" swAng="65482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7A0B0-2606-42AA-B673-2585FD664FD1}">
      <dsp:nvSpPr>
        <dsp:cNvPr id="0" name=""/>
        <dsp:cNvSpPr/>
      </dsp:nvSpPr>
      <dsp:spPr>
        <a:xfrm>
          <a:off x="4376043" y="1287118"/>
          <a:ext cx="2451906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Planning Assumptions &amp; Resource Alternatives</a:t>
          </a:r>
          <a:endParaRPr lang="en-US" sz="1800" kern="1200" dirty="0"/>
        </a:p>
      </dsp:txBody>
      <dsp:txXfrm>
        <a:off x="4418401" y="1329476"/>
        <a:ext cx="2367190" cy="783000"/>
      </dsp:txXfrm>
    </dsp:sp>
    <dsp:sp modelId="{78643BAC-5B2A-4281-8DFD-9912DDBD067A}">
      <dsp:nvSpPr>
        <dsp:cNvPr id="0" name=""/>
        <dsp:cNvSpPr/>
      </dsp:nvSpPr>
      <dsp:spPr>
        <a:xfrm>
          <a:off x="1347136" y="478543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4467763" y="1899804"/>
              </a:moveTo>
              <a:arcTo wR="2247403" hR="2247403" stAng="21066151" swAng="10676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F486F-E943-4269-9F8A-7CD730F87ADD}">
      <dsp:nvSpPr>
        <dsp:cNvPr id="0" name=""/>
        <dsp:cNvSpPr/>
      </dsp:nvSpPr>
      <dsp:spPr>
        <a:xfrm>
          <a:off x="4586164" y="3297059"/>
          <a:ext cx="2031665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 of Alternatives  Portfolio Analysis</a:t>
          </a:r>
          <a:endParaRPr lang="en-US" sz="1800" kern="1200" dirty="0"/>
        </a:p>
      </dsp:txBody>
      <dsp:txXfrm>
        <a:off x="4628522" y="3339417"/>
        <a:ext cx="1946949" cy="783000"/>
      </dsp:txXfrm>
    </dsp:sp>
    <dsp:sp modelId="{6AA09B05-B6B1-44D2-834A-D23654075E80}">
      <dsp:nvSpPr>
        <dsp:cNvPr id="0" name=""/>
        <dsp:cNvSpPr/>
      </dsp:nvSpPr>
      <dsp:spPr>
        <a:xfrm>
          <a:off x="1266473" y="569516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3921655" y="3746637"/>
              </a:moveTo>
              <a:arcTo wR="2247403" hR="2247403" stAng="2510601" swAng="91068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0854A-AF27-4A38-8DB1-EAF9AD97448E}">
      <dsp:nvSpPr>
        <dsp:cNvPr id="0" name=""/>
        <dsp:cNvSpPr/>
      </dsp:nvSpPr>
      <dsp:spPr>
        <a:xfrm>
          <a:off x="2686604" y="4570978"/>
          <a:ext cx="1881895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 of Results</a:t>
          </a:r>
          <a:endParaRPr lang="en-US" sz="1800" kern="1200" dirty="0"/>
        </a:p>
      </dsp:txBody>
      <dsp:txXfrm>
        <a:off x="2728962" y="4613336"/>
        <a:ext cx="1797179" cy="783000"/>
      </dsp:txXfrm>
    </dsp:sp>
    <dsp:sp modelId="{6F8B7423-3725-4547-940F-B946B8DCD0FD}">
      <dsp:nvSpPr>
        <dsp:cNvPr id="0" name=""/>
        <dsp:cNvSpPr/>
      </dsp:nvSpPr>
      <dsp:spPr>
        <a:xfrm>
          <a:off x="1567045" y="610193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945829" y="4079541"/>
              </a:moveTo>
              <a:arcTo wR="2247403" hR="2247403" stAng="7523428" swAng="96258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89025-B867-42AE-9531-33DB20A6C3A5}">
      <dsp:nvSpPr>
        <dsp:cNvPr id="0" name=""/>
        <dsp:cNvSpPr/>
      </dsp:nvSpPr>
      <dsp:spPr>
        <a:xfrm>
          <a:off x="497534" y="3223690"/>
          <a:ext cx="2331718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Decisions</a:t>
          </a:r>
          <a:endParaRPr lang="en-US" sz="1800" kern="1200" dirty="0"/>
        </a:p>
      </dsp:txBody>
      <dsp:txXfrm>
        <a:off x="539892" y="3266048"/>
        <a:ext cx="2247002" cy="783000"/>
      </dsp:txXfrm>
    </dsp:sp>
    <dsp:sp modelId="{7C5BA10D-BAF1-4F6D-9C39-8F6FD9E9AB6B}">
      <dsp:nvSpPr>
        <dsp:cNvPr id="0" name=""/>
        <dsp:cNvSpPr/>
      </dsp:nvSpPr>
      <dsp:spPr>
        <a:xfrm>
          <a:off x="1434101" y="391892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31606" y="2622993"/>
              </a:moveTo>
              <a:arcTo wR="2247403" hR="2247403" stAng="10222770" swAng="99707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94A86-33D3-4689-BD12-3A42EBE61067}">
      <dsp:nvSpPr>
        <dsp:cNvPr id="0" name=""/>
        <dsp:cNvSpPr/>
      </dsp:nvSpPr>
      <dsp:spPr>
        <a:xfrm>
          <a:off x="487252" y="1287111"/>
          <a:ext cx="2331718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Commitment to “Action”</a:t>
          </a:r>
          <a:endParaRPr lang="en-US" sz="1800" kern="1200" dirty="0"/>
        </a:p>
      </dsp:txBody>
      <dsp:txXfrm>
        <a:off x="529610" y="1329469"/>
        <a:ext cx="2247002" cy="783000"/>
      </dsp:txXfrm>
    </dsp:sp>
    <dsp:sp modelId="{6DEA5942-2340-4773-B852-92117FEC3249}">
      <dsp:nvSpPr>
        <dsp:cNvPr id="0" name=""/>
        <dsp:cNvSpPr/>
      </dsp:nvSpPr>
      <dsp:spPr>
        <a:xfrm>
          <a:off x="1466276" y="423565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567311" y="754716"/>
              </a:moveTo>
              <a:arcTo wR="2247403" hR="2247403" stAng="13297180" swAng="65481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5EC70-3487-4092-BF87-F8B62F2F9317}">
      <dsp:nvSpPr>
        <dsp:cNvPr id="0" name=""/>
        <dsp:cNvSpPr/>
      </dsp:nvSpPr>
      <dsp:spPr>
        <a:xfrm>
          <a:off x="2461693" y="44685"/>
          <a:ext cx="2331718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Resource Needs</a:t>
          </a:r>
          <a:endParaRPr lang="en-US" sz="1800" kern="1200" dirty="0"/>
        </a:p>
      </dsp:txBody>
      <dsp:txXfrm>
        <a:off x="2504051" y="87043"/>
        <a:ext cx="2247002" cy="783000"/>
      </dsp:txXfrm>
    </dsp:sp>
    <dsp:sp modelId="{AB3EAF64-A96E-47AE-A168-2FBADECDA3A8}">
      <dsp:nvSpPr>
        <dsp:cNvPr id="0" name=""/>
        <dsp:cNvSpPr/>
      </dsp:nvSpPr>
      <dsp:spPr>
        <a:xfrm>
          <a:off x="1294023" y="423566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3614503" y="463626"/>
              </a:moveTo>
              <a:arcTo wR="2247403" hR="2247403" stAng="18448009" swAng="65482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7A0B0-2606-42AA-B673-2585FD664FD1}">
      <dsp:nvSpPr>
        <dsp:cNvPr id="0" name=""/>
        <dsp:cNvSpPr/>
      </dsp:nvSpPr>
      <dsp:spPr>
        <a:xfrm>
          <a:off x="4376043" y="1287118"/>
          <a:ext cx="2451906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Planning Assumptions &amp; Resource Alternatives</a:t>
          </a:r>
          <a:endParaRPr lang="en-US" sz="1800" kern="1200" dirty="0"/>
        </a:p>
      </dsp:txBody>
      <dsp:txXfrm>
        <a:off x="4418401" y="1329476"/>
        <a:ext cx="2367190" cy="783000"/>
      </dsp:txXfrm>
    </dsp:sp>
    <dsp:sp modelId="{78643BAC-5B2A-4281-8DFD-9912DDBD067A}">
      <dsp:nvSpPr>
        <dsp:cNvPr id="0" name=""/>
        <dsp:cNvSpPr/>
      </dsp:nvSpPr>
      <dsp:spPr>
        <a:xfrm>
          <a:off x="1347136" y="478543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4467763" y="1899804"/>
              </a:moveTo>
              <a:arcTo wR="2247403" hR="2247403" stAng="21066151" swAng="10676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F486F-E943-4269-9F8A-7CD730F87ADD}">
      <dsp:nvSpPr>
        <dsp:cNvPr id="0" name=""/>
        <dsp:cNvSpPr/>
      </dsp:nvSpPr>
      <dsp:spPr>
        <a:xfrm>
          <a:off x="4586164" y="3297059"/>
          <a:ext cx="2031665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 of Alternatives  Portfolio Analysis</a:t>
          </a:r>
          <a:endParaRPr lang="en-US" sz="1800" kern="1200" dirty="0"/>
        </a:p>
      </dsp:txBody>
      <dsp:txXfrm>
        <a:off x="4628522" y="3339417"/>
        <a:ext cx="1946949" cy="783000"/>
      </dsp:txXfrm>
    </dsp:sp>
    <dsp:sp modelId="{6AA09B05-B6B1-44D2-834A-D23654075E80}">
      <dsp:nvSpPr>
        <dsp:cNvPr id="0" name=""/>
        <dsp:cNvSpPr/>
      </dsp:nvSpPr>
      <dsp:spPr>
        <a:xfrm>
          <a:off x="1266473" y="569516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3921655" y="3746637"/>
              </a:moveTo>
              <a:arcTo wR="2247403" hR="2247403" stAng="2510601" swAng="91068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0854A-AF27-4A38-8DB1-EAF9AD97448E}">
      <dsp:nvSpPr>
        <dsp:cNvPr id="0" name=""/>
        <dsp:cNvSpPr/>
      </dsp:nvSpPr>
      <dsp:spPr>
        <a:xfrm>
          <a:off x="2686604" y="4570978"/>
          <a:ext cx="1881895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 of Results</a:t>
          </a:r>
          <a:endParaRPr lang="en-US" sz="1800" kern="1200" dirty="0"/>
        </a:p>
      </dsp:txBody>
      <dsp:txXfrm>
        <a:off x="2728962" y="4613336"/>
        <a:ext cx="1797179" cy="783000"/>
      </dsp:txXfrm>
    </dsp:sp>
    <dsp:sp modelId="{6F8B7423-3725-4547-940F-B946B8DCD0FD}">
      <dsp:nvSpPr>
        <dsp:cNvPr id="0" name=""/>
        <dsp:cNvSpPr/>
      </dsp:nvSpPr>
      <dsp:spPr>
        <a:xfrm>
          <a:off x="1567045" y="610193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945829" y="4079541"/>
              </a:moveTo>
              <a:arcTo wR="2247403" hR="2247403" stAng="7523428" swAng="96258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89025-B867-42AE-9531-33DB20A6C3A5}">
      <dsp:nvSpPr>
        <dsp:cNvPr id="0" name=""/>
        <dsp:cNvSpPr/>
      </dsp:nvSpPr>
      <dsp:spPr>
        <a:xfrm>
          <a:off x="497534" y="3223690"/>
          <a:ext cx="2331718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Decisions</a:t>
          </a:r>
          <a:endParaRPr lang="en-US" sz="1800" kern="1200" dirty="0"/>
        </a:p>
      </dsp:txBody>
      <dsp:txXfrm>
        <a:off x="539892" y="3266048"/>
        <a:ext cx="2247002" cy="783000"/>
      </dsp:txXfrm>
    </dsp:sp>
    <dsp:sp modelId="{7C5BA10D-BAF1-4F6D-9C39-8F6FD9E9AB6B}">
      <dsp:nvSpPr>
        <dsp:cNvPr id="0" name=""/>
        <dsp:cNvSpPr/>
      </dsp:nvSpPr>
      <dsp:spPr>
        <a:xfrm>
          <a:off x="1434101" y="391892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31606" y="2622993"/>
              </a:moveTo>
              <a:arcTo wR="2247403" hR="2247403" stAng="10222770" swAng="99707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94A86-33D3-4689-BD12-3A42EBE61067}">
      <dsp:nvSpPr>
        <dsp:cNvPr id="0" name=""/>
        <dsp:cNvSpPr/>
      </dsp:nvSpPr>
      <dsp:spPr>
        <a:xfrm>
          <a:off x="487252" y="1287111"/>
          <a:ext cx="2331718" cy="8677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Commitment to “Action”</a:t>
          </a:r>
          <a:endParaRPr lang="en-US" sz="1800" kern="1200" dirty="0"/>
        </a:p>
      </dsp:txBody>
      <dsp:txXfrm>
        <a:off x="529610" y="1329469"/>
        <a:ext cx="2247002" cy="783000"/>
      </dsp:txXfrm>
    </dsp:sp>
    <dsp:sp modelId="{6DEA5942-2340-4773-B852-92117FEC3249}">
      <dsp:nvSpPr>
        <dsp:cNvPr id="0" name=""/>
        <dsp:cNvSpPr/>
      </dsp:nvSpPr>
      <dsp:spPr>
        <a:xfrm>
          <a:off x="1466276" y="423565"/>
          <a:ext cx="4494806" cy="4494806"/>
        </a:xfrm>
        <a:custGeom>
          <a:avLst/>
          <a:gdLst/>
          <a:ahLst/>
          <a:cxnLst/>
          <a:rect l="0" t="0" r="0" b="0"/>
          <a:pathLst>
            <a:path>
              <a:moveTo>
                <a:pt x="567311" y="754716"/>
              </a:moveTo>
              <a:arcTo wR="2247403" hR="2247403" stAng="13297180" swAng="65481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1963"/>
          </a:xfrm>
          <a:prstGeom prst="rect">
            <a:avLst/>
          </a:prstGeom>
        </p:spPr>
        <p:txBody>
          <a:bodyPr vert="horz" lIns="92720" tIns="46361" rIns="92720" bIns="463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1963"/>
          </a:xfrm>
          <a:prstGeom prst="rect">
            <a:avLst/>
          </a:prstGeom>
        </p:spPr>
        <p:txBody>
          <a:bodyPr vert="horz" lIns="92720" tIns="46361" rIns="92720" bIns="463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82700E-57D3-4387-B458-21FF05FA977E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0" tIns="46361" rIns="92720" bIns="4636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1500"/>
            <a:ext cx="5600700" cy="4149725"/>
          </a:xfrm>
          <a:prstGeom prst="rect">
            <a:avLst/>
          </a:prstGeom>
        </p:spPr>
        <p:txBody>
          <a:bodyPr vert="horz" lIns="92720" tIns="46361" rIns="92720" bIns="4636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9825"/>
            <a:ext cx="3035300" cy="461963"/>
          </a:xfrm>
          <a:prstGeom prst="rect">
            <a:avLst/>
          </a:prstGeom>
        </p:spPr>
        <p:txBody>
          <a:bodyPr vert="horz" lIns="92720" tIns="46361" rIns="92720" bIns="463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759825"/>
            <a:ext cx="3035300" cy="461963"/>
          </a:xfrm>
          <a:prstGeom prst="rect">
            <a:avLst/>
          </a:prstGeom>
        </p:spPr>
        <p:txBody>
          <a:bodyPr vert="horz" lIns="92720" tIns="46361" rIns="92720" bIns="463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99C717-36E5-436D-8A4A-19103821D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82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50E1E-CE9C-41F9-8499-9DF8869274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2920F9-B4F7-470F-87FD-3B11E617EA2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33E457-AD01-4270-A7EA-3ADF3901C91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8D339B-A7F2-4AC8-8979-281084497FB9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3"/>
          <p:cNvSpPr>
            <a:spLocks noGrp="1"/>
          </p:cNvSpPr>
          <p:nvPr/>
        </p:nvSpPr>
        <p:spPr bwMode="auto">
          <a:xfrm>
            <a:off x="701675" y="4381500"/>
            <a:ext cx="56007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0" tIns="46361" rIns="92720" bIns="46361"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Figure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22644-76D7-4632-9956-E3354587C8A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3"/>
          <p:cNvSpPr>
            <a:spLocks noGrp="1"/>
          </p:cNvSpPr>
          <p:nvPr/>
        </p:nvSpPr>
        <p:spPr bwMode="auto">
          <a:xfrm>
            <a:off x="701675" y="4381500"/>
            <a:ext cx="56007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0" tIns="46361" rIns="92720" bIns="46361"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2819400"/>
          </a:xfrm>
          <a:prstGeom prst="rect">
            <a:avLst/>
          </a:prstGeom>
          <a:solidFill>
            <a:srgbClr val="60C5BA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14" descr="StdDark_Tagline_RGB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6208713"/>
            <a:ext cx="20843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94"/>
            <a:ext cx="2438400" cy="916788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132851"/>
            <a:ext cx="1447800" cy="53532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71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5BAD-287B-479C-A6AA-CEDA8F57D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59011"/>
            <a:ext cx="2057400" cy="55049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9011"/>
            <a:ext cx="6019800" cy="55049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E68B0-37EA-4CBC-8553-F7F140B7F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6C7D-CA96-4962-8C52-F79BD0420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0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148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326"/>
            <a:ext cx="7772400" cy="150058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AAA3-0D6B-44EA-97DE-2E1C9DE3A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1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36919"/>
            <a:ext cx="3962400" cy="45270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36919"/>
            <a:ext cx="3962400" cy="45270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3DE41-C784-4D50-9D0B-B8B54036F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6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983"/>
            <a:ext cx="8229600" cy="114440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304"/>
            <a:ext cx="4040188" cy="640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002"/>
            <a:ext cx="4040188" cy="39516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304"/>
            <a:ext cx="4041775" cy="640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002"/>
            <a:ext cx="4041775" cy="39516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2098-B0B6-4917-8278-C5F1A1DD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9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0FEB-846B-4EA7-AD79-44C262465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DD00-A1BF-4FA2-8E39-4203C7FEE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5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984"/>
            <a:ext cx="3008313" cy="11612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983"/>
            <a:ext cx="5111750" cy="5852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250"/>
            <a:ext cx="3008313" cy="46914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08C74-EB2C-4D92-BD66-0C16188B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6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022"/>
            <a:ext cx="5486400" cy="5669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301"/>
            <a:ext cx="5486400" cy="41139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956"/>
            <a:ext cx="5486400" cy="805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2839F-9911-4EA3-95A5-2FD9FEC10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solidFill>
            <a:srgbClr val="60C5BA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8738"/>
            <a:ext cx="8229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536" tIns="35768" rIns="71536" bIns="357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36638"/>
            <a:ext cx="80772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536" tIns="35768" rIns="71536" bIns="35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3246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1536" tIns="35768" rIns="71536" bIns="35768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fld id="{B3C5DF3F-EE9A-496E-A806-510FE1F8E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1" descr="StdDark_Tagline_RGB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6208713"/>
            <a:ext cx="20843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hf hdr="0" ftr="0" dt="0"/>
  <p:txStyles>
    <p:titleStyle>
      <a:lvl1pPr algn="l" defTabSz="71596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1596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defTabSz="71596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defTabSz="71596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defTabSz="71596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defTabSz="71596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defTabSz="71596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defTabSz="71596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defTabSz="71596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defTabSz="71596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1025" indent="-223838" algn="l" defTabSz="71596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2pPr>
      <a:lvl3pPr marL="893763" indent="-177800" algn="l" defTabSz="71596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52538" indent="-179388" algn="l" defTabSz="71596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9725" indent="-179388" algn="l" defTabSz="71596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66925" indent="-179388" algn="l" defTabSz="71596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24125" indent="-179388" algn="l" defTabSz="71596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81325" indent="-179388" algn="l" defTabSz="71596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8525" indent="-179388" algn="l" defTabSz="71596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543800" cy="917575"/>
          </a:xfrm>
        </p:spPr>
        <p:txBody>
          <a:bodyPr/>
          <a:lstStyle/>
          <a:p>
            <a:pPr eaLnBrk="1" hangingPunct="1"/>
            <a:r>
              <a:rPr lang="en-US" smtClean="0"/>
              <a:t>2013 Integrated Resource Plan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6705600" cy="534988"/>
          </a:xfrm>
        </p:spPr>
        <p:txBody>
          <a:bodyPr/>
          <a:lstStyle/>
          <a:p>
            <a:pPr eaLnBrk="1" hangingPunct="1"/>
            <a:r>
              <a:rPr lang="en-US" smtClean="0"/>
              <a:t>October 10, 2013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819400"/>
            <a:ext cx="43053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228600" y="4916488"/>
            <a:ext cx="434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Phillip Popoff</a:t>
            </a:r>
          </a:p>
          <a:p>
            <a:r>
              <a:rPr lang="en-US"/>
              <a:t>Manager, Integrated Resource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“The Plan”</a:t>
            </a: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706387-6717-407B-98CB-C10AB1D40FB5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21507" name="Picture 2" descr="C:\Users\ppopof\AppData\Local\Microsoft\Windows\Temporary Internet Files\Content.IE5\DQH2310L\ID-10032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3733800"/>
            <a:ext cx="1390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2022475"/>
          <a:ext cx="6477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/>
                <a:gridCol w="1619250"/>
                <a:gridCol w="1619250"/>
                <a:gridCol w="1619250"/>
              </a:tblGrid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At Least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Expected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As Much As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Conservation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798 MW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800 MW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800 MW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Wind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 MW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 MW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 MW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*-</a:t>
                      </a:r>
                      <a:r>
                        <a:rPr lang="en-US" sz="1800" dirty="0" err="1" smtClean="0"/>
                        <a:t>Peakers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 MW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442 MW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1,106 MW</a:t>
                      </a:r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21535" name="TextBox 5"/>
          <p:cNvSpPr txBox="1">
            <a:spLocks noChangeArrowheads="1"/>
          </p:cNvSpPr>
          <p:nvPr/>
        </p:nvSpPr>
        <p:spPr bwMode="auto">
          <a:xfrm>
            <a:off x="533400" y="1230313"/>
            <a:ext cx="815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/>
              <a:t>Range of Least-Cost Plans Across 30+ Scenarios by 2023</a:t>
            </a:r>
          </a:p>
        </p:txBody>
      </p:sp>
      <p:sp>
        <p:nvSpPr>
          <p:cNvPr id="21536" name="TextBox 6"/>
          <p:cNvSpPr txBox="1">
            <a:spLocks noChangeArrowheads="1"/>
          </p:cNvSpPr>
          <p:nvPr/>
        </p:nvSpPr>
        <p:spPr bwMode="auto">
          <a:xfrm>
            <a:off x="2362200" y="4278313"/>
            <a:ext cx="548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/>
              <a:t>Colstrip Wild Card…</a:t>
            </a:r>
          </a:p>
          <a:p>
            <a:r>
              <a:rPr lang="en-US"/>
              <a:t>If Colstrip is Out of Portfolio:  +663 MW of Peakers</a:t>
            </a:r>
          </a:p>
        </p:txBody>
      </p:sp>
      <p:sp>
        <p:nvSpPr>
          <p:cNvPr id="21537" name="TextBox 7"/>
          <p:cNvSpPr txBox="1">
            <a:spLocks noChangeArrowheads="1"/>
          </p:cNvSpPr>
          <p:nvPr/>
        </p:nvSpPr>
        <p:spPr bwMode="auto">
          <a:xfrm>
            <a:off x="838200" y="6313488"/>
            <a:ext cx="342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*Note: Each Peaker is 221 MW</a:t>
            </a:r>
          </a:p>
        </p:txBody>
      </p:sp>
    </p:spTree>
    <p:extLst>
      <p:ext uri="{BB962C8B-B14F-4D97-AF65-F5344CB8AC3E}">
        <p14:creationId xmlns:p14="http://schemas.microsoft.com/office/powerpoint/2010/main" val="20242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PSE 2013 IRP Agenda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1036638"/>
            <a:ext cx="8077200" cy="5745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 and Key Findings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Electric IRP Overview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 Needs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 Plan</a:t>
            </a:r>
          </a:p>
          <a:p>
            <a:r>
              <a:rPr lang="en-US" sz="1800" dirty="0" smtClean="0"/>
              <a:t>Process &amp; Assumptions</a:t>
            </a:r>
          </a:p>
          <a:p>
            <a:r>
              <a:rPr lang="en-US" sz="1800" dirty="0" smtClean="0"/>
              <a:t>Results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Colstrip in IRP</a:t>
            </a: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Gas IRP Overview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Next Steps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5363" name="Picture 2" descr="http://photos2.fotosearch.com/bthumb/CSP/CSP092/k0924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E6255E-AA2E-4565-92AB-4C7040C9CF79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64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photos3.fotosearch.com/bthumb/CSP/CSP027/k0278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818791"/>
          <a:ext cx="7315200" cy="545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3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299BA6-1CA2-4007-B207-77E0DEFE4FE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1676400" y="1524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Regulatory Compliance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1676400" y="62738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Customer Needs</a:t>
            </a:r>
          </a:p>
        </p:txBody>
      </p:sp>
      <p:sp>
        <p:nvSpPr>
          <p:cNvPr id="25606" name="TextBox 9"/>
          <p:cNvSpPr txBox="1">
            <a:spLocks noChangeArrowheads="1"/>
          </p:cNvSpPr>
          <p:nvPr/>
        </p:nvSpPr>
        <p:spPr bwMode="auto">
          <a:xfrm rot="-5400000">
            <a:off x="-2412999" y="3160712"/>
            <a:ext cx="586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Stakeholders</a:t>
            </a:r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 rot="5400000">
            <a:off x="5588001" y="3236912"/>
            <a:ext cx="586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Market Outlook</a:t>
            </a:r>
          </a:p>
        </p:txBody>
      </p:sp>
    </p:spTree>
    <p:extLst>
      <p:ext uri="{BB962C8B-B14F-4D97-AF65-F5344CB8AC3E}">
        <p14:creationId xmlns:p14="http://schemas.microsoft.com/office/powerpoint/2010/main" val="17396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Two Categories of Uncertainty…</a:t>
            </a:r>
          </a:p>
        </p:txBody>
      </p:sp>
      <p:sp>
        <p:nvSpPr>
          <p:cNvPr id="32770" name="Slide Number Placeholder 3"/>
          <p:cNvSpPr txBox="1">
            <a:spLocks noGrp="1"/>
          </p:cNvSpPr>
          <p:nvPr/>
        </p:nvSpPr>
        <p:spPr bwMode="auto">
          <a:xfrm>
            <a:off x="6934200" y="65341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0632CCB3-AF70-4AE0-A53B-A438D2048347}" type="slidenum">
              <a:rPr lang="en-US" sz="1400"/>
              <a:pPr algn="r"/>
              <a:t>13</a:t>
            </a:fld>
            <a:endParaRPr lang="en-US" sz="1400"/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609600" y="8382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 u="sng">
                <a:solidFill>
                  <a:srgbClr val="FF0000"/>
                </a:solidFill>
              </a:rPr>
              <a:t>Resource Needs</a:t>
            </a:r>
          </a:p>
          <a:p>
            <a:r>
              <a:rPr lang="en-US" sz="2400"/>
              <a:t> </a:t>
            </a:r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5257800" y="838200"/>
            <a:ext cx="396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B0F0"/>
                </a:solidFill>
              </a:rPr>
              <a:t>Relative Value of </a:t>
            </a:r>
            <a:r>
              <a:rPr lang="en-US" sz="2400" b="1" u="sng">
                <a:solidFill>
                  <a:srgbClr val="00B0F0"/>
                </a:solidFill>
              </a:rPr>
              <a:t>Resources</a:t>
            </a:r>
          </a:p>
        </p:txBody>
      </p:sp>
      <p:sp>
        <p:nvSpPr>
          <p:cNvPr id="32773" name="TextBox 11"/>
          <p:cNvSpPr txBox="1">
            <a:spLocks noChangeArrowheads="1"/>
          </p:cNvSpPr>
          <p:nvPr/>
        </p:nvSpPr>
        <p:spPr bwMode="auto">
          <a:xfrm>
            <a:off x="457200" y="1524000"/>
            <a:ext cx="3352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/>
              <a:t>-Peak Capacity</a:t>
            </a:r>
          </a:p>
          <a:p>
            <a:r>
              <a:rPr lang="en-US" sz="2400"/>
              <a:t>-Energy</a:t>
            </a:r>
          </a:p>
          <a:p>
            <a:r>
              <a:rPr lang="en-US" sz="2400"/>
              <a:t>-Renewable “Energy” </a:t>
            </a:r>
          </a:p>
          <a:p>
            <a:r>
              <a:rPr lang="en-US" sz="2400"/>
              <a:t>-Flexibility</a:t>
            </a:r>
          </a:p>
          <a:p>
            <a:r>
              <a:rPr lang="en-US" sz="2400"/>
              <a:t>  </a:t>
            </a:r>
          </a:p>
        </p:txBody>
      </p:sp>
      <p:sp>
        <p:nvSpPr>
          <p:cNvPr id="32774" name="TextBox 12"/>
          <p:cNvSpPr txBox="1">
            <a:spLocks noChangeArrowheads="1"/>
          </p:cNvSpPr>
          <p:nvPr/>
        </p:nvSpPr>
        <p:spPr bwMode="auto">
          <a:xfrm>
            <a:off x="5257800" y="1676400"/>
            <a:ext cx="3886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/>
              <a:t>-Demand-Side</a:t>
            </a:r>
          </a:p>
          <a:p>
            <a:r>
              <a:rPr lang="en-US" sz="2400"/>
              <a:t>-Peakers: CT &amp; Recip</a:t>
            </a:r>
          </a:p>
          <a:p>
            <a:r>
              <a:rPr lang="en-US" sz="2400"/>
              <a:t>-Gas CCCT</a:t>
            </a:r>
          </a:p>
          <a:p>
            <a:r>
              <a:rPr lang="en-US" sz="2400"/>
              <a:t>-Transmission + Market</a:t>
            </a:r>
          </a:p>
          <a:p>
            <a:r>
              <a:rPr lang="en-US" sz="2400"/>
              <a:t>-Wind/Biomass</a:t>
            </a:r>
          </a:p>
          <a:p>
            <a:r>
              <a:rPr lang="en-US" sz="2400"/>
              <a:t>-Mid-Term Contracts</a:t>
            </a:r>
          </a:p>
          <a:p>
            <a:r>
              <a:rPr lang="en-US" sz="2400"/>
              <a:t>-Hydro</a:t>
            </a:r>
          </a:p>
          <a:p>
            <a:r>
              <a:rPr lang="en-US" sz="2400"/>
              <a:t>-Storage</a:t>
            </a:r>
          </a:p>
          <a:p>
            <a:r>
              <a:rPr lang="en-US" sz="2400"/>
              <a:t>-PSE Transmission</a:t>
            </a:r>
          </a:p>
          <a:p>
            <a:r>
              <a:rPr lang="en-US" sz="2400"/>
              <a:t>-Solar/Emerging?</a:t>
            </a:r>
          </a:p>
          <a:p>
            <a:r>
              <a:rPr lang="en-US" sz="2400"/>
              <a:t>-Gas Pipeline</a:t>
            </a:r>
          </a:p>
          <a:p>
            <a:r>
              <a:rPr lang="en-US" sz="2400"/>
              <a:t>-Gas Storage</a:t>
            </a:r>
          </a:p>
        </p:txBody>
      </p:sp>
      <p:pic>
        <p:nvPicPr>
          <p:cNvPr id="32775" name="Picture 8" descr="http://cdn4.fotosearch.com/bthumb/CSP/CSP534/k5345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2013 IRP:  Scenarios/Sensitivities/Cases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267200" cy="3657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 b="1" dirty="0" smtClean="0"/>
              <a:t>Market Scenarios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Base: Mid Load, Mid Gas Price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Base + Low Gas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Base + Very Low Gas Price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Base + Very High Gas Price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Base + Low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Cost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Base + High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Price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Base + Very High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Cost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Low: Low Load, Low Gas Price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High: High Load, High Gas Price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High + High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Price</a:t>
            </a: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796" name="Rectangle 3"/>
          <p:cNvSpPr txBox="1">
            <a:spLocks noChangeArrowheads="1"/>
          </p:cNvSpPr>
          <p:nvPr/>
        </p:nvSpPr>
        <p:spPr bwMode="auto">
          <a:xfrm>
            <a:off x="4648200" y="762000"/>
            <a:ext cx="4267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2400" b="1" dirty="0"/>
              <a:t>Portfolio </a:t>
            </a:r>
            <a:r>
              <a:rPr lang="en-US" sz="2400" b="1" dirty="0" err="1"/>
              <a:t>Sensitivites</a:t>
            </a:r>
            <a:endParaRPr lang="en-US" sz="2400" b="1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 err="1"/>
              <a:t>Peaker</a:t>
            </a:r>
            <a:r>
              <a:rPr lang="en-US" dirty="0"/>
              <a:t> Type – CT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Recip</a:t>
            </a:r>
            <a:endParaRPr lang="en-US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CT With and Without Oil Back-up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Location: East/West Cascades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DSR Acquisition /Ramp Rates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Colstrip Forced Replacement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Replace Colstrip with MT Wind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RPS + 300MW Wind</a:t>
            </a: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381000" y="4267200"/>
            <a:ext cx="8305800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/>
              <a:t>Colstrip Environmental Compliance Cases</a:t>
            </a: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Case 1–Low Cost: Regional Haze Less Costly Technology Solution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Case 2–Mid Cost:  Regional Haze Realistic Estimate of EPA  Technologies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Case 3–High Cost: Case 2 + CCR Hazardous w/Offsite Disposal @ $8/ton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Case 4—Very High Cost:  Case 2 + CCR w/Offsite Disposal at $24/ton</a:t>
            </a:r>
          </a:p>
        </p:txBody>
      </p:sp>
      <p:pic>
        <p:nvPicPr>
          <p:cNvPr id="33798" name="Picture 2" descr="http://sr.photos3.fotosearch.com/bthumb/CSP/CSP302/k3021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34" y="3352800"/>
            <a:ext cx="1889366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2425" y="762000"/>
            <a:ext cx="8105775" cy="4953000"/>
            <a:chOff x="352424" y="762000"/>
            <a:chExt cx="8105775" cy="4572000"/>
          </a:xfrm>
        </p:grpSpPr>
        <p:sp>
          <p:nvSpPr>
            <p:cNvPr id="33800" name="TextBox 1"/>
            <p:cNvSpPr txBox="1">
              <a:spLocks noChangeArrowheads="1"/>
            </p:cNvSpPr>
            <p:nvPr/>
          </p:nvSpPr>
          <p:spPr bwMode="auto">
            <a:xfrm>
              <a:off x="3809999" y="3223846"/>
              <a:ext cx="3657600" cy="85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2200" b="1" dirty="0">
                  <a:solidFill>
                    <a:srgbClr val="00B050"/>
                  </a:solidFill>
                </a:rPr>
                <a:t>~48 Deterministic Portfolio Analyses</a:t>
              </a:r>
            </a:p>
          </p:txBody>
        </p:sp>
        <p:sp>
          <p:nvSpPr>
            <p:cNvPr id="33801" name="Oval 2"/>
            <p:cNvSpPr>
              <a:spLocks noChangeArrowheads="1"/>
            </p:cNvSpPr>
            <p:nvPr/>
          </p:nvSpPr>
          <p:spPr bwMode="auto">
            <a:xfrm>
              <a:off x="352424" y="762000"/>
              <a:ext cx="8105775" cy="4572000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715963"/>
              <a:endParaRPr lang="en-US" sz="14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" y="5837237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Stochastic Analyses: 250 – 1000 Draws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Reflecting Market/Load Uncertainty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Plus CO</a:t>
            </a:r>
            <a:r>
              <a:rPr lang="en-US" baseline="-25000" dirty="0" smtClean="0"/>
              <a:t>2</a:t>
            </a:r>
            <a:r>
              <a:rPr lang="en-US" dirty="0" smtClean="0"/>
              <a:t> Policy Risk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1216CB-2400-46DE-A1BE-02DF1D27100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sz="2600"/>
              <a:t>Range of Levelized Sumas Gas Prices With Carbon Costs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3"/>
          <a:stretch>
            <a:fillRect/>
          </a:stretch>
        </p:blipFill>
        <p:spPr bwMode="auto">
          <a:xfrm>
            <a:off x="431800" y="990600"/>
            <a:ext cx="86566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685800" y="6248400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4-6, p. 4-7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FF5C400-71C3-457B-A2E5-C29B69BD271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kern="0" dirty="0">
                <a:latin typeface="+mj-lt"/>
                <a:ea typeface="+mj-ea"/>
                <a:cs typeface="+mj-cs"/>
              </a:rPr>
              <a:t>Range of CO2 Cost/Price Assumptions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4582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68580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4-7, p. 4-9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114800" y="4506913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EPA Analysis  Kerry-Lieberman: Hi 2011 IRP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74713" y="2420938"/>
            <a:ext cx="7962900" cy="3751262"/>
            <a:chOff x="874202" y="2421233"/>
            <a:chExt cx="7963892" cy="3750967"/>
          </a:xfrm>
        </p:grpSpPr>
        <p:sp>
          <p:nvSpPr>
            <p:cNvPr id="36871" name="TextBox 1"/>
            <p:cNvSpPr txBox="1">
              <a:spLocks noChangeArrowheads="1"/>
            </p:cNvSpPr>
            <p:nvPr/>
          </p:nvSpPr>
          <p:spPr bwMode="auto">
            <a:xfrm>
              <a:off x="1143000" y="4791670"/>
              <a:ext cx="3886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solidFill>
                    <a:srgbClr val="00B050"/>
                  </a:solidFill>
                </a:rPr>
                <a:t>Societal Costs from “Technical Support Document”</a:t>
              </a:r>
            </a:p>
          </p:txBody>
        </p:sp>
        <p:sp>
          <p:nvSpPr>
            <p:cNvPr id="36872" name="Oval 2"/>
            <p:cNvSpPr>
              <a:spLocks noChangeArrowheads="1"/>
            </p:cNvSpPr>
            <p:nvPr/>
          </p:nvSpPr>
          <p:spPr bwMode="auto">
            <a:xfrm rot="-1262251">
              <a:off x="874202" y="2421233"/>
              <a:ext cx="7772400" cy="1219200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715963"/>
              <a:endParaRPr lang="en-US" sz="1400"/>
            </a:p>
          </p:txBody>
        </p:sp>
        <p:sp>
          <p:nvSpPr>
            <p:cNvPr id="36873" name="Oval 8"/>
            <p:cNvSpPr>
              <a:spLocks noChangeArrowheads="1"/>
            </p:cNvSpPr>
            <p:nvPr/>
          </p:nvSpPr>
          <p:spPr bwMode="auto">
            <a:xfrm>
              <a:off x="1065694" y="5696730"/>
              <a:ext cx="7772400" cy="475470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715963"/>
              <a:endParaRPr lang="en-US" sz="1400"/>
            </a:p>
          </p:txBody>
        </p:sp>
        <p:cxnSp>
          <p:nvCxnSpPr>
            <p:cNvPr id="36874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2590800" y="4431015"/>
              <a:ext cx="0" cy="360655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36875" name="Straight Arrow Connector 11"/>
            <p:cNvCxnSpPr>
              <a:cxnSpLocks noChangeShapeType="1"/>
            </p:cNvCxnSpPr>
            <p:nvPr/>
          </p:nvCxnSpPr>
          <p:spPr bwMode="auto">
            <a:xfrm>
              <a:off x="2590800" y="5449670"/>
              <a:ext cx="0" cy="49393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D50B2F8-FFCC-4E01-A633-B533E6EF1519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9"/>
          <a:stretch>
            <a:fillRect/>
          </a:stretch>
        </p:blipFill>
        <p:spPr bwMode="auto">
          <a:xfrm>
            <a:off x="4763" y="868363"/>
            <a:ext cx="8605837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kern="0" dirty="0" err="1">
                <a:latin typeface="+mj-lt"/>
                <a:ea typeface="+mj-ea"/>
                <a:cs typeface="+mj-cs"/>
              </a:rPr>
              <a:t>Avg</a:t>
            </a:r>
            <a:r>
              <a:rPr lang="en-US" sz="3000" kern="0" dirty="0">
                <a:latin typeface="+mj-lt"/>
                <a:ea typeface="+mj-ea"/>
                <a:cs typeface="+mj-cs"/>
              </a:rPr>
              <a:t> Annual Mid-C Power Prices</a:t>
            </a: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68580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4-8, p. 4-21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2"/>
          <p:cNvSpPr txBox="1">
            <a:spLocks noChangeArrowheads="1"/>
          </p:cNvSpPr>
          <p:nvPr/>
        </p:nvSpPr>
        <p:spPr bwMode="auto">
          <a:xfrm>
            <a:off x="685800" y="6519863"/>
            <a:ext cx="80010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dirty="0" smtClean="0"/>
              <a:t>Re-ordered Figure </a:t>
            </a:r>
            <a:r>
              <a:rPr lang="en-US" sz="1600" dirty="0"/>
              <a:t>2-2, p. 2-4 (IRP Figure Left Out Three Scenarios from Case 2)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Long-Term Portfolio Costs Uncertain</a:t>
            </a:r>
          </a:p>
        </p:txBody>
      </p:sp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6683C8F-2399-4F03-AAF0-A42533124D68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835025"/>
            <a:ext cx="8174037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68580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1-5, p. 1-11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PSE 2013 IRP Agenda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1036638"/>
            <a:ext cx="8077200" cy="5745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Introduction and Key Findings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Electric IRP Overview</a:t>
            </a:r>
          </a:p>
          <a:p>
            <a:r>
              <a:rPr lang="en-US" sz="1800" dirty="0" smtClean="0"/>
              <a:t>Resource Needs</a:t>
            </a:r>
          </a:p>
          <a:p>
            <a:r>
              <a:rPr lang="en-US" sz="1800" dirty="0" smtClean="0"/>
              <a:t>Resource Plan</a:t>
            </a:r>
          </a:p>
          <a:p>
            <a:r>
              <a:rPr lang="en-US" sz="1800" dirty="0" smtClean="0"/>
              <a:t>High Level Process &amp; Assumptions</a:t>
            </a:r>
          </a:p>
          <a:p>
            <a:r>
              <a:rPr lang="en-US" sz="1800" dirty="0" smtClean="0"/>
              <a:t>Results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Colstrip in IRP</a:t>
            </a:r>
            <a:endParaRPr lang="en-US" sz="1000" dirty="0" smtClean="0"/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Gas IRP Overview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Next Steps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5363" name="Picture 2" descr="http://photos2.fotosearch.com/bthumb/CSP/CSP092/k0924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E6255E-AA2E-4565-92AB-4C7040C9CF7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Projected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Emissions Trending Up Under Existing Policies</a:t>
            </a: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FC8AF2F-D676-4975-A561-F054F42265CB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3058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00200" y="1958975"/>
            <a:ext cx="6924675" cy="2460625"/>
            <a:chOff x="1914525" y="2085975"/>
            <a:chExt cx="6924675" cy="2461200"/>
          </a:xfrm>
        </p:grpSpPr>
        <p:sp>
          <p:nvSpPr>
            <p:cNvPr id="46085" name="Oval 5"/>
            <p:cNvSpPr>
              <a:spLocks noChangeArrowheads="1"/>
            </p:cNvSpPr>
            <p:nvPr/>
          </p:nvSpPr>
          <p:spPr bwMode="auto">
            <a:xfrm rot="-437863">
              <a:off x="1914525" y="2085975"/>
              <a:ext cx="3987648" cy="825513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715963"/>
              <a:endParaRPr lang="en-US" sz="1400"/>
            </a:p>
          </p:txBody>
        </p:sp>
        <p:sp>
          <p:nvSpPr>
            <p:cNvPr id="46086" name="TextBox 7"/>
            <p:cNvSpPr txBox="1">
              <a:spLocks noChangeArrowheads="1"/>
            </p:cNvSpPr>
            <p:nvPr/>
          </p:nvSpPr>
          <p:spPr bwMode="auto">
            <a:xfrm>
              <a:off x="3943350" y="3962400"/>
              <a:ext cx="4895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 b="1" dirty="0">
                  <a:solidFill>
                    <a:srgbClr val="FF0000"/>
                  </a:solidFill>
                </a:rPr>
                <a:t>Bump Reflects Coal Transition Power to Support Shut-Down of Centralia Coal Plant</a:t>
              </a:r>
            </a:p>
          </p:txBody>
        </p:sp>
        <p:cxnSp>
          <p:nvCxnSpPr>
            <p:cNvPr id="46087" name="Straight Arrow Connector 9"/>
            <p:cNvCxnSpPr>
              <a:cxnSpLocks noChangeShapeType="1"/>
            </p:cNvCxnSpPr>
            <p:nvPr/>
          </p:nvCxnSpPr>
          <p:spPr bwMode="auto">
            <a:xfrm flipH="1" flipV="1">
              <a:off x="4800281" y="2895066"/>
              <a:ext cx="1138172" cy="1143534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1219200" y="5373469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This Forecasts PSE’s Portfolio--PSE Has Services to </a:t>
            </a:r>
            <a:r>
              <a:rPr lang="en-US" b="1" dirty="0" smtClean="0">
                <a:solidFill>
                  <a:srgbClr val="00B050"/>
                </a:solidFill>
              </a:rPr>
              <a:t>Help Customers </a:t>
            </a:r>
            <a:r>
              <a:rPr lang="en-US" b="1" dirty="0" smtClean="0">
                <a:solidFill>
                  <a:srgbClr val="00B050"/>
                </a:solidFill>
              </a:rPr>
              <a:t>to Manage Their </a:t>
            </a:r>
            <a:r>
              <a:rPr lang="en-US" b="1" dirty="0" smtClean="0">
                <a:solidFill>
                  <a:srgbClr val="00B050"/>
                </a:solidFill>
              </a:rPr>
              <a:t>Individual Carbon </a:t>
            </a:r>
            <a:r>
              <a:rPr lang="en-US" b="1" dirty="0" smtClean="0">
                <a:solidFill>
                  <a:srgbClr val="00B050"/>
                </a:solidFill>
              </a:rPr>
              <a:t>Footprint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Electric Action Plan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39213" cy="4191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cs typeface="Arial" pitchFamily="34" charset="0"/>
              </a:rPr>
              <a:t>Pursue Cost Effective Demand-Side Resources</a:t>
            </a:r>
          </a:p>
          <a:p>
            <a:pPr>
              <a:lnSpc>
                <a:spcPct val="75000"/>
              </a:lnSpc>
            </a:pPr>
            <a:endParaRPr lang="en-US" sz="1200" smtClean="0">
              <a:cs typeface="Arial" pitchFamily="34" charset="0"/>
            </a:endParaRPr>
          </a:p>
          <a:p>
            <a:pPr>
              <a:lnSpc>
                <a:spcPct val="75000"/>
              </a:lnSpc>
            </a:pPr>
            <a:r>
              <a:rPr lang="en-US" smtClean="0">
                <a:cs typeface="Arial" pitchFamily="34" charset="0"/>
              </a:rPr>
              <a:t>Develop Strategy to Address Reliance on Market for Capacity in the Intermediate to Long-Term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cs typeface="Arial" pitchFamily="34" charset="0"/>
              </a:rPr>
              <a:t>Update to IRP in 4</a:t>
            </a:r>
            <a:r>
              <a:rPr lang="en-US" sz="1800" baseline="30000" smtClean="0">
                <a:cs typeface="Arial" pitchFamily="34" charset="0"/>
              </a:rPr>
              <a:t>th</a:t>
            </a:r>
            <a:r>
              <a:rPr lang="en-US" sz="1800" smtClean="0">
                <a:cs typeface="Arial" pitchFamily="34" charset="0"/>
              </a:rPr>
              <a:t> Quarter 2013</a:t>
            </a:r>
          </a:p>
          <a:p>
            <a:pPr>
              <a:lnSpc>
                <a:spcPct val="75000"/>
              </a:lnSpc>
            </a:pPr>
            <a:endParaRPr lang="en-US" sz="1200" smtClean="0">
              <a:cs typeface="Arial" pitchFamily="34" charset="0"/>
            </a:endParaRPr>
          </a:p>
          <a:p>
            <a:pPr>
              <a:lnSpc>
                <a:spcPct val="75000"/>
              </a:lnSpc>
            </a:pPr>
            <a:r>
              <a:rPr lang="en-US" smtClean="0">
                <a:cs typeface="Arial" pitchFamily="34" charset="0"/>
              </a:rPr>
              <a:t>Align Timeline for Resource Acquisitions With Timeline Needed for Infrastructure</a:t>
            </a:r>
          </a:p>
          <a:p>
            <a:pPr>
              <a:lnSpc>
                <a:spcPct val="75000"/>
              </a:lnSpc>
            </a:pPr>
            <a:endParaRPr lang="en-US" sz="1000" smtClean="0">
              <a:cs typeface="Arial" pitchFamily="34" charset="0"/>
            </a:endParaRPr>
          </a:p>
          <a:p>
            <a:pPr>
              <a:lnSpc>
                <a:spcPct val="75000"/>
              </a:lnSpc>
            </a:pPr>
            <a:r>
              <a:rPr lang="en-US" smtClean="0">
                <a:cs typeface="Arial" pitchFamily="34" charset="0"/>
              </a:rPr>
              <a:t>Pursue Prudent Gas Storage Acquisitions for Generation</a:t>
            </a:r>
          </a:p>
          <a:p>
            <a:pPr>
              <a:lnSpc>
                <a:spcPct val="75000"/>
              </a:lnSpc>
            </a:pPr>
            <a:endParaRPr lang="en-US" sz="1200" smtClean="0">
              <a:cs typeface="Arial" pitchFamily="34" charset="0"/>
            </a:endParaRPr>
          </a:p>
          <a:p>
            <a:pPr>
              <a:lnSpc>
                <a:spcPct val="75000"/>
              </a:lnSpc>
            </a:pPr>
            <a:r>
              <a:rPr lang="en-US" smtClean="0">
                <a:cs typeface="Arial" pitchFamily="34" charset="0"/>
              </a:rPr>
              <a:t>Revise Stakeholder Process to Clarify Roles and Expectations &amp; Provide Greater Transparency</a:t>
            </a:r>
            <a:endParaRPr lang="en-US" smtClean="0"/>
          </a:p>
        </p:txBody>
      </p:sp>
      <p:pic>
        <p:nvPicPr>
          <p:cNvPr id="49155" name="Picture 2" descr="C:\Users\ppopof\AppData\Local\Microsoft\Windows\Temporary Internet Files\Content.IE5\0B3QO3B8\ID-100192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PSE 2013 IRP Agenda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1036638"/>
            <a:ext cx="8077200" cy="5745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 and Key Findings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Electric IRP Overview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 Needs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 Plan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Process &amp; Assumptions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Results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Colstrip in IRP</a:t>
            </a:r>
            <a:endParaRPr lang="en-US" sz="1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Gas IRP Overview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Next Steps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5363" name="Picture 2" descr="http://photos2.fotosearch.com/bthumb/CSP/CSP092/k0924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E6255E-AA2E-4565-92AB-4C7040C9CF79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66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2013 IRP: Overview Colstrip Analysis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2895600"/>
          </a:xfrm>
        </p:spPr>
        <p:txBody>
          <a:bodyPr/>
          <a:lstStyle/>
          <a:p>
            <a:r>
              <a:rPr lang="en-US" sz="2400" dirty="0" smtClean="0"/>
              <a:t>Summary Results and Conclusions</a:t>
            </a:r>
          </a:p>
          <a:p>
            <a:endParaRPr lang="en-US" sz="1000" dirty="0" smtClean="0"/>
          </a:p>
          <a:p>
            <a:r>
              <a:rPr lang="en-US" sz="2400" dirty="0" smtClean="0"/>
              <a:t>Overview of Colstrip: Plant and Commercial Arrangements</a:t>
            </a:r>
          </a:p>
          <a:p>
            <a:endParaRPr lang="en-US" sz="1000" dirty="0" smtClean="0"/>
          </a:p>
          <a:p>
            <a:r>
              <a:rPr lang="en-US" sz="2400" dirty="0" smtClean="0"/>
              <a:t>Analysis Performed</a:t>
            </a:r>
          </a:p>
          <a:p>
            <a:endParaRPr lang="en-US" sz="1000" dirty="0" smtClean="0"/>
          </a:p>
          <a:p>
            <a:r>
              <a:rPr lang="en-US" sz="2400" dirty="0" smtClean="0"/>
              <a:t>Results</a:t>
            </a:r>
          </a:p>
          <a:p>
            <a:endParaRPr lang="en-US" sz="2400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4487C31-D16B-4064-BCEA-712BCF666C07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5222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73575"/>
            <a:ext cx="309403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Colstrip:  Conclusions in This IRP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>
          <a:xfrm>
            <a:off x="381000" y="914400"/>
            <a:ext cx="8382000" cy="45275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Colstrip Significantly Reduces Cost and Cost Risk for Customers </a:t>
            </a:r>
          </a:p>
          <a:p>
            <a:r>
              <a:rPr lang="en-US" sz="1800" dirty="0" smtClean="0"/>
              <a:t>Including Consideration of Future Carbon Regulation</a:t>
            </a:r>
          </a:p>
          <a:p>
            <a:r>
              <a:rPr lang="en-US" sz="1800" dirty="0" smtClean="0"/>
              <a:t>Premature to Begin Developing Replacement Resources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May Change in Future</a:t>
            </a:r>
          </a:p>
          <a:p>
            <a:r>
              <a:rPr lang="en-US" sz="1800" dirty="0" smtClean="0"/>
              <a:t>IRP Comprehensively Studied Potential Risks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Planning For Replacement</a:t>
            </a:r>
          </a:p>
          <a:p>
            <a:r>
              <a:rPr lang="en-US" sz="1800" dirty="0" err="1" smtClean="0"/>
              <a:t>Peakers</a:t>
            </a:r>
            <a:r>
              <a:rPr lang="en-US" sz="1800" dirty="0" smtClean="0"/>
              <a:t> for Reliability and Market Energy As Needed Across Most Scenarios</a:t>
            </a: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228600" y="63246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36" tIns="35768" rIns="71536" bIns="35768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5B20EA6-E977-4D6A-9C2B-131DC35C7FFA}" type="slidenum">
              <a:rPr lang="en-US" sz="1100"/>
              <a:pPr/>
              <a:t>24</a:t>
            </a:fld>
            <a:endParaRPr lang="en-US" sz="1100"/>
          </a:p>
        </p:txBody>
      </p:sp>
      <p:pic>
        <p:nvPicPr>
          <p:cNvPr id="53252" name="Picture 2" descr="C:\Users\ppopof\AppData\Local\Microsoft\Windows\Temporary Internet Files\Content.IE5\DQH2310L\ID-100152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43375"/>
            <a:ext cx="43434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Oval 4"/>
          <p:cNvSpPr>
            <a:spLocks noChangeArrowheads="1"/>
          </p:cNvSpPr>
          <p:nvPr/>
        </p:nvSpPr>
        <p:spPr bwMode="auto">
          <a:xfrm>
            <a:off x="3505200" y="5257800"/>
            <a:ext cx="2209800" cy="762000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715963"/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Colstrip: What’s in The IRP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077200" cy="4527550"/>
          </a:xfrm>
        </p:spPr>
        <p:txBody>
          <a:bodyPr/>
          <a:lstStyle/>
          <a:p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Purpose of IRP Analysis </a:t>
            </a:r>
          </a:p>
          <a:p>
            <a:r>
              <a:rPr lang="en-US" sz="1800" dirty="0" smtClean="0"/>
              <a:t>Broad Examination of Cost of Continuing Operation at Colstrip, </a:t>
            </a:r>
            <a:r>
              <a:rPr lang="en-US" sz="1800" dirty="0" smtClean="0"/>
              <a:t>Including </a:t>
            </a:r>
            <a:r>
              <a:rPr lang="en-US" sz="1800" dirty="0" smtClean="0"/>
              <a:t>Range of Anticipated Costs Associated with EPA </a:t>
            </a:r>
            <a:r>
              <a:rPr lang="en-US" sz="1800" dirty="0" smtClean="0"/>
              <a:t>Regulations</a:t>
            </a:r>
          </a:p>
          <a:p>
            <a:r>
              <a:rPr lang="en-US" sz="1800" dirty="0" smtClean="0"/>
              <a:t>Understand </a:t>
            </a:r>
            <a:r>
              <a:rPr lang="en-US" sz="1800" dirty="0" smtClean="0"/>
              <a:t>Factors That Could Render Colstrip Uneconomic</a:t>
            </a:r>
          </a:p>
          <a:p>
            <a:r>
              <a:rPr lang="en-US" sz="1800" dirty="0" smtClean="0"/>
              <a:t>Understand Impact of Existing Policies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Purpose is to </a:t>
            </a:r>
            <a:r>
              <a:rPr lang="en-US" dirty="0" smtClean="0"/>
              <a:t>Plan </a:t>
            </a:r>
            <a:endParaRPr lang="en-US" dirty="0" smtClean="0"/>
          </a:p>
          <a:p>
            <a:r>
              <a:rPr lang="en-US" sz="1800" dirty="0" smtClean="0"/>
              <a:t>What If Policies/Market Conditions Change Unexpectedly?</a:t>
            </a:r>
          </a:p>
          <a:p>
            <a:r>
              <a:rPr lang="en-US" sz="1800" dirty="0" smtClean="0"/>
              <a:t>What Would Be Least Cost Resources to Replace Colstrip?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IRP is Not A “Decision” To Keep Colstrip Running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9847FD-48E6-4AD7-AB33-0276472906CD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54276" name="Picture 2" descr="R:\ResourcePlanning\PowerPointArt\redherr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7" y="4343400"/>
            <a:ext cx="12684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3" descr="C:\Users\ppopof\AppData\Local\Microsoft\Windows\Temporary Internet Files\Content.IE5\0B3QO3B8\ID-100514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33550"/>
            <a:ext cx="144621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Colstrip: Overview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077200" cy="45275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Plant Overview: Details in Appendix J</a:t>
            </a:r>
          </a:p>
          <a:p>
            <a:pPr>
              <a:defRPr/>
            </a:pPr>
            <a:r>
              <a:rPr lang="en-US" sz="1800" dirty="0" smtClean="0"/>
              <a:t>Units 1&amp;2, Each 307 MW—PSE 50% Ownership</a:t>
            </a:r>
          </a:p>
          <a:p>
            <a:pPr>
              <a:defRPr/>
            </a:pPr>
            <a:r>
              <a:rPr lang="en-US" sz="1800" dirty="0" smtClean="0"/>
              <a:t>Units 3&amp;4, Each 740 MW—PSE 25% </a:t>
            </a:r>
            <a:r>
              <a:rPr lang="en-US" sz="1800" dirty="0" smtClean="0"/>
              <a:t>Ownership</a:t>
            </a:r>
          </a:p>
          <a:p>
            <a:pPr>
              <a:defRPr/>
            </a:pPr>
            <a:r>
              <a:rPr lang="en-US" sz="1800" dirty="0" smtClean="0"/>
              <a:t>PSE is Not Plant Operator</a:t>
            </a:r>
            <a:endParaRPr lang="en-US" dirty="0" smtClean="0"/>
          </a:p>
          <a:p>
            <a:pPr marL="0" indent="0">
              <a:defRPr/>
            </a:pPr>
            <a:endParaRPr lang="en-U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Ownership</a:t>
            </a:r>
            <a:r>
              <a:rPr lang="en-US" dirty="0"/>
              <a:t> </a:t>
            </a:r>
            <a:r>
              <a:rPr lang="en-US" dirty="0" smtClean="0"/>
              <a:t>Agreement Summarized in Appendix J</a:t>
            </a:r>
          </a:p>
          <a:p>
            <a:pPr>
              <a:defRPr/>
            </a:pPr>
            <a:r>
              <a:rPr lang="en-US" sz="1800" dirty="0" smtClean="0"/>
              <a:t>Much More Complicated Than Boardman or Centralia</a:t>
            </a:r>
          </a:p>
          <a:p>
            <a:pPr>
              <a:defRPr/>
            </a:pPr>
            <a:r>
              <a:rPr lang="en-US" sz="1800" dirty="0" smtClean="0"/>
              <a:t>PSE Contractually Obligated to Pay Its Share of Operating Costs</a:t>
            </a:r>
          </a:p>
          <a:p>
            <a:pPr>
              <a:defRPr/>
            </a:pPr>
            <a:r>
              <a:rPr lang="en-US" sz="1800" dirty="0" smtClean="0"/>
              <a:t>PSE Obligated to Take Its Share of Plant Output</a:t>
            </a:r>
            <a:endParaRPr lang="en-US" sz="1800" dirty="0" smtClean="0">
              <a:solidFill>
                <a:srgbClr val="FF66FF"/>
              </a:solidFill>
            </a:endParaRPr>
          </a:p>
          <a:p>
            <a:pPr>
              <a:defRPr/>
            </a:pPr>
            <a:r>
              <a:rPr lang="en-US" sz="1800" dirty="0" smtClean="0"/>
              <a:t>PSE Cannot “Retire” Its Portion of Colstrip Units Unilaterally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D08F17B-8B22-4CA4-97DB-51F88D261B7C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57348" name="Picture 2" descr="C:\Users\ppopof\AppData\Local\Microsoft\Windows\Temporary Internet Files\Content.IE5\E3FSQEYA\ID-10010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Colstrip: What Was Analyzed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077200" cy="45275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Examined Broad Range of Future Colstrip Costs Across Broad Range of Possible Market/Policy Scenarios</a:t>
            </a:r>
          </a:p>
          <a:p>
            <a:r>
              <a:rPr lang="en-US" sz="1800" dirty="0" smtClean="0"/>
              <a:t>Focus on Replacement Costs</a:t>
            </a:r>
          </a:p>
          <a:p>
            <a:r>
              <a:rPr lang="en-US" sz="1800" dirty="0" smtClean="0"/>
              <a:t>Four Colstrip Cases: Based on Different Potential Regulation Costs</a:t>
            </a:r>
          </a:p>
          <a:p>
            <a:r>
              <a:rPr lang="en-US" sz="1800" dirty="0" smtClean="0"/>
              <a:t>41 Market Scenarios: Loads/Gas Prices/CO2 Prices-Costs </a:t>
            </a:r>
          </a:p>
          <a:p>
            <a:r>
              <a:rPr lang="en-US" sz="1800" dirty="0" smtClean="0"/>
              <a:t>Deterministic and Stochastic Analyses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Colstrip Costs Included</a:t>
            </a:r>
          </a:p>
          <a:p>
            <a:r>
              <a:rPr lang="en-US" sz="1800" dirty="0" smtClean="0"/>
              <a:t>Units 1&amp;2 Modeled Separately From Units 3&amp;4</a:t>
            </a:r>
          </a:p>
          <a:p>
            <a:r>
              <a:rPr lang="en-US" sz="1800" dirty="0" smtClean="0"/>
              <a:t>Base-Level Capital Expenditures </a:t>
            </a:r>
          </a:p>
          <a:p>
            <a:r>
              <a:rPr lang="en-US" sz="1800" dirty="0" smtClean="0"/>
              <a:t>Variable Operating Costs</a:t>
            </a:r>
          </a:p>
          <a:p>
            <a:r>
              <a:rPr lang="en-US" sz="1800" dirty="0" smtClean="0"/>
              <a:t>Opportunity Cost of Transmission Based on Timing of Contracts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Colstrip Costs Not Included</a:t>
            </a:r>
          </a:p>
          <a:p>
            <a:r>
              <a:rPr lang="en-US" sz="1800" dirty="0" smtClean="0"/>
              <a:t>Decommissioning and Remediation Costs: Requirements Not Yet Defined</a:t>
            </a:r>
          </a:p>
          <a:p>
            <a:r>
              <a:rPr lang="en-US" sz="1800" dirty="0" smtClean="0"/>
              <a:t>Unamortized Capital: No Acceleration/Change</a:t>
            </a:r>
          </a:p>
          <a:p>
            <a:r>
              <a:rPr lang="en-US" sz="1800" dirty="0" smtClean="0"/>
              <a:t>Impact: Full Cost Impacts to Customers Higher Than Modeled in IRP</a:t>
            </a:r>
          </a:p>
          <a:p>
            <a:pPr marL="0" indent="0">
              <a:buFont typeface="Wingdings" pitchFamily="2" charset="2"/>
              <a:buNone/>
            </a:pPr>
            <a:endParaRPr lang="en-US" sz="1800" dirty="0" smtClean="0"/>
          </a:p>
          <a:p>
            <a:pPr marL="0" indent="0"/>
            <a:endParaRPr lang="en-US" sz="1800" dirty="0" smtClean="0"/>
          </a:p>
          <a:p>
            <a:pPr marL="0" indent="0"/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BEB1859-32BE-4294-8E4B-4B3AE2EB2279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6" name="Picture 4" descr="k1934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71148"/>
            <a:ext cx="2057400" cy="136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>
          <a:xfrm>
            <a:off x="0" y="58738"/>
            <a:ext cx="8229600" cy="674687"/>
          </a:xfrm>
        </p:spPr>
        <p:txBody>
          <a:bodyPr/>
          <a:lstStyle/>
          <a:p>
            <a:r>
              <a:rPr lang="en-US" dirty="0" smtClean="0"/>
              <a:t>4 Colstrip Environmental Compliance Cases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9144000" cy="5715000"/>
          </a:xfrm>
          <a:extLst/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1000" b="1" dirty="0" smtClean="0"/>
          </a:p>
          <a:p>
            <a:r>
              <a:rPr lang="en-US" sz="1800" b="1" dirty="0" smtClean="0"/>
              <a:t>Low Cost Case (Case 1): </a:t>
            </a:r>
            <a:r>
              <a:rPr lang="en-US" sz="1800" dirty="0" smtClean="0"/>
              <a:t>Based on achieving compliance using existing, installed equipment with a minimum of modifications or additions of equipment.  </a:t>
            </a:r>
          </a:p>
          <a:p>
            <a:endParaRPr lang="en-US" sz="1000" dirty="0" smtClean="0"/>
          </a:p>
          <a:p>
            <a:r>
              <a:rPr lang="en-US" sz="1800" b="1" dirty="0" smtClean="0"/>
              <a:t>Mid Cost Case (Case 2)</a:t>
            </a:r>
            <a:r>
              <a:rPr lang="en-US" sz="1800" dirty="0" smtClean="0"/>
              <a:t>: Includes the cost for addition of equipment that may be needed to assure compliance and is largely based on the analysis of Unit 1 &amp; 2 equipment identified by the EPA’s Regional Haze FIP.  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r>
              <a:rPr lang="en-US" sz="1800" b="1" dirty="0" smtClean="0"/>
              <a:t>High Cost Case (Case 3)</a:t>
            </a:r>
            <a:r>
              <a:rPr lang="en-US" sz="1800" dirty="0" smtClean="0"/>
              <a:t>: Additional costs for new equipment to meet future requirements and is based on CCR being determined to be hazardous.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r>
              <a:rPr lang="en-US" sz="1800" b="1" dirty="0" smtClean="0"/>
              <a:t>Very High Cost (Case 4)</a:t>
            </a:r>
            <a:r>
              <a:rPr lang="en-US" sz="1800" dirty="0" smtClean="0"/>
              <a:t>: Based on Sierra Club letter.  Assumes all Case 2 costs plus it triples the hazardous waste disposal costs included in Case 3 and it accelerates the schedule for meeting other requirements.</a:t>
            </a:r>
          </a:p>
          <a:p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endParaRPr lang="en-US" sz="1400" dirty="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159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159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159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159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159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15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15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15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15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D87E724-AFC8-4FE6-A594-DB620318122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0420" name="TextBox 5"/>
          <p:cNvSpPr txBox="1">
            <a:spLocks noChangeArrowheads="1"/>
          </p:cNvSpPr>
          <p:nvPr/>
        </p:nvSpPr>
        <p:spPr bwMode="auto">
          <a:xfrm>
            <a:off x="762000" y="6273800"/>
            <a:ext cx="34290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See Appendix J, p. J-14 to J-23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Colstrip: Analysis Performed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077200" cy="45275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Portfolio Analysis</a:t>
            </a:r>
          </a:p>
          <a:p>
            <a:pPr>
              <a:defRPr/>
            </a:pPr>
            <a:r>
              <a:rPr lang="en-US" sz="1800" dirty="0" smtClean="0"/>
              <a:t>Least Cost Combination of Resources Given Resource Alternatives and Possible Future Conditions</a:t>
            </a:r>
          </a:p>
          <a:p>
            <a:pPr>
              <a:defRPr/>
            </a:pPr>
            <a:r>
              <a:rPr lang="en-US" sz="1800" dirty="0" smtClean="0"/>
              <a:t>Stochastic Analysis in Base and With Risk of Future Carbon Policies</a:t>
            </a:r>
          </a:p>
          <a:p>
            <a:pPr>
              <a:defRPr/>
            </a:pPr>
            <a:r>
              <a:rPr lang="en-US" sz="1800" dirty="0" smtClean="0"/>
              <a:t>Included Possible Carbon-Price Scenarios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Studied Key States of World for Colstrip</a:t>
            </a:r>
          </a:p>
          <a:p>
            <a:pPr marL="430213" indent="-285750">
              <a:defRPr/>
            </a:pPr>
            <a:r>
              <a:rPr lang="en-US" sz="1800" dirty="0" smtClean="0"/>
              <a:t>1-All Four Units of Colstrip Continue Operation</a:t>
            </a:r>
          </a:p>
          <a:p>
            <a:pPr marL="430213" indent="-285750">
              <a:defRPr/>
            </a:pPr>
            <a:r>
              <a:rPr lang="en-US" sz="1800" dirty="0" smtClean="0"/>
              <a:t>2-Units 1&amp;2 Replaced in 2017, While 3&amp;4 Continue Operation</a:t>
            </a:r>
          </a:p>
          <a:p>
            <a:pPr marL="430213" indent="-285750">
              <a:defRPr/>
            </a:pPr>
            <a:r>
              <a:rPr lang="en-US" sz="1800" dirty="0" smtClean="0"/>
              <a:t>3-All Four Units Need to be Replaced by 2017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D87063E-7D94-49AF-82B8-E4B3D0CF3E9B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59396" name="Picture 2" descr="C:\Users\ppopof\AppData\Local\Microsoft\Windows\Temporary Internet Files\Content.IE5\E3FSQEYA\ID-100113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41888"/>
            <a:ext cx="22098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Findings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077200" cy="55927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Northwest Energy Markets Changing</a:t>
            </a:r>
          </a:p>
          <a:p>
            <a:r>
              <a:rPr lang="en-US" sz="1800" dirty="0" smtClean="0"/>
              <a:t>Dwindling Regional Capacity Surplus Will Impact PSE</a:t>
            </a:r>
          </a:p>
          <a:p>
            <a:r>
              <a:rPr lang="en-US" sz="1800" dirty="0" smtClean="0"/>
              <a:t>Increasing Intermittent Resources Change Market Dynamics</a:t>
            </a:r>
            <a:endParaRPr lang="en-US" sz="1800" dirty="0" smtClean="0">
              <a:solidFill>
                <a:srgbClr val="FF66FF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Increasing Reliance on Natural Gas Flexibility </a:t>
            </a:r>
          </a:p>
          <a:p>
            <a:r>
              <a:rPr lang="en-US" sz="1800" dirty="0" smtClean="0"/>
              <a:t>Upward Pressure on Gas Prices</a:t>
            </a:r>
          </a:p>
          <a:p>
            <a:r>
              <a:rPr lang="en-US" sz="1800" dirty="0" smtClean="0"/>
              <a:t>Infrastructure May Become Challenged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Least-Cost Resource Plans</a:t>
            </a:r>
          </a:p>
          <a:p>
            <a:r>
              <a:rPr lang="en-US" sz="1800" dirty="0" smtClean="0"/>
              <a:t>Conservation, Renewables, </a:t>
            </a:r>
            <a:r>
              <a:rPr lang="en-US" sz="1800" dirty="0" err="1" smtClean="0"/>
              <a:t>Peakers</a:t>
            </a:r>
            <a:r>
              <a:rPr lang="en-US" sz="1800" dirty="0" smtClean="0"/>
              <a:t> for Reliability</a:t>
            </a:r>
          </a:p>
          <a:p>
            <a:r>
              <a:rPr lang="en-US" sz="1800" dirty="0" smtClean="0"/>
              <a:t>Similar Trends Across Nearly All Future Scenarios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Uncertainty For Coal Industry</a:t>
            </a:r>
            <a:endParaRPr lang="en-US" sz="1800" dirty="0" smtClean="0"/>
          </a:p>
          <a:p>
            <a:r>
              <a:rPr lang="en-US" sz="1800" dirty="0" smtClean="0"/>
              <a:t>Savings To Customers from Operation of Colstrip Are Significant</a:t>
            </a:r>
          </a:p>
          <a:p>
            <a:r>
              <a:rPr lang="en-US" sz="1800" dirty="0" smtClean="0"/>
              <a:t>Planning for Possibility of Needing to Replace Colstrip Still Important </a:t>
            </a:r>
          </a:p>
          <a:p>
            <a:pPr marL="0" indent="0"/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B1738F2-CF03-4304-BEE5-1A8B60289297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6388" name="Picture 2" descr="C:\Users\ppopof\Downloads\ID-10067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625"/>
            <a:ext cx="19716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Colstrip: Summary Results and Conclusions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81000" y="731838"/>
            <a:ext cx="8077200" cy="239236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Savings to Customers From Colstrip Significant</a:t>
            </a:r>
          </a:p>
          <a:p>
            <a:pPr>
              <a:defRPr/>
            </a:pPr>
            <a:r>
              <a:rPr lang="en-US" sz="1800" dirty="0" smtClean="0"/>
              <a:t>Units 1&amp;2:       $55 Million in Savings/Year—2% Rate Increase</a:t>
            </a:r>
          </a:p>
          <a:p>
            <a:pPr>
              <a:defRPr/>
            </a:pPr>
            <a:r>
              <a:rPr lang="en-US" sz="1800" dirty="0" smtClean="0"/>
              <a:t>Units 3&amp;4:       $76 Million in Savings/Year—3% Rate Increase</a:t>
            </a:r>
          </a:p>
          <a:p>
            <a:pPr>
              <a:defRPr/>
            </a:pPr>
            <a:r>
              <a:rPr lang="en-US" sz="1800" dirty="0" smtClean="0"/>
              <a:t>Colstrip Total: $131 Million Savings/Year—5% Rate Increase</a:t>
            </a:r>
          </a:p>
          <a:p>
            <a:pPr>
              <a:defRPr/>
            </a:pPr>
            <a:r>
              <a:rPr lang="en-US" sz="1800" b="1" i="1" dirty="0" smtClean="0"/>
              <a:t>NOTE: Savings Reflect Only Replacement Costs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1000" dirty="0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DAB3641-385C-4E50-BC46-25BA5F1DDA42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55300" name="Picture 2" descr="C:\Users\ppopof\AppData\Local\Microsoft\Windows\Temporary Internet Files\Content.IE5\E3FSQEYA\ID-10032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1219200"/>
            <a:ext cx="1365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79608"/>
              </p:ext>
            </p:extLst>
          </p:nvPr>
        </p:nvGraphicFramePr>
        <p:xfrm>
          <a:off x="457200" y="3240088"/>
          <a:ext cx="8001000" cy="156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362200"/>
                <a:gridCol w="2057400"/>
                <a:gridCol w="2209800"/>
              </a:tblGrid>
              <a:tr h="11894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*Incremental Capital Expenditure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for Case 2 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(by 2017)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Annual Savings Given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Case 2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(start 2018)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Simple Pay Back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(in Years)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/>
                </a:tc>
              </a:tr>
              <a:tr h="3710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Units 1 &amp; 2</a:t>
                      </a:r>
                      <a:endParaRPr lang="en-US" sz="18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$70   Million</a:t>
                      </a:r>
                      <a:endParaRPr lang="en-US" sz="18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$55 Million/</a:t>
                      </a:r>
                      <a:r>
                        <a:rPr lang="en-US" sz="1800" dirty="0" err="1" smtClean="0"/>
                        <a:t>Yr</a:t>
                      </a:r>
                      <a:endParaRPr lang="en-US" sz="18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1.3</a:t>
                      </a:r>
                      <a:endParaRPr lang="en-US" sz="1800" dirty="0"/>
                    </a:p>
                  </a:txBody>
                  <a:tcPr marT="45748" marB="45748"/>
                </a:tc>
              </a:tr>
            </a:tbl>
          </a:graphicData>
        </a:graphic>
      </p:graphicFrame>
      <p:sp>
        <p:nvSpPr>
          <p:cNvPr id="55318" name="TextBox 2"/>
          <p:cNvSpPr txBox="1">
            <a:spLocks noChangeArrowheads="1"/>
          </p:cNvSpPr>
          <p:nvPr/>
        </p:nvSpPr>
        <p:spPr bwMode="auto">
          <a:xfrm>
            <a:off x="304800" y="2667000"/>
            <a:ext cx="8458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200"/>
              <a:t>“Near Term” Expenditures Not Long-Term Cost Risk for Customers</a:t>
            </a:r>
          </a:p>
        </p:txBody>
      </p:sp>
      <p:sp>
        <p:nvSpPr>
          <p:cNvPr id="55319" name="TextBox 3"/>
          <p:cNvSpPr txBox="1">
            <a:spLocks noChangeArrowheads="1"/>
          </p:cNvSpPr>
          <p:nvPr/>
        </p:nvSpPr>
        <p:spPr bwMode="auto">
          <a:xfrm>
            <a:off x="762000" y="64008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*--See Appendix J, p. J-19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81000" y="5049838"/>
            <a:ext cx="8458200" cy="1250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200" dirty="0"/>
              <a:t>Unit 3 &amp; 4 Significant Expenditures More Than 10 Years Out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Incremental Expenditures </a:t>
            </a:r>
            <a:r>
              <a:rPr lang="en-US" dirty="0"/>
              <a:t>2026 &amp; 2027:  $190 Million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Cumulative Savings 2028-2030: $370 Million 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smtClean="0"/>
              <a:t>Colstrip Results Across Scenarios-(All Scenarios)</a:t>
            </a:r>
          </a:p>
        </p:txBody>
      </p:sp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8F68D8-C024-462F-8AE8-DFF10270D74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45" name="TextBox 5"/>
          <p:cNvSpPr txBox="1">
            <a:spLocks noChangeArrowheads="1"/>
          </p:cNvSpPr>
          <p:nvPr/>
        </p:nvSpPr>
        <p:spPr bwMode="auto">
          <a:xfrm>
            <a:off x="990600" y="6367046"/>
            <a:ext cx="21336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dirty="0" smtClean="0"/>
              <a:t>Figure 5-23, p</a:t>
            </a:r>
            <a:r>
              <a:rPr lang="en-US" sz="1600" dirty="0"/>
              <a:t>. 5-47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9018" r="4545"/>
          <a:stretch>
            <a:fillRect/>
          </a:stretch>
        </p:blipFill>
        <p:spPr bwMode="auto">
          <a:xfrm>
            <a:off x="24625" y="750578"/>
            <a:ext cx="7976375" cy="553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47085" y="1066800"/>
            <a:ext cx="4653915" cy="8731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75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en-US" sz="1000" b="1">
                <a:effectLst/>
                <a:latin typeface="Calibri"/>
                <a:ea typeface="MS Mincho"/>
                <a:cs typeface="Times New Roman"/>
              </a:rPr>
              <a:t>Legend</a:t>
            </a:r>
            <a:endParaRPr lang="en-US" sz="1200">
              <a:effectLst/>
              <a:latin typeface="Times New Roman"/>
              <a:ea typeface="MS Mincho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en-US" sz="1000" b="1">
                <a:solidFill>
                  <a:srgbClr val="00B050"/>
                </a:solidFill>
                <a:effectLst/>
                <a:latin typeface="Calibri"/>
                <a:ea typeface="MS Mincho"/>
                <a:cs typeface="Times New Roman"/>
              </a:rPr>
              <a:t>Green</a:t>
            </a:r>
            <a:r>
              <a:rPr lang="en-US" sz="1000">
                <a:effectLst/>
                <a:latin typeface="Calibri"/>
                <a:ea typeface="MS Mincho"/>
                <a:cs typeface="Times New Roman"/>
              </a:rPr>
              <a:t> indicates where all four units are cost effective.</a:t>
            </a:r>
            <a:endParaRPr lang="en-US" sz="1200">
              <a:effectLst/>
              <a:latin typeface="Times New Roman"/>
              <a:ea typeface="MS Mincho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en-US" sz="1000" b="1">
                <a:solidFill>
                  <a:srgbClr val="F79646"/>
                </a:solidFill>
                <a:effectLst/>
                <a:latin typeface="Calibri"/>
                <a:ea typeface="MS Mincho"/>
                <a:cs typeface="Times New Roman"/>
              </a:rPr>
              <a:t>Orange</a:t>
            </a:r>
            <a:r>
              <a:rPr lang="en-US" sz="1000">
                <a:effectLst/>
                <a:latin typeface="Calibri"/>
                <a:ea typeface="MS Mincho"/>
                <a:cs typeface="Times New Roman"/>
              </a:rPr>
              <a:t> indicates where only Colstrip 3&amp;4 are cost effective.</a:t>
            </a:r>
            <a:endParaRPr lang="en-US" sz="1200">
              <a:effectLst/>
              <a:latin typeface="Times New Roman"/>
              <a:ea typeface="MS Mincho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en-US" sz="1000" b="1">
                <a:solidFill>
                  <a:srgbClr val="FF0000"/>
                </a:solidFill>
                <a:effectLst/>
                <a:latin typeface="Calibri"/>
                <a:ea typeface="MS Mincho"/>
                <a:cs typeface="Times New Roman"/>
              </a:rPr>
              <a:t>Red</a:t>
            </a:r>
            <a:r>
              <a:rPr lang="en-US" sz="1000">
                <a:effectLst/>
                <a:latin typeface="Calibri"/>
                <a:ea typeface="MS Mincho"/>
                <a:cs typeface="Times New Roman"/>
              </a:rPr>
              <a:t> indicates scenarios where replacement power was more cost effective.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Colstrip Results-Savings in Base Scenario</a:t>
            </a:r>
          </a:p>
        </p:txBody>
      </p:sp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8EC351B-8C0A-436C-A294-37FB724F9A0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2467" name="TextBox 7"/>
          <p:cNvSpPr txBox="1">
            <a:spLocks noChangeArrowheads="1"/>
          </p:cNvSpPr>
          <p:nvPr/>
        </p:nvSpPr>
        <p:spPr bwMode="auto">
          <a:xfrm>
            <a:off x="-1905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5-24, p. 5-49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0519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043988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915400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6250"/>
          <a:stretch>
            <a:fillRect/>
          </a:stretch>
        </p:blipFill>
        <p:spPr bwMode="auto">
          <a:xfrm>
            <a:off x="19050" y="762000"/>
            <a:ext cx="88963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Wide Range of Savings in Base Scenario for Case 2</a:t>
            </a:r>
          </a:p>
        </p:txBody>
      </p:sp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878477B-8A13-4BAE-ACC6-EC8551F93ECE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11227"/>
          <a:stretch>
            <a:fillRect/>
          </a:stretch>
        </p:blipFill>
        <p:spPr bwMode="auto">
          <a:xfrm>
            <a:off x="76200" y="838200"/>
            <a:ext cx="89741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-1905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5-30, p. 5-56</a:t>
            </a:r>
          </a:p>
        </p:txBody>
      </p:sp>
      <p:sp>
        <p:nvSpPr>
          <p:cNvPr id="6349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Colstrip 1 &amp; 2 Savings Significant</a:t>
            </a:r>
          </a:p>
        </p:txBody>
      </p:sp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DF56088-54BB-496B-A821-028E1B71FB6B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645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4863"/>
            <a:ext cx="82296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804863"/>
            <a:ext cx="7162800" cy="33813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/>
              <a:t>Annual Incremental Revenue Requirement for Base Scenario, Case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Wide Range of Savings in Base Scenario</a:t>
            </a:r>
          </a:p>
        </p:txBody>
      </p:sp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41D9D3C-75D3-4629-9A51-58CD45EBD91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554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14388"/>
            <a:ext cx="8229600" cy="59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3513"/>
            <a:ext cx="8229600" cy="674687"/>
          </a:xfrm>
        </p:spPr>
        <p:txBody>
          <a:bodyPr/>
          <a:lstStyle/>
          <a:p>
            <a:pPr algn="ctr"/>
            <a:r>
              <a:rPr lang="en-US" sz="2000" dirty="0"/>
              <a:t>Annual Savings/ (Cost) of Continuing Operations of Colstrip </a:t>
            </a:r>
            <a:r>
              <a:rPr lang="en-US" sz="2000" dirty="0" smtClean="0"/>
              <a:t>Units 1 &amp; 2 </a:t>
            </a:r>
            <a:r>
              <a:rPr lang="en-US" sz="2000" dirty="0"/>
              <a:t>for Compliance Case 2 under all Scenarios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36C7D-CA96-4962-8C52-F79BD04204F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827578"/>
            <a:ext cx="8305801" cy="603042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/>
              <a:t>Colstrip Reduces Cost &amp; Risk Even With Carbon Price Risk</a:t>
            </a:r>
          </a:p>
        </p:txBody>
      </p:sp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5CA9D56-7B7C-4332-99D2-DC482C616902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6265"/>
          <a:stretch>
            <a:fillRect/>
          </a:stretch>
        </p:blipFill>
        <p:spPr bwMode="auto">
          <a:xfrm>
            <a:off x="228600" y="836613"/>
            <a:ext cx="8610600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5"/>
          <p:cNvSpPr txBox="1">
            <a:spLocks noChangeArrowheads="1"/>
          </p:cNvSpPr>
          <p:nvPr/>
        </p:nvSpPr>
        <p:spPr bwMode="auto">
          <a:xfrm>
            <a:off x="-1905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5-29, p. 5-55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Colstrip:  Conclusions in This IRP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>
          <a:xfrm>
            <a:off x="381000" y="914400"/>
            <a:ext cx="8382000" cy="45275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Colstrip Significantly Reduces Cost and Cost Risk for Customers </a:t>
            </a:r>
          </a:p>
          <a:p>
            <a:pPr marL="0" indent="0"/>
            <a:r>
              <a:rPr lang="en-US" sz="1800" dirty="0" smtClean="0"/>
              <a:t>Including Consideration of Future Carbon Regulation</a:t>
            </a:r>
          </a:p>
          <a:p>
            <a:pPr marL="0" indent="0"/>
            <a:r>
              <a:rPr lang="en-US" sz="1800" dirty="0" smtClean="0"/>
              <a:t>Premature to Begin Developing Replacement Resources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May Change in Future</a:t>
            </a:r>
          </a:p>
          <a:p>
            <a:pPr marL="0" indent="0"/>
            <a:r>
              <a:rPr lang="en-US" sz="1800" dirty="0" smtClean="0"/>
              <a:t>IRP Comprehensively Studied Potential Risks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Planning For Replacement</a:t>
            </a:r>
          </a:p>
          <a:p>
            <a:pPr marL="0" indent="0"/>
            <a:r>
              <a:rPr lang="en-US" sz="1800" dirty="0" err="1" smtClean="0"/>
              <a:t>Peakers</a:t>
            </a:r>
            <a:r>
              <a:rPr lang="en-US" sz="1800" dirty="0" smtClean="0"/>
              <a:t> for Reliability and Market Energy As Needed Across Most Scenarios</a:t>
            </a: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228600" y="63246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36" tIns="35768" rIns="71536" bIns="35768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5B20EA6-E977-4D6A-9C2B-131DC35C7FFA}" type="slidenum">
              <a:rPr lang="en-US" sz="1100"/>
              <a:pPr/>
              <a:t>38</a:t>
            </a:fld>
            <a:endParaRPr lang="en-US" sz="1100"/>
          </a:p>
        </p:txBody>
      </p:sp>
      <p:pic>
        <p:nvPicPr>
          <p:cNvPr id="53252" name="Picture 2" descr="C:\Users\ppopof\AppData\Local\Microsoft\Windows\Temporary Internet Files\Content.IE5\DQH2310L\ID-100152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43375"/>
            <a:ext cx="43434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Oval 4"/>
          <p:cNvSpPr>
            <a:spLocks noChangeArrowheads="1"/>
          </p:cNvSpPr>
          <p:nvPr/>
        </p:nvSpPr>
        <p:spPr bwMode="auto">
          <a:xfrm>
            <a:off x="3505200" y="5257800"/>
            <a:ext cx="2209800" cy="762000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715963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346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PSE 2013 IRP Agenda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1036638"/>
            <a:ext cx="8077200" cy="5745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 and Key Findings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Electric IRP Overview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 Needs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 Plan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High Level Process &amp; Assumptions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Results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Colstrip in IRP</a:t>
            </a: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Gas IRP Overview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Next Steps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5363" name="Picture 2" descr="http://photos2.fotosearch.com/bthumb/CSP/CSP092/k0924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E6255E-AA2E-4565-92AB-4C7040C9CF79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79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Regional Load-Resource Balance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81000" y="1263650"/>
            <a:ext cx="8077200" cy="45275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Region Historically Surplus Energy and Capacity</a:t>
            </a:r>
          </a:p>
          <a:p>
            <a:pPr>
              <a:defRPr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PSE Heavily Dependent on Market for Capacity</a:t>
            </a:r>
          </a:p>
          <a:p>
            <a:pPr>
              <a:defRPr/>
            </a:pPr>
            <a:r>
              <a:rPr lang="en-US" sz="1800" dirty="0" smtClean="0"/>
              <a:t>~1400 MW of Firm Transmission to Short-Term Market for Peak Capacity</a:t>
            </a:r>
          </a:p>
          <a:p>
            <a:pPr>
              <a:defRPr/>
            </a:pPr>
            <a:r>
              <a:rPr lang="en-US" sz="1800" dirty="0" smtClean="0"/>
              <a:t>~23% of Capacity Need</a:t>
            </a:r>
          </a:p>
          <a:p>
            <a:pPr>
              <a:defRPr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Region Short 2000 MW of Firm Capacity by 2022 </a:t>
            </a:r>
          </a:p>
          <a:p>
            <a:pPr>
              <a:defRPr/>
            </a:pPr>
            <a:r>
              <a:rPr lang="en-US" sz="1800" dirty="0" smtClean="0"/>
              <a:t>(See Appendix I)</a:t>
            </a:r>
          </a:p>
          <a:p>
            <a:pPr>
              <a:defRPr/>
            </a:pPr>
            <a:endParaRPr lang="en-US" sz="1000" dirty="0" smtClean="0"/>
          </a:p>
          <a:p>
            <a:pPr marL="0" indent="0">
              <a:buNone/>
              <a:defRPr/>
            </a:pPr>
            <a:r>
              <a:rPr lang="en-US" dirty="0" smtClean="0"/>
              <a:t>IRP Update Planned for Q4 2013</a:t>
            </a:r>
          </a:p>
          <a:p>
            <a:pPr>
              <a:defRPr/>
            </a:pPr>
            <a:r>
              <a:rPr lang="en-US" sz="1800" dirty="0" smtClean="0"/>
              <a:t>Focus on Short-Term Market Reliance for Capacity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9A2FB0-FD53-41AE-8A6D-5E9330405E3C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18436" name="Picture 3" descr="R:\ResourcePlanning\PowerPointArt\PastFutureSign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10187"/>
            <a:ext cx="16764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http://photos3.fotosearch.com/bthumb/CSP/CSP027/k0278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818791"/>
          <a:ext cx="7315200" cy="545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683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47D703E-7225-4BE5-8707-456B2C13889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1684" name="TextBox 6"/>
          <p:cNvSpPr txBox="1">
            <a:spLocks noChangeArrowheads="1"/>
          </p:cNvSpPr>
          <p:nvPr/>
        </p:nvSpPr>
        <p:spPr bwMode="auto">
          <a:xfrm>
            <a:off x="1676400" y="1524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Regulatory Compliance</a:t>
            </a:r>
          </a:p>
        </p:txBody>
      </p:sp>
      <p:sp>
        <p:nvSpPr>
          <p:cNvPr id="71685" name="TextBox 8"/>
          <p:cNvSpPr txBox="1">
            <a:spLocks noChangeArrowheads="1"/>
          </p:cNvSpPr>
          <p:nvPr/>
        </p:nvSpPr>
        <p:spPr bwMode="auto">
          <a:xfrm>
            <a:off x="1676400" y="62738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Customer Needs</a:t>
            </a:r>
          </a:p>
        </p:txBody>
      </p:sp>
      <p:sp>
        <p:nvSpPr>
          <p:cNvPr id="71686" name="TextBox 9"/>
          <p:cNvSpPr txBox="1">
            <a:spLocks noChangeArrowheads="1"/>
          </p:cNvSpPr>
          <p:nvPr/>
        </p:nvSpPr>
        <p:spPr bwMode="auto">
          <a:xfrm rot="-5400000">
            <a:off x="-2412999" y="3160712"/>
            <a:ext cx="586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Stakeholders</a:t>
            </a:r>
          </a:p>
        </p:txBody>
      </p:sp>
      <p:sp>
        <p:nvSpPr>
          <p:cNvPr id="71687" name="TextBox 10"/>
          <p:cNvSpPr txBox="1">
            <a:spLocks noChangeArrowheads="1"/>
          </p:cNvSpPr>
          <p:nvPr/>
        </p:nvSpPr>
        <p:spPr bwMode="auto">
          <a:xfrm rot="5400000">
            <a:off x="5588001" y="3236912"/>
            <a:ext cx="586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Market Outlook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 Utility Resource Need</a:t>
            </a:r>
          </a:p>
        </p:txBody>
      </p:sp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4C2239-B133-41D6-8E8C-34E38746A32A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768350"/>
            <a:ext cx="80660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60960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1-7, p. 1-13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 Supply-Side Resource Alternatives</a:t>
            </a:r>
          </a:p>
        </p:txBody>
      </p:sp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BF7D1D-1C3E-477F-BDAA-57A7A530A3BF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808038"/>
            <a:ext cx="7599362" cy="5807075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73732" name="TextBox 5"/>
          <p:cNvSpPr txBox="1">
            <a:spLocks noChangeArrowheads="1"/>
          </p:cNvSpPr>
          <p:nvPr/>
        </p:nvSpPr>
        <p:spPr bwMode="auto">
          <a:xfrm>
            <a:off x="60960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6-23, p. 6-37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 Resource Plan</a:t>
            </a: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EDC5C40-D32E-4B27-92A9-E14E064F6756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1066800"/>
            <a:ext cx="10255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524000" y="5205413"/>
            <a:ext cx="7467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/>
              <a:t>Gas Wild Cards…</a:t>
            </a:r>
          </a:p>
          <a:p>
            <a:r>
              <a:rPr lang="en-US"/>
              <a:t>If Swarr and/or LNG Peaking Unavailable: Additional NWP/Westcoast</a:t>
            </a:r>
          </a:p>
        </p:txBody>
      </p:sp>
      <p:pic>
        <p:nvPicPr>
          <p:cNvPr id="22533" name="Picture 2" descr="C:\Users\ppopof\AppData\Local\Microsoft\Windows\Temporary Internet Files\Content.IE5\DQH2310L\ID-100320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72000"/>
            <a:ext cx="1390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76200" y="43862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1-8, p. 1-14</a:t>
            </a:r>
          </a:p>
        </p:txBody>
      </p:sp>
    </p:spTree>
    <p:extLst>
      <p:ext uri="{BB962C8B-B14F-4D97-AF65-F5344CB8AC3E}">
        <p14:creationId xmlns:p14="http://schemas.microsoft.com/office/powerpoint/2010/main" val="582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Least-Cost Gas Portfolio Additions-MDth/Day</a:t>
            </a:r>
          </a:p>
        </p:txBody>
      </p:sp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FF2A11C-931F-4B89-BCC7-782D10D8B385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8" r="7216"/>
          <a:stretch>
            <a:fillRect/>
          </a:stretch>
        </p:blipFill>
        <p:spPr bwMode="auto">
          <a:xfrm>
            <a:off x="228600" y="754063"/>
            <a:ext cx="8561388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5"/>
          <p:cNvSpPr txBox="1">
            <a:spLocks noChangeArrowheads="1"/>
          </p:cNvSpPr>
          <p:nvPr/>
        </p:nvSpPr>
        <p:spPr bwMode="auto">
          <a:xfrm>
            <a:off x="914400" y="65198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Figure 6-12, p. 6-24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 Resource Sensitivities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81000" y="2713038"/>
            <a:ext cx="8077200" cy="315436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Examined What-If:</a:t>
            </a:r>
          </a:p>
          <a:p>
            <a:pPr>
              <a:defRPr/>
            </a:pPr>
            <a:r>
              <a:rPr lang="en-US" dirty="0" smtClean="0"/>
              <a:t>LNG </a:t>
            </a:r>
            <a:r>
              <a:rPr lang="en-US" dirty="0" err="1" smtClean="0"/>
              <a:t>Peaker</a:t>
            </a:r>
            <a:r>
              <a:rPr lang="en-US" dirty="0" smtClean="0"/>
              <a:t> Does Not Become Available</a:t>
            </a:r>
          </a:p>
          <a:p>
            <a:pPr>
              <a:defRPr/>
            </a:pPr>
            <a:r>
              <a:rPr lang="en-US" dirty="0" err="1" smtClean="0"/>
              <a:t>Swarr</a:t>
            </a:r>
            <a:r>
              <a:rPr lang="en-US" dirty="0" smtClean="0"/>
              <a:t> is Not Upgraded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Findings:</a:t>
            </a:r>
          </a:p>
          <a:p>
            <a:pPr>
              <a:defRPr/>
            </a:pPr>
            <a:r>
              <a:rPr lang="en-US" dirty="0" smtClean="0"/>
              <a:t>Additional Storage w/Transport if Available</a:t>
            </a:r>
          </a:p>
          <a:p>
            <a:pPr>
              <a:defRPr/>
            </a:pPr>
            <a:r>
              <a:rPr lang="en-US" dirty="0" smtClean="0"/>
              <a:t>Existing Surplus Northwest/</a:t>
            </a:r>
            <a:r>
              <a:rPr lang="en-US" dirty="0" err="1" smtClean="0"/>
              <a:t>Westcoast</a:t>
            </a:r>
            <a:r>
              <a:rPr lang="en-US" dirty="0" smtClean="0"/>
              <a:t> Pipeline if Not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1BBF674-5AB0-4C6B-BBE8-85CF070D8C33}" type="slidenum">
              <a:rPr lang="en-US" smtClean="0"/>
              <a:pPr/>
              <a:t>45</a:t>
            </a:fld>
            <a:endParaRPr lang="en-US" smtClean="0"/>
          </a:p>
        </p:txBody>
      </p:sp>
      <p:pic>
        <p:nvPicPr>
          <p:cNvPr id="75780" name="Picture 11" descr="https://encrypted-tbn0.gstatic.com/images?q=tbn:ANd9GcTfL5lH_8vsSM_whiy86wr3rwxHBlmX9gfZlJkQaQbI_q154eY_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0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Gas Action Plan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39213" cy="41910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 smtClean="0">
                <a:cs typeface="Arial" pitchFamily="34" charset="0"/>
              </a:rPr>
              <a:t>Pursue Cost Effective Demand-Side Resources</a:t>
            </a:r>
          </a:p>
          <a:p>
            <a:pPr>
              <a:lnSpc>
                <a:spcPct val="75000"/>
              </a:lnSpc>
              <a:defRPr/>
            </a:pPr>
            <a:endParaRPr lang="en-US" sz="1200" dirty="0" smtClean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dirty="0" smtClean="0">
                <a:cs typeface="Arial" pitchFamily="34" charset="0"/>
              </a:rPr>
              <a:t>Continue Working Toward Developing PSE LNG Project</a:t>
            </a:r>
          </a:p>
          <a:p>
            <a:pPr>
              <a:lnSpc>
                <a:spcPct val="75000"/>
              </a:lnSpc>
              <a:defRPr/>
            </a:pPr>
            <a:endParaRPr lang="en-US" sz="1200" dirty="0" smtClean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dirty="0" smtClean="0">
                <a:cs typeface="Arial" pitchFamily="34" charset="0"/>
              </a:rPr>
              <a:t>Decisions on Whether to Upgrade </a:t>
            </a:r>
            <a:r>
              <a:rPr lang="en-US" dirty="0" err="1" smtClean="0">
                <a:cs typeface="Arial" pitchFamily="34" charset="0"/>
              </a:rPr>
              <a:t>Swarr</a:t>
            </a:r>
            <a:r>
              <a:rPr lang="en-US" dirty="0" smtClean="0">
                <a:cs typeface="Arial" pitchFamily="34" charset="0"/>
              </a:rPr>
              <a:t> Propane </a:t>
            </a:r>
            <a:r>
              <a:rPr lang="en-US" dirty="0" err="1" smtClean="0">
                <a:cs typeface="Arial" pitchFamily="34" charset="0"/>
              </a:rPr>
              <a:t>Peaker</a:t>
            </a:r>
            <a:endParaRPr lang="en-US" dirty="0" smtClean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endParaRPr lang="en-US" sz="1000" dirty="0" smtClean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dirty="0" smtClean="0">
                <a:cs typeface="Arial" pitchFamily="34" charset="0"/>
              </a:rPr>
              <a:t>Continue Working with Northwest Natural on Possible Mist Expansion</a:t>
            </a:r>
          </a:p>
          <a:p>
            <a:pPr>
              <a:lnSpc>
                <a:spcPct val="75000"/>
              </a:lnSpc>
              <a:defRPr/>
            </a:pPr>
            <a:endParaRPr lang="en-US" sz="1200" dirty="0" smtClean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dirty="0" smtClean="0">
                <a:cs typeface="Arial" pitchFamily="34" charset="0"/>
              </a:rPr>
              <a:t>Remain Active in Market Place to Move if Planned Resources Unavailable</a:t>
            </a:r>
          </a:p>
          <a:p>
            <a:pPr>
              <a:lnSpc>
                <a:spcPct val="75000"/>
              </a:lnSpc>
              <a:defRPr/>
            </a:pPr>
            <a:endParaRPr lang="en-US" sz="1000" dirty="0" smtClean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dirty="0" smtClean="0">
                <a:cs typeface="Arial" pitchFamily="34" charset="0"/>
              </a:rPr>
              <a:t>Complete Analysis of Whether to Broaden Planning Standard</a:t>
            </a:r>
          </a:p>
          <a:p>
            <a:pPr>
              <a:lnSpc>
                <a:spcPct val="75000"/>
              </a:lnSpc>
              <a:defRPr/>
            </a:pPr>
            <a:endParaRPr lang="en-US" sz="1000" dirty="0" smtClean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dirty="0">
                <a:cs typeface="Arial" pitchFamily="34" charset="0"/>
              </a:rPr>
              <a:t>Revise Stakeholder Process to Clarify Roles and Expectations &amp; Provide Greater Transparency</a:t>
            </a:r>
            <a:endParaRPr lang="en-US" dirty="0"/>
          </a:p>
          <a:p>
            <a:pPr marL="0" indent="0">
              <a:lnSpc>
                <a:spcPct val="75000"/>
              </a:lnSpc>
              <a:buFont typeface="Wingdings" pitchFamily="2" charset="2"/>
              <a:buNone/>
              <a:defRPr/>
            </a:pPr>
            <a:endParaRPr lang="en-US" dirty="0" smtClean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endParaRPr lang="en-US" dirty="0"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endParaRPr lang="en-US" dirty="0" smtClean="0"/>
          </a:p>
        </p:txBody>
      </p:sp>
      <p:pic>
        <p:nvPicPr>
          <p:cNvPr id="76803" name="Picture 2" descr="C:\Users\ppopof\AppData\Local\Microsoft\Windows\Temporary Internet Files\Content.IE5\0B3QO3B8\ID-100192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PSE 2013 IRP Agenda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1036638"/>
            <a:ext cx="8077200" cy="5745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 and Key Findings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Electric IRP Overview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 Needs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Resource Plan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High Level Process &amp; Assumptions</a:t>
            </a:r>
          </a:p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Results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Colstrip in IRP</a:t>
            </a: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Gas IRP Overview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Next Steps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5363" name="Picture 2" descr="http://photos2.fotosearch.com/bthumb/CSP/CSP092/k0924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E6255E-AA2E-4565-92AB-4C7040C9CF79}" type="slidenum">
              <a:rPr lang="en-US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22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IRP Next Steps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077200" cy="55927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IRP Update To Examine Long-Term Market Reliance </a:t>
            </a:r>
          </a:p>
          <a:p>
            <a:r>
              <a:rPr lang="en-US" sz="1800" dirty="0" smtClean="0"/>
              <a:t>Still Targeting 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Quarter 2013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Restructuring Stakeholder Process</a:t>
            </a:r>
          </a:p>
          <a:p>
            <a:r>
              <a:rPr lang="en-US" sz="1800" dirty="0" smtClean="0"/>
              <a:t>Begin Early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Quarter 2014</a:t>
            </a:r>
          </a:p>
          <a:p>
            <a:r>
              <a:rPr lang="en-US" sz="1800" dirty="0" smtClean="0"/>
              <a:t>Finalizing Consulting Contract to Assist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Kick-Off 2015 IRP Process</a:t>
            </a:r>
          </a:p>
          <a:p>
            <a:r>
              <a:rPr lang="en-US" sz="1800" dirty="0" smtClean="0"/>
              <a:t>Resource Needs: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Quarter 2014</a:t>
            </a:r>
          </a:p>
          <a:p>
            <a:r>
              <a:rPr lang="en-US" sz="1800" dirty="0" smtClean="0"/>
              <a:t>Work Plan Filed: End of May 2014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2415A8B-EE9B-4061-9262-19F8627F4CDC}" type="slidenum">
              <a:rPr lang="en-US" smtClean="0"/>
              <a:pPr/>
              <a:t>48</a:t>
            </a:fld>
            <a:endParaRPr lang="en-US" smtClean="0"/>
          </a:p>
        </p:txBody>
      </p:sp>
      <p:pic>
        <p:nvPicPr>
          <p:cNvPr id="6" name="Picture 2" descr="C:\Users\ppopof\AppData\Local\Microsoft\Windows\Temporary Internet Files\Content.IE5\0B3QO3B8\ID-100192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PSE 2013 IRP Agenda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1036638"/>
            <a:ext cx="8077200" cy="5745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 and Key Findings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Electric IRP Overview</a:t>
            </a:r>
          </a:p>
          <a:p>
            <a:r>
              <a:rPr lang="en-US" sz="1800" dirty="0" smtClean="0"/>
              <a:t>Resource Needs</a:t>
            </a:r>
          </a:p>
          <a:p>
            <a:r>
              <a:rPr lang="en-US" sz="1800" dirty="0" smtClean="0"/>
              <a:t>Resource Plan</a:t>
            </a:r>
          </a:p>
          <a:p>
            <a:r>
              <a:rPr lang="en-US" sz="1800" dirty="0" smtClean="0"/>
              <a:t>High Level Process &amp; Assumptions</a:t>
            </a:r>
          </a:p>
          <a:p>
            <a:r>
              <a:rPr lang="en-US" sz="1800" dirty="0" smtClean="0"/>
              <a:t>Results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Colstrip in IRP</a:t>
            </a: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Gas IRP Overview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Next Steps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5363" name="Picture 2" descr="http://photos2.fotosearch.com/bthumb/CSP/CSP092/k0924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E6255E-AA2E-4565-92AB-4C7040C9CF7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38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AC93D3A-9109-4AAF-AF14-26640F2C5822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8899"/>
          <a:stretch>
            <a:fillRect/>
          </a:stretch>
        </p:blipFill>
        <p:spPr bwMode="auto">
          <a:xfrm>
            <a:off x="236538" y="838200"/>
            <a:ext cx="87820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defRPr/>
            </a:pPr>
            <a:r>
              <a:rPr lang="en-US" sz="3200" kern="0" dirty="0">
                <a:latin typeface="+mj-lt"/>
                <a:ea typeface="+mj-ea"/>
                <a:cs typeface="+mj-cs"/>
              </a:rPr>
              <a:t>Winter Peak Capacity </a:t>
            </a:r>
            <a:r>
              <a:rPr lang="en-US" sz="3200" kern="0" dirty="0" smtClean="0">
                <a:latin typeface="+mj-lt"/>
                <a:ea typeface="+mj-ea"/>
                <a:cs typeface="+mj-cs"/>
              </a:rPr>
              <a:t>Need</a:t>
            </a:r>
            <a:r>
              <a:rPr lang="en-US" sz="3200" kern="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smtClean="0">
                <a:latin typeface="+mj-lt"/>
                <a:ea typeface="+mj-ea"/>
                <a:cs typeface="+mj-cs"/>
              </a:rPr>
              <a:t>(MW)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14400" y="1295400"/>
            <a:ext cx="2362200" cy="2133600"/>
            <a:chOff x="914400" y="1295400"/>
            <a:chExt cx="2362200" cy="2133600"/>
          </a:xfrm>
        </p:grpSpPr>
        <p:sp>
          <p:nvSpPr>
            <p:cNvPr id="26629" name="TextBox 1"/>
            <p:cNvSpPr txBox="1">
              <a:spLocks noChangeArrowheads="1"/>
            </p:cNvSpPr>
            <p:nvPr/>
          </p:nvSpPr>
          <p:spPr bwMode="auto">
            <a:xfrm>
              <a:off x="914400" y="1295400"/>
              <a:ext cx="2362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00B050"/>
                  </a:solidFill>
                </a:rPr>
                <a:t>Firm Transmission to Short-Term Market</a:t>
              </a:r>
            </a:p>
          </p:txBody>
        </p:sp>
        <p:cxnSp>
          <p:nvCxnSpPr>
            <p:cNvPr id="26630" name="Straight Connector 3"/>
            <p:cNvCxnSpPr>
              <a:cxnSpLocks noChangeShapeType="1"/>
            </p:cNvCxnSpPr>
            <p:nvPr/>
          </p:nvCxnSpPr>
          <p:spPr bwMode="auto">
            <a:xfrm>
              <a:off x="2209800" y="2743200"/>
              <a:ext cx="0" cy="68580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1" name="Straight Connector 6"/>
            <p:cNvCxnSpPr>
              <a:cxnSpLocks noChangeShapeType="1"/>
            </p:cNvCxnSpPr>
            <p:nvPr/>
          </p:nvCxnSpPr>
          <p:spPr bwMode="auto">
            <a:xfrm>
              <a:off x="1447800" y="1981200"/>
              <a:ext cx="762000" cy="110490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9773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kern="0" dirty="0">
                <a:latin typeface="+mj-lt"/>
                <a:ea typeface="+mj-ea"/>
                <a:cs typeface="+mj-cs"/>
              </a:rPr>
              <a:t>Annual Energy Position in </a:t>
            </a:r>
            <a:r>
              <a:rPr lang="en-US" sz="3200" kern="0" dirty="0" err="1">
                <a:latin typeface="+mj-lt"/>
                <a:ea typeface="+mj-ea"/>
                <a:cs typeface="+mj-cs"/>
              </a:rPr>
              <a:t>aMW</a:t>
            </a:r>
            <a:r>
              <a:rPr lang="en-US" sz="3200" kern="0" dirty="0">
                <a:latin typeface="+mj-lt"/>
                <a:ea typeface="+mj-ea"/>
                <a:cs typeface="+mj-cs"/>
              </a:rPr>
              <a:t>: 2013 IRP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9693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kern="0" dirty="0">
                <a:latin typeface="+mj-lt"/>
                <a:ea typeface="+mj-ea"/>
                <a:cs typeface="+mj-cs"/>
              </a:rPr>
              <a:t>Renewable “Energy” Need-Incl. Banking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Electric Resource Plan-Resource Additions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361F35C-8DBD-4BBB-B955-63ECD40E40D0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838200"/>
            <a:ext cx="99393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q584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89852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76200" y="3200400"/>
            <a:ext cx="2362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dirty="0"/>
              <a:t>Figure 1-4, p. 1-8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4677251"/>
            <a:ext cx="8915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Direction for Electric Resource Plan</a:t>
            </a:r>
          </a:p>
          <a:p>
            <a:endParaRPr lang="en-US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Energy Efficiency:  Continue Accelerated Acquisition of Demand-Side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Renewables: Forward Acquisition Has PSE Ahead-More </a:t>
            </a:r>
            <a:r>
              <a:rPr lang="en-US" dirty="0" smtClean="0"/>
              <a:t>by </a:t>
            </a:r>
            <a:r>
              <a:rPr lang="en-US" dirty="0" smtClean="0"/>
              <a:t>2022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Reliability: </a:t>
            </a:r>
            <a:r>
              <a:rPr lang="en-US" dirty="0" err="1" smtClean="0"/>
              <a:t>Peakers</a:t>
            </a:r>
            <a:r>
              <a:rPr lang="en-US" dirty="0" smtClean="0"/>
              <a:t> Rather Than Base Load Gas Plants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Fuel Supply: Storage Increasingly Important for Generation</a:t>
            </a:r>
          </a:p>
        </p:txBody>
      </p:sp>
    </p:spTree>
    <p:extLst>
      <p:ext uri="{BB962C8B-B14F-4D97-AF65-F5344CB8AC3E}">
        <p14:creationId xmlns:p14="http://schemas.microsoft.com/office/powerpoint/2010/main" val="4647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PSE 2013">
  <a:themeElements>
    <a:clrScheme name="2013_PSE_Template_Refresh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3_PSE_Template_Refresh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5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5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13_PSE_Template_Refresh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3_PSE_Template_Refresh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3_PSE_Template_Refresh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3_PSE_Template_Refresh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3_PSE_Template_Refresh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3_PSE_Template_Refresh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3_PSE_Template_Refresh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3_PSE_Template_Refresh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3_PSE_Template_Refresh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3_PSE_Template_Refresh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3_PSE_Template_Refresh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3_PSE_Template_Refresh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UG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Plan</CaseType>
    <IndustryCode xmlns="dc463f71-b30c-4ab2-9473-d307f9d35888">150</IndustryCode>
    <CaseStatus xmlns="dc463f71-b30c-4ab2-9473-d307f9d35888">Closed</CaseStatus>
    <OpenedDate xmlns="dc463f71-b30c-4ab2-9473-d307f9d35888">2012-05-25T07:00:00+00:00</OpenedDate>
    <Date1 xmlns="dc463f71-b30c-4ab2-9473-d307f9d35888">2013-10-09T07:00:00+00:00</Date1>
    <IsDocumentOrder xmlns="dc463f71-b30c-4ab2-9473-d307f9d35888" xsi:nil="true"/>
    <IsHighlyConfidential xmlns="dc463f71-b30c-4ab2-9473-d307f9d35888">false</IsHighlyConfidential>
    <CaseCompanyNames xmlns="dc463f71-b30c-4ab2-9473-d307f9d35888">Puget Sound Energy</CaseCompanyNames>
    <DocketNumber xmlns="dc463f71-b30c-4ab2-9473-d307f9d35888">120768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af0c028-e016-4365-948e-cc2e26d65303" ContentTypeId="0x0101006E56B4D1795A2E4DB2F0B01679ED314A" PreviousValue="tru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5052175FCE07C043AB313EA162E6F5EA" ma:contentTypeVersion="139" ma:contentTypeDescription="" ma:contentTypeScope="" ma:versionID="f11129850f8ad344ad474e76912a093b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06B3A5-C724-48ED-AC9D-67EC70A54C05}"/>
</file>

<file path=customXml/itemProps2.xml><?xml version="1.0" encoding="utf-8"?>
<ds:datastoreItem xmlns:ds="http://schemas.openxmlformats.org/officeDocument/2006/customXml" ds:itemID="{36454C53-C502-4DF5-9CB9-8C78D526030A}"/>
</file>

<file path=customXml/itemProps3.xml><?xml version="1.0" encoding="utf-8"?>
<ds:datastoreItem xmlns:ds="http://schemas.openxmlformats.org/officeDocument/2006/customXml" ds:itemID="{D5F9AD06-CE4B-4119-A7AC-AFCAA2B1AB36}"/>
</file>

<file path=customXml/itemProps4.xml><?xml version="1.0" encoding="utf-8"?>
<ds:datastoreItem xmlns:ds="http://schemas.openxmlformats.org/officeDocument/2006/customXml" ds:itemID="{79D1B28C-0237-4764-AEC8-4096CA511E03}"/>
</file>

<file path=docProps/app.xml><?xml version="1.0" encoding="utf-8"?>
<Properties xmlns="http://schemas.openxmlformats.org/officeDocument/2006/extended-properties" xmlns:vt="http://schemas.openxmlformats.org/officeDocument/2006/docPropsVTypes">
  <Template>Theme PSE 2013</Template>
  <TotalTime>45131</TotalTime>
  <Words>2025</Words>
  <Application>Microsoft Office PowerPoint</Application>
  <PresentationFormat>On-screen Show (4:3)</PresentationFormat>
  <Paragraphs>466</Paragraphs>
  <Slides>48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Theme PSE 2013</vt:lpstr>
      <vt:lpstr>2013 Integrated Resource Plan</vt:lpstr>
      <vt:lpstr>PSE 2013 IRP Agenda</vt:lpstr>
      <vt:lpstr>Key Findings</vt:lpstr>
      <vt:lpstr>Changing Regional Load-Resource Balance</vt:lpstr>
      <vt:lpstr>PSE 2013 IRP Agenda</vt:lpstr>
      <vt:lpstr>PowerPoint Presentation</vt:lpstr>
      <vt:lpstr>PowerPoint Presentation</vt:lpstr>
      <vt:lpstr>PowerPoint Presentation</vt:lpstr>
      <vt:lpstr>Electric Resource Plan-Resource Additions</vt:lpstr>
      <vt:lpstr>Interpreting “The Plan”</vt:lpstr>
      <vt:lpstr>PSE 2013 IRP Agenda</vt:lpstr>
      <vt:lpstr>PowerPoint Presentation</vt:lpstr>
      <vt:lpstr>Two Categories of Uncertainty…</vt:lpstr>
      <vt:lpstr>2013 IRP:  Scenarios/Sensitivities/Cases</vt:lpstr>
      <vt:lpstr>PowerPoint Presentation</vt:lpstr>
      <vt:lpstr>PowerPoint Presentation</vt:lpstr>
      <vt:lpstr>PowerPoint Presentation</vt:lpstr>
      <vt:lpstr>PowerPoint Presentation</vt:lpstr>
      <vt:lpstr>Long-Term Portfolio Costs Uncertain</vt:lpstr>
      <vt:lpstr>Projected CO2 Emissions Trending Up Under Existing Policies</vt:lpstr>
      <vt:lpstr>Electric Action Plan</vt:lpstr>
      <vt:lpstr>PSE 2013 IRP Agenda</vt:lpstr>
      <vt:lpstr>2013 IRP: Overview Colstrip Analysis</vt:lpstr>
      <vt:lpstr>Colstrip:  Conclusions in This IRP</vt:lpstr>
      <vt:lpstr>Colstrip: What’s in The IRP</vt:lpstr>
      <vt:lpstr>Colstrip: Overview</vt:lpstr>
      <vt:lpstr>Colstrip: What Was Analyzed</vt:lpstr>
      <vt:lpstr>4 Colstrip Environmental Compliance Cases</vt:lpstr>
      <vt:lpstr>Colstrip: Analysis Performed</vt:lpstr>
      <vt:lpstr>Colstrip: Summary Results and Conclusions</vt:lpstr>
      <vt:lpstr>Colstrip Results Across Scenarios-(All Scenarios)</vt:lpstr>
      <vt:lpstr>Colstrip Results-Savings in Base Scenario</vt:lpstr>
      <vt:lpstr>Wide Range of Savings in Base Scenario for Case 2</vt:lpstr>
      <vt:lpstr>Colstrip 1 &amp; 2 Savings Significant</vt:lpstr>
      <vt:lpstr>Wide Range of Savings in Base Scenario</vt:lpstr>
      <vt:lpstr>Annual Savings/ (Cost) of Continuing Operations of Colstrip Units 1 &amp; 2 for Compliance Case 2 under all Scenarios </vt:lpstr>
      <vt:lpstr>Colstrip Reduces Cost &amp; Risk Even With Carbon Price Risk</vt:lpstr>
      <vt:lpstr>Colstrip:  Conclusions in This IRP</vt:lpstr>
      <vt:lpstr>PSE 2013 IRP Agenda</vt:lpstr>
      <vt:lpstr>PowerPoint Presentation</vt:lpstr>
      <vt:lpstr>Gas Utility Resource Need</vt:lpstr>
      <vt:lpstr>Gas Supply-Side Resource Alternatives</vt:lpstr>
      <vt:lpstr>Gas Resource Plan</vt:lpstr>
      <vt:lpstr>Least-Cost Gas Portfolio Additions-MDth/Day</vt:lpstr>
      <vt:lpstr>Gas Resource Sensitivities</vt:lpstr>
      <vt:lpstr>Gas Action Plan</vt:lpstr>
      <vt:lpstr>PSE 2013 IRP Agenda</vt:lpstr>
      <vt:lpstr>IRP Next Steps</vt:lpstr>
    </vt:vector>
  </TitlesOfParts>
  <Company>Puget Sound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IRP Draft Portfolios</dc:title>
  <dc:creator>Puget Sound Energy</dc:creator>
  <cp:lastModifiedBy>Puget Sound Energy</cp:lastModifiedBy>
  <cp:revision>478</cp:revision>
  <cp:lastPrinted>2013-10-07T20:02:25Z</cp:lastPrinted>
  <dcterms:created xsi:type="dcterms:W3CDTF">2013-01-09T16:50:12Z</dcterms:created>
  <dcterms:modified xsi:type="dcterms:W3CDTF">2013-10-09T19:02:06Z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0x0101006E56B4D1795A2E4DB2F0B01679ED314A005052175FCE07C043AB313EA162E6F5EA</vt:lpwstr>
  </property>
  <property fmtid="{D5CDD505-2E9C-101B-9397-08002B2CF9AE}" pid="3" name="_docset_NoMedatataSyncRequired">
    <vt:lpwstr>False</vt:lpwstr>
  </property>
</Properties>
</file>