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Masters/notesMaster1.xml" ContentType="application/vnd.openxmlformats-officedocument.presentationml.notesMaster+xml"/>
  <Override PartName="/ppt/diagrams/quickStyle14.xml" ContentType="application/vnd.openxmlformats-officedocument.drawingml.diagramStyle+xml"/>
  <Override PartName="/ppt/diagrams/colors14.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14.xml" ContentType="application/vnd.ms-office.drawingml.diagramDrawing+xml"/>
  <Override PartName="/ppt/diagrams/colors6.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6.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7.xml" ContentType="application/vnd.openxmlformats-officedocument.drawingml.diagramStyle+xml"/>
  <Override PartName="/ppt/diagrams/drawing12.xml" ContentType="application/vnd.ms-office.drawingml.diagramDrawing+xml"/>
  <Override PartName="/ppt/diagrams/colors12.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rawing5.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5.xml" ContentType="application/vnd.openxmlformats-officedocument.drawingml.diagramColors+xml"/>
  <Override PartName="/ppt/diagrams/layout7.xml" ContentType="application/vnd.openxmlformats-officedocument.drawingml.diagramLayout+xml"/>
  <Override PartName="/ppt/diagrams/layout14.xml" ContentType="application/vnd.openxmlformats-officedocument.drawingml.diagramLayout+xml"/>
  <Override PartName="/ppt/diagrams/layout6.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6.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8"/>
  </p:notesMasterIdLst>
  <p:sldIdLst>
    <p:sldId id="634" r:id="rId4"/>
    <p:sldId id="624" r:id="rId5"/>
    <p:sldId id="335" r:id="rId6"/>
    <p:sldId id="260" r:id="rId7"/>
    <p:sldId id="433" r:id="rId8"/>
    <p:sldId id="594" r:id="rId9"/>
    <p:sldId id="595" r:id="rId10"/>
    <p:sldId id="268" r:id="rId11"/>
    <p:sldId id="269" r:id="rId12"/>
    <p:sldId id="596" r:id="rId13"/>
    <p:sldId id="597" r:id="rId14"/>
    <p:sldId id="598" r:id="rId15"/>
    <p:sldId id="261" r:id="rId16"/>
    <p:sldId id="501" r:id="rId17"/>
    <p:sldId id="502" r:id="rId18"/>
    <p:sldId id="375" r:id="rId19"/>
    <p:sldId id="591" r:id="rId20"/>
    <p:sldId id="593" r:id="rId21"/>
    <p:sldId id="599" r:id="rId22"/>
    <p:sldId id="430" r:id="rId23"/>
    <p:sldId id="497" r:id="rId24"/>
    <p:sldId id="615" r:id="rId25"/>
    <p:sldId id="633" r:id="rId26"/>
    <p:sldId id="265" r:id="rId27"/>
    <p:sldId id="600" r:id="rId28"/>
    <p:sldId id="273" r:id="rId29"/>
    <p:sldId id="266" r:id="rId30"/>
    <p:sldId id="432" r:id="rId31"/>
    <p:sldId id="360" r:id="rId32"/>
    <p:sldId id="573" r:id="rId33"/>
    <p:sldId id="341" r:id="rId34"/>
    <p:sldId id="317" r:id="rId35"/>
    <p:sldId id="318" r:id="rId36"/>
    <p:sldId id="339" r:id="rId37"/>
    <p:sldId id="631" r:id="rId38"/>
    <p:sldId id="602" r:id="rId39"/>
    <p:sldId id="320" r:id="rId40"/>
    <p:sldId id="442" r:id="rId41"/>
    <p:sldId id="613" r:id="rId42"/>
    <p:sldId id="326" r:id="rId43"/>
    <p:sldId id="352" r:id="rId44"/>
    <p:sldId id="337" r:id="rId45"/>
    <p:sldId id="301" r:id="rId46"/>
    <p:sldId id="356" r:id="rId47"/>
    <p:sldId id="380" r:id="rId48"/>
    <p:sldId id="366" r:id="rId49"/>
    <p:sldId id="327" r:id="rId50"/>
    <p:sldId id="308" r:id="rId51"/>
    <p:sldId id="379" r:id="rId52"/>
    <p:sldId id="612" r:id="rId53"/>
    <p:sldId id="626" r:id="rId54"/>
    <p:sldId id="610" r:id="rId55"/>
    <p:sldId id="388" r:id="rId56"/>
    <p:sldId id="620" r:id="rId57"/>
    <p:sldId id="627" r:id="rId58"/>
    <p:sldId id="621" r:id="rId59"/>
    <p:sldId id="622" r:id="rId60"/>
    <p:sldId id="628" r:id="rId61"/>
    <p:sldId id="351" r:id="rId62"/>
    <p:sldId id="642" r:id="rId63"/>
    <p:sldId id="271" r:id="rId64"/>
    <p:sldId id="635" r:id="rId65"/>
    <p:sldId id="283" r:id="rId66"/>
    <p:sldId id="284" r:id="rId67"/>
    <p:sldId id="316" r:id="rId68"/>
    <p:sldId id="636" r:id="rId69"/>
    <p:sldId id="275" r:id="rId70"/>
    <p:sldId id="306" r:id="rId71"/>
    <p:sldId id="323" r:id="rId72"/>
    <p:sldId id="319" r:id="rId73"/>
    <p:sldId id="322" r:id="rId74"/>
    <p:sldId id="321" r:id="rId75"/>
    <p:sldId id="472" r:id="rId76"/>
    <p:sldId id="519" r:id="rId77"/>
    <p:sldId id="536" r:id="rId78"/>
    <p:sldId id="520" r:id="rId79"/>
    <p:sldId id="549" r:id="rId80"/>
    <p:sldId id="533" r:id="rId81"/>
    <p:sldId id="534" r:id="rId82"/>
    <p:sldId id="535" r:id="rId83"/>
    <p:sldId id="578" r:id="rId84"/>
    <p:sldId id="637" r:id="rId85"/>
    <p:sldId id="638" r:id="rId86"/>
    <p:sldId id="521" r:id="rId87"/>
    <p:sldId id="586" r:id="rId88"/>
    <p:sldId id="588" r:id="rId89"/>
    <p:sldId id="639" r:id="rId90"/>
    <p:sldId id="640" r:id="rId91"/>
    <p:sldId id="522" r:id="rId92"/>
    <p:sldId id="592" r:id="rId93"/>
    <p:sldId id="641" r:id="rId94"/>
    <p:sldId id="523" r:id="rId95"/>
    <p:sldId id="630" r:id="rId96"/>
    <p:sldId id="566"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1266" y="66"/>
      </p:cViewPr>
      <p:guideLst/>
    </p:cSldViewPr>
  </p:slideViewPr>
  <p:notesTextViewPr>
    <p:cViewPr>
      <p:scale>
        <a:sx n="3" d="2"/>
        <a:sy n="3" d="2"/>
      </p:scale>
      <p:origin x="0" y="0"/>
    </p:cViewPr>
  </p:notesTextViewPr>
  <p:sorterViewPr>
    <p:cViewPr varScale="1">
      <p:scale>
        <a:sx n="100" d="100"/>
        <a:sy n="100" d="100"/>
      </p:scale>
      <p:origin x="0" y="-143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ustomXml" Target="../customXml/item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ustomXml" Target="../customXml/item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3DCB6-DB13-0742-A0FA-F818396FF476}" type="doc">
      <dgm:prSet loTypeId="urn:microsoft.com/office/officeart/2005/8/layout/chevron1" loCatId="process" qsTypeId="urn:microsoft.com/office/officeart/2005/8/quickstyle/3D3" qsCatId="3D" csTypeId="urn:microsoft.com/office/officeart/2005/8/colors/accent1_2" csCatId="accent1" phldr="1"/>
      <dgm:spPr/>
    </dgm:pt>
    <dgm:pt modelId="{1FF2817C-EFA3-9341-812B-80FD8BB8B9DC}">
      <dgm:prSet phldrT="[Text]" custT="1"/>
      <dgm:spPr/>
      <dgm:t>
        <a:bodyPr/>
        <a:lstStyle/>
        <a:p>
          <a:r>
            <a:rPr lang="en-US" sz="1400" b="1" dirty="0">
              <a:solidFill>
                <a:schemeClr val="tx1"/>
              </a:solidFill>
            </a:rPr>
            <a:t>Define the Problem</a:t>
          </a:r>
        </a:p>
      </dgm:t>
    </dgm:pt>
    <dgm:pt modelId="{F78B9F95-3F3E-CA48-B16A-EF1D86876975}" type="parTrans" cxnId="{2D3558A8-01E1-094C-83E0-D231C36266FA}">
      <dgm:prSet/>
      <dgm:spPr/>
      <dgm:t>
        <a:bodyPr/>
        <a:lstStyle/>
        <a:p>
          <a:endParaRPr lang="en-US"/>
        </a:p>
      </dgm:t>
    </dgm:pt>
    <dgm:pt modelId="{C0D779B3-918E-A742-B1CD-1D866019F375}" type="sibTrans" cxnId="{2D3558A8-01E1-094C-83E0-D231C36266FA}">
      <dgm:prSet/>
      <dgm:spPr/>
      <dgm:t>
        <a:bodyPr/>
        <a:lstStyle/>
        <a:p>
          <a:endParaRPr lang="en-US"/>
        </a:p>
      </dgm:t>
    </dgm:pt>
    <dgm:pt modelId="{0A6498B6-8B33-B14C-8821-31DE40D77370}">
      <dgm:prSet phldrT="[Text]" custT="1"/>
      <dgm:spPr/>
      <dgm:t>
        <a:bodyPr/>
        <a:lstStyle/>
        <a:p>
          <a:r>
            <a:rPr lang="en-US" sz="1400" b="1" dirty="0">
              <a:solidFill>
                <a:schemeClr val="tx1"/>
              </a:solidFill>
            </a:rPr>
            <a:t>Identify Decision Criteria</a:t>
          </a:r>
        </a:p>
      </dgm:t>
    </dgm:pt>
    <dgm:pt modelId="{FFD39A6D-48E4-4C40-A9A9-9A1A16145CF1}" type="parTrans" cxnId="{07D3A65F-023D-0645-8067-CDE3C73BF8E6}">
      <dgm:prSet/>
      <dgm:spPr/>
      <dgm:t>
        <a:bodyPr/>
        <a:lstStyle/>
        <a:p>
          <a:endParaRPr lang="en-US"/>
        </a:p>
      </dgm:t>
    </dgm:pt>
    <dgm:pt modelId="{8E414397-BD76-C848-B952-F4E0472ABD3B}" type="sibTrans" cxnId="{07D3A65F-023D-0645-8067-CDE3C73BF8E6}">
      <dgm:prSet/>
      <dgm:spPr/>
      <dgm:t>
        <a:bodyPr/>
        <a:lstStyle/>
        <a:p>
          <a:endParaRPr lang="en-US"/>
        </a:p>
      </dgm:t>
    </dgm:pt>
    <dgm:pt modelId="{A19881F8-3261-2D4B-8EE9-C25CA3552560}">
      <dgm:prSet phldrT="[Text]" custT="1"/>
      <dgm:spPr/>
      <dgm:t>
        <a:bodyPr/>
        <a:lstStyle/>
        <a:p>
          <a:r>
            <a:rPr lang="en-US" sz="1400" b="1" dirty="0">
              <a:solidFill>
                <a:schemeClr val="tx1"/>
              </a:solidFill>
            </a:rPr>
            <a:t>Collect Information</a:t>
          </a:r>
        </a:p>
      </dgm:t>
    </dgm:pt>
    <dgm:pt modelId="{F3C220AB-FE9E-B742-96EC-CC1D36E35722}" type="parTrans" cxnId="{7D1D960F-2B2D-764C-8288-A3928EE06E15}">
      <dgm:prSet/>
      <dgm:spPr/>
      <dgm:t>
        <a:bodyPr/>
        <a:lstStyle/>
        <a:p>
          <a:endParaRPr lang="en-US"/>
        </a:p>
      </dgm:t>
    </dgm:pt>
    <dgm:pt modelId="{D87356C5-25A5-A745-B23D-5B32F2F71670}" type="sibTrans" cxnId="{7D1D960F-2B2D-764C-8288-A3928EE06E15}">
      <dgm:prSet/>
      <dgm:spPr/>
      <dgm:t>
        <a:bodyPr/>
        <a:lstStyle/>
        <a:p>
          <a:endParaRPr lang="en-US"/>
        </a:p>
      </dgm:t>
    </dgm:pt>
    <dgm:pt modelId="{307E87AB-8B3B-764C-A63F-B1962EAED82A}">
      <dgm:prSet phldrT="[Text]" custT="1"/>
      <dgm:spPr/>
      <dgm:t>
        <a:bodyPr/>
        <a:lstStyle/>
        <a:p>
          <a:r>
            <a:rPr lang="en-US" sz="1400" b="1" dirty="0">
              <a:solidFill>
                <a:schemeClr val="tx1"/>
              </a:solidFill>
            </a:rPr>
            <a:t>Create Alternatives</a:t>
          </a:r>
        </a:p>
      </dgm:t>
    </dgm:pt>
    <dgm:pt modelId="{54A79D61-0D7F-A645-87AF-7E0A7CBB84AD}" type="parTrans" cxnId="{4F0186C6-AC40-9447-9120-7C7B846EB8FA}">
      <dgm:prSet/>
      <dgm:spPr/>
      <dgm:t>
        <a:bodyPr/>
        <a:lstStyle/>
        <a:p>
          <a:endParaRPr lang="en-US"/>
        </a:p>
      </dgm:t>
    </dgm:pt>
    <dgm:pt modelId="{E57A2D60-9A7E-E94D-9033-7D137A9CDC4C}" type="sibTrans" cxnId="{4F0186C6-AC40-9447-9120-7C7B846EB8FA}">
      <dgm:prSet/>
      <dgm:spPr/>
      <dgm:t>
        <a:bodyPr/>
        <a:lstStyle/>
        <a:p>
          <a:endParaRPr lang="en-US"/>
        </a:p>
      </dgm:t>
    </dgm:pt>
    <dgm:pt modelId="{E0A02918-6E0F-6F43-96C0-379DA7B6751F}">
      <dgm:prSet phldrT="[Text]" custT="1"/>
      <dgm:spPr/>
      <dgm:t>
        <a:bodyPr/>
        <a:lstStyle/>
        <a:p>
          <a:r>
            <a:rPr lang="en-US" sz="1400" b="1" dirty="0">
              <a:solidFill>
                <a:schemeClr val="tx1"/>
              </a:solidFill>
            </a:rPr>
            <a:t>Evaluate Alternatives</a:t>
          </a:r>
        </a:p>
      </dgm:t>
    </dgm:pt>
    <dgm:pt modelId="{E78E6A60-7F76-2547-8EA8-6A10DCBA490A}" type="parTrans" cxnId="{FFAB7370-99D3-AE46-8365-AED05C93098E}">
      <dgm:prSet/>
      <dgm:spPr/>
      <dgm:t>
        <a:bodyPr/>
        <a:lstStyle/>
        <a:p>
          <a:endParaRPr lang="en-US"/>
        </a:p>
      </dgm:t>
    </dgm:pt>
    <dgm:pt modelId="{E56C75F6-1F79-BB4D-9F22-C963ADD04535}" type="sibTrans" cxnId="{FFAB7370-99D3-AE46-8365-AED05C93098E}">
      <dgm:prSet/>
      <dgm:spPr/>
      <dgm:t>
        <a:bodyPr/>
        <a:lstStyle/>
        <a:p>
          <a:endParaRPr lang="en-US"/>
        </a:p>
      </dgm:t>
    </dgm:pt>
    <dgm:pt modelId="{B2051B5F-F202-ED44-A175-386F8A0C8939}">
      <dgm:prSet phldrT="[Text]"/>
      <dgm:spPr/>
      <dgm:t>
        <a:bodyPr/>
        <a:lstStyle/>
        <a:p>
          <a:r>
            <a:rPr lang="en-US" b="1" dirty="0">
              <a:solidFill>
                <a:schemeClr val="tx1"/>
              </a:solidFill>
            </a:rPr>
            <a:t>Make Final  Decision</a:t>
          </a:r>
        </a:p>
      </dgm:t>
    </dgm:pt>
    <dgm:pt modelId="{FDE98F1D-DE3F-F240-A40D-9375C516AD34}" type="parTrans" cxnId="{B58F1F9B-BB46-2842-BCED-FAA30E0EBE18}">
      <dgm:prSet/>
      <dgm:spPr/>
      <dgm:t>
        <a:bodyPr/>
        <a:lstStyle/>
        <a:p>
          <a:endParaRPr lang="en-US"/>
        </a:p>
      </dgm:t>
    </dgm:pt>
    <dgm:pt modelId="{A132AE61-03E5-CC42-A7B6-2031F780104A}" type="sibTrans" cxnId="{B58F1F9B-BB46-2842-BCED-FAA30E0EBE18}">
      <dgm:prSet/>
      <dgm:spPr/>
      <dgm:t>
        <a:bodyPr/>
        <a:lstStyle/>
        <a:p>
          <a:endParaRPr lang="en-US"/>
        </a:p>
      </dgm:t>
    </dgm:pt>
    <dgm:pt modelId="{647798B2-CD30-B546-B10A-50E615421FE1}" type="pres">
      <dgm:prSet presAssocID="{6833DCB6-DB13-0742-A0FA-F818396FF476}" presName="Name0" presStyleCnt="0">
        <dgm:presLayoutVars>
          <dgm:dir/>
          <dgm:animLvl val="lvl"/>
          <dgm:resizeHandles val="exact"/>
        </dgm:presLayoutVars>
      </dgm:prSet>
      <dgm:spPr/>
    </dgm:pt>
    <dgm:pt modelId="{026BDC87-B208-A44B-A985-6D1C9B729304}" type="pres">
      <dgm:prSet presAssocID="{1FF2817C-EFA3-9341-812B-80FD8BB8B9DC}" presName="parTxOnly" presStyleLbl="node1" presStyleIdx="0" presStyleCnt="6">
        <dgm:presLayoutVars>
          <dgm:chMax val="0"/>
          <dgm:chPref val="0"/>
          <dgm:bulletEnabled val="1"/>
        </dgm:presLayoutVars>
      </dgm:prSet>
      <dgm:spPr/>
    </dgm:pt>
    <dgm:pt modelId="{CDCEBD47-9E91-334B-B234-3334DF990E2C}" type="pres">
      <dgm:prSet presAssocID="{C0D779B3-918E-A742-B1CD-1D866019F375}" presName="parTxOnlySpace" presStyleCnt="0"/>
      <dgm:spPr/>
    </dgm:pt>
    <dgm:pt modelId="{DCCFB52A-67A3-4C41-ACA9-AB9BB42172F2}" type="pres">
      <dgm:prSet presAssocID="{0A6498B6-8B33-B14C-8821-31DE40D77370}" presName="parTxOnly" presStyleLbl="node1" presStyleIdx="1" presStyleCnt="6">
        <dgm:presLayoutVars>
          <dgm:chMax val="0"/>
          <dgm:chPref val="0"/>
          <dgm:bulletEnabled val="1"/>
        </dgm:presLayoutVars>
      </dgm:prSet>
      <dgm:spPr/>
    </dgm:pt>
    <dgm:pt modelId="{AF846CA3-D5F2-1D40-861E-AEBAF1691058}" type="pres">
      <dgm:prSet presAssocID="{8E414397-BD76-C848-B952-F4E0472ABD3B}" presName="parTxOnlySpace" presStyleCnt="0"/>
      <dgm:spPr/>
    </dgm:pt>
    <dgm:pt modelId="{4DFA1469-2FFE-4A47-A945-C611ABDAAF23}" type="pres">
      <dgm:prSet presAssocID="{A19881F8-3261-2D4B-8EE9-C25CA3552560}" presName="parTxOnly" presStyleLbl="node1" presStyleIdx="2" presStyleCnt="6" custScaleX="110278">
        <dgm:presLayoutVars>
          <dgm:chMax val="0"/>
          <dgm:chPref val="0"/>
          <dgm:bulletEnabled val="1"/>
        </dgm:presLayoutVars>
      </dgm:prSet>
      <dgm:spPr/>
    </dgm:pt>
    <dgm:pt modelId="{47218030-5FC8-B141-AE53-52E6BA1594B8}" type="pres">
      <dgm:prSet presAssocID="{D87356C5-25A5-A745-B23D-5B32F2F71670}" presName="parTxOnlySpace" presStyleCnt="0"/>
      <dgm:spPr/>
    </dgm:pt>
    <dgm:pt modelId="{5C5E4353-5BE8-B848-B1D8-3448F3CD5D39}" type="pres">
      <dgm:prSet presAssocID="{307E87AB-8B3B-764C-A63F-B1962EAED82A}" presName="parTxOnly" presStyleLbl="node1" presStyleIdx="3" presStyleCnt="6" custScaleX="118235">
        <dgm:presLayoutVars>
          <dgm:chMax val="0"/>
          <dgm:chPref val="0"/>
          <dgm:bulletEnabled val="1"/>
        </dgm:presLayoutVars>
      </dgm:prSet>
      <dgm:spPr/>
    </dgm:pt>
    <dgm:pt modelId="{6FDF2AC4-1F01-E94B-B8A5-26B405993615}" type="pres">
      <dgm:prSet presAssocID="{E57A2D60-9A7E-E94D-9033-7D137A9CDC4C}" presName="parTxOnlySpace" presStyleCnt="0"/>
      <dgm:spPr/>
    </dgm:pt>
    <dgm:pt modelId="{6FCC7B6B-9CE5-784A-B591-C951AADA9C5D}" type="pres">
      <dgm:prSet presAssocID="{E0A02918-6E0F-6F43-96C0-379DA7B6751F}" presName="parTxOnly" presStyleLbl="node1" presStyleIdx="4" presStyleCnt="6" custScaleX="129901" custLinFactNeighborX="19865" custLinFactNeighborY="1789">
        <dgm:presLayoutVars>
          <dgm:chMax val="0"/>
          <dgm:chPref val="0"/>
          <dgm:bulletEnabled val="1"/>
        </dgm:presLayoutVars>
      </dgm:prSet>
      <dgm:spPr/>
    </dgm:pt>
    <dgm:pt modelId="{9E87D12C-D1AB-C343-BCC5-23C877D53076}" type="pres">
      <dgm:prSet presAssocID="{E56C75F6-1F79-BB4D-9F22-C963ADD04535}" presName="parTxOnlySpace" presStyleCnt="0"/>
      <dgm:spPr/>
    </dgm:pt>
    <dgm:pt modelId="{F4688093-02B1-B14D-85F6-5CE82A141E09}" type="pres">
      <dgm:prSet presAssocID="{B2051B5F-F202-ED44-A175-386F8A0C8939}" presName="parTxOnly" presStyleLbl="node1" presStyleIdx="5" presStyleCnt="6">
        <dgm:presLayoutVars>
          <dgm:chMax val="0"/>
          <dgm:chPref val="0"/>
          <dgm:bulletEnabled val="1"/>
        </dgm:presLayoutVars>
      </dgm:prSet>
      <dgm:spPr/>
    </dgm:pt>
  </dgm:ptLst>
  <dgm:cxnLst>
    <dgm:cxn modelId="{7D1D960F-2B2D-764C-8288-A3928EE06E15}" srcId="{6833DCB6-DB13-0742-A0FA-F818396FF476}" destId="{A19881F8-3261-2D4B-8EE9-C25CA3552560}" srcOrd="2" destOrd="0" parTransId="{F3C220AB-FE9E-B742-96EC-CC1D36E35722}" sibTransId="{D87356C5-25A5-A745-B23D-5B32F2F71670}"/>
    <dgm:cxn modelId="{B7884A11-4A83-4903-B5A3-8F465B857DDF}" type="presOf" srcId="{6833DCB6-DB13-0742-A0FA-F818396FF476}" destId="{647798B2-CD30-B546-B10A-50E615421FE1}" srcOrd="0" destOrd="0" presId="urn:microsoft.com/office/officeart/2005/8/layout/chevron1"/>
    <dgm:cxn modelId="{B33CA53D-FDA1-4378-A1BA-F4FFFA372592}" type="presOf" srcId="{0A6498B6-8B33-B14C-8821-31DE40D77370}" destId="{DCCFB52A-67A3-4C41-ACA9-AB9BB42172F2}" srcOrd="0" destOrd="0" presId="urn:microsoft.com/office/officeart/2005/8/layout/chevron1"/>
    <dgm:cxn modelId="{07D3A65F-023D-0645-8067-CDE3C73BF8E6}" srcId="{6833DCB6-DB13-0742-A0FA-F818396FF476}" destId="{0A6498B6-8B33-B14C-8821-31DE40D77370}" srcOrd="1" destOrd="0" parTransId="{FFD39A6D-48E4-4C40-A9A9-9A1A16145CF1}" sibTransId="{8E414397-BD76-C848-B952-F4E0472ABD3B}"/>
    <dgm:cxn modelId="{FFAB7370-99D3-AE46-8365-AED05C93098E}" srcId="{6833DCB6-DB13-0742-A0FA-F818396FF476}" destId="{E0A02918-6E0F-6F43-96C0-379DA7B6751F}" srcOrd="4" destOrd="0" parTransId="{E78E6A60-7F76-2547-8EA8-6A10DCBA490A}" sibTransId="{E56C75F6-1F79-BB4D-9F22-C963ADD04535}"/>
    <dgm:cxn modelId="{B6B2CF54-7F1E-4723-B77A-9B2F680E3112}" type="presOf" srcId="{A19881F8-3261-2D4B-8EE9-C25CA3552560}" destId="{4DFA1469-2FFE-4A47-A945-C611ABDAAF23}" srcOrd="0" destOrd="0" presId="urn:microsoft.com/office/officeart/2005/8/layout/chevron1"/>
    <dgm:cxn modelId="{E0710D85-8F68-4C5A-AE39-93BAACF075A1}" type="presOf" srcId="{B2051B5F-F202-ED44-A175-386F8A0C8939}" destId="{F4688093-02B1-B14D-85F6-5CE82A141E09}" srcOrd="0" destOrd="0" presId="urn:microsoft.com/office/officeart/2005/8/layout/chevron1"/>
    <dgm:cxn modelId="{B58F1F9B-BB46-2842-BCED-FAA30E0EBE18}" srcId="{6833DCB6-DB13-0742-A0FA-F818396FF476}" destId="{B2051B5F-F202-ED44-A175-386F8A0C8939}" srcOrd="5" destOrd="0" parTransId="{FDE98F1D-DE3F-F240-A40D-9375C516AD34}" sibTransId="{A132AE61-03E5-CC42-A7B6-2031F780104A}"/>
    <dgm:cxn modelId="{4BE9669C-99DD-4EF0-B43E-28CFC8178777}" type="presOf" srcId="{1FF2817C-EFA3-9341-812B-80FD8BB8B9DC}" destId="{026BDC87-B208-A44B-A985-6D1C9B729304}" srcOrd="0" destOrd="0" presId="urn:microsoft.com/office/officeart/2005/8/layout/chevron1"/>
    <dgm:cxn modelId="{2D3558A8-01E1-094C-83E0-D231C36266FA}" srcId="{6833DCB6-DB13-0742-A0FA-F818396FF476}" destId="{1FF2817C-EFA3-9341-812B-80FD8BB8B9DC}" srcOrd="0" destOrd="0" parTransId="{F78B9F95-3F3E-CA48-B16A-EF1D86876975}" sibTransId="{C0D779B3-918E-A742-B1CD-1D866019F375}"/>
    <dgm:cxn modelId="{0FD21CB3-C1F7-44A7-89F0-A2849AA197CF}" type="presOf" srcId="{E0A02918-6E0F-6F43-96C0-379DA7B6751F}" destId="{6FCC7B6B-9CE5-784A-B591-C951AADA9C5D}" srcOrd="0" destOrd="0" presId="urn:microsoft.com/office/officeart/2005/8/layout/chevron1"/>
    <dgm:cxn modelId="{4F0186C6-AC40-9447-9120-7C7B846EB8FA}" srcId="{6833DCB6-DB13-0742-A0FA-F818396FF476}" destId="{307E87AB-8B3B-764C-A63F-B1962EAED82A}" srcOrd="3" destOrd="0" parTransId="{54A79D61-0D7F-A645-87AF-7E0A7CBB84AD}" sibTransId="{E57A2D60-9A7E-E94D-9033-7D137A9CDC4C}"/>
    <dgm:cxn modelId="{9CBE31D5-AABB-4B97-A5B2-8328384586D7}" type="presOf" srcId="{307E87AB-8B3B-764C-A63F-B1962EAED82A}" destId="{5C5E4353-5BE8-B848-B1D8-3448F3CD5D39}" srcOrd="0" destOrd="0" presId="urn:microsoft.com/office/officeart/2005/8/layout/chevron1"/>
    <dgm:cxn modelId="{8938E3CF-087E-4FF6-9528-32F79C13ECDC}" type="presParOf" srcId="{647798B2-CD30-B546-B10A-50E615421FE1}" destId="{026BDC87-B208-A44B-A985-6D1C9B729304}" srcOrd="0" destOrd="0" presId="urn:microsoft.com/office/officeart/2005/8/layout/chevron1"/>
    <dgm:cxn modelId="{9912A7F0-F7BF-436A-A423-57C026333BD6}" type="presParOf" srcId="{647798B2-CD30-B546-B10A-50E615421FE1}" destId="{CDCEBD47-9E91-334B-B234-3334DF990E2C}" srcOrd="1" destOrd="0" presId="urn:microsoft.com/office/officeart/2005/8/layout/chevron1"/>
    <dgm:cxn modelId="{5801D2EE-FA96-4DFE-BD1C-9888F67C7996}" type="presParOf" srcId="{647798B2-CD30-B546-B10A-50E615421FE1}" destId="{DCCFB52A-67A3-4C41-ACA9-AB9BB42172F2}" srcOrd="2" destOrd="0" presId="urn:microsoft.com/office/officeart/2005/8/layout/chevron1"/>
    <dgm:cxn modelId="{2759BC34-367A-4FF0-A361-44B4046F421D}" type="presParOf" srcId="{647798B2-CD30-B546-B10A-50E615421FE1}" destId="{AF846CA3-D5F2-1D40-861E-AEBAF1691058}" srcOrd="3" destOrd="0" presId="urn:microsoft.com/office/officeart/2005/8/layout/chevron1"/>
    <dgm:cxn modelId="{E8F41A8B-6B67-4594-BDB0-2A83227339A4}" type="presParOf" srcId="{647798B2-CD30-B546-B10A-50E615421FE1}" destId="{4DFA1469-2FFE-4A47-A945-C611ABDAAF23}" srcOrd="4" destOrd="0" presId="urn:microsoft.com/office/officeart/2005/8/layout/chevron1"/>
    <dgm:cxn modelId="{91DAC47D-8EB1-4871-BD08-E171E711EE36}" type="presParOf" srcId="{647798B2-CD30-B546-B10A-50E615421FE1}" destId="{47218030-5FC8-B141-AE53-52E6BA1594B8}" srcOrd="5" destOrd="0" presId="urn:microsoft.com/office/officeart/2005/8/layout/chevron1"/>
    <dgm:cxn modelId="{BE64F5B8-927C-4547-98DC-BCD477FA1F5F}" type="presParOf" srcId="{647798B2-CD30-B546-B10A-50E615421FE1}" destId="{5C5E4353-5BE8-B848-B1D8-3448F3CD5D39}" srcOrd="6" destOrd="0" presId="urn:microsoft.com/office/officeart/2005/8/layout/chevron1"/>
    <dgm:cxn modelId="{54ADF1F8-F43E-4794-B3E5-E7529DD4354E}" type="presParOf" srcId="{647798B2-CD30-B546-B10A-50E615421FE1}" destId="{6FDF2AC4-1F01-E94B-B8A5-26B405993615}" srcOrd="7" destOrd="0" presId="urn:microsoft.com/office/officeart/2005/8/layout/chevron1"/>
    <dgm:cxn modelId="{F472F09A-7284-4AF5-A008-7F1D29B14F1C}" type="presParOf" srcId="{647798B2-CD30-B546-B10A-50E615421FE1}" destId="{6FCC7B6B-9CE5-784A-B591-C951AADA9C5D}" srcOrd="8" destOrd="0" presId="urn:microsoft.com/office/officeart/2005/8/layout/chevron1"/>
    <dgm:cxn modelId="{B4E584E3-AA98-468A-9F24-4E9FB95131A9}" type="presParOf" srcId="{647798B2-CD30-B546-B10A-50E615421FE1}" destId="{9E87D12C-D1AB-C343-BCC5-23C877D53076}" srcOrd="9" destOrd="0" presId="urn:microsoft.com/office/officeart/2005/8/layout/chevron1"/>
    <dgm:cxn modelId="{90D15536-6028-456C-A9C8-76EDB50DA842}" type="presParOf" srcId="{647798B2-CD30-B546-B10A-50E615421FE1}" destId="{F4688093-02B1-B14D-85F6-5CE82A141E09}" srcOrd="10" destOrd="0" presId="urn:microsoft.com/office/officeart/2005/8/layout/chevron1"/>
  </dgm:cxnLst>
  <dgm:bg>
    <a:noFill/>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tx2"/>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01126921-3DBA-4130-8FBF-839046B72641}" type="presOf" srcId="{9164E9A9-25D4-45BB-964B-83F0EF2796F6}" destId="{057B55DB-95E6-44F5-A7BB-EF42A82560EB}" srcOrd="0" destOrd="0" presId="urn:microsoft.com/office/officeart/2005/8/layout/chevron1"/>
    <dgm:cxn modelId="{FBD3DE29-8EC5-4EF5-B319-22A44B8C519F}" type="presOf" srcId="{47489692-2DB8-4C26-8768-84C708FDBAB5}" destId="{706C3657-8957-4A0B-A057-6F925FBC1182}" srcOrd="0" destOrd="0" presId="urn:microsoft.com/office/officeart/2005/8/layout/chevron1"/>
    <dgm:cxn modelId="{246C2E3A-5696-4908-8D07-96C495C877F2}" type="presOf" srcId="{46C2D1F6-4723-4C02-9B8C-3C2376C17D62}" destId="{938C8971-E4F3-44F0-8F7D-1D2114C80DE9}" srcOrd="0" destOrd="0" presId="urn:microsoft.com/office/officeart/2005/8/layout/chevron1"/>
    <dgm:cxn modelId="{86AE3E5C-FA9B-42F5-AB01-F5399BBCE4A1}"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20FE0471-086E-42F4-AE2A-DB43A94A4AD7}" type="presOf" srcId="{A2000C7C-C5E9-418A-8A10-4C52A2003FED}" destId="{E4593269-30E9-4FD5-939F-E69481CB5284}"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69CAE3C6-835A-45D1-B3C0-A8C2E9FF38C8}" type="presParOf" srcId="{8E7FB60F-A6DE-4222-A3FC-CFB71C50A1AD}" destId="{938C8971-E4F3-44F0-8F7D-1D2114C80DE9}" srcOrd="0" destOrd="0" presId="urn:microsoft.com/office/officeart/2005/8/layout/chevron1"/>
    <dgm:cxn modelId="{CB9B494A-2C1C-4B7E-BDA9-5EC36ECCA1F0}" type="presParOf" srcId="{8E7FB60F-A6DE-4222-A3FC-CFB71C50A1AD}" destId="{C40B4E4F-A657-4E59-B6BA-8C29DE106E92}" srcOrd="1" destOrd="0" presId="urn:microsoft.com/office/officeart/2005/8/layout/chevron1"/>
    <dgm:cxn modelId="{7EEDA027-2C54-465C-ADEB-A58FB7846410}" type="presParOf" srcId="{8E7FB60F-A6DE-4222-A3FC-CFB71C50A1AD}" destId="{E4593269-30E9-4FD5-939F-E69481CB5284}" srcOrd="2" destOrd="0" presId="urn:microsoft.com/office/officeart/2005/8/layout/chevron1"/>
    <dgm:cxn modelId="{87A2D0EB-C743-45B0-BAF0-96E2B849E27F}" type="presParOf" srcId="{8E7FB60F-A6DE-4222-A3FC-CFB71C50A1AD}" destId="{36278014-0228-4E32-BAD4-B2385A91E906}" srcOrd="3" destOrd="0" presId="urn:microsoft.com/office/officeart/2005/8/layout/chevron1"/>
    <dgm:cxn modelId="{22862A9A-98AA-45F6-9CC4-79377C4E165F}" type="presParOf" srcId="{8E7FB60F-A6DE-4222-A3FC-CFB71C50A1AD}" destId="{057B55DB-95E6-44F5-A7BB-EF42A82560EB}" srcOrd="4" destOrd="0" presId="urn:microsoft.com/office/officeart/2005/8/layout/chevron1"/>
    <dgm:cxn modelId="{986BDADD-945A-4902-89CA-758D61EB7D4C}" type="presParOf" srcId="{8E7FB60F-A6DE-4222-A3FC-CFB71C50A1AD}" destId="{53BC25A7-8055-49DF-95D6-48D3C00C3DA6}" srcOrd="5" destOrd="0" presId="urn:microsoft.com/office/officeart/2005/8/layout/chevron1"/>
    <dgm:cxn modelId="{971B5FB6-F594-4D99-81EE-CA7D75BF4246}"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custT="1"/>
      <dgm:spPr/>
      <dgm:t>
        <a:bodyPr/>
        <a:lstStyle/>
        <a:p>
          <a:r>
            <a:rPr lang="en-US" sz="1600" dirty="0"/>
            <a:t>Analyze portfolios</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custT="1"/>
      <dgm:spPr/>
      <dgm:t>
        <a:bodyPr/>
        <a:lstStyle/>
        <a:p>
          <a:r>
            <a:rPr lang="en-US" sz="1600" dirty="0"/>
            <a:t>Evaluate portfolios in each scenario</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43FFADF3-1DBA-4534-8848-7D108DDE37F4}">
      <dgm:prSet phldrT="[Text]" custT="1"/>
      <dgm:spPr/>
      <dgm:t>
        <a:bodyPr/>
        <a:lstStyle/>
        <a:p>
          <a:r>
            <a:rPr lang="en-US" sz="1600" dirty="0"/>
            <a:t>Identify preferred portfolio</a:t>
          </a:r>
        </a:p>
      </dgm:t>
    </dgm:pt>
    <dgm:pt modelId="{FBDE537C-B5D9-4BF4-BBD6-184666C7A6F0}" type="parTrans" cxnId="{828B17E5-582C-416D-ADDD-1FD41F3672B8}">
      <dgm:prSet/>
      <dgm:spPr/>
      <dgm:t>
        <a:bodyPr/>
        <a:lstStyle/>
        <a:p>
          <a:endParaRPr lang="en-US"/>
        </a:p>
      </dgm:t>
    </dgm:pt>
    <dgm:pt modelId="{B9D9EB28-DBF3-4AC7-B4CC-729E3077E9BC}" type="sibTrans" cxnId="{828B17E5-582C-416D-ADDD-1FD41F3672B8}">
      <dgm:prSet/>
      <dgm:spPr/>
      <dgm:t>
        <a:bodyPr/>
        <a:lstStyle/>
        <a:p>
          <a:endParaRPr lang="en-US"/>
        </a:p>
      </dgm:t>
    </dgm:pt>
    <dgm:pt modelId="{02148A20-E12B-4CF3-BA59-E0965596D362}">
      <dgm:prSet phldrT="[Text]" custT="1"/>
      <dgm:spPr/>
      <dgm:t>
        <a:bodyPr/>
        <a:lstStyle/>
        <a:p>
          <a:r>
            <a:rPr lang="en-US" sz="1600" dirty="0"/>
            <a:t>Identify the portfolio that performs best overall</a:t>
          </a:r>
        </a:p>
      </dgm:t>
    </dgm:pt>
    <dgm:pt modelId="{2FCB619A-DB2C-474C-AAF6-DC38B0D452A0}" type="parTrans" cxnId="{F5D8D88A-0CD1-4C79-B1EE-E080E6B03528}">
      <dgm:prSet/>
      <dgm:spPr/>
      <dgm:t>
        <a:bodyPr/>
        <a:lstStyle/>
        <a:p>
          <a:endParaRPr lang="en-US"/>
        </a:p>
      </dgm:t>
    </dgm:pt>
    <dgm:pt modelId="{E8D2BD29-A17B-4819-A472-AA1D128F938B}" type="sibTrans" cxnId="{F5D8D88A-0CD1-4C79-B1EE-E080E6B03528}">
      <dgm:prSet/>
      <dgm:spPr/>
      <dgm:t>
        <a:bodyPr/>
        <a:lstStyle/>
        <a:p>
          <a:endParaRPr lang="en-US"/>
        </a:p>
      </dgm:t>
    </dgm:pt>
    <dgm:pt modelId="{FEAD15CE-5609-4CCE-BA8A-6D9A13457D24}">
      <dgm:prSet phldrT="[Text]" custT="1"/>
      <dgm:spPr/>
      <dgm:t>
        <a:bodyPr/>
        <a:lstStyle/>
        <a:p>
          <a:r>
            <a:rPr lang="en-US" sz="1600" dirty="0"/>
            <a:t>Risk assessment</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2A07D45D-8992-4569-BD45-B09AFA9CF688}">
      <dgm:prSet phldrT="[Text]" custT="1"/>
      <dgm:spPr/>
      <dgm:t>
        <a:bodyPr/>
        <a:lstStyle/>
        <a:p>
          <a:r>
            <a:rPr lang="en-US" sz="1600" dirty="0"/>
            <a:t>Consider portfolio risks</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AA5D8F6C-98A2-42BC-84C5-6750E286F88D}">
      <dgm:prSet phldrT="[Text]"/>
      <dgm:spPr/>
      <dgm:t>
        <a:bodyPr/>
        <a:lstStyle/>
        <a:p>
          <a:endParaRPr lang="en-US" sz="2600" dirty="0"/>
        </a:p>
      </dgm:t>
    </dgm:pt>
    <dgm:pt modelId="{D0BDAB6D-BAB4-4FDF-8C79-7DA0B2A0D7AE}" type="parTrans" cxnId="{64A0D312-4089-45FE-AB5F-970E6A29D985}">
      <dgm:prSet/>
      <dgm:spPr/>
      <dgm:t>
        <a:bodyPr/>
        <a:lstStyle/>
        <a:p>
          <a:endParaRPr lang="en-US"/>
        </a:p>
      </dgm:t>
    </dgm:pt>
    <dgm:pt modelId="{8C21F54C-BB5A-4DEF-8A78-A411A0C6138F}" type="sibTrans" cxnId="{64A0D312-4089-45FE-AB5F-970E6A29D985}">
      <dgm:prSet/>
      <dgm:spPr/>
      <dgm:t>
        <a:bodyPr/>
        <a:lstStyle/>
        <a:p>
          <a:endParaRPr lang="en-US"/>
        </a:p>
      </dgm:t>
    </dgm:pt>
    <dgm:pt modelId="{471904A5-367A-4BA6-9525-FADD7E38C650}">
      <dgm:prSet phldrT="[Text]" custT="1"/>
      <dgm:spPr/>
      <dgm:t>
        <a:bodyPr/>
        <a:lstStyle/>
        <a:p>
          <a:r>
            <a:rPr lang="en-US" sz="1600" dirty="0"/>
            <a:t>Stress portfolios via sensitivity analysis</a:t>
          </a:r>
        </a:p>
      </dgm:t>
    </dgm:pt>
    <dgm:pt modelId="{88B6CCE2-581D-4318-9C21-176027C67960}" type="parTrans" cxnId="{435B66E2-9B2A-4879-AC42-8035315DC7BE}">
      <dgm:prSet/>
      <dgm:spPr/>
      <dgm:t>
        <a:bodyPr/>
        <a:lstStyle/>
        <a:p>
          <a:endParaRPr lang="en-US"/>
        </a:p>
      </dgm:t>
    </dgm:pt>
    <dgm:pt modelId="{986D4F9B-49B0-4D66-8C08-373B72B1E706}" type="sibTrans" cxnId="{435B66E2-9B2A-4879-AC42-8035315DC7BE}">
      <dgm:prSet/>
      <dgm:spPr/>
      <dgm:t>
        <a:bodyPr/>
        <a:lstStyle/>
        <a:p>
          <a:endParaRPr lang="en-US"/>
        </a:p>
      </dgm:t>
    </dgm:pt>
    <dgm:pt modelId="{40A1F624-6E0E-4D3E-AB87-A9AF496A66EE}">
      <dgm:prSet phldrT="[Text]" custT="1"/>
      <dgm:spPr/>
      <dgm:t>
        <a:bodyPr/>
        <a:lstStyle/>
        <a:p>
          <a:r>
            <a:rPr lang="en-US" sz="1600" dirty="0"/>
            <a:t>Flexibility</a:t>
          </a:r>
        </a:p>
      </dgm:t>
    </dgm:pt>
    <dgm:pt modelId="{C19DF8C0-2879-481E-9608-EBD95C275D39}" type="parTrans" cxnId="{F00A307B-3FBC-43AA-9E39-110DA4145706}">
      <dgm:prSet/>
      <dgm:spPr/>
      <dgm:t>
        <a:bodyPr/>
        <a:lstStyle/>
        <a:p>
          <a:endParaRPr lang="en-US"/>
        </a:p>
      </dgm:t>
    </dgm:pt>
    <dgm:pt modelId="{6FAD3F97-DBC6-4FC4-8E1A-23796C582F71}" type="sibTrans" cxnId="{F00A307B-3FBC-43AA-9E39-110DA4145706}">
      <dgm:prSet/>
      <dgm:spPr/>
      <dgm:t>
        <a:bodyPr/>
        <a:lstStyle/>
        <a:p>
          <a:endParaRPr lang="en-US"/>
        </a:p>
      </dgm:t>
    </dgm:pt>
    <dgm:pt modelId="{87B541B2-4FF3-4851-8DC8-CBB54F4A2313}">
      <dgm:prSet phldrT="[Text]" custT="1"/>
      <dgm:spPr/>
      <dgm:t>
        <a:bodyPr/>
        <a:lstStyle/>
        <a:p>
          <a:r>
            <a:rPr lang="en-US" sz="1600" dirty="0"/>
            <a:t>Variability of costs</a:t>
          </a:r>
        </a:p>
      </dgm:t>
    </dgm:pt>
    <dgm:pt modelId="{0B811ABA-F5CF-40FA-B3DC-0F6BDD5B0DE7}" type="parTrans" cxnId="{B272C3D7-9179-4CDD-8CE6-A60D8B7C24CE}">
      <dgm:prSet/>
      <dgm:spPr/>
      <dgm:t>
        <a:bodyPr/>
        <a:lstStyle/>
        <a:p>
          <a:endParaRPr lang="en-US"/>
        </a:p>
      </dgm:t>
    </dgm:pt>
    <dgm:pt modelId="{818A2D07-ED40-40F5-8A2E-6599701638F7}" type="sibTrans" cxnId="{B272C3D7-9179-4CDD-8CE6-A60D8B7C24CE}">
      <dgm:prSet/>
      <dgm:spPr/>
      <dgm:t>
        <a:bodyPr/>
        <a:lstStyle/>
        <a:p>
          <a:endParaRPr lang="en-US"/>
        </a:p>
      </dgm:t>
    </dgm:pt>
    <dgm:pt modelId="{DA20A11B-815B-4102-8579-01AD5B4E1615}">
      <dgm:prSet phldrT="[Text]" custT="1"/>
      <dgm:spPr/>
      <dgm:t>
        <a:bodyPr/>
        <a:lstStyle/>
        <a:p>
          <a:r>
            <a:rPr lang="en-US" sz="1600" dirty="0"/>
            <a:t>Costs</a:t>
          </a:r>
        </a:p>
      </dgm:t>
    </dgm:pt>
    <dgm:pt modelId="{F15ECF21-E4F7-48FD-BB5F-E8E16409716D}" type="parTrans" cxnId="{454D7750-67FB-49E4-8D34-51098DC5E4D1}">
      <dgm:prSet/>
      <dgm:spPr/>
      <dgm:t>
        <a:bodyPr/>
        <a:lstStyle/>
        <a:p>
          <a:endParaRPr lang="en-US"/>
        </a:p>
      </dgm:t>
    </dgm:pt>
    <dgm:pt modelId="{BE0029B4-ED44-4D40-BF62-6D0B4EB5E3E9}" type="sibTrans" cxnId="{454D7750-67FB-49E4-8D34-51098DC5E4D1}">
      <dgm:prSet/>
      <dgm:spPr/>
      <dgm:t>
        <a:bodyPr/>
        <a:lstStyle/>
        <a:p>
          <a:endParaRPr lang="en-US"/>
        </a:p>
      </dgm:t>
    </dgm:pt>
    <dgm:pt modelId="{05D85AFE-51D7-4C63-8005-A05A4CCFC649}">
      <dgm:prSet phldrT="[Text]" custT="1"/>
      <dgm:spPr/>
      <dgm:t>
        <a:bodyPr/>
        <a:lstStyle/>
        <a:p>
          <a:r>
            <a:rPr lang="en-US" sz="1600" dirty="0"/>
            <a:t>Risk profile </a:t>
          </a:r>
        </a:p>
      </dgm:t>
    </dgm:pt>
    <dgm:pt modelId="{C478F93A-2418-4922-919D-7967F65BC12C}" type="parTrans" cxnId="{4B678651-81D7-4DCE-BBD3-47F506DBDE6D}">
      <dgm:prSet/>
      <dgm:spPr/>
      <dgm:t>
        <a:bodyPr/>
        <a:lstStyle/>
        <a:p>
          <a:endParaRPr lang="en-US"/>
        </a:p>
      </dgm:t>
    </dgm:pt>
    <dgm:pt modelId="{B2CDFB90-2DB0-45D3-8E21-02B9BF656149}" type="sibTrans" cxnId="{4B678651-81D7-4DCE-BBD3-47F506DBDE6D}">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3" custScaleY="92236">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3" custLinFactY="33677" custLinFactNeighborY="100000">
        <dgm:presLayoutVars>
          <dgm:bulletEnabled val="1"/>
        </dgm:presLayoutVars>
      </dgm:prSet>
      <dgm:spPr/>
    </dgm:pt>
    <dgm:pt modelId="{65CD0A1D-FAD1-436D-8262-F0C6A43FEBB4}" type="pres">
      <dgm:prSet presAssocID="{84BDA9DB-7C61-4E03-92E0-6B8E379DDE89}"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1" presStyleCnt="3" custScaleY="92236">
        <dgm:presLayoutVars>
          <dgm:chMax val="0"/>
          <dgm:chPref val="0"/>
          <dgm:bulletEnabled val="1"/>
        </dgm:presLayoutVars>
      </dgm:prSet>
      <dgm:spPr/>
    </dgm:pt>
    <dgm:pt modelId="{35FF2501-67D3-4950-8E88-FD5ED7B9BD82}" type="pres">
      <dgm:prSet presAssocID="{FEAD15CE-5609-4CCE-BA8A-6D9A13457D24}" presName="desTx" presStyleLbl="alignAccFollowNode1" presStyleIdx="1" presStyleCnt="3" custLinFactNeighborX="423" custLinFactNeighborY="4079">
        <dgm:presLayoutVars>
          <dgm:bulletEnabled val="1"/>
        </dgm:presLayoutVars>
      </dgm:prSet>
      <dgm:spPr/>
    </dgm:pt>
    <dgm:pt modelId="{FD108F85-D636-4A00-A382-68A6ED710079}" type="pres">
      <dgm:prSet presAssocID="{316D3678-A50D-4A45-915D-610FAF108BCC}" presName="space" presStyleCnt="0"/>
      <dgm:spPr/>
    </dgm:pt>
    <dgm:pt modelId="{DC9B6386-48B6-4BF4-A3E8-665C9FC866EE}" type="pres">
      <dgm:prSet presAssocID="{43FFADF3-1DBA-4534-8848-7D108DDE37F4}" presName="composite" presStyleCnt="0"/>
      <dgm:spPr/>
    </dgm:pt>
    <dgm:pt modelId="{58FA3EA9-55F9-4453-A462-9BFD274A529D}" type="pres">
      <dgm:prSet presAssocID="{43FFADF3-1DBA-4534-8848-7D108DDE37F4}" presName="parTx" presStyleLbl="alignNode1" presStyleIdx="2" presStyleCnt="3" custScaleY="92236">
        <dgm:presLayoutVars>
          <dgm:chMax val="0"/>
          <dgm:chPref val="0"/>
          <dgm:bulletEnabled val="1"/>
        </dgm:presLayoutVars>
      </dgm:prSet>
      <dgm:spPr/>
    </dgm:pt>
    <dgm:pt modelId="{A6C50AE5-299E-4A29-9CAB-61BBB0EF50AF}" type="pres">
      <dgm:prSet presAssocID="{43FFADF3-1DBA-4534-8848-7D108DDE37F4}" presName="desTx" presStyleLbl="alignAccFollowNode1" presStyleIdx="2" presStyleCnt="3" custLinFactY="18824" custLinFactNeighborY="100000">
        <dgm:presLayoutVars>
          <dgm:bulletEnabled val="1"/>
        </dgm:presLayoutVars>
      </dgm:prSet>
      <dgm:spPr/>
    </dgm:pt>
  </dgm:ptLst>
  <dgm:cxnLst>
    <dgm:cxn modelId="{64A0D312-4089-45FE-AB5F-970E6A29D985}" srcId="{43FFADF3-1DBA-4534-8848-7D108DDE37F4}" destId="{AA5D8F6C-98A2-42BC-84C5-6750E286F88D}" srcOrd="1" destOrd="0" parTransId="{D0BDAB6D-BAB4-4FDF-8C79-7DA0B2A0D7AE}" sibTransId="{8C21F54C-BB5A-4DEF-8A78-A411A0C6138F}"/>
    <dgm:cxn modelId="{BA89CC18-777D-45B3-8913-CBB34554ACA1}" type="presOf" srcId="{DA20A11B-815B-4102-8579-01AD5B4E1615}" destId="{A6C50AE5-299E-4A29-9CAB-61BBB0EF50AF}" srcOrd="0" destOrd="1"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59FCC82E-EEEF-4B44-AAE7-7DD4B45BD27E}" type="presOf" srcId="{02148A20-E12B-4CF3-BA59-E0965596D362}" destId="{A6C50AE5-299E-4A29-9CAB-61BBB0EF50AF}" srcOrd="0" destOrd="0" presId="urn:microsoft.com/office/officeart/2005/8/layout/hList1"/>
    <dgm:cxn modelId="{D54C8432-9A8D-4058-90EB-9370A86BC5E7}" type="presOf" srcId="{471904A5-367A-4BA6-9525-FADD7E38C650}" destId="{901DE1C6-DEE4-45EB-8EBA-0910576F3DCC}" srcOrd="0" destOrd="1" presId="urn:microsoft.com/office/officeart/2005/8/layout/hList1"/>
    <dgm:cxn modelId="{3B75EA32-97B2-472F-8363-A5F3C2A4A275}" srcId="{FDF6EE55-7AA1-4764-AB85-991A0F510982}" destId="{FEAD15CE-5609-4CCE-BA8A-6D9A13457D24}" srcOrd="1" destOrd="0" parTransId="{5B543B1B-000E-4203-8ED6-6B3015E4B8F4}" sibTransId="{316D3678-A50D-4A45-915D-610FAF108BCC}"/>
    <dgm:cxn modelId="{98B27A34-0616-4911-AB4F-72D15AEDFA07}" type="presOf" srcId="{43FFADF3-1DBA-4534-8848-7D108DDE37F4}" destId="{58FA3EA9-55F9-4453-A462-9BFD274A529D}" srcOrd="0" destOrd="0" presId="urn:microsoft.com/office/officeart/2005/8/layout/hList1"/>
    <dgm:cxn modelId="{933B8D3E-5E49-458C-B6CF-3B5496D457FD}" type="presOf" srcId="{31E057D4-FEEE-486B-9E3A-3C3B9DFF004E}" destId="{901DE1C6-DEE4-45EB-8EBA-0910576F3DCC}" srcOrd="0" destOrd="0" presId="urn:microsoft.com/office/officeart/2005/8/layout/hList1"/>
    <dgm:cxn modelId="{AC600A64-D20D-4EDC-A157-255574E02403}" type="presOf" srcId="{2A07D45D-8992-4569-BD45-B09AFA9CF688}" destId="{35FF2501-67D3-4950-8E88-FD5ED7B9BD82}" srcOrd="0" destOrd="0" presId="urn:microsoft.com/office/officeart/2005/8/layout/hList1"/>
    <dgm:cxn modelId="{FEA91049-A010-47DF-BCF0-B3143B0594BF}" srcId="{FEAD15CE-5609-4CCE-BA8A-6D9A13457D24}" destId="{2A07D45D-8992-4569-BD45-B09AFA9CF688}" srcOrd="0" destOrd="0" parTransId="{ADFF1A85-81D9-497E-BA14-B2EC40E0883D}" sibTransId="{A7E2091E-8205-4E22-96F3-3504C230181E}"/>
    <dgm:cxn modelId="{AA51E14F-1048-483D-A5D0-8AE70A54FDBA}" type="presOf" srcId="{AA5D8F6C-98A2-42BC-84C5-6750E286F88D}" destId="{A6C50AE5-299E-4A29-9CAB-61BBB0EF50AF}" srcOrd="0" destOrd="3" presId="urn:microsoft.com/office/officeart/2005/8/layout/hList1"/>
    <dgm:cxn modelId="{454D7750-67FB-49E4-8D34-51098DC5E4D1}" srcId="{02148A20-E12B-4CF3-BA59-E0965596D362}" destId="{DA20A11B-815B-4102-8579-01AD5B4E1615}" srcOrd="0" destOrd="0" parTransId="{F15ECF21-E4F7-48FD-BB5F-E8E16409716D}" sibTransId="{BE0029B4-ED44-4D40-BF62-6D0B4EB5E3E9}"/>
    <dgm:cxn modelId="{4B678651-81D7-4DCE-BBD3-47F506DBDE6D}" srcId="{02148A20-E12B-4CF3-BA59-E0965596D362}" destId="{05D85AFE-51D7-4C63-8005-A05A4CCFC649}" srcOrd="1" destOrd="0" parTransId="{C478F93A-2418-4922-919D-7967F65BC12C}" sibTransId="{B2CDFB90-2DB0-45D3-8E21-02B9BF656149}"/>
    <dgm:cxn modelId="{E52DF258-3F45-456A-9556-B4005BC8EC3F}" type="presOf" srcId="{FDF6EE55-7AA1-4764-AB85-991A0F510982}" destId="{1BA0AC8F-FCE4-4464-AEA3-293113750665}" srcOrd="0" destOrd="0" presId="urn:microsoft.com/office/officeart/2005/8/layout/hList1"/>
    <dgm:cxn modelId="{5686425A-D9DA-4114-B540-1C1502ACFFB5}" type="presOf" srcId="{535EB4F3-E879-4620-BEE8-4225BB5702FE}" destId="{BA3B4BAB-2A5D-4D6D-8F8A-F30FEA836EFE}" srcOrd="0" destOrd="0" presId="urn:microsoft.com/office/officeart/2005/8/layout/hList1"/>
    <dgm:cxn modelId="{F00A307B-3FBC-43AA-9E39-110DA4145706}" srcId="{2A07D45D-8992-4569-BD45-B09AFA9CF688}" destId="{40A1F624-6E0E-4D3E-AB87-A9AF496A66EE}" srcOrd="1" destOrd="0" parTransId="{C19DF8C0-2879-481E-9608-EBD95C275D39}" sibTransId="{6FAD3F97-DBC6-4FC4-8E1A-23796C582F71}"/>
    <dgm:cxn modelId="{8CD1588A-DD66-4CE4-957A-6724617840EB}" srcId="{FDF6EE55-7AA1-4764-AB85-991A0F510982}" destId="{535EB4F3-E879-4620-BEE8-4225BB5702FE}" srcOrd="0" destOrd="0" parTransId="{2D4741C6-1780-4432-B33D-06CA5372F745}" sibTransId="{84BDA9DB-7C61-4E03-92E0-6B8E379DDE89}"/>
    <dgm:cxn modelId="{F5D8D88A-0CD1-4C79-B1EE-E080E6B03528}" srcId="{43FFADF3-1DBA-4534-8848-7D108DDE37F4}" destId="{02148A20-E12B-4CF3-BA59-E0965596D362}" srcOrd="0" destOrd="0" parTransId="{2FCB619A-DB2C-474C-AAF6-DC38B0D452A0}" sibTransId="{E8D2BD29-A17B-4819-A472-AA1D128F938B}"/>
    <dgm:cxn modelId="{D5512099-E0AC-4198-A5EC-69AF26D63A3F}" type="presOf" srcId="{05D85AFE-51D7-4C63-8005-A05A4CCFC649}" destId="{A6C50AE5-299E-4A29-9CAB-61BBB0EF50AF}" srcOrd="0" destOrd="2" presId="urn:microsoft.com/office/officeart/2005/8/layout/hList1"/>
    <dgm:cxn modelId="{3BFBAA9D-B242-469B-A942-19013BF0198D}" type="presOf" srcId="{FEAD15CE-5609-4CCE-BA8A-6D9A13457D24}" destId="{4125746B-3118-40D8-BA53-0EE2F94015E0}" srcOrd="0" destOrd="0" presId="urn:microsoft.com/office/officeart/2005/8/layout/hList1"/>
    <dgm:cxn modelId="{A5380FC3-33EB-48CE-A8DB-232CE3AECF3A}" type="presOf" srcId="{87B541B2-4FF3-4851-8DC8-CBB54F4A2313}" destId="{35FF2501-67D3-4950-8E88-FD5ED7B9BD82}" srcOrd="0" destOrd="1" presId="urn:microsoft.com/office/officeart/2005/8/layout/hList1"/>
    <dgm:cxn modelId="{B272C3D7-9179-4CDD-8CE6-A60D8B7C24CE}" srcId="{2A07D45D-8992-4569-BD45-B09AFA9CF688}" destId="{87B541B2-4FF3-4851-8DC8-CBB54F4A2313}" srcOrd="0" destOrd="0" parTransId="{0B811ABA-F5CF-40FA-B3DC-0F6BDD5B0DE7}" sibTransId="{818A2D07-ED40-40F5-8A2E-6599701638F7}"/>
    <dgm:cxn modelId="{FBBAB5E1-AEEF-4517-8AA0-001D8CFF5933}" type="presOf" srcId="{40A1F624-6E0E-4D3E-AB87-A9AF496A66EE}" destId="{35FF2501-67D3-4950-8E88-FD5ED7B9BD82}" srcOrd="0" destOrd="2" presId="urn:microsoft.com/office/officeart/2005/8/layout/hList1"/>
    <dgm:cxn modelId="{435B66E2-9B2A-4879-AC42-8035315DC7BE}" srcId="{535EB4F3-E879-4620-BEE8-4225BB5702FE}" destId="{471904A5-367A-4BA6-9525-FADD7E38C650}" srcOrd="1" destOrd="0" parTransId="{88B6CCE2-581D-4318-9C21-176027C67960}" sibTransId="{986D4F9B-49B0-4D66-8C08-373B72B1E706}"/>
    <dgm:cxn modelId="{828B17E5-582C-416D-ADDD-1FD41F3672B8}" srcId="{FDF6EE55-7AA1-4764-AB85-991A0F510982}" destId="{43FFADF3-1DBA-4534-8848-7D108DDE37F4}" srcOrd="2" destOrd="0" parTransId="{FBDE537C-B5D9-4BF4-BBD6-184666C7A6F0}" sibTransId="{B9D9EB28-DBF3-4AC7-B4CC-729E3077E9BC}"/>
    <dgm:cxn modelId="{2FF5253A-78E3-4C95-B7F3-69E8C3A34720}" type="presParOf" srcId="{1BA0AC8F-FCE4-4464-AEA3-293113750665}" destId="{03389376-6ADC-4522-AE39-904239CF40E2}" srcOrd="0" destOrd="0" presId="urn:microsoft.com/office/officeart/2005/8/layout/hList1"/>
    <dgm:cxn modelId="{ED36D639-5764-4F4B-B68C-0DC123CBE708}" type="presParOf" srcId="{03389376-6ADC-4522-AE39-904239CF40E2}" destId="{BA3B4BAB-2A5D-4D6D-8F8A-F30FEA836EFE}" srcOrd="0" destOrd="0" presId="urn:microsoft.com/office/officeart/2005/8/layout/hList1"/>
    <dgm:cxn modelId="{314E5DBA-4557-400F-8CE1-70BA43DE9F73}" type="presParOf" srcId="{03389376-6ADC-4522-AE39-904239CF40E2}" destId="{901DE1C6-DEE4-45EB-8EBA-0910576F3DCC}" srcOrd="1" destOrd="0" presId="urn:microsoft.com/office/officeart/2005/8/layout/hList1"/>
    <dgm:cxn modelId="{2A8F53E1-B316-4573-B74F-0DD01FC4BB93}" type="presParOf" srcId="{1BA0AC8F-FCE4-4464-AEA3-293113750665}" destId="{65CD0A1D-FAD1-436D-8262-F0C6A43FEBB4}" srcOrd="1" destOrd="0" presId="urn:microsoft.com/office/officeart/2005/8/layout/hList1"/>
    <dgm:cxn modelId="{F8461CB8-650F-4149-A981-C0EE89783D20}" type="presParOf" srcId="{1BA0AC8F-FCE4-4464-AEA3-293113750665}" destId="{1C542FD1-536C-4104-BEBD-DCAFFDED448B}" srcOrd="2" destOrd="0" presId="urn:microsoft.com/office/officeart/2005/8/layout/hList1"/>
    <dgm:cxn modelId="{5ED64109-82BE-449D-A03E-96A9D245CD92}" type="presParOf" srcId="{1C542FD1-536C-4104-BEBD-DCAFFDED448B}" destId="{4125746B-3118-40D8-BA53-0EE2F94015E0}" srcOrd="0" destOrd="0" presId="urn:microsoft.com/office/officeart/2005/8/layout/hList1"/>
    <dgm:cxn modelId="{72826DAF-6588-41F4-B9C7-13626FB0A51C}" type="presParOf" srcId="{1C542FD1-536C-4104-BEBD-DCAFFDED448B}" destId="{35FF2501-67D3-4950-8E88-FD5ED7B9BD82}" srcOrd="1" destOrd="0" presId="urn:microsoft.com/office/officeart/2005/8/layout/hList1"/>
    <dgm:cxn modelId="{4EA8B813-6AA4-4DEB-918A-6F8DC44BAE30}" type="presParOf" srcId="{1BA0AC8F-FCE4-4464-AEA3-293113750665}" destId="{FD108F85-D636-4A00-A382-68A6ED710079}" srcOrd="3" destOrd="0" presId="urn:microsoft.com/office/officeart/2005/8/layout/hList1"/>
    <dgm:cxn modelId="{55EC36E9-05FC-481D-A64C-393E8E83D3FE}" type="presParOf" srcId="{1BA0AC8F-FCE4-4464-AEA3-293113750665}" destId="{DC9B6386-48B6-4BF4-A3E8-665C9FC866EE}" srcOrd="4" destOrd="0" presId="urn:microsoft.com/office/officeart/2005/8/layout/hList1"/>
    <dgm:cxn modelId="{6420E92A-27C4-414B-A085-DE1DA61E16D7}" type="presParOf" srcId="{DC9B6386-48B6-4BF4-A3E8-665C9FC866EE}" destId="{58FA3EA9-55F9-4453-A462-9BFD274A529D}" srcOrd="0" destOrd="0" presId="urn:microsoft.com/office/officeart/2005/8/layout/hList1"/>
    <dgm:cxn modelId="{1CE5C259-BA4E-4D8B-A3A6-C0CFF8E63DC0}" type="presParOf" srcId="{DC9B6386-48B6-4BF4-A3E8-665C9FC866EE}" destId="{A6C50AE5-299E-4A29-9CAB-61BBB0EF50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tx2"/>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A26AB80D-1624-495C-8149-2359150154B5}" type="presOf" srcId="{46C2D1F6-4723-4C02-9B8C-3C2376C17D62}" destId="{938C8971-E4F3-44F0-8F7D-1D2114C80DE9}" srcOrd="0" destOrd="0" presId="urn:microsoft.com/office/officeart/2005/8/layout/chevron1"/>
    <dgm:cxn modelId="{14992D15-CB71-4A75-A256-C66788D0CF13}" type="presOf" srcId="{CF359F03-A969-4674-836F-FF283F06240C}" destId="{8E7FB60F-A6DE-4222-A3FC-CFB71C50A1AD}" srcOrd="0" destOrd="0" presId="urn:microsoft.com/office/officeart/2005/8/layout/chevron1"/>
    <dgm:cxn modelId="{DF18F93A-86A1-441A-95EA-A36EF09B6511}" type="presOf" srcId="{9164E9A9-25D4-45BB-964B-83F0EF2796F6}" destId="{057B55DB-95E6-44F5-A7BB-EF42A82560EB}" srcOrd="0" destOrd="0" presId="urn:microsoft.com/office/officeart/2005/8/layout/chevron1"/>
    <dgm:cxn modelId="{A569886A-899D-4D0C-A377-DBAB9785731E}" type="presOf" srcId="{A2000C7C-C5E9-418A-8A10-4C52A2003FED}" destId="{E4593269-30E9-4FD5-939F-E69481CB5284}"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6FEC63BD-2E19-4A82-8606-02773D9677C8}" type="presOf" srcId="{47489692-2DB8-4C26-8768-84C708FDBAB5}" destId="{706C3657-8957-4A0B-A057-6F925FBC1182}"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470977B7-D626-478F-B962-B78704EB1122}" type="presParOf" srcId="{8E7FB60F-A6DE-4222-A3FC-CFB71C50A1AD}" destId="{938C8971-E4F3-44F0-8F7D-1D2114C80DE9}" srcOrd="0" destOrd="0" presId="urn:microsoft.com/office/officeart/2005/8/layout/chevron1"/>
    <dgm:cxn modelId="{D5A13D2B-D13E-421A-8110-D4289EB0271F}" type="presParOf" srcId="{8E7FB60F-A6DE-4222-A3FC-CFB71C50A1AD}" destId="{C40B4E4F-A657-4E59-B6BA-8C29DE106E92}" srcOrd="1" destOrd="0" presId="urn:microsoft.com/office/officeart/2005/8/layout/chevron1"/>
    <dgm:cxn modelId="{1242BF6E-C50D-43D2-9644-453E106AAC48}" type="presParOf" srcId="{8E7FB60F-A6DE-4222-A3FC-CFB71C50A1AD}" destId="{E4593269-30E9-4FD5-939F-E69481CB5284}" srcOrd="2" destOrd="0" presId="urn:microsoft.com/office/officeart/2005/8/layout/chevron1"/>
    <dgm:cxn modelId="{AD554181-EB2D-4D65-82A9-DE105D519E13}" type="presParOf" srcId="{8E7FB60F-A6DE-4222-A3FC-CFB71C50A1AD}" destId="{36278014-0228-4E32-BAD4-B2385A91E906}" srcOrd="3" destOrd="0" presId="urn:microsoft.com/office/officeart/2005/8/layout/chevron1"/>
    <dgm:cxn modelId="{7259C0EC-C206-4807-8C72-0325DF457F4E}" type="presParOf" srcId="{8E7FB60F-A6DE-4222-A3FC-CFB71C50A1AD}" destId="{057B55DB-95E6-44F5-A7BB-EF42A82560EB}" srcOrd="4" destOrd="0" presId="urn:microsoft.com/office/officeart/2005/8/layout/chevron1"/>
    <dgm:cxn modelId="{728F24ED-563B-492D-BA76-4700F60C23CA}" type="presParOf" srcId="{8E7FB60F-A6DE-4222-A3FC-CFB71C50A1AD}" destId="{53BC25A7-8055-49DF-95D6-48D3C00C3DA6}" srcOrd="5" destOrd="0" presId="urn:microsoft.com/office/officeart/2005/8/layout/chevron1"/>
    <dgm:cxn modelId="{44CE2FEB-7153-4813-80AC-5F1BA9A7865B}"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dgm:spPr/>
      <dgm:t>
        <a:bodyPr/>
        <a:lstStyle/>
        <a:p>
          <a:r>
            <a:rPr lang="en-US" dirty="0"/>
            <a:t>Develop draft report</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dgm:spPr/>
      <dgm:t>
        <a:bodyPr/>
        <a:lstStyle/>
        <a:p>
          <a:r>
            <a:rPr lang="en-US" dirty="0"/>
            <a:t>Work with internal groups to write sections of report</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9293491C-19CB-4CA8-B9BB-737AE8C45305}">
      <dgm:prSet phldrT="[Text]"/>
      <dgm:spPr/>
      <dgm:t>
        <a:bodyPr/>
        <a:lstStyle/>
        <a:p>
          <a:r>
            <a:rPr lang="en-US" dirty="0"/>
            <a:t>Management approval</a:t>
          </a:r>
        </a:p>
      </dgm:t>
    </dgm:pt>
    <dgm:pt modelId="{41282D85-2906-4497-A80E-B9203EAEEFFA}" type="parTrans" cxnId="{F6AD2A91-5C14-4ADB-BCA2-49ECF8BC25EA}">
      <dgm:prSet/>
      <dgm:spPr/>
      <dgm:t>
        <a:bodyPr/>
        <a:lstStyle/>
        <a:p>
          <a:endParaRPr lang="en-US"/>
        </a:p>
      </dgm:t>
    </dgm:pt>
    <dgm:pt modelId="{458AB722-BFFB-4209-AEE7-AA31062A0B0D}" type="sibTrans" cxnId="{F6AD2A91-5C14-4ADB-BCA2-49ECF8BC25EA}">
      <dgm:prSet/>
      <dgm:spPr/>
      <dgm:t>
        <a:bodyPr/>
        <a:lstStyle/>
        <a:p>
          <a:endParaRPr lang="en-US"/>
        </a:p>
      </dgm:t>
    </dgm:pt>
    <dgm:pt modelId="{27AE6D60-3BB8-43E4-82DA-D6D444ECE2D5}">
      <dgm:prSet phldrT="[Text]"/>
      <dgm:spPr/>
      <dgm:t>
        <a:bodyPr/>
        <a:lstStyle/>
        <a:p>
          <a:r>
            <a:rPr lang="en-US" dirty="0"/>
            <a:t>Gain approval and ensure the proposed plan meets all regulatory requirements</a:t>
          </a:r>
        </a:p>
      </dgm:t>
    </dgm:pt>
    <dgm:pt modelId="{992E5287-2168-4FA1-B208-E6E02CFFD669}" type="parTrans" cxnId="{56E9B7BA-5ACA-4068-A7A3-AA6DA0F2B729}">
      <dgm:prSet/>
      <dgm:spPr/>
      <dgm:t>
        <a:bodyPr/>
        <a:lstStyle/>
        <a:p>
          <a:endParaRPr lang="en-US"/>
        </a:p>
      </dgm:t>
    </dgm:pt>
    <dgm:pt modelId="{6BA53892-10BE-4572-B10B-B677961E2C10}" type="sibTrans" cxnId="{56E9B7BA-5ACA-4068-A7A3-AA6DA0F2B729}">
      <dgm:prSet/>
      <dgm:spPr/>
      <dgm:t>
        <a:bodyPr/>
        <a:lstStyle/>
        <a:p>
          <a:endParaRPr lang="en-US"/>
        </a:p>
      </dgm:t>
    </dgm:pt>
    <dgm:pt modelId="{FEAD15CE-5609-4CCE-BA8A-6D9A13457D24}">
      <dgm:prSet phldrT="[Text]"/>
      <dgm:spPr/>
      <dgm:t>
        <a:bodyPr/>
        <a:lstStyle/>
        <a:p>
          <a:r>
            <a:rPr lang="en-US" dirty="0"/>
            <a:t>File report</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89458FEE-ECEF-464D-B925-D00366B54357}">
      <dgm:prSet phldrT="[Text]"/>
      <dgm:spPr/>
      <dgm:t>
        <a:bodyPr/>
        <a:lstStyle/>
        <a:p>
          <a:endParaRPr lang="en-US" dirty="0"/>
        </a:p>
      </dgm:t>
    </dgm:pt>
    <dgm:pt modelId="{FA7CC20B-0516-442F-B403-963D077ED9F7}" type="parTrans" cxnId="{F14F7E5C-DB01-488D-B97C-8B067F635F53}">
      <dgm:prSet/>
      <dgm:spPr/>
      <dgm:t>
        <a:bodyPr/>
        <a:lstStyle/>
        <a:p>
          <a:endParaRPr lang="en-US"/>
        </a:p>
      </dgm:t>
    </dgm:pt>
    <dgm:pt modelId="{7FFF36E8-3A57-46E2-B211-C9D6FBA9A943}" type="sibTrans" cxnId="{F14F7E5C-DB01-488D-B97C-8B067F635F53}">
      <dgm:prSet/>
      <dgm:spPr/>
      <dgm:t>
        <a:bodyPr/>
        <a:lstStyle/>
        <a:p>
          <a:endParaRPr lang="en-US"/>
        </a:p>
      </dgm:t>
    </dgm:pt>
    <dgm:pt modelId="{2A07D45D-8992-4569-BD45-B09AFA9CF688}">
      <dgm:prSet phldrT="[Text]"/>
      <dgm:spPr/>
      <dgm:t>
        <a:bodyPr/>
        <a:lstStyle/>
        <a:p>
          <a:r>
            <a:rPr lang="en-US" dirty="0"/>
            <a:t>File 2015 IRP by Nov. 1, 2015</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49FE84D0-4BD9-4B3C-B0BE-770A8D418D2C}">
      <dgm:prSet phldrT="[Text]"/>
      <dgm:spPr/>
      <dgm:t>
        <a:bodyPr/>
        <a:lstStyle/>
        <a:p>
          <a:r>
            <a:rPr lang="en-US" dirty="0"/>
            <a:t>Develop tables and appendices</a:t>
          </a:r>
        </a:p>
      </dgm:t>
    </dgm:pt>
    <dgm:pt modelId="{56104A85-63D0-4F23-A3A4-02AF94C6766D}" type="parTrans" cxnId="{E8030AD2-F819-41E8-983A-BED9840352FE}">
      <dgm:prSet/>
      <dgm:spPr/>
      <dgm:t>
        <a:bodyPr/>
        <a:lstStyle/>
        <a:p>
          <a:endParaRPr lang="en-US"/>
        </a:p>
      </dgm:t>
    </dgm:pt>
    <dgm:pt modelId="{A4F6C7EC-B6CA-4840-BD3C-E0AC58B07D66}" type="sibTrans" cxnId="{E8030AD2-F819-41E8-983A-BED9840352FE}">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3">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3">
        <dgm:presLayoutVars>
          <dgm:bulletEnabled val="1"/>
        </dgm:presLayoutVars>
      </dgm:prSet>
      <dgm:spPr/>
    </dgm:pt>
    <dgm:pt modelId="{65CD0A1D-FAD1-436D-8262-F0C6A43FEBB4}" type="pres">
      <dgm:prSet presAssocID="{84BDA9DB-7C61-4E03-92E0-6B8E379DDE89}" presName="space" presStyleCnt="0"/>
      <dgm:spPr/>
    </dgm:pt>
    <dgm:pt modelId="{D9398CA5-2CEB-4E6A-A936-C1E0EEDE86E2}" type="pres">
      <dgm:prSet presAssocID="{9293491C-19CB-4CA8-B9BB-737AE8C45305}" presName="composite" presStyleCnt="0"/>
      <dgm:spPr/>
    </dgm:pt>
    <dgm:pt modelId="{C83D33A7-0D73-4513-9868-C2AB9D86108D}" type="pres">
      <dgm:prSet presAssocID="{9293491C-19CB-4CA8-B9BB-737AE8C45305}" presName="parTx" presStyleLbl="alignNode1" presStyleIdx="1" presStyleCnt="3">
        <dgm:presLayoutVars>
          <dgm:chMax val="0"/>
          <dgm:chPref val="0"/>
          <dgm:bulletEnabled val="1"/>
        </dgm:presLayoutVars>
      </dgm:prSet>
      <dgm:spPr/>
    </dgm:pt>
    <dgm:pt modelId="{92F4FC10-2313-44A7-AD5E-440B4644F298}" type="pres">
      <dgm:prSet presAssocID="{9293491C-19CB-4CA8-B9BB-737AE8C45305}" presName="desTx" presStyleLbl="alignAccFollowNode1" presStyleIdx="1" presStyleCnt="3">
        <dgm:presLayoutVars>
          <dgm:bulletEnabled val="1"/>
        </dgm:presLayoutVars>
      </dgm:prSet>
      <dgm:spPr/>
    </dgm:pt>
    <dgm:pt modelId="{FB029C0F-26EF-4A27-A57A-B96F237BBA4B}" type="pres">
      <dgm:prSet presAssocID="{458AB722-BFFB-4209-AEE7-AA31062A0B0D}"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2" presStyleCnt="3">
        <dgm:presLayoutVars>
          <dgm:chMax val="0"/>
          <dgm:chPref val="0"/>
          <dgm:bulletEnabled val="1"/>
        </dgm:presLayoutVars>
      </dgm:prSet>
      <dgm:spPr/>
    </dgm:pt>
    <dgm:pt modelId="{35FF2501-67D3-4950-8E88-FD5ED7B9BD82}" type="pres">
      <dgm:prSet presAssocID="{FEAD15CE-5609-4CCE-BA8A-6D9A13457D24}" presName="desTx" presStyleLbl="alignAccFollowNode1" presStyleIdx="2" presStyleCnt="3">
        <dgm:presLayoutVars>
          <dgm:bulletEnabled val="1"/>
        </dgm:presLayoutVars>
      </dgm:prSet>
      <dgm:spPr/>
    </dgm:pt>
  </dgm:ptLst>
  <dgm:cxnLst>
    <dgm:cxn modelId="{A17EA81B-EF85-40B0-A59E-C8F3B06C40A1}" type="presOf" srcId="{89458FEE-ECEF-464D-B925-D00366B54357}" destId="{901DE1C6-DEE4-45EB-8EBA-0910576F3DCC}" srcOrd="0" destOrd="2"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3B75EA32-97B2-472F-8363-A5F3C2A4A275}" srcId="{FDF6EE55-7AA1-4764-AB85-991A0F510982}" destId="{FEAD15CE-5609-4CCE-BA8A-6D9A13457D24}" srcOrd="2" destOrd="0" parTransId="{5B543B1B-000E-4203-8ED6-6B3015E4B8F4}" sibTransId="{316D3678-A50D-4A45-915D-610FAF108BCC}"/>
    <dgm:cxn modelId="{ECE00D36-2CA4-4021-8339-F543E76A2811}" type="presOf" srcId="{FDF6EE55-7AA1-4764-AB85-991A0F510982}" destId="{1BA0AC8F-FCE4-4464-AEA3-293113750665}" srcOrd="0" destOrd="0" presId="urn:microsoft.com/office/officeart/2005/8/layout/hList1"/>
    <dgm:cxn modelId="{F359B73C-1502-4181-92D1-6458C14F5EB8}" type="presOf" srcId="{535EB4F3-E879-4620-BEE8-4225BB5702FE}" destId="{BA3B4BAB-2A5D-4D6D-8F8A-F30FEA836EFE}" srcOrd="0" destOrd="0" presId="urn:microsoft.com/office/officeart/2005/8/layout/hList1"/>
    <dgm:cxn modelId="{B0C8383F-7DF0-4687-9DB5-0D04780DCBBA}" type="presOf" srcId="{31E057D4-FEEE-486B-9E3A-3C3B9DFF004E}" destId="{901DE1C6-DEE4-45EB-8EBA-0910576F3DCC}" srcOrd="0" destOrd="0" presId="urn:microsoft.com/office/officeart/2005/8/layout/hList1"/>
    <dgm:cxn modelId="{F14F7E5C-DB01-488D-B97C-8B067F635F53}" srcId="{535EB4F3-E879-4620-BEE8-4225BB5702FE}" destId="{89458FEE-ECEF-464D-B925-D00366B54357}" srcOrd="2" destOrd="0" parTransId="{FA7CC20B-0516-442F-B403-963D077ED9F7}" sibTransId="{7FFF36E8-3A57-46E2-B211-C9D6FBA9A943}"/>
    <dgm:cxn modelId="{FEA91049-A010-47DF-BCF0-B3143B0594BF}" srcId="{FEAD15CE-5609-4CCE-BA8A-6D9A13457D24}" destId="{2A07D45D-8992-4569-BD45-B09AFA9CF688}" srcOrd="0" destOrd="0" parTransId="{ADFF1A85-81D9-497E-BA14-B2EC40E0883D}" sibTransId="{A7E2091E-8205-4E22-96F3-3504C230181E}"/>
    <dgm:cxn modelId="{EE306852-CC1A-49B8-8652-68F71F1890FE}" type="presOf" srcId="{27AE6D60-3BB8-43E4-82DA-D6D444ECE2D5}" destId="{92F4FC10-2313-44A7-AD5E-440B4644F298}" srcOrd="0" destOrd="0" presId="urn:microsoft.com/office/officeart/2005/8/layout/hList1"/>
    <dgm:cxn modelId="{256C8C7D-D7CC-4168-91F0-C22806B72CA1}" type="presOf" srcId="{FEAD15CE-5609-4CCE-BA8A-6D9A13457D24}" destId="{4125746B-3118-40D8-BA53-0EE2F94015E0}" srcOrd="0" destOrd="0" presId="urn:microsoft.com/office/officeart/2005/8/layout/hList1"/>
    <dgm:cxn modelId="{8CD1588A-DD66-4CE4-957A-6724617840EB}" srcId="{FDF6EE55-7AA1-4764-AB85-991A0F510982}" destId="{535EB4F3-E879-4620-BEE8-4225BB5702FE}" srcOrd="0" destOrd="0" parTransId="{2D4741C6-1780-4432-B33D-06CA5372F745}" sibTransId="{84BDA9DB-7C61-4E03-92E0-6B8E379DDE89}"/>
    <dgm:cxn modelId="{F6AD2A91-5C14-4ADB-BCA2-49ECF8BC25EA}" srcId="{FDF6EE55-7AA1-4764-AB85-991A0F510982}" destId="{9293491C-19CB-4CA8-B9BB-737AE8C45305}" srcOrd="1" destOrd="0" parTransId="{41282D85-2906-4497-A80E-B9203EAEEFFA}" sibTransId="{458AB722-BFFB-4209-AEE7-AA31062A0B0D}"/>
    <dgm:cxn modelId="{CCFA14AB-4D64-4363-8F7A-4C0CADFF6A34}" type="presOf" srcId="{49FE84D0-4BD9-4B3C-B0BE-770A8D418D2C}" destId="{901DE1C6-DEE4-45EB-8EBA-0910576F3DCC}" srcOrd="0" destOrd="1" presId="urn:microsoft.com/office/officeart/2005/8/layout/hList1"/>
    <dgm:cxn modelId="{56E9B7BA-5ACA-4068-A7A3-AA6DA0F2B729}" srcId="{9293491C-19CB-4CA8-B9BB-737AE8C45305}" destId="{27AE6D60-3BB8-43E4-82DA-D6D444ECE2D5}" srcOrd="0" destOrd="0" parTransId="{992E5287-2168-4FA1-B208-E6E02CFFD669}" sibTransId="{6BA53892-10BE-4572-B10B-B677961E2C10}"/>
    <dgm:cxn modelId="{E8030AD2-F819-41E8-983A-BED9840352FE}" srcId="{535EB4F3-E879-4620-BEE8-4225BB5702FE}" destId="{49FE84D0-4BD9-4B3C-B0BE-770A8D418D2C}" srcOrd="1" destOrd="0" parTransId="{56104A85-63D0-4F23-A3A4-02AF94C6766D}" sibTransId="{A4F6C7EC-B6CA-4840-BD3C-E0AC58B07D66}"/>
    <dgm:cxn modelId="{13340DE0-90D8-4C96-95BA-8E6918711121}" type="presOf" srcId="{9293491C-19CB-4CA8-B9BB-737AE8C45305}" destId="{C83D33A7-0D73-4513-9868-C2AB9D86108D}" srcOrd="0" destOrd="0" presId="urn:microsoft.com/office/officeart/2005/8/layout/hList1"/>
    <dgm:cxn modelId="{4EBAF2E1-1D3C-4833-9A9C-EF7D85B7179C}" type="presOf" srcId="{2A07D45D-8992-4569-BD45-B09AFA9CF688}" destId="{35FF2501-67D3-4950-8E88-FD5ED7B9BD82}" srcOrd="0" destOrd="0" presId="urn:microsoft.com/office/officeart/2005/8/layout/hList1"/>
    <dgm:cxn modelId="{6FF9D323-C53B-4132-9F89-06D12E79DABA}" type="presParOf" srcId="{1BA0AC8F-FCE4-4464-AEA3-293113750665}" destId="{03389376-6ADC-4522-AE39-904239CF40E2}" srcOrd="0" destOrd="0" presId="urn:microsoft.com/office/officeart/2005/8/layout/hList1"/>
    <dgm:cxn modelId="{69CD60C1-D57D-4A34-B999-DFE2F0CCDFE0}" type="presParOf" srcId="{03389376-6ADC-4522-AE39-904239CF40E2}" destId="{BA3B4BAB-2A5D-4D6D-8F8A-F30FEA836EFE}" srcOrd="0" destOrd="0" presId="urn:microsoft.com/office/officeart/2005/8/layout/hList1"/>
    <dgm:cxn modelId="{FF9FF548-41D2-4491-B708-DC6C74FB9C00}" type="presParOf" srcId="{03389376-6ADC-4522-AE39-904239CF40E2}" destId="{901DE1C6-DEE4-45EB-8EBA-0910576F3DCC}" srcOrd="1" destOrd="0" presId="urn:microsoft.com/office/officeart/2005/8/layout/hList1"/>
    <dgm:cxn modelId="{ED1D5177-E580-47FE-9515-105D8A2091B2}" type="presParOf" srcId="{1BA0AC8F-FCE4-4464-AEA3-293113750665}" destId="{65CD0A1D-FAD1-436D-8262-F0C6A43FEBB4}" srcOrd="1" destOrd="0" presId="urn:microsoft.com/office/officeart/2005/8/layout/hList1"/>
    <dgm:cxn modelId="{BE216FDF-7E5B-485B-8C0A-C72093216271}" type="presParOf" srcId="{1BA0AC8F-FCE4-4464-AEA3-293113750665}" destId="{D9398CA5-2CEB-4E6A-A936-C1E0EEDE86E2}" srcOrd="2" destOrd="0" presId="urn:microsoft.com/office/officeart/2005/8/layout/hList1"/>
    <dgm:cxn modelId="{744183B3-9C2B-4179-86CD-1C5CA350099E}" type="presParOf" srcId="{D9398CA5-2CEB-4E6A-A936-C1E0EEDE86E2}" destId="{C83D33A7-0D73-4513-9868-C2AB9D86108D}" srcOrd="0" destOrd="0" presId="urn:microsoft.com/office/officeart/2005/8/layout/hList1"/>
    <dgm:cxn modelId="{D81DCBA6-93DE-4474-88C1-56AEEFEC3BA9}" type="presParOf" srcId="{D9398CA5-2CEB-4E6A-A936-C1E0EEDE86E2}" destId="{92F4FC10-2313-44A7-AD5E-440B4644F298}" srcOrd="1" destOrd="0" presId="urn:microsoft.com/office/officeart/2005/8/layout/hList1"/>
    <dgm:cxn modelId="{E018A49D-6CFB-4E17-82D7-C904F8B467C2}" type="presParOf" srcId="{1BA0AC8F-FCE4-4464-AEA3-293113750665}" destId="{FB029C0F-26EF-4A27-A57A-B96F237BBA4B}" srcOrd="3" destOrd="0" presId="urn:microsoft.com/office/officeart/2005/8/layout/hList1"/>
    <dgm:cxn modelId="{61E2DF6D-1565-427E-B953-0C26F7B3D45D}" type="presParOf" srcId="{1BA0AC8F-FCE4-4464-AEA3-293113750665}" destId="{1C542FD1-536C-4104-BEBD-DCAFFDED448B}" srcOrd="4" destOrd="0" presId="urn:microsoft.com/office/officeart/2005/8/layout/hList1"/>
    <dgm:cxn modelId="{255AE4A2-223E-4B1E-8995-D6731CA6BD1F}" type="presParOf" srcId="{1C542FD1-536C-4104-BEBD-DCAFFDED448B}" destId="{4125746B-3118-40D8-BA53-0EE2F94015E0}" srcOrd="0" destOrd="0" presId="urn:microsoft.com/office/officeart/2005/8/layout/hList1"/>
    <dgm:cxn modelId="{8DB51179-46F6-4A52-8AA6-652CD648EBEE}" type="presParOf" srcId="{1C542FD1-536C-4104-BEBD-DCAFFDED448B}" destId="{35FF2501-67D3-4950-8E88-FD5ED7B9BD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tx2"/>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0674D95D-65E4-44BB-AE85-1C415EF6B949}" type="presOf" srcId="{9164E9A9-25D4-45BB-964B-83F0EF2796F6}" destId="{057B55DB-95E6-44F5-A7BB-EF42A82560EB}"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950CAB51-19FE-448D-9D30-60A25222FD82}" type="presOf" srcId="{A2000C7C-C5E9-418A-8A10-4C52A2003FED}" destId="{E4593269-30E9-4FD5-939F-E69481CB5284}" srcOrd="0" destOrd="0" presId="urn:microsoft.com/office/officeart/2005/8/layout/chevron1"/>
    <dgm:cxn modelId="{8F57AEA7-0807-4017-8E1A-56A245B383B6}" type="presOf" srcId="{46C2D1F6-4723-4C02-9B8C-3C2376C17D62}" destId="{938C8971-E4F3-44F0-8F7D-1D2114C80DE9}"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1AE1BFD8-3E22-44BC-B5B5-425773E5B064}" type="presOf" srcId="{47489692-2DB8-4C26-8768-84C708FDBAB5}" destId="{706C3657-8957-4A0B-A057-6F925FBC1182}" srcOrd="0" destOrd="0" presId="urn:microsoft.com/office/officeart/2005/8/layout/chevron1"/>
    <dgm:cxn modelId="{30CCD6EB-3505-4D6A-84BF-3AB6AB458DC0}" type="presOf" srcId="{CF359F03-A969-4674-836F-FF283F06240C}" destId="{8E7FB60F-A6DE-4222-A3FC-CFB71C50A1AD}"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94E404A1-D4F1-46AD-A996-E08EFAFDDF5E}" type="presParOf" srcId="{8E7FB60F-A6DE-4222-A3FC-CFB71C50A1AD}" destId="{938C8971-E4F3-44F0-8F7D-1D2114C80DE9}" srcOrd="0" destOrd="0" presId="urn:microsoft.com/office/officeart/2005/8/layout/chevron1"/>
    <dgm:cxn modelId="{AD640154-56D2-472D-A240-02ECB36571F1}" type="presParOf" srcId="{8E7FB60F-A6DE-4222-A3FC-CFB71C50A1AD}" destId="{C40B4E4F-A657-4E59-B6BA-8C29DE106E92}" srcOrd="1" destOrd="0" presId="urn:microsoft.com/office/officeart/2005/8/layout/chevron1"/>
    <dgm:cxn modelId="{4DE39A14-E35D-4163-811A-080086CEB9FF}" type="presParOf" srcId="{8E7FB60F-A6DE-4222-A3FC-CFB71C50A1AD}" destId="{E4593269-30E9-4FD5-939F-E69481CB5284}" srcOrd="2" destOrd="0" presId="urn:microsoft.com/office/officeart/2005/8/layout/chevron1"/>
    <dgm:cxn modelId="{B48B03DA-7B86-4E05-B386-42D376556D98}" type="presParOf" srcId="{8E7FB60F-A6DE-4222-A3FC-CFB71C50A1AD}" destId="{36278014-0228-4E32-BAD4-B2385A91E906}" srcOrd="3" destOrd="0" presId="urn:microsoft.com/office/officeart/2005/8/layout/chevron1"/>
    <dgm:cxn modelId="{BF26D418-4045-4196-A64E-AE8A17A8B2E0}" type="presParOf" srcId="{8E7FB60F-A6DE-4222-A3FC-CFB71C50A1AD}" destId="{057B55DB-95E6-44F5-A7BB-EF42A82560EB}" srcOrd="4" destOrd="0" presId="urn:microsoft.com/office/officeart/2005/8/layout/chevron1"/>
    <dgm:cxn modelId="{50B948DD-64E3-4F7F-A9A5-A56818BB3D65}" type="presParOf" srcId="{8E7FB60F-A6DE-4222-A3FC-CFB71C50A1AD}" destId="{53BC25A7-8055-49DF-95D6-48D3C00C3DA6}" srcOrd="5" destOrd="0" presId="urn:microsoft.com/office/officeart/2005/8/layout/chevron1"/>
    <dgm:cxn modelId="{9D2070D2-672B-466C-BADD-4812ED04B951}"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BD654-03C2-4E31-AAD2-5CEDF80B721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F2F7587-EC88-4E69-B2B1-F7F00AE9C971}">
      <dgm:prSet phldrT="[Text]"/>
      <dgm:spPr/>
      <dgm:t>
        <a:bodyPr/>
        <a:lstStyle/>
        <a:p>
          <a:r>
            <a:rPr lang="en-US" dirty="0"/>
            <a:t>Drivers</a:t>
          </a:r>
        </a:p>
      </dgm:t>
    </dgm:pt>
    <dgm:pt modelId="{F8A5236A-99B7-4A94-98AB-5B2C7684ABE3}" type="parTrans" cxnId="{E752EFF4-4EBD-42DF-8397-0AAB36FAFD8E}">
      <dgm:prSet/>
      <dgm:spPr/>
      <dgm:t>
        <a:bodyPr/>
        <a:lstStyle/>
        <a:p>
          <a:endParaRPr lang="en-US"/>
        </a:p>
      </dgm:t>
    </dgm:pt>
    <dgm:pt modelId="{9E7D9E84-1C8E-44F5-A86F-77A7CEA1E26E}" type="sibTrans" cxnId="{E752EFF4-4EBD-42DF-8397-0AAB36FAFD8E}">
      <dgm:prSet/>
      <dgm:spPr/>
      <dgm:t>
        <a:bodyPr/>
        <a:lstStyle/>
        <a:p>
          <a:endParaRPr lang="en-US"/>
        </a:p>
      </dgm:t>
    </dgm:pt>
    <dgm:pt modelId="{F47BFC75-EF50-4B34-9E7D-CCD332E1E339}">
      <dgm:prSet phldrT="[Text]"/>
      <dgm:spPr/>
      <dgm:t>
        <a:bodyPr/>
        <a:lstStyle/>
        <a:p>
          <a:r>
            <a:rPr lang="en-US" dirty="0"/>
            <a:t>Identify the key drivers of change</a:t>
          </a:r>
        </a:p>
      </dgm:t>
    </dgm:pt>
    <dgm:pt modelId="{370DF8C7-B283-4F69-AD41-5ABAD972DECD}" type="parTrans" cxnId="{0C898949-15E0-4C66-A0F8-0CD0C6CA0E3E}">
      <dgm:prSet/>
      <dgm:spPr/>
      <dgm:t>
        <a:bodyPr/>
        <a:lstStyle/>
        <a:p>
          <a:endParaRPr lang="en-US"/>
        </a:p>
      </dgm:t>
    </dgm:pt>
    <dgm:pt modelId="{E81503B9-5BD6-47C8-A99B-EF324826C174}" type="sibTrans" cxnId="{0C898949-15E0-4C66-A0F8-0CD0C6CA0E3E}">
      <dgm:prSet/>
      <dgm:spPr/>
      <dgm:t>
        <a:bodyPr/>
        <a:lstStyle/>
        <a:p>
          <a:endParaRPr lang="en-US"/>
        </a:p>
      </dgm:t>
    </dgm:pt>
    <dgm:pt modelId="{66BD8DE7-46C5-4630-9690-2BA6CB1E8228}">
      <dgm:prSet phldrT="[Text]"/>
      <dgm:spPr/>
      <dgm:t>
        <a:bodyPr/>
        <a:lstStyle/>
        <a:p>
          <a:r>
            <a:rPr lang="en-US" dirty="0"/>
            <a:t>Scenarios</a:t>
          </a:r>
        </a:p>
      </dgm:t>
    </dgm:pt>
    <dgm:pt modelId="{341BCD9B-CBAF-403C-9D2F-19A80C721F9B}" type="parTrans" cxnId="{18189B15-C2DC-4206-BC9A-D5C255651DE8}">
      <dgm:prSet/>
      <dgm:spPr/>
      <dgm:t>
        <a:bodyPr/>
        <a:lstStyle/>
        <a:p>
          <a:endParaRPr lang="en-US"/>
        </a:p>
      </dgm:t>
    </dgm:pt>
    <dgm:pt modelId="{5579CF11-C65A-4800-9EF8-35677014C385}" type="sibTrans" cxnId="{18189B15-C2DC-4206-BC9A-D5C255651DE8}">
      <dgm:prSet/>
      <dgm:spPr/>
      <dgm:t>
        <a:bodyPr/>
        <a:lstStyle/>
        <a:p>
          <a:endParaRPr lang="en-US"/>
        </a:p>
      </dgm:t>
    </dgm:pt>
    <dgm:pt modelId="{561AB6DA-0BE1-4E2F-B064-086A4C122E23}">
      <dgm:prSet phldrT="[Text]"/>
      <dgm:spPr/>
      <dgm:t>
        <a:bodyPr/>
        <a:lstStyle/>
        <a:p>
          <a:r>
            <a:rPr lang="en-US" dirty="0"/>
            <a:t>Imagine possible futures in terms of the drivers</a:t>
          </a:r>
        </a:p>
      </dgm:t>
    </dgm:pt>
    <dgm:pt modelId="{9F759EA4-4CC2-45FF-8B5A-9BE9646C1CC5}" type="parTrans" cxnId="{84A1C47B-2A54-445F-9FB1-37D11D1178F2}">
      <dgm:prSet/>
      <dgm:spPr/>
      <dgm:t>
        <a:bodyPr/>
        <a:lstStyle/>
        <a:p>
          <a:endParaRPr lang="en-US"/>
        </a:p>
      </dgm:t>
    </dgm:pt>
    <dgm:pt modelId="{A4F4706E-9A4A-4D89-9A68-7FA98A026D91}" type="sibTrans" cxnId="{84A1C47B-2A54-445F-9FB1-37D11D1178F2}">
      <dgm:prSet/>
      <dgm:spPr/>
      <dgm:t>
        <a:bodyPr/>
        <a:lstStyle/>
        <a:p>
          <a:endParaRPr lang="en-US"/>
        </a:p>
      </dgm:t>
    </dgm:pt>
    <dgm:pt modelId="{9E61FB5D-A356-42E5-98F2-973D63DACC3F}">
      <dgm:prSet phldrT="[Text]"/>
      <dgm:spPr/>
      <dgm:t>
        <a:bodyPr/>
        <a:lstStyle/>
        <a:p>
          <a:r>
            <a:rPr lang="en-US" dirty="0"/>
            <a:t>Portfolios</a:t>
          </a:r>
        </a:p>
      </dgm:t>
    </dgm:pt>
    <dgm:pt modelId="{6F415906-2FCD-4CDA-A0AE-E2970117DA9D}" type="parTrans" cxnId="{F9F4C0F7-D340-40DC-99C2-54C70588B946}">
      <dgm:prSet/>
      <dgm:spPr/>
      <dgm:t>
        <a:bodyPr/>
        <a:lstStyle/>
        <a:p>
          <a:endParaRPr lang="en-US"/>
        </a:p>
      </dgm:t>
    </dgm:pt>
    <dgm:pt modelId="{EDD73410-5D3E-4345-B6B2-4445A34DD0CF}" type="sibTrans" cxnId="{F9F4C0F7-D340-40DC-99C2-54C70588B946}">
      <dgm:prSet/>
      <dgm:spPr/>
      <dgm:t>
        <a:bodyPr/>
        <a:lstStyle/>
        <a:p>
          <a:endParaRPr lang="en-US"/>
        </a:p>
      </dgm:t>
    </dgm:pt>
    <dgm:pt modelId="{40209EE7-295D-453D-8C36-DD2E386AF9CD}">
      <dgm:prSet phldrT="[Text]"/>
      <dgm:spPr/>
      <dgm:t>
        <a:bodyPr/>
        <a:lstStyle/>
        <a:p>
          <a:r>
            <a:rPr lang="en-US" dirty="0"/>
            <a:t>Results </a:t>
          </a:r>
        </a:p>
      </dgm:t>
    </dgm:pt>
    <dgm:pt modelId="{021394FA-F3AB-4697-86D0-FC37729C9DBD}" type="parTrans" cxnId="{E039E65E-06B1-496A-8808-D65ED98DD711}">
      <dgm:prSet/>
      <dgm:spPr/>
      <dgm:t>
        <a:bodyPr/>
        <a:lstStyle/>
        <a:p>
          <a:endParaRPr lang="en-US"/>
        </a:p>
      </dgm:t>
    </dgm:pt>
    <dgm:pt modelId="{F1FC682A-12B3-4BD4-8495-3780A5A18098}" type="sibTrans" cxnId="{E039E65E-06B1-496A-8808-D65ED98DD711}">
      <dgm:prSet/>
      <dgm:spPr/>
      <dgm:t>
        <a:bodyPr/>
        <a:lstStyle/>
        <a:p>
          <a:endParaRPr lang="en-US"/>
        </a:p>
      </dgm:t>
    </dgm:pt>
    <dgm:pt modelId="{CE90B5B4-0660-4D99-A715-AD2EF22111A5}">
      <dgm:prSet phldrT="[Text]"/>
      <dgm:spPr/>
      <dgm:t>
        <a:bodyPr/>
        <a:lstStyle/>
        <a:p>
          <a:r>
            <a:rPr lang="en-US" dirty="0"/>
            <a:t>Model the portfolios under each scenario</a:t>
          </a:r>
        </a:p>
      </dgm:t>
    </dgm:pt>
    <dgm:pt modelId="{21BD8C37-AC4E-4D12-8DD5-5BA0A8ABD3FF}" type="parTrans" cxnId="{CC847772-D8B5-408F-9916-4970DB833DE0}">
      <dgm:prSet/>
      <dgm:spPr/>
      <dgm:t>
        <a:bodyPr/>
        <a:lstStyle/>
        <a:p>
          <a:endParaRPr lang="en-US"/>
        </a:p>
      </dgm:t>
    </dgm:pt>
    <dgm:pt modelId="{E59F9866-3E18-4EAE-AA86-BB941CCEE305}" type="sibTrans" cxnId="{CC847772-D8B5-408F-9916-4970DB833DE0}">
      <dgm:prSet/>
      <dgm:spPr/>
      <dgm:t>
        <a:bodyPr/>
        <a:lstStyle/>
        <a:p>
          <a:endParaRPr lang="en-US"/>
        </a:p>
      </dgm:t>
    </dgm:pt>
    <dgm:pt modelId="{BC4964D0-026D-4CB2-9B18-984B9E1667D1}">
      <dgm:prSet phldrT="[Text]"/>
      <dgm:spPr/>
      <dgm:t>
        <a:bodyPr/>
        <a:lstStyle/>
        <a:p>
          <a:r>
            <a:rPr lang="en-US" dirty="0"/>
            <a:t>Evaluate the portfolios using defined metrics</a:t>
          </a:r>
        </a:p>
      </dgm:t>
    </dgm:pt>
    <dgm:pt modelId="{7F4D9412-84AF-47FE-AE96-CFFC7B1B3691}" type="parTrans" cxnId="{EA739C62-CCA3-42E0-A4FC-EB8867BA9F4A}">
      <dgm:prSet/>
      <dgm:spPr/>
      <dgm:t>
        <a:bodyPr/>
        <a:lstStyle/>
        <a:p>
          <a:endParaRPr lang="en-US"/>
        </a:p>
      </dgm:t>
    </dgm:pt>
    <dgm:pt modelId="{A1CE0E94-D48C-4630-9006-43C61120CA72}" type="sibTrans" cxnId="{EA739C62-CCA3-42E0-A4FC-EB8867BA9F4A}">
      <dgm:prSet/>
      <dgm:spPr/>
      <dgm:t>
        <a:bodyPr/>
        <a:lstStyle/>
        <a:p>
          <a:endParaRPr lang="en-US"/>
        </a:p>
      </dgm:t>
    </dgm:pt>
    <dgm:pt modelId="{EA828CF0-596D-4A3A-8D1F-BC66408EB874}">
      <dgm:prSet phldrT="[Text]"/>
      <dgm:spPr/>
      <dgm:t>
        <a:bodyPr/>
        <a:lstStyle/>
        <a:p>
          <a:r>
            <a:rPr lang="en-US" dirty="0"/>
            <a:t>Direction</a:t>
          </a:r>
        </a:p>
      </dgm:t>
    </dgm:pt>
    <dgm:pt modelId="{CB62E78D-328C-422F-A231-F101E86A7D05}" type="parTrans" cxnId="{A3D87CBA-7A85-443A-8183-FE5E1D35D4AE}">
      <dgm:prSet/>
      <dgm:spPr/>
      <dgm:t>
        <a:bodyPr/>
        <a:lstStyle/>
        <a:p>
          <a:endParaRPr lang="en-US"/>
        </a:p>
      </dgm:t>
    </dgm:pt>
    <dgm:pt modelId="{F20DEF92-9ED0-4F97-88FF-16A310047AD5}" type="sibTrans" cxnId="{A3D87CBA-7A85-443A-8183-FE5E1D35D4AE}">
      <dgm:prSet/>
      <dgm:spPr/>
      <dgm:t>
        <a:bodyPr/>
        <a:lstStyle/>
        <a:p>
          <a:endParaRPr lang="en-US"/>
        </a:p>
      </dgm:t>
    </dgm:pt>
    <dgm:pt modelId="{340EF7A5-7EB5-4B55-AC0A-C60BA2EC3F7D}">
      <dgm:prSet phldrT="[Text]"/>
      <dgm:spPr/>
      <dgm:t>
        <a:bodyPr/>
        <a:lstStyle/>
        <a:p>
          <a:r>
            <a:rPr lang="en-US" dirty="0"/>
            <a:t>Identify an optimal resource strategy</a:t>
          </a:r>
        </a:p>
      </dgm:t>
    </dgm:pt>
    <dgm:pt modelId="{7FA0BE14-6DC3-4315-8939-520EE7E6B0E5}" type="parTrans" cxnId="{4D4176E2-039B-4687-BDD0-8CDFEF5FAA59}">
      <dgm:prSet/>
      <dgm:spPr/>
      <dgm:t>
        <a:bodyPr/>
        <a:lstStyle/>
        <a:p>
          <a:endParaRPr lang="en-US"/>
        </a:p>
      </dgm:t>
    </dgm:pt>
    <dgm:pt modelId="{724D1220-48AC-4C8F-BA6E-BC9085F7E1A7}" type="sibTrans" cxnId="{4D4176E2-039B-4687-BDD0-8CDFEF5FAA59}">
      <dgm:prSet/>
      <dgm:spPr/>
      <dgm:t>
        <a:bodyPr/>
        <a:lstStyle/>
        <a:p>
          <a:endParaRPr lang="en-US"/>
        </a:p>
      </dgm:t>
    </dgm:pt>
    <dgm:pt modelId="{0F99A182-A6DC-4C4B-88A2-30105BEB3D8E}">
      <dgm:prSet/>
      <dgm:spPr/>
      <dgm:t>
        <a:bodyPr/>
        <a:lstStyle/>
        <a:p>
          <a:r>
            <a:rPr lang="en-US" dirty="0"/>
            <a:t>Design alternative resource strategies (portfolios)</a:t>
          </a:r>
        </a:p>
      </dgm:t>
    </dgm:pt>
    <dgm:pt modelId="{67DA99C2-1873-4E2C-B3AE-7AB3A424ED63}" type="parTrans" cxnId="{F7010264-6935-4CEB-8268-3264A91C77DA}">
      <dgm:prSet/>
      <dgm:spPr/>
      <dgm:t>
        <a:bodyPr/>
        <a:lstStyle/>
        <a:p>
          <a:endParaRPr lang="en-US"/>
        </a:p>
      </dgm:t>
    </dgm:pt>
    <dgm:pt modelId="{7DF0AAFF-8EE0-471C-8872-4F16CDE164CB}" type="sibTrans" cxnId="{F7010264-6935-4CEB-8268-3264A91C77DA}">
      <dgm:prSet/>
      <dgm:spPr/>
      <dgm:t>
        <a:bodyPr/>
        <a:lstStyle/>
        <a:p>
          <a:endParaRPr lang="en-US"/>
        </a:p>
      </dgm:t>
    </dgm:pt>
    <dgm:pt modelId="{B15CC755-AE1A-4E5E-8BFA-F3A905742819}" type="pres">
      <dgm:prSet presAssocID="{F30BD654-03C2-4E31-AAD2-5CEDF80B721D}" presName="linearFlow" presStyleCnt="0">
        <dgm:presLayoutVars>
          <dgm:dir/>
          <dgm:animLvl val="lvl"/>
          <dgm:resizeHandles val="exact"/>
        </dgm:presLayoutVars>
      </dgm:prSet>
      <dgm:spPr/>
    </dgm:pt>
    <dgm:pt modelId="{00B59F2C-CF8A-4878-83BF-E2B1E028D502}" type="pres">
      <dgm:prSet presAssocID="{8F2F7587-EC88-4E69-B2B1-F7F00AE9C971}" presName="composite" presStyleCnt="0"/>
      <dgm:spPr/>
    </dgm:pt>
    <dgm:pt modelId="{EE4E7EBF-3F16-4CE6-B073-DC744A76F559}" type="pres">
      <dgm:prSet presAssocID="{8F2F7587-EC88-4E69-B2B1-F7F00AE9C971}" presName="parentText" presStyleLbl="alignNode1" presStyleIdx="0" presStyleCnt="5">
        <dgm:presLayoutVars>
          <dgm:chMax val="1"/>
          <dgm:bulletEnabled val="1"/>
        </dgm:presLayoutVars>
      </dgm:prSet>
      <dgm:spPr/>
    </dgm:pt>
    <dgm:pt modelId="{1AD603B0-10CD-454E-8236-17609382EFF2}" type="pres">
      <dgm:prSet presAssocID="{8F2F7587-EC88-4E69-B2B1-F7F00AE9C971}" presName="descendantText" presStyleLbl="alignAcc1" presStyleIdx="0" presStyleCnt="5">
        <dgm:presLayoutVars>
          <dgm:bulletEnabled val="1"/>
        </dgm:presLayoutVars>
      </dgm:prSet>
      <dgm:spPr/>
    </dgm:pt>
    <dgm:pt modelId="{C27A8AED-D1FC-49B0-A147-3597EC79CA9D}" type="pres">
      <dgm:prSet presAssocID="{9E7D9E84-1C8E-44F5-A86F-77A7CEA1E26E}" presName="sp" presStyleCnt="0"/>
      <dgm:spPr/>
    </dgm:pt>
    <dgm:pt modelId="{4125718D-4F8A-4323-A5B9-CEEDA8CD450D}" type="pres">
      <dgm:prSet presAssocID="{66BD8DE7-46C5-4630-9690-2BA6CB1E8228}" presName="composite" presStyleCnt="0"/>
      <dgm:spPr/>
    </dgm:pt>
    <dgm:pt modelId="{73B2EF0B-499E-426E-907D-D2E72D30D8DD}" type="pres">
      <dgm:prSet presAssocID="{66BD8DE7-46C5-4630-9690-2BA6CB1E8228}" presName="parentText" presStyleLbl="alignNode1" presStyleIdx="1" presStyleCnt="5">
        <dgm:presLayoutVars>
          <dgm:chMax val="1"/>
          <dgm:bulletEnabled val="1"/>
        </dgm:presLayoutVars>
      </dgm:prSet>
      <dgm:spPr/>
    </dgm:pt>
    <dgm:pt modelId="{D6535E99-D6D7-4F28-A973-72654EDB9AAA}" type="pres">
      <dgm:prSet presAssocID="{66BD8DE7-46C5-4630-9690-2BA6CB1E8228}" presName="descendantText" presStyleLbl="alignAcc1" presStyleIdx="1" presStyleCnt="5">
        <dgm:presLayoutVars>
          <dgm:bulletEnabled val="1"/>
        </dgm:presLayoutVars>
      </dgm:prSet>
      <dgm:spPr/>
    </dgm:pt>
    <dgm:pt modelId="{7EF59262-6503-464C-8A5A-195A6E63739F}" type="pres">
      <dgm:prSet presAssocID="{5579CF11-C65A-4800-9EF8-35677014C385}" presName="sp" presStyleCnt="0"/>
      <dgm:spPr/>
    </dgm:pt>
    <dgm:pt modelId="{749DAE5D-C355-431D-8EA2-0B579468C61E}" type="pres">
      <dgm:prSet presAssocID="{9E61FB5D-A356-42E5-98F2-973D63DACC3F}" presName="composite" presStyleCnt="0"/>
      <dgm:spPr/>
    </dgm:pt>
    <dgm:pt modelId="{93FD32CE-AF37-4A6D-888E-B3D9AB22C5F7}" type="pres">
      <dgm:prSet presAssocID="{9E61FB5D-A356-42E5-98F2-973D63DACC3F}" presName="parentText" presStyleLbl="alignNode1" presStyleIdx="2" presStyleCnt="5">
        <dgm:presLayoutVars>
          <dgm:chMax val="1"/>
          <dgm:bulletEnabled val="1"/>
        </dgm:presLayoutVars>
      </dgm:prSet>
      <dgm:spPr/>
    </dgm:pt>
    <dgm:pt modelId="{7946EF3B-2DB1-40AD-979E-0F3D55C2B437}" type="pres">
      <dgm:prSet presAssocID="{9E61FB5D-A356-42E5-98F2-973D63DACC3F}" presName="descendantText" presStyleLbl="alignAcc1" presStyleIdx="2" presStyleCnt="5">
        <dgm:presLayoutVars>
          <dgm:bulletEnabled val="1"/>
        </dgm:presLayoutVars>
      </dgm:prSet>
      <dgm:spPr/>
    </dgm:pt>
    <dgm:pt modelId="{4E27C3AA-B54C-4F55-A634-A3CD29EB975E}" type="pres">
      <dgm:prSet presAssocID="{EDD73410-5D3E-4345-B6B2-4445A34DD0CF}" presName="sp" presStyleCnt="0"/>
      <dgm:spPr/>
    </dgm:pt>
    <dgm:pt modelId="{AB6F3C0F-37EE-4870-9032-596F26BDE9DF}" type="pres">
      <dgm:prSet presAssocID="{40209EE7-295D-453D-8C36-DD2E386AF9CD}" presName="composite" presStyleCnt="0"/>
      <dgm:spPr/>
    </dgm:pt>
    <dgm:pt modelId="{C6015961-2EE7-4AD3-B46B-0A74D8F6F194}" type="pres">
      <dgm:prSet presAssocID="{40209EE7-295D-453D-8C36-DD2E386AF9CD}" presName="parentText" presStyleLbl="alignNode1" presStyleIdx="3" presStyleCnt="5">
        <dgm:presLayoutVars>
          <dgm:chMax val="1"/>
          <dgm:bulletEnabled val="1"/>
        </dgm:presLayoutVars>
      </dgm:prSet>
      <dgm:spPr/>
    </dgm:pt>
    <dgm:pt modelId="{A0D8E7CC-CCF9-4255-A4B1-E6D9148C0323}" type="pres">
      <dgm:prSet presAssocID="{40209EE7-295D-453D-8C36-DD2E386AF9CD}" presName="descendantText" presStyleLbl="alignAcc1" presStyleIdx="3" presStyleCnt="5">
        <dgm:presLayoutVars>
          <dgm:bulletEnabled val="1"/>
        </dgm:presLayoutVars>
      </dgm:prSet>
      <dgm:spPr/>
    </dgm:pt>
    <dgm:pt modelId="{69D9A973-7F94-4C38-88ED-3F26C2554ACC}" type="pres">
      <dgm:prSet presAssocID="{F1FC682A-12B3-4BD4-8495-3780A5A18098}" presName="sp" presStyleCnt="0"/>
      <dgm:spPr/>
    </dgm:pt>
    <dgm:pt modelId="{52C7AB3B-521E-49A2-8C33-234F4300CC23}" type="pres">
      <dgm:prSet presAssocID="{EA828CF0-596D-4A3A-8D1F-BC66408EB874}" presName="composite" presStyleCnt="0"/>
      <dgm:spPr/>
    </dgm:pt>
    <dgm:pt modelId="{7C107160-D0C8-4FD0-AF4B-1E5921CC7AE0}" type="pres">
      <dgm:prSet presAssocID="{EA828CF0-596D-4A3A-8D1F-BC66408EB874}" presName="parentText" presStyleLbl="alignNode1" presStyleIdx="4" presStyleCnt="5">
        <dgm:presLayoutVars>
          <dgm:chMax val="1"/>
          <dgm:bulletEnabled val="1"/>
        </dgm:presLayoutVars>
      </dgm:prSet>
      <dgm:spPr/>
    </dgm:pt>
    <dgm:pt modelId="{2E094A76-1CBE-4A51-B3A8-CEDBD8EA037E}" type="pres">
      <dgm:prSet presAssocID="{EA828CF0-596D-4A3A-8D1F-BC66408EB874}" presName="descendantText" presStyleLbl="alignAcc1" presStyleIdx="4" presStyleCnt="5">
        <dgm:presLayoutVars>
          <dgm:bulletEnabled val="1"/>
        </dgm:presLayoutVars>
      </dgm:prSet>
      <dgm:spPr/>
    </dgm:pt>
  </dgm:ptLst>
  <dgm:cxnLst>
    <dgm:cxn modelId="{471C4F03-E379-48B2-86B4-D53A48D98326}" type="presOf" srcId="{BC4964D0-026D-4CB2-9B18-984B9E1667D1}" destId="{A0D8E7CC-CCF9-4255-A4B1-E6D9148C0323}" srcOrd="0" destOrd="1" presId="urn:microsoft.com/office/officeart/2005/8/layout/chevron2"/>
    <dgm:cxn modelId="{A57DDC0C-0076-4B6B-9B63-E02428E99184}" type="presOf" srcId="{8F2F7587-EC88-4E69-B2B1-F7F00AE9C971}" destId="{EE4E7EBF-3F16-4CE6-B073-DC744A76F559}" srcOrd="0" destOrd="0" presId="urn:microsoft.com/office/officeart/2005/8/layout/chevron2"/>
    <dgm:cxn modelId="{18189B15-C2DC-4206-BC9A-D5C255651DE8}" srcId="{F30BD654-03C2-4E31-AAD2-5CEDF80B721D}" destId="{66BD8DE7-46C5-4630-9690-2BA6CB1E8228}" srcOrd="1" destOrd="0" parTransId="{341BCD9B-CBAF-403C-9D2F-19A80C721F9B}" sibTransId="{5579CF11-C65A-4800-9EF8-35677014C385}"/>
    <dgm:cxn modelId="{E039E65E-06B1-496A-8808-D65ED98DD711}" srcId="{F30BD654-03C2-4E31-AAD2-5CEDF80B721D}" destId="{40209EE7-295D-453D-8C36-DD2E386AF9CD}" srcOrd="3" destOrd="0" parTransId="{021394FA-F3AB-4697-86D0-FC37729C9DBD}" sibTransId="{F1FC682A-12B3-4BD4-8495-3780A5A18098}"/>
    <dgm:cxn modelId="{8417505F-172D-4E70-9286-DA5474724A17}" type="presOf" srcId="{40209EE7-295D-453D-8C36-DD2E386AF9CD}" destId="{C6015961-2EE7-4AD3-B46B-0A74D8F6F194}" srcOrd="0" destOrd="0" presId="urn:microsoft.com/office/officeart/2005/8/layout/chevron2"/>
    <dgm:cxn modelId="{EA739C62-CCA3-42E0-A4FC-EB8867BA9F4A}" srcId="{40209EE7-295D-453D-8C36-DD2E386AF9CD}" destId="{BC4964D0-026D-4CB2-9B18-984B9E1667D1}" srcOrd="1" destOrd="0" parTransId="{7F4D9412-84AF-47FE-AE96-CFFC7B1B3691}" sibTransId="{A1CE0E94-D48C-4630-9006-43C61120CA72}"/>
    <dgm:cxn modelId="{F7010264-6935-4CEB-8268-3264A91C77DA}" srcId="{9E61FB5D-A356-42E5-98F2-973D63DACC3F}" destId="{0F99A182-A6DC-4C4B-88A2-30105BEB3D8E}" srcOrd="0" destOrd="0" parTransId="{67DA99C2-1873-4E2C-B3AE-7AB3A424ED63}" sibTransId="{7DF0AAFF-8EE0-471C-8872-4F16CDE164CB}"/>
    <dgm:cxn modelId="{0C898949-15E0-4C66-A0F8-0CD0C6CA0E3E}" srcId="{8F2F7587-EC88-4E69-B2B1-F7F00AE9C971}" destId="{F47BFC75-EF50-4B34-9E7D-CCD332E1E339}" srcOrd="0" destOrd="0" parTransId="{370DF8C7-B283-4F69-AD41-5ABAD972DECD}" sibTransId="{E81503B9-5BD6-47C8-A99B-EF324826C174}"/>
    <dgm:cxn modelId="{EF11144B-B4CE-4A86-976B-8BF7352EF18B}" type="presOf" srcId="{F47BFC75-EF50-4B34-9E7D-CCD332E1E339}" destId="{1AD603B0-10CD-454E-8236-17609382EFF2}" srcOrd="0" destOrd="0" presId="urn:microsoft.com/office/officeart/2005/8/layout/chevron2"/>
    <dgm:cxn modelId="{86D3F751-88C0-4080-B94C-B8FC4D561A2C}" type="presOf" srcId="{CE90B5B4-0660-4D99-A715-AD2EF22111A5}" destId="{A0D8E7CC-CCF9-4255-A4B1-E6D9148C0323}" srcOrd="0" destOrd="0" presId="urn:microsoft.com/office/officeart/2005/8/layout/chevron2"/>
    <dgm:cxn modelId="{CC847772-D8B5-408F-9916-4970DB833DE0}" srcId="{40209EE7-295D-453D-8C36-DD2E386AF9CD}" destId="{CE90B5B4-0660-4D99-A715-AD2EF22111A5}" srcOrd="0" destOrd="0" parTransId="{21BD8C37-AC4E-4D12-8DD5-5BA0A8ABD3FF}" sibTransId="{E59F9866-3E18-4EAE-AA86-BB941CCEE305}"/>
    <dgm:cxn modelId="{84A1C47B-2A54-445F-9FB1-37D11D1178F2}" srcId="{66BD8DE7-46C5-4630-9690-2BA6CB1E8228}" destId="{561AB6DA-0BE1-4E2F-B064-086A4C122E23}" srcOrd="0" destOrd="0" parTransId="{9F759EA4-4CC2-45FF-8B5A-9BE9646C1CC5}" sibTransId="{A4F4706E-9A4A-4D89-9A68-7FA98A026D91}"/>
    <dgm:cxn modelId="{5AC1407E-ECCB-42AA-98F9-7A303BFEC766}" type="presOf" srcId="{9E61FB5D-A356-42E5-98F2-973D63DACC3F}" destId="{93FD32CE-AF37-4A6D-888E-B3D9AB22C5F7}" srcOrd="0" destOrd="0" presId="urn:microsoft.com/office/officeart/2005/8/layout/chevron2"/>
    <dgm:cxn modelId="{E3146790-20FC-447E-A568-B39EFEC3409F}" type="presOf" srcId="{561AB6DA-0BE1-4E2F-B064-086A4C122E23}" destId="{D6535E99-D6D7-4F28-A973-72654EDB9AAA}" srcOrd="0" destOrd="0" presId="urn:microsoft.com/office/officeart/2005/8/layout/chevron2"/>
    <dgm:cxn modelId="{9861D498-CA06-478F-9B0A-AE179982DF99}" type="presOf" srcId="{F30BD654-03C2-4E31-AAD2-5CEDF80B721D}" destId="{B15CC755-AE1A-4E5E-8BFA-F3A905742819}" srcOrd="0" destOrd="0" presId="urn:microsoft.com/office/officeart/2005/8/layout/chevron2"/>
    <dgm:cxn modelId="{ADC676A3-BB22-4026-800A-C3E6E1DDB7A7}" type="presOf" srcId="{EA828CF0-596D-4A3A-8D1F-BC66408EB874}" destId="{7C107160-D0C8-4FD0-AF4B-1E5921CC7AE0}" srcOrd="0" destOrd="0" presId="urn:microsoft.com/office/officeart/2005/8/layout/chevron2"/>
    <dgm:cxn modelId="{E72808B9-8EB2-4865-BE8B-E37B678E3E05}" type="presOf" srcId="{66BD8DE7-46C5-4630-9690-2BA6CB1E8228}" destId="{73B2EF0B-499E-426E-907D-D2E72D30D8DD}" srcOrd="0" destOrd="0" presId="urn:microsoft.com/office/officeart/2005/8/layout/chevron2"/>
    <dgm:cxn modelId="{A3D87CBA-7A85-443A-8183-FE5E1D35D4AE}" srcId="{F30BD654-03C2-4E31-AAD2-5CEDF80B721D}" destId="{EA828CF0-596D-4A3A-8D1F-BC66408EB874}" srcOrd="4" destOrd="0" parTransId="{CB62E78D-328C-422F-A231-F101E86A7D05}" sibTransId="{F20DEF92-9ED0-4F97-88FF-16A310047AD5}"/>
    <dgm:cxn modelId="{626D71CC-D70F-4E31-A456-D9043B3D1818}" type="presOf" srcId="{0F99A182-A6DC-4C4B-88A2-30105BEB3D8E}" destId="{7946EF3B-2DB1-40AD-979E-0F3D55C2B437}" srcOrd="0" destOrd="0" presId="urn:microsoft.com/office/officeart/2005/8/layout/chevron2"/>
    <dgm:cxn modelId="{88032FE1-6B45-4253-8519-1BA4E767F064}" type="presOf" srcId="{340EF7A5-7EB5-4B55-AC0A-C60BA2EC3F7D}" destId="{2E094A76-1CBE-4A51-B3A8-CEDBD8EA037E}" srcOrd="0" destOrd="0" presId="urn:microsoft.com/office/officeart/2005/8/layout/chevron2"/>
    <dgm:cxn modelId="{4D4176E2-039B-4687-BDD0-8CDFEF5FAA59}" srcId="{EA828CF0-596D-4A3A-8D1F-BC66408EB874}" destId="{340EF7A5-7EB5-4B55-AC0A-C60BA2EC3F7D}" srcOrd="0" destOrd="0" parTransId="{7FA0BE14-6DC3-4315-8939-520EE7E6B0E5}" sibTransId="{724D1220-48AC-4C8F-BA6E-BC9085F7E1A7}"/>
    <dgm:cxn modelId="{E752EFF4-4EBD-42DF-8397-0AAB36FAFD8E}" srcId="{F30BD654-03C2-4E31-AAD2-5CEDF80B721D}" destId="{8F2F7587-EC88-4E69-B2B1-F7F00AE9C971}" srcOrd="0" destOrd="0" parTransId="{F8A5236A-99B7-4A94-98AB-5B2C7684ABE3}" sibTransId="{9E7D9E84-1C8E-44F5-A86F-77A7CEA1E26E}"/>
    <dgm:cxn modelId="{F9F4C0F7-D340-40DC-99C2-54C70588B946}" srcId="{F30BD654-03C2-4E31-AAD2-5CEDF80B721D}" destId="{9E61FB5D-A356-42E5-98F2-973D63DACC3F}" srcOrd="2" destOrd="0" parTransId="{6F415906-2FCD-4CDA-A0AE-E2970117DA9D}" sibTransId="{EDD73410-5D3E-4345-B6B2-4445A34DD0CF}"/>
    <dgm:cxn modelId="{51B7A41E-A07B-4392-8D06-EBB37B877022}" type="presParOf" srcId="{B15CC755-AE1A-4E5E-8BFA-F3A905742819}" destId="{00B59F2C-CF8A-4878-83BF-E2B1E028D502}" srcOrd="0" destOrd="0" presId="urn:microsoft.com/office/officeart/2005/8/layout/chevron2"/>
    <dgm:cxn modelId="{ACF0E307-E1EC-4590-9FA5-4A515E0B75DE}" type="presParOf" srcId="{00B59F2C-CF8A-4878-83BF-E2B1E028D502}" destId="{EE4E7EBF-3F16-4CE6-B073-DC744A76F559}" srcOrd="0" destOrd="0" presId="urn:microsoft.com/office/officeart/2005/8/layout/chevron2"/>
    <dgm:cxn modelId="{B8625617-8892-4FE4-A1F6-6A7FFC4409DD}" type="presParOf" srcId="{00B59F2C-CF8A-4878-83BF-E2B1E028D502}" destId="{1AD603B0-10CD-454E-8236-17609382EFF2}" srcOrd="1" destOrd="0" presId="urn:microsoft.com/office/officeart/2005/8/layout/chevron2"/>
    <dgm:cxn modelId="{5E685633-CD0D-4617-8456-AED9B1477F7B}" type="presParOf" srcId="{B15CC755-AE1A-4E5E-8BFA-F3A905742819}" destId="{C27A8AED-D1FC-49B0-A147-3597EC79CA9D}" srcOrd="1" destOrd="0" presId="urn:microsoft.com/office/officeart/2005/8/layout/chevron2"/>
    <dgm:cxn modelId="{CF2E936A-DA3C-47D4-BD99-E7FD2956F194}" type="presParOf" srcId="{B15CC755-AE1A-4E5E-8BFA-F3A905742819}" destId="{4125718D-4F8A-4323-A5B9-CEEDA8CD450D}" srcOrd="2" destOrd="0" presId="urn:microsoft.com/office/officeart/2005/8/layout/chevron2"/>
    <dgm:cxn modelId="{7EBC97A1-6EE0-47EC-A463-FA1E2EFD279D}" type="presParOf" srcId="{4125718D-4F8A-4323-A5B9-CEEDA8CD450D}" destId="{73B2EF0B-499E-426E-907D-D2E72D30D8DD}" srcOrd="0" destOrd="0" presId="urn:microsoft.com/office/officeart/2005/8/layout/chevron2"/>
    <dgm:cxn modelId="{4F39131A-A1D6-4E65-B0F8-68BF5CEE069A}" type="presParOf" srcId="{4125718D-4F8A-4323-A5B9-CEEDA8CD450D}" destId="{D6535E99-D6D7-4F28-A973-72654EDB9AAA}" srcOrd="1" destOrd="0" presId="urn:microsoft.com/office/officeart/2005/8/layout/chevron2"/>
    <dgm:cxn modelId="{1805259F-B10C-4227-B3F4-56EC757D5E5F}" type="presParOf" srcId="{B15CC755-AE1A-4E5E-8BFA-F3A905742819}" destId="{7EF59262-6503-464C-8A5A-195A6E63739F}" srcOrd="3" destOrd="0" presId="urn:microsoft.com/office/officeart/2005/8/layout/chevron2"/>
    <dgm:cxn modelId="{0BC83653-130C-4485-B477-AA7E6370399E}" type="presParOf" srcId="{B15CC755-AE1A-4E5E-8BFA-F3A905742819}" destId="{749DAE5D-C355-431D-8EA2-0B579468C61E}" srcOrd="4" destOrd="0" presId="urn:microsoft.com/office/officeart/2005/8/layout/chevron2"/>
    <dgm:cxn modelId="{E9571171-51C7-48F7-B59F-8C5F43A423DB}" type="presParOf" srcId="{749DAE5D-C355-431D-8EA2-0B579468C61E}" destId="{93FD32CE-AF37-4A6D-888E-B3D9AB22C5F7}" srcOrd="0" destOrd="0" presId="urn:microsoft.com/office/officeart/2005/8/layout/chevron2"/>
    <dgm:cxn modelId="{FE7200CD-18B7-4E00-A11F-C8ECCE82B8D9}" type="presParOf" srcId="{749DAE5D-C355-431D-8EA2-0B579468C61E}" destId="{7946EF3B-2DB1-40AD-979E-0F3D55C2B437}" srcOrd="1" destOrd="0" presId="urn:microsoft.com/office/officeart/2005/8/layout/chevron2"/>
    <dgm:cxn modelId="{38242B78-83C7-49AE-BA24-37A7028C98A2}" type="presParOf" srcId="{B15CC755-AE1A-4E5E-8BFA-F3A905742819}" destId="{4E27C3AA-B54C-4F55-A634-A3CD29EB975E}" srcOrd="5" destOrd="0" presId="urn:microsoft.com/office/officeart/2005/8/layout/chevron2"/>
    <dgm:cxn modelId="{BFBAF5ED-0B3F-42D3-9BEA-AF510617BDE7}" type="presParOf" srcId="{B15CC755-AE1A-4E5E-8BFA-F3A905742819}" destId="{AB6F3C0F-37EE-4870-9032-596F26BDE9DF}" srcOrd="6" destOrd="0" presId="urn:microsoft.com/office/officeart/2005/8/layout/chevron2"/>
    <dgm:cxn modelId="{3A1D531A-5B16-498E-9346-9CEAE8E41436}" type="presParOf" srcId="{AB6F3C0F-37EE-4870-9032-596F26BDE9DF}" destId="{C6015961-2EE7-4AD3-B46B-0A74D8F6F194}" srcOrd="0" destOrd="0" presId="urn:microsoft.com/office/officeart/2005/8/layout/chevron2"/>
    <dgm:cxn modelId="{4C97A8D9-6DEA-42C1-B7C0-C88FA1CD719E}" type="presParOf" srcId="{AB6F3C0F-37EE-4870-9032-596F26BDE9DF}" destId="{A0D8E7CC-CCF9-4255-A4B1-E6D9148C0323}" srcOrd="1" destOrd="0" presId="urn:microsoft.com/office/officeart/2005/8/layout/chevron2"/>
    <dgm:cxn modelId="{816C0887-CB75-4BEE-B520-D95EC7920F81}" type="presParOf" srcId="{B15CC755-AE1A-4E5E-8BFA-F3A905742819}" destId="{69D9A973-7F94-4C38-88ED-3F26C2554ACC}" srcOrd="7" destOrd="0" presId="urn:microsoft.com/office/officeart/2005/8/layout/chevron2"/>
    <dgm:cxn modelId="{9FF58ED5-C22D-4A63-99F6-CE1BDF64CAD0}" type="presParOf" srcId="{B15CC755-AE1A-4E5E-8BFA-F3A905742819}" destId="{52C7AB3B-521E-49A2-8C33-234F4300CC23}" srcOrd="8" destOrd="0" presId="urn:microsoft.com/office/officeart/2005/8/layout/chevron2"/>
    <dgm:cxn modelId="{D4E0FDE6-382E-40C1-AAC7-0060B50B122F}" type="presParOf" srcId="{52C7AB3B-521E-49A2-8C33-234F4300CC23}" destId="{7C107160-D0C8-4FD0-AF4B-1E5921CC7AE0}" srcOrd="0" destOrd="0" presId="urn:microsoft.com/office/officeart/2005/8/layout/chevron2"/>
    <dgm:cxn modelId="{94EA00B0-1DBB-4D3C-A855-586A665C0F9A}" type="presParOf" srcId="{52C7AB3B-521E-49A2-8C33-234F4300CC23}" destId="{2E094A76-1CBE-4A51-B3A8-CEDBD8EA037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3CE62-27ED-4E5E-9A73-586B6B0B524D}" type="doc">
      <dgm:prSet loTypeId="urn:microsoft.com/office/officeart/2005/8/layout/venn2" loCatId="relationship" qsTypeId="urn:microsoft.com/office/officeart/2005/8/quickstyle/3d2" qsCatId="3D" csTypeId="urn:microsoft.com/office/officeart/2005/8/colors/colorful5" csCatId="colorful" phldr="1"/>
      <dgm:spPr/>
      <dgm:t>
        <a:bodyPr/>
        <a:lstStyle/>
        <a:p>
          <a:endParaRPr lang="en-US"/>
        </a:p>
      </dgm:t>
    </dgm:pt>
    <dgm:pt modelId="{AEB87CD7-7B01-44B2-ABD1-4B3BD02986A3}">
      <dgm:prSet phldrT="[Text]" custT="1"/>
      <dgm:spPr/>
      <dgm:t>
        <a:bodyPr/>
        <a:lstStyle/>
        <a:p>
          <a:r>
            <a:rPr lang="en-US" sz="1800" dirty="0"/>
            <a:t>General Public</a:t>
          </a:r>
        </a:p>
      </dgm:t>
    </dgm:pt>
    <dgm:pt modelId="{8C8A2B4E-2BCD-429E-95B0-EFFC40F88B27}" type="parTrans" cxnId="{7E7C074E-A493-4BCE-9812-951572C20833}">
      <dgm:prSet/>
      <dgm:spPr/>
      <dgm:t>
        <a:bodyPr/>
        <a:lstStyle/>
        <a:p>
          <a:endParaRPr lang="en-US"/>
        </a:p>
      </dgm:t>
    </dgm:pt>
    <dgm:pt modelId="{357E3563-B185-4935-83F4-E719E062FC52}" type="sibTrans" cxnId="{7E7C074E-A493-4BCE-9812-951572C20833}">
      <dgm:prSet/>
      <dgm:spPr/>
      <dgm:t>
        <a:bodyPr/>
        <a:lstStyle/>
        <a:p>
          <a:endParaRPr lang="en-US"/>
        </a:p>
      </dgm:t>
    </dgm:pt>
    <dgm:pt modelId="{6AA9BBA7-4122-4773-81B0-E91D7F602893}">
      <dgm:prSet phldrT="[Text]" custT="1"/>
      <dgm:spPr/>
      <dgm:t>
        <a:bodyPr/>
        <a:lstStyle/>
        <a:p>
          <a:r>
            <a:rPr lang="en-US" sz="1800" dirty="0"/>
            <a:t>Stakeholder Forum</a:t>
          </a:r>
        </a:p>
      </dgm:t>
    </dgm:pt>
    <dgm:pt modelId="{CF86C268-721F-47E5-8F7F-E39A6AADE11F}" type="parTrans" cxnId="{F97FAEF8-90B0-49D2-AF7F-AA67341FCBCE}">
      <dgm:prSet/>
      <dgm:spPr/>
      <dgm:t>
        <a:bodyPr/>
        <a:lstStyle/>
        <a:p>
          <a:endParaRPr lang="en-US"/>
        </a:p>
      </dgm:t>
    </dgm:pt>
    <dgm:pt modelId="{21ADFDD9-D537-42E4-86AE-8B6F0048839A}" type="sibTrans" cxnId="{F97FAEF8-90B0-49D2-AF7F-AA67341FCBCE}">
      <dgm:prSet/>
      <dgm:spPr/>
      <dgm:t>
        <a:bodyPr/>
        <a:lstStyle/>
        <a:p>
          <a:endParaRPr lang="en-US"/>
        </a:p>
      </dgm:t>
    </dgm:pt>
    <dgm:pt modelId="{828886B1-AA5F-48E9-BB79-8EE3ABB859C3}">
      <dgm:prSet phldrT="[Text]" custT="1"/>
      <dgm:spPr/>
      <dgm:t>
        <a:bodyPr/>
        <a:lstStyle/>
        <a:p>
          <a:r>
            <a:rPr lang="en-US" sz="1800" dirty="0"/>
            <a:t>Strategic Initiatives Advisory Panel</a:t>
          </a:r>
        </a:p>
      </dgm:t>
    </dgm:pt>
    <dgm:pt modelId="{C8EFC70B-1944-4272-B56D-F76E2B41FC05}" type="parTrans" cxnId="{A7504401-811C-4C49-B694-83A4A1E1F295}">
      <dgm:prSet/>
      <dgm:spPr/>
      <dgm:t>
        <a:bodyPr/>
        <a:lstStyle/>
        <a:p>
          <a:endParaRPr lang="en-US"/>
        </a:p>
      </dgm:t>
    </dgm:pt>
    <dgm:pt modelId="{48550007-6DA8-46D4-BF7A-A343D6334163}" type="sibTrans" cxnId="{A7504401-811C-4C49-B694-83A4A1E1F295}">
      <dgm:prSet/>
      <dgm:spPr/>
      <dgm:t>
        <a:bodyPr/>
        <a:lstStyle/>
        <a:p>
          <a:endParaRPr lang="en-US"/>
        </a:p>
      </dgm:t>
    </dgm:pt>
    <dgm:pt modelId="{6A8DF516-C0A8-4347-B71E-9FB6842E0864}" type="pres">
      <dgm:prSet presAssocID="{E163CE62-27ED-4E5E-9A73-586B6B0B524D}" presName="Name0" presStyleCnt="0">
        <dgm:presLayoutVars>
          <dgm:chMax val="7"/>
          <dgm:resizeHandles val="exact"/>
        </dgm:presLayoutVars>
      </dgm:prSet>
      <dgm:spPr/>
    </dgm:pt>
    <dgm:pt modelId="{E6CF179E-090E-45A5-AB38-455D132662FC}" type="pres">
      <dgm:prSet presAssocID="{E163CE62-27ED-4E5E-9A73-586B6B0B524D}" presName="comp1" presStyleCnt="0"/>
      <dgm:spPr/>
    </dgm:pt>
    <dgm:pt modelId="{A2387008-054A-4328-99CB-876C9715D168}" type="pres">
      <dgm:prSet presAssocID="{E163CE62-27ED-4E5E-9A73-586B6B0B524D}" presName="circle1" presStyleLbl="node1" presStyleIdx="0" presStyleCnt="3" custScaleX="102656" custScaleY="99345"/>
      <dgm:spPr/>
    </dgm:pt>
    <dgm:pt modelId="{7C2DC293-3105-46F3-8246-CA609304ACED}" type="pres">
      <dgm:prSet presAssocID="{E163CE62-27ED-4E5E-9A73-586B6B0B524D}" presName="c1text" presStyleLbl="node1" presStyleIdx="0" presStyleCnt="3">
        <dgm:presLayoutVars>
          <dgm:bulletEnabled val="1"/>
        </dgm:presLayoutVars>
      </dgm:prSet>
      <dgm:spPr/>
    </dgm:pt>
    <dgm:pt modelId="{00D94054-90E6-4190-8E37-BA90B1EE9BA0}" type="pres">
      <dgm:prSet presAssocID="{E163CE62-27ED-4E5E-9A73-586B6B0B524D}" presName="comp2" presStyleCnt="0"/>
      <dgm:spPr/>
    </dgm:pt>
    <dgm:pt modelId="{DC7688B2-749C-413D-96FF-0792929D3158}" type="pres">
      <dgm:prSet presAssocID="{E163CE62-27ED-4E5E-9A73-586B6B0B524D}" presName="circle2" presStyleLbl="node1" presStyleIdx="1" presStyleCnt="3" custScaleX="103333" custScaleY="100664"/>
      <dgm:spPr/>
    </dgm:pt>
    <dgm:pt modelId="{54626E5D-30B3-4F80-9C06-06A41EFFBC3F}" type="pres">
      <dgm:prSet presAssocID="{E163CE62-27ED-4E5E-9A73-586B6B0B524D}" presName="c2text" presStyleLbl="node1" presStyleIdx="1" presStyleCnt="3">
        <dgm:presLayoutVars>
          <dgm:bulletEnabled val="1"/>
        </dgm:presLayoutVars>
      </dgm:prSet>
      <dgm:spPr/>
    </dgm:pt>
    <dgm:pt modelId="{A39606C9-CF98-4F48-A624-6D18E98E5DAC}" type="pres">
      <dgm:prSet presAssocID="{E163CE62-27ED-4E5E-9A73-586B6B0B524D}" presName="comp3" presStyleCnt="0"/>
      <dgm:spPr/>
    </dgm:pt>
    <dgm:pt modelId="{9945E059-044E-4AA0-80B0-5DDE2EDA61C4}" type="pres">
      <dgm:prSet presAssocID="{E163CE62-27ED-4E5E-9A73-586B6B0B524D}" presName="circle3" presStyleLbl="node1" presStyleIdx="2" presStyleCnt="3" custScaleX="103333" custScaleY="100664"/>
      <dgm:spPr/>
    </dgm:pt>
    <dgm:pt modelId="{78EDFACA-154C-47E2-A56D-DC4E03E5BE20}" type="pres">
      <dgm:prSet presAssocID="{E163CE62-27ED-4E5E-9A73-586B6B0B524D}" presName="c3text" presStyleLbl="node1" presStyleIdx="2" presStyleCnt="3">
        <dgm:presLayoutVars>
          <dgm:bulletEnabled val="1"/>
        </dgm:presLayoutVars>
      </dgm:prSet>
      <dgm:spPr/>
    </dgm:pt>
  </dgm:ptLst>
  <dgm:cxnLst>
    <dgm:cxn modelId="{A7504401-811C-4C49-B694-83A4A1E1F295}" srcId="{E163CE62-27ED-4E5E-9A73-586B6B0B524D}" destId="{828886B1-AA5F-48E9-BB79-8EE3ABB859C3}" srcOrd="2" destOrd="0" parTransId="{C8EFC70B-1944-4272-B56D-F76E2B41FC05}" sibTransId="{48550007-6DA8-46D4-BF7A-A343D6334163}"/>
    <dgm:cxn modelId="{D2EDFB3B-12DC-4EDE-96FB-6D6B6BDE3F38}" type="presOf" srcId="{6AA9BBA7-4122-4773-81B0-E91D7F602893}" destId="{DC7688B2-749C-413D-96FF-0792929D3158}" srcOrd="0" destOrd="0" presId="urn:microsoft.com/office/officeart/2005/8/layout/venn2"/>
    <dgm:cxn modelId="{7E7C074E-A493-4BCE-9812-951572C20833}" srcId="{E163CE62-27ED-4E5E-9A73-586B6B0B524D}" destId="{AEB87CD7-7B01-44B2-ABD1-4B3BD02986A3}" srcOrd="0" destOrd="0" parTransId="{8C8A2B4E-2BCD-429E-95B0-EFFC40F88B27}" sibTransId="{357E3563-B185-4935-83F4-E719E062FC52}"/>
    <dgm:cxn modelId="{9B297451-1D0C-4F1F-A755-3FD8A476133C}" type="presOf" srcId="{E163CE62-27ED-4E5E-9A73-586B6B0B524D}" destId="{6A8DF516-C0A8-4347-B71E-9FB6842E0864}" srcOrd="0" destOrd="0" presId="urn:microsoft.com/office/officeart/2005/8/layout/venn2"/>
    <dgm:cxn modelId="{11E6685A-A4C1-45E4-BC0F-C6679FB20A2E}" type="presOf" srcId="{AEB87CD7-7B01-44B2-ABD1-4B3BD02986A3}" destId="{A2387008-054A-4328-99CB-876C9715D168}" srcOrd="0" destOrd="0" presId="urn:microsoft.com/office/officeart/2005/8/layout/venn2"/>
    <dgm:cxn modelId="{4D90B399-5DC7-4879-B6D2-11F2F582D6FD}" type="presOf" srcId="{6AA9BBA7-4122-4773-81B0-E91D7F602893}" destId="{54626E5D-30B3-4F80-9C06-06A41EFFBC3F}" srcOrd="1" destOrd="0" presId="urn:microsoft.com/office/officeart/2005/8/layout/venn2"/>
    <dgm:cxn modelId="{8573C8B1-5B57-4A9C-8D75-052417A4C0AD}" type="presOf" srcId="{828886B1-AA5F-48E9-BB79-8EE3ABB859C3}" destId="{9945E059-044E-4AA0-80B0-5DDE2EDA61C4}" srcOrd="0" destOrd="0" presId="urn:microsoft.com/office/officeart/2005/8/layout/venn2"/>
    <dgm:cxn modelId="{426AACB9-0C06-411E-80AB-F21153C0E74D}" type="presOf" srcId="{828886B1-AA5F-48E9-BB79-8EE3ABB859C3}" destId="{78EDFACA-154C-47E2-A56D-DC4E03E5BE20}" srcOrd="1" destOrd="0" presId="urn:microsoft.com/office/officeart/2005/8/layout/venn2"/>
    <dgm:cxn modelId="{8694A9F5-5563-40DE-8E9F-0295385B13CB}" type="presOf" srcId="{AEB87CD7-7B01-44B2-ABD1-4B3BD02986A3}" destId="{7C2DC293-3105-46F3-8246-CA609304ACED}" srcOrd="1" destOrd="0" presId="urn:microsoft.com/office/officeart/2005/8/layout/venn2"/>
    <dgm:cxn modelId="{F97FAEF8-90B0-49D2-AF7F-AA67341FCBCE}" srcId="{E163CE62-27ED-4E5E-9A73-586B6B0B524D}" destId="{6AA9BBA7-4122-4773-81B0-E91D7F602893}" srcOrd="1" destOrd="0" parTransId="{CF86C268-721F-47E5-8F7F-E39A6AADE11F}" sibTransId="{21ADFDD9-D537-42E4-86AE-8B6F0048839A}"/>
    <dgm:cxn modelId="{BBC1A8BB-22A0-4A6B-A0AB-C7DDA7A5A67D}" type="presParOf" srcId="{6A8DF516-C0A8-4347-B71E-9FB6842E0864}" destId="{E6CF179E-090E-45A5-AB38-455D132662FC}" srcOrd="0" destOrd="0" presId="urn:microsoft.com/office/officeart/2005/8/layout/venn2"/>
    <dgm:cxn modelId="{697443D6-7802-4468-A0F1-D54DD9E8FAE9}" type="presParOf" srcId="{E6CF179E-090E-45A5-AB38-455D132662FC}" destId="{A2387008-054A-4328-99CB-876C9715D168}" srcOrd="0" destOrd="0" presId="urn:microsoft.com/office/officeart/2005/8/layout/venn2"/>
    <dgm:cxn modelId="{52978CD4-B0B0-44E8-A8E6-D7D0F7876245}" type="presParOf" srcId="{E6CF179E-090E-45A5-AB38-455D132662FC}" destId="{7C2DC293-3105-46F3-8246-CA609304ACED}" srcOrd="1" destOrd="0" presId="urn:microsoft.com/office/officeart/2005/8/layout/venn2"/>
    <dgm:cxn modelId="{1E27C76A-1024-458A-8D8A-2997B14ECB22}" type="presParOf" srcId="{6A8DF516-C0A8-4347-B71E-9FB6842E0864}" destId="{00D94054-90E6-4190-8E37-BA90B1EE9BA0}" srcOrd="1" destOrd="0" presId="urn:microsoft.com/office/officeart/2005/8/layout/venn2"/>
    <dgm:cxn modelId="{6379FDC4-45CE-465F-B67F-A2FC0C604CC6}" type="presParOf" srcId="{00D94054-90E6-4190-8E37-BA90B1EE9BA0}" destId="{DC7688B2-749C-413D-96FF-0792929D3158}" srcOrd="0" destOrd="0" presId="urn:microsoft.com/office/officeart/2005/8/layout/venn2"/>
    <dgm:cxn modelId="{A4606072-449C-43EE-AEBA-6CFB07FB017A}" type="presParOf" srcId="{00D94054-90E6-4190-8E37-BA90B1EE9BA0}" destId="{54626E5D-30B3-4F80-9C06-06A41EFFBC3F}" srcOrd="1" destOrd="0" presId="urn:microsoft.com/office/officeart/2005/8/layout/venn2"/>
    <dgm:cxn modelId="{AACABBDD-3840-47EE-8BB4-DDE0A4EED32A}" type="presParOf" srcId="{6A8DF516-C0A8-4347-B71E-9FB6842E0864}" destId="{A39606C9-CF98-4F48-A624-6D18E98E5DAC}" srcOrd="2" destOrd="0" presId="urn:microsoft.com/office/officeart/2005/8/layout/venn2"/>
    <dgm:cxn modelId="{B3C76037-FCBA-48C9-A4DB-F5CAEC6B90AB}" type="presParOf" srcId="{A39606C9-CF98-4F48-A624-6D18E98E5DAC}" destId="{9945E059-044E-4AA0-80B0-5DDE2EDA61C4}" srcOrd="0" destOrd="0" presId="urn:microsoft.com/office/officeart/2005/8/layout/venn2"/>
    <dgm:cxn modelId="{3C6C06CB-6BC7-4322-8070-3B56A7D09613}" type="presParOf" srcId="{A39606C9-CF98-4F48-A624-6D18E98E5DAC}" destId="{78EDFACA-154C-47E2-A56D-DC4E03E5BE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ln w="28575">
          <a:solidFill>
            <a:schemeClr val="bg2">
              <a:lumMod val="90000"/>
            </a:schemeClr>
          </a:solidFill>
        </a:ln>
      </dgm:spPr>
      <dgm:t>
        <a:bodyPr/>
        <a:lstStyle/>
        <a:p>
          <a:r>
            <a:rPr lang="en-US" dirty="0"/>
            <a:t>Step 1: </a:t>
          </a:r>
        </a:p>
        <a:p>
          <a:r>
            <a:rPr lang="en-US" dirty="0"/>
            <a:t>Gather data, create scenarios, develop input assumptions &amp; screen technologies</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ln w="28575">
          <a:solidFill>
            <a:schemeClr val="bg2">
              <a:lumMod val="90000"/>
            </a:schemeClr>
          </a:solidFill>
        </a:ln>
      </dgm:spPr>
      <dgm:t>
        <a:bodyPr/>
        <a:lstStyle/>
        <a:p>
          <a:r>
            <a:rPr lang="en-US" dirty="0"/>
            <a:t>Step 2: </a:t>
          </a:r>
        </a:p>
        <a:p>
          <a:r>
            <a:rPr lang="en-US" dirty="0"/>
            <a:t>Develop portfolios</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ln w="28575">
          <a:solidFill>
            <a:schemeClr val="bg2">
              <a:lumMod val="90000"/>
            </a:schemeClr>
          </a:solidFill>
        </a:ln>
      </dgm:spPr>
      <dgm:t>
        <a:bodyPr/>
        <a:lstStyle/>
        <a:p>
          <a:r>
            <a:rPr lang="en-US" dirty="0"/>
            <a:t>Step 3: </a:t>
          </a:r>
        </a:p>
        <a:p>
          <a:r>
            <a:rPr lang="en-US" dirty="0"/>
            <a:t>Analyze portfolios, assess risks &amp; identify preferred portfolio</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dgm:t>
        <a:bodyPr/>
        <a:lstStyle/>
        <a:p>
          <a:r>
            <a:rPr lang="en-US" dirty="0"/>
            <a:t>Step 4: </a:t>
          </a:r>
        </a:p>
        <a:p>
          <a:r>
            <a:rPr lang="en-US" dirty="0"/>
            <a:t>Create IRP report</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E4D9A213-1B82-42FC-A3EB-D9FB86DE8182}" type="presOf" srcId="{9164E9A9-25D4-45BB-964B-83F0EF2796F6}" destId="{057B55DB-95E6-44F5-A7BB-EF42A82560EB}" srcOrd="0" destOrd="0" presId="urn:microsoft.com/office/officeart/2005/8/layout/chevron1"/>
    <dgm:cxn modelId="{90EFCE34-2E3D-4E22-AF89-03F0C0F98F57}"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6EA58C91-20C1-495A-9F45-3C7A1CBCD287}" type="presOf" srcId="{46C2D1F6-4723-4C02-9B8C-3C2376C17D62}" destId="{938C8971-E4F3-44F0-8F7D-1D2114C80DE9}" srcOrd="0" destOrd="0" presId="urn:microsoft.com/office/officeart/2005/8/layout/chevron1"/>
    <dgm:cxn modelId="{96640ECA-9652-4AB4-8A96-C9744983A813}" type="presOf" srcId="{47489692-2DB8-4C26-8768-84C708FDBAB5}" destId="{706C3657-8957-4A0B-A057-6F925FBC1182}"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041196D9-9371-4ECF-A5A7-5A406619C942}" type="presOf" srcId="{A2000C7C-C5E9-418A-8A10-4C52A2003FED}" destId="{E4593269-30E9-4FD5-939F-E69481CB5284}"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A5A0FABB-1D10-408D-AC6B-773811DBA95B}" type="presParOf" srcId="{8E7FB60F-A6DE-4222-A3FC-CFB71C50A1AD}" destId="{938C8971-E4F3-44F0-8F7D-1D2114C80DE9}" srcOrd="0" destOrd="0" presId="urn:microsoft.com/office/officeart/2005/8/layout/chevron1"/>
    <dgm:cxn modelId="{970E6985-4CD7-448E-8AFE-A79914F86AF1}" type="presParOf" srcId="{8E7FB60F-A6DE-4222-A3FC-CFB71C50A1AD}" destId="{C40B4E4F-A657-4E59-B6BA-8C29DE106E92}" srcOrd="1" destOrd="0" presId="urn:microsoft.com/office/officeart/2005/8/layout/chevron1"/>
    <dgm:cxn modelId="{380C3594-389B-40C7-BF41-FA345FF84AD7}" type="presParOf" srcId="{8E7FB60F-A6DE-4222-A3FC-CFB71C50A1AD}" destId="{E4593269-30E9-4FD5-939F-E69481CB5284}" srcOrd="2" destOrd="0" presId="urn:microsoft.com/office/officeart/2005/8/layout/chevron1"/>
    <dgm:cxn modelId="{E61B052D-5217-4C97-81DF-A62373E966DC}" type="presParOf" srcId="{8E7FB60F-A6DE-4222-A3FC-CFB71C50A1AD}" destId="{36278014-0228-4E32-BAD4-B2385A91E906}" srcOrd="3" destOrd="0" presId="urn:microsoft.com/office/officeart/2005/8/layout/chevron1"/>
    <dgm:cxn modelId="{9F3A5378-06F0-4486-8ECF-E240CC3FBEC2}" type="presParOf" srcId="{8E7FB60F-A6DE-4222-A3FC-CFB71C50A1AD}" destId="{057B55DB-95E6-44F5-A7BB-EF42A82560EB}" srcOrd="4" destOrd="0" presId="urn:microsoft.com/office/officeart/2005/8/layout/chevron1"/>
    <dgm:cxn modelId="{5BE8BD0E-AAB9-44C4-BFB9-CC3ECC45301F}" type="presParOf" srcId="{8E7FB60F-A6DE-4222-A3FC-CFB71C50A1AD}" destId="{53BC25A7-8055-49DF-95D6-48D3C00C3DA6}" srcOrd="5" destOrd="0" presId="urn:microsoft.com/office/officeart/2005/8/layout/chevron1"/>
    <dgm:cxn modelId="{B50C8AF7-B413-4682-8BE6-2016D61CE493}"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62D53A-3BBF-4980-81C2-FB23BCE7DDD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6ECF4EF-24E9-45EC-B3B4-2B635E32C1EC}">
      <dgm:prSet phldrT="[Text]"/>
      <dgm:spPr>
        <a:solidFill>
          <a:srgbClr val="FF0000"/>
        </a:solidFill>
      </dgm:spPr>
      <dgm:t>
        <a:bodyPr/>
        <a:lstStyle/>
        <a:p>
          <a:r>
            <a:rPr lang="en-US" dirty="0"/>
            <a:t>Driving Forces</a:t>
          </a:r>
        </a:p>
      </dgm:t>
    </dgm:pt>
    <dgm:pt modelId="{8B7FAD0D-37A0-497C-AB0A-614377D3374B}" type="parTrans" cxnId="{C5E9153F-C1A5-4650-B734-49C13D016D17}">
      <dgm:prSet/>
      <dgm:spPr/>
      <dgm:t>
        <a:bodyPr/>
        <a:lstStyle/>
        <a:p>
          <a:endParaRPr lang="en-US"/>
        </a:p>
      </dgm:t>
    </dgm:pt>
    <dgm:pt modelId="{4A4139CE-D8CC-4F17-BACD-0BB120B537CA}" type="sibTrans" cxnId="{C5E9153F-C1A5-4650-B734-49C13D016D17}">
      <dgm:prSet/>
      <dgm:spPr/>
      <dgm:t>
        <a:bodyPr/>
        <a:lstStyle/>
        <a:p>
          <a:endParaRPr lang="en-US"/>
        </a:p>
      </dgm:t>
    </dgm:pt>
    <dgm:pt modelId="{11AF4A40-26CD-4BDE-95CF-559394FA12F8}">
      <dgm:prSet phldrT="[Text]"/>
      <dgm:spPr>
        <a:solidFill>
          <a:schemeClr val="tx2">
            <a:lumMod val="60000"/>
            <a:lumOff val="40000"/>
          </a:schemeClr>
        </a:solidFill>
      </dgm:spPr>
      <dgm:t>
        <a:bodyPr/>
        <a:lstStyle/>
        <a:p>
          <a:r>
            <a:rPr lang="en-US" dirty="0"/>
            <a:t>Coal prices</a:t>
          </a:r>
        </a:p>
      </dgm:t>
    </dgm:pt>
    <dgm:pt modelId="{CA5B00D4-1DFB-4337-8DF4-E366C433C545}" type="parTrans" cxnId="{AE33FB5B-A07A-48AE-9A74-2EBCB613268A}">
      <dgm:prSet/>
      <dgm:spPr/>
      <dgm:t>
        <a:bodyPr/>
        <a:lstStyle/>
        <a:p>
          <a:endParaRPr lang="en-US"/>
        </a:p>
      </dgm:t>
    </dgm:pt>
    <dgm:pt modelId="{5E17B0D6-542E-46F4-8573-0D507890DFCC}" type="sibTrans" cxnId="{AE33FB5B-A07A-48AE-9A74-2EBCB613268A}">
      <dgm:prSet/>
      <dgm:spPr/>
      <dgm:t>
        <a:bodyPr/>
        <a:lstStyle/>
        <a:p>
          <a:endParaRPr lang="en-US"/>
        </a:p>
      </dgm:t>
    </dgm:pt>
    <dgm:pt modelId="{A1ECA1A8-4319-418D-B931-C19AC0AFA250}">
      <dgm:prSet phldrT="[Text]"/>
      <dgm:spPr>
        <a:solidFill>
          <a:schemeClr val="tx2">
            <a:lumMod val="60000"/>
            <a:lumOff val="40000"/>
          </a:schemeClr>
        </a:solidFill>
      </dgm:spPr>
      <dgm:t>
        <a:bodyPr/>
        <a:lstStyle/>
        <a:p>
          <a:r>
            <a:rPr lang="en-US" dirty="0"/>
            <a:t>Natural gas prices</a:t>
          </a:r>
        </a:p>
      </dgm:t>
    </dgm:pt>
    <dgm:pt modelId="{C6DA8180-71FD-41B8-A5DB-D5452BBC8EFE}" type="parTrans" cxnId="{0E1A3FE8-8104-4927-B7ED-52F99A1085F4}">
      <dgm:prSet/>
      <dgm:spPr/>
      <dgm:t>
        <a:bodyPr/>
        <a:lstStyle/>
        <a:p>
          <a:endParaRPr lang="en-US"/>
        </a:p>
      </dgm:t>
    </dgm:pt>
    <dgm:pt modelId="{0FEE0AA0-65C6-4A86-ACD0-CAF19DAD9247}" type="sibTrans" cxnId="{0E1A3FE8-8104-4927-B7ED-52F99A1085F4}">
      <dgm:prSet/>
      <dgm:spPr/>
      <dgm:t>
        <a:bodyPr/>
        <a:lstStyle/>
        <a:p>
          <a:endParaRPr lang="en-US"/>
        </a:p>
      </dgm:t>
    </dgm:pt>
    <dgm:pt modelId="{F19A7138-7AE8-458F-A17B-788EB62ADDEA}">
      <dgm:prSet phldrT="[Text]"/>
      <dgm:spPr>
        <a:solidFill>
          <a:schemeClr val="tx2">
            <a:lumMod val="60000"/>
            <a:lumOff val="40000"/>
          </a:schemeClr>
        </a:solidFill>
      </dgm:spPr>
      <dgm:t>
        <a:bodyPr/>
        <a:lstStyle/>
        <a:p>
          <a:r>
            <a:rPr lang="en-US" dirty="0"/>
            <a:t>Price of carbon</a:t>
          </a:r>
        </a:p>
      </dgm:t>
    </dgm:pt>
    <dgm:pt modelId="{41985AA5-71B3-4023-88D9-0D0EFEB839BD}" type="parTrans" cxnId="{16F8EFA3-FFBB-45FA-A450-C1BE2DFB20D2}">
      <dgm:prSet/>
      <dgm:spPr/>
      <dgm:t>
        <a:bodyPr/>
        <a:lstStyle/>
        <a:p>
          <a:endParaRPr lang="en-US"/>
        </a:p>
      </dgm:t>
    </dgm:pt>
    <dgm:pt modelId="{1C067767-1772-4399-9541-5446480BA58B}" type="sibTrans" cxnId="{16F8EFA3-FFBB-45FA-A450-C1BE2DFB20D2}">
      <dgm:prSet/>
      <dgm:spPr/>
      <dgm:t>
        <a:bodyPr/>
        <a:lstStyle/>
        <a:p>
          <a:endParaRPr lang="en-US"/>
        </a:p>
      </dgm:t>
    </dgm:pt>
    <dgm:pt modelId="{60E2C637-BD8E-4D77-A420-93AF53EA63EA}">
      <dgm:prSet phldrT="[Text]"/>
      <dgm:spPr>
        <a:solidFill>
          <a:schemeClr val="tx2">
            <a:lumMod val="60000"/>
            <a:lumOff val="40000"/>
          </a:schemeClr>
        </a:solidFill>
      </dgm:spPr>
      <dgm:t>
        <a:bodyPr/>
        <a:lstStyle/>
        <a:p>
          <a:r>
            <a:rPr lang="en-US" dirty="0"/>
            <a:t>Capital &amp; construction costs</a:t>
          </a:r>
        </a:p>
      </dgm:t>
    </dgm:pt>
    <dgm:pt modelId="{C3496EF5-42A1-4583-A8BE-B6276BF18623}" type="parTrans" cxnId="{679BC663-0E0F-4990-BCA4-49F0A6FEFFF5}">
      <dgm:prSet/>
      <dgm:spPr/>
      <dgm:t>
        <a:bodyPr/>
        <a:lstStyle/>
        <a:p>
          <a:endParaRPr lang="en-US"/>
        </a:p>
      </dgm:t>
    </dgm:pt>
    <dgm:pt modelId="{04D477E0-F6C6-419B-A90F-B038B18B141A}" type="sibTrans" cxnId="{679BC663-0E0F-4990-BCA4-49F0A6FEFFF5}">
      <dgm:prSet/>
      <dgm:spPr/>
      <dgm:t>
        <a:bodyPr/>
        <a:lstStyle/>
        <a:p>
          <a:endParaRPr lang="en-US"/>
        </a:p>
      </dgm:t>
    </dgm:pt>
    <dgm:pt modelId="{9B1F4ACC-3F12-479B-8C07-CFE3C4612039}">
      <dgm:prSet phldrT="[Text]"/>
      <dgm:spPr>
        <a:solidFill>
          <a:schemeClr val="tx2">
            <a:lumMod val="60000"/>
            <a:lumOff val="40000"/>
          </a:schemeClr>
        </a:solidFill>
      </dgm:spPr>
      <dgm:t>
        <a:bodyPr/>
        <a:lstStyle/>
        <a:p>
          <a:r>
            <a:rPr lang="en-US" dirty="0"/>
            <a:t>Load growth</a:t>
          </a:r>
        </a:p>
      </dgm:t>
    </dgm:pt>
    <dgm:pt modelId="{F0252FD5-82D4-4661-A73D-792BD838A298}" type="parTrans" cxnId="{AE99139F-1FC2-4537-9637-774D341780B5}">
      <dgm:prSet/>
      <dgm:spPr/>
      <dgm:t>
        <a:bodyPr/>
        <a:lstStyle/>
        <a:p>
          <a:endParaRPr lang="en-US"/>
        </a:p>
      </dgm:t>
    </dgm:pt>
    <dgm:pt modelId="{1ED13C5B-5802-42B5-AFE1-75B02083DBA8}" type="sibTrans" cxnId="{AE99139F-1FC2-4537-9637-774D341780B5}">
      <dgm:prSet/>
      <dgm:spPr/>
      <dgm:t>
        <a:bodyPr/>
        <a:lstStyle/>
        <a:p>
          <a:endParaRPr lang="en-US"/>
        </a:p>
      </dgm:t>
    </dgm:pt>
    <dgm:pt modelId="{E27FEEC1-7FFD-418D-B43D-3325E89D9C1C}">
      <dgm:prSet phldrT="[Text]"/>
      <dgm:spPr>
        <a:solidFill>
          <a:srgbClr val="006600"/>
        </a:solidFill>
      </dgm:spPr>
      <dgm:t>
        <a:bodyPr/>
        <a:lstStyle/>
        <a:p>
          <a:r>
            <a:rPr lang="en-US" dirty="0"/>
            <a:t>Scenarios</a:t>
          </a:r>
        </a:p>
      </dgm:t>
    </dgm:pt>
    <dgm:pt modelId="{CF02D404-DA10-4955-967B-CB2FA7381265}" type="parTrans" cxnId="{13B2DF5E-C986-4EE2-AA95-57907FCFD5B0}">
      <dgm:prSet/>
      <dgm:spPr/>
      <dgm:t>
        <a:bodyPr/>
        <a:lstStyle/>
        <a:p>
          <a:endParaRPr lang="en-US"/>
        </a:p>
      </dgm:t>
    </dgm:pt>
    <dgm:pt modelId="{E90D5DEC-D02D-4538-B96C-9AF72CE0EB25}" type="sibTrans" cxnId="{13B2DF5E-C986-4EE2-AA95-57907FCFD5B0}">
      <dgm:prSet/>
      <dgm:spPr/>
      <dgm:t>
        <a:bodyPr/>
        <a:lstStyle/>
        <a:p>
          <a:endParaRPr lang="en-US"/>
        </a:p>
      </dgm:t>
    </dgm:pt>
    <dgm:pt modelId="{A05154DE-A08A-4EA4-A250-94DE01CD8B5A}">
      <dgm:prSet phldrT="[Text]"/>
      <dgm:spPr>
        <a:solidFill>
          <a:schemeClr val="tx2">
            <a:lumMod val="50000"/>
          </a:schemeClr>
        </a:solidFill>
      </dgm:spPr>
      <dgm:t>
        <a:bodyPr/>
        <a:lstStyle/>
        <a:p>
          <a:r>
            <a:rPr lang="en-US" dirty="0"/>
            <a:t>Key model input variables</a:t>
          </a:r>
        </a:p>
      </dgm:t>
    </dgm:pt>
    <dgm:pt modelId="{059E3E55-BD99-4E16-9CC2-648F24A8EA67}" type="parTrans" cxnId="{D94FC8DE-0BE6-48E4-A729-396E08527ABC}">
      <dgm:prSet/>
      <dgm:spPr/>
      <dgm:t>
        <a:bodyPr/>
        <a:lstStyle/>
        <a:p>
          <a:endParaRPr lang="en-US"/>
        </a:p>
      </dgm:t>
    </dgm:pt>
    <dgm:pt modelId="{ECC09413-DDCE-4700-8E83-684BD07C7B4C}" type="sibTrans" cxnId="{D94FC8DE-0BE6-48E4-A729-396E08527ABC}">
      <dgm:prSet/>
      <dgm:spPr/>
      <dgm:t>
        <a:bodyPr/>
        <a:lstStyle/>
        <a:p>
          <a:endParaRPr lang="en-US"/>
        </a:p>
      </dgm:t>
    </dgm:pt>
    <dgm:pt modelId="{377D5288-89A1-43FE-85A7-5A3827A78FD8}" type="pres">
      <dgm:prSet presAssocID="{CD62D53A-3BBF-4980-81C2-FB23BCE7DDD8}" presName="Name0" presStyleCnt="0">
        <dgm:presLayoutVars>
          <dgm:chPref val="1"/>
          <dgm:dir/>
          <dgm:animOne val="branch"/>
          <dgm:animLvl val="lvl"/>
          <dgm:resizeHandles/>
        </dgm:presLayoutVars>
      </dgm:prSet>
      <dgm:spPr/>
    </dgm:pt>
    <dgm:pt modelId="{F0605EF0-6408-49B1-9322-CBDE5E0E6389}" type="pres">
      <dgm:prSet presAssocID="{F6ECF4EF-24E9-45EC-B3B4-2B635E32C1EC}" presName="vertOne" presStyleCnt="0"/>
      <dgm:spPr/>
    </dgm:pt>
    <dgm:pt modelId="{0F57CF90-86BB-4B68-8D08-D3AB746C40C7}" type="pres">
      <dgm:prSet presAssocID="{F6ECF4EF-24E9-45EC-B3B4-2B635E32C1EC}" presName="txOne" presStyleLbl="node0" presStyleIdx="0" presStyleCnt="1">
        <dgm:presLayoutVars>
          <dgm:chPref val="3"/>
        </dgm:presLayoutVars>
      </dgm:prSet>
      <dgm:spPr/>
    </dgm:pt>
    <dgm:pt modelId="{A80C5168-CF53-4700-A542-929FABBB4D99}" type="pres">
      <dgm:prSet presAssocID="{F6ECF4EF-24E9-45EC-B3B4-2B635E32C1EC}" presName="parTransOne" presStyleCnt="0"/>
      <dgm:spPr/>
    </dgm:pt>
    <dgm:pt modelId="{17036E53-2531-462A-91BF-291E24BCDF97}" type="pres">
      <dgm:prSet presAssocID="{F6ECF4EF-24E9-45EC-B3B4-2B635E32C1EC}" presName="horzOne" presStyleCnt="0"/>
      <dgm:spPr/>
    </dgm:pt>
    <dgm:pt modelId="{C82C809C-8BBA-4F13-AC70-6D5C6FEFD969}" type="pres">
      <dgm:prSet presAssocID="{E27FEEC1-7FFD-418D-B43D-3325E89D9C1C}" presName="vertTwo" presStyleCnt="0"/>
      <dgm:spPr/>
    </dgm:pt>
    <dgm:pt modelId="{BC6AF7E8-6938-4538-9D3B-5B2F36861AB2}" type="pres">
      <dgm:prSet presAssocID="{E27FEEC1-7FFD-418D-B43D-3325E89D9C1C}" presName="txTwo" presStyleLbl="node2" presStyleIdx="0" presStyleCnt="1">
        <dgm:presLayoutVars>
          <dgm:chPref val="3"/>
        </dgm:presLayoutVars>
      </dgm:prSet>
      <dgm:spPr/>
    </dgm:pt>
    <dgm:pt modelId="{FD032FA9-9996-4742-9DEB-DDB8744A1195}" type="pres">
      <dgm:prSet presAssocID="{E27FEEC1-7FFD-418D-B43D-3325E89D9C1C}" presName="parTransTwo" presStyleCnt="0"/>
      <dgm:spPr/>
    </dgm:pt>
    <dgm:pt modelId="{08A984A6-50BB-4373-B09C-D899A17C73CD}" type="pres">
      <dgm:prSet presAssocID="{E27FEEC1-7FFD-418D-B43D-3325E89D9C1C}" presName="horzTwo" presStyleCnt="0"/>
      <dgm:spPr/>
    </dgm:pt>
    <dgm:pt modelId="{337B29DC-F0AA-470C-88D3-4BD8F53365BE}" type="pres">
      <dgm:prSet presAssocID="{A05154DE-A08A-4EA4-A250-94DE01CD8B5A}" presName="vertThree" presStyleCnt="0"/>
      <dgm:spPr/>
    </dgm:pt>
    <dgm:pt modelId="{E6329D51-D633-48B8-8606-54BD46FE35CF}" type="pres">
      <dgm:prSet presAssocID="{A05154DE-A08A-4EA4-A250-94DE01CD8B5A}" presName="txThree" presStyleLbl="node3" presStyleIdx="0" presStyleCnt="1">
        <dgm:presLayoutVars>
          <dgm:chPref val="3"/>
        </dgm:presLayoutVars>
      </dgm:prSet>
      <dgm:spPr/>
    </dgm:pt>
    <dgm:pt modelId="{685A1549-15F2-450A-AEA7-45C5D551CBE6}" type="pres">
      <dgm:prSet presAssocID="{A05154DE-A08A-4EA4-A250-94DE01CD8B5A}" presName="parTransThree" presStyleCnt="0"/>
      <dgm:spPr/>
    </dgm:pt>
    <dgm:pt modelId="{7C2459F1-9807-4217-87BD-C64388831A36}" type="pres">
      <dgm:prSet presAssocID="{A05154DE-A08A-4EA4-A250-94DE01CD8B5A}" presName="horzThree" presStyleCnt="0"/>
      <dgm:spPr/>
    </dgm:pt>
    <dgm:pt modelId="{9D3E8B71-3C04-4C54-8647-3A8E6AD9F663}" type="pres">
      <dgm:prSet presAssocID="{9B1F4ACC-3F12-479B-8C07-CFE3C4612039}" presName="vertFour" presStyleCnt="0">
        <dgm:presLayoutVars>
          <dgm:chPref val="3"/>
        </dgm:presLayoutVars>
      </dgm:prSet>
      <dgm:spPr/>
    </dgm:pt>
    <dgm:pt modelId="{84A32274-1C54-43C5-A5FB-D2095B82C73F}" type="pres">
      <dgm:prSet presAssocID="{9B1F4ACC-3F12-479B-8C07-CFE3C4612039}" presName="txFour" presStyleLbl="node4" presStyleIdx="0" presStyleCnt="5" custScaleY="256143">
        <dgm:presLayoutVars>
          <dgm:chPref val="3"/>
        </dgm:presLayoutVars>
      </dgm:prSet>
      <dgm:spPr/>
    </dgm:pt>
    <dgm:pt modelId="{2CB63B53-9252-4212-AA02-19F3BB2AD719}" type="pres">
      <dgm:prSet presAssocID="{9B1F4ACC-3F12-479B-8C07-CFE3C4612039}" presName="horzFour" presStyleCnt="0"/>
      <dgm:spPr/>
    </dgm:pt>
    <dgm:pt modelId="{7D7D39ED-0AD3-4B3E-81A0-EA7CE662E697}" type="pres">
      <dgm:prSet presAssocID="{1ED13C5B-5802-42B5-AFE1-75B02083DBA8}" presName="sibSpaceFour" presStyleCnt="0"/>
      <dgm:spPr/>
    </dgm:pt>
    <dgm:pt modelId="{0900C3AE-A302-460F-9242-D75E6F656975}" type="pres">
      <dgm:prSet presAssocID="{11AF4A40-26CD-4BDE-95CF-559394FA12F8}" presName="vertFour" presStyleCnt="0">
        <dgm:presLayoutVars>
          <dgm:chPref val="3"/>
        </dgm:presLayoutVars>
      </dgm:prSet>
      <dgm:spPr/>
    </dgm:pt>
    <dgm:pt modelId="{9CBB2C16-0ED2-402D-8085-27F5CA18211F}" type="pres">
      <dgm:prSet presAssocID="{11AF4A40-26CD-4BDE-95CF-559394FA12F8}" presName="txFour" presStyleLbl="node4" presStyleIdx="1" presStyleCnt="5" custScaleY="256143">
        <dgm:presLayoutVars>
          <dgm:chPref val="3"/>
        </dgm:presLayoutVars>
      </dgm:prSet>
      <dgm:spPr/>
    </dgm:pt>
    <dgm:pt modelId="{BCBD26A7-AB1B-48C2-9700-F4CE3A70628C}" type="pres">
      <dgm:prSet presAssocID="{11AF4A40-26CD-4BDE-95CF-559394FA12F8}" presName="horzFour" presStyleCnt="0"/>
      <dgm:spPr/>
    </dgm:pt>
    <dgm:pt modelId="{6209E8CE-927F-464D-BC22-AF0CFF50F981}" type="pres">
      <dgm:prSet presAssocID="{5E17B0D6-542E-46F4-8573-0D507890DFCC}" presName="sibSpaceFour" presStyleCnt="0"/>
      <dgm:spPr/>
    </dgm:pt>
    <dgm:pt modelId="{E3FF21A8-D052-45D5-A5FA-35898BB99F35}" type="pres">
      <dgm:prSet presAssocID="{A1ECA1A8-4319-418D-B931-C19AC0AFA250}" presName="vertFour" presStyleCnt="0">
        <dgm:presLayoutVars>
          <dgm:chPref val="3"/>
        </dgm:presLayoutVars>
      </dgm:prSet>
      <dgm:spPr/>
    </dgm:pt>
    <dgm:pt modelId="{B0A5D4D8-649C-4B27-B141-BA62C9E38F60}" type="pres">
      <dgm:prSet presAssocID="{A1ECA1A8-4319-418D-B931-C19AC0AFA250}" presName="txFour" presStyleLbl="node4" presStyleIdx="2" presStyleCnt="5" custScaleY="256143">
        <dgm:presLayoutVars>
          <dgm:chPref val="3"/>
        </dgm:presLayoutVars>
      </dgm:prSet>
      <dgm:spPr/>
    </dgm:pt>
    <dgm:pt modelId="{E5A68018-21E9-44B0-84A4-4A28828C4CFC}" type="pres">
      <dgm:prSet presAssocID="{A1ECA1A8-4319-418D-B931-C19AC0AFA250}" presName="horzFour" presStyleCnt="0"/>
      <dgm:spPr/>
    </dgm:pt>
    <dgm:pt modelId="{7192E80E-C3D5-4A84-8D11-C100C459CA0A}" type="pres">
      <dgm:prSet presAssocID="{0FEE0AA0-65C6-4A86-ACD0-CAF19DAD9247}" presName="sibSpaceFour" presStyleCnt="0"/>
      <dgm:spPr/>
    </dgm:pt>
    <dgm:pt modelId="{8BDBF72E-55D6-4DFC-9AFB-2D9A0BE38CE3}" type="pres">
      <dgm:prSet presAssocID="{F19A7138-7AE8-458F-A17B-788EB62ADDEA}" presName="vertFour" presStyleCnt="0">
        <dgm:presLayoutVars>
          <dgm:chPref val="3"/>
        </dgm:presLayoutVars>
      </dgm:prSet>
      <dgm:spPr/>
    </dgm:pt>
    <dgm:pt modelId="{3F9458A4-5931-428A-9571-F4A9F3DFCE14}" type="pres">
      <dgm:prSet presAssocID="{F19A7138-7AE8-458F-A17B-788EB62ADDEA}" presName="txFour" presStyleLbl="node4" presStyleIdx="3" presStyleCnt="5" custScaleY="256143">
        <dgm:presLayoutVars>
          <dgm:chPref val="3"/>
        </dgm:presLayoutVars>
      </dgm:prSet>
      <dgm:spPr/>
    </dgm:pt>
    <dgm:pt modelId="{ECEDA01C-54A4-479F-87F3-DDD480054A1D}" type="pres">
      <dgm:prSet presAssocID="{F19A7138-7AE8-458F-A17B-788EB62ADDEA}" presName="horzFour" presStyleCnt="0"/>
      <dgm:spPr/>
    </dgm:pt>
    <dgm:pt modelId="{C1B57F37-65CB-487E-B522-30EC6C8562A1}" type="pres">
      <dgm:prSet presAssocID="{1C067767-1772-4399-9541-5446480BA58B}" presName="sibSpaceFour" presStyleCnt="0"/>
      <dgm:spPr/>
    </dgm:pt>
    <dgm:pt modelId="{74678DFC-7075-4301-B1FF-D8DE09256313}" type="pres">
      <dgm:prSet presAssocID="{60E2C637-BD8E-4D77-A420-93AF53EA63EA}" presName="vertFour" presStyleCnt="0">
        <dgm:presLayoutVars>
          <dgm:chPref val="3"/>
        </dgm:presLayoutVars>
      </dgm:prSet>
      <dgm:spPr/>
    </dgm:pt>
    <dgm:pt modelId="{C69115AE-4880-459F-B7BB-33841E982979}" type="pres">
      <dgm:prSet presAssocID="{60E2C637-BD8E-4D77-A420-93AF53EA63EA}" presName="txFour" presStyleLbl="node4" presStyleIdx="4" presStyleCnt="5" custScaleY="256143">
        <dgm:presLayoutVars>
          <dgm:chPref val="3"/>
        </dgm:presLayoutVars>
      </dgm:prSet>
      <dgm:spPr/>
    </dgm:pt>
    <dgm:pt modelId="{F15362FF-9CDB-4094-A82A-F4F961D50226}" type="pres">
      <dgm:prSet presAssocID="{60E2C637-BD8E-4D77-A420-93AF53EA63EA}" presName="horzFour" presStyleCnt="0"/>
      <dgm:spPr/>
    </dgm:pt>
  </dgm:ptLst>
  <dgm:cxnLst>
    <dgm:cxn modelId="{295CD914-E91F-4E7C-9981-FBECEBA18A89}" type="presOf" srcId="{A1ECA1A8-4319-418D-B931-C19AC0AFA250}" destId="{B0A5D4D8-649C-4B27-B141-BA62C9E38F60}" srcOrd="0" destOrd="0" presId="urn:microsoft.com/office/officeart/2005/8/layout/hierarchy4"/>
    <dgm:cxn modelId="{25B5E220-CA83-4B23-AC3C-F289B0960D52}" type="presOf" srcId="{F19A7138-7AE8-458F-A17B-788EB62ADDEA}" destId="{3F9458A4-5931-428A-9571-F4A9F3DFCE14}" srcOrd="0" destOrd="0" presId="urn:microsoft.com/office/officeart/2005/8/layout/hierarchy4"/>
    <dgm:cxn modelId="{C5E9153F-C1A5-4650-B734-49C13D016D17}" srcId="{CD62D53A-3BBF-4980-81C2-FB23BCE7DDD8}" destId="{F6ECF4EF-24E9-45EC-B3B4-2B635E32C1EC}" srcOrd="0" destOrd="0" parTransId="{8B7FAD0D-37A0-497C-AB0A-614377D3374B}" sibTransId="{4A4139CE-D8CC-4F17-BACD-0BB120B537CA}"/>
    <dgm:cxn modelId="{AE33FB5B-A07A-48AE-9A74-2EBCB613268A}" srcId="{A05154DE-A08A-4EA4-A250-94DE01CD8B5A}" destId="{11AF4A40-26CD-4BDE-95CF-559394FA12F8}" srcOrd="1" destOrd="0" parTransId="{CA5B00D4-1DFB-4337-8DF4-E366C433C545}" sibTransId="{5E17B0D6-542E-46F4-8573-0D507890DFCC}"/>
    <dgm:cxn modelId="{13B2DF5E-C986-4EE2-AA95-57907FCFD5B0}" srcId="{F6ECF4EF-24E9-45EC-B3B4-2B635E32C1EC}" destId="{E27FEEC1-7FFD-418D-B43D-3325E89D9C1C}" srcOrd="0" destOrd="0" parTransId="{CF02D404-DA10-4955-967B-CB2FA7381265}" sibTransId="{E90D5DEC-D02D-4538-B96C-9AF72CE0EB25}"/>
    <dgm:cxn modelId="{679BC663-0E0F-4990-BCA4-49F0A6FEFFF5}" srcId="{A05154DE-A08A-4EA4-A250-94DE01CD8B5A}" destId="{60E2C637-BD8E-4D77-A420-93AF53EA63EA}" srcOrd="4" destOrd="0" parTransId="{C3496EF5-42A1-4583-A8BE-B6276BF18623}" sibTransId="{04D477E0-F6C6-419B-A90F-B038B18B141A}"/>
    <dgm:cxn modelId="{9130C04D-DB03-40DA-856D-20B8034D3D00}" type="presOf" srcId="{60E2C637-BD8E-4D77-A420-93AF53EA63EA}" destId="{C69115AE-4880-459F-B7BB-33841E982979}" srcOrd="0" destOrd="0" presId="urn:microsoft.com/office/officeart/2005/8/layout/hierarchy4"/>
    <dgm:cxn modelId="{0B4C2272-4318-47B4-8599-DF1AF84434A7}" type="presOf" srcId="{CD62D53A-3BBF-4980-81C2-FB23BCE7DDD8}" destId="{377D5288-89A1-43FE-85A7-5A3827A78FD8}" srcOrd="0" destOrd="0" presId="urn:microsoft.com/office/officeart/2005/8/layout/hierarchy4"/>
    <dgm:cxn modelId="{FB8BE654-3DDB-4010-9EC5-B3744659EE18}" type="presOf" srcId="{E27FEEC1-7FFD-418D-B43D-3325E89D9C1C}" destId="{BC6AF7E8-6938-4538-9D3B-5B2F36861AB2}" srcOrd="0" destOrd="0" presId="urn:microsoft.com/office/officeart/2005/8/layout/hierarchy4"/>
    <dgm:cxn modelId="{FA74977E-3A2E-4B4B-9557-1A7D79574AA5}" type="presOf" srcId="{F6ECF4EF-24E9-45EC-B3B4-2B635E32C1EC}" destId="{0F57CF90-86BB-4B68-8D08-D3AB746C40C7}" srcOrd="0" destOrd="0" presId="urn:microsoft.com/office/officeart/2005/8/layout/hierarchy4"/>
    <dgm:cxn modelId="{DC347585-3434-4E6F-AADB-5AFE1867EFB1}" type="presOf" srcId="{11AF4A40-26CD-4BDE-95CF-559394FA12F8}" destId="{9CBB2C16-0ED2-402D-8085-27F5CA18211F}" srcOrd="0" destOrd="0" presId="urn:microsoft.com/office/officeart/2005/8/layout/hierarchy4"/>
    <dgm:cxn modelId="{2B133F8B-9FF7-431A-B318-98D5F875EC5B}" type="presOf" srcId="{9B1F4ACC-3F12-479B-8C07-CFE3C4612039}" destId="{84A32274-1C54-43C5-A5FB-D2095B82C73F}" srcOrd="0" destOrd="0" presId="urn:microsoft.com/office/officeart/2005/8/layout/hierarchy4"/>
    <dgm:cxn modelId="{AE99139F-1FC2-4537-9637-774D341780B5}" srcId="{A05154DE-A08A-4EA4-A250-94DE01CD8B5A}" destId="{9B1F4ACC-3F12-479B-8C07-CFE3C4612039}" srcOrd="0" destOrd="0" parTransId="{F0252FD5-82D4-4661-A73D-792BD838A298}" sibTransId="{1ED13C5B-5802-42B5-AFE1-75B02083DBA8}"/>
    <dgm:cxn modelId="{16F8EFA3-FFBB-45FA-A450-C1BE2DFB20D2}" srcId="{A05154DE-A08A-4EA4-A250-94DE01CD8B5A}" destId="{F19A7138-7AE8-458F-A17B-788EB62ADDEA}" srcOrd="3" destOrd="0" parTransId="{41985AA5-71B3-4023-88D9-0D0EFEB839BD}" sibTransId="{1C067767-1772-4399-9541-5446480BA58B}"/>
    <dgm:cxn modelId="{30BF0CC2-A56F-4FA6-8F3F-65023556ED33}" type="presOf" srcId="{A05154DE-A08A-4EA4-A250-94DE01CD8B5A}" destId="{E6329D51-D633-48B8-8606-54BD46FE35CF}" srcOrd="0" destOrd="0" presId="urn:microsoft.com/office/officeart/2005/8/layout/hierarchy4"/>
    <dgm:cxn modelId="{D94FC8DE-0BE6-48E4-A729-396E08527ABC}" srcId="{E27FEEC1-7FFD-418D-B43D-3325E89D9C1C}" destId="{A05154DE-A08A-4EA4-A250-94DE01CD8B5A}" srcOrd="0" destOrd="0" parTransId="{059E3E55-BD99-4E16-9CC2-648F24A8EA67}" sibTransId="{ECC09413-DDCE-4700-8E83-684BD07C7B4C}"/>
    <dgm:cxn modelId="{0E1A3FE8-8104-4927-B7ED-52F99A1085F4}" srcId="{A05154DE-A08A-4EA4-A250-94DE01CD8B5A}" destId="{A1ECA1A8-4319-418D-B931-C19AC0AFA250}" srcOrd="2" destOrd="0" parTransId="{C6DA8180-71FD-41B8-A5DB-D5452BBC8EFE}" sibTransId="{0FEE0AA0-65C6-4A86-ACD0-CAF19DAD9247}"/>
    <dgm:cxn modelId="{62899A97-6DB6-43DE-8B2E-820BDC5F5D5E}" type="presParOf" srcId="{377D5288-89A1-43FE-85A7-5A3827A78FD8}" destId="{F0605EF0-6408-49B1-9322-CBDE5E0E6389}" srcOrd="0" destOrd="0" presId="urn:microsoft.com/office/officeart/2005/8/layout/hierarchy4"/>
    <dgm:cxn modelId="{1A91FBAB-A9B0-4202-94D4-8DA148C529CB}" type="presParOf" srcId="{F0605EF0-6408-49B1-9322-CBDE5E0E6389}" destId="{0F57CF90-86BB-4B68-8D08-D3AB746C40C7}" srcOrd="0" destOrd="0" presId="urn:microsoft.com/office/officeart/2005/8/layout/hierarchy4"/>
    <dgm:cxn modelId="{6CD62558-DE95-405D-BAFC-202FA392FA18}" type="presParOf" srcId="{F0605EF0-6408-49B1-9322-CBDE5E0E6389}" destId="{A80C5168-CF53-4700-A542-929FABBB4D99}" srcOrd="1" destOrd="0" presId="urn:microsoft.com/office/officeart/2005/8/layout/hierarchy4"/>
    <dgm:cxn modelId="{4C3AC64C-B88C-4D53-97AE-7AFDA6050815}" type="presParOf" srcId="{F0605EF0-6408-49B1-9322-CBDE5E0E6389}" destId="{17036E53-2531-462A-91BF-291E24BCDF97}" srcOrd="2" destOrd="0" presId="urn:microsoft.com/office/officeart/2005/8/layout/hierarchy4"/>
    <dgm:cxn modelId="{2FA0B74F-6364-4122-8498-1EDCF7247CA5}" type="presParOf" srcId="{17036E53-2531-462A-91BF-291E24BCDF97}" destId="{C82C809C-8BBA-4F13-AC70-6D5C6FEFD969}" srcOrd="0" destOrd="0" presId="urn:microsoft.com/office/officeart/2005/8/layout/hierarchy4"/>
    <dgm:cxn modelId="{D3D61F99-A940-47D4-A377-FD48F3438CA4}" type="presParOf" srcId="{C82C809C-8BBA-4F13-AC70-6D5C6FEFD969}" destId="{BC6AF7E8-6938-4538-9D3B-5B2F36861AB2}" srcOrd="0" destOrd="0" presId="urn:microsoft.com/office/officeart/2005/8/layout/hierarchy4"/>
    <dgm:cxn modelId="{8ED8B2DE-131D-4A60-BC17-A3D87B53CF00}" type="presParOf" srcId="{C82C809C-8BBA-4F13-AC70-6D5C6FEFD969}" destId="{FD032FA9-9996-4742-9DEB-DDB8744A1195}" srcOrd="1" destOrd="0" presId="urn:microsoft.com/office/officeart/2005/8/layout/hierarchy4"/>
    <dgm:cxn modelId="{B1539B4A-D060-4EFF-8869-29C59E507204}" type="presParOf" srcId="{C82C809C-8BBA-4F13-AC70-6D5C6FEFD969}" destId="{08A984A6-50BB-4373-B09C-D899A17C73CD}" srcOrd="2" destOrd="0" presId="urn:microsoft.com/office/officeart/2005/8/layout/hierarchy4"/>
    <dgm:cxn modelId="{392FDF55-3FEE-42B8-84B8-1D9225B4B590}" type="presParOf" srcId="{08A984A6-50BB-4373-B09C-D899A17C73CD}" destId="{337B29DC-F0AA-470C-88D3-4BD8F53365BE}" srcOrd="0" destOrd="0" presId="urn:microsoft.com/office/officeart/2005/8/layout/hierarchy4"/>
    <dgm:cxn modelId="{1C28181B-7E08-4203-B9B5-BD3037880899}" type="presParOf" srcId="{337B29DC-F0AA-470C-88D3-4BD8F53365BE}" destId="{E6329D51-D633-48B8-8606-54BD46FE35CF}" srcOrd="0" destOrd="0" presId="urn:microsoft.com/office/officeart/2005/8/layout/hierarchy4"/>
    <dgm:cxn modelId="{0BE832B5-E333-4F5A-81E3-8C15A448147C}" type="presParOf" srcId="{337B29DC-F0AA-470C-88D3-4BD8F53365BE}" destId="{685A1549-15F2-450A-AEA7-45C5D551CBE6}" srcOrd="1" destOrd="0" presId="urn:microsoft.com/office/officeart/2005/8/layout/hierarchy4"/>
    <dgm:cxn modelId="{04E58DDE-CABC-4E61-A410-06C808F654CA}" type="presParOf" srcId="{337B29DC-F0AA-470C-88D3-4BD8F53365BE}" destId="{7C2459F1-9807-4217-87BD-C64388831A36}" srcOrd="2" destOrd="0" presId="urn:microsoft.com/office/officeart/2005/8/layout/hierarchy4"/>
    <dgm:cxn modelId="{B0273C80-60E3-4821-8A7A-CC1E88D0E72A}" type="presParOf" srcId="{7C2459F1-9807-4217-87BD-C64388831A36}" destId="{9D3E8B71-3C04-4C54-8647-3A8E6AD9F663}" srcOrd="0" destOrd="0" presId="urn:microsoft.com/office/officeart/2005/8/layout/hierarchy4"/>
    <dgm:cxn modelId="{CA8D53BE-FB6B-49F6-B894-0340260AD5C1}" type="presParOf" srcId="{9D3E8B71-3C04-4C54-8647-3A8E6AD9F663}" destId="{84A32274-1C54-43C5-A5FB-D2095B82C73F}" srcOrd="0" destOrd="0" presId="urn:microsoft.com/office/officeart/2005/8/layout/hierarchy4"/>
    <dgm:cxn modelId="{1A0E9169-F711-4672-BA87-58EF70767086}" type="presParOf" srcId="{9D3E8B71-3C04-4C54-8647-3A8E6AD9F663}" destId="{2CB63B53-9252-4212-AA02-19F3BB2AD719}" srcOrd="1" destOrd="0" presId="urn:microsoft.com/office/officeart/2005/8/layout/hierarchy4"/>
    <dgm:cxn modelId="{D8D329A8-1D17-44C9-A8A6-4EA8A05C1533}" type="presParOf" srcId="{7C2459F1-9807-4217-87BD-C64388831A36}" destId="{7D7D39ED-0AD3-4B3E-81A0-EA7CE662E697}" srcOrd="1" destOrd="0" presId="urn:microsoft.com/office/officeart/2005/8/layout/hierarchy4"/>
    <dgm:cxn modelId="{78B1B54A-3365-44F2-81B4-BFAE11F1EAD4}" type="presParOf" srcId="{7C2459F1-9807-4217-87BD-C64388831A36}" destId="{0900C3AE-A302-460F-9242-D75E6F656975}" srcOrd="2" destOrd="0" presId="urn:microsoft.com/office/officeart/2005/8/layout/hierarchy4"/>
    <dgm:cxn modelId="{720530AC-CA98-4FA5-8D84-BB562F8EACEB}" type="presParOf" srcId="{0900C3AE-A302-460F-9242-D75E6F656975}" destId="{9CBB2C16-0ED2-402D-8085-27F5CA18211F}" srcOrd="0" destOrd="0" presId="urn:microsoft.com/office/officeart/2005/8/layout/hierarchy4"/>
    <dgm:cxn modelId="{2150DCBB-1C69-4390-9F1E-4BD7E9F3D3D0}" type="presParOf" srcId="{0900C3AE-A302-460F-9242-D75E6F656975}" destId="{BCBD26A7-AB1B-48C2-9700-F4CE3A70628C}" srcOrd="1" destOrd="0" presId="urn:microsoft.com/office/officeart/2005/8/layout/hierarchy4"/>
    <dgm:cxn modelId="{6903DCAC-1E47-4C19-A77A-E3F4B65051A7}" type="presParOf" srcId="{7C2459F1-9807-4217-87BD-C64388831A36}" destId="{6209E8CE-927F-464D-BC22-AF0CFF50F981}" srcOrd="3" destOrd="0" presId="urn:microsoft.com/office/officeart/2005/8/layout/hierarchy4"/>
    <dgm:cxn modelId="{59B51DFB-652E-4471-A903-191146DE1DA4}" type="presParOf" srcId="{7C2459F1-9807-4217-87BD-C64388831A36}" destId="{E3FF21A8-D052-45D5-A5FA-35898BB99F35}" srcOrd="4" destOrd="0" presId="urn:microsoft.com/office/officeart/2005/8/layout/hierarchy4"/>
    <dgm:cxn modelId="{0C6D898D-7534-4E33-8E68-763CFFF9AB4A}" type="presParOf" srcId="{E3FF21A8-D052-45D5-A5FA-35898BB99F35}" destId="{B0A5D4D8-649C-4B27-B141-BA62C9E38F60}" srcOrd="0" destOrd="0" presId="urn:microsoft.com/office/officeart/2005/8/layout/hierarchy4"/>
    <dgm:cxn modelId="{92CBDF88-C9BD-4319-B18F-F650D23A98E9}" type="presParOf" srcId="{E3FF21A8-D052-45D5-A5FA-35898BB99F35}" destId="{E5A68018-21E9-44B0-84A4-4A28828C4CFC}" srcOrd="1" destOrd="0" presId="urn:microsoft.com/office/officeart/2005/8/layout/hierarchy4"/>
    <dgm:cxn modelId="{E0FC3D8B-5585-4C8F-89FB-E16846DD902A}" type="presParOf" srcId="{7C2459F1-9807-4217-87BD-C64388831A36}" destId="{7192E80E-C3D5-4A84-8D11-C100C459CA0A}" srcOrd="5" destOrd="0" presId="urn:microsoft.com/office/officeart/2005/8/layout/hierarchy4"/>
    <dgm:cxn modelId="{FF7F0A3F-C970-4E58-84DF-9250BB630907}" type="presParOf" srcId="{7C2459F1-9807-4217-87BD-C64388831A36}" destId="{8BDBF72E-55D6-4DFC-9AFB-2D9A0BE38CE3}" srcOrd="6" destOrd="0" presId="urn:microsoft.com/office/officeart/2005/8/layout/hierarchy4"/>
    <dgm:cxn modelId="{1407BB1A-3394-4AB5-8D38-A5CD29B4DB65}" type="presParOf" srcId="{8BDBF72E-55D6-4DFC-9AFB-2D9A0BE38CE3}" destId="{3F9458A4-5931-428A-9571-F4A9F3DFCE14}" srcOrd="0" destOrd="0" presId="urn:microsoft.com/office/officeart/2005/8/layout/hierarchy4"/>
    <dgm:cxn modelId="{DAE18227-D6F2-4EB4-A4A0-99B53C89CE87}" type="presParOf" srcId="{8BDBF72E-55D6-4DFC-9AFB-2D9A0BE38CE3}" destId="{ECEDA01C-54A4-479F-87F3-DDD480054A1D}" srcOrd="1" destOrd="0" presId="urn:microsoft.com/office/officeart/2005/8/layout/hierarchy4"/>
    <dgm:cxn modelId="{657D7387-ABC4-4D32-ADD9-CB02B25C32FF}" type="presParOf" srcId="{7C2459F1-9807-4217-87BD-C64388831A36}" destId="{C1B57F37-65CB-487E-B522-30EC6C8562A1}" srcOrd="7" destOrd="0" presId="urn:microsoft.com/office/officeart/2005/8/layout/hierarchy4"/>
    <dgm:cxn modelId="{5D1BFCF1-B2BF-41DF-94BD-53F35F5F462A}" type="presParOf" srcId="{7C2459F1-9807-4217-87BD-C64388831A36}" destId="{74678DFC-7075-4301-B1FF-D8DE09256313}" srcOrd="8" destOrd="0" presId="urn:microsoft.com/office/officeart/2005/8/layout/hierarchy4"/>
    <dgm:cxn modelId="{89895DE2-01A3-424E-AD6F-DEE3636905E8}" type="presParOf" srcId="{74678DFC-7075-4301-B1FF-D8DE09256313}" destId="{C69115AE-4880-459F-B7BB-33841E982979}" srcOrd="0" destOrd="0" presId="urn:microsoft.com/office/officeart/2005/8/layout/hierarchy4"/>
    <dgm:cxn modelId="{A0EFB5AF-EC22-456D-BA48-E66E38D29938}" type="presParOf" srcId="{74678DFC-7075-4301-B1FF-D8DE09256313}" destId="{F15362FF-9CDB-4094-A82A-F4F961D502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dgm:spPr/>
      <dgm:t>
        <a:bodyPr/>
        <a:lstStyle/>
        <a:p>
          <a:r>
            <a:rPr lang="en-US" dirty="0"/>
            <a:t>Gather data</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dgm:spPr/>
      <dgm:t>
        <a:bodyPr/>
        <a:lstStyle/>
        <a:p>
          <a:r>
            <a:rPr lang="en-US" dirty="0"/>
            <a:t>Gather data such as:</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9293491C-19CB-4CA8-B9BB-737AE8C45305}">
      <dgm:prSet phldrT="[Text]"/>
      <dgm:spPr/>
      <dgm:t>
        <a:bodyPr/>
        <a:lstStyle/>
        <a:p>
          <a:r>
            <a:rPr lang="en-US" dirty="0"/>
            <a:t>Develop input assumptions</a:t>
          </a:r>
        </a:p>
      </dgm:t>
    </dgm:pt>
    <dgm:pt modelId="{41282D85-2906-4497-A80E-B9203EAEEFFA}" type="parTrans" cxnId="{F6AD2A91-5C14-4ADB-BCA2-49ECF8BC25EA}">
      <dgm:prSet/>
      <dgm:spPr/>
      <dgm:t>
        <a:bodyPr/>
        <a:lstStyle/>
        <a:p>
          <a:endParaRPr lang="en-US"/>
        </a:p>
      </dgm:t>
    </dgm:pt>
    <dgm:pt modelId="{458AB722-BFFB-4209-AEE7-AA31062A0B0D}" type="sibTrans" cxnId="{F6AD2A91-5C14-4ADB-BCA2-49ECF8BC25EA}">
      <dgm:prSet/>
      <dgm:spPr/>
      <dgm:t>
        <a:bodyPr/>
        <a:lstStyle/>
        <a:p>
          <a:endParaRPr lang="en-US"/>
        </a:p>
      </dgm:t>
    </dgm:pt>
    <dgm:pt modelId="{27AE6D60-3BB8-43E4-82DA-D6D444ECE2D5}">
      <dgm:prSet phldrT="[Text]"/>
      <dgm:spPr/>
      <dgm:t>
        <a:bodyPr/>
        <a:lstStyle/>
        <a:p>
          <a:r>
            <a:rPr lang="en-US" dirty="0"/>
            <a:t>Develop input assumptions including:</a:t>
          </a:r>
        </a:p>
      </dgm:t>
    </dgm:pt>
    <dgm:pt modelId="{992E5287-2168-4FA1-B208-E6E02CFFD669}" type="parTrans" cxnId="{56E9B7BA-5ACA-4068-A7A3-AA6DA0F2B729}">
      <dgm:prSet/>
      <dgm:spPr/>
      <dgm:t>
        <a:bodyPr/>
        <a:lstStyle/>
        <a:p>
          <a:endParaRPr lang="en-US"/>
        </a:p>
      </dgm:t>
    </dgm:pt>
    <dgm:pt modelId="{6BA53892-10BE-4572-B10B-B677961E2C10}" type="sibTrans" cxnId="{56E9B7BA-5ACA-4068-A7A3-AA6DA0F2B729}">
      <dgm:prSet/>
      <dgm:spPr/>
      <dgm:t>
        <a:bodyPr/>
        <a:lstStyle/>
        <a:p>
          <a:endParaRPr lang="en-US"/>
        </a:p>
      </dgm:t>
    </dgm:pt>
    <dgm:pt modelId="{5BFC123E-3550-4D32-9622-B63036D11613}">
      <dgm:prSet phldrT="[Text]"/>
      <dgm:spPr/>
      <dgm:t>
        <a:bodyPr/>
        <a:lstStyle/>
        <a:p>
          <a:r>
            <a:rPr lang="en-US" dirty="0"/>
            <a:t>Capital costs</a:t>
          </a:r>
        </a:p>
      </dgm:t>
    </dgm:pt>
    <dgm:pt modelId="{681A2285-6FCB-4013-A876-0E6D6517938B}" type="parTrans" cxnId="{0E3121BA-6952-40BF-B5CB-D5942C4501CE}">
      <dgm:prSet/>
      <dgm:spPr/>
      <dgm:t>
        <a:bodyPr/>
        <a:lstStyle/>
        <a:p>
          <a:endParaRPr lang="en-US"/>
        </a:p>
      </dgm:t>
    </dgm:pt>
    <dgm:pt modelId="{8E89C74E-4801-4F76-BD6B-7F5F727D2C88}" type="sibTrans" cxnId="{0E3121BA-6952-40BF-B5CB-D5942C4501CE}">
      <dgm:prSet/>
      <dgm:spPr/>
      <dgm:t>
        <a:bodyPr/>
        <a:lstStyle/>
        <a:p>
          <a:endParaRPr lang="en-US"/>
        </a:p>
      </dgm:t>
    </dgm:pt>
    <dgm:pt modelId="{43FFADF3-1DBA-4534-8848-7D108DDE37F4}">
      <dgm:prSet phldrT="[Text]"/>
      <dgm:spPr/>
      <dgm:t>
        <a:bodyPr/>
        <a:lstStyle/>
        <a:p>
          <a:r>
            <a:rPr lang="en-US" dirty="0"/>
            <a:t>Create scenarios</a:t>
          </a:r>
        </a:p>
      </dgm:t>
    </dgm:pt>
    <dgm:pt modelId="{FBDE537C-B5D9-4BF4-BBD6-184666C7A6F0}" type="parTrans" cxnId="{828B17E5-582C-416D-ADDD-1FD41F3672B8}">
      <dgm:prSet/>
      <dgm:spPr/>
      <dgm:t>
        <a:bodyPr/>
        <a:lstStyle/>
        <a:p>
          <a:endParaRPr lang="en-US"/>
        </a:p>
      </dgm:t>
    </dgm:pt>
    <dgm:pt modelId="{B9D9EB28-DBF3-4AC7-B4CC-729E3077E9BC}" type="sibTrans" cxnId="{828B17E5-582C-416D-ADDD-1FD41F3672B8}">
      <dgm:prSet/>
      <dgm:spPr/>
      <dgm:t>
        <a:bodyPr/>
        <a:lstStyle/>
        <a:p>
          <a:endParaRPr lang="en-US"/>
        </a:p>
      </dgm:t>
    </dgm:pt>
    <dgm:pt modelId="{02148A20-E12B-4CF3-BA59-E0965596D362}">
      <dgm:prSet phldrT="[Text]"/>
      <dgm:spPr/>
      <dgm:t>
        <a:bodyPr/>
        <a:lstStyle/>
        <a:p>
          <a:r>
            <a:rPr lang="en-US" dirty="0"/>
            <a:t>Identify range of driving forces and input assumptions</a:t>
          </a:r>
        </a:p>
      </dgm:t>
    </dgm:pt>
    <dgm:pt modelId="{2FCB619A-DB2C-474C-AAF6-DC38B0D452A0}" type="parTrans" cxnId="{F5D8D88A-0CD1-4C79-B1EE-E080E6B03528}">
      <dgm:prSet/>
      <dgm:spPr/>
      <dgm:t>
        <a:bodyPr/>
        <a:lstStyle/>
        <a:p>
          <a:endParaRPr lang="en-US"/>
        </a:p>
      </dgm:t>
    </dgm:pt>
    <dgm:pt modelId="{E8D2BD29-A17B-4819-A472-AA1D128F938B}" type="sibTrans" cxnId="{F5D8D88A-0CD1-4C79-B1EE-E080E6B03528}">
      <dgm:prSet/>
      <dgm:spPr/>
      <dgm:t>
        <a:bodyPr/>
        <a:lstStyle/>
        <a:p>
          <a:endParaRPr lang="en-US"/>
        </a:p>
      </dgm:t>
    </dgm:pt>
    <dgm:pt modelId="{0BAC90E0-CB89-42DD-9CAF-2F700E7A3125}">
      <dgm:prSet phldrT="[Text]"/>
      <dgm:spPr/>
      <dgm:t>
        <a:bodyPr/>
        <a:lstStyle/>
        <a:p>
          <a:r>
            <a:rPr lang="en-US" dirty="0"/>
            <a:t>Load forecast</a:t>
          </a:r>
        </a:p>
      </dgm:t>
    </dgm:pt>
    <dgm:pt modelId="{2BF97749-BDA2-4CAB-BD93-BDB94DD7A41B}" type="parTrans" cxnId="{BB6D649B-2B09-4CA8-B96E-DFA1F6D221FB}">
      <dgm:prSet/>
      <dgm:spPr/>
      <dgm:t>
        <a:bodyPr/>
        <a:lstStyle/>
        <a:p>
          <a:endParaRPr lang="en-US"/>
        </a:p>
      </dgm:t>
    </dgm:pt>
    <dgm:pt modelId="{AE5D53F8-1A78-49E1-8830-396991BCC182}" type="sibTrans" cxnId="{BB6D649B-2B09-4CA8-B96E-DFA1F6D221FB}">
      <dgm:prSet/>
      <dgm:spPr/>
      <dgm:t>
        <a:bodyPr/>
        <a:lstStyle/>
        <a:p>
          <a:endParaRPr lang="en-US"/>
        </a:p>
      </dgm:t>
    </dgm:pt>
    <dgm:pt modelId="{A0A8AD67-B41E-4A9C-80F0-244D56FE571B}">
      <dgm:prSet phldrT="[Text]"/>
      <dgm:spPr/>
      <dgm:t>
        <a:bodyPr/>
        <a:lstStyle/>
        <a:p>
          <a:r>
            <a:rPr lang="en-US" dirty="0"/>
            <a:t>Environmental compliance costs</a:t>
          </a:r>
        </a:p>
      </dgm:t>
    </dgm:pt>
    <dgm:pt modelId="{3DA745D7-87C3-4A15-872D-E114CC5EA96E}" type="parTrans" cxnId="{082C0D06-093C-4FDE-B738-8F5938755560}">
      <dgm:prSet/>
      <dgm:spPr/>
      <dgm:t>
        <a:bodyPr/>
        <a:lstStyle/>
        <a:p>
          <a:endParaRPr lang="en-US"/>
        </a:p>
      </dgm:t>
    </dgm:pt>
    <dgm:pt modelId="{10383410-98E3-42CA-951C-AA2CE0C4C7A8}" type="sibTrans" cxnId="{082C0D06-093C-4FDE-B738-8F5938755560}">
      <dgm:prSet/>
      <dgm:spPr/>
      <dgm:t>
        <a:bodyPr/>
        <a:lstStyle/>
        <a:p>
          <a:endParaRPr lang="en-US"/>
        </a:p>
      </dgm:t>
    </dgm:pt>
    <dgm:pt modelId="{FEAD15CE-5609-4CCE-BA8A-6D9A13457D24}">
      <dgm:prSet phldrT="[Text]"/>
      <dgm:spPr/>
      <dgm:t>
        <a:bodyPr/>
        <a:lstStyle/>
        <a:p>
          <a:r>
            <a:rPr lang="en-US" dirty="0"/>
            <a:t>Screen technologies</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A6E8D9ED-2F4D-441A-A113-3AC94E116B27}">
      <dgm:prSet phldrT="[Text]"/>
      <dgm:spPr/>
      <dgm:t>
        <a:bodyPr/>
        <a:lstStyle/>
        <a:p>
          <a:r>
            <a:rPr lang="en-US" dirty="0"/>
            <a:t>Environmental regulations</a:t>
          </a:r>
        </a:p>
      </dgm:t>
    </dgm:pt>
    <dgm:pt modelId="{6AA7423A-C367-494D-B8A9-64276640D37F}" type="parTrans" cxnId="{29F4ADFB-2C8F-447C-B6FE-12383786A42D}">
      <dgm:prSet/>
      <dgm:spPr/>
      <dgm:t>
        <a:bodyPr/>
        <a:lstStyle/>
        <a:p>
          <a:endParaRPr lang="en-US"/>
        </a:p>
      </dgm:t>
    </dgm:pt>
    <dgm:pt modelId="{FADA80C3-2003-4924-BA8B-8F16DAA385BA}" type="sibTrans" cxnId="{29F4ADFB-2C8F-447C-B6FE-12383786A42D}">
      <dgm:prSet/>
      <dgm:spPr/>
      <dgm:t>
        <a:bodyPr/>
        <a:lstStyle/>
        <a:p>
          <a:endParaRPr lang="en-US"/>
        </a:p>
      </dgm:t>
    </dgm:pt>
    <dgm:pt modelId="{2A07D45D-8992-4569-BD45-B09AFA9CF688}">
      <dgm:prSet phldrT="[Text]"/>
      <dgm:spPr/>
      <dgm:t>
        <a:bodyPr/>
        <a:lstStyle/>
        <a:p>
          <a:r>
            <a:rPr lang="en-US" dirty="0"/>
            <a:t>Screen technologies to determine</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60411912-E746-44E1-B615-2A79890C1616}">
      <dgm:prSet phldrT="[Text]"/>
      <dgm:spPr/>
      <dgm:t>
        <a:bodyPr/>
        <a:lstStyle/>
        <a:p>
          <a:r>
            <a:rPr lang="en-US" dirty="0"/>
            <a:t>Technical limitations</a:t>
          </a:r>
        </a:p>
      </dgm:t>
    </dgm:pt>
    <dgm:pt modelId="{B19BCA3A-98F2-4BCA-B093-44296786C3E2}" type="parTrans" cxnId="{7843EF64-F3CB-47F0-8B19-6D32AD7E066F}">
      <dgm:prSet/>
      <dgm:spPr/>
      <dgm:t>
        <a:bodyPr/>
        <a:lstStyle/>
        <a:p>
          <a:endParaRPr lang="en-US"/>
        </a:p>
      </dgm:t>
    </dgm:pt>
    <dgm:pt modelId="{782412B2-9B7D-40EE-B43F-C242DE402915}" type="sibTrans" cxnId="{7843EF64-F3CB-47F0-8B19-6D32AD7E066F}">
      <dgm:prSet/>
      <dgm:spPr/>
      <dgm:t>
        <a:bodyPr/>
        <a:lstStyle/>
        <a:p>
          <a:endParaRPr lang="en-US"/>
        </a:p>
      </dgm:t>
    </dgm:pt>
    <dgm:pt modelId="{D69C786D-F478-46EE-8653-4E819F6C1643}">
      <dgm:prSet phldrT="[Text]"/>
      <dgm:spPr/>
      <dgm:t>
        <a:bodyPr/>
        <a:lstStyle/>
        <a:p>
          <a:r>
            <a:rPr lang="en-US" dirty="0"/>
            <a:t>Commercial availability</a:t>
          </a:r>
        </a:p>
      </dgm:t>
    </dgm:pt>
    <dgm:pt modelId="{31625F5D-ECDC-4B1C-804C-BCA0E4667A6A}" type="parTrans" cxnId="{3A11B831-44D5-49E3-AD4E-0E1818E0BDE3}">
      <dgm:prSet/>
      <dgm:spPr/>
      <dgm:t>
        <a:bodyPr/>
        <a:lstStyle/>
        <a:p>
          <a:endParaRPr lang="en-US"/>
        </a:p>
      </dgm:t>
    </dgm:pt>
    <dgm:pt modelId="{14E3D91A-9090-4CC8-AEC6-DDADADFAA09C}" type="sibTrans" cxnId="{3A11B831-44D5-49E3-AD4E-0E1818E0BDE3}">
      <dgm:prSet/>
      <dgm:spPr/>
      <dgm:t>
        <a:bodyPr/>
        <a:lstStyle/>
        <a:p>
          <a:endParaRPr lang="en-US"/>
        </a:p>
      </dgm:t>
    </dgm:pt>
    <dgm:pt modelId="{2979CCF5-0B33-4B50-BB0E-9341A545B25F}">
      <dgm:prSet phldrT="[Text]"/>
      <dgm:spPr/>
      <dgm:t>
        <a:bodyPr/>
        <a:lstStyle/>
        <a:p>
          <a:r>
            <a:rPr lang="en-US" dirty="0"/>
            <a:t>Create and refine scenarios to use in Steps 2 and 3</a:t>
          </a:r>
        </a:p>
      </dgm:t>
    </dgm:pt>
    <dgm:pt modelId="{8076A06F-EB08-4CB9-960D-71116A22030E}" type="parTrans" cxnId="{B5E43D98-8BFD-4E77-952A-7AB8CC2B3A34}">
      <dgm:prSet/>
      <dgm:spPr/>
      <dgm:t>
        <a:bodyPr/>
        <a:lstStyle/>
        <a:p>
          <a:endParaRPr lang="en-US"/>
        </a:p>
      </dgm:t>
    </dgm:pt>
    <dgm:pt modelId="{AB202566-F7CA-478C-85E6-188882CF62A8}" type="sibTrans" cxnId="{B5E43D98-8BFD-4E77-952A-7AB8CC2B3A34}">
      <dgm:prSet/>
      <dgm:spPr/>
      <dgm:t>
        <a:bodyPr/>
        <a:lstStyle/>
        <a:p>
          <a:endParaRPr lang="en-US"/>
        </a:p>
      </dgm:t>
    </dgm:pt>
    <dgm:pt modelId="{95784EE5-D4DD-4529-B21C-62CE3B2A4DF1}">
      <dgm:prSet phldrT="[Text]"/>
      <dgm:spPr/>
      <dgm:t>
        <a:bodyPr/>
        <a:lstStyle/>
        <a:p>
          <a:r>
            <a:rPr lang="en-US" dirty="0"/>
            <a:t>Anticipated retirement dates</a:t>
          </a:r>
        </a:p>
      </dgm:t>
    </dgm:pt>
    <dgm:pt modelId="{85D6A067-1575-49EB-901D-0C853F9BB316}" type="parTrans" cxnId="{2DC73F57-4C96-4FF1-A76F-5147B929A841}">
      <dgm:prSet/>
      <dgm:spPr/>
      <dgm:t>
        <a:bodyPr/>
        <a:lstStyle/>
        <a:p>
          <a:endParaRPr lang="en-US"/>
        </a:p>
      </dgm:t>
    </dgm:pt>
    <dgm:pt modelId="{982D9D03-0400-43E2-A47E-2880170F19CD}" type="sibTrans" cxnId="{2DC73F57-4C96-4FF1-A76F-5147B929A841}">
      <dgm:prSet/>
      <dgm:spPr/>
      <dgm:t>
        <a:bodyPr/>
        <a:lstStyle/>
        <a:p>
          <a:endParaRPr lang="en-US"/>
        </a:p>
      </dgm:t>
    </dgm:pt>
    <dgm:pt modelId="{B6F880FA-7B0A-4A6C-BE66-CDA42CF38D21}">
      <dgm:prSet phldrT="[Text]"/>
      <dgm:spPr/>
      <dgm:t>
        <a:bodyPr/>
        <a:lstStyle/>
        <a:p>
          <a:r>
            <a:rPr lang="en-US" dirty="0"/>
            <a:t>Operational characteristics of existing generation</a:t>
          </a:r>
        </a:p>
      </dgm:t>
    </dgm:pt>
    <dgm:pt modelId="{D4DB6C3B-C25C-46F1-A95E-F152DCFF5DAA}" type="parTrans" cxnId="{343EEDE1-EFD1-4F57-AA71-56A3D2B611AB}">
      <dgm:prSet/>
      <dgm:spPr/>
      <dgm:t>
        <a:bodyPr/>
        <a:lstStyle/>
        <a:p>
          <a:endParaRPr lang="en-US"/>
        </a:p>
      </dgm:t>
    </dgm:pt>
    <dgm:pt modelId="{ACAC04C9-A828-4727-A687-BEE07D3E6F71}" type="sibTrans" cxnId="{343EEDE1-EFD1-4F57-AA71-56A3D2B611AB}">
      <dgm:prSet/>
      <dgm:spPr/>
      <dgm:t>
        <a:bodyPr/>
        <a:lstStyle/>
        <a:p>
          <a:endParaRPr lang="en-US"/>
        </a:p>
      </dgm:t>
    </dgm:pt>
    <dgm:pt modelId="{94DB8EF4-DC14-474C-AFE8-898211905B4A}">
      <dgm:prSet phldrT="[Text]"/>
      <dgm:spPr/>
      <dgm:t>
        <a:bodyPr/>
        <a:lstStyle/>
        <a:p>
          <a:r>
            <a:rPr lang="en-US" dirty="0"/>
            <a:t>Fundamentals (commodity prices)</a:t>
          </a:r>
        </a:p>
      </dgm:t>
    </dgm:pt>
    <dgm:pt modelId="{7C742E05-A35F-416D-ACA0-615D5B86F69B}" type="parTrans" cxnId="{1439949E-257A-4841-83D8-1D226F1EAC0F}">
      <dgm:prSet/>
      <dgm:spPr/>
      <dgm:t>
        <a:bodyPr/>
        <a:lstStyle/>
        <a:p>
          <a:endParaRPr lang="en-US"/>
        </a:p>
      </dgm:t>
    </dgm:pt>
    <dgm:pt modelId="{27EEF118-B3E0-49D1-8DA8-8EC828A786FC}" type="sibTrans" cxnId="{1439949E-257A-4841-83D8-1D226F1EAC0F}">
      <dgm:prSet/>
      <dgm:spPr/>
      <dgm:t>
        <a:bodyPr/>
        <a:lstStyle/>
        <a:p>
          <a:endParaRPr lang="en-US"/>
        </a:p>
      </dgm:t>
    </dgm:pt>
    <dgm:pt modelId="{7BCDE0C7-419F-479F-831B-2C7A9E68BCDB}">
      <dgm:prSet phldrT="[Text]"/>
      <dgm:spPr/>
      <dgm:t>
        <a:bodyPr/>
        <a:lstStyle/>
        <a:p>
          <a:r>
            <a:rPr lang="en-US" dirty="0"/>
            <a:t>Feasibility in service area</a:t>
          </a:r>
        </a:p>
      </dgm:t>
    </dgm:pt>
    <dgm:pt modelId="{665E5754-39D4-4C60-8505-708DCF400BD2}" type="parTrans" cxnId="{E3AF6FC5-58EC-4111-9EB0-52C7CE2961A4}">
      <dgm:prSet/>
      <dgm:spPr/>
      <dgm:t>
        <a:bodyPr/>
        <a:lstStyle/>
        <a:p>
          <a:endParaRPr lang="en-US"/>
        </a:p>
      </dgm:t>
    </dgm:pt>
    <dgm:pt modelId="{555C53BB-0C2A-4995-802A-999747C2866A}" type="sibTrans" cxnId="{E3AF6FC5-58EC-4111-9EB0-52C7CE2961A4}">
      <dgm:prSet/>
      <dgm:spPr/>
      <dgm:t>
        <a:bodyPr/>
        <a:lstStyle/>
        <a:p>
          <a:endParaRPr lang="en-US"/>
        </a:p>
      </dgm:t>
    </dgm:pt>
    <dgm:pt modelId="{EC10BFB7-A277-4725-8872-7EF48F8A1236}">
      <dgm:prSet phldrT="[Text]"/>
      <dgm:spPr/>
      <dgm:t>
        <a:bodyPr/>
        <a:lstStyle/>
        <a:p>
          <a:r>
            <a:rPr lang="en-US" dirty="0"/>
            <a:t>Energy efficiency potential and costs</a:t>
          </a:r>
        </a:p>
      </dgm:t>
    </dgm:pt>
    <dgm:pt modelId="{0AA9DF06-8A68-4DE1-82C3-FFD41FC20683}" type="parTrans" cxnId="{7086C27E-E144-4FC4-8274-B1B20DAFFD0B}">
      <dgm:prSet/>
      <dgm:spPr/>
      <dgm:t>
        <a:bodyPr/>
        <a:lstStyle/>
        <a:p>
          <a:endParaRPr lang="en-US"/>
        </a:p>
      </dgm:t>
    </dgm:pt>
    <dgm:pt modelId="{29632E13-C8FA-4917-84AB-5BAA6FD32357}" type="sibTrans" cxnId="{7086C27E-E144-4FC4-8274-B1B20DAFFD0B}">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4">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4" custScaleY="96824" custLinFactNeighborY="-678">
        <dgm:presLayoutVars>
          <dgm:bulletEnabled val="1"/>
        </dgm:presLayoutVars>
      </dgm:prSet>
      <dgm:spPr/>
    </dgm:pt>
    <dgm:pt modelId="{65CD0A1D-FAD1-436D-8262-F0C6A43FEBB4}" type="pres">
      <dgm:prSet presAssocID="{84BDA9DB-7C61-4E03-92E0-6B8E379DDE89}" presName="space" presStyleCnt="0"/>
      <dgm:spPr/>
    </dgm:pt>
    <dgm:pt modelId="{D9398CA5-2CEB-4E6A-A936-C1E0EEDE86E2}" type="pres">
      <dgm:prSet presAssocID="{9293491C-19CB-4CA8-B9BB-737AE8C45305}" presName="composite" presStyleCnt="0"/>
      <dgm:spPr/>
    </dgm:pt>
    <dgm:pt modelId="{C83D33A7-0D73-4513-9868-C2AB9D86108D}" type="pres">
      <dgm:prSet presAssocID="{9293491C-19CB-4CA8-B9BB-737AE8C45305}" presName="parTx" presStyleLbl="alignNode1" presStyleIdx="1" presStyleCnt="4" custLinFactX="4539" custLinFactNeighborX="100000" custLinFactNeighborY="2076">
        <dgm:presLayoutVars>
          <dgm:chMax val="0"/>
          <dgm:chPref val="0"/>
          <dgm:bulletEnabled val="1"/>
        </dgm:presLayoutVars>
      </dgm:prSet>
      <dgm:spPr/>
    </dgm:pt>
    <dgm:pt modelId="{92F4FC10-2313-44A7-AD5E-440B4644F298}" type="pres">
      <dgm:prSet presAssocID="{9293491C-19CB-4CA8-B9BB-737AE8C45305}" presName="desTx" presStyleLbl="alignAccFollowNode1" presStyleIdx="1" presStyleCnt="4" custScaleY="97027" custLinFactX="4538" custLinFactNeighborX="100000" custLinFactNeighborY="-364">
        <dgm:presLayoutVars>
          <dgm:bulletEnabled val="1"/>
        </dgm:presLayoutVars>
      </dgm:prSet>
      <dgm:spPr/>
    </dgm:pt>
    <dgm:pt modelId="{FB029C0F-26EF-4A27-A57A-B96F237BBA4B}" type="pres">
      <dgm:prSet presAssocID="{458AB722-BFFB-4209-AEE7-AA31062A0B0D}"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2" presStyleCnt="4" custLinFactX="634" custLinFactNeighborX="100000" custLinFactNeighborY="2">
        <dgm:presLayoutVars>
          <dgm:chMax val="0"/>
          <dgm:chPref val="0"/>
          <dgm:bulletEnabled val="1"/>
        </dgm:presLayoutVars>
      </dgm:prSet>
      <dgm:spPr/>
    </dgm:pt>
    <dgm:pt modelId="{35FF2501-67D3-4950-8E88-FD5ED7B9BD82}" type="pres">
      <dgm:prSet presAssocID="{FEAD15CE-5609-4CCE-BA8A-6D9A13457D24}" presName="desTx" presStyleLbl="alignAccFollowNode1" presStyleIdx="2" presStyleCnt="4" custScaleY="96450" custLinFactX="633" custLinFactNeighborX="100000" custLinFactNeighborY="-785">
        <dgm:presLayoutVars>
          <dgm:bulletEnabled val="1"/>
        </dgm:presLayoutVars>
      </dgm:prSet>
      <dgm:spPr/>
    </dgm:pt>
    <dgm:pt modelId="{FD108F85-D636-4A00-A382-68A6ED710079}" type="pres">
      <dgm:prSet presAssocID="{316D3678-A50D-4A45-915D-610FAF108BCC}" presName="space" presStyleCnt="0"/>
      <dgm:spPr/>
    </dgm:pt>
    <dgm:pt modelId="{DC9B6386-48B6-4BF4-A3E8-665C9FC866EE}" type="pres">
      <dgm:prSet presAssocID="{43FFADF3-1DBA-4534-8848-7D108DDE37F4}" presName="composite" presStyleCnt="0"/>
      <dgm:spPr/>
    </dgm:pt>
    <dgm:pt modelId="{58FA3EA9-55F9-4453-A462-9BFD274A529D}" type="pres">
      <dgm:prSet presAssocID="{43FFADF3-1DBA-4534-8848-7D108DDE37F4}" presName="parTx" presStyleLbl="alignNode1" presStyleIdx="3" presStyleCnt="4" custLinFactX="-100000" custLinFactNeighborX="-132771" custLinFactNeighborY="1037">
        <dgm:presLayoutVars>
          <dgm:chMax val="0"/>
          <dgm:chPref val="0"/>
          <dgm:bulletEnabled val="1"/>
        </dgm:presLayoutVars>
      </dgm:prSet>
      <dgm:spPr/>
    </dgm:pt>
    <dgm:pt modelId="{A6C50AE5-299E-4A29-9CAB-61BBB0EF50AF}" type="pres">
      <dgm:prSet presAssocID="{43FFADF3-1DBA-4534-8848-7D108DDE37F4}" presName="desTx" presStyleLbl="alignAccFollowNode1" presStyleIdx="3" presStyleCnt="4" custScaleY="96668" custLinFactX="-100000" custLinFactNeighborX="-132771" custLinFactNeighborY="-233">
        <dgm:presLayoutVars>
          <dgm:bulletEnabled val="1"/>
        </dgm:presLayoutVars>
      </dgm:prSet>
      <dgm:spPr/>
    </dgm:pt>
  </dgm:ptLst>
  <dgm:cxnLst>
    <dgm:cxn modelId="{FA83F004-B629-4BA2-8D22-1CC015FF72FE}" type="presOf" srcId="{43FFADF3-1DBA-4534-8848-7D108DDE37F4}" destId="{58FA3EA9-55F9-4453-A462-9BFD274A529D}" srcOrd="0" destOrd="0" presId="urn:microsoft.com/office/officeart/2005/8/layout/hList1"/>
    <dgm:cxn modelId="{082C0D06-093C-4FDE-B738-8F5938755560}" srcId="{27AE6D60-3BB8-43E4-82DA-D6D444ECE2D5}" destId="{A0A8AD67-B41E-4A9C-80F0-244D56FE571B}" srcOrd="3" destOrd="0" parTransId="{3DA745D7-87C3-4A15-872D-E114CC5EA96E}" sibTransId="{10383410-98E3-42CA-951C-AA2CE0C4C7A8}"/>
    <dgm:cxn modelId="{2650D411-8F16-46D8-ACC5-487703E2E412}" type="presOf" srcId="{60411912-E746-44E1-B615-2A79890C1616}" destId="{35FF2501-67D3-4950-8E88-FD5ED7B9BD82}" srcOrd="0" destOrd="2" presId="urn:microsoft.com/office/officeart/2005/8/layout/hList1"/>
    <dgm:cxn modelId="{C9B06420-EB7E-4B0D-B24A-DD013B870C01}" type="presOf" srcId="{D69C786D-F478-46EE-8653-4E819F6C1643}" destId="{35FF2501-67D3-4950-8E88-FD5ED7B9BD82}" srcOrd="0" destOrd="3" presId="urn:microsoft.com/office/officeart/2005/8/layout/hList1"/>
    <dgm:cxn modelId="{4201DF21-79DE-4A42-9207-302D995DFD92}" type="presOf" srcId="{0BAC90E0-CB89-42DD-9CAF-2F700E7A3125}" destId="{92F4FC10-2313-44A7-AD5E-440B4644F298}" srcOrd="0" destOrd="2"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B08C1929-0E86-4A69-8FEB-EE1134442B48}" type="presOf" srcId="{EC10BFB7-A277-4725-8872-7EF48F8A1236}" destId="{901DE1C6-DEE4-45EB-8EBA-0910576F3DCC}" srcOrd="0" destOrd="4" presId="urn:microsoft.com/office/officeart/2005/8/layout/hList1"/>
    <dgm:cxn modelId="{0DA29629-AACC-4795-BFB7-5F15E275455C}" type="presOf" srcId="{7BCDE0C7-419F-479F-831B-2C7A9E68BCDB}" destId="{35FF2501-67D3-4950-8E88-FD5ED7B9BD82}" srcOrd="0" destOrd="1" presId="urn:microsoft.com/office/officeart/2005/8/layout/hList1"/>
    <dgm:cxn modelId="{3A11B831-44D5-49E3-AD4E-0E1818E0BDE3}" srcId="{2A07D45D-8992-4569-BD45-B09AFA9CF688}" destId="{D69C786D-F478-46EE-8653-4E819F6C1643}" srcOrd="2" destOrd="0" parTransId="{31625F5D-ECDC-4B1C-804C-BCA0E4667A6A}" sibTransId="{14E3D91A-9090-4CC8-AEC6-DDADADFAA09C}"/>
    <dgm:cxn modelId="{3B75EA32-97B2-472F-8363-A5F3C2A4A275}" srcId="{FDF6EE55-7AA1-4764-AB85-991A0F510982}" destId="{FEAD15CE-5609-4CCE-BA8A-6D9A13457D24}" srcOrd="2" destOrd="0" parTransId="{5B543B1B-000E-4203-8ED6-6B3015E4B8F4}" sibTransId="{316D3678-A50D-4A45-915D-610FAF108BCC}"/>
    <dgm:cxn modelId="{D097FD32-67B6-41C3-B41E-D88ECF88AA02}" type="presOf" srcId="{A6E8D9ED-2F4D-441A-A113-3AC94E116B27}" destId="{901DE1C6-DEE4-45EB-8EBA-0910576F3DCC}" srcOrd="0" destOrd="3" presId="urn:microsoft.com/office/officeart/2005/8/layout/hList1"/>
    <dgm:cxn modelId="{3781B161-62E5-4C2A-972C-9BF4FFE78A57}" type="presOf" srcId="{95784EE5-D4DD-4529-B21C-62CE3B2A4DF1}" destId="{901DE1C6-DEE4-45EB-8EBA-0910576F3DCC}" srcOrd="0" destOrd="2" presId="urn:microsoft.com/office/officeart/2005/8/layout/hList1"/>
    <dgm:cxn modelId="{7843EF64-F3CB-47F0-8B19-6D32AD7E066F}" srcId="{2A07D45D-8992-4569-BD45-B09AFA9CF688}" destId="{60411912-E746-44E1-B615-2A79890C1616}" srcOrd="1" destOrd="0" parTransId="{B19BCA3A-98F2-4BCA-B093-44296786C3E2}" sibTransId="{782412B2-9B7D-40EE-B43F-C242DE402915}"/>
    <dgm:cxn modelId="{FEA91049-A010-47DF-BCF0-B3143B0594BF}" srcId="{FEAD15CE-5609-4CCE-BA8A-6D9A13457D24}" destId="{2A07D45D-8992-4569-BD45-B09AFA9CF688}" srcOrd="0" destOrd="0" parTransId="{ADFF1A85-81D9-497E-BA14-B2EC40E0883D}" sibTransId="{A7E2091E-8205-4E22-96F3-3504C230181E}"/>
    <dgm:cxn modelId="{7FC6A14A-16FE-4D96-BACF-B491BE64390D}" type="presOf" srcId="{535EB4F3-E879-4620-BEE8-4225BB5702FE}" destId="{BA3B4BAB-2A5D-4D6D-8F8A-F30FEA836EFE}" srcOrd="0" destOrd="0" presId="urn:microsoft.com/office/officeart/2005/8/layout/hList1"/>
    <dgm:cxn modelId="{9CDDB473-1500-4003-BC6A-167C2037FCFD}" type="presOf" srcId="{9293491C-19CB-4CA8-B9BB-737AE8C45305}" destId="{C83D33A7-0D73-4513-9868-C2AB9D86108D}" srcOrd="0" destOrd="0" presId="urn:microsoft.com/office/officeart/2005/8/layout/hList1"/>
    <dgm:cxn modelId="{DEB90C74-04ED-4F53-83F9-719BC8D82E93}" type="presOf" srcId="{A0A8AD67-B41E-4A9C-80F0-244D56FE571B}" destId="{92F4FC10-2313-44A7-AD5E-440B4644F298}" srcOrd="0" destOrd="4" presId="urn:microsoft.com/office/officeart/2005/8/layout/hList1"/>
    <dgm:cxn modelId="{C4C83255-01F0-4721-B228-8A14A2567428}" type="presOf" srcId="{5BFC123E-3550-4D32-9622-B63036D11613}" destId="{92F4FC10-2313-44A7-AD5E-440B4644F298}" srcOrd="0" destOrd="3" presId="urn:microsoft.com/office/officeart/2005/8/layout/hList1"/>
    <dgm:cxn modelId="{2DC73F57-4C96-4FF1-A76F-5147B929A841}" srcId="{31E057D4-FEEE-486B-9E3A-3C3B9DFF004E}" destId="{95784EE5-D4DD-4529-B21C-62CE3B2A4DF1}" srcOrd="1" destOrd="0" parTransId="{85D6A067-1575-49EB-901D-0C853F9BB316}" sibTransId="{982D9D03-0400-43E2-A47E-2880170F19CD}"/>
    <dgm:cxn modelId="{8630AD7D-F37C-4FB3-A421-4E4AB07197F6}" type="presOf" srcId="{FDF6EE55-7AA1-4764-AB85-991A0F510982}" destId="{1BA0AC8F-FCE4-4464-AEA3-293113750665}" srcOrd="0" destOrd="0" presId="urn:microsoft.com/office/officeart/2005/8/layout/hList1"/>
    <dgm:cxn modelId="{7086C27E-E144-4FC4-8274-B1B20DAFFD0B}" srcId="{31E057D4-FEEE-486B-9E3A-3C3B9DFF004E}" destId="{EC10BFB7-A277-4725-8872-7EF48F8A1236}" srcOrd="3" destOrd="0" parTransId="{0AA9DF06-8A68-4DE1-82C3-FFD41FC20683}" sibTransId="{29632E13-C8FA-4917-84AB-5BAA6FD32357}"/>
    <dgm:cxn modelId="{B3766985-0EEE-448E-8C07-3099ACB3F502}" type="presOf" srcId="{02148A20-E12B-4CF3-BA59-E0965596D362}" destId="{A6C50AE5-299E-4A29-9CAB-61BBB0EF50AF}" srcOrd="0" destOrd="0" presId="urn:microsoft.com/office/officeart/2005/8/layout/hList1"/>
    <dgm:cxn modelId="{8CD1588A-DD66-4CE4-957A-6724617840EB}" srcId="{FDF6EE55-7AA1-4764-AB85-991A0F510982}" destId="{535EB4F3-E879-4620-BEE8-4225BB5702FE}" srcOrd="0" destOrd="0" parTransId="{2D4741C6-1780-4432-B33D-06CA5372F745}" sibTransId="{84BDA9DB-7C61-4E03-92E0-6B8E379DDE89}"/>
    <dgm:cxn modelId="{F5D8D88A-0CD1-4C79-B1EE-E080E6B03528}" srcId="{43FFADF3-1DBA-4534-8848-7D108DDE37F4}" destId="{02148A20-E12B-4CF3-BA59-E0965596D362}" srcOrd="0" destOrd="0" parTransId="{2FCB619A-DB2C-474C-AAF6-DC38B0D452A0}" sibTransId="{E8D2BD29-A17B-4819-A472-AA1D128F938B}"/>
    <dgm:cxn modelId="{F6AD2A91-5C14-4ADB-BCA2-49ECF8BC25EA}" srcId="{FDF6EE55-7AA1-4764-AB85-991A0F510982}" destId="{9293491C-19CB-4CA8-B9BB-737AE8C45305}" srcOrd="1" destOrd="0" parTransId="{41282D85-2906-4497-A80E-B9203EAEEFFA}" sibTransId="{458AB722-BFFB-4209-AEE7-AA31062A0B0D}"/>
    <dgm:cxn modelId="{5A1E8A96-0221-4A8E-8C43-DDD64527F89A}" type="presOf" srcId="{94DB8EF4-DC14-474C-AFE8-898211905B4A}" destId="{92F4FC10-2313-44A7-AD5E-440B4644F298}" srcOrd="0" destOrd="1" presId="urn:microsoft.com/office/officeart/2005/8/layout/hList1"/>
    <dgm:cxn modelId="{B5E43D98-8BFD-4E77-952A-7AB8CC2B3A34}" srcId="{43FFADF3-1DBA-4534-8848-7D108DDE37F4}" destId="{2979CCF5-0B33-4B50-BB0E-9341A545B25F}" srcOrd="1" destOrd="0" parTransId="{8076A06F-EB08-4CB9-960D-71116A22030E}" sibTransId="{AB202566-F7CA-478C-85E6-188882CF62A8}"/>
    <dgm:cxn modelId="{BB6D649B-2B09-4CA8-B96E-DFA1F6D221FB}" srcId="{27AE6D60-3BB8-43E4-82DA-D6D444ECE2D5}" destId="{0BAC90E0-CB89-42DD-9CAF-2F700E7A3125}" srcOrd="1" destOrd="0" parTransId="{2BF97749-BDA2-4CAB-BD93-BDB94DD7A41B}" sibTransId="{AE5D53F8-1A78-49E1-8830-396991BCC182}"/>
    <dgm:cxn modelId="{1439949E-257A-4841-83D8-1D226F1EAC0F}" srcId="{27AE6D60-3BB8-43E4-82DA-D6D444ECE2D5}" destId="{94DB8EF4-DC14-474C-AFE8-898211905B4A}" srcOrd="0" destOrd="0" parTransId="{7C742E05-A35F-416D-ACA0-615D5B86F69B}" sibTransId="{27EEF118-B3E0-49D1-8DA8-8EC828A786FC}"/>
    <dgm:cxn modelId="{96C80BAF-8662-4FD6-82CD-0F98B2D16B47}" type="presOf" srcId="{31E057D4-FEEE-486B-9E3A-3C3B9DFF004E}" destId="{901DE1C6-DEE4-45EB-8EBA-0910576F3DCC}" srcOrd="0" destOrd="0" presId="urn:microsoft.com/office/officeart/2005/8/layout/hList1"/>
    <dgm:cxn modelId="{B65BF4B2-4D2B-437B-AA69-AD4F61549F29}" type="presOf" srcId="{2A07D45D-8992-4569-BD45-B09AFA9CF688}" destId="{35FF2501-67D3-4950-8E88-FD5ED7B9BD82}" srcOrd="0" destOrd="0" presId="urn:microsoft.com/office/officeart/2005/8/layout/hList1"/>
    <dgm:cxn modelId="{FFC8EDB6-51A5-4947-BF61-321E642A9C21}" type="presOf" srcId="{FEAD15CE-5609-4CCE-BA8A-6D9A13457D24}" destId="{4125746B-3118-40D8-BA53-0EE2F94015E0}" srcOrd="0" destOrd="0" presId="urn:microsoft.com/office/officeart/2005/8/layout/hList1"/>
    <dgm:cxn modelId="{0E3121BA-6952-40BF-B5CB-D5942C4501CE}" srcId="{27AE6D60-3BB8-43E4-82DA-D6D444ECE2D5}" destId="{5BFC123E-3550-4D32-9622-B63036D11613}" srcOrd="2" destOrd="0" parTransId="{681A2285-6FCB-4013-A876-0E6D6517938B}" sibTransId="{8E89C74E-4801-4F76-BD6B-7F5F727D2C88}"/>
    <dgm:cxn modelId="{56E9B7BA-5ACA-4068-A7A3-AA6DA0F2B729}" srcId="{9293491C-19CB-4CA8-B9BB-737AE8C45305}" destId="{27AE6D60-3BB8-43E4-82DA-D6D444ECE2D5}" srcOrd="0" destOrd="0" parTransId="{992E5287-2168-4FA1-B208-E6E02CFFD669}" sibTransId="{6BA53892-10BE-4572-B10B-B677961E2C10}"/>
    <dgm:cxn modelId="{E3AF6FC5-58EC-4111-9EB0-52C7CE2961A4}" srcId="{2A07D45D-8992-4569-BD45-B09AFA9CF688}" destId="{7BCDE0C7-419F-479F-831B-2C7A9E68BCDB}" srcOrd="0" destOrd="0" parTransId="{665E5754-39D4-4C60-8505-708DCF400BD2}" sibTransId="{555C53BB-0C2A-4995-802A-999747C2866A}"/>
    <dgm:cxn modelId="{8C25AAC5-7BA1-499A-9493-040B578AF230}" type="presOf" srcId="{27AE6D60-3BB8-43E4-82DA-D6D444ECE2D5}" destId="{92F4FC10-2313-44A7-AD5E-440B4644F298}" srcOrd="0" destOrd="0" presId="urn:microsoft.com/office/officeart/2005/8/layout/hList1"/>
    <dgm:cxn modelId="{343EEDE1-EFD1-4F57-AA71-56A3D2B611AB}" srcId="{31E057D4-FEEE-486B-9E3A-3C3B9DFF004E}" destId="{B6F880FA-7B0A-4A6C-BE66-CDA42CF38D21}" srcOrd="0" destOrd="0" parTransId="{D4DB6C3B-C25C-46F1-A95E-F152DCFF5DAA}" sibTransId="{ACAC04C9-A828-4727-A687-BEE07D3E6F71}"/>
    <dgm:cxn modelId="{2EB1CEE4-4830-4133-A00F-9D045C62D8FC}" type="presOf" srcId="{2979CCF5-0B33-4B50-BB0E-9341A545B25F}" destId="{A6C50AE5-299E-4A29-9CAB-61BBB0EF50AF}" srcOrd="0" destOrd="1" presId="urn:microsoft.com/office/officeart/2005/8/layout/hList1"/>
    <dgm:cxn modelId="{828B17E5-582C-416D-ADDD-1FD41F3672B8}" srcId="{FDF6EE55-7AA1-4764-AB85-991A0F510982}" destId="{43FFADF3-1DBA-4534-8848-7D108DDE37F4}" srcOrd="3" destOrd="0" parTransId="{FBDE537C-B5D9-4BF4-BBD6-184666C7A6F0}" sibTransId="{B9D9EB28-DBF3-4AC7-B4CC-729E3077E9BC}"/>
    <dgm:cxn modelId="{2DCC11F3-5CB3-49B6-8DF6-FF0FE8AD8A9F}" type="presOf" srcId="{B6F880FA-7B0A-4A6C-BE66-CDA42CF38D21}" destId="{901DE1C6-DEE4-45EB-8EBA-0910576F3DCC}" srcOrd="0" destOrd="1" presId="urn:microsoft.com/office/officeart/2005/8/layout/hList1"/>
    <dgm:cxn modelId="{29F4ADFB-2C8F-447C-B6FE-12383786A42D}" srcId="{31E057D4-FEEE-486B-9E3A-3C3B9DFF004E}" destId="{A6E8D9ED-2F4D-441A-A113-3AC94E116B27}" srcOrd="2" destOrd="0" parTransId="{6AA7423A-C367-494D-B8A9-64276640D37F}" sibTransId="{FADA80C3-2003-4924-BA8B-8F16DAA385BA}"/>
    <dgm:cxn modelId="{B2813CA8-62EB-422A-8FF2-EE3822E1E36B}" type="presParOf" srcId="{1BA0AC8F-FCE4-4464-AEA3-293113750665}" destId="{03389376-6ADC-4522-AE39-904239CF40E2}" srcOrd="0" destOrd="0" presId="urn:microsoft.com/office/officeart/2005/8/layout/hList1"/>
    <dgm:cxn modelId="{0234C071-9C47-48AA-9682-04819F874B69}" type="presParOf" srcId="{03389376-6ADC-4522-AE39-904239CF40E2}" destId="{BA3B4BAB-2A5D-4D6D-8F8A-F30FEA836EFE}" srcOrd="0" destOrd="0" presId="urn:microsoft.com/office/officeart/2005/8/layout/hList1"/>
    <dgm:cxn modelId="{AB39CC61-C01B-4864-8054-3ED9DD5CBE71}" type="presParOf" srcId="{03389376-6ADC-4522-AE39-904239CF40E2}" destId="{901DE1C6-DEE4-45EB-8EBA-0910576F3DCC}" srcOrd="1" destOrd="0" presId="urn:microsoft.com/office/officeart/2005/8/layout/hList1"/>
    <dgm:cxn modelId="{1B24761C-0E62-4EE3-9D23-0CA6536E0FA5}" type="presParOf" srcId="{1BA0AC8F-FCE4-4464-AEA3-293113750665}" destId="{65CD0A1D-FAD1-436D-8262-F0C6A43FEBB4}" srcOrd="1" destOrd="0" presId="urn:microsoft.com/office/officeart/2005/8/layout/hList1"/>
    <dgm:cxn modelId="{3508D79E-AFA9-4476-A9D8-C7B72E5E19FB}" type="presParOf" srcId="{1BA0AC8F-FCE4-4464-AEA3-293113750665}" destId="{D9398CA5-2CEB-4E6A-A936-C1E0EEDE86E2}" srcOrd="2" destOrd="0" presId="urn:microsoft.com/office/officeart/2005/8/layout/hList1"/>
    <dgm:cxn modelId="{5EA4FF62-FCB5-4845-A056-2FE8B6D5E621}" type="presParOf" srcId="{D9398CA5-2CEB-4E6A-A936-C1E0EEDE86E2}" destId="{C83D33A7-0D73-4513-9868-C2AB9D86108D}" srcOrd="0" destOrd="0" presId="urn:microsoft.com/office/officeart/2005/8/layout/hList1"/>
    <dgm:cxn modelId="{108E168E-CAD6-4E4F-BE21-054E513F5869}" type="presParOf" srcId="{D9398CA5-2CEB-4E6A-A936-C1E0EEDE86E2}" destId="{92F4FC10-2313-44A7-AD5E-440B4644F298}" srcOrd="1" destOrd="0" presId="urn:microsoft.com/office/officeart/2005/8/layout/hList1"/>
    <dgm:cxn modelId="{8EE74D52-37AB-44EF-BED3-4E15E9D69783}" type="presParOf" srcId="{1BA0AC8F-FCE4-4464-AEA3-293113750665}" destId="{FB029C0F-26EF-4A27-A57A-B96F237BBA4B}" srcOrd="3" destOrd="0" presId="urn:microsoft.com/office/officeart/2005/8/layout/hList1"/>
    <dgm:cxn modelId="{6C131F5D-3964-451A-98A4-03BE4C35445A}" type="presParOf" srcId="{1BA0AC8F-FCE4-4464-AEA3-293113750665}" destId="{1C542FD1-536C-4104-BEBD-DCAFFDED448B}" srcOrd="4" destOrd="0" presId="urn:microsoft.com/office/officeart/2005/8/layout/hList1"/>
    <dgm:cxn modelId="{3699C317-B7D8-4C0C-B9E9-4BB2F85E498F}" type="presParOf" srcId="{1C542FD1-536C-4104-BEBD-DCAFFDED448B}" destId="{4125746B-3118-40D8-BA53-0EE2F94015E0}" srcOrd="0" destOrd="0" presId="urn:microsoft.com/office/officeart/2005/8/layout/hList1"/>
    <dgm:cxn modelId="{EACEE8B1-D9AB-4FBE-8049-84836E39DA97}" type="presParOf" srcId="{1C542FD1-536C-4104-BEBD-DCAFFDED448B}" destId="{35FF2501-67D3-4950-8E88-FD5ED7B9BD82}" srcOrd="1" destOrd="0" presId="urn:microsoft.com/office/officeart/2005/8/layout/hList1"/>
    <dgm:cxn modelId="{E684993F-251E-4317-99B1-0CBB755458ED}" type="presParOf" srcId="{1BA0AC8F-FCE4-4464-AEA3-293113750665}" destId="{FD108F85-D636-4A00-A382-68A6ED710079}" srcOrd="5" destOrd="0" presId="urn:microsoft.com/office/officeart/2005/8/layout/hList1"/>
    <dgm:cxn modelId="{1240EAA8-98B2-4009-887E-6B00C0A0813B}" type="presParOf" srcId="{1BA0AC8F-FCE4-4464-AEA3-293113750665}" destId="{DC9B6386-48B6-4BF4-A3E8-665C9FC866EE}" srcOrd="6" destOrd="0" presId="urn:microsoft.com/office/officeart/2005/8/layout/hList1"/>
    <dgm:cxn modelId="{4E2F03FE-BD74-43E3-83DF-50E0BC81A1C0}" type="presParOf" srcId="{DC9B6386-48B6-4BF4-A3E8-665C9FC866EE}" destId="{58FA3EA9-55F9-4453-A462-9BFD274A529D}" srcOrd="0" destOrd="0" presId="urn:microsoft.com/office/officeart/2005/8/layout/hList1"/>
    <dgm:cxn modelId="{A76E93FD-DB7F-4CA9-8A1D-EF9765E3ED47}" type="presParOf" srcId="{DC9B6386-48B6-4BF4-A3E8-665C9FC866EE}" destId="{A6C50AE5-299E-4A29-9CAB-61BBB0EF50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890CB007-E883-487E-B549-D87BA7A753EB}"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260AD18E-40C5-4987-9170-98DEF865AEB7}" type="presOf" srcId="{46C2D1F6-4723-4C02-9B8C-3C2376C17D62}" destId="{938C8971-E4F3-44F0-8F7D-1D2114C80DE9}" srcOrd="0" destOrd="0" presId="urn:microsoft.com/office/officeart/2005/8/layout/chevron1"/>
    <dgm:cxn modelId="{9476D0BD-5908-4F85-A6E7-9D4AAB9704E3}" type="presOf" srcId="{9164E9A9-25D4-45BB-964B-83F0EF2796F6}" destId="{057B55DB-95E6-44F5-A7BB-EF42A82560EB}"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1F14AFD8-EEE2-4B2E-A48F-DC87A5105422}" type="presOf" srcId="{47489692-2DB8-4C26-8768-84C708FDBAB5}" destId="{706C3657-8957-4A0B-A057-6F925FBC1182}" srcOrd="0" destOrd="0" presId="urn:microsoft.com/office/officeart/2005/8/layout/chevron1"/>
    <dgm:cxn modelId="{684E5EDF-6FAB-4AF3-B0AE-C151E4C92341}" type="presOf" srcId="{A2000C7C-C5E9-418A-8A10-4C52A2003FED}" destId="{E4593269-30E9-4FD5-939F-E69481CB5284}"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3A1E71A3-8487-427A-B045-1B492DC4B8E2}" type="presParOf" srcId="{8E7FB60F-A6DE-4222-A3FC-CFB71C50A1AD}" destId="{938C8971-E4F3-44F0-8F7D-1D2114C80DE9}" srcOrd="0" destOrd="0" presId="urn:microsoft.com/office/officeart/2005/8/layout/chevron1"/>
    <dgm:cxn modelId="{45B4A99A-75B5-4BA3-9552-F3EFD6D6C414}" type="presParOf" srcId="{8E7FB60F-A6DE-4222-A3FC-CFB71C50A1AD}" destId="{C40B4E4F-A657-4E59-B6BA-8C29DE106E92}" srcOrd="1" destOrd="0" presId="urn:microsoft.com/office/officeart/2005/8/layout/chevron1"/>
    <dgm:cxn modelId="{4B42A067-8918-47D1-AEE3-D964DB754C07}" type="presParOf" srcId="{8E7FB60F-A6DE-4222-A3FC-CFB71C50A1AD}" destId="{E4593269-30E9-4FD5-939F-E69481CB5284}" srcOrd="2" destOrd="0" presId="urn:microsoft.com/office/officeart/2005/8/layout/chevron1"/>
    <dgm:cxn modelId="{4A4E73E9-1EA0-4F30-9360-996D0ECB8EC6}" type="presParOf" srcId="{8E7FB60F-A6DE-4222-A3FC-CFB71C50A1AD}" destId="{36278014-0228-4E32-BAD4-B2385A91E906}" srcOrd="3" destOrd="0" presId="urn:microsoft.com/office/officeart/2005/8/layout/chevron1"/>
    <dgm:cxn modelId="{0F7FA845-7C6A-44C6-8775-4CA9BA41297A}" type="presParOf" srcId="{8E7FB60F-A6DE-4222-A3FC-CFB71C50A1AD}" destId="{057B55DB-95E6-44F5-A7BB-EF42A82560EB}" srcOrd="4" destOrd="0" presId="urn:microsoft.com/office/officeart/2005/8/layout/chevron1"/>
    <dgm:cxn modelId="{8B00ECFC-D11F-4058-AE4E-69C5DA406BD7}" type="presParOf" srcId="{8E7FB60F-A6DE-4222-A3FC-CFB71C50A1AD}" destId="{53BC25A7-8055-49DF-95D6-48D3C00C3DA6}" srcOrd="5" destOrd="0" presId="urn:microsoft.com/office/officeart/2005/8/layout/chevron1"/>
    <dgm:cxn modelId="{077D1A8C-2C9D-4D39-A926-90A9CA79E4E9}"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C316D0-476B-490D-8F20-71631F0F20A7}" type="doc">
      <dgm:prSet loTypeId="urn:microsoft.com/office/officeart/2005/8/layout/cycle4#8" loCatId="cycle" qsTypeId="urn:microsoft.com/office/officeart/2005/8/quickstyle/simple1" qsCatId="simple" csTypeId="urn:microsoft.com/office/officeart/2005/8/colors/colorful2" csCatId="colorful" phldr="1"/>
      <dgm:spPr/>
      <dgm:t>
        <a:bodyPr/>
        <a:lstStyle/>
        <a:p>
          <a:endParaRPr lang="en-US"/>
        </a:p>
      </dgm:t>
    </dgm:pt>
    <dgm:pt modelId="{C2C3B423-5540-4D66-B0F3-AB3736C4AAF6}">
      <dgm:prSet phldrT="[Text]" custT="1"/>
      <dgm:spPr>
        <a:solidFill>
          <a:schemeClr val="tx2"/>
        </a:solidFill>
      </dgm:spPr>
      <dgm:t>
        <a:bodyPr/>
        <a:lstStyle/>
        <a:p>
          <a:r>
            <a:rPr lang="en-US" sz="1600" b="1" dirty="0"/>
            <a:t>Economic outlook</a:t>
          </a:r>
          <a:endParaRPr lang="en-US" sz="1600" dirty="0"/>
        </a:p>
      </dgm:t>
    </dgm:pt>
    <dgm:pt modelId="{FCF50A69-088C-44D7-8C43-31B7AAF15D8D}" type="parTrans" cxnId="{CDE9EC3A-15C7-43AB-B0B4-23014CF8F8D6}">
      <dgm:prSet/>
      <dgm:spPr/>
      <dgm:t>
        <a:bodyPr/>
        <a:lstStyle/>
        <a:p>
          <a:endParaRPr lang="en-US" sz="1600"/>
        </a:p>
      </dgm:t>
    </dgm:pt>
    <dgm:pt modelId="{935CD459-38B7-4025-9B17-11874D5A74E5}" type="sibTrans" cxnId="{CDE9EC3A-15C7-43AB-B0B4-23014CF8F8D6}">
      <dgm:prSet/>
      <dgm:spPr/>
      <dgm:t>
        <a:bodyPr/>
        <a:lstStyle/>
        <a:p>
          <a:endParaRPr lang="en-US" sz="1600"/>
        </a:p>
      </dgm:t>
    </dgm:pt>
    <dgm:pt modelId="{8B781C5A-21D2-4351-8C0C-B98F559466D9}">
      <dgm:prSet phldrT="[Text]" custT="1"/>
      <dgm:spPr>
        <a:solidFill>
          <a:srgbClr val="00B050"/>
        </a:solidFill>
      </dgm:spPr>
      <dgm:t>
        <a:bodyPr/>
        <a:lstStyle/>
        <a:p>
          <a:r>
            <a:rPr lang="en-US" sz="1600" b="1" dirty="0"/>
            <a:t>Energy &amp; environ. policy and  regulations</a:t>
          </a:r>
          <a:endParaRPr lang="en-US" sz="1600" dirty="0"/>
        </a:p>
      </dgm:t>
    </dgm:pt>
    <dgm:pt modelId="{834450ED-01FB-4188-B20B-46C240FACEDE}" type="parTrans" cxnId="{CBFD929F-7B2E-4F7F-B384-9F793105C1F4}">
      <dgm:prSet/>
      <dgm:spPr/>
      <dgm:t>
        <a:bodyPr/>
        <a:lstStyle/>
        <a:p>
          <a:endParaRPr lang="en-US" sz="1600"/>
        </a:p>
      </dgm:t>
    </dgm:pt>
    <dgm:pt modelId="{826D6DA0-B39F-493F-A93B-F30668C9EF5E}" type="sibTrans" cxnId="{CBFD929F-7B2E-4F7F-B384-9F793105C1F4}">
      <dgm:prSet/>
      <dgm:spPr/>
      <dgm:t>
        <a:bodyPr/>
        <a:lstStyle/>
        <a:p>
          <a:endParaRPr lang="en-US" sz="1600"/>
        </a:p>
      </dgm:t>
    </dgm:pt>
    <dgm:pt modelId="{9228871E-25F8-4CC6-A3E7-0A86F740F38B}">
      <dgm:prSet phldrT="[Text]" custT="1"/>
      <dgm:spPr>
        <a:solidFill>
          <a:srgbClr val="FF3300"/>
        </a:solidFill>
      </dgm:spPr>
      <dgm:t>
        <a:bodyPr/>
        <a:lstStyle/>
        <a:p>
          <a:r>
            <a:rPr lang="en-US" sz="1600" b="1" dirty="0"/>
            <a:t>Technology</a:t>
          </a:r>
          <a:endParaRPr lang="en-US" sz="1600" dirty="0"/>
        </a:p>
      </dgm:t>
    </dgm:pt>
    <dgm:pt modelId="{F9FDBBD2-EFCD-45D7-9D3D-6AEE98A63896}" type="parTrans" cxnId="{91302BA5-B23D-47E8-A5CD-ED2BB9FDD665}">
      <dgm:prSet/>
      <dgm:spPr/>
      <dgm:t>
        <a:bodyPr/>
        <a:lstStyle/>
        <a:p>
          <a:endParaRPr lang="en-US" sz="1600"/>
        </a:p>
      </dgm:t>
    </dgm:pt>
    <dgm:pt modelId="{A157D4E0-C3BD-4579-ACB5-D9E13FCDAF46}" type="sibTrans" cxnId="{91302BA5-B23D-47E8-A5CD-ED2BB9FDD665}">
      <dgm:prSet/>
      <dgm:spPr/>
      <dgm:t>
        <a:bodyPr/>
        <a:lstStyle/>
        <a:p>
          <a:endParaRPr lang="en-US" sz="1600"/>
        </a:p>
      </dgm:t>
    </dgm:pt>
    <dgm:pt modelId="{CB6A42B0-13CF-4186-9EF0-3D7E437A4505}">
      <dgm:prSet phldrT="[Text]" custT="1"/>
      <dgm:spPr>
        <a:solidFill>
          <a:srgbClr val="7030A0"/>
        </a:solidFill>
      </dgm:spPr>
      <dgm:t>
        <a:bodyPr/>
        <a:lstStyle/>
        <a:p>
          <a:r>
            <a:rPr lang="en-US" sz="1600" b="1" dirty="0"/>
            <a:t>Customer values</a:t>
          </a:r>
          <a:endParaRPr lang="en-US" sz="1600" dirty="0"/>
        </a:p>
      </dgm:t>
    </dgm:pt>
    <dgm:pt modelId="{1A92DDE6-8533-4EED-A085-DBDD96037F16}" type="parTrans" cxnId="{B05CFB2C-2526-4851-914D-10CB7680EA55}">
      <dgm:prSet/>
      <dgm:spPr/>
      <dgm:t>
        <a:bodyPr/>
        <a:lstStyle/>
        <a:p>
          <a:endParaRPr lang="en-US" sz="1600"/>
        </a:p>
      </dgm:t>
    </dgm:pt>
    <dgm:pt modelId="{43B4877A-7682-4FC2-B3F8-864FF2262C99}" type="sibTrans" cxnId="{B05CFB2C-2526-4851-914D-10CB7680EA55}">
      <dgm:prSet/>
      <dgm:spPr/>
      <dgm:t>
        <a:bodyPr/>
        <a:lstStyle/>
        <a:p>
          <a:endParaRPr lang="en-US" sz="1600"/>
        </a:p>
      </dgm:t>
    </dgm:pt>
    <dgm:pt modelId="{0D54BFB8-D3A6-43BA-AC11-16E771199DF8}" type="pres">
      <dgm:prSet presAssocID="{C3C316D0-476B-490D-8F20-71631F0F20A7}" presName="cycleMatrixDiagram" presStyleCnt="0">
        <dgm:presLayoutVars>
          <dgm:chMax val="1"/>
          <dgm:dir/>
          <dgm:animLvl val="lvl"/>
          <dgm:resizeHandles val="exact"/>
        </dgm:presLayoutVars>
      </dgm:prSet>
      <dgm:spPr/>
    </dgm:pt>
    <dgm:pt modelId="{0C273397-5256-437D-8A83-FF8BB6F3B222}" type="pres">
      <dgm:prSet presAssocID="{C3C316D0-476B-490D-8F20-71631F0F20A7}" presName="children" presStyleCnt="0"/>
      <dgm:spPr/>
    </dgm:pt>
    <dgm:pt modelId="{F5D0E7A7-0404-4B36-A76F-89B7F6076725}" type="pres">
      <dgm:prSet presAssocID="{C3C316D0-476B-490D-8F20-71631F0F20A7}" presName="childPlaceholder" presStyleCnt="0"/>
      <dgm:spPr/>
    </dgm:pt>
    <dgm:pt modelId="{4290AB0C-1346-438C-A48F-E29E3B17540D}" type="pres">
      <dgm:prSet presAssocID="{C3C316D0-476B-490D-8F20-71631F0F20A7}" presName="circle" presStyleCnt="0"/>
      <dgm:spPr/>
    </dgm:pt>
    <dgm:pt modelId="{4066C6D1-D43A-4582-86A8-908366CE837F}" type="pres">
      <dgm:prSet presAssocID="{C3C316D0-476B-490D-8F20-71631F0F20A7}" presName="quadrant1" presStyleLbl="node1" presStyleIdx="0" presStyleCnt="4">
        <dgm:presLayoutVars>
          <dgm:chMax val="1"/>
          <dgm:bulletEnabled val="1"/>
        </dgm:presLayoutVars>
      </dgm:prSet>
      <dgm:spPr/>
    </dgm:pt>
    <dgm:pt modelId="{1EF9AF60-C76F-4EDA-B32C-FF51D9BAF939}" type="pres">
      <dgm:prSet presAssocID="{C3C316D0-476B-490D-8F20-71631F0F20A7}" presName="quadrant2" presStyleLbl="node1" presStyleIdx="1" presStyleCnt="4">
        <dgm:presLayoutVars>
          <dgm:chMax val="1"/>
          <dgm:bulletEnabled val="1"/>
        </dgm:presLayoutVars>
      </dgm:prSet>
      <dgm:spPr/>
    </dgm:pt>
    <dgm:pt modelId="{870D33B1-EE7E-448C-BF11-2EC8A6FBB9FE}" type="pres">
      <dgm:prSet presAssocID="{C3C316D0-476B-490D-8F20-71631F0F20A7}" presName="quadrant3" presStyleLbl="node1" presStyleIdx="2" presStyleCnt="4">
        <dgm:presLayoutVars>
          <dgm:chMax val="1"/>
          <dgm:bulletEnabled val="1"/>
        </dgm:presLayoutVars>
      </dgm:prSet>
      <dgm:spPr/>
    </dgm:pt>
    <dgm:pt modelId="{00CF16EE-A427-46D0-B7E8-952ECA71CB1F}" type="pres">
      <dgm:prSet presAssocID="{C3C316D0-476B-490D-8F20-71631F0F20A7}" presName="quadrant4" presStyleLbl="node1" presStyleIdx="3" presStyleCnt="4">
        <dgm:presLayoutVars>
          <dgm:chMax val="1"/>
          <dgm:bulletEnabled val="1"/>
        </dgm:presLayoutVars>
      </dgm:prSet>
      <dgm:spPr/>
    </dgm:pt>
    <dgm:pt modelId="{8BADFA7F-F456-4DBF-9BBB-1ECBD93A2731}" type="pres">
      <dgm:prSet presAssocID="{C3C316D0-476B-490D-8F20-71631F0F20A7}" presName="quadrantPlaceholder" presStyleCnt="0"/>
      <dgm:spPr/>
    </dgm:pt>
    <dgm:pt modelId="{9DC2F266-8EDE-4FB4-9CED-4FD93D0A40B2}" type="pres">
      <dgm:prSet presAssocID="{C3C316D0-476B-490D-8F20-71631F0F20A7}" presName="center1" presStyleLbl="fgShp" presStyleIdx="0" presStyleCnt="2"/>
      <dgm:spPr/>
    </dgm:pt>
    <dgm:pt modelId="{53E5ECB7-44DF-49F3-9C67-7A5572E40FEA}" type="pres">
      <dgm:prSet presAssocID="{C3C316D0-476B-490D-8F20-71631F0F20A7}" presName="center2" presStyleLbl="fgShp" presStyleIdx="1" presStyleCnt="2"/>
      <dgm:spPr/>
    </dgm:pt>
  </dgm:ptLst>
  <dgm:cxnLst>
    <dgm:cxn modelId="{103EEB21-CAA9-42AF-9A0B-0B76B3A04437}" type="presOf" srcId="{C2C3B423-5540-4D66-B0F3-AB3736C4AAF6}" destId="{4066C6D1-D43A-4582-86A8-908366CE837F}" srcOrd="0" destOrd="0" presId="urn:microsoft.com/office/officeart/2005/8/layout/cycle4#8"/>
    <dgm:cxn modelId="{B05CFB2C-2526-4851-914D-10CB7680EA55}" srcId="{C3C316D0-476B-490D-8F20-71631F0F20A7}" destId="{CB6A42B0-13CF-4186-9EF0-3D7E437A4505}" srcOrd="3" destOrd="0" parTransId="{1A92DDE6-8533-4EED-A085-DBDD96037F16}" sibTransId="{43B4877A-7682-4FC2-B3F8-864FF2262C99}"/>
    <dgm:cxn modelId="{CDE9EC3A-15C7-43AB-B0B4-23014CF8F8D6}" srcId="{C3C316D0-476B-490D-8F20-71631F0F20A7}" destId="{C2C3B423-5540-4D66-B0F3-AB3736C4AAF6}" srcOrd="0" destOrd="0" parTransId="{FCF50A69-088C-44D7-8C43-31B7AAF15D8D}" sibTransId="{935CD459-38B7-4025-9B17-11874D5A74E5}"/>
    <dgm:cxn modelId="{7DFC1B41-81C2-4462-9CB6-8170BFD7226A}" type="presOf" srcId="{9228871E-25F8-4CC6-A3E7-0A86F740F38B}" destId="{870D33B1-EE7E-448C-BF11-2EC8A6FBB9FE}" srcOrd="0" destOrd="0" presId="urn:microsoft.com/office/officeart/2005/8/layout/cycle4#8"/>
    <dgm:cxn modelId="{7AA04D46-B0C9-4615-BACE-6B5EEF3F42C5}" type="presOf" srcId="{C3C316D0-476B-490D-8F20-71631F0F20A7}" destId="{0D54BFB8-D3A6-43BA-AC11-16E771199DF8}" srcOrd="0" destOrd="0" presId="urn:microsoft.com/office/officeart/2005/8/layout/cycle4#8"/>
    <dgm:cxn modelId="{E073326A-1BFD-490A-B80F-06328E501047}" type="presOf" srcId="{8B781C5A-21D2-4351-8C0C-B98F559466D9}" destId="{1EF9AF60-C76F-4EDA-B32C-FF51D9BAF939}" srcOrd="0" destOrd="0" presId="urn:microsoft.com/office/officeart/2005/8/layout/cycle4#8"/>
    <dgm:cxn modelId="{A5523474-8658-40F8-903A-87C85858B004}" type="presOf" srcId="{CB6A42B0-13CF-4186-9EF0-3D7E437A4505}" destId="{00CF16EE-A427-46D0-B7E8-952ECA71CB1F}" srcOrd="0" destOrd="0" presId="urn:microsoft.com/office/officeart/2005/8/layout/cycle4#8"/>
    <dgm:cxn modelId="{CBFD929F-7B2E-4F7F-B384-9F793105C1F4}" srcId="{C3C316D0-476B-490D-8F20-71631F0F20A7}" destId="{8B781C5A-21D2-4351-8C0C-B98F559466D9}" srcOrd="1" destOrd="0" parTransId="{834450ED-01FB-4188-B20B-46C240FACEDE}" sibTransId="{826D6DA0-B39F-493F-A93B-F30668C9EF5E}"/>
    <dgm:cxn modelId="{91302BA5-B23D-47E8-A5CD-ED2BB9FDD665}" srcId="{C3C316D0-476B-490D-8F20-71631F0F20A7}" destId="{9228871E-25F8-4CC6-A3E7-0A86F740F38B}" srcOrd="2" destOrd="0" parTransId="{F9FDBBD2-EFCD-45D7-9D3D-6AEE98A63896}" sibTransId="{A157D4E0-C3BD-4579-ACB5-D9E13FCDAF46}"/>
    <dgm:cxn modelId="{DBFE1598-74A6-4D4A-8FA1-F5828C6CD625}" type="presParOf" srcId="{0D54BFB8-D3A6-43BA-AC11-16E771199DF8}" destId="{0C273397-5256-437D-8A83-FF8BB6F3B222}" srcOrd="0" destOrd="0" presId="urn:microsoft.com/office/officeart/2005/8/layout/cycle4#8"/>
    <dgm:cxn modelId="{077E91EB-B74E-437A-9C35-B674996B80F3}" type="presParOf" srcId="{0C273397-5256-437D-8A83-FF8BB6F3B222}" destId="{F5D0E7A7-0404-4B36-A76F-89B7F6076725}" srcOrd="0" destOrd="0" presId="urn:microsoft.com/office/officeart/2005/8/layout/cycle4#8"/>
    <dgm:cxn modelId="{D6AE90A2-8224-4166-9325-8A402F5980B4}" type="presParOf" srcId="{0D54BFB8-D3A6-43BA-AC11-16E771199DF8}" destId="{4290AB0C-1346-438C-A48F-E29E3B17540D}" srcOrd="1" destOrd="0" presId="urn:microsoft.com/office/officeart/2005/8/layout/cycle4#8"/>
    <dgm:cxn modelId="{0D803743-3245-4ABE-BD8C-EECDA808DD5C}" type="presParOf" srcId="{4290AB0C-1346-438C-A48F-E29E3B17540D}" destId="{4066C6D1-D43A-4582-86A8-908366CE837F}" srcOrd="0" destOrd="0" presId="urn:microsoft.com/office/officeart/2005/8/layout/cycle4#8"/>
    <dgm:cxn modelId="{53BA5554-9D1B-4FBB-8E90-B7302FA9A8B6}" type="presParOf" srcId="{4290AB0C-1346-438C-A48F-E29E3B17540D}" destId="{1EF9AF60-C76F-4EDA-B32C-FF51D9BAF939}" srcOrd="1" destOrd="0" presId="urn:microsoft.com/office/officeart/2005/8/layout/cycle4#8"/>
    <dgm:cxn modelId="{1210D392-2210-428C-AC97-B397DCA5E034}" type="presParOf" srcId="{4290AB0C-1346-438C-A48F-E29E3B17540D}" destId="{870D33B1-EE7E-448C-BF11-2EC8A6FBB9FE}" srcOrd="2" destOrd="0" presId="urn:microsoft.com/office/officeart/2005/8/layout/cycle4#8"/>
    <dgm:cxn modelId="{9F3A2895-8DF4-4013-A115-584B92B03EFA}" type="presParOf" srcId="{4290AB0C-1346-438C-A48F-E29E3B17540D}" destId="{00CF16EE-A427-46D0-B7E8-952ECA71CB1F}" srcOrd="3" destOrd="0" presId="urn:microsoft.com/office/officeart/2005/8/layout/cycle4#8"/>
    <dgm:cxn modelId="{D160D9C5-A37F-4092-91E4-C8CE3479713F}" type="presParOf" srcId="{4290AB0C-1346-438C-A48F-E29E3B17540D}" destId="{8BADFA7F-F456-4DBF-9BBB-1ECBD93A2731}" srcOrd="4" destOrd="0" presId="urn:microsoft.com/office/officeart/2005/8/layout/cycle4#8"/>
    <dgm:cxn modelId="{AB79FB18-3488-4139-89B1-B5F900CF0D5E}" type="presParOf" srcId="{0D54BFB8-D3A6-43BA-AC11-16E771199DF8}" destId="{9DC2F266-8EDE-4FB4-9CED-4FD93D0A40B2}" srcOrd="2" destOrd="0" presId="urn:microsoft.com/office/officeart/2005/8/layout/cycle4#8"/>
    <dgm:cxn modelId="{78728B4E-2E27-49C4-A281-7D6E140094D3}" type="presParOf" srcId="{0D54BFB8-D3A6-43BA-AC11-16E771199DF8}" destId="{53E5ECB7-44DF-49F3-9C67-7A5572E40FEA}" srcOrd="3" destOrd="0" presId="urn:microsoft.com/office/officeart/2005/8/layout/cycle4#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custT="1"/>
      <dgm:spPr/>
      <dgm:t>
        <a:bodyPr/>
        <a:lstStyle/>
        <a:p>
          <a:r>
            <a:rPr lang="en-US" sz="1500" dirty="0"/>
            <a:t>Develop Optimized Portfolios</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0209118A-411A-4911-8971-5418DED59659}">
      <dgm:prSet phldrT="[Text]" custT="1"/>
      <dgm:spPr/>
      <dgm:t>
        <a:bodyPr/>
        <a:lstStyle/>
        <a:p>
          <a:r>
            <a:rPr lang="en-US" sz="1500" dirty="0"/>
            <a:t>Develop Stakeholder Portfolios</a:t>
          </a:r>
        </a:p>
      </dgm:t>
    </dgm:pt>
    <dgm:pt modelId="{1EE4F09E-1088-4909-9000-FAED9A919232}" type="parTrans" cxnId="{EB6BE365-2B74-4962-A751-3DD6508D2CEF}">
      <dgm:prSet/>
      <dgm:spPr/>
      <dgm:t>
        <a:bodyPr/>
        <a:lstStyle/>
        <a:p>
          <a:endParaRPr lang="en-US"/>
        </a:p>
      </dgm:t>
    </dgm:pt>
    <dgm:pt modelId="{08A4F18A-64C7-4CAD-B45C-8CF3F8DED2FF}" type="sibTrans" cxnId="{EB6BE365-2B74-4962-A751-3DD6508D2CEF}">
      <dgm:prSet/>
      <dgm:spPr/>
      <dgm:t>
        <a:bodyPr/>
        <a:lstStyle/>
        <a:p>
          <a:endParaRPr lang="en-US"/>
        </a:p>
      </dgm:t>
    </dgm:pt>
    <dgm:pt modelId="{D0808065-E846-4D0C-8A83-9F7CAC218C09}">
      <dgm:prSet phldrT="[Text]" custT="1"/>
      <dgm:spPr/>
      <dgm:t>
        <a:bodyPr/>
        <a:lstStyle/>
        <a:p>
          <a:r>
            <a:rPr lang="en-US" sz="1500" dirty="0"/>
            <a:t>Use model to develop portfolios optimized for each scenario</a:t>
          </a:r>
        </a:p>
      </dgm:t>
    </dgm:pt>
    <dgm:pt modelId="{8B36E704-19AA-4D89-B2AB-653DBB77C14F}" type="parTrans" cxnId="{61F06625-1983-4B9D-B526-8169FA9DF8E2}">
      <dgm:prSet/>
      <dgm:spPr/>
      <dgm:t>
        <a:bodyPr/>
        <a:lstStyle/>
        <a:p>
          <a:endParaRPr lang="en-US"/>
        </a:p>
      </dgm:t>
    </dgm:pt>
    <dgm:pt modelId="{4C9FBEEF-626A-46B9-9359-F373A79B95A0}" type="sibTrans" cxnId="{61F06625-1983-4B9D-B526-8169FA9DF8E2}">
      <dgm:prSet/>
      <dgm:spPr/>
      <dgm:t>
        <a:bodyPr/>
        <a:lstStyle/>
        <a:p>
          <a:endParaRPr lang="en-US"/>
        </a:p>
      </dgm:t>
    </dgm:pt>
    <dgm:pt modelId="{9FEC7030-FF74-47B7-9E28-0EEF3678AAD3}">
      <dgm:prSet phldrT="[Text]" custT="1"/>
      <dgm:spPr/>
      <dgm:t>
        <a:bodyPr/>
        <a:lstStyle/>
        <a:p>
          <a:r>
            <a:rPr lang="en-US" sz="1500" dirty="0"/>
            <a:t>Create portfolios that reflect stakeholder’s preferred portfolio attributes</a:t>
          </a:r>
        </a:p>
      </dgm:t>
    </dgm:pt>
    <dgm:pt modelId="{BD254E58-45BF-417F-9678-9105F5B1B3EE}" type="parTrans" cxnId="{841F354C-9C9E-4732-8120-79987C89921D}">
      <dgm:prSet/>
      <dgm:spPr/>
      <dgm:t>
        <a:bodyPr/>
        <a:lstStyle/>
        <a:p>
          <a:endParaRPr lang="en-US"/>
        </a:p>
      </dgm:t>
    </dgm:pt>
    <dgm:pt modelId="{1A24D49E-B7E0-424F-A987-48961E60D1DA}" type="sibTrans" cxnId="{841F354C-9C9E-4732-8120-79987C89921D}">
      <dgm:prSet/>
      <dgm:spPr/>
      <dgm:t>
        <a:bodyPr/>
        <a:lstStyle/>
        <a:p>
          <a:endParaRPr lang="en-US"/>
        </a:p>
      </dgm:t>
    </dgm:pt>
    <dgm:pt modelId="{CC59AB16-E42A-464E-9E45-7A9FBA993108}">
      <dgm:prSet phldrT="[Text]" custT="1"/>
      <dgm:spPr/>
      <dgm:t>
        <a:bodyPr/>
        <a:lstStyle/>
        <a:p>
          <a:r>
            <a:rPr lang="en-US" sz="1500" dirty="0">
              <a:solidFill>
                <a:schemeClr val="bg1"/>
              </a:solidFill>
            </a:rPr>
            <a:t>Review</a:t>
          </a:r>
          <a:r>
            <a:rPr lang="en-US" sz="1500" dirty="0">
              <a:solidFill>
                <a:schemeClr val="tx1"/>
              </a:solidFill>
            </a:rPr>
            <a:t> </a:t>
          </a:r>
          <a:r>
            <a:rPr lang="en-US" sz="1500" dirty="0">
              <a:solidFill>
                <a:schemeClr val="bg1"/>
              </a:solidFill>
            </a:rPr>
            <a:t>scenarios</a:t>
          </a:r>
        </a:p>
      </dgm:t>
    </dgm:pt>
    <dgm:pt modelId="{9B213D71-5E8E-4C4C-BA06-A094E07FBF7D}" type="parTrans" cxnId="{43DFB5E6-BD76-4B0C-B0BC-9495DDD59E0C}">
      <dgm:prSet/>
      <dgm:spPr/>
      <dgm:t>
        <a:bodyPr/>
        <a:lstStyle/>
        <a:p>
          <a:endParaRPr lang="en-US"/>
        </a:p>
      </dgm:t>
    </dgm:pt>
    <dgm:pt modelId="{DBADC021-B597-4EC0-87EE-CF52AF648EB0}" type="sibTrans" cxnId="{43DFB5E6-BD76-4B0C-B0BC-9495DDD59E0C}">
      <dgm:prSet/>
      <dgm:spPr/>
      <dgm:t>
        <a:bodyPr/>
        <a:lstStyle/>
        <a:p>
          <a:endParaRPr lang="en-US"/>
        </a:p>
      </dgm:t>
    </dgm:pt>
    <dgm:pt modelId="{B87DA257-B230-46D6-A32A-0A5AE2A460C4}">
      <dgm:prSet phldrT="[Text]" custT="1"/>
      <dgm:spPr/>
      <dgm:t>
        <a:bodyPr/>
        <a:lstStyle/>
        <a:p>
          <a:r>
            <a:rPr lang="en-US" sz="1500" dirty="0">
              <a:solidFill>
                <a:schemeClr val="tx1"/>
              </a:solidFill>
            </a:rPr>
            <a:t>Determine range of sensitivities to consider</a:t>
          </a:r>
          <a:endParaRPr lang="en-US" sz="1500" dirty="0"/>
        </a:p>
      </dgm:t>
    </dgm:pt>
    <dgm:pt modelId="{486EA944-9454-4411-893A-F239E2F621C1}" type="parTrans" cxnId="{FDFA9537-4D64-49A9-B78A-621B79822A95}">
      <dgm:prSet/>
      <dgm:spPr/>
      <dgm:t>
        <a:bodyPr/>
        <a:lstStyle/>
        <a:p>
          <a:endParaRPr lang="en-US"/>
        </a:p>
      </dgm:t>
    </dgm:pt>
    <dgm:pt modelId="{22A9A679-722E-435F-A1F3-38FA2D871124}" type="sibTrans" cxnId="{FDFA9537-4D64-49A9-B78A-621B79822A95}">
      <dgm:prSet/>
      <dgm:spPr/>
      <dgm:t>
        <a:bodyPr/>
        <a:lstStyle/>
        <a:p>
          <a:endParaRPr lang="en-US"/>
        </a:p>
      </dgm:t>
    </dgm:pt>
    <dgm:pt modelId="{D7F127F5-C628-446D-8873-4282A5A058BE}">
      <dgm:prSet phldrT="[Text]" custT="1"/>
      <dgm:spPr/>
      <dgm:t>
        <a:bodyPr/>
        <a:lstStyle/>
        <a:p>
          <a:r>
            <a:rPr lang="en-US" sz="1500" dirty="0">
              <a:solidFill>
                <a:schemeClr val="tx1"/>
              </a:solidFill>
            </a:rPr>
            <a:t>Review scenarios and impact on fuel costs, energy and capacity markets, and load growth</a:t>
          </a:r>
          <a:endParaRPr lang="en-US" sz="1500" dirty="0"/>
        </a:p>
      </dgm:t>
    </dgm:pt>
    <dgm:pt modelId="{7E45FB77-31FF-45DB-8D4D-815DEBE3461A}" type="parTrans" cxnId="{16707210-AEC6-4061-B0BE-8B669A171ED3}">
      <dgm:prSet/>
      <dgm:spPr/>
      <dgm:t>
        <a:bodyPr/>
        <a:lstStyle/>
        <a:p>
          <a:endParaRPr lang="en-US"/>
        </a:p>
      </dgm:t>
    </dgm:pt>
    <dgm:pt modelId="{539DA8F5-9364-4E88-9C15-11AB09C326CA}" type="sibTrans" cxnId="{16707210-AEC6-4061-B0BE-8B669A171ED3}">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64EEE859-523C-4CE2-8449-C9C6F6CEA6CD}" type="pres">
      <dgm:prSet presAssocID="{CC59AB16-E42A-464E-9E45-7A9FBA993108}" presName="composite" presStyleCnt="0"/>
      <dgm:spPr/>
    </dgm:pt>
    <dgm:pt modelId="{805F2A9C-4435-4B47-AF73-4EE2A324B16E}" type="pres">
      <dgm:prSet presAssocID="{CC59AB16-E42A-464E-9E45-7A9FBA993108}" presName="parTx" presStyleLbl="alignNode1" presStyleIdx="0" presStyleCnt="3" custScaleY="89899" custLinFactNeighborY="-5720">
        <dgm:presLayoutVars>
          <dgm:chMax val="0"/>
          <dgm:chPref val="0"/>
          <dgm:bulletEnabled val="1"/>
        </dgm:presLayoutVars>
      </dgm:prSet>
      <dgm:spPr/>
    </dgm:pt>
    <dgm:pt modelId="{9215770C-5701-4981-8798-1A69965652A2}" type="pres">
      <dgm:prSet presAssocID="{CC59AB16-E42A-464E-9E45-7A9FBA993108}" presName="desTx" presStyleLbl="alignAccFollowNode1" presStyleIdx="0" presStyleCnt="3" custLinFactNeighborY="508">
        <dgm:presLayoutVars>
          <dgm:bulletEnabled val="1"/>
        </dgm:presLayoutVars>
      </dgm:prSet>
      <dgm:spPr/>
    </dgm:pt>
    <dgm:pt modelId="{D1E07671-0181-43DF-B8AE-0AACBC1EE17B}" type="pres">
      <dgm:prSet presAssocID="{DBADC021-B597-4EC0-87EE-CF52AF648EB0}" presName="space" presStyleCnt="0"/>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1" presStyleCnt="3" custScaleY="88872" custLinFactNeighborX="-208" custLinFactNeighborY="-48343">
        <dgm:presLayoutVars>
          <dgm:chMax val="0"/>
          <dgm:chPref val="0"/>
          <dgm:bulletEnabled val="1"/>
        </dgm:presLayoutVars>
      </dgm:prSet>
      <dgm:spPr/>
    </dgm:pt>
    <dgm:pt modelId="{901DE1C6-DEE4-45EB-8EBA-0910576F3DCC}" type="pres">
      <dgm:prSet presAssocID="{535EB4F3-E879-4620-BEE8-4225BB5702FE}" presName="desTx" presStyleLbl="alignAccFollowNode1" presStyleIdx="1" presStyleCnt="3" custLinFactNeighborX="-208" custLinFactNeighborY="-202">
        <dgm:presLayoutVars>
          <dgm:bulletEnabled val="1"/>
        </dgm:presLayoutVars>
      </dgm:prSet>
      <dgm:spPr/>
    </dgm:pt>
    <dgm:pt modelId="{65CD0A1D-FAD1-436D-8262-F0C6A43FEBB4}" type="pres">
      <dgm:prSet presAssocID="{84BDA9DB-7C61-4E03-92E0-6B8E379DDE89}" presName="space" presStyleCnt="0"/>
      <dgm:spPr/>
    </dgm:pt>
    <dgm:pt modelId="{A761FFDE-6CAE-4FC6-957D-17917160A74E}" type="pres">
      <dgm:prSet presAssocID="{0209118A-411A-4911-8971-5418DED59659}" presName="composite" presStyleCnt="0"/>
      <dgm:spPr/>
    </dgm:pt>
    <dgm:pt modelId="{409B70FB-F60A-452A-9E2F-093D5D1C12C3}" type="pres">
      <dgm:prSet presAssocID="{0209118A-411A-4911-8971-5418DED59659}" presName="parTx" presStyleLbl="alignNode1" presStyleIdx="2" presStyleCnt="3" custScaleY="87884" custLinFactNeighborY="-8512">
        <dgm:presLayoutVars>
          <dgm:chMax val="0"/>
          <dgm:chPref val="0"/>
          <dgm:bulletEnabled val="1"/>
        </dgm:presLayoutVars>
      </dgm:prSet>
      <dgm:spPr/>
    </dgm:pt>
    <dgm:pt modelId="{CC5165DA-3C5C-4316-9A8C-094C93ED15CF}" type="pres">
      <dgm:prSet presAssocID="{0209118A-411A-4911-8971-5418DED59659}" presName="desTx" presStyleLbl="alignAccFollowNode1" presStyleIdx="2" presStyleCnt="3">
        <dgm:presLayoutVars>
          <dgm:bulletEnabled val="1"/>
        </dgm:presLayoutVars>
      </dgm:prSet>
      <dgm:spPr/>
    </dgm:pt>
  </dgm:ptLst>
  <dgm:cxnLst>
    <dgm:cxn modelId="{16707210-AEC6-4061-B0BE-8B669A171ED3}" srcId="{CC59AB16-E42A-464E-9E45-7A9FBA993108}" destId="{D7F127F5-C628-446D-8873-4282A5A058BE}" srcOrd="0" destOrd="0" parTransId="{7E45FB77-31FF-45DB-8D4D-815DEBE3461A}" sibTransId="{539DA8F5-9364-4E88-9C15-11AB09C326CA}"/>
    <dgm:cxn modelId="{61F06625-1983-4B9D-B526-8169FA9DF8E2}" srcId="{535EB4F3-E879-4620-BEE8-4225BB5702FE}" destId="{D0808065-E846-4D0C-8A83-9F7CAC218C09}" srcOrd="0" destOrd="0" parTransId="{8B36E704-19AA-4D89-B2AB-653DBB77C14F}" sibTransId="{4C9FBEEF-626A-46B9-9359-F373A79B95A0}"/>
    <dgm:cxn modelId="{FF5F7C25-5536-4A12-92CE-D1C85E3FE63E}" type="presOf" srcId="{CC59AB16-E42A-464E-9E45-7A9FBA993108}" destId="{805F2A9C-4435-4B47-AF73-4EE2A324B16E}" srcOrd="0" destOrd="0" presId="urn:microsoft.com/office/officeart/2005/8/layout/hList1"/>
    <dgm:cxn modelId="{FDFA9537-4D64-49A9-B78A-621B79822A95}" srcId="{CC59AB16-E42A-464E-9E45-7A9FBA993108}" destId="{B87DA257-B230-46D6-A32A-0A5AE2A460C4}" srcOrd="1" destOrd="0" parTransId="{486EA944-9454-4411-893A-F239E2F621C1}" sibTransId="{22A9A679-722E-435F-A1F3-38FA2D871124}"/>
    <dgm:cxn modelId="{6B1C1D3B-0B58-4314-A2FC-EC9F954C3204}" type="presOf" srcId="{FDF6EE55-7AA1-4764-AB85-991A0F510982}" destId="{1BA0AC8F-FCE4-4464-AEA3-293113750665}" srcOrd="0" destOrd="0" presId="urn:microsoft.com/office/officeart/2005/8/layout/hList1"/>
    <dgm:cxn modelId="{63219D3B-603C-44FC-86A0-0CF76B615B8F}" type="presOf" srcId="{B87DA257-B230-46D6-A32A-0A5AE2A460C4}" destId="{9215770C-5701-4981-8798-1A69965652A2}" srcOrd="0" destOrd="1" presId="urn:microsoft.com/office/officeart/2005/8/layout/hList1"/>
    <dgm:cxn modelId="{EA88205B-BB17-42FD-8D18-FE5014B26253}" type="presOf" srcId="{535EB4F3-E879-4620-BEE8-4225BB5702FE}" destId="{BA3B4BAB-2A5D-4D6D-8F8A-F30FEA836EFE}" srcOrd="0" destOrd="0" presId="urn:microsoft.com/office/officeart/2005/8/layout/hList1"/>
    <dgm:cxn modelId="{A2FA1741-D92E-4914-94E3-C2A3C88091F9}" type="presOf" srcId="{D0808065-E846-4D0C-8A83-9F7CAC218C09}" destId="{901DE1C6-DEE4-45EB-8EBA-0910576F3DCC}" srcOrd="0" destOrd="0" presId="urn:microsoft.com/office/officeart/2005/8/layout/hList1"/>
    <dgm:cxn modelId="{EB6BE365-2B74-4962-A751-3DD6508D2CEF}" srcId="{FDF6EE55-7AA1-4764-AB85-991A0F510982}" destId="{0209118A-411A-4911-8971-5418DED59659}" srcOrd="2" destOrd="0" parTransId="{1EE4F09E-1088-4909-9000-FAED9A919232}" sibTransId="{08A4F18A-64C7-4CAD-B45C-8CF3F8DED2FF}"/>
    <dgm:cxn modelId="{841F354C-9C9E-4732-8120-79987C89921D}" srcId="{0209118A-411A-4911-8971-5418DED59659}" destId="{9FEC7030-FF74-47B7-9E28-0EEF3678AAD3}" srcOrd="0" destOrd="0" parTransId="{BD254E58-45BF-417F-9678-9105F5B1B3EE}" sibTransId="{1A24D49E-B7E0-424F-A987-48961E60D1DA}"/>
    <dgm:cxn modelId="{A7F53481-590F-483D-8A19-C91FCDC3C557}" type="presOf" srcId="{9FEC7030-FF74-47B7-9E28-0EEF3678AAD3}" destId="{CC5165DA-3C5C-4316-9A8C-094C93ED15CF}" srcOrd="0" destOrd="0" presId="urn:microsoft.com/office/officeart/2005/8/layout/hList1"/>
    <dgm:cxn modelId="{8CD1588A-DD66-4CE4-957A-6724617840EB}" srcId="{FDF6EE55-7AA1-4764-AB85-991A0F510982}" destId="{535EB4F3-E879-4620-BEE8-4225BB5702FE}" srcOrd="1" destOrd="0" parTransId="{2D4741C6-1780-4432-B33D-06CA5372F745}" sibTransId="{84BDA9DB-7C61-4E03-92E0-6B8E379DDE89}"/>
    <dgm:cxn modelId="{E6E3B5C0-5106-4945-9FE3-ECA7276473C0}" type="presOf" srcId="{0209118A-411A-4911-8971-5418DED59659}" destId="{409B70FB-F60A-452A-9E2F-093D5D1C12C3}" srcOrd="0" destOrd="0" presId="urn:microsoft.com/office/officeart/2005/8/layout/hList1"/>
    <dgm:cxn modelId="{3A1592E0-2DD2-4275-8C11-3068CFDCBB03}" type="presOf" srcId="{D7F127F5-C628-446D-8873-4282A5A058BE}" destId="{9215770C-5701-4981-8798-1A69965652A2}" srcOrd="0" destOrd="0" presId="urn:microsoft.com/office/officeart/2005/8/layout/hList1"/>
    <dgm:cxn modelId="{43DFB5E6-BD76-4B0C-B0BC-9495DDD59E0C}" srcId="{FDF6EE55-7AA1-4764-AB85-991A0F510982}" destId="{CC59AB16-E42A-464E-9E45-7A9FBA993108}" srcOrd="0" destOrd="0" parTransId="{9B213D71-5E8E-4C4C-BA06-A094E07FBF7D}" sibTransId="{DBADC021-B597-4EC0-87EE-CF52AF648EB0}"/>
    <dgm:cxn modelId="{0E8D672B-7C97-4230-9212-4FD3F2FA0718}" type="presParOf" srcId="{1BA0AC8F-FCE4-4464-AEA3-293113750665}" destId="{64EEE859-523C-4CE2-8449-C9C6F6CEA6CD}" srcOrd="0" destOrd="0" presId="urn:microsoft.com/office/officeart/2005/8/layout/hList1"/>
    <dgm:cxn modelId="{79636CCB-3E9B-417F-B7D9-D36D7AB1513A}" type="presParOf" srcId="{64EEE859-523C-4CE2-8449-C9C6F6CEA6CD}" destId="{805F2A9C-4435-4B47-AF73-4EE2A324B16E}" srcOrd="0" destOrd="0" presId="urn:microsoft.com/office/officeart/2005/8/layout/hList1"/>
    <dgm:cxn modelId="{DB70FC3D-F17A-4C19-9CC0-7D63A5DD0FB6}" type="presParOf" srcId="{64EEE859-523C-4CE2-8449-C9C6F6CEA6CD}" destId="{9215770C-5701-4981-8798-1A69965652A2}" srcOrd="1" destOrd="0" presId="urn:microsoft.com/office/officeart/2005/8/layout/hList1"/>
    <dgm:cxn modelId="{D91AB17B-49E4-489F-B91C-BBA5F303AD6C}" type="presParOf" srcId="{1BA0AC8F-FCE4-4464-AEA3-293113750665}" destId="{D1E07671-0181-43DF-B8AE-0AACBC1EE17B}" srcOrd="1" destOrd="0" presId="urn:microsoft.com/office/officeart/2005/8/layout/hList1"/>
    <dgm:cxn modelId="{4585B08B-0AD6-4582-B244-04F12B6F493D}" type="presParOf" srcId="{1BA0AC8F-FCE4-4464-AEA3-293113750665}" destId="{03389376-6ADC-4522-AE39-904239CF40E2}" srcOrd="2" destOrd="0" presId="urn:microsoft.com/office/officeart/2005/8/layout/hList1"/>
    <dgm:cxn modelId="{4D72204B-D6A5-4803-98FC-122183BF5E54}" type="presParOf" srcId="{03389376-6ADC-4522-AE39-904239CF40E2}" destId="{BA3B4BAB-2A5D-4D6D-8F8A-F30FEA836EFE}" srcOrd="0" destOrd="0" presId="urn:microsoft.com/office/officeart/2005/8/layout/hList1"/>
    <dgm:cxn modelId="{EFF0216F-A536-4AA4-B3D8-E38DC8EC0DDD}" type="presParOf" srcId="{03389376-6ADC-4522-AE39-904239CF40E2}" destId="{901DE1C6-DEE4-45EB-8EBA-0910576F3DCC}" srcOrd="1" destOrd="0" presId="urn:microsoft.com/office/officeart/2005/8/layout/hList1"/>
    <dgm:cxn modelId="{986E66F3-F4DD-4D6E-9BAB-3575D5C9425D}" type="presParOf" srcId="{1BA0AC8F-FCE4-4464-AEA3-293113750665}" destId="{65CD0A1D-FAD1-436D-8262-F0C6A43FEBB4}" srcOrd="3" destOrd="0" presId="urn:microsoft.com/office/officeart/2005/8/layout/hList1"/>
    <dgm:cxn modelId="{4893C1D3-1FED-4096-8398-182ABD6899BB}" type="presParOf" srcId="{1BA0AC8F-FCE4-4464-AEA3-293113750665}" destId="{A761FFDE-6CAE-4FC6-957D-17917160A74E}" srcOrd="4" destOrd="0" presId="urn:microsoft.com/office/officeart/2005/8/layout/hList1"/>
    <dgm:cxn modelId="{337FE136-FB63-4E45-A66F-816147EB16DA}" type="presParOf" srcId="{A761FFDE-6CAE-4FC6-957D-17917160A74E}" destId="{409B70FB-F60A-452A-9E2F-093D5D1C12C3}" srcOrd="0" destOrd="0" presId="urn:microsoft.com/office/officeart/2005/8/layout/hList1"/>
    <dgm:cxn modelId="{345EDDE7-571B-4542-93DB-BB7B8865C63F}" type="presParOf" srcId="{A761FFDE-6CAE-4FC6-957D-17917160A74E}" destId="{CC5165DA-3C5C-4316-9A8C-094C93ED15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BDC87-B208-A44B-A985-6D1C9B729304}">
      <dsp:nvSpPr>
        <dsp:cNvPr id="0" name=""/>
        <dsp:cNvSpPr/>
      </dsp:nvSpPr>
      <dsp:spPr>
        <a:xfrm>
          <a:off x="1533"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Define the Problem</a:t>
          </a:r>
        </a:p>
      </dsp:txBody>
      <dsp:txXfrm>
        <a:off x="302017" y="423416"/>
        <a:ext cx="901452" cy="600967"/>
      </dsp:txXfrm>
    </dsp:sp>
    <dsp:sp modelId="{DCCFB52A-67A3-4C41-ACA9-AB9BB42172F2}">
      <dsp:nvSpPr>
        <dsp:cNvPr id="0" name=""/>
        <dsp:cNvSpPr/>
      </dsp:nvSpPr>
      <dsp:spPr>
        <a:xfrm>
          <a:off x="1353711"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Identify Decision Criteria</a:t>
          </a:r>
        </a:p>
      </dsp:txBody>
      <dsp:txXfrm>
        <a:off x="1654195" y="423416"/>
        <a:ext cx="901452" cy="600967"/>
      </dsp:txXfrm>
    </dsp:sp>
    <dsp:sp modelId="{4DFA1469-2FFE-4A47-A945-C611ABDAAF23}">
      <dsp:nvSpPr>
        <dsp:cNvPr id="0" name=""/>
        <dsp:cNvSpPr/>
      </dsp:nvSpPr>
      <dsp:spPr>
        <a:xfrm>
          <a:off x="2705889" y="423416"/>
          <a:ext cx="1656838"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Collect Information</a:t>
          </a:r>
        </a:p>
      </dsp:txBody>
      <dsp:txXfrm>
        <a:off x="3006373" y="423416"/>
        <a:ext cx="1055871" cy="600967"/>
      </dsp:txXfrm>
    </dsp:sp>
    <dsp:sp modelId="{5C5E4353-5BE8-B848-B1D8-3448F3CD5D39}">
      <dsp:nvSpPr>
        <dsp:cNvPr id="0" name=""/>
        <dsp:cNvSpPr/>
      </dsp:nvSpPr>
      <dsp:spPr>
        <a:xfrm>
          <a:off x="4212485" y="423416"/>
          <a:ext cx="1776386"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Create Alternatives</a:t>
          </a:r>
        </a:p>
      </dsp:txBody>
      <dsp:txXfrm>
        <a:off x="4512969" y="423416"/>
        <a:ext cx="1175419" cy="600967"/>
      </dsp:txXfrm>
    </dsp:sp>
    <dsp:sp modelId="{6FCC7B6B-9CE5-784A-B591-C951AADA9C5D}">
      <dsp:nvSpPr>
        <dsp:cNvPr id="0" name=""/>
        <dsp:cNvSpPr/>
      </dsp:nvSpPr>
      <dsp:spPr>
        <a:xfrm>
          <a:off x="5868475" y="434167"/>
          <a:ext cx="1951658"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Evaluate Alternatives</a:t>
          </a:r>
        </a:p>
      </dsp:txBody>
      <dsp:txXfrm>
        <a:off x="6168959" y="434167"/>
        <a:ext cx="1350691" cy="600967"/>
      </dsp:txXfrm>
    </dsp:sp>
    <dsp:sp modelId="{F4688093-02B1-B14D-85F6-5CE82A141E09}">
      <dsp:nvSpPr>
        <dsp:cNvPr id="0" name=""/>
        <dsp:cNvSpPr/>
      </dsp:nvSpPr>
      <dsp:spPr>
        <a:xfrm>
          <a:off x="7640046"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Make Final  Decision</a:t>
          </a:r>
        </a:p>
      </dsp:txBody>
      <dsp:txXfrm>
        <a:off x="7940530" y="423416"/>
        <a:ext cx="901452" cy="600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181"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1</a:t>
          </a:r>
        </a:p>
      </dsp:txBody>
      <dsp:txXfrm>
        <a:off x="138675" y="10143"/>
        <a:ext cx="412480" cy="274987"/>
      </dsp:txXfrm>
    </dsp:sp>
    <dsp:sp modelId="{E4593269-30E9-4FD5-939F-E69481CB5284}">
      <dsp:nvSpPr>
        <dsp:cNvPr id="0" name=""/>
        <dsp:cNvSpPr/>
      </dsp:nvSpPr>
      <dsp:spPr>
        <a:xfrm>
          <a:off x="619902" y="10143"/>
          <a:ext cx="687467" cy="274987"/>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dsp:txBody>
      <dsp:txXfrm>
        <a:off x="757396" y="10143"/>
        <a:ext cx="412480" cy="274987"/>
      </dsp:txXfrm>
    </dsp:sp>
    <dsp:sp modelId="{057B55DB-95E6-44F5-A7BB-EF42A82560EB}">
      <dsp:nvSpPr>
        <dsp:cNvPr id="0" name=""/>
        <dsp:cNvSpPr/>
      </dsp:nvSpPr>
      <dsp:spPr>
        <a:xfrm>
          <a:off x="1238623"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3</a:t>
          </a:r>
        </a:p>
      </dsp:txBody>
      <dsp:txXfrm>
        <a:off x="1376117" y="10143"/>
        <a:ext cx="412480" cy="274987"/>
      </dsp:txXfrm>
    </dsp:sp>
    <dsp:sp modelId="{706C3657-8957-4A0B-A057-6F925FBC1182}">
      <dsp:nvSpPr>
        <dsp:cNvPr id="0" name=""/>
        <dsp:cNvSpPr/>
      </dsp:nvSpPr>
      <dsp:spPr>
        <a:xfrm>
          <a:off x="1857344"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4</a:t>
          </a:r>
        </a:p>
      </dsp:txBody>
      <dsp:txXfrm>
        <a:off x="1994838" y="10143"/>
        <a:ext cx="412480" cy="2749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2541"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Analyze portfolios</a:t>
          </a:r>
        </a:p>
      </dsp:txBody>
      <dsp:txXfrm>
        <a:off x="2541" y="110526"/>
        <a:ext cx="2478435" cy="473820"/>
      </dsp:txXfrm>
    </dsp:sp>
    <dsp:sp modelId="{901DE1C6-DEE4-45EB-8EBA-0910576F3DCC}">
      <dsp:nvSpPr>
        <dsp:cNvPr id="0" name=""/>
        <dsp:cNvSpPr/>
      </dsp:nvSpPr>
      <dsp:spPr>
        <a:xfrm>
          <a:off x="2541"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Evaluate portfolios in each scenario</a:t>
          </a:r>
        </a:p>
        <a:p>
          <a:pPr marL="171450" lvl="1" indent="-171450" algn="l" defTabSz="711200">
            <a:lnSpc>
              <a:spcPct val="90000"/>
            </a:lnSpc>
            <a:spcBef>
              <a:spcPct val="0"/>
            </a:spcBef>
            <a:spcAft>
              <a:spcPct val="15000"/>
            </a:spcAft>
            <a:buChar char="•"/>
          </a:pPr>
          <a:r>
            <a:rPr lang="en-US" sz="1600" kern="1200" dirty="0"/>
            <a:t>Stress portfolios via sensitivity analysis</a:t>
          </a:r>
        </a:p>
      </dsp:txBody>
      <dsp:txXfrm>
        <a:off x="2541" y="714816"/>
        <a:ext cx="2478435" cy="2854800"/>
      </dsp:txXfrm>
    </dsp:sp>
    <dsp:sp modelId="{4125746B-3118-40D8-BA53-0EE2F94015E0}">
      <dsp:nvSpPr>
        <dsp:cNvPr id="0" name=""/>
        <dsp:cNvSpPr/>
      </dsp:nvSpPr>
      <dsp:spPr>
        <a:xfrm>
          <a:off x="2827957"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dsp:txBody>
      <dsp:txXfrm>
        <a:off x="2827957" y="110526"/>
        <a:ext cx="2478435" cy="473820"/>
      </dsp:txXfrm>
    </dsp:sp>
    <dsp:sp modelId="{35FF2501-67D3-4950-8E88-FD5ED7B9BD82}">
      <dsp:nvSpPr>
        <dsp:cNvPr id="0" name=""/>
        <dsp:cNvSpPr/>
      </dsp:nvSpPr>
      <dsp:spPr>
        <a:xfrm>
          <a:off x="2838441"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Consider portfolio risks</a:t>
          </a:r>
        </a:p>
        <a:p>
          <a:pPr marL="342900" lvl="2" indent="-171450" algn="l" defTabSz="711200">
            <a:lnSpc>
              <a:spcPct val="90000"/>
            </a:lnSpc>
            <a:spcBef>
              <a:spcPct val="0"/>
            </a:spcBef>
            <a:spcAft>
              <a:spcPct val="15000"/>
            </a:spcAft>
            <a:buChar char="•"/>
          </a:pPr>
          <a:r>
            <a:rPr lang="en-US" sz="1600" kern="1200" dirty="0"/>
            <a:t>Variability of costs</a:t>
          </a:r>
        </a:p>
        <a:p>
          <a:pPr marL="342900" lvl="2" indent="-171450" algn="l" defTabSz="711200">
            <a:lnSpc>
              <a:spcPct val="90000"/>
            </a:lnSpc>
            <a:spcBef>
              <a:spcPct val="0"/>
            </a:spcBef>
            <a:spcAft>
              <a:spcPct val="15000"/>
            </a:spcAft>
            <a:buChar char="•"/>
          </a:pPr>
          <a:r>
            <a:rPr lang="en-US" sz="1600" kern="1200" dirty="0"/>
            <a:t>Flexibility</a:t>
          </a:r>
        </a:p>
      </dsp:txBody>
      <dsp:txXfrm>
        <a:off x="2838441" y="714816"/>
        <a:ext cx="2478435" cy="2854800"/>
      </dsp:txXfrm>
    </dsp:sp>
    <dsp:sp modelId="{58FA3EA9-55F9-4453-A462-9BFD274A529D}">
      <dsp:nvSpPr>
        <dsp:cNvPr id="0" name=""/>
        <dsp:cNvSpPr/>
      </dsp:nvSpPr>
      <dsp:spPr>
        <a:xfrm>
          <a:off x="5653373"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Identify preferred portfolio</a:t>
          </a:r>
        </a:p>
      </dsp:txBody>
      <dsp:txXfrm>
        <a:off x="5653373" y="110526"/>
        <a:ext cx="2478435" cy="473820"/>
      </dsp:txXfrm>
    </dsp:sp>
    <dsp:sp modelId="{A6C50AE5-299E-4A29-9CAB-61BBB0EF50AF}">
      <dsp:nvSpPr>
        <dsp:cNvPr id="0" name=""/>
        <dsp:cNvSpPr/>
      </dsp:nvSpPr>
      <dsp:spPr>
        <a:xfrm>
          <a:off x="5653373"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the portfolio that performs best overall</a:t>
          </a:r>
        </a:p>
        <a:p>
          <a:pPr marL="342900" lvl="2" indent="-171450" algn="l" defTabSz="711200">
            <a:lnSpc>
              <a:spcPct val="90000"/>
            </a:lnSpc>
            <a:spcBef>
              <a:spcPct val="0"/>
            </a:spcBef>
            <a:spcAft>
              <a:spcPct val="15000"/>
            </a:spcAft>
            <a:buChar char="•"/>
          </a:pPr>
          <a:r>
            <a:rPr lang="en-US" sz="1600" kern="1200" dirty="0"/>
            <a:t>Costs</a:t>
          </a:r>
        </a:p>
        <a:p>
          <a:pPr marL="342900" lvl="2" indent="-171450" algn="l" defTabSz="711200">
            <a:lnSpc>
              <a:spcPct val="90000"/>
            </a:lnSpc>
            <a:spcBef>
              <a:spcPct val="0"/>
            </a:spcBef>
            <a:spcAft>
              <a:spcPct val="15000"/>
            </a:spcAft>
            <a:buChar char="•"/>
          </a:pPr>
          <a:r>
            <a:rPr lang="en-US" sz="1600" kern="1200" dirty="0"/>
            <a:t>Risk profile </a:t>
          </a:r>
        </a:p>
        <a:p>
          <a:pPr marL="228600" lvl="1" indent="-228600" algn="l" defTabSz="1155700">
            <a:lnSpc>
              <a:spcPct val="90000"/>
            </a:lnSpc>
            <a:spcBef>
              <a:spcPct val="0"/>
            </a:spcBef>
            <a:spcAft>
              <a:spcPct val="15000"/>
            </a:spcAft>
            <a:buChar char="•"/>
          </a:pPr>
          <a:endParaRPr lang="en-US" sz="2600" kern="1200" dirty="0"/>
        </a:p>
      </dsp:txBody>
      <dsp:txXfrm>
        <a:off x="5653373" y="714816"/>
        <a:ext cx="2478435" cy="285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803"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1</a:t>
          </a:r>
        </a:p>
      </dsp:txBody>
      <dsp:txXfrm>
        <a:off x="211825" y="147165"/>
        <a:ext cx="630066" cy="420044"/>
      </dsp:txXfrm>
    </dsp:sp>
    <dsp:sp modelId="{E4593269-30E9-4FD5-939F-E69481CB5284}">
      <dsp:nvSpPr>
        <dsp:cNvPr id="0" name=""/>
        <dsp:cNvSpPr/>
      </dsp:nvSpPr>
      <dsp:spPr>
        <a:xfrm>
          <a:off x="946903"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2</a:t>
          </a:r>
        </a:p>
      </dsp:txBody>
      <dsp:txXfrm>
        <a:off x="1156925" y="147165"/>
        <a:ext cx="630066" cy="420044"/>
      </dsp:txXfrm>
    </dsp:sp>
    <dsp:sp modelId="{057B55DB-95E6-44F5-A7BB-EF42A82560EB}">
      <dsp:nvSpPr>
        <dsp:cNvPr id="0" name=""/>
        <dsp:cNvSpPr/>
      </dsp:nvSpPr>
      <dsp:spPr>
        <a:xfrm>
          <a:off x="1892002" y="147165"/>
          <a:ext cx="1050110" cy="420044"/>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3</a:t>
          </a:r>
        </a:p>
      </dsp:txBody>
      <dsp:txXfrm>
        <a:off x="2102024" y="147165"/>
        <a:ext cx="630066" cy="420044"/>
      </dsp:txXfrm>
    </dsp:sp>
    <dsp:sp modelId="{706C3657-8957-4A0B-A057-6F925FBC1182}">
      <dsp:nvSpPr>
        <dsp:cNvPr id="0" name=""/>
        <dsp:cNvSpPr/>
      </dsp:nvSpPr>
      <dsp:spPr>
        <a:xfrm>
          <a:off x="2837102"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4</a:t>
          </a:r>
        </a:p>
      </dsp:txBody>
      <dsp:txXfrm>
        <a:off x="3047124" y="147165"/>
        <a:ext cx="630066" cy="4200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2541"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Develop draft report</a:t>
          </a:r>
        </a:p>
      </dsp:txBody>
      <dsp:txXfrm>
        <a:off x="2541" y="10438"/>
        <a:ext cx="2478435" cy="756584"/>
      </dsp:txXfrm>
    </dsp:sp>
    <dsp:sp modelId="{901DE1C6-DEE4-45EB-8EBA-0910576F3DCC}">
      <dsp:nvSpPr>
        <dsp:cNvPr id="0" name=""/>
        <dsp:cNvSpPr/>
      </dsp:nvSpPr>
      <dsp:spPr>
        <a:xfrm>
          <a:off x="2541"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Work with internal groups to write sections of report</a:t>
          </a:r>
        </a:p>
        <a:p>
          <a:pPr marL="228600" lvl="1" indent="-228600" algn="l" defTabSz="977900">
            <a:lnSpc>
              <a:spcPct val="90000"/>
            </a:lnSpc>
            <a:spcBef>
              <a:spcPct val="0"/>
            </a:spcBef>
            <a:spcAft>
              <a:spcPct val="15000"/>
            </a:spcAft>
            <a:buChar char="•"/>
          </a:pPr>
          <a:r>
            <a:rPr lang="en-US" sz="2200" kern="1200" dirty="0"/>
            <a:t>Develop tables and appendices</a:t>
          </a:r>
        </a:p>
        <a:p>
          <a:pPr marL="228600" lvl="1" indent="-228600" algn="l" defTabSz="977900">
            <a:lnSpc>
              <a:spcPct val="90000"/>
            </a:lnSpc>
            <a:spcBef>
              <a:spcPct val="0"/>
            </a:spcBef>
            <a:spcAft>
              <a:spcPct val="15000"/>
            </a:spcAft>
            <a:buChar char="•"/>
          </a:pPr>
          <a:endParaRPr lang="en-US" sz="2200" kern="1200" dirty="0"/>
        </a:p>
      </dsp:txBody>
      <dsp:txXfrm>
        <a:off x="2541" y="767022"/>
        <a:ext cx="2478435" cy="2174039"/>
      </dsp:txXfrm>
    </dsp:sp>
    <dsp:sp modelId="{C83D33A7-0D73-4513-9868-C2AB9D86108D}">
      <dsp:nvSpPr>
        <dsp:cNvPr id="0" name=""/>
        <dsp:cNvSpPr/>
      </dsp:nvSpPr>
      <dsp:spPr>
        <a:xfrm>
          <a:off x="2827957"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Management approval</a:t>
          </a:r>
        </a:p>
      </dsp:txBody>
      <dsp:txXfrm>
        <a:off x="2827957" y="10438"/>
        <a:ext cx="2478435" cy="756584"/>
      </dsp:txXfrm>
    </dsp:sp>
    <dsp:sp modelId="{92F4FC10-2313-44A7-AD5E-440B4644F298}">
      <dsp:nvSpPr>
        <dsp:cNvPr id="0" name=""/>
        <dsp:cNvSpPr/>
      </dsp:nvSpPr>
      <dsp:spPr>
        <a:xfrm>
          <a:off x="2827957"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Gain approval and ensure the proposed plan meets all regulatory requirements</a:t>
          </a:r>
        </a:p>
      </dsp:txBody>
      <dsp:txXfrm>
        <a:off x="2827957" y="767022"/>
        <a:ext cx="2478435" cy="2174039"/>
      </dsp:txXfrm>
    </dsp:sp>
    <dsp:sp modelId="{4125746B-3118-40D8-BA53-0EE2F94015E0}">
      <dsp:nvSpPr>
        <dsp:cNvPr id="0" name=""/>
        <dsp:cNvSpPr/>
      </dsp:nvSpPr>
      <dsp:spPr>
        <a:xfrm>
          <a:off x="5653373"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File report</a:t>
          </a:r>
        </a:p>
      </dsp:txBody>
      <dsp:txXfrm>
        <a:off x="5653373" y="10438"/>
        <a:ext cx="2478435" cy="756584"/>
      </dsp:txXfrm>
    </dsp:sp>
    <dsp:sp modelId="{35FF2501-67D3-4950-8E88-FD5ED7B9BD82}">
      <dsp:nvSpPr>
        <dsp:cNvPr id="0" name=""/>
        <dsp:cNvSpPr/>
      </dsp:nvSpPr>
      <dsp:spPr>
        <a:xfrm>
          <a:off x="5653373"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File 2015 IRP by Nov. 1, 2015</a:t>
          </a:r>
        </a:p>
      </dsp:txBody>
      <dsp:txXfrm>
        <a:off x="5653373" y="767022"/>
        <a:ext cx="2478435" cy="2174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2228"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1</a:t>
          </a:r>
        </a:p>
      </dsp:txBody>
      <dsp:txXfrm>
        <a:off x="245116" y="0"/>
        <a:ext cx="811240" cy="485776"/>
      </dsp:txXfrm>
    </dsp:sp>
    <dsp:sp modelId="{E4593269-30E9-4FD5-939F-E69481CB5284}">
      <dsp:nvSpPr>
        <dsp:cNvPr id="0" name=""/>
        <dsp:cNvSpPr/>
      </dsp:nvSpPr>
      <dsp:spPr>
        <a:xfrm>
          <a:off x="1169542"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2</a:t>
          </a:r>
        </a:p>
      </dsp:txBody>
      <dsp:txXfrm>
        <a:off x="1412430" y="0"/>
        <a:ext cx="811240" cy="485776"/>
      </dsp:txXfrm>
    </dsp:sp>
    <dsp:sp modelId="{057B55DB-95E6-44F5-A7BB-EF42A82560EB}">
      <dsp:nvSpPr>
        <dsp:cNvPr id="0" name=""/>
        <dsp:cNvSpPr/>
      </dsp:nvSpPr>
      <dsp:spPr>
        <a:xfrm>
          <a:off x="2336857"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dsp:txBody>
      <dsp:txXfrm>
        <a:off x="2579745" y="0"/>
        <a:ext cx="811240" cy="485776"/>
      </dsp:txXfrm>
    </dsp:sp>
    <dsp:sp modelId="{706C3657-8957-4A0B-A057-6F925FBC1182}">
      <dsp:nvSpPr>
        <dsp:cNvPr id="0" name=""/>
        <dsp:cNvSpPr/>
      </dsp:nvSpPr>
      <dsp:spPr>
        <a:xfrm>
          <a:off x="3504172" y="0"/>
          <a:ext cx="1297016" cy="485776"/>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4</a:t>
          </a:r>
        </a:p>
      </dsp:txBody>
      <dsp:txXfrm>
        <a:off x="3747060" y="0"/>
        <a:ext cx="811240" cy="48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E7EBF-3F16-4CE6-B073-DC744A76F559}">
      <dsp:nvSpPr>
        <dsp:cNvPr id="0" name=""/>
        <dsp:cNvSpPr/>
      </dsp:nvSpPr>
      <dsp:spPr>
        <a:xfrm rot="5400000">
          <a:off x="-142205" y="143739"/>
          <a:ext cx="948035" cy="6636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Drivers</a:t>
          </a:r>
        </a:p>
      </dsp:txBody>
      <dsp:txXfrm rot="-5400000">
        <a:off x="1" y="333345"/>
        <a:ext cx="663624" cy="284411"/>
      </dsp:txXfrm>
    </dsp:sp>
    <dsp:sp modelId="{1AD603B0-10CD-454E-8236-17609382EFF2}">
      <dsp:nvSpPr>
        <dsp:cNvPr id="0" name=""/>
        <dsp:cNvSpPr/>
      </dsp:nvSpPr>
      <dsp:spPr>
        <a:xfrm rot="5400000">
          <a:off x="4138500" y="-3473342"/>
          <a:ext cx="616222" cy="75659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Identify the key drivers of change</a:t>
          </a:r>
        </a:p>
      </dsp:txBody>
      <dsp:txXfrm rot="-5400000">
        <a:off x="663624" y="31615"/>
        <a:ext cx="7535894" cy="556060"/>
      </dsp:txXfrm>
    </dsp:sp>
    <dsp:sp modelId="{73B2EF0B-499E-426E-907D-D2E72D30D8DD}">
      <dsp:nvSpPr>
        <dsp:cNvPr id="0" name=""/>
        <dsp:cNvSpPr/>
      </dsp:nvSpPr>
      <dsp:spPr>
        <a:xfrm rot="5400000">
          <a:off x="-142205" y="972763"/>
          <a:ext cx="948035" cy="6636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Scenarios</a:t>
          </a:r>
        </a:p>
      </dsp:txBody>
      <dsp:txXfrm rot="-5400000">
        <a:off x="1" y="1162369"/>
        <a:ext cx="663624" cy="284411"/>
      </dsp:txXfrm>
    </dsp:sp>
    <dsp:sp modelId="{D6535E99-D6D7-4F28-A973-72654EDB9AAA}">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Imagine possible futures in terms of the drivers</a:t>
          </a:r>
        </a:p>
      </dsp:txBody>
      <dsp:txXfrm rot="-5400000">
        <a:off x="663624" y="860639"/>
        <a:ext cx="7535894" cy="556060"/>
      </dsp:txXfrm>
    </dsp:sp>
    <dsp:sp modelId="{93FD32CE-AF37-4A6D-888E-B3D9AB22C5F7}">
      <dsp:nvSpPr>
        <dsp:cNvPr id="0" name=""/>
        <dsp:cNvSpPr/>
      </dsp:nvSpPr>
      <dsp:spPr>
        <a:xfrm rot="5400000">
          <a:off x="-142205" y="1801787"/>
          <a:ext cx="948035" cy="66362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Portfolios</a:t>
          </a:r>
        </a:p>
      </dsp:txBody>
      <dsp:txXfrm rot="-5400000">
        <a:off x="1" y="1991393"/>
        <a:ext cx="663624" cy="284411"/>
      </dsp:txXfrm>
    </dsp:sp>
    <dsp:sp modelId="{7946EF3B-2DB1-40AD-979E-0F3D55C2B437}">
      <dsp:nvSpPr>
        <dsp:cNvPr id="0" name=""/>
        <dsp:cNvSpPr/>
      </dsp:nvSpPr>
      <dsp:spPr>
        <a:xfrm rot="5400000">
          <a:off x="4138500" y="-1815293"/>
          <a:ext cx="616222" cy="75659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Design alternative resource strategies (portfolios)</a:t>
          </a:r>
        </a:p>
      </dsp:txBody>
      <dsp:txXfrm rot="-5400000">
        <a:off x="663624" y="1689664"/>
        <a:ext cx="7535894" cy="556060"/>
      </dsp:txXfrm>
    </dsp:sp>
    <dsp:sp modelId="{C6015961-2EE7-4AD3-B46B-0A74D8F6F194}">
      <dsp:nvSpPr>
        <dsp:cNvPr id="0" name=""/>
        <dsp:cNvSpPr/>
      </dsp:nvSpPr>
      <dsp:spPr>
        <a:xfrm rot="5400000">
          <a:off x="-142205" y="2630811"/>
          <a:ext cx="948035" cy="6636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Results </a:t>
          </a:r>
        </a:p>
      </dsp:txBody>
      <dsp:txXfrm rot="-5400000">
        <a:off x="1" y="2820417"/>
        <a:ext cx="663624" cy="284411"/>
      </dsp:txXfrm>
    </dsp:sp>
    <dsp:sp modelId="{A0D8E7CC-CCF9-4255-A4B1-E6D9148C0323}">
      <dsp:nvSpPr>
        <dsp:cNvPr id="0" name=""/>
        <dsp:cNvSpPr/>
      </dsp:nvSpPr>
      <dsp:spPr>
        <a:xfrm rot="5400000">
          <a:off x="4138500" y="-986269"/>
          <a:ext cx="616222" cy="75659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Model the portfolios under each scenario</a:t>
          </a:r>
        </a:p>
        <a:p>
          <a:pPr marL="171450" lvl="1" indent="-171450" algn="l" defTabSz="755650">
            <a:lnSpc>
              <a:spcPct val="90000"/>
            </a:lnSpc>
            <a:spcBef>
              <a:spcPct val="0"/>
            </a:spcBef>
            <a:spcAft>
              <a:spcPct val="15000"/>
            </a:spcAft>
            <a:buChar char="•"/>
          </a:pPr>
          <a:r>
            <a:rPr lang="en-US" sz="1700" kern="1200" dirty="0"/>
            <a:t>Evaluate the portfolios using defined metrics</a:t>
          </a:r>
        </a:p>
      </dsp:txBody>
      <dsp:txXfrm rot="-5400000">
        <a:off x="663624" y="2518688"/>
        <a:ext cx="7535894" cy="556060"/>
      </dsp:txXfrm>
    </dsp:sp>
    <dsp:sp modelId="{7C107160-D0C8-4FD0-AF4B-1E5921CC7AE0}">
      <dsp:nvSpPr>
        <dsp:cNvPr id="0" name=""/>
        <dsp:cNvSpPr/>
      </dsp:nvSpPr>
      <dsp:spPr>
        <a:xfrm rot="5400000">
          <a:off x="-142205" y="3459836"/>
          <a:ext cx="948035" cy="66362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Direction</a:t>
          </a:r>
        </a:p>
      </dsp:txBody>
      <dsp:txXfrm rot="-5400000">
        <a:off x="1" y="3649442"/>
        <a:ext cx="663624" cy="284411"/>
      </dsp:txXfrm>
    </dsp:sp>
    <dsp:sp modelId="{2E094A76-1CBE-4A51-B3A8-CEDBD8EA037E}">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Identify an optimal resource strategy</a:t>
          </a:r>
        </a:p>
      </dsp:txBody>
      <dsp:txXfrm rot="-5400000">
        <a:off x="663624" y="3347712"/>
        <a:ext cx="7535894" cy="556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7008-054A-4328-99CB-876C9715D168}">
      <dsp:nvSpPr>
        <dsp:cNvPr id="0" name=""/>
        <dsp:cNvSpPr/>
      </dsp:nvSpPr>
      <dsp:spPr>
        <a:xfrm>
          <a:off x="262520" y="1867"/>
          <a:ext cx="4885158" cy="472759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General Public</a:t>
          </a:r>
        </a:p>
      </dsp:txBody>
      <dsp:txXfrm>
        <a:off x="1851418" y="238247"/>
        <a:ext cx="1707363" cy="709139"/>
      </dsp:txXfrm>
    </dsp:sp>
    <dsp:sp modelId="{DC7688B2-749C-413D-96FF-0792929D3158}">
      <dsp:nvSpPr>
        <dsp:cNvPr id="0" name=""/>
        <dsp:cNvSpPr/>
      </dsp:nvSpPr>
      <dsp:spPr>
        <a:xfrm>
          <a:off x="861084" y="1164125"/>
          <a:ext cx="3688031" cy="3592773"/>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Stakeholder Forum</a:t>
          </a:r>
        </a:p>
      </dsp:txBody>
      <dsp:txXfrm>
        <a:off x="1845788" y="1388673"/>
        <a:ext cx="1718622" cy="673644"/>
      </dsp:txXfrm>
    </dsp:sp>
    <dsp:sp modelId="{9945E059-044E-4AA0-80B0-5DDE2EDA61C4}">
      <dsp:nvSpPr>
        <dsp:cNvPr id="0" name=""/>
        <dsp:cNvSpPr/>
      </dsp:nvSpPr>
      <dsp:spPr>
        <a:xfrm>
          <a:off x="1475756" y="2357766"/>
          <a:ext cx="2458687" cy="239518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Strategic Initiatives Advisory Panel</a:t>
          </a:r>
        </a:p>
      </dsp:txBody>
      <dsp:txXfrm>
        <a:off x="1835822" y="2956561"/>
        <a:ext cx="1738554" cy="1197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3909"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1: </a:t>
          </a:r>
        </a:p>
        <a:p>
          <a:pPr marL="0" lvl="0" indent="0" algn="ctr" defTabSz="533400">
            <a:lnSpc>
              <a:spcPct val="90000"/>
            </a:lnSpc>
            <a:spcBef>
              <a:spcPct val="0"/>
            </a:spcBef>
            <a:spcAft>
              <a:spcPct val="35000"/>
            </a:spcAft>
            <a:buNone/>
          </a:pPr>
          <a:r>
            <a:rPr lang="en-US" sz="1200" kern="1200" dirty="0"/>
            <a:t>Gather data, create scenarios, develop input assumptions &amp; screen technologies</a:t>
          </a:r>
        </a:p>
      </dsp:txBody>
      <dsp:txXfrm>
        <a:off x="459006" y="305683"/>
        <a:ext cx="1365291" cy="910193"/>
      </dsp:txXfrm>
    </dsp:sp>
    <dsp:sp modelId="{E4593269-30E9-4FD5-939F-E69481CB5284}">
      <dsp:nvSpPr>
        <dsp:cNvPr id="0" name=""/>
        <dsp:cNvSpPr/>
      </dsp:nvSpPr>
      <dsp:spPr>
        <a:xfrm>
          <a:off x="2051844"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2: </a:t>
          </a:r>
        </a:p>
        <a:p>
          <a:pPr marL="0" lvl="0" indent="0" algn="ctr" defTabSz="533400">
            <a:lnSpc>
              <a:spcPct val="90000"/>
            </a:lnSpc>
            <a:spcBef>
              <a:spcPct val="0"/>
            </a:spcBef>
            <a:spcAft>
              <a:spcPct val="35000"/>
            </a:spcAft>
            <a:buNone/>
          </a:pPr>
          <a:r>
            <a:rPr lang="en-US" sz="1200" kern="1200" dirty="0"/>
            <a:t>Develop portfolios</a:t>
          </a:r>
        </a:p>
      </dsp:txBody>
      <dsp:txXfrm>
        <a:off x="2506941" y="305683"/>
        <a:ext cx="1365291" cy="910193"/>
      </dsp:txXfrm>
    </dsp:sp>
    <dsp:sp modelId="{057B55DB-95E6-44F5-A7BB-EF42A82560EB}">
      <dsp:nvSpPr>
        <dsp:cNvPr id="0" name=""/>
        <dsp:cNvSpPr/>
      </dsp:nvSpPr>
      <dsp:spPr>
        <a:xfrm>
          <a:off x="4099780"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3: </a:t>
          </a:r>
        </a:p>
        <a:p>
          <a:pPr marL="0" lvl="0" indent="0" algn="ctr" defTabSz="533400">
            <a:lnSpc>
              <a:spcPct val="90000"/>
            </a:lnSpc>
            <a:spcBef>
              <a:spcPct val="0"/>
            </a:spcBef>
            <a:spcAft>
              <a:spcPct val="35000"/>
            </a:spcAft>
            <a:buNone/>
          </a:pPr>
          <a:r>
            <a:rPr lang="en-US" sz="1200" kern="1200" dirty="0"/>
            <a:t>Analyze portfolios, assess risks &amp; identify preferred portfolio</a:t>
          </a:r>
        </a:p>
      </dsp:txBody>
      <dsp:txXfrm>
        <a:off x="4554877" y="305683"/>
        <a:ext cx="1365291" cy="910193"/>
      </dsp:txXfrm>
    </dsp:sp>
    <dsp:sp modelId="{706C3657-8957-4A0B-A057-6F925FBC1182}">
      <dsp:nvSpPr>
        <dsp:cNvPr id="0" name=""/>
        <dsp:cNvSpPr/>
      </dsp:nvSpPr>
      <dsp:spPr>
        <a:xfrm>
          <a:off x="6147716" y="305683"/>
          <a:ext cx="2275484" cy="91019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4: </a:t>
          </a:r>
        </a:p>
        <a:p>
          <a:pPr marL="0" lvl="0" indent="0" algn="ctr" defTabSz="533400">
            <a:lnSpc>
              <a:spcPct val="90000"/>
            </a:lnSpc>
            <a:spcBef>
              <a:spcPct val="0"/>
            </a:spcBef>
            <a:spcAft>
              <a:spcPct val="35000"/>
            </a:spcAft>
            <a:buNone/>
          </a:pPr>
          <a:r>
            <a:rPr lang="en-US" sz="1200" kern="1200" dirty="0"/>
            <a:t>Create IRP report</a:t>
          </a:r>
        </a:p>
      </dsp:txBody>
      <dsp:txXfrm>
        <a:off x="6602813" y="305683"/>
        <a:ext cx="1365291" cy="910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CF90-86BB-4B68-8D08-D3AB746C40C7}">
      <dsp:nvSpPr>
        <dsp:cNvPr id="0" name=""/>
        <dsp:cNvSpPr/>
      </dsp:nvSpPr>
      <dsp:spPr>
        <a:xfrm>
          <a:off x="3453" y="1150"/>
          <a:ext cx="8362393" cy="56786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Driving Forces</a:t>
          </a:r>
        </a:p>
      </dsp:txBody>
      <dsp:txXfrm>
        <a:off x="20085" y="17782"/>
        <a:ext cx="8329129" cy="534600"/>
      </dsp:txXfrm>
    </dsp:sp>
    <dsp:sp modelId="{BC6AF7E8-6938-4538-9D3B-5B2F36861AB2}">
      <dsp:nvSpPr>
        <dsp:cNvPr id="0" name=""/>
        <dsp:cNvSpPr/>
      </dsp:nvSpPr>
      <dsp:spPr>
        <a:xfrm>
          <a:off x="11615" y="647395"/>
          <a:ext cx="8346068" cy="567864"/>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Scenarios</a:t>
          </a:r>
        </a:p>
      </dsp:txBody>
      <dsp:txXfrm>
        <a:off x="28247" y="664027"/>
        <a:ext cx="8312804" cy="534600"/>
      </dsp:txXfrm>
    </dsp:sp>
    <dsp:sp modelId="{E6329D51-D633-48B8-8606-54BD46FE35CF}">
      <dsp:nvSpPr>
        <dsp:cNvPr id="0" name=""/>
        <dsp:cNvSpPr/>
      </dsp:nvSpPr>
      <dsp:spPr>
        <a:xfrm>
          <a:off x="27892" y="1293640"/>
          <a:ext cx="8313514" cy="56786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Key model input variables</a:t>
          </a:r>
        </a:p>
      </dsp:txBody>
      <dsp:txXfrm>
        <a:off x="44524" y="1310272"/>
        <a:ext cx="8280250" cy="534600"/>
      </dsp:txXfrm>
    </dsp:sp>
    <dsp:sp modelId="{84A32274-1C54-43C5-A5FB-D2095B82C73F}">
      <dsp:nvSpPr>
        <dsp:cNvPr id="0" name=""/>
        <dsp:cNvSpPr/>
      </dsp:nvSpPr>
      <dsp:spPr>
        <a:xfrm>
          <a:off x="60256"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Load growth</a:t>
          </a:r>
        </a:p>
      </dsp:txBody>
      <dsp:txXfrm>
        <a:off x="102858" y="1982487"/>
        <a:ext cx="1537295" cy="1369341"/>
      </dsp:txXfrm>
    </dsp:sp>
    <dsp:sp modelId="{9CBB2C16-0ED2-402D-8085-27F5CA18211F}">
      <dsp:nvSpPr>
        <dsp:cNvPr id="0" name=""/>
        <dsp:cNvSpPr/>
      </dsp:nvSpPr>
      <dsp:spPr>
        <a:xfrm>
          <a:off x="1716828"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Coal prices</a:t>
          </a:r>
        </a:p>
      </dsp:txBody>
      <dsp:txXfrm>
        <a:off x="1759430" y="1982487"/>
        <a:ext cx="1537295" cy="1369341"/>
      </dsp:txXfrm>
    </dsp:sp>
    <dsp:sp modelId="{B0A5D4D8-649C-4B27-B141-BA62C9E38F60}">
      <dsp:nvSpPr>
        <dsp:cNvPr id="0" name=""/>
        <dsp:cNvSpPr/>
      </dsp:nvSpPr>
      <dsp:spPr>
        <a:xfrm>
          <a:off x="3373400"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Natural gas prices</a:t>
          </a:r>
        </a:p>
      </dsp:txBody>
      <dsp:txXfrm>
        <a:off x="3416002" y="1982487"/>
        <a:ext cx="1537295" cy="1369341"/>
      </dsp:txXfrm>
    </dsp:sp>
    <dsp:sp modelId="{3F9458A4-5931-428A-9571-F4A9F3DFCE14}">
      <dsp:nvSpPr>
        <dsp:cNvPr id="0" name=""/>
        <dsp:cNvSpPr/>
      </dsp:nvSpPr>
      <dsp:spPr>
        <a:xfrm>
          <a:off x="5029972"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Price of carbon</a:t>
          </a:r>
        </a:p>
      </dsp:txBody>
      <dsp:txXfrm>
        <a:off x="5072574" y="1982487"/>
        <a:ext cx="1537295" cy="1369341"/>
      </dsp:txXfrm>
    </dsp:sp>
    <dsp:sp modelId="{C69115AE-4880-459F-B7BB-33841E982979}">
      <dsp:nvSpPr>
        <dsp:cNvPr id="0" name=""/>
        <dsp:cNvSpPr/>
      </dsp:nvSpPr>
      <dsp:spPr>
        <a:xfrm>
          <a:off x="6686544"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Capital &amp; construction costs</a:t>
          </a:r>
        </a:p>
      </dsp:txBody>
      <dsp:txXfrm>
        <a:off x="6729146" y="1982487"/>
        <a:ext cx="1537295" cy="1369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3190" y="97774"/>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Gather data</a:t>
          </a:r>
        </a:p>
      </dsp:txBody>
      <dsp:txXfrm>
        <a:off x="3190" y="97774"/>
        <a:ext cx="1918190" cy="515819"/>
      </dsp:txXfrm>
    </dsp:sp>
    <dsp:sp modelId="{901DE1C6-DEE4-45EB-8EBA-0910576F3DCC}">
      <dsp:nvSpPr>
        <dsp:cNvPr id="0" name=""/>
        <dsp:cNvSpPr/>
      </dsp:nvSpPr>
      <dsp:spPr>
        <a:xfrm>
          <a:off x="3190" y="635548"/>
          <a:ext cx="1918190" cy="233598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Gather data such as:</a:t>
          </a:r>
        </a:p>
        <a:p>
          <a:pPr marL="228600" lvl="2" indent="-114300" algn="l" defTabSz="666750">
            <a:lnSpc>
              <a:spcPct val="90000"/>
            </a:lnSpc>
            <a:spcBef>
              <a:spcPct val="0"/>
            </a:spcBef>
            <a:spcAft>
              <a:spcPct val="15000"/>
            </a:spcAft>
            <a:buChar char="•"/>
          </a:pPr>
          <a:r>
            <a:rPr lang="en-US" sz="1500" kern="1200" dirty="0"/>
            <a:t>Operational characteristics of existing generation</a:t>
          </a:r>
        </a:p>
        <a:p>
          <a:pPr marL="228600" lvl="2" indent="-114300" algn="l" defTabSz="666750">
            <a:lnSpc>
              <a:spcPct val="90000"/>
            </a:lnSpc>
            <a:spcBef>
              <a:spcPct val="0"/>
            </a:spcBef>
            <a:spcAft>
              <a:spcPct val="15000"/>
            </a:spcAft>
            <a:buChar char="•"/>
          </a:pPr>
          <a:r>
            <a:rPr lang="en-US" sz="1500" kern="1200" dirty="0"/>
            <a:t>Anticipated retirement dates</a:t>
          </a:r>
        </a:p>
        <a:p>
          <a:pPr marL="228600" lvl="2" indent="-114300" algn="l" defTabSz="666750">
            <a:lnSpc>
              <a:spcPct val="90000"/>
            </a:lnSpc>
            <a:spcBef>
              <a:spcPct val="0"/>
            </a:spcBef>
            <a:spcAft>
              <a:spcPct val="15000"/>
            </a:spcAft>
            <a:buChar char="•"/>
          </a:pPr>
          <a:r>
            <a:rPr lang="en-US" sz="1500" kern="1200" dirty="0"/>
            <a:t>Environmental regulations</a:t>
          </a:r>
        </a:p>
        <a:p>
          <a:pPr marL="228600" lvl="2" indent="-114300" algn="l" defTabSz="666750">
            <a:lnSpc>
              <a:spcPct val="90000"/>
            </a:lnSpc>
            <a:spcBef>
              <a:spcPct val="0"/>
            </a:spcBef>
            <a:spcAft>
              <a:spcPct val="15000"/>
            </a:spcAft>
            <a:buChar char="•"/>
          </a:pPr>
          <a:r>
            <a:rPr lang="en-US" sz="1500" kern="1200" dirty="0"/>
            <a:t>Energy efficiency potential and costs</a:t>
          </a:r>
        </a:p>
      </dsp:txBody>
      <dsp:txXfrm>
        <a:off x="3190" y="635548"/>
        <a:ext cx="1918190" cy="2335989"/>
      </dsp:txXfrm>
    </dsp:sp>
    <dsp:sp modelId="{C83D33A7-0D73-4513-9868-C2AB9D86108D}">
      <dsp:nvSpPr>
        <dsp:cNvPr id="0" name=""/>
        <dsp:cNvSpPr/>
      </dsp:nvSpPr>
      <dsp:spPr>
        <a:xfrm>
          <a:off x="4195183" y="107258"/>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input assumptions</a:t>
          </a:r>
        </a:p>
      </dsp:txBody>
      <dsp:txXfrm>
        <a:off x="4195183" y="107258"/>
        <a:ext cx="1918190" cy="515819"/>
      </dsp:txXfrm>
    </dsp:sp>
    <dsp:sp modelId="{92F4FC10-2313-44A7-AD5E-440B4644F298}">
      <dsp:nvSpPr>
        <dsp:cNvPr id="0" name=""/>
        <dsp:cNvSpPr/>
      </dsp:nvSpPr>
      <dsp:spPr>
        <a:xfrm>
          <a:off x="4195164" y="639450"/>
          <a:ext cx="1918190" cy="234088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Develop input assumptions including:</a:t>
          </a:r>
        </a:p>
        <a:p>
          <a:pPr marL="228600" lvl="2" indent="-114300" algn="l" defTabSz="666750">
            <a:lnSpc>
              <a:spcPct val="90000"/>
            </a:lnSpc>
            <a:spcBef>
              <a:spcPct val="0"/>
            </a:spcBef>
            <a:spcAft>
              <a:spcPct val="15000"/>
            </a:spcAft>
            <a:buChar char="•"/>
          </a:pPr>
          <a:r>
            <a:rPr lang="en-US" sz="1500" kern="1200" dirty="0"/>
            <a:t>Fundamentals (commodity prices)</a:t>
          </a:r>
        </a:p>
        <a:p>
          <a:pPr marL="228600" lvl="2" indent="-114300" algn="l" defTabSz="666750">
            <a:lnSpc>
              <a:spcPct val="90000"/>
            </a:lnSpc>
            <a:spcBef>
              <a:spcPct val="0"/>
            </a:spcBef>
            <a:spcAft>
              <a:spcPct val="15000"/>
            </a:spcAft>
            <a:buChar char="•"/>
          </a:pPr>
          <a:r>
            <a:rPr lang="en-US" sz="1500" kern="1200" dirty="0"/>
            <a:t>Load forecast</a:t>
          </a:r>
        </a:p>
        <a:p>
          <a:pPr marL="228600" lvl="2" indent="-114300" algn="l" defTabSz="666750">
            <a:lnSpc>
              <a:spcPct val="90000"/>
            </a:lnSpc>
            <a:spcBef>
              <a:spcPct val="0"/>
            </a:spcBef>
            <a:spcAft>
              <a:spcPct val="15000"/>
            </a:spcAft>
            <a:buChar char="•"/>
          </a:pPr>
          <a:r>
            <a:rPr lang="en-US" sz="1500" kern="1200" dirty="0"/>
            <a:t>Capital costs</a:t>
          </a:r>
        </a:p>
        <a:p>
          <a:pPr marL="228600" lvl="2" indent="-114300" algn="l" defTabSz="666750">
            <a:lnSpc>
              <a:spcPct val="90000"/>
            </a:lnSpc>
            <a:spcBef>
              <a:spcPct val="0"/>
            </a:spcBef>
            <a:spcAft>
              <a:spcPct val="15000"/>
            </a:spcAft>
            <a:buChar char="•"/>
          </a:pPr>
          <a:r>
            <a:rPr lang="en-US" sz="1500" kern="1200" dirty="0"/>
            <a:t>Environmental compliance costs</a:t>
          </a:r>
        </a:p>
      </dsp:txBody>
      <dsp:txXfrm>
        <a:off x="4195164" y="639450"/>
        <a:ext cx="1918190" cy="2340887"/>
      </dsp:txXfrm>
    </dsp:sp>
    <dsp:sp modelId="{4125746B-3118-40D8-BA53-0EE2F94015E0}">
      <dsp:nvSpPr>
        <dsp:cNvPr id="0" name=""/>
        <dsp:cNvSpPr/>
      </dsp:nvSpPr>
      <dsp:spPr>
        <a:xfrm>
          <a:off x="6307015" y="100040"/>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Screen technologies</a:t>
          </a:r>
        </a:p>
      </dsp:txBody>
      <dsp:txXfrm>
        <a:off x="6307015" y="100040"/>
        <a:ext cx="1918190" cy="515819"/>
      </dsp:txXfrm>
    </dsp:sp>
    <dsp:sp modelId="{35FF2501-67D3-4950-8E88-FD5ED7B9BD82}">
      <dsp:nvSpPr>
        <dsp:cNvPr id="0" name=""/>
        <dsp:cNvSpPr/>
      </dsp:nvSpPr>
      <dsp:spPr>
        <a:xfrm>
          <a:off x="6306996" y="639734"/>
          <a:ext cx="1918190" cy="232696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Screen technologies to determine</a:t>
          </a:r>
        </a:p>
        <a:p>
          <a:pPr marL="228600" lvl="2" indent="-114300" algn="l" defTabSz="666750">
            <a:lnSpc>
              <a:spcPct val="90000"/>
            </a:lnSpc>
            <a:spcBef>
              <a:spcPct val="0"/>
            </a:spcBef>
            <a:spcAft>
              <a:spcPct val="15000"/>
            </a:spcAft>
            <a:buChar char="•"/>
          </a:pPr>
          <a:r>
            <a:rPr lang="en-US" sz="1500" kern="1200" dirty="0"/>
            <a:t>Feasibility in service area</a:t>
          </a:r>
        </a:p>
        <a:p>
          <a:pPr marL="228600" lvl="2" indent="-114300" algn="l" defTabSz="666750">
            <a:lnSpc>
              <a:spcPct val="90000"/>
            </a:lnSpc>
            <a:spcBef>
              <a:spcPct val="0"/>
            </a:spcBef>
            <a:spcAft>
              <a:spcPct val="15000"/>
            </a:spcAft>
            <a:buChar char="•"/>
          </a:pPr>
          <a:r>
            <a:rPr lang="en-US" sz="1500" kern="1200" dirty="0"/>
            <a:t>Technical limitations</a:t>
          </a:r>
        </a:p>
        <a:p>
          <a:pPr marL="228600" lvl="2" indent="-114300" algn="l" defTabSz="666750">
            <a:lnSpc>
              <a:spcPct val="90000"/>
            </a:lnSpc>
            <a:spcBef>
              <a:spcPct val="0"/>
            </a:spcBef>
            <a:spcAft>
              <a:spcPct val="15000"/>
            </a:spcAft>
            <a:buChar char="•"/>
          </a:pPr>
          <a:r>
            <a:rPr lang="en-US" sz="1500" kern="1200" dirty="0"/>
            <a:t>Commercial availability</a:t>
          </a:r>
        </a:p>
      </dsp:txBody>
      <dsp:txXfrm>
        <a:off x="6306996" y="639734"/>
        <a:ext cx="1918190" cy="2326966"/>
      </dsp:txXfrm>
    </dsp:sp>
    <dsp:sp modelId="{58FA3EA9-55F9-4453-A462-9BFD274A529D}">
      <dsp:nvSpPr>
        <dsp:cNvPr id="0" name=""/>
        <dsp:cNvSpPr/>
      </dsp:nvSpPr>
      <dsp:spPr>
        <a:xfrm>
          <a:off x="2098410" y="104064"/>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Create scenarios</a:t>
          </a:r>
        </a:p>
      </dsp:txBody>
      <dsp:txXfrm>
        <a:off x="2098410" y="104064"/>
        <a:ext cx="1918190" cy="515819"/>
      </dsp:txXfrm>
    </dsp:sp>
    <dsp:sp modelId="{A6C50AE5-299E-4A29-9CAB-61BBB0EF50AF}">
      <dsp:nvSpPr>
        <dsp:cNvPr id="0" name=""/>
        <dsp:cNvSpPr/>
      </dsp:nvSpPr>
      <dsp:spPr>
        <a:xfrm>
          <a:off x="2098410" y="649107"/>
          <a:ext cx="1918190" cy="233222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Identify range of driving forces and input assumptions</a:t>
          </a:r>
        </a:p>
        <a:p>
          <a:pPr marL="114300" lvl="1" indent="-114300" algn="l" defTabSz="666750">
            <a:lnSpc>
              <a:spcPct val="90000"/>
            </a:lnSpc>
            <a:spcBef>
              <a:spcPct val="0"/>
            </a:spcBef>
            <a:spcAft>
              <a:spcPct val="15000"/>
            </a:spcAft>
            <a:buChar char="•"/>
          </a:pPr>
          <a:r>
            <a:rPr lang="en-US" sz="1500" kern="1200" dirty="0"/>
            <a:t>Create and refine scenarios to use in Steps 2 and 3</a:t>
          </a:r>
        </a:p>
      </dsp:txBody>
      <dsp:txXfrm>
        <a:off x="2098410" y="649107"/>
        <a:ext cx="1918190" cy="2332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181" y="10143"/>
          <a:ext cx="687467" cy="27498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1</a:t>
          </a:r>
        </a:p>
      </dsp:txBody>
      <dsp:txXfrm>
        <a:off x="138675" y="10143"/>
        <a:ext cx="412480" cy="274987"/>
      </dsp:txXfrm>
    </dsp:sp>
    <dsp:sp modelId="{E4593269-30E9-4FD5-939F-E69481CB5284}">
      <dsp:nvSpPr>
        <dsp:cNvPr id="0" name=""/>
        <dsp:cNvSpPr/>
      </dsp:nvSpPr>
      <dsp:spPr>
        <a:xfrm>
          <a:off x="619902"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dsp:txBody>
      <dsp:txXfrm>
        <a:off x="757396" y="10143"/>
        <a:ext cx="412480" cy="274987"/>
      </dsp:txXfrm>
    </dsp:sp>
    <dsp:sp modelId="{057B55DB-95E6-44F5-A7BB-EF42A82560EB}">
      <dsp:nvSpPr>
        <dsp:cNvPr id="0" name=""/>
        <dsp:cNvSpPr/>
      </dsp:nvSpPr>
      <dsp:spPr>
        <a:xfrm>
          <a:off x="1238623"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3</a:t>
          </a:r>
        </a:p>
      </dsp:txBody>
      <dsp:txXfrm>
        <a:off x="1376117" y="10143"/>
        <a:ext cx="412480" cy="274987"/>
      </dsp:txXfrm>
    </dsp:sp>
    <dsp:sp modelId="{706C3657-8957-4A0B-A057-6F925FBC1182}">
      <dsp:nvSpPr>
        <dsp:cNvPr id="0" name=""/>
        <dsp:cNvSpPr/>
      </dsp:nvSpPr>
      <dsp:spPr>
        <a:xfrm>
          <a:off x="1857344"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4</a:t>
          </a:r>
        </a:p>
      </dsp:txBody>
      <dsp:txXfrm>
        <a:off x="1994838" y="10143"/>
        <a:ext cx="412480" cy="2749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6C6D1-D43A-4582-86A8-908366CE837F}">
      <dsp:nvSpPr>
        <dsp:cNvPr id="0" name=""/>
        <dsp:cNvSpPr/>
      </dsp:nvSpPr>
      <dsp:spPr>
        <a:xfrm>
          <a:off x="1247648" y="231647"/>
          <a:ext cx="1759712" cy="1759712"/>
        </a:xfrm>
        <a:prstGeom prst="pieWedg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Economic outlook</a:t>
          </a:r>
          <a:endParaRPr lang="en-US" sz="1600" kern="1200" dirty="0"/>
        </a:p>
      </dsp:txBody>
      <dsp:txXfrm>
        <a:off x="1763056" y="747055"/>
        <a:ext cx="1244304" cy="1244304"/>
      </dsp:txXfrm>
    </dsp:sp>
    <dsp:sp modelId="{1EF9AF60-C76F-4EDA-B32C-FF51D9BAF939}">
      <dsp:nvSpPr>
        <dsp:cNvPr id="0" name=""/>
        <dsp:cNvSpPr/>
      </dsp:nvSpPr>
      <dsp:spPr>
        <a:xfrm rot="5400000">
          <a:off x="3088640" y="231647"/>
          <a:ext cx="1759712" cy="1759712"/>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Energy &amp; environ. policy and  regulations</a:t>
          </a:r>
          <a:endParaRPr lang="en-US" sz="1600" kern="1200" dirty="0"/>
        </a:p>
      </dsp:txBody>
      <dsp:txXfrm rot="-5400000">
        <a:off x="3088640" y="747055"/>
        <a:ext cx="1244304" cy="1244304"/>
      </dsp:txXfrm>
    </dsp:sp>
    <dsp:sp modelId="{870D33B1-EE7E-448C-BF11-2EC8A6FBB9FE}">
      <dsp:nvSpPr>
        <dsp:cNvPr id="0" name=""/>
        <dsp:cNvSpPr/>
      </dsp:nvSpPr>
      <dsp:spPr>
        <a:xfrm rot="10800000">
          <a:off x="3088640" y="2072640"/>
          <a:ext cx="1759712" cy="1759712"/>
        </a:xfrm>
        <a:prstGeom prst="pieWedg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Technology</a:t>
          </a:r>
          <a:endParaRPr lang="en-US" sz="1600" kern="1200" dirty="0"/>
        </a:p>
      </dsp:txBody>
      <dsp:txXfrm rot="10800000">
        <a:off x="3088640" y="2072640"/>
        <a:ext cx="1244304" cy="1244304"/>
      </dsp:txXfrm>
    </dsp:sp>
    <dsp:sp modelId="{00CF16EE-A427-46D0-B7E8-952ECA71CB1F}">
      <dsp:nvSpPr>
        <dsp:cNvPr id="0" name=""/>
        <dsp:cNvSpPr/>
      </dsp:nvSpPr>
      <dsp:spPr>
        <a:xfrm rot="16200000">
          <a:off x="1247648" y="2072640"/>
          <a:ext cx="1759712" cy="1759712"/>
        </a:xfrm>
        <a:prstGeom prst="pieWedg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Customer values</a:t>
          </a:r>
          <a:endParaRPr lang="en-US" sz="1600" kern="1200" dirty="0"/>
        </a:p>
      </dsp:txBody>
      <dsp:txXfrm rot="5400000">
        <a:off x="1763056" y="2072640"/>
        <a:ext cx="1244304" cy="1244304"/>
      </dsp:txXfrm>
    </dsp:sp>
    <dsp:sp modelId="{9DC2F266-8EDE-4FB4-9CED-4FD93D0A40B2}">
      <dsp:nvSpPr>
        <dsp:cNvPr id="0" name=""/>
        <dsp:cNvSpPr/>
      </dsp:nvSpPr>
      <dsp:spPr>
        <a:xfrm>
          <a:off x="2744216" y="16662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5ECB7-44DF-49F3-9C67-7A5572E40FEA}">
      <dsp:nvSpPr>
        <dsp:cNvPr id="0" name=""/>
        <dsp:cNvSpPr/>
      </dsp:nvSpPr>
      <dsp:spPr>
        <a:xfrm rot="10800000">
          <a:off x="2744216" y="18694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F2A9C-4435-4B47-AF73-4EE2A324B16E}">
      <dsp:nvSpPr>
        <dsp:cNvPr id="0" name=""/>
        <dsp:cNvSpPr/>
      </dsp:nvSpPr>
      <dsp:spPr>
        <a:xfrm>
          <a:off x="2638" y="9656"/>
          <a:ext cx="2572248" cy="92497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Review</a:t>
          </a:r>
          <a:r>
            <a:rPr lang="en-US" sz="1500" kern="1200" dirty="0">
              <a:solidFill>
                <a:schemeClr val="tx1"/>
              </a:solidFill>
            </a:rPr>
            <a:t> </a:t>
          </a:r>
          <a:r>
            <a:rPr lang="en-US" sz="1500" kern="1200" dirty="0">
              <a:solidFill>
                <a:schemeClr val="bg1"/>
              </a:solidFill>
            </a:rPr>
            <a:t>scenarios</a:t>
          </a:r>
        </a:p>
      </dsp:txBody>
      <dsp:txXfrm>
        <a:off x="2638" y="9656"/>
        <a:ext cx="2572248" cy="924970"/>
      </dsp:txXfrm>
    </dsp:sp>
    <dsp:sp modelId="{9215770C-5701-4981-8798-1A69965652A2}">
      <dsp:nvSpPr>
        <dsp:cNvPr id="0" name=""/>
        <dsp:cNvSpPr/>
      </dsp:nvSpPr>
      <dsp:spPr>
        <a:xfrm>
          <a:off x="2638" y="952224"/>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Review scenarios and impact on fuel costs, energy and capacity markets, and load growth</a:t>
          </a:r>
          <a:endParaRPr lang="en-US" sz="1500" kern="1200" dirty="0"/>
        </a:p>
        <a:p>
          <a:pPr marL="114300" lvl="1" indent="-114300" algn="l" defTabSz="666750">
            <a:lnSpc>
              <a:spcPct val="90000"/>
            </a:lnSpc>
            <a:spcBef>
              <a:spcPct val="0"/>
            </a:spcBef>
            <a:spcAft>
              <a:spcPct val="15000"/>
            </a:spcAft>
            <a:buChar char="•"/>
          </a:pPr>
          <a:r>
            <a:rPr lang="en-US" sz="1500" kern="1200" dirty="0">
              <a:solidFill>
                <a:schemeClr val="tx1"/>
              </a:solidFill>
            </a:rPr>
            <a:t>Determine range of sensitivities to consider</a:t>
          </a:r>
          <a:endParaRPr lang="en-US" sz="1500" kern="1200" dirty="0"/>
        </a:p>
      </dsp:txBody>
      <dsp:txXfrm>
        <a:off x="2638" y="952224"/>
        <a:ext cx="2572248" cy="2108160"/>
      </dsp:txXfrm>
    </dsp:sp>
    <dsp:sp modelId="{BA3B4BAB-2A5D-4D6D-8F8A-F30FEA836EFE}">
      <dsp:nvSpPr>
        <dsp:cNvPr id="0" name=""/>
        <dsp:cNvSpPr/>
      </dsp:nvSpPr>
      <dsp:spPr>
        <a:xfrm>
          <a:off x="2929651" y="0"/>
          <a:ext cx="2572248" cy="90395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Optimized Portfolios</a:t>
          </a:r>
        </a:p>
      </dsp:txBody>
      <dsp:txXfrm>
        <a:off x="2929651" y="0"/>
        <a:ext cx="2572248" cy="903957"/>
      </dsp:txXfrm>
    </dsp:sp>
    <dsp:sp modelId="{901DE1C6-DEE4-45EB-8EBA-0910576F3DCC}">
      <dsp:nvSpPr>
        <dsp:cNvPr id="0" name=""/>
        <dsp:cNvSpPr/>
      </dsp:nvSpPr>
      <dsp:spPr>
        <a:xfrm>
          <a:off x="2929651" y="924435"/>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Use model to develop portfolios optimized for each scenario</a:t>
          </a:r>
        </a:p>
      </dsp:txBody>
      <dsp:txXfrm>
        <a:off x="2929651" y="924435"/>
        <a:ext cx="2572248" cy="2108160"/>
      </dsp:txXfrm>
    </dsp:sp>
    <dsp:sp modelId="{409B70FB-F60A-452A-9E2F-093D5D1C12C3}">
      <dsp:nvSpPr>
        <dsp:cNvPr id="0" name=""/>
        <dsp:cNvSpPr/>
      </dsp:nvSpPr>
      <dsp:spPr>
        <a:xfrm>
          <a:off x="5867365" y="7877"/>
          <a:ext cx="2572248" cy="88397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Stakeholder Portfolios</a:t>
          </a:r>
        </a:p>
      </dsp:txBody>
      <dsp:txXfrm>
        <a:off x="5867365" y="7877"/>
        <a:ext cx="2572248" cy="883970"/>
      </dsp:txXfrm>
    </dsp:sp>
    <dsp:sp modelId="{CC5165DA-3C5C-4316-9A8C-094C93ED15CF}">
      <dsp:nvSpPr>
        <dsp:cNvPr id="0" name=""/>
        <dsp:cNvSpPr/>
      </dsp:nvSpPr>
      <dsp:spPr>
        <a:xfrm>
          <a:off x="5867365" y="916530"/>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Create portfolios that reflect stakeholder’s preferred portfolio attributes</a:t>
          </a:r>
        </a:p>
      </dsp:txBody>
      <dsp:txXfrm>
        <a:off x="5867365" y="916530"/>
        <a:ext cx="2572248" cy="2108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8">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BB1DD-28C2-456C-B757-1DCEAE352A2A}" type="datetimeFigureOut">
              <a:rPr lang="en-US" smtClean="0"/>
              <a:t>5/5/2020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382C-455C-4D98-A3B5-11645F422705}" type="slidenum">
              <a:rPr lang="en-US" smtClean="0"/>
              <a:t>‹#›</a:t>
            </a:fld>
            <a:endParaRPr lang="en-US" dirty="0"/>
          </a:p>
        </p:txBody>
      </p:sp>
    </p:spTree>
    <p:extLst>
      <p:ext uri="{BB962C8B-B14F-4D97-AF65-F5344CB8AC3E}">
        <p14:creationId xmlns:p14="http://schemas.microsoft.com/office/powerpoint/2010/main" val="95322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04F99C1-C701-4881-9339-94ED13AAD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617F1C-306E-478D-90AA-1983BBAE108D}" type="slidenum">
              <a:rPr lang="en-US" altLang="en-US"/>
              <a:pPr>
                <a:spcBef>
                  <a:spcPct val="0"/>
                </a:spcBef>
              </a:pPr>
              <a:t>3</a:t>
            </a:fld>
            <a:endParaRPr lang="en-US" altLang="en-US" dirty="0"/>
          </a:p>
        </p:txBody>
      </p:sp>
      <p:sp>
        <p:nvSpPr>
          <p:cNvPr id="19459" name="Rectangle 2">
            <a:extLst>
              <a:ext uri="{FF2B5EF4-FFF2-40B4-BE49-F238E27FC236}">
                <a16:creationId xmlns:a16="http://schemas.microsoft.com/office/drawing/2014/main" id="{6294C115-4ECB-4C44-B778-3A1733558A7A}"/>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19460" name="Rectangle 3">
            <a:extLst>
              <a:ext uri="{FF2B5EF4-FFF2-40B4-BE49-F238E27FC236}">
                <a16:creationId xmlns:a16="http://schemas.microsoft.com/office/drawing/2014/main" id="{13AFD594-C5A4-4D56-8266-A4A51D55FF95}"/>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662858-F144-4926-8E34-F8BF4351A1B9}"/>
              </a:ext>
            </a:extLst>
          </p:cNvPr>
          <p:cNvSpPr>
            <a:spLocks noGrp="1" noChangeArrowheads="1"/>
          </p:cNvSpPr>
          <p:nvPr>
            <p:ph type="sldNum" sz="quarter" idx="5"/>
          </p:nvPr>
        </p:nvSpPr>
        <p:spPr/>
        <p:txBody>
          <a:bodyPr/>
          <a:lstStyle/>
          <a:p>
            <a:pPr fontAlgn="auto">
              <a:spcBef>
                <a:spcPts val="0"/>
              </a:spcBef>
              <a:spcAft>
                <a:spcPts val="0"/>
              </a:spcAft>
              <a:defRPr/>
            </a:pPr>
            <a:fld id="{A1C83CC1-B990-4AFF-978A-FB25EDC28E3C}" type="slidenum">
              <a:rPr lang="en-US">
                <a:solidFill>
                  <a:prstClr val="black"/>
                </a:solidFill>
                <a:latin typeface="Calibri"/>
                <a:ea typeface="+mn-ea"/>
              </a:rPr>
              <a:pPr fontAlgn="auto">
                <a:spcBef>
                  <a:spcPts val="0"/>
                </a:spcBef>
                <a:spcAft>
                  <a:spcPts val="0"/>
                </a:spcAft>
                <a:defRPr/>
              </a:pPr>
              <a:t>12</a:t>
            </a:fld>
            <a:endParaRPr lang="en-US" dirty="0">
              <a:solidFill>
                <a:prstClr val="black"/>
              </a:solidFill>
              <a:latin typeface="Calibri"/>
              <a:ea typeface="+mn-ea"/>
            </a:endParaRPr>
          </a:p>
        </p:txBody>
      </p:sp>
      <p:sp>
        <p:nvSpPr>
          <p:cNvPr id="110595" name="Rectangle 2">
            <a:extLst>
              <a:ext uri="{FF2B5EF4-FFF2-40B4-BE49-F238E27FC236}">
                <a16:creationId xmlns:a16="http://schemas.microsoft.com/office/drawing/2014/main" id="{E55EED9A-9482-42E0-A934-47D6295B1953}"/>
              </a:ext>
            </a:extLst>
          </p:cNvPr>
          <p:cNvSpPr>
            <a:spLocks noGrp="1" noRot="1" noChangeAspect="1" noChangeArrowheads="1" noTextEdit="1"/>
          </p:cNvSpPr>
          <p:nvPr>
            <p:ph type="sldImg"/>
          </p:nvPr>
        </p:nvSpPr>
        <p:spPr>
          <a:xfrm>
            <a:off x="1143000" y="685800"/>
            <a:ext cx="4572000" cy="3429000"/>
          </a:xfrm>
          <a:ln/>
        </p:spPr>
      </p:sp>
      <p:sp>
        <p:nvSpPr>
          <p:cNvPr id="110596" name="Rectangle 3">
            <a:extLst>
              <a:ext uri="{FF2B5EF4-FFF2-40B4-BE49-F238E27FC236}">
                <a16:creationId xmlns:a16="http://schemas.microsoft.com/office/drawing/2014/main" id="{E8919B30-3660-448B-B024-78978CA19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C7BF7F-2A20-43C3-BA49-C04ABF28A721}"/>
              </a:ext>
            </a:extLst>
          </p:cNvPr>
          <p:cNvSpPr>
            <a:spLocks noGrp="1" noChangeArrowheads="1"/>
          </p:cNvSpPr>
          <p:nvPr>
            <p:ph type="sldNum" sz="quarter" idx="5"/>
          </p:nvPr>
        </p:nvSpPr>
        <p:spPr/>
        <p:txBody>
          <a:bodyPr/>
          <a:lstStyle/>
          <a:p>
            <a:pPr fontAlgn="auto">
              <a:spcBef>
                <a:spcPts val="0"/>
              </a:spcBef>
              <a:spcAft>
                <a:spcPts val="0"/>
              </a:spcAft>
              <a:defRPr/>
            </a:pPr>
            <a:fld id="{E5E9637C-1B5A-40F1-B25A-5826E7178D47}" type="slidenum">
              <a:rPr lang="en-US">
                <a:solidFill>
                  <a:prstClr val="black"/>
                </a:solidFill>
                <a:latin typeface="Calibri"/>
                <a:ea typeface="+mn-ea"/>
              </a:rPr>
              <a:pPr fontAlgn="auto">
                <a:spcBef>
                  <a:spcPts val="0"/>
                </a:spcBef>
                <a:spcAft>
                  <a:spcPts val="0"/>
                </a:spcAft>
                <a:defRPr/>
              </a:pPr>
              <a:t>14</a:t>
            </a:fld>
            <a:endParaRPr lang="en-US" dirty="0">
              <a:solidFill>
                <a:prstClr val="black"/>
              </a:solidFill>
              <a:latin typeface="Calibri"/>
              <a:ea typeface="+mn-ea"/>
            </a:endParaRPr>
          </a:p>
        </p:txBody>
      </p:sp>
      <p:sp>
        <p:nvSpPr>
          <p:cNvPr id="113667" name="Rectangle 2">
            <a:extLst>
              <a:ext uri="{FF2B5EF4-FFF2-40B4-BE49-F238E27FC236}">
                <a16:creationId xmlns:a16="http://schemas.microsoft.com/office/drawing/2014/main" id="{19720D32-1D7C-4429-8FB4-402AC1254A93}"/>
              </a:ext>
            </a:extLst>
          </p:cNvPr>
          <p:cNvSpPr>
            <a:spLocks noGrp="1" noRot="1" noChangeAspect="1" noChangeArrowheads="1" noTextEdit="1"/>
          </p:cNvSpPr>
          <p:nvPr>
            <p:ph type="sldImg"/>
          </p:nvPr>
        </p:nvSpPr>
        <p:spPr>
          <a:xfrm>
            <a:off x="1143000" y="685800"/>
            <a:ext cx="4572000" cy="3429000"/>
          </a:xfrm>
          <a:ln/>
        </p:spPr>
      </p:sp>
      <p:sp>
        <p:nvSpPr>
          <p:cNvPr id="113668" name="Rectangle 3">
            <a:extLst>
              <a:ext uri="{FF2B5EF4-FFF2-40B4-BE49-F238E27FC236}">
                <a16:creationId xmlns:a16="http://schemas.microsoft.com/office/drawing/2014/main" id="{A29DDD18-9D0D-4368-86AD-B0362F59C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B999D8F-1F38-4398-A30E-7511569481B8}"/>
              </a:ext>
            </a:extLst>
          </p:cNvPr>
          <p:cNvSpPr>
            <a:spLocks noGrp="1" noChangeArrowheads="1"/>
          </p:cNvSpPr>
          <p:nvPr>
            <p:ph type="sldNum" sz="quarter" idx="5"/>
          </p:nvPr>
        </p:nvSpPr>
        <p:spPr/>
        <p:txBody>
          <a:bodyPr/>
          <a:lstStyle/>
          <a:p>
            <a:pPr fontAlgn="auto">
              <a:spcBef>
                <a:spcPts val="0"/>
              </a:spcBef>
              <a:spcAft>
                <a:spcPts val="0"/>
              </a:spcAft>
              <a:defRPr/>
            </a:pPr>
            <a:fld id="{EA338EEE-0E80-4303-BD34-05891969B0BE}" type="slidenum">
              <a:rPr lang="en-US">
                <a:solidFill>
                  <a:prstClr val="black"/>
                </a:solidFill>
                <a:latin typeface="Calibri"/>
                <a:ea typeface="+mn-ea"/>
              </a:rPr>
              <a:pPr fontAlgn="auto">
                <a:spcBef>
                  <a:spcPts val="0"/>
                </a:spcBef>
                <a:spcAft>
                  <a:spcPts val="0"/>
                </a:spcAft>
                <a:defRPr/>
              </a:pPr>
              <a:t>15</a:t>
            </a:fld>
            <a:endParaRPr lang="en-US" dirty="0">
              <a:solidFill>
                <a:prstClr val="black"/>
              </a:solidFill>
              <a:latin typeface="Calibri"/>
              <a:ea typeface="+mn-ea"/>
            </a:endParaRPr>
          </a:p>
        </p:txBody>
      </p:sp>
      <p:sp>
        <p:nvSpPr>
          <p:cNvPr id="115715" name="Rectangle 2">
            <a:extLst>
              <a:ext uri="{FF2B5EF4-FFF2-40B4-BE49-F238E27FC236}">
                <a16:creationId xmlns:a16="http://schemas.microsoft.com/office/drawing/2014/main" id="{D2886AEC-803C-433C-85F0-DEC263594655}"/>
              </a:ext>
            </a:extLst>
          </p:cNvPr>
          <p:cNvSpPr>
            <a:spLocks noGrp="1" noRot="1" noChangeAspect="1" noChangeArrowheads="1" noTextEdit="1"/>
          </p:cNvSpPr>
          <p:nvPr>
            <p:ph type="sldImg"/>
          </p:nvPr>
        </p:nvSpPr>
        <p:spPr>
          <a:xfrm>
            <a:off x="1143000" y="685800"/>
            <a:ext cx="4572000" cy="3429000"/>
          </a:xfrm>
          <a:ln/>
        </p:spPr>
      </p:sp>
      <p:sp>
        <p:nvSpPr>
          <p:cNvPr id="115716" name="Rectangle 3">
            <a:extLst>
              <a:ext uri="{FF2B5EF4-FFF2-40B4-BE49-F238E27FC236}">
                <a16:creationId xmlns:a16="http://schemas.microsoft.com/office/drawing/2014/main" id="{58DE4422-E0F9-4677-B32C-1DA092A87B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A8D6A8-70E4-4513-9590-49E86299B7D5}"/>
              </a:ext>
            </a:extLst>
          </p:cNvPr>
          <p:cNvSpPr>
            <a:spLocks noGrp="1" noChangeArrowheads="1"/>
          </p:cNvSpPr>
          <p:nvPr>
            <p:ph type="sldNum" sz="quarter" idx="5"/>
          </p:nvPr>
        </p:nvSpPr>
        <p:spPr/>
        <p:txBody>
          <a:bodyPr/>
          <a:lstStyle/>
          <a:p>
            <a:pPr fontAlgn="auto">
              <a:spcBef>
                <a:spcPts val="0"/>
              </a:spcBef>
              <a:spcAft>
                <a:spcPts val="0"/>
              </a:spcAft>
              <a:defRPr/>
            </a:pPr>
            <a:fld id="{B8AB2C08-6CE1-4007-B21B-A4F0A85BE245}" type="slidenum">
              <a:rPr lang="en-US">
                <a:solidFill>
                  <a:prstClr val="black"/>
                </a:solidFill>
                <a:latin typeface="Calibri"/>
                <a:ea typeface="+mn-ea"/>
              </a:rPr>
              <a:pPr fontAlgn="auto">
                <a:spcBef>
                  <a:spcPts val="0"/>
                </a:spcBef>
                <a:spcAft>
                  <a:spcPts val="0"/>
                </a:spcAft>
                <a:defRPr/>
              </a:pPr>
              <a:t>19</a:t>
            </a:fld>
            <a:endParaRPr lang="en-US" dirty="0">
              <a:solidFill>
                <a:prstClr val="black"/>
              </a:solidFill>
              <a:latin typeface="Calibri"/>
              <a:ea typeface="+mn-ea"/>
            </a:endParaRPr>
          </a:p>
        </p:txBody>
      </p:sp>
      <p:sp>
        <p:nvSpPr>
          <p:cNvPr id="120835" name="Rectangle 2">
            <a:extLst>
              <a:ext uri="{FF2B5EF4-FFF2-40B4-BE49-F238E27FC236}">
                <a16:creationId xmlns:a16="http://schemas.microsoft.com/office/drawing/2014/main" id="{8085BBF7-FE8F-4D11-9F29-06C249156339}"/>
              </a:ext>
            </a:extLst>
          </p:cNvPr>
          <p:cNvSpPr>
            <a:spLocks noGrp="1" noRot="1" noChangeAspect="1" noChangeArrowheads="1" noTextEdit="1"/>
          </p:cNvSpPr>
          <p:nvPr>
            <p:ph type="sldImg"/>
          </p:nvPr>
        </p:nvSpPr>
        <p:spPr>
          <a:xfrm>
            <a:off x="1143000" y="685800"/>
            <a:ext cx="4572000" cy="3429000"/>
          </a:xfrm>
          <a:ln/>
        </p:spPr>
      </p:sp>
      <p:sp>
        <p:nvSpPr>
          <p:cNvPr id="120836" name="Rectangle 3">
            <a:extLst>
              <a:ext uri="{FF2B5EF4-FFF2-40B4-BE49-F238E27FC236}">
                <a16:creationId xmlns:a16="http://schemas.microsoft.com/office/drawing/2014/main" id="{3B9D4BDE-4BEE-4E47-BEE8-4F2A6AFBF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2F17EE88-7BCE-4FCB-B083-6D7467E6195D}"/>
              </a:ext>
            </a:extLst>
          </p:cNvPr>
          <p:cNvSpPr>
            <a:spLocks noGrp="1" noRot="1" noChangeAspect="1" noChangeArrowheads="1" noTextEdit="1"/>
          </p:cNvSpPr>
          <p:nvPr>
            <p:ph type="sldImg"/>
          </p:nvPr>
        </p:nvSpPr>
        <p:spPr>
          <a:xfrm>
            <a:off x="1371600" y="1143000"/>
            <a:ext cx="4114800" cy="3086100"/>
          </a:xfrm>
          <a:ln/>
        </p:spPr>
      </p:sp>
      <p:sp>
        <p:nvSpPr>
          <p:cNvPr id="160771" name="Notes Placeholder 2">
            <a:extLst>
              <a:ext uri="{FF2B5EF4-FFF2-40B4-BE49-F238E27FC236}">
                <a16:creationId xmlns:a16="http://schemas.microsoft.com/office/drawing/2014/main" id="{82B83D61-31E0-4FA1-A9E5-1C381455A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One of the problems we have in doing public participation is figuring out if we are reaching out far enough to involve people and understanding who and why people are not taking advantage of the opportunity to become involved.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has a list of reasons why people don’t get involved.  </a:t>
            </a:r>
          </a:p>
          <a:p>
            <a:r>
              <a:rPr lang="en-US" altLang="en-US" dirty="0">
                <a:latin typeface="Arial" panose="020B0604020202020204" pitchFamily="34" charset="0"/>
                <a:ea typeface="ＭＳ Ｐゴシック" panose="020B0600070205080204" pitchFamily="34" charset="-128"/>
              </a:rPr>
              <a:t>Of course, some people are just plain too busy.</a:t>
            </a:r>
          </a:p>
          <a:p>
            <a:r>
              <a:rPr lang="en-US" altLang="en-US" dirty="0">
                <a:latin typeface="Arial" panose="020B0604020202020204" pitchFamily="34" charset="0"/>
                <a:ea typeface="ＭＳ Ｐゴシック" panose="020B0600070205080204" pitchFamily="34" charset="-128"/>
              </a:rPr>
              <a:t>Some believe that even if they did participate, the decision maker won’t listen to what they have to say anyway.</a:t>
            </a:r>
          </a:p>
          <a:p>
            <a:r>
              <a:rPr lang="en-US" altLang="en-US" dirty="0">
                <a:latin typeface="Arial" panose="020B0604020202020204" pitchFamily="34" charset="0"/>
                <a:ea typeface="ＭＳ Ｐゴシック" panose="020B0600070205080204" pitchFamily="34" charset="-128"/>
              </a:rPr>
              <a:t>Others may think they don’t know enough about the issue to provide any input.</a:t>
            </a:r>
          </a:p>
          <a:p>
            <a:r>
              <a:rPr lang="en-US" altLang="en-US" dirty="0">
                <a:latin typeface="Arial" panose="020B0604020202020204" pitchFamily="34" charset="0"/>
                <a:ea typeface="ＭＳ Ｐゴシック" panose="020B0600070205080204" pitchFamily="34" charset="-128"/>
              </a:rPr>
              <a:t>Some people literally don’t care.  </a:t>
            </a:r>
          </a:p>
          <a:p>
            <a:r>
              <a:rPr lang="en-US" altLang="en-US" dirty="0">
                <a:latin typeface="Arial" panose="020B0604020202020204" pitchFamily="34" charset="0"/>
                <a:ea typeface="ＭＳ Ｐゴシック" panose="020B0600070205080204" pitchFamily="34" charset="-128"/>
              </a:rPr>
              <a:t>Some people don’t even notice; they have other things on their mind and don’t even know about the opportunity to participate. </a:t>
            </a:r>
          </a:p>
          <a:p>
            <a:r>
              <a:rPr lang="en-US" altLang="en-US" dirty="0">
                <a:latin typeface="Arial" panose="020B0604020202020204" pitchFamily="34" charset="0"/>
                <a:ea typeface="ＭＳ Ｐゴシック" panose="020B0600070205080204" pitchFamily="34" charset="-128"/>
              </a:rPr>
              <a:t>The last reason listed, some people trust government to make the best decision.  These people are really like unicorns.  They are rumored to exist, but, I am not so sure about that.</a:t>
            </a:r>
          </a:p>
        </p:txBody>
      </p:sp>
      <p:sp>
        <p:nvSpPr>
          <p:cNvPr id="4" name="Slide Number Placeholder 3">
            <a:extLst>
              <a:ext uri="{FF2B5EF4-FFF2-40B4-BE49-F238E27FC236}">
                <a16:creationId xmlns:a16="http://schemas.microsoft.com/office/drawing/2014/main" id="{7A5782D8-CB44-41A0-8342-7CB831C5B612}"/>
              </a:ext>
            </a:extLst>
          </p:cNvPr>
          <p:cNvSpPr>
            <a:spLocks noGrp="1"/>
          </p:cNvSpPr>
          <p:nvPr>
            <p:ph type="sldNum" sz="quarter" idx="5"/>
          </p:nvPr>
        </p:nvSpPr>
        <p:spPr/>
        <p:txBody>
          <a:bodyPr/>
          <a:lstStyle/>
          <a:p>
            <a:pPr fontAlgn="auto">
              <a:spcBef>
                <a:spcPts val="0"/>
              </a:spcBef>
              <a:spcAft>
                <a:spcPts val="0"/>
              </a:spcAft>
              <a:defRPr/>
            </a:pPr>
            <a:fld id="{8F05F7F0-311C-4E76-9ADC-F2ADECC461FA}" type="slidenum">
              <a:rPr lang="en-US" smtClean="0">
                <a:solidFill>
                  <a:prstClr val="black"/>
                </a:solidFill>
                <a:latin typeface="Calibri"/>
                <a:ea typeface="+mn-ea"/>
              </a:rPr>
              <a:pPr fontAlgn="auto">
                <a:spcBef>
                  <a:spcPts val="0"/>
                </a:spcBef>
                <a:spcAft>
                  <a:spcPts val="0"/>
                </a:spcAft>
                <a:defRPr/>
              </a:pPr>
              <a:t>22</a:t>
            </a:fld>
            <a:endParaRPr lang="en-US" dirty="0">
              <a:solidFill>
                <a:prstClr val="black"/>
              </a:solidFill>
              <a:latin typeface="Calibri"/>
              <a:ea typeface="+mn-ea"/>
            </a:endParaRPr>
          </a:p>
        </p:txBody>
      </p:sp>
    </p:spTree>
    <p:extLst>
      <p:ext uri="{BB962C8B-B14F-4D97-AF65-F5344CB8AC3E}">
        <p14:creationId xmlns:p14="http://schemas.microsoft.com/office/powerpoint/2010/main" val="148988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E967D46A-7658-4CA2-9582-40D8FA0BB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A2782F-7150-48A1-B2D8-BFCAFAC38DD2}" type="slidenum">
              <a:rPr lang="en-US" altLang="en-US" smtClean="0"/>
              <a:pPr>
                <a:spcBef>
                  <a:spcPct val="0"/>
                </a:spcBef>
              </a:pPr>
              <a:t>24</a:t>
            </a:fld>
            <a:endParaRPr lang="en-US" altLang="en-US" dirty="0"/>
          </a:p>
        </p:txBody>
      </p:sp>
      <p:sp>
        <p:nvSpPr>
          <p:cNvPr id="125955" name="Rectangle 2">
            <a:extLst>
              <a:ext uri="{FF2B5EF4-FFF2-40B4-BE49-F238E27FC236}">
                <a16:creationId xmlns:a16="http://schemas.microsoft.com/office/drawing/2014/main" id="{DE828F84-215F-4DD7-9227-B490261216F2}"/>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125956" name="Rectangle 3">
            <a:extLst>
              <a:ext uri="{FF2B5EF4-FFF2-40B4-BE49-F238E27FC236}">
                <a16:creationId xmlns:a16="http://schemas.microsoft.com/office/drawing/2014/main" id="{C4BA324F-E348-4427-8FEE-04172AB219DB}"/>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30A9178-68CD-420F-B8E5-58B80FB4F11C}"/>
              </a:ext>
            </a:extLst>
          </p:cNvPr>
          <p:cNvSpPr>
            <a:spLocks noGrp="1" noChangeArrowheads="1"/>
          </p:cNvSpPr>
          <p:nvPr>
            <p:ph type="sldNum" sz="quarter" idx="5"/>
          </p:nvPr>
        </p:nvSpPr>
        <p:spPr/>
        <p:txBody>
          <a:bodyPr/>
          <a:lstStyle/>
          <a:p>
            <a:pPr defTabSz="457200" fontAlgn="auto">
              <a:spcBef>
                <a:spcPts val="0"/>
              </a:spcBef>
              <a:spcAft>
                <a:spcPts val="0"/>
              </a:spcAft>
              <a:defRPr/>
            </a:pPr>
            <a:fld id="{FAC91F2C-F0FA-48BA-B084-35F6FB51358D}" type="slidenum">
              <a:rPr lang="en-US">
                <a:solidFill>
                  <a:prstClr val="black"/>
                </a:solidFill>
                <a:latin typeface="Calibri"/>
                <a:ea typeface="+mn-ea"/>
              </a:rPr>
              <a:pPr defTabSz="457200" fontAlgn="auto">
                <a:spcBef>
                  <a:spcPts val="0"/>
                </a:spcBef>
                <a:spcAft>
                  <a:spcPts val="0"/>
                </a:spcAft>
                <a:defRPr/>
              </a:pPr>
              <a:t>28</a:t>
            </a:fld>
            <a:endParaRPr lang="en-US" dirty="0">
              <a:solidFill>
                <a:prstClr val="black"/>
              </a:solidFill>
              <a:latin typeface="Calibri"/>
              <a:ea typeface="+mn-ea"/>
            </a:endParaRPr>
          </a:p>
        </p:txBody>
      </p:sp>
      <p:sp>
        <p:nvSpPr>
          <p:cNvPr id="133123" name="Rectangle 2">
            <a:extLst>
              <a:ext uri="{FF2B5EF4-FFF2-40B4-BE49-F238E27FC236}">
                <a16:creationId xmlns:a16="http://schemas.microsoft.com/office/drawing/2014/main" id="{0225206C-9AFF-46E6-88D1-3330FC3E6070}"/>
              </a:ext>
            </a:extLst>
          </p:cNvPr>
          <p:cNvSpPr>
            <a:spLocks noGrp="1" noRot="1" noChangeAspect="1" noChangeArrowheads="1" noTextEdit="1"/>
          </p:cNvSpPr>
          <p:nvPr>
            <p:ph type="sldImg"/>
          </p:nvPr>
        </p:nvSpPr>
        <p:spPr>
          <a:xfrm>
            <a:off x="1371600" y="1143000"/>
            <a:ext cx="4114800" cy="3086100"/>
          </a:xfrm>
          <a:ln/>
        </p:spPr>
      </p:sp>
      <p:sp>
        <p:nvSpPr>
          <p:cNvPr id="133124" name="Rectangle 3">
            <a:extLst>
              <a:ext uri="{FF2B5EF4-FFF2-40B4-BE49-F238E27FC236}">
                <a16:creationId xmlns:a16="http://schemas.microsoft.com/office/drawing/2014/main" id="{F1E69E4B-0923-4EB2-B573-EE4E861AF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9D697A-03F2-45EE-A9B1-53B57F25D01C}"/>
              </a:ext>
            </a:extLst>
          </p:cNvPr>
          <p:cNvSpPr>
            <a:spLocks noGrp="1" noChangeArrowheads="1"/>
          </p:cNvSpPr>
          <p:nvPr>
            <p:ph type="sldNum" sz="quarter" idx="5"/>
          </p:nvPr>
        </p:nvSpPr>
        <p:spPr/>
        <p:txBody>
          <a:bodyPr/>
          <a:lstStyle/>
          <a:p>
            <a:pPr fontAlgn="auto">
              <a:spcBef>
                <a:spcPts val="0"/>
              </a:spcBef>
              <a:spcAft>
                <a:spcPts val="0"/>
              </a:spcAft>
              <a:defRPr/>
            </a:pPr>
            <a:fld id="{0795D4D9-49CF-4294-98EB-BA39E652CE5A}" type="slidenum">
              <a:rPr lang="en-US">
                <a:solidFill>
                  <a:prstClr val="black"/>
                </a:solidFill>
                <a:latin typeface="Calibri"/>
                <a:ea typeface="+mn-ea"/>
              </a:rPr>
              <a:pPr fontAlgn="auto">
                <a:spcBef>
                  <a:spcPts val="0"/>
                </a:spcBef>
                <a:spcAft>
                  <a:spcPts val="0"/>
                </a:spcAft>
                <a:defRPr/>
              </a:pPr>
              <a:t>32</a:t>
            </a:fld>
            <a:endParaRPr lang="en-US" dirty="0">
              <a:solidFill>
                <a:prstClr val="black"/>
              </a:solidFill>
              <a:latin typeface="Calibri"/>
              <a:ea typeface="+mn-ea"/>
            </a:endParaRPr>
          </a:p>
        </p:txBody>
      </p:sp>
      <p:sp>
        <p:nvSpPr>
          <p:cNvPr id="138243" name="Rectangle 2">
            <a:extLst>
              <a:ext uri="{FF2B5EF4-FFF2-40B4-BE49-F238E27FC236}">
                <a16:creationId xmlns:a16="http://schemas.microsoft.com/office/drawing/2014/main" id="{303CB5F0-77C5-48D8-97DC-1ABD84B99B30}"/>
              </a:ext>
            </a:extLst>
          </p:cNvPr>
          <p:cNvSpPr>
            <a:spLocks noGrp="1" noRot="1" noChangeAspect="1" noChangeArrowheads="1" noTextEdit="1"/>
          </p:cNvSpPr>
          <p:nvPr>
            <p:ph type="sldImg"/>
          </p:nvPr>
        </p:nvSpPr>
        <p:spPr>
          <a:xfrm>
            <a:off x="1143000" y="685800"/>
            <a:ext cx="4572000" cy="3429000"/>
          </a:xfrm>
          <a:ln/>
        </p:spPr>
      </p:sp>
      <p:sp>
        <p:nvSpPr>
          <p:cNvPr id="138244" name="Rectangle 3">
            <a:extLst>
              <a:ext uri="{FF2B5EF4-FFF2-40B4-BE49-F238E27FC236}">
                <a16:creationId xmlns:a16="http://schemas.microsoft.com/office/drawing/2014/main" id="{0A08435F-5A1C-43A1-BBE0-223EDD6B6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E7C895-6AE8-4DC9-86CF-69E7713B34B7}"/>
              </a:ext>
            </a:extLst>
          </p:cNvPr>
          <p:cNvSpPr>
            <a:spLocks noGrp="1" noChangeArrowheads="1"/>
          </p:cNvSpPr>
          <p:nvPr>
            <p:ph type="sldNum" sz="quarter" idx="5"/>
          </p:nvPr>
        </p:nvSpPr>
        <p:spPr/>
        <p:txBody>
          <a:bodyPr/>
          <a:lstStyle/>
          <a:p>
            <a:pPr fontAlgn="auto">
              <a:spcBef>
                <a:spcPts val="0"/>
              </a:spcBef>
              <a:spcAft>
                <a:spcPts val="0"/>
              </a:spcAft>
              <a:defRPr/>
            </a:pPr>
            <a:fld id="{DB484E8E-247F-4D4F-816D-B5FC1530848E}" type="slidenum">
              <a:rPr lang="en-US">
                <a:solidFill>
                  <a:prstClr val="black"/>
                </a:solidFill>
                <a:latin typeface="Calibri"/>
                <a:ea typeface="+mn-ea"/>
              </a:rPr>
              <a:pPr fontAlgn="auto">
                <a:spcBef>
                  <a:spcPts val="0"/>
                </a:spcBef>
                <a:spcAft>
                  <a:spcPts val="0"/>
                </a:spcAft>
                <a:defRPr/>
              </a:pPr>
              <a:t>33</a:t>
            </a:fld>
            <a:endParaRPr lang="en-US" dirty="0">
              <a:solidFill>
                <a:prstClr val="black"/>
              </a:solidFill>
              <a:latin typeface="Calibri"/>
              <a:ea typeface="+mn-ea"/>
            </a:endParaRPr>
          </a:p>
        </p:txBody>
      </p:sp>
      <p:sp>
        <p:nvSpPr>
          <p:cNvPr id="140291" name="Rectangle 2">
            <a:extLst>
              <a:ext uri="{FF2B5EF4-FFF2-40B4-BE49-F238E27FC236}">
                <a16:creationId xmlns:a16="http://schemas.microsoft.com/office/drawing/2014/main" id="{16CC29FB-AB3A-44CE-8304-8FF5A766AF0B}"/>
              </a:ext>
            </a:extLst>
          </p:cNvPr>
          <p:cNvSpPr>
            <a:spLocks noGrp="1" noRot="1" noChangeAspect="1" noChangeArrowheads="1" noTextEdit="1"/>
          </p:cNvSpPr>
          <p:nvPr>
            <p:ph type="sldImg"/>
          </p:nvPr>
        </p:nvSpPr>
        <p:spPr>
          <a:xfrm>
            <a:off x="1143000" y="685800"/>
            <a:ext cx="4572000" cy="3429000"/>
          </a:xfrm>
          <a:ln/>
        </p:spPr>
      </p:sp>
      <p:sp>
        <p:nvSpPr>
          <p:cNvPr id="140292" name="Rectangle 3">
            <a:extLst>
              <a:ext uri="{FF2B5EF4-FFF2-40B4-BE49-F238E27FC236}">
                <a16:creationId xmlns:a16="http://schemas.microsoft.com/office/drawing/2014/main" id="{BD379848-DCC4-4A30-9477-5FA53DB69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7988FEEB-26B8-4D31-9792-9821307CA980}"/>
              </a:ext>
            </a:extLst>
          </p:cNvPr>
          <p:cNvSpPr>
            <a:spLocks noGrp="1" noRot="1" noChangeAspect="1" noChangeArrowheads="1" noTextEdit="1"/>
          </p:cNvSpPr>
          <p:nvPr>
            <p:ph type="sldImg"/>
          </p:nvPr>
        </p:nvSpPr>
        <p:spPr>
          <a:xfrm>
            <a:off x="1371600" y="1143000"/>
            <a:ext cx="4114800" cy="3086100"/>
          </a:xfrm>
          <a:ln/>
        </p:spPr>
      </p:sp>
      <p:sp>
        <p:nvSpPr>
          <p:cNvPr id="143363" name="Notes Placeholder 2">
            <a:extLst>
              <a:ext uri="{FF2B5EF4-FFF2-40B4-BE49-F238E27FC236}">
                <a16:creationId xmlns:a16="http://schemas.microsoft.com/office/drawing/2014/main" id="{BAA5425F-CE8A-4847-B851-C9AD56E03A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Before you can invite the public to be involved, you should have a clear understanding of the decision that needs to be made and the decision making process.</a:t>
            </a:r>
          </a:p>
          <a:p>
            <a:r>
              <a:rPr lang="en-US" altLang="en-US" dirty="0">
                <a:latin typeface="Arial" panose="020B0604020202020204" pitchFamily="34" charset="0"/>
                <a:ea typeface="ＭＳ Ｐゴシック" panose="020B0600070205080204" pitchFamily="34" charset="-128"/>
              </a:rPr>
              <a:t>Oftentimes in the public policy arena, we have a fuzzy understanding of the problem and or potential solutions.  </a:t>
            </a:r>
          </a:p>
          <a:p>
            <a:r>
              <a:rPr lang="en-US" altLang="en-US" dirty="0">
                <a:latin typeface="Arial" panose="020B0604020202020204" pitchFamily="34" charset="0"/>
                <a:ea typeface="ＭＳ Ｐゴシック" panose="020B0600070205080204" pitchFamily="34" charset="-128"/>
              </a:rPr>
              <a:t>Stakeholders all have a lot of things that they care about.  If we are inviting them to provide input, we need to be able to clearly explain what concerns and interests can be addressed in this particular opportunity.  </a:t>
            </a:r>
          </a:p>
        </p:txBody>
      </p:sp>
      <p:sp>
        <p:nvSpPr>
          <p:cNvPr id="4" name="Slide Number Placeholder 3">
            <a:extLst>
              <a:ext uri="{FF2B5EF4-FFF2-40B4-BE49-F238E27FC236}">
                <a16:creationId xmlns:a16="http://schemas.microsoft.com/office/drawing/2014/main" id="{C0D20874-F2AA-403C-8E60-8450520DCF32}"/>
              </a:ext>
            </a:extLst>
          </p:cNvPr>
          <p:cNvSpPr>
            <a:spLocks noGrp="1"/>
          </p:cNvSpPr>
          <p:nvPr>
            <p:ph type="sldNum" sz="quarter" idx="5"/>
          </p:nvPr>
        </p:nvSpPr>
        <p:spPr/>
        <p:txBody>
          <a:bodyPr/>
          <a:lstStyle/>
          <a:p>
            <a:pPr fontAlgn="auto">
              <a:spcBef>
                <a:spcPts val="0"/>
              </a:spcBef>
              <a:spcAft>
                <a:spcPts val="0"/>
              </a:spcAft>
              <a:defRPr/>
            </a:pPr>
            <a:fld id="{16913C46-0933-4650-AA38-5FD1BC0C8162}" type="slidenum">
              <a:rPr lang="en-US" smtClean="0">
                <a:solidFill>
                  <a:prstClr val="black"/>
                </a:solidFill>
                <a:latin typeface="Calibri"/>
                <a:ea typeface="+mn-ea"/>
              </a:rPr>
              <a:pPr fontAlgn="auto">
                <a:spcBef>
                  <a:spcPts val="0"/>
                </a:spcBef>
                <a:spcAft>
                  <a:spcPts val="0"/>
                </a:spcAft>
                <a:defRPr/>
              </a:pPr>
              <a:t>36</a:t>
            </a:fld>
            <a:endParaRPr lang="en-US" dirty="0">
              <a:solidFill>
                <a:prstClr val="black"/>
              </a:solidFill>
              <a:latin typeface="Calibri"/>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CA98E35-417F-4DF0-BDE5-832A0E727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C7D05F-72A9-448A-9530-0595CEDBAAF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5" name="Rectangle 2">
            <a:extLst>
              <a:ext uri="{FF2B5EF4-FFF2-40B4-BE49-F238E27FC236}">
                <a16:creationId xmlns:a16="http://schemas.microsoft.com/office/drawing/2014/main" id="{5C86846A-713C-4DE8-B6A5-5CDD9A90A411}"/>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23556" name="Rectangle 3">
            <a:extLst>
              <a:ext uri="{FF2B5EF4-FFF2-40B4-BE49-F238E27FC236}">
                <a16:creationId xmlns:a16="http://schemas.microsoft.com/office/drawing/2014/main" id="{22DCC3DC-8871-4C51-9B29-52681FB6237D}"/>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E8077BE3-74AC-4030-8B31-8718046397D1}"/>
              </a:ext>
            </a:extLst>
          </p:cNvPr>
          <p:cNvSpPr txBox="1">
            <a:spLocks noChangeArrowheads="1"/>
          </p:cNvSpPr>
          <p:nvPr/>
        </p:nvSpPr>
        <p:spPr bwMode="auto">
          <a:xfrm>
            <a:off x="457200" y="382588"/>
            <a:ext cx="20542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57" rIns="93921" bIns="46957">
            <a:spAutoFit/>
          </a:bodyPr>
          <a:lstStyle>
            <a:lvl1pPr defTabSz="9366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66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36625"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Student page 7, Slide 3</a:t>
            </a:r>
          </a:p>
        </p:txBody>
      </p:sp>
    </p:spTree>
    <p:extLst>
      <p:ext uri="{BB962C8B-B14F-4D97-AF65-F5344CB8AC3E}">
        <p14:creationId xmlns:p14="http://schemas.microsoft.com/office/powerpoint/2010/main" val="293337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7E81EC-7824-4846-9BF7-D150495AA777}"/>
              </a:ext>
            </a:extLst>
          </p:cNvPr>
          <p:cNvSpPr>
            <a:spLocks noGrp="1" noChangeArrowheads="1"/>
          </p:cNvSpPr>
          <p:nvPr>
            <p:ph type="sldNum" sz="quarter" idx="5"/>
          </p:nvPr>
        </p:nvSpPr>
        <p:spPr/>
        <p:txBody>
          <a:bodyPr/>
          <a:lstStyle/>
          <a:p>
            <a:pPr fontAlgn="auto">
              <a:spcBef>
                <a:spcPts val="0"/>
              </a:spcBef>
              <a:spcAft>
                <a:spcPts val="0"/>
              </a:spcAft>
              <a:defRPr/>
            </a:pPr>
            <a:fld id="{B71C9F35-4A66-4C28-A113-76FAFACF2833}" type="slidenum">
              <a:rPr lang="en-US">
                <a:solidFill>
                  <a:prstClr val="black"/>
                </a:solidFill>
                <a:latin typeface="Calibri"/>
                <a:ea typeface="+mn-ea"/>
              </a:rPr>
              <a:pPr fontAlgn="auto">
                <a:spcBef>
                  <a:spcPts val="0"/>
                </a:spcBef>
                <a:spcAft>
                  <a:spcPts val="0"/>
                </a:spcAft>
                <a:defRPr/>
              </a:pPr>
              <a:t>37</a:t>
            </a:fld>
            <a:endParaRPr lang="en-US" dirty="0">
              <a:solidFill>
                <a:prstClr val="black"/>
              </a:solidFill>
              <a:latin typeface="Calibri"/>
              <a:ea typeface="+mn-ea"/>
            </a:endParaRPr>
          </a:p>
        </p:txBody>
      </p:sp>
      <p:sp>
        <p:nvSpPr>
          <p:cNvPr id="152579" name="Rectangle 2">
            <a:extLst>
              <a:ext uri="{FF2B5EF4-FFF2-40B4-BE49-F238E27FC236}">
                <a16:creationId xmlns:a16="http://schemas.microsoft.com/office/drawing/2014/main" id="{163621FA-8729-47E1-B2E7-AD0A4078A3A0}"/>
              </a:ext>
            </a:extLst>
          </p:cNvPr>
          <p:cNvSpPr>
            <a:spLocks noGrp="1" noRot="1" noChangeAspect="1" noChangeArrowheads="1" noTextEdit="1"/>
          </p:cNvSpPr>
          <p:nvPr>
            <p:ph type="sldImg"/>
          </p:nvPr>
        </p:nvSpPr>
        <p:spPr>
          <a:xfrm>
            <a:off x="1143000" y="685800"/>
            <a:ext cx="4572000" cy="3429000"/>
          </a:xfrm>
          <a:ln/>
        </p:spPr>
      </p:sp>
      <p:sp>
        <p:nvSpPr>
          <p:cNvPr id="152580" name="Rectangle 3">
            <a:extLst>
              <a:ext uri="{FF2B5EF4-FFF2-40B4-BE49-F238E27FC236}">
                <a16:creationId xmlns:a16="http://schemas.microsoft.com/office/drawing/2014/main" id="{5AF147DB-D0B0-4A78-B898-1DED1FCAF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A03ED42-D56F-4719-BE74-BA6269B6BDD1}"/>
              </a:ext>
            </a:extLst>
          </p:cNvPr>
          <p:cNvSpPr>
            <a:spLocks noGrp="1" noChangeArrowheads="1"/>
          </p:cNvSpPr>
          <p:nvPr>
            <p:ph type="sldNum" sz="quarter" idx="5"/>
          </p:nvPr>
        </p:nvSpPr>
        <p:spPr/>
        <p:txBody>
          <a:bodyPr/>
          <a:lstStyle/>
          <a:p>
            <a:pPr fontAlgn="auto">
              <a:spcBef>
                <a:spcPts val="0"/>
              </a:spcBef>
              <a:spcAft>
                <a:spcPts val="0"/>
              </a:spcAft>
              <a:defRPr/>
            </a:pPr>
            <a:fld id="{FDDAA783-77F8-4A07-9769-11666845CE1A}" type="slidenum">
              <a:rPr lang="en-US" smtClean="0">
                <a:solidFill>
                  <a:prstClr val="black"/>
                </a:solidFill>
                <a:latin typeface="Calibri"/>
                <a:ea typeface="+mn-ea"/>
              </a:rPr>
              <a:pPr fontAlgn="auto">
                <a:spcBef>
                  <a:spcPts val="0"/>
                </a:spcBef>
                <a:spcAft>
                  <a:spcPts val="0"/>
                </a:spcAft>
                <a:defRPr/>
              </a:pPr>
              <a:t>38</a:t>
            </a:fld>
            <a:endParaRPr lang="en-US" dirty="0">
              <a:solidFill>
                <a:prstClr val="black"/>
              </a:solidFill>
              <a:latin typeface="Calibri"/>
              <a:ea typeface="+mn-ea"/>
            </a:endParaRPr>
          </a:p>
        </p:txBody>
      </p:sp>
      <p:sp>
        <p:nvSpPr>
          <p:cNvPr id="154627" name="Rectangle 2">
            <a:extLst>
              <a:ext uri="{FF2B5EF4-FFF2-40B4-BE49-F238E27FC236}">
                <a16:creationId xmlns:a16="http://schemas.microsoft.com/office/drawing/2014/main" id="{58A31289-40B1-462F-97D9-D95F79DA5BE0}"/>
              </a:ext>
            </a:extLst>
          </p:cNvPr>
          <p:cNvSpPr>
            <a:spLocks noGrp="1" noRot="1" noChangeAspect="1" noChangeArrowheads="1" noTextEdit="1"/>
          </p:cNvSpPr>
          <p:nvPr>
            <p:ph type="sldImg"/>
          </p:nvPr>
        </p:nvSpPr>
        <p:spPr>
          <a:xfrm>
            <a:off x="1143000" y="685800"/>
            <a:ext cx="4572000" cy="3429000"/>
          </a:xfrm>
          <a:ln/>
        </p:spPr>
      </p:sp>
      <p:sp>
        <p:nvSpPr>
          <p:cNvPr id="154628" name="Rectangle 3">
            <a:extLst>
              <a:ext uri="{FF2B5EF4-FFF2-40B4-BE49-F238E27FC236}">
                <a16:creationId xmlns:a16="http://schemas.microsoft.com/office/drawing/2014/main" id="{4AD4CA2C-47CE-4C49-9E95-A61735A58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6E77A1-76B5-4BE9-92CA-8F9FE0F4B03E}"/>
              </a:ext>
            </a:extLst>
          </p:cNvPr>
          <p:cNvSpPr>
            <a:spLocks noGrp="1" noChangeArrowheads="1"/>
          </p:cNvSpPr>
          <p:nvPr>
            <p:ph type="sldNum" sz="quarter" idx="5"/>
          </p:nvPr>
        </p:nvSpPr>
        <p:spPr/>
        <p:txBody>
          <a:bodyPr/>
          <a:lstStyle/>
          <a:p>
            <a:pPr fontAlgn="auto">
              <a:spcBef>
                <a:spcPts val="0"/>
              </a:spcBef>
              <a:spcAft>
                <a:spcPts val="0"/>
              </a:spcAft>
              <a:defRPr/>
            </a:pPr>
            <a:fld id="{E2D047EA-5F82-4E53-AB44-BE9C79AD8234}" type="slidenum">
              <a:rPr lang="en-US">
                <a:solidFill>
                  <a:prstClr val="black"/>
                </a:solidFill>
                <a:latin typeface="Calibri"/>
                <a:ea typeface="+mn-ea"/>
              </a:rPr>
              <a:pPr fontAlgn="auto">
                <a:spcBef>
                  <a:spcPts val="0"/>
                </a:spcBef>
                <a:spcAft>
                  <a:spcPts val="0"/>
                </a:spcAft>
                <a:defRPr/>
              </a:pPr>
              <a:t>39</a:t>
            </a:fld>
            <a:endParaRPr lang="en-US" dirty="0">
              <a:solidFill>
                <a:prstClr val="black"/>
              </a:solidFill>
              <a:latin typeface="Calibri"/>
              <a:ea typeface="+mn-ea"/>
            </a:endParaRPr>
          </a:p>
        </p:txBody>
      </p:sp>
      <p:sp>
        <p:nvSpPr>
          <p:cNvPr id="156675" name="Rectangle 2">
            <a:extLst>
              <a:ext uri="{FF2B5EF4-FFF2-40B4-BE49-F238E27FC236}">
                <a16:creationId xmlns:a16="http://schemas.microsoft.com/office/drawing/2014/main" id="{A1E2ACE3-33E5-4CB2-AA52-C2F43822EC19}"/>
              </a:ext>
            </a:extLst>
          </p:cNvPr>
          <p:cNvSpPr>
            <a:spLocks noGrp="1" noRot="1" noChangeAspect="1" noChangeArrowheads="1" noTextEdit="1"/>
          </p:cNvSpPr>
          <p:nvPr>
            <p:ph type="sldImg"/>
          </p:nvPr>
        </p:nvSpPr>
        <p:spPr>
          <a:xfrm>
            <a:off x="1143000" y="685800"/>
            <a:ext cx="4572000" cy="3429000"/>
          </a:xfrm>
          <a:ln/>
        </p:spPr>
      </p:sp>
      <p:sp>
        <p:nvSpPr>
          <p:cNvPr id="156676" name="Rectangle 3">
            <a:extLst>
              <a:ext uri="{FF2B5EF4-FFF2-40B4-BE49-F238E27FC236}">
                <a16:creationId xmlns:a16="http://schemas.microsoft.com/office/drawing/2014/main" id="{1A8FD3C3-7768-4890-8C72-7EE0F2825F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30D985-914D-4DB0-9195-DEF0CB825F12}"/>
              </a:ext>
            </a:extLst>
          </p:cNvPr>
          <p:cNvSpPr>
            <a:spLocks noGrp="1" noChangeArrowheads="1"/>
          </p:cNvSpPr>
          <p:nvPr>
            <p:ph type="sldNum" sz="quarter" idx="5"/>
          </p:nvPr>
        </p:nvSpPr>
        <p:spPr/>
        <p:txBody>
          <a:bodyPr/>
          <a:lstStyle/>
          <a:p>
            <a:pPr fontAlgn="auto">
              <a:spcBef>
                <a:spcPts val="0"/>
              </a:spcBef>
              <a:spcAft>
                <a:spcPts val="0"/>
              </a:spcAft>
              <a:defRPr/>
            </a:pPr>
            <a:fld id="{04973CE1-423E-4803-9EF1-746035BC322D}" type="slidenum">
              <a:rPr lang="en-US">
                <a:solidFill>
                  <a:prstClr val="black"/>
                </a:solidFill>
                <a:latin typeface="Calibri"/>
                <a:ea typeface="+mn-ea"/>
              </a:rPr>
              <a:pPr fontAlgn="auto">
                <a:spcBef>
                  <a:spcPts val="0"/>
                </a:spcBef>
                <a:spcAft>
                  <a:spcPts val="0"/>
                </a:spcAft>
                <a:defRPr/>
              </a:pPr>
              <a:t>40</a:t>
            </a:fld>
            <a:endParaRPr lang="en-US" dirty="0">
              <a:solidFill>
                <a:prstClr val="black"/>
              </a:solidFill>
              <a:latin typeface="Calibri"/>
              <a:ea typeface="+mn-ea"/>
            </a:endParaRPr>
          </a:p>
        </p:txBody>
      </p:sp>
      <p:sp>
        <p:nvSpPr>
          <p:cNvPr id="162819" name="Rectangle 2">
            <a:extLst>
              <a:ext uri="{FF2B5EF4-FFF2-40B4-BE49-F238E27FC236}">
                <a16:creationId xmlns:a16="http://schemas.microsoft.com/office/drawing/2014/main" id="{0B17B593-1EE7-411D-B476-BDB18B05FFE6}"/>
              </a:ext>
            </a:extLst>
          </p:cNvPr>
          <p:cNvSpPr>
            <a:spLocks noGrp="1" noRot="1" noChangeAspect="1" noChangeArrowheads="1" noTextEdit="1"/>
          </p:cNvSpPr>
          <p:nvPr>
            <p:ph type="sldImg"/>
          </p:nvPr>
        </p:nvSpPr>
        <p:spPr>
          <a:xfrm>
            <a:off x="1143000" y="685800"/>
            <a:ext cx="4572000" cy="3429000"/>
          </a:xfrm>
          <a:ln/>
        </p:spPr>
      </p:sp>
      <p:sp>
        <p:nvSpPr>
          <p:cNvPr id="162820" name="Rectangle 3">
            <a:extLst>
              <a:ext uri="{FF2B5EF4-FFF2-40B4-BE49-F238E27FC236}">
                <a16:creationId xmlns:a16="http://schemas.microsoft.com/office/drawing/2014/main" id="{46143648-8491-4839-926C-8B8AC2676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0A87EF2E-231B-41A1-9CA9-BCE3D8E7FE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CFA5731-4B1F-41EF-8B15-A8B1873D2594}" type="slidenum">
              <a:rPr lang="en-US" altLang="en-US" smtClean="0"/>
              <a:pPr>
                <a:spcBef>
                  <a:spcPct val="0"/>
                </a:spcBef>
              </a:pPr>
              <a:t>41</a:t>
            </a:fld>
            <a:endParaRPr lang="en-US" altLang="en-US" dirty="0"/>
          </a:p>
        </p:txBody>
      </p:sp>
      <p:sp>
        <p:nvSpPr>
          <p:cNvPr id="164867" name="Rectangle 2">
            <a:extLst>
              <a:ext uri="{FF2B5EF4-FFF2-40B4-BE49-F238E27FC236}">
                <a16:creationId xmlns:a16="http://schemas.microsoft.com/office/drawing/2014/main" id="{A87D69C8-8017-487E-B1D8-0BC434BA7654}"/>
              </a:ext>
            </a:extLst>
          </p:cNvPr>
          <p:cNvSpPr>
            <a:spLocks noGrp="1" noRot="1" noChangeAspect="1" noChangeArrowheads="1" noTextEdit="1"/>
          </p:cNvSpPr>
          <p:nvPr>
            <p:ph type="sldImg"/>
          </p:nvPr>
        </p:nvSpPr>
        <p:spPr>
          <a:xfrm>
            <a:off x="1371600" y="1143000"/>
            <a:ext cx="4114800" cy="3086100"/>
          </a:xfrm>
          <a:ln/>
        </p:spPr>
      </p:sp>
      <p:sp>
        <p:nvSpPr>
          <p:cNvPr id="164868" name="Rectangle 3">
            <a:extLst>
              <a:ext uri="{FF2B5EF4-FFF2-40B4-BE49-F238E27FC236}">
                <a16:creationId xmlns:a16="http://schemas.microsoft.com/office/drawing/2014/main" id="{C461040F-0D5A-4DFA-A1E0-16E0BF875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3884027" y="8684926"/>
            <a:ext cx="2972421" cy="457513"/>
          </a:xfrm>
          <a:prstGeom prst="rect">
            <a:avLst/>
          </a:prstGeom>
          <a:noFill/>
          <a:ln>
            <a:miter lim="800000"/>
            <a:headEnd/>
            <a:tailEnd/>
          </a:ln>
        </p:spPr>
        <p:txBody>
          <a:bodyPr lIns="91435" tIns="45718" rIns="91435" bIns="45718"/>
          <a:lstStyle/>
          <a:p>
            <a:fld id="{7BDA3C25-4807-4262-AACC-1F3D4734C5D8}" type="slidenum">
              <a:rPr lang="en-US"/>
              <a:pPr/>
              <a:t>42</a:t>
            </a:fld>
            <a:endParaRPr lang="en-US" dirty="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bwMode="auto">
          <a:xfrm>
            <a:off x="914711" y="4344025"/>
            <a:ext cx="5028579" cy="4114488"/>
          </a:xfrm>
          <a:prstGeom prst="rect">
            <a:avLst/>
          </a:prstGeom>
          <a:noFill/>
          <a:ln>
            <a:miter lim="800000"/>
            <a:headEnd/>
            <a:tailEnd/>
          </a:ln>
        </p:spPr>
        <p:txBody>
          <a:bodyPr lIns="91435" tIns="45718" rIns="91435" bIns="45718"/>
          <a:lstStyle/>
          <a:p>
            <a:pPr eaLnBrk="1" hangingPunct="1"/>
            <a:r>
              <a:rPr lang="en-US" dirty="0">
                <a:latin typeface="Arial" pitchFamily="34" charset="0"/>
              </a:rPr>
              <a:t>Marty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7D7D3B1D-2E4E-4EB5-84A8-266B259DF00C}"/>
              </a:ext>
            </a:extLst>
          </p:cNvPr>
          <p:cNvSpPr>
            <a:spLocks noGrp="1" noRot="1" noChangeAspect="1" noChangeArrowheads="1" noTextEdit="1"/>
          </p:cNvSpPr>
          <p:nvPr>
            <p:ph type="sldImg"/>
          </p:nvPr>
        </p:nvSpPr>
        <p:spPr>
          <a:xfrm>
            <a:off x="1371600" y="1143000"/>
            <a:ext cx="4114800" cy="3086100"/>
          </a:xfrm>
          <a:ln/>
        </p:spPr>
      </p:sp>
      <p:sp>
        <p:nvSpPr>
          <p:cNvPr id="168963" name="Notes Placeholder 2">
            <a:extLst>
              <a:ext uri="{FF2B5EF4-FFF2-40B4-BE49-F238E27FC236}">
                <a16:creationId xmlns:a16="http://schemas.microsoft.com/office/drawing/2014/main" id="{3A39F694-382F-4825-A374-3401A8DB25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 third critical consideration is what level of public involvement is appropriate for any given decision making process.  Its helpful to consider the level of controversy, the level of trust or distrust, and the impact the decision will have on the public.</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But then, lets go back and look at that decision making process.  Is there any opportunity that we could take input from the public and use that input in the decision making process.  Could they help identify decision criteria, for example, or additional alternatives that should be considered?  If we are seeking to find that sweet spot, what could they contribute to help us find a decision that is affordable, technically appropriate, and will be acceptable to the public.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Some decisions are complex and difficult, but don’t let that lead you to dismiss the potential for public input.  Maybe just involving them in the information gathering will help.  </a:t>
            </a:r>
          </a:p>
        </p:txBody>
      </p:sp>
      <p:sp>
        <p:nvSpPr>
          <p:cNvPr id="4" name="Slide Number Placeholder 3">
            <a:extLst>
              <a:ext uri="{FF2B5EF4-FFF2-40B4-BE49-F238E27FC236}">
                <a16:creationId xmlns:a16="http://schemas.microsoft.com/office/drawing/2014/main" id="{44553EB9-68AD-411D-9C75-C6DFB285B055}"/>
              </a:ext>
            </a:extLst>
          </p:cNvPr>
          <p:cNvSpPr>
            <a:spLocks noGrp="1"/>
          </p:cNvSpPr>
          <p:nvPr>
            <p:ph type="sldNum" sz="quarter" idx="5"/>
          </p:nvPr>
        </p:nvSpPr>
        <p:spPr/>
        <p:txBody>
          <a:bodyPr/>
          <a:lstStyle/>
          <a:p>
            <a:pPr fontAlgn="auto">
              <a:spcBef>
                <a:spcPts val="0"/>
              </a:spcBef>
              <a:spcAft>
                <a:spcPts val="0"/>
              </a:spcAft>
              <a:defRPr/>
            </a:pPr>
            <a:fld id="{E7AB78B9-56B0-4619-9A06-ED5D8F9C06D3}" type="slidenum">
              <a:rPr lang="en-US" smtClean="0">
                <a:solidFill>
                  <a:prstClr val="black"/>
                </a:solidFill>
                <a:latin typeface="Calibri"/>
                <a:ea typeface="+mn-ea"/>
              </a:rPr>
              <a:pPr fontAlgn="auto">
                <a:spcBef>
                  <a:spcPts val="0"/>
                </a:spcBef>
                <a:spcAft>
                  <a:spcPts val="0"/>
                </a:spcAft>
                <a:defRPr/>
              </a:pPr>
              <a:t>43</a:t>
            </a:fld>
            <a:endParaRPr lang="en-US" dirty="0">
              <a:solidFill>
                <a:prstClr val="black"/>
              </a:solidFill>
              <a:latin typeface="Calibri"/>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6B67D681-6EAD-4A1F-B44D-0EDF2AF19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8F50E8-2F97-4428-A801-F782C8B270A8}" type="slidenum">
              <a:rPr lang="en-US" altLang="en-US" smtClean="0"/>
              <a:pPr>
                <a:spcBef>
                  <a:spcPct val="0"/>
                </a:spcBef>
              </a:pPr>
              <a:t>45</a:t>
            </a:fld>
            <a:endParaRPr lang="en-US" altLang="en-US" dirty="0"/>
          </a:p>
        </p:txBody>
      </p:sp>
      <p:sp>
        <p:nvSpPr>
          <p:cNvPr id="178179" name="Rectangle 2">
            <a:extLst>
              <a:ext uri="{FF2B5EF4-FFF2-40B4-BE49-F238E27FC236}">
                <a16:creationId xmlns:a16="http://schemas.microsoft.com/office/drawing/2014/main" id="{78DAF50D-B0ED-4E9C-B4A5-6F950F5B9918}"/>
              </a:ext>
            </a:extLst>
          </p:cNvPr>
          <p:cNvSpPr>
            <a:spLocks noGrp="1" noRot="1" noChangeAspect="1" noChangeArrowheads="1" noTextEdit="1"/>
          </p:cNvSpPr>
          <p:nvPr>
            <p:ph type="sldImg"/>
          </p:nvPr>
        </p:nvSpPr>
        <p:spPr>
          <a:xfrm>
            <a:off x="1371600" y="1143000"/>
            <a:ext cx="4114800" cy="3086100"/>
          </a:xfrm>
          <a:ln/>
        </p:spPr>
      </p:sp>
      <p:sp>
        <p:nvSpPr>
          <p:cNvPr id="178180" name="Rectangle 3">
            <a:extLst>
              <a:ext uri="{FF2B5EF4-FFF2-40B4-BE49-F238E27FC236}">
                <a16:creationId xmlns:a16="http://schemas.microsoft.com/office/drawing/2014/main" id="{1702605E-CC8B-4F9D-B5B4-3797D7E88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4B6B7095-669F-4D13-8E68-308DEFB8C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EAC5675-2D85-42F6-92B9-667AA015D9F3}" type="slidenum">
              <a:rPr lang="en-US" altLang="en-US" smtClean="0"/>
              <a:pPr>
                <a:spcBef>
                  <a:spcPct val="0"/>
                </a:spcBef>
              </a:pPr>
              <a:t>46</a:t>
            </a:fld>
            <a:endParaRPr lang="en-US" altLang="en-US" dirty="0"/>
          </a:p>
        </p:txBody>
      </p:sp>
      <p:sp>
        <p:nvSpPr>
          <p:cNvPr id="180227" name="Rectangle 2">
            <a:extLst>
              <a:ext uri="{FF2B5EF4-FFF2-40B4-BE49-F238E27FC236}">
                <a16:creationId xmlns:a16="http://schemas.microsoft.com/office/drawing/2014/main" id="{F54605D0-4F97-4940-8589-822D7D8C15D3}"/>
              </a:ext>
            </a:extLst>
          </p:cNvPr>
          <p:cNvSpPr>
            <a:spLocks noGrp="1" noRot="1" noChangeAspect="1" noChangeArrowheads="1" noTextEdit="1"/>
          </p:cNvSpPr>
          <p:nvPr>
            <p:ph type="sldImg"/>
          </p:nvPr>
        </p:nvSpPr>
        <p:spPr>
          <a:xfrm>
            <a:off x="1371600" y="1143000"/>
            <a:ext cx="4114800" cy="3086100"/>
          </a:xfrm>
          <a:ln/>
        </p:spPr>
      </p:sp>
      <p:sp>
        <p:nvSpPr>
          <p:cNvPr id="180228" name="Rectangle 3">
            <a:extLst>
              <a:ext uri="{FF2B5EF4-FFF2-40B4-BE49-F238E27FC236}">
                <a16:creationId xmlns:a16="http://schemas.microsoft.com/office/drawing/2014/main" id="{27D047D5-17DF-4B97-A337-214005804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AC2201E7-171F-4DFD-BBCF-54FB9D620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CA977E-9339-4EC4-9C3E-E707C23F936B}" type="slidenum">
              <a:rPr lang="en-US" altLang="en-US" smtClean="0"/>
              <a:pPr>
                <a:spcBef>
                  <a:spcPct val="0"/>
                </a:spcBef>
              </a:pPr>
              <a:t>47</a:t>
            </a:fld>
            <a:endParaRPr lang="en-US" altLang="en-US" dirty="0"/>
          </a:p>
        </p:txBody>
      </p:sp>
      <p:sp>
        <p:nvSpPr>
          <p:cNvPr id="182275" name="Rectangle 2">
            <a:extLst>
              <a:ext uri="{FF2B5EF4-FFF2-40B4-BE49-F238E27FC236}">
                <a16:creationId xmlns:a16="http://schemas.microsoft.com/office/drawing/2014/main" id="{09A3F192-DCEC-44A1-B547-2FAE0EB902C4}"/>
              </a:ext>
            </a:extLst>
          </p:cNvPr>
          <p:cNvSpPr>
            <a:spLocks noGrp="1" noRot="1" noChangeAspect="1" noChangeArrowheads="1" noTextEdit="1"/>
          </p:cNvSpPr>
          <p:nvPr>
            <p:ph type="sldImg"/>
          </p:nvPr>
        </p:nvSpPr>
        <p:spPr>
          <a:xfrm>
            <a:off x="1371600" y="1143000"/>
            <a:ext cx="4114800" cy="3086100"/>
          </a:xfrm>
          <a:ln/>
        </p:spPr>
      </p:sp>
      <p:sp>
        <p:nvSpPr>
          <p:cNvPr id="182276" name="Rectangle 3">
            <a:extLst>
              <a:ext uri="{FF2B5EF4-FFF2-40B4-BE49-F238E27FC236}">
                <a16:creationId xmlns:a16="http://schemas.microsoft.com/office/drawing/2014/main" id="{BA6FDD0B-A628-4EC8-9EA2-4C3E42EA3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1891986-8B72-4C79-B421-8A068B8DA2ED}"/>
              </a:ext>
            </a:extLst>
          </p:cNvPr>
          <p:cNvSpPr>
            <a:spLocks noGrp="1" noChangeArrowheads="1"/>
          </p:cNvSpPr>
          <p:nvPr>
            <p:ph type="sldNum" sz="quarter" idx="5"/>
          </p:nvPr>
        </p:nvSpPr>
        <p:spPr/>
        <p:txBody>
          <a:bodyPr/>
          <a:lstStyle/>
          <a:p>
            <a:pPr fontAlgn="auto">
              <a:spcBef>
                <a:spcPts val="0"/>
              </a:spcBef>
              <a:spcAft>
                <a:spcPts val="0"/>
              </a:spcAft>
              <a:defRPr/>
            </a:pPr>
            <a:fld id="{CC53F40E-CAE9-417B-8115-6562C8DAC9DE}" type="slidenum">
              <a:rPr lang="en-US">
                <a:solidFill>
                  <a:prstClr val="black"/>
                </a:solidFill>
                <a:latin typeface="Calibri"/>
                <a:ea typeface="+mn-ea"/>
              </a:rPr>
              <a:pPr fontAlgn="auto">
                <a:spcBef>
                  <a:spcPts val="0"/>
                </a:spcBef>
                <a:spcAft>
                  <a:spcPts val="0"/>
                </a:spcAft>
                <a:defRPr/>
              </a:pPr>
              <a:t>5</a:t>
            </a:fld>
            <a:endParaRPr lang="en-US" dirty="0">
              <a:solidFill>
                <a:prstClr val="black"/>
              </a:solidFill>
              <a:latin typeface="Calibri"/>
              <a:ea typeface="+mn-ea"/>
            </a:endParaRPr>
          </a:p>
        </p:txBody>
      </p:sp>
      <p:sp>
        <p:nvSpPr>
          <p:cNvPr id="308226" name="Rectangle 7">
            <a:extLst>
              <a:ext uri="{FF2B5EF4-FFF2-40B4-BE49-F238E27FC236}">
                <a16:creationId xmlns:a16="http://schemas.microsoft.com/office/drawing/2014/main" id="{510AAF93-3B3B-4F2D-8537-AE8A095A0ADE}"/>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fontAlgn="auto" hangingPunct="1">
              <a:spcBef>
                <a:spcPts val="0"/>
              </a:spcBef>
              <a:spcAft>
                <a:spcPts val="0"/>
              </a:spcAft>
              <a:defRPr/>
            </a:pPr>
            <a:fld id="{8BE70AC5-194B-4276-9D92-8FD852D374C4}" type="slidenum">
              <a:rPr lang="en-US" sz="1200">
                <a:solidFill>
                  <a:prstClr val="black"/>
                </a:solidFill>
                <a:latin typeface="Calibri"/>
                <a:ea typeface="+mn-ea"/>
              </a:rPr>
              <a:pPr algn="r" eaLnBrk="1" fontAlgn="auto" hangingPunct="1">
                <a:spcBef>
                  <a:spcPts val="0"/>
                </a:spcBef>
                <a:spcAft>
                  <a:spcPts val="0"/>
                </a:spcAft>
                <a:defRPr/>
              </a:pPr>
              <a:t>5</a:t>
            </a:fld>
            <a:endParaRPr lang="en-US" sz="1200" dirty="0">
              <a:solidFill>
                <a:prstClr val="black"/>
              </a:solidFill>
              <a:latin typeface="Calibri"/>
              <a:ea typeface="+mn-ea"/>
            </a:endParaRPr>
          </a:p>
        </p:txBody>
      </p:sp>
      <p:sp>
        <p:nvSpPr>
          <p:cNvPr id="96260" name="Rectangle 2">
            <a:extLst>
              <a:ext uri="{FF2B5EF4-FFF2-40B4-BE49-F238E27FC236}">
                <a16:creationId xmlns:a16="http://schemas.microsoft.com/office/drawing/2014/main" id="{18CB2AB0-CEC5-4966-BE01-DA9A858E9475}"/>
              </a:ext>
            </a:extLst>
          </p:cNvPr>
          <p:cNvSpPr>
            <a:spLocks noGrp="1" noRot="1" noChangeAspect="1" noChangeArrowheads="1" noTextEdit="1"/>
          </p:cNvSpPr>
          <p:nvPr>
            <p:ph type="sldImg"/>
          </p:nvPr>
        </p:nvSpPr>
        <p:spPr>
          <a:xfrm>
            <a:off x="1143000" y="685800"/>
            <a:ext cx="4572000" cy="3429000"/>
          </a:xfrm>
          <a:ln/>
        </p:spPr>
      </p:sp>
      <p:sp>
        <p:nvSpPr>
          <p:cNvPr id="96261" name="Rectangle 3">
            <a:extLst>
              <a:ext uri="{FF2B5EF4-FFF2-40B4-BE49-F238E27FC236}">
                <a16:creationId xmlns:a16="http://schemas.microsoft.com/office/drawing/2014/main" id="{C4F4F14C-CF5C-4FBC-9572-59176CFFB5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Pay me now.  Pay me later.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069139D1-F9C6-4EB9-8278-AFF04EC58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DB959C-62A6-40CA-B239-6042724D3BDD}" type="slidenum">
              <a:rPr lang="en-US" altLang="en-US" smtClean="0"/>
              <a:pPr>
                <a:spcBef>
                  <a:spcPct val="0"/>
                </a:spcBef>
              </a:pPr>
              <a:t>48</a:t>
            </a:fld>
            <a:endParaRPr lang="en-US" altLang="en-US" dirty="0"/>
          </a:p>
        </p:txBody>
      </p:sp>
      <p:sp>
        <p:nvSpPr>
          <p:cNvPr id="184323" name="Rectangle 2">
            <a:extLst>
              <a:ext uri="{FF2B5EF4-FFF2-40B4-BE49-F238E27FC236}">
                <a16:creationId xmlns:a16="http://schemas.microsoft.com/office/drawing/2014/main" id="{00C489F4-B4B7-4C97-A215-6717152E365E}"/>
              </a:ext>
            </a:extLst>
          </p:cNvPr>
          <p:cNvSpPr>
            <a:spLocks noGrp="1" noRot="1" noChangeAspect="1" noChangeArrowheads="1" noTextEdit="1"/>
          </p:cNvSpPr>
          <p:nvPr>
            <p:ph type="sldImg"/>
          </p:nvPr>
        </p:nvSpPr>
        <p:spPr>
          <a:xfrm>
            <a:off x="1371600" y="1143000"/>
            <a:ext cx="4114800" cy="3086100"/>
          </a:xfrm>
          <a:ln/>
        </p:spPr>
      </p:sp>
      <p:sp>
        <p:nvSpPr>
          <p:cNvPr id="184324" name="Rectangle 3">
            <a:extLst>
              <a:ext uri="{FF2B5EF4-FFF2-40B4-BE49-F238E27FC236}">
                <a16:creationId xmlns:a16="http://schemas.microsoft.com/office/drawing/2014/main" id="{C14595C6-D643-4BA5-B474-3D53FFB538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777EF-7403-4A24-96DA-05C8635124CE}" type="slidenum">
              <a:rPr lang="en-US"/>
              <a:pPr/>
              <a:t>51</a:t>
            </a:fld>
            <a:endParaRPr lang="en-US" dirty="0"/>
          </a:p>
        </p:txBody>
      </p:sp>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B5B2-60D1-4C28-A37C-02B1623FB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785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B5B2-60D1-4C28-A37C-02B1623FB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299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241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sz="1200" b="0" baseline="0" dirty="0">
              <a:latin typeface="+mn-lt"/>
            </a:endParaRPr>
          </a:p>
        </p:txBody>
      </p:sp>
      <p:sp>
        <p:nvSpPr>
          <p:cNvPr id="44035"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5B2F-DE31-43F2-9540-F7507BBBD1A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sz="1200" b="0" baseline="0" dirty="0">
              <a:latin typeface="+mn-lt"/>
            </a:endParaRPr>
          </a:p>
        </p:txBody>
      </p:sp>
      <p:sp>
        <p:nvSpPr>
          <p:cNvPr id="44035"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5B2F-DE31-43F2-9540-F7507BBBD1A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41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F8EBE-8A67-4A52-B79F-5D5494DD68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47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D3A6A4-DAA7-420B-B1D1-4C23279C6B48}"/>
              </a:ext>
            </a:extLst>
          </p:cNvPr>
          <p:cNvSpPr>
            <a:spLocks noGrp="1" noChangeArrowheads="1"/>
          </p:cNvSpPr>
          <p:nvPr>
            <p:ph type="sldNum" sz="quarter" idx="5"/>
          </p:nvPr>
        </p:nvSpPr>
        <p:spPr/>
        <p:txBody>
          <a:bodyPr/>
          <a:lstStyle/>
          <a:p>
            <a:pPr fontAlgn="auto">
              <a:spcBef>
                <a:spcPts val="0"/>
              </a:spcBef>
              <a:spcAft>
                <a:spcPts val="0"/>
              </a:spcAft>
              <a:defRPr/>
            </a:pPr>
            <a:fld id="{559F46DA-DCB0-4BFE-ABA3-9FD9EE22DFBE}" type="slidenum">
              <a:rPr lang="en-US">
                <a:solidFill>
                  <a:prstClr val="black"/>
                </a:solidFill>
                <a:latin typeface="Calibri"/>
                <a:ea typeface="+mn-ea"/>
              </a:rPr>
              <a:pPr fontAlgn="auto">
                <a:spcBef>
                  <a:spcPts val="0"/>
                </a:spcBef>
                <a:spcAft>
                  <a:spcPts val="0"/>
                </a:spcAft>
                <a:defRPr/>
              </a:pPr>
              <a:t>6</a:t>
            </a:fld>
            <a:endParaRPr lang="en-US" dirty="0">
              <a:solidFill>
                <a:prstClr val="black"/>
              </a:solidFill>
              <a:latin typeface="Calibri"/>
              <a:ea typeface="+mn-ea"/>
            </a:endParaRPr>
          </a:p>
        </p:txBody>
      </p:sp>
      <p:sp>
        <p:nvSpPr>
          <p:cNvPr id="98307" name="Rectangle 2">
            <a:extLst>
              <a:ext uri="{FF2B5EF4-FFF2-40B4-BE49-F238E27FC236}">
                <a16:creationId xmlns:a16="http://schemas.microsoft.com/office/drawing/2014/main" id="{F64C21DE-6BD0-4D7F-BE7F-B5CB9D897A37}"/>
              </a:ext>
            </a:extLst>
          </p:cNvPr>
          <p:cNvSpPr>
            <a:spLocks noGrp="1" noRot="1" noChangeAspect="1" noChangeArrowheads="1" noTextEdit="1"/>
          </p:cNvSpPr>
          <p:nvPr>
            <p:ph type="sldImg"/>
          </p:nvPr>
        </p:nvSpPr>
        <p:spPr>
          <a:xfrm>
            <a:off x="1143000" y="685800"/>
            <a:ext cx="4572000" cy="3429000"/>
          </a:xfrm>
          <a:ln/>
        </p:spPr>
      </p:sp>
      <p:sp>
        <p:nvSpPr>
          <p:cNvPr id="98308" name="Rectangle 3">
            <a:extLst>
              <a:ext uri="{FF2B5EF4-FFF2-40B4-BE49-F238E27FC236}">
                <a16:creationId xmlns:a16="http://schemas.microsoft.com/office/drawing/2014/main" id="{62D9732C-8117-45B6-A13E-690EF408F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27F49C-1379-4C77-B74E-81CF3E0B0A0F}"/>
              </a:ext>
            </a:extLst>
          </p:cNvPr>
          <p:cNvSpPr>
            <a:spLocks noGrp="1" noChangeArrowheads="1"/>
          </p:cNvSpPr>
          <p:nvPr>
            <p:ph type="sldNum" sz="quarter" idx="5"/>
          </p:nvPr>
        </p:nvSpPr>
        <p:spPr/>
        <p:txBody>
          <a:bodyPr/>
          <a:lstStyle/>
          <a:p>
            <a:pPr fontAlgn="auto">
              <a:spcBef>
                <a:spcPts val="0"/>
              </a:spcBef>
              <a:spcAft>
                <a:spcPts val="0"/>
              </a:spcAft>
              <a:defRPr/>
            </a:pPr>
            <a:fld id="{3A792484-1A40-45DF-88C1-FD09E135CB79}" type="slidenum">
              <a:rPr lang="en-US">
                <a:solidFill>
                  <a:prstClr val="black"/>
                </a:solidFill>
                <a:latin typeface="Calibri"/>
                <a:ea typeface="+mn-ea"/>
              </a:rPr>
              <a:pPr fontAlgn="auto">
                <a:spcBef>
                  <a:spcPts val="0"/>
                </a:spcBef>
                <a:spcAft>
                  <a:spcPts val="0"/>
                </a:spcAft>
                <a:defRPr/>
              </a:pPr>
              <a:t>7</a:t>
            </a:fld>
            <a:endParaRPr lang="en-US" dirty="0">
              <a:solidFill>
                <a:prstClr val="black"/>
              </a:solidFill>
              <a:latin typeface="Calibri"/>
              <a:ea typeface="+mn-ea"/>
            </a:endParaRPr>
          </a:p>
        </p:txBody>
      </p:sp>
      <p:sp>
        <p:nvSpPr>
          <p:cNvPr id="100355" name="Rectangle 2">
            <a:extLst>
              <a:ext uri="{FF2B5EF4-FFF2-40B4-BE49-F238E27FC236}">
                <a16:creationId xmlns:a16="http://schemas.microsoft.com/office/drawing/2014/main" id="{BD9B19AC-BE8D-4B68-AF19-FBBAF7648176}"/>
              </a:ext>
            </a:extLst>
          </p:cNvPr>
          <p:cNvSpPr>
            <a:spLocks noGrp="1" noRot="1" noChangeAspect="1" noChangeArrowheads="1" noTextEdit="1"/>
          </p:cNvSpPr>
          <p:nvPr>
            <p:ph type="sldImg"/>
          </p:nvPr>
        </p:nvSpPr>
        <p:spPr>
          <a:xfrm>
            <a:off x="1143000" y="685800"/>
            <a:ext cx="4572000" cy="3429000"/>
          </a:xfrm>
          <a:ln/>
        </p:spPr>
      </p:sp>
      <p:sp>
        <p:nvSpPr>
          <p:cNvPr id="100356" name="Rectangle 3">
            <a:extLst>
              <a:ext uri="{FF2B5EF4-FFF2-40B4-BE49-F238E27FC236}">
                <a16:creationId xmlns:a16="http://schemas.microsoft.com/office/drawing/2014/main" id="{EEC15DD7-EDA2-46A2-AA38-A50DC18144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02706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F36D2B-DB94-45D7-A347-FEC5724BC56B}"/>
              </a:ext>
            </a:extLst>
          </p:cNvPr>
          <p:cNvSpPr>
            <a:spLocks noGrp="1" noChangeArrowheads="1"/>
          </p:cNvSpPr>
          <p:nvPr>
            <p:ph type="sldNum" sz="quarter" idx="5"/>
          </p:nvPr>
        </p:nvSpPr>
        <p:spPr/>
        <p:txBody>
          <a:bodyPr/>
          <a:lstStyle/>
          <a:p>
            <a:pPr fontAlgn="auto">
              <a:spcBef>
                <a:spcPts val="0"/>
              </a:spcBef>
              <a:spcAft>
                <a:spcPts val="0"/>
              </a:spcAft>
              <a:defRPr/>
            </a:pPr>
            <a:fld id="{97032350-F0AA-4C6F-BFD6-ABC09CE2F11A}" type="slidenum">
              <a:rPr lang="en-US">
                <a:solidFill>
                  <a:prstClr val="black"/>
                </a:solidFill>
                <a:latin typeface="Calibri"/>
                <a:ea typeface="+mn-ea"/>
              </a:rPr>
              <a:pPr fontAlgn="auto">
                <a:spcBef>
                  <a:spcPts val="0"/>
                </a:spcBef>
                <a:spcAft>
                  <a:spcPts val="0"/>
                </a:spcAft>
                <a:defRPr/>
              </a:pPr>
              <a:t>8</a:t>
            </a:fld>
            <a:endParaRPr lang="en-US" dirty="0">
              <a:solidFill>
                <a:prstClr val="black"/>
              </a:solidFill>
              <a:latin typeface="Calibri"/>
              <a:ea typeface="+mn-ea"/>
            </a:endParaRPr>
          </a:p>
        </p:txBody>
      </p:sp>
      <p:sp>
        <p:nvSpPr>
          <p:cNvPr id="102403" name="Rectangle 2">
            <a:extLst>
              <a:ext uri="{FF2B5EF4-FFF2-40B4-BE49-F238E27FC236}">
                <a16:creationId xmlns:a16="http://schemas.microsoft.com/office/drawing/2014/main" id="{B2D18AA2-EF7E-4EA6-A124-95C0AEDD613D}"/>
              </a:ext>
            </a:extLst>
          </p:cNvPr>
          <p:cNvSpPr>
            <a:spLocks noGrp="1" noRot="1" noChangeAspect="1" noChangeArrowheads="1" noTextEdit="1"/>
          </p:cNvSpPr>
          <p:nvPr>
            <p:ph type="sldImg"/>
          </p:nvPr>
        </p:nvSpPr>
        <p:spPr>
          <a:xfrm>
            <a:off x="1143000" y="685800"/>
            <a:ext cx="4572000" cy="3429000"/>
          </a:xfrm>
          <a:ln/>
        </p:spPr>
      </p:sp>
      <p:sp>
        <p:nvSpPr>
          <p:cNvPr id="102404" name="Rectangle 3">
            <a:extLst>
              <a:ext uri="{FF2B5EF4-FFF2-40B4-BE49-F238E27FC236}">
                <a16:creationId xmlns:a16="http://schemas.microsoft.com/office/drawing/2014/main" id="{8FCB7CD1-9A10-47F6-B0F3-D22BB016F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F3BD4F-14A6-4B92-B201-1DB208AA4872}"/>
              </a:ext>
            </a:extLst>
          </p:cNvPr>
          <p:cNvSpPr>
            <a:spLocks noGrp="1" noChangeArrowheads="1"/>
          </p:cNvSpPr>
          <p:nvPr>
            <p:ph type="sldNum" sz="quarter" idx="5"/>
          </p:nvPr>
        </p:nvSpPr>
        <p:spPr/>
        <p:txBody>
          <a:bodyPr/>
          <a:lstStyle/>
          <a:p>
            <a:pPr fontAlgn="auto">
              <a:spcBef>
                <a:spcPts val="0"/>
              </a:spcBef>
              <a:spcAft>
                <a:spcPts val="0"/>
              </a:spcAft>
              <a:defRPr/>
            </a:pPr>
            <a:fld id="{4CDECCE2-4C78-472F-BC36-AB1348642150}" type="slidenum">
              <a:rPr lang="en-US">
                <a:solidFill>
                  <a:prstClr val="black"/>
                </a:solidFill>
                <a:latin typeface="Calibri"/>
                <a:ea typeface="+mn-ea"/>
              </a:rPr>
              <a:pPr fontAlgn="auto">
                <a:spcBef>
                  <a:spcPts val="0"/>
                </a:spcBef>
                <a:spcAft>
                  <a:spcPts val="0"/>
                </a:spcAft>
                <a:defRPr/>
              </a:pPr>
              <a:t>9</a:t>
            </a:fld>
            <a:endParaRPr lang="en-US" dirty="0">
              <a:solidFill>
                <a:prstClr val="black"/>
              </a:solidFill>
              <a:latin typeface="Calibri"/>
              <a:ea typeface="+mn-ea"/>
            </a:endParaRPr>
          </a:p>
        </p:txBody>
      </p:sp>
      <p:sp>
        <p:nvSpPr>
          <p:cNvPr id="104451" name="Rectangle 2">
            <a:extLst>
              <a:ext uri="{FF2B5EF4-FFF2-40B4-BE49-F238E27FC236}">
                <a16:creationId xmlns:a16="http://schemas.microsoft.com/office/drawing/2014/main" id="{48310F5C-9CF5-446C-9157-A3292C08DF84}"/>
              </a:ext>
            </a:extLst>
          </p:cNvPr>
          <p:cNvSpPr>
            <a:spLocks noGrp="1" noRot="1" noChangeAspect="1" noChangeArrowheads="1" noTextEdit="1"/>
          </p:cNvSpPr>
          <p:nvPr>
            <p:ph type="sldImg"/>
          </p:nvPr>
        </p:nvSpPr>
        <p:spPr>
          <a:xfrm>
            <a:off x="1143000" y="685800"/>
            <a:ext cx="4572000" cy="3429000"/>
          </a:xfrm>
          <a:ln/>
        </p:spPr>
      </p:sp>
      <p:sp>
        <p:nvSpPr>
          <p:cNvPr id="104452" name="Rectangle 3">
            <a:extLst>
              <a:ext uri="{FF2B5EF4-FFF2-40B4-BE49-F238E27FC236}">
                <a16:creationId xmlns:a16="http://schemas.microsoft.com/office/drawing/2014/main" id="{EF9BE794-B766-4663-9308-A2C90A48A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EFBAB2-6B50-4285-80F2-EEAC66719AE7}"/>
              </a:ext>
            </a:extLst>
          </p:cNvPr>
          <p:cNvSpPr>
            <a:spLocks noGrp="1" noChangeArrowheads="1"/>
          </p:cNvSpPr>
          <p:nvPr>
            <p:ph type="sldNum" sz="quarter" idx="5"/>
          </p:nvPr>
        </p:nvSpPr>
        <p:spPr/>
        <p:txBody>
          <a:bodyPr/>
          <a:lstStyle/>
          <a:p>
            <a:pPr fontAlgn="auto">
              <a:spcBef>
                <a:spcPts val="0"/>
              </a:spcBef>
              <a:spcAft>
                <a:spcPts val="0"/>
              </a:spcAft>
              <a:defRPr/>
            </a:pPr>
            <a:fld id="{F32C7B89-05B5-4DF4-A0F5-51F991629963}" type="slidenum">
              <a:rPr lang="en-US">
                <a:solidFill>
                  <a:prstClr val="black"/>
                </a:solidFill>
                <a:latin typeface="Calibri"/>
                <a:ea typeface="+mn-ea"/>
              </a:rPr>
              <a:pPr fontAlgn="auto">
                <a:spcBef>
                  <a:spcPts val="0"/>
                </a:spcBef>
                <a:spcAft>
                  <a:spcPts val="0"/>
                </a:spcAft>
                <a:defRPr/>
              </a:pPr>
              <a:t>10</a:t>
            </a:fld>
            <a:endParaRPr lang="en-US" dirty="0">
              <a:solidFill>
                <a:prstClr val="black"/>
              </a:solidFill>
              <a:latin typeface="Calibri"/>
              <a:ea typeface="+mn-ea"/>
            </a:endParaRPr>
          </a:p>
        </p:txBody>
      </p:sp>
      <p:sp>
        <p:nvSpPr>
          <p:cNvPr id="106499" name="Rectangle 2">
            <a:extLst>
              <a:ext uri="{FF2B5EF4-FFF2-40B4-BE49-F238E27FC236}">
                <a16:creationId xmlns:a16="http://schemas.microsoft.com/office/drawing/2014/main" id="{4C05793B-7479-4A69-940D-BFD400CF1D55}"/>
              </a:ext>
            </a:extLst>
          </p:cNvPr>
          <p:cNvSpPr>
            <a:spLocks noGrp="1" noRot="1" noChangeAspect="1" noChangeArrowheads="1" noTextEdit="1"/>
          </p:cNvSpPr>
          <p:nvPr>
            <p:ph type="sldImg"/>
          </p:nvPr>
        </p:nvSpPr>
        <p:spPr>
          <a:xfrm>
            <a:off x="1143000" y="685800"/>
            <a:ext cx="4572000" cy="3429000"/>
          </a:xfrm>
          <a:ln/>
        </p:spPr>
      </p:sp>
      <p:sp>
        <p:nvSpPr>
          <p:cNvPr id="106500" name="Rectangle 3">
            <a:extLst>
              <a:ext uri="{FF2B5EF4-FFF2-40B4-BE49-F238E27FC236}">
                <a16:creationId xmlns:a16="http://schemas.microsoft.com/office/drawing/2014/main" id="{15C3CB1E-AF0D-4F6B-AE9C-C02AB0930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A8DBA3-D6F9-4152-A562-E0D82F52AABD}"/>
              </a:ext>
            </a:extLst>
          </p:cNvPr>
          <p:cNvSpPr>
            <a:spLocks noGrp="1" noChangeArrowheads="1"/>
          </p:cNvSpPr>
          <p:nvPr>
            <p:ph type="sldNum" sz="quarter" idx="5"/>
          </p:nvPr>
        </p:nvSpPr>
        <p:spPr/>
        <p:txBody>
          <a:bodyPr/>
          <a:lstStyle/>
          <a:p>
            <a:pPr fontAlgn="auto">
              <a:spcBef>
                <a:spcPts val="0"/>
              </a:spcBef>
              <a:spcAft>
                <a:spcPts val="0"/>
              </a:spcAft>
              <a:defRPr/>
            </a:pPr>
            <a:fld id="{9016EAAE-205B-45DB-9AFD-37910C32252A}" type="slidenum">
              <a:rPr lang="en-US">
                <a:solidFill>
                  <a:prstClr val="black"/>
                </a:solidFill>
                <a:latin typeface="Calibri"/>
                <a:ea typeface="+mn-ea"/>
              </a:rPr>
              <a:pPr fontAlgn="auto">
                <a:spcBef>
                  <a:spcPts val="0"/>
                </a:spcBef>
                <a:spcAft>
                  <a:spcPts val="0"/>
                </a:spcAft>
                <a:defRPr/>
              </a:pPr>
              <a:t>11</a:t>
            </a:fld>
            <a:endParaRPr lang="en-US" dirty="0">
              <a:solidFill>
                <a:prstClr val="black"/>
              </a:solidFill>
              <a:latin typeface="Calibri"/>
              <a:ea typeface="+mn-ea"/>
            </a:endParaRPr>
          </a:p>
        </p:txBody>
      </p:sp>
      <p:sp>
        <p:nvSpPr>
          <p:cNvPr id="108547" name="Rectangle 2">
            <a:extLst>
              <a:ext uri="{FF2B5EF4-FFF2-40B4-BE49-F238E27FC236}">
                <a16:creationId xmlns:a16="http://schemas.microsoft.com/office/drawing/2014/main" id="{7773E165-4203-45F7-9F79-210543FDDB92}"/>
              </a:ext>
            </a:extLst>
          </p:cNvPr>
          <p:cNvSpPr>
            <a:spLocks noGrp="1" noRot="1" noChangeAspect="1" noChangeArrowheads="1" noTextEdit="1"/>
          </p:cNvSpPr>
          <p:nvPr>
            <p:ph type="sldImg"/>
          </p:nvPr>
        </p:nvSpPr>
        <p:spPr>
          <a:xfrm>
            <a:off x="1143000" y="685800"/>
            <a:ext cx="4572000" cy="3429000"/>
          </a:xfrm>
          <a:ln/>
        </p:spPr>
      </p:sp>
      <p:sp>
        <p:nvSpPr>
          <p:cNvPr id="108548" name="Rectangle 3">
            <a:extLst>
              <a:ext uri="{FF2B5EF4-FFF2-40B4-BE49-F238E27FC236}">
                <a16:creationId xmlns:a16="http://schemas.microsoft.com/office/drawing/2014/main" id="{5F321CB7-8432-4E86-AEB6-5EFEF00E0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pic>
        <p:nvPicPr>
          <p:cNvPr id="10" name="Picture 9">
            <a:extLst>
              <a:ext uri="{FF2B5EF4-FFF2-40B4-BE49-F238E27FC236}">
                <a16:creationId xmlns:a16="http://schemas.microsoft.com/office/drawing/2014/main" id="{981E5AB4-C078-4E9A-A962-F2A07AC20C46}"/>
              </a:ext>
            </a:extLst>
          </p:cNvPr>
          <p:cNvPicPr>
            <a:picLocks noChangeAspect="1"/>
          </p:cNvPicPr>
          <p:nvPr userDrawn="1"/>
        </p:nvPicPr>
        <p:blipFill>
          <a:blip r:embed="rId2"/>
          <a:stretch>
            <a:fillRect/>
          </a:stretch>
        </p:blipFill>
        <p:spPr>
          <a:xfrm>
            <a:off x="6738189" y="6268915"/>
            <a:ext cx="2027742" cy="535792"/>
          </a:xfrm>
          <a:prstGeom prst="rect">
            <a:avLst/>
          </a:prstGeom>
        </p:spPr>
      </p:pic>
      <p:sp>
        <p:nvSpPr>
          <p:cNvPr id="5" name="Footer Placeholder 4"/>
          <p:cNvSpPr>
            <a:spLocks noGrp="1"/>
          </p:cNvSpPr>
          <p:nvPr>
            <p:ph type="ftr" sz="quarter" idx="11"/>
          </p:nvPr>
        </p:nvSpPr>
        <p:spPr>
          <a:xfrm>
            <a:off x="6466838" y="6459788"/>
            <a:ext cx="1899921" cy="365125"/>
          </a:xfrm>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65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1072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222480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92D286-8E54-487F-B525-2125C2B70CF0}"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9457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3244-3FBA-447B-ADFD-B74F00060B61}"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60079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FDF85-B0DC-4CB8-8A46-F8781E2548D6}"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15415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C2571C-42FF-49BD-8990-F68FEEF38424}"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73491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4E111-1609-48B8-9BA5-72EF2D82A13A}"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196869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DA6FA-0A5A-4809-A1D3-B5584BC6D963}"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48304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44BA5-E6C5-4EDF-9BB2-003E63CA2CF1}"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32423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776B2D-F7B7-4E1A-B23B-30EFAF74D6EF}"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39729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pic>
        <p:nvPicPr>
          <p:cNvPr id="7" name="Picture 6">
            <a:extLst>
              <a:ext uri="{FF2B5EF4-FFF2-40B4-BE49-F238E27FC236}">
                <a16:creationId xmlns:a16="http://schemas.microsoft.com/office/drawing/2014/main" id="{3A6DE9DF-5E13-499D-A86A-863B1A948AFE}"/>
              </a:ext>
            </a:extLst>
          </p:cNvPr>
          <p:cNvPicPr>
            <a:picLocks noChangeAspect="1"/>
          </p:cNvPicPr>
          <p:nvPr userDrawn="1"/>
        </p:nvPicPr>
        <p:blipFill>
          <a:blip r:embed="rId2"/>
          <a:stretch>
            <a:fillRect/>
          </a:stretch>
        </p:blipFill>
        <p:spPr>
          <a:xfrm>
            <a:off x="6738188" y="6312877"/>
            <a:ext cx="2001366" cy="512036"/>
          </a:xfrm>
          <a:prstGeom prst="rect">
            <a:avLst/>
          </a:prstGeom>
        </p:spPr>
      </p:pic>
    </p:spTree>
    <p:extLst>
      <p:ext uri="{BB962C8B-B14F-4D97-AF65-F5344CB8AC3E}">
        <p14:creationId xmlns:p14="http://schemas.microsoft.com/office/powerpoint/2010/main" val="569713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D9F4C-68FF-469B-83B8-1335D3FED2F9}"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20020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BD96FD-7AA3-4E00-9EE4-6BD2A65AD21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32880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A5A9C-D84E-4C59-831C-FAAA32A5763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894766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0" name="Round Single Corner Rectangle 9"/>
          <p:cNvSpPr/>
          <p:nvPr userDrawn="1"/>
        </p:nvSpPr>
        <p:spPr>
          <a:xfrm flipH="1">
            <a:off x="151496" y="893839"/>
            <a:ext cx="8827404" cy="1705428"/>
          </a:xfrm>
          <a:prstGeom prst="round1Rect">
            <a:avLst>
              <a:gd name="adj" fmla="val 25027"/>
            </a:avLst>
          </a:prstGeom>
          <a:solidFill>
            <a:srgbClr val="DEE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74" name="Rectangle 2"/>
          <p:cNvSpPr>
            <a:spLocks noGrp="1" noChangeArrowheads="1"/>
          </p:cNvSpPr>
          <p:nvPr>
            <p:ph type="ctrTitle" hasCustomPrompt="1"/>
          </p:nvPr>
        </p:nvSpPr>
        <p:spPr>
          <a:xfrm>
            <a:off x="557280" y="1415847"/>
            <a:ext cx="4572000" cy="406400"/>
          </a:xfrm>
        </p:spPr>
        <p:txBody>
          <a:bodyPr/>
          <a:lstStyle>
            <a:lvl1pPr algn="l">
              <a:defRPr sz="2000" b="1">
                <a:solidFill>
                  <a:srgbClr val="004E74"/>
                </a:solidFill>
                <a:latin typeface="Arial" pitchFamily="34" charset="0"/>
                <a:cs typeface="Arial" pitchFamily="34" charset="0"/>
              </a:defRPr>
            </a:lvl1pPr>
          </a:lstStyle>
          <a:p>
            <a:r>
              <a:rPr lang="en-US" dirty="0"/>
              <a:t>Meeting Title</a:t>
            </a:r>
          </a:p>
        </p:txBody>
      </p:sp>
      <p:sp>
        <p:nvSpPr>
          <p:cNvPr id="3075" name="Rectangle 3"/>
          <p:cNvSpPr>
            <a:spLocks noGrp="1" noChangeArrowheads="1"/>
          </p:cNvSpPr>
          <p:nvPr>
            <p:ph type="subTitle" idx="1" hasCustomPrompt="1"/>
          </p:nvPr>
        </p:nvSpPr>
        <p:spPr>
          <a:xfrm>
            <a:off x="557280" y="1860783"/>
            <a:ext cx="4114800" cy="4064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a:t>Subtitle</a:t>
            </a:r>
          </a:p>
        </p:txBody>
      </p:sp>
      <p:pic>
        <p:nvPicPr>
          <p:cNvPr id="12" name="Picture 11" descr="12-0698_Indiana_IRP_StakeholdersWorkshop_PPTTemplate_2.jpg"/>
          <p:cNvPicPr>
            <a:picLocks noChangeAspect="1"/>
          </p:cNvPicPr>
          <p:nvPr userDrawn="1"/>
        </p:nvPicPr>
        <p:blipFill>
          <a:blip r:embed="rId2" cstate="print"/>
          <a:stretch>
            <a:fillRect/>
          </a:stretch>
        </p:blipFill>
        <p:spPr>
          <a:xfrm>
            <a:off x="152400" y="2653454"/>
            <a:ext cx="8828919" cy="1901613"/>
          </a:xfrm>
          <a:prstGeom prst="rect">
            <a:avLst/>
          </a:prstGeom>
        </p:spPr>
      </p:pic>
      <p:sp>
        <p:nvSpPr>
          <p:cNvPr id="15" name="Round Single Corner Rectangle 14"/>
          <p:cNvSpPr/>
          <p:nvPr userDrawn="1"/>
        </p:nvSpPr>
        <p:spPr>
          <a:xfrm rot="10800000" flipH="1">
            <a:off x="151496" y="4619172"/>
            <a:ext cx="8827404" cy="833361"/>
          </a:xfrm>
          <a:prstGeom prst="round1Rect">
            <a:avLst>
              <a:gd name="adj" fmla="val 44330"/>
            </a:avLst>
          </a:prstGeom>
          <a:solidFill>
            <a:srgbClr val="DEE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8151" y="152401"/>
            <a:ext cx="962025" cy="533399"/>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42130622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668734" y="6462213"/>
            <a:ext cx="1395766" cy="395787"/>
          </a:xfrm>
        </p:spPr>
        <p:txBody>
          <a:bodyPr/>
          <a:lstStyle>
            <a:lvl1pPr>
              <a:defRPr b="1"/>
            </a:lvl1pPr>
          </a:lstStyle>
          <a:p>
            <a:fld id="{2CBD5BD5-9CB9-45BC-B306-607259E08085}" type="slidenum">
              <a:rPr lang="en-US" smtClean="0"/>
              <a:pPr/>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81976" y="6324602"/>
            <a:ext cx="962025" cy="533399"/>
          </a:xfrm>
          <a:prstGeom prst="rect">
            <a:avLst/>
          </a:prstGeom>
          <a:solidFill>
            <a:srgbClr val="DEEED1"/>
          </a:solid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3022209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59287"/>
            <a:ext cx="7772400" cy="1362075"/>
          </a:xfrm>
        </p:spPr>
        <p:txBody>
          <a:bodyPr anchor="t"/>
          <a:lstStyle>
            <a:lvl1pPr algn="l">
              <a:defRPr sz="3200" b="0" cap="none" baseline="0"/>
            </a:lvl1pPr>
          </a:lstStyle>
          <a:p>
            <a:r>
              <a:rPr lang="en-US" dirty="0"/>
              <a:t>Click to edit Master title style</a:t>
            </a:r>
          </a:p>
        </p:txBody>
      </p:sp>
      <p:sp>
        <p:nvSpPr>
          <p:cNvPr id="3" name="Text Placeholder 2"/>
          <p:cNvSpPr>
            <a:spLocks noGrp="1"/>
          </p:cNvSpPr>
          <p:nvPr>
            <p:ph type="body" idx="1"/>
          </p:nvPr>
        </p:nvSpPr>
        <p:spPr>
          <a:xfrm>
            <a:off x="722313" y="2819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602059" y="6462213"/>
            <a:ext cx="1395766" cy="395787"/>
          </a:xfrm>
        </p:spPr>
        <p:txBody>
          <a:bodyPr/>
          <a:lstStyle>
            <a:lvl1pPr>
              <a:defRPr/>
            </a:lvl1pPr>
          </a:lstStyle>
          <a:p>
            <a:fld id="{D6456E9D-BF22-4568-9A17-C55B6E95C8DE}" type="slidenum">
              <a:rPr lang="en-US"/>
              <a:pPr/>
              <a:t>‹#›</a:t>
            </a:fld>
            <a:endParaRPr lang="en-US" dirty="0"/>
          </a:p>
        </p:txBody>
      </p:sp>
    </p:spTree>
    <p:extLst>
      <p:ext uri="{BB962C8B-B14F-4D97-AF65-F5344CB8AC3E}">
        <p14:creationId xmlns:p14="http://schemas.microsoft.com/office/powerpoint/2010/main" val="1397666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7913"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7588"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6621109" y="6462213"/>
            <a:ext cx="1395766" cy="395787"/>
          </a:xfrm>
        </p:spPr>
        <p:txBody>
          <a:bodyPr/>
          <a:lstStyle>
            <a:lvl1pPr>
              <a:defRPr/>
            </a:lvl1pPr>
          </a:lstStyle>
          <a:p>
            <a:fld id="{CA75A430-CC70-4968-86CB-A4C03B04B034}" type="slidenum">
              <a:rPr lang="en-US"/>
              <a:pPr/>
              <a:t>‹#›</a:t>
            </a:fld>
            <a:endParaRPr lang="en-US" dirty="0"/>
          </a:p>
        </p:txBody>
      </p:sp>
    </p:spTree>
    <p:extLst>
      <p:ext uri="{BB962C8B-B14F-4D97-AF65-F5344CB8AC3E}">
        <p14:creationId xmlns:p14="http://schemas.microsoft.com/office/powerpoint/2010/main" val="2243170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611584" y="6462213"/>
            <a:ext cx="1395766" cy="395787"/>
          </a:xfrm>
        </p:spPr>
        <p:txBody>
          <a:bodyPr/>
          <a:lstStyle>
            <a:lvl1pPr>
              <a:defRPr b="1"/>
            </a:lvl1pPr>
          </a:lstStyle>
          <a:p>
            <a:fld id="{40455516-1791-48F0-B07B-241563269F56}" type="slidenum">
              <a:rPr lang="en-US" smtClean="0"/>
              <a:pPr/>
              <a:t>‹#›</a:t>
            </a:fld>
            <a:endParaRPr lang="en-US" dirty="0"/>
          </a:p>
        </p:txBody>
      </p:sp>
    </p:spTree>
    <p:extLst>
      <p:ext uri="{BB962C8B-B14F-4D97-AF65-F5344CB8AC3E}">
        <p14:creationId xmlns:p14="http://schemas.microsoft.com/office/powerpoint/2010/main" val="25229160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9DC5B-2228-4831-8D25-2F5C2646D3AE}" type="slidenum">
              <a:rPr lang="en-US" smtClean="0"/>
              <a:t>‹#›</a:t>
            </a:fld>
            <a:endParaRPr lang="en-US" dirty="0"/>
          </a:p>
        </p:txBody>
      </p:sp>
      <p:pic>
        <p:nvPicPr>
          <p:cNvPr id="9" name="Picture 8">
            <a:extLst>
              <a:ext uri="{FF2B5EF4-FFF2-40B4-BE49-F238E27FC236}">
                <a16:creationId xmlns:a16="http://schemas.microsoft.com/office/drawing/2014/main" id="{864C7F2B-A288-4510-A8CF-F809E42790F7}"/>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350365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B9DC5B-2228-4831-8D25-2F5C2646D3AE}" type="slidenum">
              <a:rPr lang="en-US" smtClean="0"/>
              <a:t>‹#›</a:t>
            </a:fld>
            <a:endParaRPr lang="en-US" dirty="0"/>
          </a:p>
        </p:txBody>
      </p:sp>
      <p:pic>
        <p:nvPicPr>
          <p:cNvPr id="11" name="Picture 10">
            <a:extLst>
              <a:ext uri="{FF2B5EF4-FFF2-40B4-BE49-F238E27FC236}">
                <a16:creationId xmlns:a16="http://schemas.microsoft.com/office/drawing/2014/main" id="{6BD81117-D804-417C-A3BD-B69CD337E68A}"/>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55488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B9DC5B-2228-4831-8D25-2F5C2646D3AE}" type="slidenum">
              <a:rPr lang="en-US" smtClean="0"/>
              <a:t>‹#›</a:t>
            </a:fld>
            <a:endParaRPr lang="en-US" dirty="0"/>
          </a:p>
        </p:txBody>
      </p:sp>
      <p:pic>
        <p:nvPicPr>
          <p:cNvPr id="6" name="Picture 5">
            <a:extLst>
              <a:ext uri="{FF2B5EF4-FFF2-40B4-BE49-F238E27FC236}">
                <a16:creationId xmlns:a16="http://schemas.microsoft.com/office/drawing/2014/main" id="{24A24F84-FAA3-4C24-9B29-FC8507C6B090}"/>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187398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B9DC5B-2228-4831-8D25-2F5C2646D3AE}" type="slidenum">
              <a:rPr lang="en-US" smtClean="0"/>
              <a:t>‹#›</a:t>
            </a:fld>
            <a:endParaRPr lang="en-US" dirty="0"/>
          </a:p>
        </p:txBody>
      </p:sp>
      <p:pic>
        <p:nvPicPr>
          <p:cNvPr id="10" name="Picture 9">
            <a:extLst>
              <a:ext uri="{FF2B5EF4-FFF2-40B4-BE49-F238E27FC236}">
                <a16:creationId xmlns:a16="http://schemas.microsoft.com/office/drawing/2014/main" id="{2819500D-1171-4668-ACE2-F065E44EBC37}"/>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31967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B9DC5B-2228-4831-8D25-2F5C2646D3AE}" type="slidenum">
              <a:rPr lang="en-US" smtClean="0"/>
              <a:t>‹#›</a:t>
            </a:fld>
            <a:endParaRPr lang="en-US" dirty="0"/>
          </a:p>
        </p:txBody>
      </p:sp>
    </p:spTree>
    <p:extLst>
      <p:ext uri="{BB962C8B-B14F-4D97-AF65-F5344CB8AC3E}">
        <p14:creationId xmlns:p14="http://schemas.microsoft.com/office/powerpoint/2010/main" val="47618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270643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0000">
              <a:schemeClr val="accent1">
                <a:lumMod val="45000"/>
                <a:lumOff val="55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1F4C573C-9BC0-40E3-B487-B55DC7B26930}" type="datetimeFigureOut">
              <a:rPr lang="en-US" smtClean="0"/>
              <a:t>5/5/2020</a:t>
            </a:fld>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F3B9DC5B-2228-4831-8D25-2F5C2646D3AE}"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05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rp_bu_logo.JPG"/>
            <p:cNvPicPr>
              <a:picLocks noChangeAspect="1"/>
            </p:cNvPicPr>
            <p:nvPr/>
          </p:nvPicPr>
          <p:blipFill>
            <a:blip r:embed="rId14" cstate="print"/>
            <a:srcRect/>
            <a:stretch>
              <a:fillRect/>
            </a:stretch>
          </p:blipFill>
          <p:spPr bwMode="auto">
            <a:xfrm>
              <a:off x="3886200" y="6096000"/>
              <a:ext cx="1219200" cy="361950"/>
            </a:xfrm>
            <a:prstGeom prst="rect">
              <a:avLst/>
            </a:prstGeom>
            <a:noFill/>
            <a:ln w="9525">
              <a:noFill/>
              <a:miter lim="800000"/>
              <a:headEnd/>
              <a:tailEnd/>
            </a:ln>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68F68-9F9C-4936-910C-1F79765D6018}" type="datetime1">
              <a:rPr lang="en-US" smtClean="0"/>
              <a:t>5/5/2020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B502B-F1E7-4152-814A-28BB80D642B3}" type="slidenum">
              <a:rPr lang="en-US" smtClean="0"/>
              <a:t>‹#›</a:t>
            </a:fld>
            <a:endParaRPr lang="en-US" dirty="0"/>
          </a:p>
        </p:txBody>
      </p:sp>
    </p:spTree>
    <p:extLst>
      <p:ext uri="{BB962C8B-B14F-4D97-AF65-F5344CB8AC3E}">
        <p14:creationId xmlns:p14="http://schemas.microsoft.com/office/powerpoint/2010/main" val="3679244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12-0698_Indiana_IRP_StakeholdersWorkshop_MasterPPT.jpg"/>
          <p:cNvPicPr>
            <a:picLocks noChangeAspect="1"/>
          </p:cNvPicPr>
          <p:nvPr userDrawn="1"/>
        </p:nvPicPr>
        <p:blipFill>
          <a:blip r:embed="rId7" cstate="print"/>
          <a:stretch>
            <a:fillRect/>
          </a:stretch>
        </p:blipFill>
        <p:spPr>
          <a:xfrm>
            <a:off x="1" y="0"/>
            <a:ext cx="9135879" cy="6858000"/>
          </a:xfrm>
          <a:prstGeom prst="rect">
            <a:avLst/>
          </a:prstGeom>
        </p:spPr>
      </p:pic>
      <p:sp>
        <p:nvSpPr>
          <p:cNvPr id="1026" name="Rectangle 2"/>
          <p:cNvSpPr>
            <a:spLocks noGrp="1" noChangeArrowheads="1"/>
          </p:cNvSpPr>
          <p:nvPr>
            <p:ph type="title"/>
          </p:nvPr>
        </p:nvSpPr>
        <p:spPr bwMode="auto">
          <a:xfrm>
            <a:off x="139700" y="177781"/>
            <a:ext cx="5778500" cy="1007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49250" y="1363134"/>
            <a:ext cx="8368642" cy="4588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4"/>
          <p:cNvSpPr>
            <a:spLocks noGrp="1" noChangeArrowheads="1"/>
          </p:cNvSpPr>
          <p:nvPr>
            <p:ph type="dt" sz="half" idx="2"/>
          </p:nvPr>
        </p:nvSpPr>
        <p:spPr bwMode="auto">
          <a:xfrm>
            <a:off x="497813" y="6470680"/>
            <a:ext cx="211504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6470680"/>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r>
              <a:rPr lang="en-US" dirty="0"/>
              <a:t>DRAFT</a:t>
            </a:r>
          </a:p>
        </p:txBody>
      </p:sp>
      <p:sp>
        <p:nvSpPr>
          <p:cNvPr id="1030" name="Rectangle 6"/>
          <p:cNvSpPr>
            <a:spLocks noGrp="1" noChangeArrowheads="1"/>
          </p:cNvSpPr>
          <p:nvPr>
            <p:ph type="sldNum" sz="quarter" idx="4"/>
          </p:nvPr>
        </p:nvSpPr>
        <p:spPr bwMode="auto">
          <a:xfrm>
            <a:off x="6783034" y="6462213"/>
            <a:ext cx="1395766" cy="39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pic>
        <p:nvPicPr>
          <p:cNvPr id="10" name="Picture 9"/>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1976" y="6324602"/>
            <a:ext cx="962025" cy="533399"/>
          </a:xfrm>
          <a:prstGeom prst="rect">
            <a:avLst/>
          </a:prstGeom>
          <a:solidFill>
            <a:srgbClr val="DEEED1"/>
          </a:solid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3748353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dt="0"/>
  <p:txStyles>
    <p:titleStyle>
      <a:lvl1pPr algn="l" rtl="0" fontAlgn="base">
        <a:lnSpc>
          <a:spcPct val="85000"/>
        </a:lnSpc>
        <a:spcBef>
          <a:spcPct val="0"/>
        </a:spcBef>
        <a:spcAft>
          <a:spcPct val="0"/>
        </a:spcAft>
        <a:defRPr sz="1600" b="1">
          <a:solidFill>
            <a:srgbClr val="004E74"/>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0ahUKEwiZ7eXtlJ3KAhVFRSYKHaX0DDAQjRwIBw&amp;url=https://writerswhocare.wordpress.com/2014/02/16/uncertainty-as-an-opportunity/&amp;psig=AFQjCNF0ItgugJefSq0r8a1fV2QoeaH80g&amp;ust=145244368436987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source=images&amp;cd=&amp;cad=rja&amp;uact=8&amp;ved=0CAcQjRxqFQoTCM6oy-7d98gCFcWjiAod-KUF5g&amp;url=http://drsalonen.com/complexity-channel-development-saas-software-vendors/&amp;psig=AFQjCNEmZRioZOlwO-CzKjRbdTXsUx773g&amp;ust=1446759429782986"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0CAcQjRxqFQoTCOX_9I6s-sgCFcxLJgodP2UKBA&amp;url=http://gorselweb.com/g/http-96213-45781-45781cdn-www-84332i-am-bored-84332com-45781media-45781thumbnails-45781houston-we-have-a-problem-7%5b1%5d-84332png/a-problem/houston-we-have-a-problem.html&amp;bvm=bv.106923889,d.eWE&amp;psig=AFQjCNE7lsVdeiNZRcaHeuky-v6DFvMykg&amp;ust=144684916939282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OfQzq-l_MgCFYtLiAodjcwCUA&amp;url=http://www.dreamstime.com/stock-photography-gears-process-image28141212&amp;bvm=bv.106923889,d.cGU&amp;psig=AFQjCNHckYAPokgMPjJACKxbdNIZ6bVxjA&amp;ust=144691616231540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source=images&amp;cd=&amp;cad=rja&amp;uact=8&amp;ved=0CAcQjRxqFQoTCJj1itio_MgCFVfhYwod-nEIxw&amp;url=http://blog.conqueryourdebt.org/2013/08/14/how-to-prepare-for-unexpected-medical-costs/toolbox-with-tools-skrewdriver-hammer-handsaw-and-wrench/&amp;psig=AFQjCNE_Jz6gwGBXNcuzq9kkdHb1fIaYvA&amp;ust=1446917075014137"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amp;esrc=s&amp;source=images&amp;cd=&amp;cad=rja&amp;uact=8&amp;ved=0ahUKEwiS6Nr6n53KAhVCQyYKHaptAX4QjRwIBw&amp;url=http://www.snoringmouthpieceguide.com/a-complete-review-of-snorerx-oral-appliance/&amp;bvm=bv.111396085,d.eWE&amp;psig=AFQjCNFaAYRoFDCZ9kZ6uFiaPj_w__mllg&amp;ust=1452446748785695"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rct=j&amp;q=&amp;esrc=s&amp;source=images&amp;cd=&amp;cad=rja&amp;uact=8&amp;ved=0CAcQjRxqFQoTCMnvqJ3a98gCFQP9YwodD7MHDA&amp;url=http://projectmanagementhacks.com/conflict-management-techniques-pmbok/&amp;bvm=bv.106674449,d.cGU&amp;psig=AFQjCNE4NZFU6rU-LR2JwmchvWolHPDDlw&amp;ust=144675861144211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54.xml"/><Relationship Id="rId1" Type="http://schemas.openxmlformats.org/officeDocument/2006/relationships/slideLayout" Target="../slideLayouts/slideLayout2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93.xml.rels><?xml version="1.0" encoding="UTF-8" standalone="yes"?>
<Relationships xmlns="http://schemas.openxmlformats.org/package/2006/relationships"><Relationship Id="rId2" Type="http://schemas.openxmlformats.org/officeDocument/2006/relationships/hyperlink" Target="http://www.rozellegroup.co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youtube.com/watch?v=In9oSjjltO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2A0A-12A3-4B93-9DA1-38F11137E2DA}"/>
              </a:ext>
            </a:extLst>
          </p:cNvPr>
          <p:cNvSpPr>
            <a:spLocks noGrp="1"/>
          </p:cNvSpPr>
          <p:nvPr>
            <p:ph type="ctrTitle"/>
          </p:nvPr>
        </p:nvSpPr>
        <p:spPr>
          <a:xfrm>
            <a:off x="822960" y="758952"/>
            <a:ext cx="7543800" cy="3107875"/>
          </a:xfrm>
        </p:spPr>
        <p:txBody>
          <a:bodyPr>
            <a:normAutofit/>
          </a:bodyPr>
          <a:lstStyle/>
          <a:p>
            <a:r>
              <a:rPr lang="en-US" sz="5400" b="1" dirty="0">
                <a:solidFill>
                  <a:schemeClr val="accent2"/>
                </a:solidFill>
              </a:rPr>
              <a:t>Best Practices </a:t>
            </a:r>
            <a:br>
              <a:rPr lang="en-US" sz="5400" b="1" dirty="0">
                <a:solidFill>
                  <a:schemeClr val="accent2"/>
                </a:solidFill>
              </a:rPr>
            </a:br>
            <a:r>
              <a:rPr lang="en-US" sz="5400" b="1" dirty="0">
                <a:solidFill>
                  <a:schemeClr val="accent2"/>
                </a:solidFill>
              </a:rPr>
              <a:t>in Stakeholder Engagement</a:t>
            </a:r>
          </a:p>
        </p:txBody>
      </p:sp>
      <p:sp>
        <p:nvSpPr>
          <p:cNvPr id="3" name="Subtitle 2">
            <a:extLst>
              <a:ext uri="{FF2B5EF4-FFF2-40B4-BE49-F238E27FC236}">
                <a16:creationId xmlns:a16="http://schemas.microsoft.com/office/drawing/2014/main" id="{0E0CACF8-912F-46E1-BCB3-9471D328062E}"/>
              </a:ext>
            </a:extLst>
          </p:cNvPr>
          <p:cNvSpPr>
            <a:spLocks noGrp="1"/>
          </p:cNvSpPr>
          <p:nvPr>
            <p:ph type="subTitle" idx="1"/>
          </p:nvPr>
        </p:nvSpPr>
        <p:spPr/>
        <p:txBody>
          <a:bodyPr>
            <a:normAutofit fontScale="92500" lnSpcReduction="20000"/>
          </a:bodyPr>
          <a:lstStyle/>
          <a:p>
            <a:pPr algn="r">
              <a:lnSpc>
                <a:spcPct val="110000"/>
              </a:lnSpc>
              <a:spcBef>
                <a:spcPts val="0"/>
              </a:spcBef>
              <a:spcAft>
                <a:spcPts val="0"/>
              </a:spcAft>
            </a:pPr>
            <a:r>
              <a:rPr lang="en-US" b="1" cap="none" dirty="0"/>
              <a:t>				    </a:t>
            </a:r>
            <a:r>
              <a:rPr lang="en-US" sz="3000" b="1" cap="none" dirty="0">
                <a:latin typeface="+mn-lt"/>
              </a:rPr>
              <a:t>Marty Rozelle, PhD</a:t>
            </a:r>
            <a:r>
              <a:rPr lang="en-US" sz="2600" b="1" dirty="0"/>
              <a:t>								</a:t>
            </a:r>
            <a:r>
              <a:rPr lang="en-US" b="1" dirty="0"/>
              <a:t>	</a:t>
            </a:r>
            <a:r>
              <a:rPr lang="en-US" b="1" cap="none" dirty="0"/>
              <a:t>			May 5, 2020</a:t>
            </a:r>
          </a:p>
        </p:txBody>
      </p:sp>
    </p:spTree>
    <p:extLst>
      <p:ext uri="{BB962C8B-B14F-4D97-AF65-F5344CB8AC3E}">
        <p14:creationId xmlns:p14="http://schemas.microsoft.com/office/powerpoint/2010/main" val="265913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B0D177D0-1176-4B92-ACD5-7CE4910E8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7" y="1143000"/>
            <a:ext cx="7659687" cy="4160838"/>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a:extLst>
              <a:ext uri="{FF2B5EF4-FFF2-40B4-BE49-F238E27FC236}">
                <a16:creationId xmlns:a16="http://schemas.microsoft.com/office/drawing/2014/main" id="{AF37C12F-1915-4055-96B2-753F9FBDB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44"/>
          <a:stretch>
            <a:fillRect/>
          </a:stretch>
        </p:blipFill>
        <p:spPr bwMode="auto">
          <a:xfrm>
            <a:off x="882654" y="1200150"/>
            <a:ext cx="7377113" cy="41148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E5A86E1E-098B-420C-A3C8-86C5A4942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9" y="1143004"/>
            <a:ext cx="7459663" cy="4164013"/>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a:extLst>
              <a:ext uri="{FF2B5EF4-FFF2-40B4-BE49-F238E27FC236}">
                <a16:creationId xmlns:a16="http://schemas.microsoft.com/office/drawing/2014/main" id="{160FACC4-AB6B-4601-B4F8-FE3DF6F5B05F}"/>
              </a:ext>
            </a:extLst>
          </p:cNvPr>
          <p:cNvSpPr>
            <a:spLocks noGrp="1" noChangeArrowheads="1"/>
          </p:cNvSpPr>
          <p:nvPr>
            <p:ph type="title"/>
          </p:nvPr>
        </p:nvSpPr>
        <p:spPr>
          <a:xfrm>
            <a:off x="829159" y="559293"/>
            <a:ext cx="7848600" cy="1207363"/>
          </a:xfrm>
        </p:spPr>
        <p:txBody>
          <a:bodyPr>
            <a:noAutofit/>
          </a:bodyPr>
          <a:lstStyle/>
          <a:p>
            <a:r>
              <a:rPr altLang="en-US" sz="4400" b="1" dirty="0">
                <a:solidFill>
                  <a:srgbClr val="0070C0"/>
                </a:solidFill>
                <a:ea typeface="ＭＳ Ｐゴシック" panose="020B0600070205080204" pitchFamily="34" charset="-128"/>
                <a:cs typeface="Arial" panose="020B0604020202020204" pitchFamily="34" charset="0"/>
              </a:rPr>
              <a:t>Before You Begin</a:t>
            </a:r>
            <a:r>
              <a:rPr lang="en-US" altLang="en-US" sz="4400" b="1" dirty="0">
                <a:solidFill>
                  <a:srgbClr val="0070C0"/>
                </a:solidFill>
                <a:ea typeface="ＭＳ Ｐゴシック" panose="020B0600070205080204" pitchFamily="34" charset="-128"/>
                <a:cs typeface="Arial" panose="020B0604020202020204" pitchFamily="34" charset="0"/>
              </a:rPr>
              <a:t>…</a:t>
            </a:r>
            <a:r>
              <a:rPr altLang="en-US" sz="4400" b="1" dirty="0">
                <a:solidFill>
                  <a:srgbClr val="0070C0"/>
                </a:solidFill>
                <a:ea typeface="ＭＳ Ｐゴシック" panose="020B0600070205080204" pitchFamily="34" charset="-128"/>
                <a:cs typeface="Arial" panose="020B0604020202020204" pitchFamily="34" charset="0"/>
              </a:rPr>
              <a:t>  </a:t>
            </a:r>
            <a:br>
              <a:rPr altLang="en-US" sz="4400" b="1" dirty="0">
                <a:solidFill>
                  <a:srgbClr val="0070C0"/>
                </a:solidFill>
                <a:ea typeface="ＭＳ Ｐゴシック" panose="020B0600070205080204" pitchFamily="34" charset="-128"/>
                <a:cs typeface="Arial" panose="020B0604020202020204" pitchFamily="34" charset="0"/>
              </a:rPr>
            </a:br>
            <a:r>
              <a:rPr altLang="en-US" sz="4400" b="1" i="1" dirty="0">
                <a:solidFill>
                  <a:srgbClr val="0070C0"/>
                </a:solidFill>
                <a:ea typeface="ＭＳ Ｐゴシック" panose="020B0600070205080204" pitchFamily="34" charset="-128"/>
                <a:cs typeface="Arial" panose="020B0604020202020204" pitchFamily="34" charset="0"/>
              </a:rPr>
              <a:t>Are you Engaging or Convincing?</a:t>
            </a:r>
            <a:endParaRPr altLang="en-US" sz="4400" b="1" i="1" dirty="0">
              <a:solidFill>
                <a:srgbClr val="0070C0"/>
              </a:solidFill>
              <a:ea typeface="ＭＳ Ｐゴシック" panose="020B0600070205080204" pitchFamily="34" charset="-128"/>
            </a:endParaRPr>
          </a:p>
        </p:txBody>
      </p:sp>
      <p:sp>
        <p:nvSpPr>
          <p:cNvPr id="6" name="TextBox 5">
            <a:extLst>
              <a:ext uri="{FF2B5EF4-FFF2-40B4-BE49-F238E27FC236}">
                <a16:creationId xmlns:a16="http://schemas.microsoft.com/office/drawing/2014/main" id="{6D71638D-1D3F-4B12-B027-F3689877FB5D}"/>
              </a:ext>
            </a:extLst>
          </p:cNvPr>
          <p:cNvSpPr txBox="1"/>
          <p:nvPr/>
        </p:nvSpPr>
        <p:spPr>
          <a:xfrm>
            <a:off x="381000" y="1600200"/>
            <a:ext cx="8610600" cy="2586038"/>
          </a:xfrm>
          <a:prstGeom prst="rect">
            <a:avLst/>
          </a:prstGeom>
          <a:noFill/>
        </p:spPr>
        <p:txBody>
          <a:bodyPr>
            <a:spAutoFit/>
          </a:bodyPr>
          <a:lstStyle/>
          <a:p>
            <a:pPr marL="342900" indent="-342900">
              <a:spcBef>
                <a:spcPct val="50000"/>
              </a:spcBef>
              <a:defRPr/>
            </a:pPr>
            <a:endParaRPr lang="en-US" sz="3600" b="1" dirty="0">
              <a:solidFill>
                <a:srgbClr val="C00000"/>
              </a:solidFill>
            </a:endParaRPr>
          </a:p>
          <a:p>
            <a:pPr marL="342900" indent="-342900">
              <a:spcBef>
                <a:spcPct val="50000"/>
              </a:spcBef>
              <a:defRPr/>
            </a:pPr>
            <a:r>
              <a:rPr lang="en-US" sz="3600" b="1" dirty="0"/>
              <a:t>	</a:t>
            </a:r>
            <a:r>
              <a:rPr lang="en-US" sz="3600" b="1" dirty="0">
                <a:solidFill>
                  <a:srgbClr val="C00000"/>
                </a:solidFill>
              </a:rPr>
              <a:t>Buy-In</a:t>
            </a:r>
            <a:r>
              <a:rPr lang="en-US" sz="3600" dirty="0"/>
              <a:t> = Public Relations</a:t>
            </a:r>
          </a:p>
          <a:p>
            <a:pPr marL="342900" indent="-342900">
              <a:spcBef>
                <a:spcPct val="50000"/>
              </a:spcBef>
              <a:defRPr/>
            </a:pPr>
            <a:r>
              <a:rPr lang="en-US" sz="3600" b="1" dirty="0"/>
              <a:t>	</a:t>
            </a:r>
            <a:r>
              <a:rPr lang="en-US" sz="3600" b="1" dirty="0">
                <a:solidFill>
                  <a:srgbClr val="C00000"/>
                </a:solidFill>
              </a:rPr>
              <a:t>Real Input</a:t>
            </a:r>
            <a:r>
              <a:rPr lang="en-US" sz="3600" dirty="0">
                <a:solidFill>
                  <a:srgbClr val="C00000"/>
                </a:solidFill>
              </a:rPr>
              <a:t> </a:t>
            </a:r>
            <a:r>
              <a:rPr lang="en-US" sz="3600" dirty="0"/>
              <a:t>= Public Participation</a:t>
            </a:r>
          </a:p>
          <a:p>
            <a:pPr eaLnBrk="1" hangingPunct="1">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EB85E77-2564-4CE0-8756-2079222091D4}"/>
              </a:ext>
            </a:extLst>
          </p:cNvPr>
          <p:cNvSpPr>
            <a:spLocks noGrp="1" noChangeArrowheads="1"/>
          </p:cNvSpPr>
          <p:nvPr>
            <p:ph type="title"/>
          </p:nvPr>
        </p:nvSpPr>
        <p:spPr>
          <a:xfrm>
            <a:off x="490538" y="905523"/>
            <a:ext cx="7916862" cy="683054"/>
          </a:xfrm>
        </p:spPr>
        <p:txBody>
          <a:bodyPr>
            <a:normAutofit/>
          </a:bodyPr>
          <a:lstStyle/>
          <a:p>
            <a:r>
              <a:rPr lang="en-US" altLang="en-US" sz="4400" b="1" dirty="0">
                <a:solidFill>
                  <a:srgbClr val="333092"/>
                </a:solidFill>
              </a:rPr>
              <a:t>If you are seeking </a:t>
            </a:r>
            <a:r>
              <a:rPr lang="en-US" altLang="en-US" sz="4400" b="1" i="1" dirty="0">
                <a:solidFill>
                  <a:srgbClr val="333092"/>
                </a:solidFill>
              </a:rPr>
              <a:t>Buy-In</a:t>
            </a:r>
            <a:r>
              <a:rPr lang="en-US" altLang="en-US" sz="4400" b="1" dirty="0">
                <a:solidFill>
                  <a:srgbClr val="333092"/>
                </a:solidFill>
              </a:rPr>
              <a:t>…</a:t>
            </a:r>
          </a:p>
        </p:txBody>
      </p:sp>
      <p:sp>
        <p:nvSpPr>
          <p:cNvPr id="138244" name="Text Box 4">
            <a:extLst>
              <a:ext uri="{FF2B5EF4-FFF2-40B4-BE49-F238E27FC236}">
                <a16:creationId xmlns:a16="http://schemas.microsoft.com/office/drawing/2014/main" id="{AAF651D4-BD5B-48B9-9E66-4FEA433F1449}"/>
              </a:ext>
            </a:extLst>
          </p:cNvPr>
          <p:cNvSpPr txBox="1">
            <a:spLocks noChangeArrowheads="1"/>
          </p:cNvSpPr>
          <p:nvPr/>
        </p:nvSpPr>
        <p:spPr bwMode="auto">
          <a:xfrm>
            <a:off x="2517779" y="3829054"/>
            <a:ext cx="6194425" cy="1338263"/>
          </a:xfrm>
          <a:prstGeom prst="rect">
            <a:avLst/>
          </a:prstGeom>
          <a:noFill/>
          <a:ln w="9525">
            <a:noFill/>
            <a:miter lim="800000"/>
            <a:headEnd/>
            <a:tailEnd/>
          </a:ln>
          <a:effectLst/>
        </p:spPr>
        <p:txBody>
          <a:bodyPr>
            <a:spAutoFit/>
          </a:bodyPr>
          <a:lstStyle/>
          <a:p>
            <a:pPr algn="r" defTabSz="685800">
              <a:spcBef>
                <a:spcPct val="25000"/>
              </a:spcBef>
              <a:buClr>
                <a:srgbClr val="262626"/>
              </a:buClr>
              <a:defRPr/>
            </a:pPr>
            <a:r>
              <a:rPr lang="en-US" sz="4000" b="1" i="1" dirty="0">
                <a:solidFill>
                  <a:srgbClr val="262626"/>
                </a:solidFill>
                <a:cs typeface="Angsana New" pitchFamily="18" charset="-34"/>
              </a:rPr>
              <a:t>Then you are not doing</a:t>
            </a:r>
            <a:br>
              <a:rPr lang="en-US" sz="4000" b="1" i="1" dirty="0">
                <a:solidFill>
                  <a:srgbClr val="262626"/>
                </a:solidFill>
                <a:cs typeface="Angsana New" pitchFamily="18" charset="-34"/>
              </a:rPr>
            </a:br>
            <a:r>
              <a:rPr lang="en-US" sz="4000" b="1" i="1" dirty="0">
                <a:solidFill>
                  <a:srgbClr val="262626"/>
                </a:solidFill>
                <a:cs typeface="Angsana New" pitchFamily="18" charset="-34"/>
              </a:rPr>
              <a:t>public participation</a:t>
            </a:r>
          </a:p>
        </p:txBody>
      </p:sp>
      <p:pic>
        <p:nvPicPr>
          <p:cNvPr id="112644" name="Picture 11" descr="MCBD04896_0000[1]">
            <a:extLst>
              <a:ext uri="{FF2B5EF4-FFF2-40B4-BE49-F238E27FC236}">
                <a16:creationId xmlns:a16="http://schemas.microsoft.com/office/drawing/2014/main" id="{F9AFD85A-4F7C-438C-BD94-A09949B2D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1849442"/>
            <a:ext cx="452913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3">
            <a:extLst>
              <a:ext uri="{FF2B5EF4-FFF2-40B4-BE49-F238E27FC236}">
                <a16:creationId xmlns:a16="http://schemas.microsoft.com/office/drawing/2014/main" id="{A0000186-A3B0-48F5-9C39-078587E7D60B}"/>
              </a:ext>
            </a:extLst>
          </p:cNvPr>
          <p:cNvSpPr>
            <a:spLocks noChangeArrowheads="1"/>
          </p:cNvSpPr>
          <p:nvPr/>
        </p:nvSpPr>
        <p:spPr bwMode="auto">
          <a:xfrm>
            <a:off x="2170113" y="976392"/>
            <a:ext cx="4781550" cy="4471261"/>
          </a:xfrm>
          <a:custGeom>
            <a:avLst/>
            <a:gdLst>
              <a:gd name="T0" fmla="*/ 2743200 w 21600"/>
              <a:gd name="T1" fmla="*/ 0 h 21600"/>
              <a:gd name="T2" fmla="*/ 803402 w 21600"/>
              <a:gd name="T3" fmla="*/ 781085 h 21600"/>
              <a:gd name="T4" fmla="*/ 0 w 21600"/>
              <a:gd name="T5" fmla="*/ 2667000 h 21600"/>
              <a:gd name="T6" fmla="*/ 803402 w 21600"/>
              <a:gd name="T7" fmla="*/ 4552915 h 21600"/>
              <a:gd name="T8" fmla="*/ 2743200 w 21600"/>
              <a:gd name="T9" fmla="*/ 5334000 h 21600"/>
              <a:gd name="T10" fmla="*/ 4682998 w 21600"/>
              <a:gd name="T11" fmla="*/ 4552915 h 21600"/>
              <a:gd name="T12" fmla="*/ 5486400 w 21600"/>
              <a:gd name="T13" fmla="*/ 2667000 h 21600"/>
              <a:gd name="T14" fmla="*/ 4682998 w 21600"/>
              <a:gd name="T15" fmla="*/ 7810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pPr defTabSz="685800">
              <a:defRPr/>
            </a:pPr>
            <a:endParaRPr lang="en-US" sz="1350" dirty="0">
              <a:solidFill>
                <a:srgbClr val="262626"/>
              </a:solidFill>
              <a:latin typeface="HelveticaNeueLT Std Thin"/>
            </a:endParaRPr>
          </a:p>
        </p:txBody>
      </p:sp>
      <p:sp>
        <p:nvSpPr>
          <p:cNvPr id="68611" name="Text Box 2">
            <a:extLst>
              <a:ext uri="{FF2B5EF4-FFF2-40B4-BE49-F238E27FC236}">
                <a16:creationId xmlns:a16="http://schemas.microsoft.com/office/drawing/2014/main" id="{F2AB84B4-2DE7-464F-980F-FE6FE1508DA8}"/>
              </a:ext>
            </a:extLst>
          </p:cNvPr>
          <p:cNvSpPr txBox="1">
            <a:spLocks noChangeArrowheads="1"/>
          </p:cNvSpPr>
          <p:nvPr/>
        </p:nvSpPr>
        <p:spPr bwMode="auto">
          <a:xfrm>
            <a:off x="3182938" y="2738442"/>
            <a:ext cx="2749550" cy="923925"/>
          </a:xfrm>
          <a:prstGeom prst="rect">
            <a:avLst/>
          </a:prstGeom>
          <a:noFill/>
          <a:ln w="9525">
            <a:noFill/>
            <a:miter lim="800000"/>
            <a:headEnd/>
            <a:tailEnd/>
          </a:ln>
        </p:spPr>
        <p:txBody>
          <a:bodyPr>
            <a:spAutoFit/>
          </a:bodyPr>
          <a:lstStyle/>
          <a:p>
            <a:pPr defTabSz="685800">
              <a:defRPr/>
            </a:pPr>
            <a:r>
              <a:rPr lang="en-US" sz="5400" dirty="0">
                <a:solidFill>
                  <a:srgbClr val="262626"/>
                </a:solidFill>
                <a:latin typeface="HelveticaNeueLT Std Med"/>
              </a:rPr>
              <a:t> BUY-IN</a:t>
            </a:r>
            <a:endParaRPr lang="en-US" sz="1350" dirty="0">
              <a:solidFill>
                <a:srgbClr val="262626"/>
              </a:solidFill>
              <a:latin typeface="HelveticaNeueLT Std M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A149A297-9B81-4AAB-A6AF-FCFB4899B0F2}"/>
              </a:ext>
            </a:extLst>
          </p:cNvPr>
          <p:cNvSpPr>
            <a:spLocks noGrp="1" noChangeArrowheads="1"/>
          </p:cNvSpPr>
          <p:nvPr>
            <p:ph type="title"/>
          </p:nvPr>
        </p:nvSpPr>
        <p:spPr>
          <a:xfrm>
            <a:off x="914400" y="643180"/>
            <a:ext cx="7391400" cy="1109420"/>
          </a:xfrm>
        </p:spPr>
        <p:txBody>
          <a:bodyPr>
            <a:noAutofit/>
          </a:bodyPr>
          <a:lstStyle/>
          <a:p>
            <a:r>
              <a:rPr lang="en-US" altLang="en-US" sz="4400" b="1" dirty="0">
                <a:solidFill>
                  <a:srgbClr val="0070C0"/>
                </a:solidFill>
                <a:ea typeface="ＭＳ Ｐゴシック" panose="020B0600070205080204" pitchFamily="34" charset="-128"/>
              </a:rPr>
              <a:t>Yes, </a:t>
            </a:r>
            <a:r>
              <a:rPr altLang="en-US" sz="4400" b="1" dirty="0">
                <a:solidFill>
                  <a:srgbClr val="0070C0"/>
                </a:solidFill>
                <a:ea typeface="ＭＳ Ｐゴシック" panose="020B0600070205080204" pitchFamily="34" charset="-128"/>
              </a:rPr>
              <a:t>this </a:t>
            </a:r>
            <a:r>
              <a:rPr lang="en-US" altLang="en-US" sz="4400" b="1" dirty="0">
                <a:solidFill>
                  <a:srgbClr val="0070C0"/>
                </a:solidFill>
                <a:ea typeface="ＭＳ Ｐゴシック" panose="020B0600070205080204" pitchFamily="34" charset="-128"/>
              </a:rPr>
              <a:t>is </a:t>
            </a:r>
            <a:r>
              <a:rPr altLang="en-US" sz="4400" b="1" dirty="0">
                <a:solidFill>
                  <a:srgbClr val="0070C0"/>
                </a:solidFill>
                <a:ea typeface="ＭＳ Ｐゴシック" panose="020B0600070205080204" pitchFamily="34" charset="-128"/>
              </a:rPr>
              <a:t>an uncertain process</a:t>
            </a:r>
            <a:br>
              <a:rPr altLang="en-US" sz="3600" b="1" dirty="0">
                <a:solidFill>
                  <a:srgbClr val="0070C0"/>
                </a:solidFill>
                <a:ea typeface="ＭＳ Ｐゴシック" panose="020B0600070205080204" pitchFamily="34" charset="-128"/>
              </a:rPr>
            </a:br>
            <a:endParaRPr altLang="en-US" sz="3600" b="1" dirty="0">
              <a:solidFill>
                <a:srgbClr val="0070C0"/>
              </a:solidFill>
              <a:ea typeface="ＭＳ Ｐゴシック" panose="020B0600070205080204" pitchFamily="34" charset="-128"/>
            </a:endParaRPr>
          </a:p>
        </p:txBody>
      </p:sp>
      <p:pic>
        <p:nvPicPr>
          <p:cNvPr id="116739" name="irc_mi" descr="https://writerswhocare.files.wordpress.com/2014/02/uncertainty-ahead.jpg">
            <a:hlinkClick r:id="rId2"/>
            <a:extLst>
              <a:ext uri="{FF2B5EF4-FFF2-40B4-BE49-F238E27FC236}">
                <a16:creationId xmlns:a16="http://schemas.microsoft.com/office/drawing/2014/main" id="{FC77DE58-E5E7-45C8-AC13-94F992B12530}"/>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752600"/>
            <a:ext cx="5715000" cy="3810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8B28FA79-94E4-48B1-8C52-94FDD4504034}"/>
              </a:ext>
            </a:extLst>
          </p:cNvPr>
          <p:cNvSpPr>
            <a:spLocks noGrp="1" noChangeArrowheads="1"/>
          </p:cNvSpPr>
          <p:nvPr>
            <p:ph type="title"/>
          </p:nvPr>
        </p:nvSpPr>
        <p:spPr>
          <a:xfrm>
            <a:off x="490538" y="644524"/>
            <a:ext cx="7886700" cy="738183"/>
          </a:xfrm>
        </p:spPr>
        <p:txBody>
          <a:bodyPr>
            <a:normAutofit/>
          </a:bodyPr>
          <a:lstStyle/>
          <a:p>
            <a:r>
              <a:rPr lang="en-US" altLang="en-US" sz="4400" b="1" dirty="0">
                <a:solidFill>
                  <a:srgbClr val="0070C0"/>
                </a:solidFill>
                <a:ea typeface="ＭＳ Ｐゴシック" panose="020B0600070205080204" pitchFamily="34" charset="-128"/>
                <a:cs typeface="Arial" panose="020B0604020202020204" pitchFamily="34" charset="0"/>
              </a:rPr>
              <a:t>What might you be afraid of? </a:t>
            </a:r>
            <a:endParaRPr lang="en-US" altLang="en-US" sz="4400" b="1" dirty="0">
              <a:solidFill>
                <a:srgbClr val="333092"/>
              </a:solidFill>
            </a:endParaRPr>
          </a:p>
        </p:txBody>
      </p:sp>
      <p:sp>
        <p:nvSpPr>
          <p:cNvPr id="3" name="Content Placeholder 2">
            <a:extLst>
              <a:ext uri="{FF2B5EF4-FFF2-40B4-BE49-F238E27FC236}">
                <a16:creationId xmlns:a16="http://schemas.microsoft.com/office/drawing/2014/main" id="{28345426-71A1-4654-9F3E-04105A517595}"/>
              </a:ext>
            </a:extLst>
          </p:cNvPr>
          <p:cNvSpPr>
            <a:spLocks noGrp="1"/>
          </p:cNvSpPr>
          <p:nvPr>
            <p:ph sz="half" idx="1"/>
          </p:nvPr>
        </p:nvSpPr>
        <p:spPr>
          <a:xfrm>
            <a:off x="490538" y="1808166"/>
            <a:ext cx="3886200" cy="3667126"/>
          </a:xfrm>
        </p:spPr>
        <p:txBody>
          <a:bodyPr wrap="square" numCol="1" anchor="t" anchorCtr="0" compatLnSpc="1">
            <a:prstTxWarp prst="textNoShape">
              <a:avLst/>
            </a:prstTxWarp>
          </a:bodyPr>
          <a:lstStyle/>
          <a:p>
            <a:pPr marL="0" indent="0">
              <a:buNone/>
            </a:pPr>
            <a:r>
              <a:rPr lang="en-US" altLang="en-US" sz="2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4000" dirty="0">
                <a:solidFill>
                  <a:srgbClr val="000000"/>
                </a:solidFill>
                <a:ea typeface="ＭＳ Ｐゴシック" panose="020B0600070205080204" pitchFamily="34" charset="-128"/>
                <a:cs typeface="Arial" panose="020B0604020202020204" pitchFamily="34" charset="0"/>
              </a:rPr>
              <a:t> Losing </a:t>
            </a:r>
            <a:r>
              <a:rPr lang="en-US" altLang="en-US" sz="2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latin typeface="HelveticaNeueLT Std Med"/>
              <a:ea typeface="ＭＳ Ｐゴシック" panose="020B0600070205080204" pitchFamily="34" charset="-128"/>
              <a:cs typeface="Arial" panose="020B0604020202020204" pitchFamily="34" charset="0"/>
            </a:endParaRPr>
          </a:p>
        </p:txBody>
      </p:sp>
      <p:pic>
        <p:nvPicPr>
          <p:cNvPr id="117764" name="Content Placeholder 4">
            <a:extLst>
              <a:ext uri="{FF2B5EF4-FFF2-40B4-BE49-F238E27FC236}">
                <a16:creationId xmlns:a16="http://schemas.microsoft.com/office/drawing/2014/main" id="{B24DCF94-EAC3-46B6-96A9-A1F3D35FB0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81207" y="1771654"/>
            <a:ext cx="4974956" cy="36671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5B9C316-C278-4CD6-A694-064EB3A27EAD}"/>
              </a:ext>
            </a:extLst>
          </p:cNvPr>
          <p:cNvSpPr>
            <a:spLocks noGrp="1" noChangeArrowheads="1"/>
          </p:cNvSpPr>
          <p:nvPr>
            <p:ph type="title"/>
          </p:nvPr>
        </p:nvSpPr>
        <p:spPr>
          <a:xfrm flipV="1">
            <a:off x="490538" y="201477"/>
            <a:ext cx="7916862" cy="1108129"/>
          </a:xfrm>
        </p:spPr>
        <p:txBody>
          <a:bodyPr>
            <a:normAutofit/>
          </a:bodyPr>
          <a:lstStyle/>
          <a:p>
            <a:endParaRPr lang="en-US" altLang="en-US" dirty="0">
              <a:solidFill>
                <a:srgbClr val="333092"/>
              </a:solidFill>
              <a:latin typeface="HelveticaNeueLT Std Thin"/>
            </a:endParaRPr>
          </a:p>
        </p:txBody>
      </p:sp>
      <p:sp>
        <p:nvSpPr>
          <p:cNvPr id="3" name="Content Placeholder 2">
            <a:extLst>
              <a:ext uri="{FF2B5EF4-FFF2-40B4-BE49-F238E27FC236}">
                <a16:creationId xmlns:a16="http://schemas.microsoft.com/office/drawing/2014/main" id="{C687AA9F-8E84-45CC-868F-6F156D6C9584}"/>
              </a:ext>
            </a:extLst>
          </p:cNvPr>
          <p:cNvSpPr>
            <a:spLocks noGrp="1"/>
          </p:cNvSpPr>
          <p:nvPr>
            <p:ph idx="1"/>
          </p:nvPr>
        </p:nvSpPr>
        <p:spPr>
          <a:xfrm>
            <a:off x="166692" y="1821051"/>
            <a:ext cx="8415337" cy="3781586"/>
          </a:xfrm>
        </p:spPr>
        <p:txBody>
          <a:bodyPr>
            <a:normAutofit/>
          </a:bodyPr>
          <a:lstStyle/>
          <a:p>
            <a:pPr marL="257175" indent="-257175" eaLnBrk="0" hangingPunct="0">
              <a:spcBef>
                <a:spcPct val="20000"/>
              </a:spcBef>
              <a:buNone/>
              <a:defRPr/>
            </a:pPr>
            <a:r>
              <a:rPr lang="en-US" altLang="en-US" sz="2700" kern="0" dirty="0">
                <a:solidFill>
                  <a:srgbClr val="000000"/>
                </a:solidFill>
                <a:latin typeface="Arial"/>
                <a:ea typeface="ＭＳ Ｐゴシック" panose="020B0600070205080204" pitchFamily="34" charset="-128"/>
              </a:rPr>
              <a:t>	</a:t>
            </a:r>
            <a:r>
              <a:rPr lang="en-US" altLang="en-US" sz="3600" kern="0" dirty="0">
                <a:solidFill>
                  <a:srgbClr val="000000"/>
                </a:solidFill>
                <a:ea typeface="ＭＳ Ｐゴシック" panose="020B0600070205080204" pitchFamily="34" charset="-128"/>
              </a:rPr>
              <a:t>Losing control = </a:t>
            </a:r>
            <a:r>
              <a:rPr lang="en-US" altLang="en-US" sz="3600" kern="0" dirty="0">
                <a:solidFill>
                  <a:srgbClr val="B93939"/>
                </a:solidFill>
                <a:ea typeface="ＭＳ Ｐゴシック" panose="020B0600070205080204" pitchFamily="34" charset="-128"/>
              </a:rPr>
              <a:t>uncertainty</a:t>
            </a:r>
            <a:r>
              <a:rPr lang="en-US" altLang="en-US" sz="3600" kern="0" dirty="0">
                <a:solidFill>
                  <a:srgbClr val="000000"/>
                </a:solidFill>
                <a:ea typeface="ＭＳ Ｐゴシック" panose="020B0600070205080204" pitchFamily="34" charset="-128"/>
              </a:rPr>
              <a:t> in the outcome</a:t>
            </a:r>
          </a:p>
          <a:p>
            <a:pPr marL="257175" indent="-257175" eaLnBrk="0" hangingPunct="0">
              <a:spcBef>
                <a:spcPct val="20000"/>
              </a:spcBef>
              <a:buNone/>
              <a:defRPr/>
            </a:pPr>
            <a:r>
              <a:rPr lang="en-US" altLang="en-US" sz="3600" kern="0" dirty="0">
                <a:solidFill>
                  <a:srgbClr val="000000"/>
                </a:solidFill>
                <a:ea typeface="ＭＳ Ｐゴシック" panose="020B0600070205080204" pitchFamily="34" charset="-128"/>
              </a:rPr>
              <a:t>	Uncertainty = taking </a:t>
            </a:r>
            <a:r>
              <a:rPr lang="en-US" altLang="en-US" sz="3600" kern="0" dirty="0">
                <a:solidFill>
                  <a:srgbClr val="B93939"/>
                </a:solidFill>
                <a:ea typeface="ＭＳ Ｐゴシック" panose="020B0600070205080204" pitchFamily="34" charset="-128"/>
              </a:rPr>
              <a:t>risks</a:t>
            </a:r>
          </a:p>
          <a:p>
            <a:pPr marL="257175" indent="-257175" eaLnBrk="0" hangingPunct="0">
              <a:spcBef>
                <a:spcPct val="20000"/>
              </a:spcBef>
              <a:buNone/>
              <a:defRPr/>
            </a:pPr>
            <a:r>
              <a:rPr lang="en-US" altLang="en-US" sz="3600" kern="0" dirty="0">
                <a:solidFill>
                  <a:srgbClr val="000000"/>
                </a:solidFill>
                <a:ea typeface="ＭＳ Ｐゴシック" panose="020B0600070205080204" pitchFamily="34" charset="-128"/>
              </a:rPr>
              <a:t>	Taking risks = operating ‘</a:t>
            </a:r>
            <a:r>
              <a:rPr lang="en-US" altLang="en-US" sz="3600" kern="0" dirty="0">
                <a:solidFill>
                  <a:srgbClr val="B93939"/>
                </a:solidFill>
                <a:ea typeface="ＭＳ Ｐゴシック" panose="020B0600070205080204" pitchFamily="34" charset="-128"/>
              </a:rPr>
              <a:t>outside the box</a:t>
            </a:r>
            <a:r>
              <a:rPr lang="en-US" altLang="en-US" sz="3600" kern="0" dirty="0">
                <a:solidFill>
                  <a:srgbClr val="000000"/>
                </a:solidFill>
                <a:ea typeface="ＭＳ Ｐゴシック" panose="020B0600070205080204" pitchFamily="34" charset="-128"/>
              </a:rPr>
              <a:t>’</a:t>
            </a:r>
          </a:p>
          <a:p>
            <a:pPr marL="257175" indent="-257175" algn="ctr" eaLnBrk="0" hangingPunct="0">
              <a:spcBef>
                <a:spcPct val="20000"/>
              </a:spcBef>
              <a:buNone/>
              <a:defRPr/>
            </a:pPr>
            <a:endParaRPr lang="en-US" altLang="en-US" sz="2400" i="1" kern="0" dirty="0">
              <a:solidFill>
                <a:srgbClr val="000000"/>
              </a:solidFill>
              <a:latin typeface="Arial"/>
              <a:ea typeface="ＭＳ Ｐゴシック" panose="020B0600070205080204" pitchFamily="34" charset="-128"/>
            </a:endParaRPr>
          </a:p>
          <a:p>
            <a:pPr marL="257175" indent="-257175" algn="ctr" eaLnBrk="0" hangingPunct="0">
              <a:spcBef>
                <a:spcPct val="20000"/>
              </a:spcBef>
              <a:buNone/>
              <a:defRPr/>
            </a:pPr>
            <a:r>
              <a:rPr lang="en-US" altLang="en-US" sz="3600" i="1" kern="0" dirty="0">
                <a:solidFill>
                  <a:schemeClr val="accent3">
                    <a:lumMod val="75000"/>
                  </a:schemeClr>
                </a:solidFill>
                <a:latin typeface="Comic Sans MS" panose="030F0702030302020204" pitchFamily="66" charset="0"/>
                <a:ea typeface="ＭＳ Ｐゴシック" panose="020B0600070205080204" pitchFamily="34" charset="-128"/>
              </a:rPr>
              <a:t>Operating outside the box = </a:t>
            </a:r>
          </a:p>
          <a:p>
            <a:pPr marL="257175" indent="-257175" algn="ctr" eaLnBrk="0" hangingPunct="0">
              <a:spcBef>
                <a:spcPct val="20000"/>
              </a:spcBef>
              <a:buNone/>
              <a:defRPr/>
            </a:pPr>
            <a:r>
              <a:rPr lang="en-US" altLang="en-US" sz="3600" i="1" kern="0" dirty="0">
                <a:solidFill>
                  <a:schemeClr val="accent3">
                    <a:lumMod val="75000"/>
                  </a:schemeClr>
                </a:solidFill>
                <a:latin typeface="Comic Sans MS" panose="030F0702030302020204" pitchFamily="66" charset="0"/>
                <a:ea typeface="ＭＳ Ｐゴシック" panose="020B0600070205080204" pitchFamily="34" charset="-128"/>
              </a:rPr>
              <a:t>better decisions</a:t>
            </a:r>
          </a:p>
          <a:p>
            <a:pPr>
              <a:spcAft>
                <a:spcPts val="0"/>
              </a:spcAft>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07B75D8-966C-44AD-A4C6-91444046DF39}"/>
              </a:ext>
            </a:extLst>
          </p:cNvPr>
          <p:cNvSpPr>
            <a:spLocks noGrp="1" noChangeArrowheads="1"/>
          </p:cNvSpPr>
          <p:nvPr>
            <p:ph type="title"/>
          </p:nvPr>
        </p:nvSpPr>
        <p:spPr>
          <a:xfrm>
            <a:off x="490538" y="685804"/>
            <a:ext cx="7916862" cy="696913"/>
          </a:xfrm>
        </p:spPr>
        <p:txBody>
          <a:bodyPr>
            <a:normAutofit/>
          </a:bodyPr>
          <a:lstStyle/>
          <a:p>
            <a:r>
              <a:rPr lang="en-US" altLang="en-US" sz="4400" b="1" dirty="0">
                <a:solidFill>
                  <a:srgbClr val="333092"/>
                </a:solidFill>
              </a:rPr>
              <a:t>Who Is the Public?</a:t>
            </a:r>
          </a:p>
        </p:txBody>
      </p:sp>
      <p:sp>
        <p:nvSpPr>
          <p:cNvPr id="124931" name="Rectangle 3">
            <a:extLst>
              <a:ext uri="{FF2B5EF4-FFF2-40B4-BE49-F238E27FC236}">
                <a16:creationId xmlns:a16="http://schemas.microsoft.com/office/drawing/2014/main" id="{305E1B00-8F06-4C78-8808-C815B956E64C}"/>
              </a:ext>
            </a:extLst>
          </p:cNvPr>
          <p:cNvSpPr>
            <a:spLocks noGrp="1" noChangeArrowheads="1"/>
          </p:cNvSpPr>
          <p:nvPr>
            <p:ph type="body" idx="1"/>
          </p:nvPr>
        </p:nvSpPr>
        <p:spPr bwMode="auto">
          <a:xfrm>
            <a:off x="490538" y="1852046"/>
            <a:ext cx="7916862" cy="3623241"/>
          </a:xfrm>
        </p:spPr>
        <p:txBody>
          <a:bodyPr wrap="square" numCol="1" anchor="t" anchorCtr="0" compatLnSpc="1">
            <a:prstTxWarp prst="textNoShape">
              <a:avLst/>
            </a:prstTxWarp>
          </a:bodyPr>
          <a:lstStyle/>
          <a:p>
            <a:r>
              <a:rPr lang="en-US" altLang="en-US" sz="3600" dirty="0"/>
              <a:t>Individuals, groups of individuals, organizations or political entities with an interest or stake in the outcome of a decision</a:t>
            </a:r>
          </a:p>
          <a:p>
            <a:r>
              <a:rPr lang="en-US" altLang="en-US" sz="3600" dirty="0"/>
              <a:t>Internal and external stakeholders</a:t>
            </a:r>
          </a:p>
          <a:p>
            <a:pPr>
              <a:buFontTx/>
              <a:buNone/>
            </a:pPr>
            <a:endParaRPr lang="en-US" altLang="en-US" dirty="0">
              <a:latin typeface="HelveticaNeueLT Std Med"/>
            </a:endParaRPr>
          </a:p>
        </p:txBody>
      </p:sp>
      <p:pic>
        <p:nvPicPr>
          <p:cNvPr id="119812" name="Picture 4" descr="pe02097_">
            <a:extLst>
              <a:ext uri="{FF2B5EF4-FFF2-40B4-BE49-F238E27FC236}">
                <a16:creationId xmlns:a16="http://schemas.microsoft.com/office/drawing/2014/main" id="{B9B36639-D0EE-43F6-A7CC-F4B397576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31" y="4246250"/>
            <a:ext cx="3048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109056-337E-48C4-96A0-1149BE54922B}"/>
              </a:ext>
            </a:extLst>
          </p:cNvPr>
          <p:cNvSpPr>
            <a:spLocks noGrp="1" noChangeArrowheads="1"/>
          </p:cNvSpPr>
          <p:nvPr>
            <p:ph type="title"/>
          </p:nvPr>
        </p:nvSpPr>
        <p:spPr>
          <a:xfrm>
            <a:off x="822960" y="286606"/>
            <a:ext cx="7543800" cy="1258109"/>
          </a:xfrm>
        </p:spPr>
        <p:txBody>
          <a:bodyPr>
            <a:normAutofit/>
          </a:bodyPr>
          <a:lstStyle/>
          <a:p>
            <a:r>
              <a:rPr altLang="en-US" sz="4400" b="1" dirty="0">
                <a:solidFill>
                  <a:srgbClr val="0070C0"/>
                </a:solidFill>
                <a:ea typeface="ＭＳ Ｐゴシック" panose="020B0600070205080204" pitchFamily="34" charset="-128"/>
              </a:rPr>
              <a:t>Goals for Today</a:t>
            </a:r>
          </a:p>
        </p:txBody>
      </p:sp>
      <p:sp>
        <p:nvSpPr>
          <p:cNvPr id="17411" name="Content Placeholder 2">
            <a:extLst>
              <a:ext uri="{FF2B5EF4-FFF2-40B4-BE49-F238E27FC236}">
                <a16:creationId xmlns:a16="http://schemas.microsoft.com/office/drawing/2014/main" id="{24EB1234-0B65-46AA-955A-E71D7ABF0487}"/>
              </a:ext>
            </a:extLst>
          </p:cNvPr>
          <p:cNvSpPr>
            <a:spLocks noGrp="1" noChangeArrowheads="1"/>
          </p:cNvSpPr>
          <p:nvPr>
            <p:ph idx="1"/>
          </p:nvPr>
        </p:nvSpPr>
        <p:spPr>
          <a:xfrm>
            <a:off x="914400" y="1960536"/>
            <a:ext cx="7391400" cy="3602064"/>
          </a:xfrm>
        </p:spPr>
        <p:txBody>
          <a:bodyPr>
            <a:normAutofit/>
          </a:bodyPr>
          <a:lstStyle/>
          <a:p>
            <a:pPr>
              <a:buFont typeface="Arial" panose="020B0604020202020204" pitchFamily="34" charset="0"/>
              <a:buChar char="•"/>
            </a:pPr>
            <a:r>
              <a:rPr lang="en-US" altLang="en-US" sz="3600" dirty="0">
                <a:ea typeface="ＭＳ Ｐゴシック" panose="020B0600070205080204" pitchFamily="34" charset="-128"/>
              </a:rPr>
              <a:t>Appreciate how public participation strategies can help to reach desired outcomes</a:t>
            </a:r>
          </a:p>
          <a:p>
            <a:pPr>
              <a:buFont typeface="Arial" panose="020B0604020202020204" pitchFamily="34" charset="0"/>
              <a:buChar char="•"/>
            </a:pPr>
            <a:r>
              <a:rPr lang="en-US" sz="3600" dirty="0"/>
              <a:t>Your unique role and commitment</a:t>
            </a:r>
          </a:p>
          <a:p>
            <a:pPr>
              <a:buFont typeface="Arial" panose="020B0604020202020204" pitchFamily="34" charset="0"/>
              <a:buChar char="•"/>
            </a:pPr>
            <a:r>
              <a:rPr lang="en-US" sz="3600" dirty="0"/>
              <a:t>Five steps to integrate P2 into your planning and decision process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2951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D1E9E44-6266-46A2-87A7-36520487B1FE}"/>
              </a:ext>
            </a:extLst>
          </p:cNvPr>
          <p:cNvSpPr>
            <a:spLocks noGrp="1" noChangeArrowheads="1"/>
          </p:cNvSpPr>
          <p:nvPr>
            <p:ph type="title"/>
          </p:nvPr>
        </p:nvSpPr>
        <p:spPr>
          <a:xfrm>
            <a:off x="490538" y="644525"/>
            <a:ext cx="7916862" cy="641834"/>
          </a:xfrm>
        </p:spPr>
        <p:txBody>
          <a:bodyPr>
            <a:noAutofit/>
          </a:bodyPr>
          <a:lstStyle/>
          <a:p>
            <a:pPr algn="ctr"/>
            <a:r>
              <a:rPr lang="en-US" altLang="en-US" sz="4400" b="1" dirty="0">
                <a:solidFill>
                  <a:srgbClr val="333092"/>
                </a:solidFill>
              </a:rPr>
              <a:t>“The Public” does not exist</a:t>
            </a:r>
          </a:p>
        </p:txBody>
      </p:sp>
      <p:pic>
        <p:nvPicPr>
          <p:cNvPr id="121859" name="Picture 3" descr="public_bellcurve.jpg">
            <a:extLst>
              <a:ext uri="{FF2B5EF4-FFF2-40B4-BE49-F238E27FC236}">
                <a16:creationId xmlns:a16="http://schemas.microsoft.com/office/drawing/2014/main" id="{0E95C228-C94C-45CD-B63A-FBEA405A6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106613"/>
            <a:ext cx="66738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11B51942-094B-4CE1-8C3D-BB5A3A049948}"/>
              </a:ext>
            </a:extLst>
          </p:cNvPr>
          <p:cNvSpPr>
            <a:spLocks noGrp="1" noChangeArrowheads="1"/>
          </p:cNvSpPr>
          <p:nvPr>
            <p:ph type="title"/>
          </p:nvPr>
        </p:nvSpPr>
        <p:spPr/>
        <p:txBody>
          <a:bodyPr/>
          <a:lstStyle/>
          <a:p>
            <a:endParaRPr lang="en-US" altLang="en-US" dirty="0"/>
          </a:p>
        </p:txBody>
      </p:sp>
      <p:pic>
        <p:nvPicPr>
          <p:cNvPr id="122883" name="Picture 2" descr="http://www.iap2.org/resource/resmgr/Images/Foundations_course_graphics/Orbits_of_Participation.png">
            <a:extLst>
              <a:ext uri="{FF2B5EF4-FFF2-40B4-BE49-F238E27FC236}">
                <a16:creationId xmlns:a16="http://schemas.microsoft.com/office/drawing/2014/main" id="{C39AF7F4-4946-4AFF-985A-0B8C81C0F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4" y="798163"/>
            <a:ext cx="6308079" cy="46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BD9D0859-73DE-40E7-B23C-B54DCEF6D00F}"/>
              </a:ext>
            </a:extLst>
          </p:cNvPr>
          <p:cNvSpPr>
            <a:spLocks noGrp="1" noChangeArrowheads="1"/>
          </p:cNvSpPr>
          <p:nvPr>
            <p:ph type="title"/>
          </p:nvPr>
        </p:nvSpPr>
        <p:spPr>
          <a:xfrm>
            <a:off x="490538" y="644525"/>
            <a:ext cx="7916862" cy="827814"/>
          </a:xfrm>
        </p:spPr>
        <p:txBody>
          <a:bodyPr>
            <a:normAutofit/>
          </a:bodyPr>
          <a:lstStyle/>
          <a:p>
            <a:r>
              <a:rPr lang="en-US" altLang="en-US" sz="4400" b="1" dirty="0">
                <a:solidFill>
                  <a:srgbClr val="333092"/>
                </a:solidFill>
              </a:rPr>
              <a:t>Who is the “silent majority”</a:t>
            </a:r>
          </a:p>
        </p:txBody>
      </p:sp>
      <p:sp>
        <p:nvSpPr>
          <p:cNvPr id="159747" name="Content Placeholder 2">
            <a:extLst>
              <a:ext uri="{FF2B5EF4-FFF2-40B4-BE49-F238E27FC236}">
                <a16:creationId xmlns:a16="http://schemas.microsoft.com/office/drawing/2014/main" id="{7A398805-F86F-4B10-A9FB-B5876BFBE902}"/>
              </a:ext>
            </a:extLst>
          </p:cNvPr>
          <p:cNvSpPr>
            <a:spLocks noGrp="1" noChangeArrowheads="1"/>
          </p:cNvSpPr>
          <p:nvPr>
            <p:ph idx="1"/>
          </p:nvPr>
        </p:nvSpPr>
        <p:spPr bwMode="auto">
          <a:xfrm>
            <a:off x="1004888" y="1958975"/>
            <a:ext cx="7402512" cy="3003550"/>
          </a:xfrm>
        </p:spPr>
        <p:txBody>
          <a:bodyPr wrap="square" numCol="1" anchor="t" anchorCtr="0" compatLnSpc="1">
            <a:prstTxWarp prst="textNoShape">
              <a:avLst/>
            </a:prstTxWarp>
            <a:noAutofit/>
          </a:bodyPr>
          <a:lstStyle/>
          <a:p>
            <a:pPr marL="0" indent="0">
              <a:buNone/>
            </a:pPr>
            <a:r>
              <a:rPr lang="en-US" altLang="en-US" sz="2800" dirty="0"/>
              <a:t>Why don’t people get involved?</a:t>
            </a:r>
          </a:p>
          <a:p>
            <a:pPr lvl="1"/>
            <a:r>
              <a:rPr lang="en-US" altLang="en-US" sz="2800" dirty="0"/>
              <a:t>Too busy</a:t>
            </a:r>
          </a:p>
          <a:p>
            <a:pPr lvl="1"/>
            <a:r>
              <a:rPr lang="en-US" altLang="en-US" sz="2800" dirty="0"/>
              <a:t>Don’t think anyone will listen anyway</a:t>
            </a:r>
          </a:p>
          <a:p>
            <a:pPr lvl="1"/>
            <a:r>
              <a:rPr lang="en-US" altLang="en-US" sz="2800" dirty="0"/>
              <a:t>Don’t know enough about it</a:t>
            </a:r>
          </a:p>
          <a:p>
            <a:pPr lvl="1"/>
            <a:r>
              <a:rPr lang="en-US" altLang="en-US" sz="2800" dirty="0"/>
              <a:t>Don’t care</a:t>
            </a:r>
          </a:p>
          <a:p>
            <a:pPr lvl="1"/>
            <a:r>
              <a:rPr lang="en-US" altLang="en-US" sz="2800" dirty="0"/>
              <a:t>Didn’t even know the opportunity existed</a:t>
            </a:r>
          </a:p>
          <a:p>
            <a:pPr lvl="1"/>
            <a:r>
              <a:rPr lang="en-US" altLang="en-US" sz="2800" dirty="0"/>
              <a:t>Trust government to make the best decision</a:t>
            </a:r>
          </a:p>
        </p:txBody>
      </p:sp>
    </p:spTree>
    <p:extLst>
      <p:ext uri="{BB962C8B-B14F-4D97-AF65-F5344CB8AC3E}">
        <p14:creationId xmlns:p14="http://schemas.microsoft.com/office/powerpoint/2010/main" val="89722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9F5-ADAD-4AC9-A404-1F86C808B831}"/>
              </a:ext>
            </a:extLst>
          </p:cNvPr>
          <p:cNvSpPr>
            <a:spLocks noGrp="1"/>
          </p:cNvSpPr>
          <p:nvPr>
            <p:ph type="title"/>
          </p:nvPr>
        </p:nvSpPr>
        <p:spPr>
          <a:xfrm>
            <a:off x="822960" y="286606"/>
            <a:ext cx="7543800" cy="1559128"/>
          </a:xfrm>
        </p:spPr>
        <p:txBody>
          <a:bodyPr>
            <a:normAutofit fontScale="90000"/>
          </a:bodyPr>
          <a:lstStyle/>
          <a:p>
            <a:br>
              <a:rPr lang="en-US" altLang="en-US" b="1" dirty="0">
                <a:solidFill>
                  <a:srgbClr val="0070C0"/>
                </a:solidFill>
                <a:ea typeface="ＭＳ Ｐゴシック" panose="020B0600070205080204" pitchFamily="34" charset="-128"/>
              </a:rPr>
            </a:br>
            <a:r>
              <a:rPr lang="en-US" altLang="en-US" sz="4900" b="1" dirty="0">
                <a:solidFill>
                  <a:srgbClr val="0070C0"/>
                </a:solidFill>
                <a:ea typeface="ＭＳ Ｐゴシック" panose="020B0600070205080204" pitchFamily="34" charset="-128"/>
              </a:rPr>
              <a:t>Why Do Public Participation?</a:t>
            </a:r>
            <a:br>
              <a:rPr lang="en-US" altLang="en-US" sz="4900" b="1" dirty="0">
                <a:solidFill>
                  <a:srgbClr val="0070C0"/>
                </a:solidFill>
                <a:ea typeface="ＭＳ Ｐゴシック" panose="020B0600070205080204" pitchFamily="34" charset="-128"/>
              </a:rPr>
            </a:br>
            <a:endParaRPr lang="en-US" sz="4900" dirty="0"/>
          </a:p>
        </p:txBody>
      </p:sp>
      <p:sp>
        <p:nvSpPr>
          <p:cNvPr id="3" name="Content Placeholder 2">
            <a:extLst>
              <a:ext uri="{FF2B5EF4-FFF2-40B4-BE49-F238E27FC236}">
                <a16:creationId xmlns:a16="http://schemas.microsoft.com/office/drawing/2014/main" id="{6ADE359B-5E28-4BB5-99A3-5DEEB0F893FD}"/>
              </a:ext>
            </a:extLst>
          </p:cNvPr>
          <p:cNvSpPr>
            <a:spLocks noGrp="1"/>
          </p:cNvSpPr>
          <p:nvPr>
            <p:ph idx="1"/>
          </p:nvPr>
        </p:nvSpPr>
        <p:spPr/>
        <p:txBody>
          <a:bodyPr/>
          <a:lstStyle/>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Improves decisions</a:t>
            </a:r>
          </a:p>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Facilitates understanding</a:t>
            </a:r>
          </a:p>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Increases trust</a:t>
            </a:r>
          </a:p>
          <a:p>
            <a:pPr marL="1081278" lvl="3" indent="-514350">
              <a:buFont typeface="+mj-lt"/>
              <a:buAutoNum type="arabicPeriod"/>
              <a:defRPr/>
            </a:pPr>
            <a:endParaRPr lang="en-US" altLang="en-US" sz="3200"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buFontTx/>
              <a:buNone/>
              <a:defRPr/>
            </a:pPr>
            <a:endParaRPr lang="en-US" altLang="en-US" dirty="0">
              <a:ea typeface="ＭＳ Ｐゴシック" panose="020B0600070205080204" pitchFamily="34" charset="-128"/>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84DA6D46-E356-4987-B3FC-92BAE3FFE877}"/>
              </a:ext>
            </a:extLst>
          </p:cNvPr>
          <p:cNvPicPr>
            <a:picLocks noChangeAspect="1"/>
          </p:cNvPicPr>
          <p:nvPr/>
        </p:nvPicPr>
        <p:blipFill>
          <a:blip r:embed="rId2"/>
          <a:stretch>
            <a:fillRect/>
          </a:stretch>
        </p:blipFill>
        <p:spPr>
          <a:xfrm>
            <a:off x="1389980" y="3570695"/>
            <a:ext cx="6224555" cy="2133785"/>
          </a:xfrm>
          <a:prstGeom prst="rect">
            <a:avLst/>
          </a:prstGeom>
        </p:spPr>
      </p:pic>
    </p:spTree>
    <p:extLst>
      <p:ext uri="{BB962C8B-B14F-4D97-AF65-F5344CB8AC3E}">
        <p14:creationId xmlns:p14="http://schemas.microsoft.com/office/powerpoint/2010/main" val="151718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a:extLst>
              <a:ext uri="{FF2B5EF4-FFF2-40B4-BE49-F238E27FC236}">
                <a16:creationId xmlns:a16="http://schemas.microsoft.com/office/drawing/2014/main" id="{F8743A83-B97F-414F-9C8A-D9BAB4B6A93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758" b="8008"/>
          <a:stretch>
            <a:fillRect/>
          </a:stretch>
        </p:blipFill>
        <p:spPr bwMode="auto">
          <a:xfrm>
            <a:off x="3962400" y="0"/>
            <a:ext cx="502920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4">
            <a:extLst>
              <a:ext uri="{FF2B5EF4-FFF2-40B4-BE49-F238E27FC236}">
                <a16:creationId xmlns:a16="http://schemas.microsoft.com/office/drawing/2014/main" id="{1756556B-872A-40B7-A7FF-0F3F3A0BB157}"/>
              </a:ext>
            </a:extLst>
          </p:cNvPr>
          <p:cNvSpPr>
            <a:spLocks noChangeArrowheads="1"/>
          </p:cNvSpPr>
          <p:nvPr/>
        </p:nvSpPr>
        <p:spPr bwMode="auto">
          <a:xfrm>
            <a:off x="0" y="1371600"/>
            <a:ext cx="3962400" cy="4114800"/>
          </a:xfrm>
          <a:prstGeom prst="rect">
            <a:avLst/>
          </a:prstGeom>
          <a:noFill/>
          <a:ln w="9525">
            <a:noFill/>
            <a:miter lim="800000"/>
            <a:headEnd/>
            <a:tailEnd/>
          </a:ln>
        </p:spPr>
        <p:txBody>
          <a:bodyPr anchor="ctr"/>
          <a:lstStyle/>
          <a:p>
            <a:pPr algn="ctr" eaLnBrk="1" hangingPunct="1">
              <a:defRPr/>
            </a:pPr>
            <a:r>
              <a:rPr lang="en-US" sz="4400" b="1" dirty="0">
                <a:solidFill>
                  <a:srgbClr val="0070C0"/>
                </a:solidFill>
                <a:latin typeface="+mj-lt"/>
              </a:rPr>
              <a:t>1. To Improve   Decisions!</a:t>
            </a:r>
            <a:endParaRPr lang="en-US" sz="4400" dirty="0">
              <a:solidFill>
                <a:srgbClr val="0070C0"/>
              </a:solidFill>
              <a:latin typeface="+mj-lt"/>
            </a:endParaRPr>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5C0E046D-61EE-4B0D-844C-AA41A7DC6EFA}"/>
              </a:ext>
            </a:extLst>
          </p:cNvPr>
          <p:cNvSpPr>
            <a:spLocks noGrp="1" noChangeArrowheads="1"/>
          </p:cNvSpPr>
          <p:nvPr>
            <p:ph type="title"/>
          </p:nvPr>
        </p:nvSpPr>
        <p:spPr>
          <a:xfrm>
            <a:off x="1231900" y="340964"/>
            <a:ext cx="6345238" cy="1480087"/>
          </a:xfrm>
        </p:spPr>
        <p:txBody>
          <a:bodyPr>
            <a:normAutofit/>
          </a:bodyPr>
          <a:lstStyle/>
          <a:p>
            <a:pPr algn="ctr"/>
            <a:r>
              <a:rPr lang="en-US" altLang="en-US" sz="4400" b="1" dirty="0">
                <a:solidFill>
                  <a:srgbClr val="0070C0"/>
                </a:solidFill>
                <a:ea typeface="ＭＳ Ｐゴシック" panose="020B0600070205080204" pitchFamily="34" charset="-128"/>
              </a:rPr>
              <a:t>The technical answer isn't always the best answer</a:t>
            </a:r>
            <a:endParaRPr lang="en-US" altLang="en-US" sz="4400" b="1" dirty="0">
              <a:solidFill>
                <a:srgbClr val="333092"/>
              </a:solidFill>
              <a:ea typeface="ＭＳ Ｐゴシック" panose="020B0600070205080204" pitchFamily="34" charset="-128"/>
            </a:endParaRPr>
          </a:p>
        </p:txBody>
      </p:sp>
      <p:sp>
        <p:nvSpPr>
          <p:cNvPr id="126979" name="Content Placeholder 2">
            <a:extLst>
              <a:ext uri="{FF2B5EF4-FFF2-40B4-BE49-F238E27FC236}">
                <a16:creationId xmlns:a16="http://schemas.microsoft.com/office/drawing/2014/main" id="{BB750B3A-7F30-4BE2-B617-36EF99C6D312}"/>
              </a:ext>
            </a:extLst>
          </p:cNvPr>
          <p:cNvSpPr>
            <a:spLocks noGrp="1" noChangeArrowheads="1"/>
          </p:cNvSpPr>
          <p:nvPr>
            <p:ph sz="half" idx="1"/>
          </p:nvPr>
        </p:nvSpPr>
        <p:spPr bwMode="auto">
          <a:xfrm>
            <a:off x="852488" y="2331779"/>
            <a:ext cx="3662362" cy="2697425"/>
          </a:xfrm>
        </p:spPr>
        <p:txBody>
          <a:bodyPr wrap="square" numCol="1" anchor="t" anchorCtr="0" compatLnSpc="1">
            <a:prstTxWarp prst="textNoShape">
              <a:avLst/>
            </a:prstTxWarp>
            <a:noAutofit/>
          </a:bodyPr>
          <a:lstStyle/>
          <a:p>
            <a:pPr>
              <a:buFontTx/>
              <a:buNone/>
            </a:pPr>
            <a:r>
              <a:rPr lang="en-US" altLang="en-US" sz="3200" dirty="0">
                <a:ea typeface="ＭＳ Ｐゴシック" panose="020B0600070205080204" pitchFamily="34" charset="-128"/>
              </a:rPr>
              <a:t> Both stakeholders and  decision makers need to understand and feel some ownership of the decision</a:t>
            </a:r>
          </a:p>
        </p:txBody>
      </p:sp>
      <p:pic>
        <p:nvPicPr>
          <p:cNvPr id="126980" name="irc_mi" descr="http://drsalonen.com/wp-content/uploads/2014/02/lets_have_some_complexity.jpg">
            <a:hlinkClick r:id="rId2"/>
            <a:extLst>
              <a:ext uri="{FF2B5EF4-FFF2-40B4-BE49-F238E27FC236}">
                <a16:creationId xmlns:a16="http://schemas.microsoft.com/office/drawing/2014/main" id="{D0D8A0B6-024E-45D6-8A26-A2A24C13F7F8}"/>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9631" y="2331779"/>
            <a:ext cx="3662362" cy="296597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19D50AA-2299-4715-AC6F-6DE19403A18E}"/>
              </a:ext>
            </a:extLst>
          </p:cNvPr>
          <p:cNvSpPr>
            <a:spLocks noGrp="1" noChangeArrowheads="1"/>
          </p:cNvSpPr>
          <p:nvPr>
            <p:ph type="title"/>
          </p:nvPr>
        </p:nvSpPr>
        <p:spPr>
          <a:xfrm>
            <a:off x="822960" y="286607"/>
            <a:ext cx="7543800" cy="1177984"/>
          </a:xfrm>
        </p:spPr>
        <p:txBody>
          <a:bodyPr>
            <a:normAutofit/>
          </a:bodyPr>
          <a:lstStyle/>
          <a:p>
            <a:r>
              <a:rPr altLang="en-US" sz="4400" b="1" dirty="0">
                <a:solidFill>
                  <a:srgbClr val="0070C0"/>
                </a:solidFill>
                <a:ea typeface="ＭＳ Ｐゴシック" panose="020B0600070205080204" pitchFamily="34" charset="-128"/>
              </a:rPr>
              <a:t>Powerful Decisions Last</a:t>
            </a:r>
          </a:p>
        </p:txBody>
      </p:sp>
      <p:pic>
        <p:nvPicPr>
          <p:cNvPr id="128003" name="Content Placeholder 5" descr="Why involve public graphic">
            <a:extLst>
              <a:ext uri="{FF2B5EF4-FFF2-40B4-BE49-F238E27FC236}">
                <a16:creationId xmlns:a16="http://schemas.microsoft.com/office/drawing/2014/main" id="{FA7D1A18-5CB2-4DA1-A474-FCC9CF50DC67}"/>
              </a:ext>
            </a:extLst>
          </p:cNvPr>
          <p:cNvPicPr>
            <a:picLocks noGrp="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5000" y="1898542"/>
            <a:ext cx="6629400" cy="389782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7E634F99-5A74-479E-8482-200B20655386}"/>
              </a:ext>
            </a:extLst>
          </p:cNvPr>
          <p:cNvSpPr>
            <a:spLocks noGrp="1" noChangeArrowheads="1"/>
          </p:cNvSpPr>
          <p:nvPr>
            <p:ph type="title"/>
          </p:nvPr>
        </p:nvSpPr>
        <p:spPr>
          <a:xfrm>
            <a:off x="1143000" y="704850"/>
            <a:ext cx="7848600" cy="883726"/>
          </a:xfrm>
        </p:spPr>
        <p:txBody>
          <a:bodyPr>
            <a:normAutofit/>
          </a:bodyPr>
          <a:lstStyle/>
          <a:p>
            <a:r>
              <a:rPr lang="en-US" altLang="en-US" sz="4400" b="1" dirty="0">
                <a:solidFill>
                  <a:srgbClr val="0070C0"/>
                </a:solidFill>
                <a:ea typeface="ＭＳ Ｐゴシック" panose="020B0600070205080204" pitchFamily="34" charset="-128"/>
              </a:rPr>
              <a:t>2. </a:t>
            </a:r>
            <a:r>
              <a:rPr altLang="en-US" sz="4400" b="1" dirty="0">
                <a:solidFill>
                  <a:srgbClr val="0070C0"/>
                </a:solidFill>
                <a:ea typeface="ＭＳ Ｐゴシック" panose="020B0600070205080204" pitchFamily="34" charset="-128"/>
              </a:rPr>
              <a:t>To Facilitate Understanding</a:t>
            </a:r>
          </a:p>
        </p:txBody>
      </p:sp>
      <p:sp>
        <p:nvSpPr>
          <p:cNvPr id="129027" name="Content Placeholder 2">
            <a:extLst>
              <a:ext uri="{FF2B5EF4-FFF2-40B4-BE49-F238E27FC236}">
                <a16:creationId xmlns:a16="http://schemas.microsoft.com/office/drawing/2014/main" id="{50C47CA3-38BD-4A7B-947A-02B61F388497}"/>
              </a:ext>
            </a:extLst>
          </p:cNvPr>
          <p:cNvSpPr>
            <a:spLocks noGrp="1" noChangeArrowheads="1"/>
          </p:cNvSpPr>
          <p:nvPr>
            <p:ph idx="1"/>
          </p:nvPr>
        </p:nvSpPr>
        <p:spPr>
          <a:xfrm>
            <a:off x="1066800" y="2146514"/>
            <a:ext cx="7112000" cy="3208149"/>
          </a:xfrm>
        </p:spPr>
        <p:txBody>
          <a:bodyPr/>
          <a:lstStyle/>
          <a:p>
            <a:pPr lvl="1">
              <a:buFont typeface="Wingdings" panose="05000000000000000000" pitchFamily="2" charset="2"/>
              <a:buChar char="ü"/>
            </a:pPr>
            <a:r>
              <a:rPr lang="en-US" altLang="en-US" sz="3600" dirty="0">
                <a:ea typeface="ＭＳ Ｐゴシック" panose="020B0600070205080204" pitchFamily="34" charset="-128"/>
              </a:rPr>
              <a:t>Problem definition</a:t>
            </a:r>
          </a:p>
          <a:p>
            <a:pPr lvl="1">
              <a:buFont typeface="Wingdings" panose="05000000000000000000" pitchFamily="2" charset="2"/>
              <a:buChar char="ü"/>
            </a:pPr>
            <a:r>
              <a:rPr lang="en-US" altLang="en-US" sz="3600" dirty="0">
                <a:ea typeface="ＭＳ Ｐゴシック" panose="020B0600070205080204" pitchFamily="34" charset="-128"/>
              </a:rPr>
              <a:t>Information</a:t>
            </a:r>
          </a:p>
          <a:p>
            <a:pPr lvl="1">
              <a:buFont typeface="Wingdings" panose="05000000000000000000" pitchFamily="2" charset="2"/>
              <a:buChar char="ü"/>
            </a:pPr>
            <a:r>
              <a:rPr lang="en-US" altLang="en-US" sz="3600" dirty="0">
                <a:ea typeface="ＭＳ Ｐゴシック" panose="020B0600070205080204" pitchFamily="34" charset="-128"/>
              </a:rPr>
              <a:t>Decision process and criteria</a:t>
            </a:r>
          </a:p>
          <a:p>
            <a:pPr lvl="1">
              <a:buFont typeface="Wingdings" panose="05000000000000000000" pitchFamily="2" charset="2"/>
              <a:buChar char="ü"/>
            </a:pPr>
            <a:r>
              <a:rPr lang="en-US" altLang="en-US" sz="3600" dirty="0">
                <a:ea typeface="ＭＳ Ｐゴシック" panose="020B0600070205080204" pitchFamily="34" charset="-128"/>
              </a:rPr>
              <a:t>Rationale for decision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3C3C888-BF5C-4713-8C8F-B26FAAA428CF}"/>
              </a:ext>
            </a:extLst>
          </p:cNvPr>
          <p:cNvSpPr>
            <a:spLocks noGrp="1" noChangeArrowheads="1"/>
          </p:cNvSpPr>
          <p:nvPr>
            <p:ph type="title"/>
          </p:nvPr>
        </p:nvSpPr>
        <p:spPr>
          <a:xfrm>
            <a:off x="822960" y="286607"/>
            <a:ext cx="7543800" cy="1127852"/>
          </a:xfrm>
        </p:spPr>
        <p:txBody>
          <a:bodyPr>
            <a:normAutofit/>
          </a:bodyPr>
          <a:lstStyle/>
          <a:p>
            <a:r>
              <a:rPr lang="en-US" altLang="en-US" sz="4400" dirty="0">
                <a:solidFill>
                  <a:schemeClr val="accent1"/>
                </a:solidFill>
                <a:cs typeface="Arial" panose="020B0604020202020204" pitchFamily="34" charset="0"/>
              </a:rPr>
              <a:t>3. Increase Trust</a:t>
            </a:r>
          </a:p>
        </p:txBody>
      </p:sp>
      <p:sp>
        <p:nvSpPr>
          <p:cNvPr id="125955" name="Rectangle 3">
            <a:extLst>
              <a:ext uri="{FF2B5EF4-FFF2-40B4-BE49-F238E27FC236}">
                <a16:creationId xmlns:a16="http://schemas.microsoft.com/office/drawing/2014/main" id="{FBBFA33D-2A5E-4BF3-83B0-A6756C665977}"/>
              </a:ext>
            </a:extLst>
          </p:cNvPr>
          <p:cNvSpPr>
            <a:spLocks noGrp="1" noChangeArrowheads="1"/>
          </p:cNvSpPr>
          <p:nvPr>
            <p:ph idx="1"/>
          </p:nvPr>
        </p:nvSpPr>
        <p:spPr/>
        <p:txBody>
          <a:bodyPr rtlCol="0">
            <a:normAutofit/>
          </a:bodyPr>
          <a:lstStyle/>
          <a:p>
            <a:pPr marL="0" indent="0">
              <a:spcAft>
                <a:spcPts val="0"/>
              </a:spcAft>
              <a:buNone/>
              <a:defRPr/>
            </a:pPr>
            <a:r>
              <a:rPr lang="en-US" sz="3200" dirty="0">
                <a:cs typeface="Arial" pitchFamily="34" charset="0"/>
              </a:rPr>
              <a:t>Assess Your Credibility</a:t>
            </a:r>
          </a:p>
          <a:p>
            <a:pPr>
              <a:spcAft>
                <a:spcPts val="0"/>
              </a:spcAft>
              <a:buFont typeface="Wingdings" charset="2"/>
              <a:buChar char="§"/>
              <a:defRPr/>
            </a:pPr>
            <a:r>
              <a:rPr lang="en-US" sz="3200" dirty="0">
                <a:cs typeface="Arial" pitchFamily="34" charset="0"/>
              </a:rPr>
              <a:t>Truthful</a:t>
            </a:r>
          </a:p>
          <a:p>
            <a:pPr>
              <a:spcAft>
                <a:spcPts val="0"/>
              </a:spcAft>
              <a:buFont typeface="Wingdings" charset="2"/>
              <a:buChar char="§"/>
              <a:defRPr/>
            </a:pPr>
            <a:r>
              <a:rPr lang="en-US" sz="3200" dirty="0">
                <a:cs typeface="Arial" pitchFamily="34" charset="0"/>
              </a:rPr>
              <a:t>Transparent</a:t>
            </a:r>
          </a:p>
          <a:p>
            <a:pPr>
              <a:spcAft>
                <a:spcPts val="0"/>
              </a:spcAft>
              <a:buFont typeface="Wingdings" charset="2"/>
              <a:buChar char="§"/>
              <a:defRPr/>
            </a:pPr>
            <a:r>
              <a:rPr lang="en-US" sz="3200" dirty="0">
                <a:cs typeface="Arial" pitchFamily="34" charset="0"/>
              </a:rPr>
              <a:t>Responsible</a:t>
            </a:r>
          </a:p>
          <a:p>
            <a:pPr>
              <a:spcAft>
                <a:spcPts val="0"/>
              </a:spcAft>
              <a:buFont typeface="Wingdings" charset="2"/>
              <a:buChar char="§"/>
              <a:defRPr/>
            </a:pPr>
            <a:r>
              <a:rPr lang="en-US" sz="3200" dirty="0">
                <a:cs typeface="Arial" pitchFamily="34" charset="0"/>
              </a:rPr>
              <a:t>Caring</a:t>
            </a:r>
          </a:p>
          <a:p>
            <a:pPr>
              <a:spcAft>
                <a:spcPts val="0"/>
              </a:spcAft>
              <a:buFont typeface="Wingdings" charset="2"/>
              <a:buChar char="§"/>
              <a:defRPr/>
            </a:pPr>
            <a:r>
              <a:rPr lang="en-US" sz="3200" dirty="0">
                <a:cs typeface="Arial" pitchFamily="34" charset="0"/>
              </a:rPr>
              <a:t>Consistent</a:t>
            </a:r>
          </a:p>
        </p:txBody>
      </p:sp>
      <p:pic>
        <p:nvPicPr>
          <p:cNvPr id="132100" name="Picture 4" descr="building-trust-1024x731.jpg">
            <a:extLst>
              <a:ext uri="{FF2B5EF4-FFF2-40B4-BE49-F238E27FC236}">
                <a16:creationId xmlns:a16="http://schemas.microsoft.com/office/drawing/2014/main" id="{6FCE37EB-456F-4424-B933-3D173D239C9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243" t="8731" r="11424" b="15395"/>
          <a:stretch>
            <a:fillRect/>
          </a:stretch>
        </p:blipFill>
        <p:spPr bwMode="auto">
          <a:xfrm>
            <a:off x="3859213" y="2282829"/>
            <a:ext cx="45720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D06057AF-A89B-4A6E-95B9-6690802B4EC6}"/>
              </a:ext>
            </a:extLst>
          </p:cNvPr>
          <p:cNvSpPr>
            <a:spLocks noGrp="1" noChangeArrowheads="1"/>
          </p:cNvSpPr>
          <p:nvPr>
            <p:ph type="title"/>
          </p:nvPr>
        </p:nvSpPr>
        <p:spPr/>
        <p:txBody>
          <a:bodyPr/>
          <a:lstStyle/>
          <a:p>
            <a:endParaRPr altLang="en-US" dirty="0">
              <a:ea typeface="ＭＳ Ｐゴシック" panose="020B0600070205080204" pitchFamily="34" charset="-128"/>
            </a:endParaRPr>
          </a:p>
        </p:txBody>
      </p:sp>
      <p:sp>
        <p:nvSpPr>
          <p:cNvPr id="147459" name="Content Placeholder 2">
            <a:extLst>
              <a:ext uri="{FF2B5EF4-FFF2-40B4-BE49-F238E27FC236}">
                <a16:creationId xmlns:a16="http://schemas.microsoft.com/office/drawing/2014/main" id="{28E51899-309F-4A6D-88CE-552FBBE77688}"/>
              </a:ext>
            </a:extLst>
          </p:cNvPr>
          <p:cNvSpPr>
            <a:spLocks noGrp="1" noChangeArrowheads="1"/>
          </p:cNvSpPr>
          <p:nvPr>
            <p:ph idx="1"/>
          </p:nvPr>
        </p:nvSpPr>
        <p:spPr/>
        <p:txBody>
          <a:bodyPr/>
          <a:lstStyle/>
          <a:p>
            <a:pPr>
              <a:buFontTx/>
              <a:buNone/>
            </a:pPr>
            <a:r>
              <a:rPr lang="en-US" altLang="en-US" sz="4400" i="1" dirty="0">
                <a:ea typeface="ＭＳ Ｐゴシック" panose="020B0600070205080204" pitchFamily="34" charset="-128"/>
                <a:cs typeface="Arial" panose="020B0604020202020204" pitchFamily="34" charset="0"/>
              </a:rPr>
              <a:t>What you do speaks so loudly that I cannot hear what you say.</a:t>
            </a:r>
          </a:p>
          <a:p>
            <a:pPr>
              <a:buFontTx/>
              <a:buNone/>
            </a:pPr>
            <a:r>
              <a:rPr lang="en-US" altLang="en-US" dirty="0">
                <a:ea typeface="ＭＳ Ｐゴシック" panose="020B0600070205080204" pitchFamily="34" charset="-128"/>
              </a:rPr>
              <a:t>										                                                   </a:t>
            </a:r>
            <a:r>
              <a:rPr lang="en-US" altLang="en-US" sz="2800" dirty="0">
                <a:ea typeface="ＭＳ Ｐゴシック" panose="020B0600070205080204" pitchFamily="34" charset="-128"/>
              </a:rPr>
              <a:t>--Ralph Waldo Emerson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9F5202F-282F-4368-8FC5-F2AB47DDE2EE}"/>
              </a:ext>
            </a:extLst>
          </p:cNvPr>
          <p:cNvSpPr>
            <a:spLocks noChangeArrowheads="1"/>
          </p:cNvSpPr>
          <p:nvPr/>
        </p:nvSpPr>
        <p:spPr bwMode="auto">
          <a:xfrm>
            <a:off x="3429004" y="4429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rgbClr val="FFFFFF"/>
              </a:solidFill>
            </a:endParaRPr>
          </a:p>
        </p:txBody>
      </p:sp>
      <p:pic>
        <p:nvPicPr>
          <p:cNvPr id="18435" name="Picture 3">
            <a:extLst>
              <a:ext uri="{FF2B5EF4-FFF2-40B4-BE49-F238E27FC236}">
                <a16:creationId xmlns:a16="http://schemas.microsoft.com/office/drawing/2014/main" id="{327CCC78-C43F-4BF2-9BB0-635A80CC18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15"/>
          <a:stretch>
            <a:fillRect/>
          </a:stretch>
        </p:blipFill>
        <p:spPr bwMode="auto">
          <a:xfrm>
            <a:off x="4" y="746125"/>
            <a:ext cx="9129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02072506-E1AC-4708-929E-8F9E034CFFBB}"/>
              </a:ext>
            </a:extLst>
          </p:cNvPr>
          <p:cNvSpPr txBox="1">
            <a:spLocks noChangeArrowheads="1"/>
          </p:cNvSpPr>
          <p:nvPr/>
        </p:nvSpPr>
        <p:spPr bwMode="auto">
          <a:xfrm>
            <a:off x="373067" y="1752600"/>
            <a:ext cx="25622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5000"/>
              </a:spcBef>
              <a:buClr>
                <a:schemeClr val="tx1"/>
              </a:buClr>
              <a:buFontTx/>
              <a:buNone/>
            </a:pPr>
            <a:r>
              <a:rPr lang="en-US" altLang="en-US" sz="2000" b="1" dirty="0">
                <a:latin typeface="Noteworthy Light"/>
                <a:ea typeface="Noteworthy Light"/>
                <a:cs typeface="Noteworthy Light"/>
              </a:rPr>
              <a:t>A PUBLIC HEARING</a:t>
            </a:r>
            <a:endParaRPr lang="en-US" altLang="en-US" b="1" dirty="0">
              <a:latin typeface="Noteworthy Light"/>
              <a:ea typeface="Noteworthy Light"/>
              <a:cs typeface="Noteworthy Light"/>
            </a:endParaRPr>
          </a:p>
        </p:txBody>
      </p:sp>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6506DC46-B9A0-4635-98BC-2D32898951FA}"/>
              </a:ext>
            </a:extLst>
          </p:cNvPr>
          <p:cNvSpPr>
            <a:spLocks noGrp="1" noChangeArrowheads="1"/>
          </p:cNvSpPr>
          <p:nvPr>
            <p:ph type="title"/>
          </p:nvPr>
        </p:nvSpPr>
        <p:spPr>
          <a:xfrm>
            <a:off x="573088" y="443883"/>
            <a:ext cx="8255000" cy="1145220"/>
          </a:xfrm>
        </p:spPr>
        <p:txBody>
          <a:bodyPr>
            <a:normAutofit/>
          </a:bodyPr>
          <a:lstStyle/>
          <a:p>
            <a:r>
              <a:rPr lang="en-US" altLang="en-US" sz="4000" b="1" dirty="0">
                <a:solidFill>
                  <a:srgbClr val="333092"/>
                </a:solidFill>
                <a:cs typeface="Arial" panose="020B0604020202020204" pitchFamily="34" charset="0"/>
              </a:rPr>
              <a:t>Things you can’t force Stakeholders to do</a:t>
            </a:r>
          </a:p>
        </p:txBody>
      </p:sp>
      <p:sp>
        <p:nvSpPr>
          <p:cNvPr id="3" name="Content Placeholder 2">
            <a:extLst>
              <a:ext uri="{FF2B5EF4-FFF2-40B4-BE49-F238E27FC236}">
                <a16:creationId xmlns:a16="http://schemas.microsoft.com/office/drawing/2014/main" id="{9CC00A30-1CE3-47E9-9367-C23E8C020A96}"/>
              </a:ext>
            </a:extLst>
          </p:cNvPr>
          <p:cNvSpPr>
            <a:spLocks noGrp="1"/>
          </p:cNvSpPr>
          <p:nvPr>
            <p:ph idx="1"/>
          </p:nvPr>
        </p:nvSpPr>
        <p:spPr>
          <a:xfrm>
            <a:off x="1844675" y="1960536"/>
            <a:ext cx="5837238" cy="3774439"/>
          </a:xfrm>
        </p:spPr>
        <p:txBody>
          <a:bodyPr>
            <a:normAutofit lnSpcReduction="10000"/>
          </a:bodyPr>
          <a:lstStyle/>
          <a:p>
            <a:pPr marL="557213" indent="-557213">
              <a:spcAft>
                <a:spcPts val="0"/>
              </a:spcAft>
              <a:buFont typeface="+mj-lt"/>
              <a:buAutoNum type="arabicPeriod"/>
              <a:defRPr/>
            </a:pPr>
            <a:r>
              <a:rPr lang="en-US" sz="3200" dirty="0">
                <a:cs typeface="Arial" pitchFamily="34" charset="0"/>
              </a:rPr>
              <a:t>Change their position</a:t>
            </a:r>
          </a:p>
          <a:p>
            <a:pPr marL="557213" indent="-557213">
              <a:spcAft>
                <a:spcPts val="0"/>
              </a:spcAft>
              <a:buFont typeface="+mj-lt"/>
              <a:buAutoNum type="arabicPeriod"/>
              <a:defRPr/>
            </a:pPr>
            <a:r>
              <a:rPr lang="en-US" sz="3200" dirty="0">
                <a:cs typeface="Arial" pitchFamily="34" charset="0"/>
              </a:rPr>
              <a:t>Trust you</a:t>
            </a:r>
          </a:p>
          <a:p>
            <a:pPr marL="557213" indent="-557213">
              <a:spcAft>
                <a:spcPts val="0"/>
              </a:spcAft>
              <a:buFont typeface="+mj-lt"/>
              <a:buAutoNum type="arabicPeriod"/>
              <a:defRPr/>
            </a:pPr>
            <a:r>
              <a:rPr lang="en-US" sz="3200" dirty="0">
                <a:cs typeface="Arial" pitchFamily="34" charset="0"/>
              </a:rPr>
              <a:t>Trust each other</a:t>
            </a:r>
          </a:p>
          <a:p>
            <a:pPr marL="557213" indent="-557213">
              <a:spcAft>
                <a:spcPts val="0"/>
              </a:spcAft>
              <a:buFont typeface="+mj-lt"/>
              <a:buAutoNum type="arabicPeriod"/>
              <a:defRPr/>
            </a:pPr>
            <a:r>
              <a:rPr lang="en-US" sz="3200" dirty="0">
                <a:cs typeface="Arial" pitchFamily="34" charset="0"/>
              </a:rPr>
              <a:t>Show up</a:t>
            </a:r>
          </a:p>
          <a:p>
            <a:pPr marL="557213" indent="-557213">
              <a:spcAft>
                <a:spcPts val="0"/>
              </a:spcAft>
              <a:buFont typeface="+mj-lt"/>
              <a:buAutoNum type="arabicPeriod"/>
              <a:defRPr/>
            </a:pPr>
            <a:r>
              <a:rPr lang="en-US" sz="3200" dirty="0">
                <a:cs typeface="Arial" pitchFamily="34" charset="0"/>
              </a:rPr>
              <a:t>Care</a:t>
            </a:r>
          </a:p>
          <a:p>
            <a:pPr marL="0" indent="0" algn="ctr">
              <a:spcAft>
                <a:spcPts val="0"/>
              </a:spcAft>
              <a:buNone/>
              <a:defRPr/>
            </a:pPr>
            <a:r>
              <a:rPr lang="en-US" sz="2800" i="1" dirty="0"/>
              <a:t>But you can create the environment </a:t>
            </a:r>
            <a:br>
              <a:rPr lang="en-US" sz="2800" i="1" dirty="0"/>
            </a:br>
            <a:r>
              <a:rPr lang="en-US" sz="2800" i="1" dirty="0"/>
              <a:t>where these changes may occur</a:t>
            </a:r>
          </a:p>
          <a:p>
            <a:pPr>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1914CD36-CF82-4298-9655-2ED60B19D0CB}"/>
              </a:ext>
            </a:extLst>
          </p:cNvPr>
          <p:cNvSpPr>
            <a:spLocks noGrp="1" noChangeArrowheads="1"/>
          </p:cNvSpPr>
          <p:nvPr>
            <p:ph type="title"/>
          </p:nvPr>
        </p:nvSpPr>
        <p:spPr>
          <a:xfrm>
            <a:off x="822960" y="286606"/>
            <a:ext cx="7543800" cy="1187087"/>
          </a:xfrm>
        </p:spPr>
        <p:txBody>
          <a:bodyPr>
            <a:normAutofit/>
          </a:bodyPr>
          <a:lstStyle/>
          <a:p>
            <a:r>
              <a:rPr altLang="en-US" sz="4400" dirty="0">
                <a:solidFill>
                  <a:srgbClr val="0070C0"/>
                </a:solidFill>
                <a:latin typeface="+mn-lt"/>
                <a:ea typeface="ＭＳ Ｐゴシック" panose="020B0600070205080204" pitchFamily="34" charset="-128"/>
              </a:rPr>
              <a:t>Keep </a:t>
            </a:r>
            <a:r>
              <a:rPr lang="en-US" altLang="en-US" sz="4400" dirty="0">
                <a:solidFill>
                  <a:srgbClr val="0070C0"/>
                </a:solidFill>
                <a:latin typeface="+mn-lt"/>
                <a:ea typeface="ＭＳ Ｐゴシック" panose="020B0600070205080204" pitchFamily="34" charset="-128"/>
              </a:rPr>
              <a:t>i</a:t>
            </a:r>
            <a:r>
              <a:rPr altLang="en-US" sz="4400" dirty="0">
                <a:solidFill>
                  <a:srgbClr val="0070C0"/>
                </a:solidFill>
                <a:latin typeface="+mn-lt"/>
                <a:ea typeface="ＭＳ Ｐゴシック" panose="020B0600070205080204" pitchFamily="34" charset="-128"/>
              </a:rPr>
              <a:t>n </a:t>
            </a:r>
            <a:r>
              <a:rPr lang="en-US" altLang="en-US" sz="4400" dirty="0">
                <a:solidFill>
                  <a:srgbClr val="0070C0"/>
                </a:solidFill>
                <a:latin typeface="+mn-lt"/>
                <a:ea typeface="ＭＳ Ｐゴシック" panose="020B0600070205080204" pitchFamily="34" charset="-128"/>
              </a:rPr>
              <a:t>m</a:t>
            </a:r>
            <a:r>
              <a:rPr altLang="en-US" sz="4400" dirty="0">
                <a:solidFill>
                  <a:srgbClr val="0070C0"/>
                </a:solidFill>
                <a:latin typeface="+mn-lt"/>
                <a:ea typeface="ＭＳ Ｐゴシック" panose="020B0600070205080204" pitchFamily="34" charset="-128"/>
              </a:rPr>
              <a:t>ind</a:t>
            </a:r>
            <a:r>
              <a:rPr lang="en-US" altLang="en-US" sz="4400" dirty="0">
                <a:solidFill>
                  <a:srgbClr val="0070C0"/>
                </a:solidFill>
                <a:latin typeface="+mn-lt"/>
                <a:ea typeface="ＭＳ Ｐゴシック" panose="020B0600070205080204" pitchFamily="34" charset="-128"/>
              </a:rPr>
              <a:t>…</a:t>
            </a:r>
            <a:endParaRPr altLang="en-US" sz="4400" dirty="0">
              <a:solidFill>
                <a:srgbClr val="0070C0"/>
              </a:solidFill>
              <a:latin typeface="+mn-lt"/>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A8B1AA1A-1BA4-498D-AABD-438BE2B1C19D}"/>
              </a:ext>
            </a:extLst>
          </p:cNvPr>
          <p:cNvSpPr>
            <a:spLocks noGrp="1"/>
          </p:cNvSpPr>
          <p:nvPr>
            <p:ph idx="1"/>
          </p:nvPr>
        </p:nvSpPr>
        <p:spPr/>
        <p:txBody>
          <a:bodyPr/>
          <a:lstStyle/>
          <a:p>
            <a:pPr marL="514350" indent="-514350">
              <a:buFont typeface="Calibri" charset="0"/>
              <a:buAutoNum type="arabicPeriod"/>
              <a:defRPr/>
            </a:pPr>
            <a:r>
              <a:rPr lang="en-US" sz="3200" dirty="0">
                <a:cs typeface="ＭＳ Ｐゴシック" charset="0"/>
              </a:rPr>
              <a:t>It’s harder than it looks</a:t>
            </a:r>
          </a:p>
          <a:p>
            <a:pPr marL="514350" indent="-514350">
              <a:buFont typeface="Calibri" charset="0"/>
              <a:buAutoNum type="arabicPeriod"/>
              <a:defRPr/>
            </a:pPr>
            <a:r>
              <a:rPr lang="en-US" sz="3200" dirty="0">
                <a:cs typeface="ＭＳ Ｐゴシック" charset="0"/>
              </a:rPr>
              <a:t>It’s more cultural than procedural</a:t>
            </a:r>
          </a:p>
          <a:p>
            <a:pPr marL="514350" indent="-514350">
              <a:buFont typeface="Calibri" charset="0"/>
              <a:buAutoNum type="arabicPeriod"/>
              <a:defRPr/>
            </a:pPr>
            <a:r>
              <a:rPr lang="en-US" sz="3200" dirty="0">
                <a:cs typeface="ＭＳ Ｐゴシック" charset="0"/>
              </a:rPr>
              <a:t>It helps you as much as it helps the community</a:t>
            </a:r>
          </a:p>
          <a:p>
            <a:pPr marL="514350" indent="-514350">
              <a:buFont typeface="Calibri" charset="0"/>
              <a:buAutoNum type="arabicPeriod"/>
              <a:defRPr/>
            </a:pPr>
            <a:r>
              <a:rPr lang="en-US" sz="3200" dirty="0">
                <a:cs typeface="ＭＳ Ｐゴシック" charset="0"/>
              </a:rPr>
              <a:t>Be honest about your credibility</a:t>
            </a:r>
          </a:p>
          <a:p>
            <a:pPr marL="514350" indent="-514350">
              <a:buFont typeface="Calibri" charset="0"/>
              <a:buAutoNum type="arabicPeriod"/>
              <a:defRPr/>
            </a:pPr>
            <a:r>
              <a:rPr lang="en-US" sz="3200" dirty="0">
                <a:cs typeface="ＭＳ Ｐゴシック" charset="0"/>
              </a:rPr>
              <a:t>You have more resources than you think</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C0204E2-E7BB-496E-8DEF-A88637709219}"/>
              </a:ext>
            </a:extLst>
          </p:cNvPr>
          <p:cNvSpPr>
            <a:spLocks noGrp="1" noChangeArrowheads="1"/>
          </p:cNvSpPr>
          <p:nvPr>
            <p:ph type="title"/>
          </p:nvPr>
        </p:nvSpPr>
        <p:spPr>
          <a:xfrm>
            <a:off x="490538" y="644525"/>
            <a:ext cx="7916862" cy="773570"/>
          </a:xfrm>
        </p:spPr>
        <p:txBody>
          <a:bodyPr>
            <a:normAutofit/>
          </a:bodyPr>
          <a:lstStyle/>
          <a:p>
            <a:r>
              <a:rPr lang="en-US" altLang="en-US" sz="4400" b="1" dirty="0">
                <a:solidFill>
                  <a:srgbClr val="333092"/>
                </a:solidFill>
              </a:rPr>
              <a:t>Five Steps for P2 Planning</a:t>
            </a:r>
          </a:p>
        </p:txBody>
      </p:sp>
      <p:sp>
        <p:nvSpPr>
          <p:cNvPr id="137219" name="Rectangle 3">
            <a:extLst>
              <a:ext uri="{FF2B5EF4-FFF2-40B4-BE49-F238E27FC236}">
                <a16:creationId xmlns:a16="http://schemas.microsoft.com/office/drawing/2014/main" id="{90CE573A-6A4D-4CAE-AAD1-29A80E457586}"/>
              </a:ext>
            </a:extLst>
          </p:cNvPr>
          <p:cNvSpPr>
            <a:spLocks noGrp="1" noChangeArrowheads="1"/>
          </p:cNvSpPr>
          <p:nvPr>
            <p:ph type="body" idx="1"/>
          </p:nvPr>
        </p:nvSpPr>
        <p:spPr bwMode="auto">
          <a:xfrm>
            <a:off x="971550" y="1958975"/>
            <a:ext cx="7435850" cy="3003550"/>
          </a:xfrm>
        </p:spPr>
        <p:txBody>
          <a:bodyPr wrap="square" numCol="1" anchor="t" anchorCtr="0" compatLnSpc="1">
            <a:prstTxWarp prst="textNoShape">
              <a:avLst/>
            </a:prstTxWarp>
            <a:noAutofit/>
          </a:bodyPr>
          <a:lstStyle/>
          <a:p>
            <a:pPr marL="457200" indent="-457200">
              <a:buFontTx/>
              <a:buAutoNum type="arabicPeriod"/>
            </a:pPr>
            <a:r>
              <a:rPr lang="en-US" altLang="en-US" sz="2800" dirty="0"/>
              <a:t>Define the problem and gain internal commitment</a:t>
            </a:r>
          </a:p>
          <a:p>
            <a:pPr marL="457200" indent="-457200">
              <a:buFontTx/>
              <a:buAutoNum type="arabicPeriod"/>
            </a:pPr>
            <a:r>
              <a:rPr lang="en-US" altLang="en-US" sz="2800" dirty="0"/>
              <a:t>Learn from the public</a:t>
            </a:r>
          </a:p>
          <a:p>
            <a:pPr marL="457200" indent="-457200">
              <a:buFontTx/>
              <a:buAutoNum type="arabicPeriod"/>
            </a:pPr>
            <a:r>
              <a:rPr lang="en-US" altLang="en-US" sz="2800" dirty="0"/>
              <a:t>Select the level of participation</a:t>
            </a:r>
          </a:p>
          <a:p>
            <a:pPr marL="457200" indent="-457200">
              <a:buFontTx/>
              <a:buAutoNum type="arabicPeriod"/>
            </a:pPr>
            <a:r>
              <a:rPr lang="en-US" altLang="en-US" sz="2800" dirty="0"/>
              <a:t>Define process and participation and communication objectives</a:t>
            </a:r>
          </a:p>
          <a:p>
            <a:pPr marL="457200" indent="-457200">
              <a:buFontTx/>
              <a:buAutoNum type="arabicPeriod"/>
            </a:pPr>
            <a:r>
              <a:rPr lang="en-US" altLang="en-US" sz="2800" dirty="0"/>
              <a:t>Design Public Participation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3538DF5D-1241-4964-B52E-74CDC5FDA2DE}"/>
              </a:ext>
            </a:extLst>
          </p:cNvPr>
          <p:cNvSpPr>
            <a:spLocks noGrp="1" noChangeArrowheads="1"/>
          </p:cNvSpPr>
          <p:nvPr>
            <p:ph type="title"/>
          </p:nvPr>
        </p:nvSpPr>
        <p:spPr>
          <a:xfrm>
            <a:off x="490538" y="523783"/>
            <a:ext cx="7916862" cy="1217705"/>
          </a:xfrm>
        </p:spPr>
        <p:txBody>
          <a:bodyPr>
            <a:normAutofit/>
          </a:bodyPr>
          <a:lstStyle/>
          <a:p>
            <a:r>
              <a:rPr lang="en-US" altLang="en-US" sz="4400" dirty="0">
                <a:solidFill>
                  <a:srgbClr val="333092"/>
                </a:solidFill>
              </a:rPr>
              <a:t>Step 1. Gain internal commitment</a:t>
            </a:r>
          </a:p>
        </p:txBody>
      </p:sp>
      <p:sp>
        <p:nvSpPr>
          <p:cNvPr id="175107" name="Rectangle 3">
            <a:extLst>
              <a:ext uri="{FF2B5EF4-FFF2-40B4-BE49-F238E27FC236}">
                <a16:creationId xmlns:a16="http://schemas.microsoft.com/office/drawing/2014/main" id="{46CB6E7C-9340-4899-997F-6EB4D590E7D6}"/>
              </a:ext>
            </a:extLst>
          </p:cNvPr>
          <p:cNvSpPr>
            <a:spLocks noGrp="1" noChangeArrowheads="1"/>
          </p:cNvSpPr>
          <p:nvPr>
            <p:ph type="body" idx="1"/>
          </p:nvPr>
        </p:nvSpPr>
        <p:spPr>
          <a:xfrm>
            <a:off x="836617" y="1958974"/>
            <a:ext cx="7570787" cy="3838143"/>
          </a:xfrm>
        </p:spPr>
        <p:txBody>
          <a:bodyPr>
            <a:normAutofit fontScale="62500" lnSpcReduction="20000"/>
          </a:bodyPr>
          <a:lstStyle/>
          <a:p>
            <a:pPr>
              <a:spcAft>
                <a:spcPts val="0"/>
              </a:spcAft>
              <a:buNone/>
              <a:defRPr/>
            </a:pPr>
            <a:r>
              <a:rPr lang="en-US" sz="5100" i="1" dirty="0">
                <a:solidFill>
                  <a:srgbClr val="C00000"/>
                </a:solidFill>
              </a:rPr>
              <a:t>Meeting…</a:t>
            </a:r>
          </a:p>
          <a:p>
            <a:pPr>
              <a:lnSpc>
                <a:spcPct val="120000"/>
              </a:lnSpc>
              <a:spcAft>
                <a:spcPts val="0"/>
              </a:spcAft>
              <a:defRPr/>
            </a:pPr>
            <a:r>
              <a:rPr lang="en-US" sz="5100" dirty="0"/>
              <a:t>Decision maker</a:t>
            </a:r>
          </a:p>
          <a:p>
            <a:pPr>
              <a:lnSpc>
                <a:spcPct val="120000"/>
              </a:lnSpc>
              <a:spcAft>
                <a:spcPts val="0"/>
              </a:spcAft>
              <a:defRPr/>
            </a:pPr>
            <a:r>
              <a:rPr lang="en-US" sz="5100" dirty="0"/>
              <a:t>Sponsor’s history and credibility</a:t>
            </a:r>
          </a:p>
          <a:p>
            <a:pPr>
              <a:lnSpc>
                <a:spcPct val="120000"/>
              </a:lnSpc>
              <a:spcAft>
                <a:spcPts val="0"/>
              </a:spcAft>
              <a:defRPr/>
            </a:pPr>
            <a:r>
              <a:rPr lang="en-US" sz="5100" dirty="0"/>
              <a:t>Problem definition</a:t>
            </a:r>
          </a:p>
          <a:p>
            <a:pPr>
              <a:lnSpc>
                <a:spcPct val="120000"/>
              </a:lnSpc>
              <a:spcAft>
                <a:spcPts val="0"/>
              </a:spcAft>
              <a:defRPr/>
            </a:pPr>
            <a:r>
              <a:rPr lang="en-US" sz="5100" dirty="0"/>
              <a:t>Preliminary list of stakeholders/issues</a:t>
            </a:r>
          </a:p>
          <a:p>
            <a:pPr>
              <a:lnSpc>
                <a:spcPct val="120000"/>
              </a:lnSpc>
              <a:spcAft>
                <a:spcPts val="0"/>
              </a:spcAft>
              <a:defRPr/>
            </a:pPr>
            <a:r>
              <a:rPr lang="en-US" sz="5100" dirty="0"/>
              <a:t>Preliminary IAP2 Spectrum level </a:t>
            </a:r>
          </a:p>
          <a:p>
            <a:pPr>
              <a:spcAft>
                <a:spcPts val="0"/>
              </a:spcAft>
              <a:defRPr/>
            </a:pPr>
            <a:endParaRPr lang="en-US" dirty="0"/>
          </a:p>
          <a:p>
            <a:pPr>
              <a:spcAft>
                <a:spcPts val="0"/>
              </a:spcAft>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C72EC511-E0EF-42C8-9679-56B577C64848}"/>
              </a:ext>
            </a:extLst>
          </p:cNvPr>
          <p:cNvSpPr>
            <a:spLocks noGrp="1" noChangeArrowheads="1"/>
          </p:cNvSpPr>
          <p:nvPr>
            <p:ph type="title"/>
          </p:nvPr>
        </p:nvSpPr>
        <p:spPr>
          <a:xfrm>
            <a:off x="822960" y="286607"/>
            <a:ext cx="7543800" cy="1231476"/>
          </a:xfrm>
        </p:spPr>
        <p:txBody>
          <a:bodyPr>
            <a:normAutofit/>
          </a:bodyPr>
          <a:lstStyle/>
          <a:p>
            <a:r>
              <a:rPr altLang="en-US" sz="4000" b="1" dirty="0">
                <a:solidFill>
                  <a:schemeClr val="accent1"/>
                </a:solidFill>
                <a:ea typeface="ＭＳ Ｐゴシック" panose="020B0600070205080204" pitchFamily="34" charset="-128"/>
              </a:rPr>
              <a:t> </a:t>
            </a:r>
            <a:r>
              <a:rPr altLang="en-US" sz="4400" b="1" dirty="0">
                <a:solidFill>
                  <a:schemeClr val="accent1"/>
                </a:solidFill>
                <a:ea typeface="ＭＳ Ｐゴシック" panose="020B0600070205080204" pitchFamily="34" charset="-128"/>
              </a:rPr>
              <a:t>Agree on the Problem</a:t>
            </a:r>
          </a:p>
        </p:txBody>
      </p:sp>
      <p:pic>
        <p:nvPicPr>
          <p:cNvPr id="141315" name="irc_mi" descr="http://cdn-www.i-am-bored.com/media/thumbnails/houston-we-have-a-problem-7%5b1%5d.png">
            <a:hlinkClick r:id="rId2"/>
            <a:extLst>
              <a:ext uri="{FF2B5EF4-FFF2-40B4-BE49-F238E27FC236}">
                <a16:creationId xmlns:a16="http://schemas.microsoft.com/office/drawing/2014/main" id="{1949E90F-E3F4-4EDB-9FA4-A312AC1A7402}"/>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6567" y="1752600"/>
            <a:ext cx="3267075" cy="404451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850C-47A7-4B70-A4BE-35394C231BF3}"/>
              </a:ext>
            </a:extLst>
          </p:cNvPr>
          <p:cNvSpPr>
            <a:spLocks noGrp="1"/>
          </p:cNvSpPr>
          <p:nvPr>
            <p:ph type="title"/>
          </p:nvPr>
        </p:nvSpPr>
        <p:spPr>
          <a:xfrm>
            <a:off x="822960" y="286606"/>
            <a:ext cx="7543800" cy="1294221"/>
          </a:xfrm>
        </p:spPr>
        <p:txBody>
          <a:bodyPr>
            <a:normAutofit/>
          </a:bodyPr>
          <a:lstStyle/>
          <a:p>
            <a:r>
              <a:rPr lang="en-US" sz="4400" b="1" dirty="0">
                <a:solidFill>
                  <a:schemeClr val="accent1"/>
                </a:solidFill>
              </a:rPr>
              <a:t>Coyotes are killing sheep</a:t>
            </a:r>
          </a:p>
        </p:txBody>
      </p:sp>
      <p:sp>
        <p:nvSpPr>
          <p:cNvPr id="3" name="Content Placeholder 2">
            <a:extLst>
              <a:ext uri="{FF2B5EF4-FFF2-40B4-BE49-F238E27FC236}">
                <a16:creationId xmlns:a16="http://schemas.microsoft.com/office/drawing/2014/main" id="{02B0EE7D-3F7E-4830-8507-09D014AAF7EA}"/>
              </a:ext>
            </a:extLst>
          </p:cNvPr>
          <p:cNvSpPr>
            <a:spLocks noGrp="1"/>
          </p:cNvSpPr>
          <p:nvPr>
            <p:ph sz="half" idx="1"/>
          </p:nvPr>
        </p:nvSpPr>
        <p:spPr/>
        <p:txBody>
          <a:bodyPr>
            <a:normAutofit fontScale="92500"/>
          </a:bodyPr>
          <a:lstStyle/>
          <a:p>
            <a:r>
              <a:rPr lang="en-US" sz="2800" i="1" dirty="0">
                <a:solidFill>
                  <a:schemeClr val="accent1"/>
                </a:solidFill>
              </a:rPr>
              <a:t>Ranchers</a:t>
            </a:r>
            <a:r>
              <a:rPr lang="en-US" sz="2800" dirty="0"/>
              <a:t> – we need approval to use a chemical known to kill coyotes</a:t>
            </a:r>
          </a:p>
          <a:p>
            <a:r>
              <a:rPr lang="en-US" sz="2800" i="1" dirty="0">
                <a:solidFill>
                  <a:schemeClr val="accent1"/>
                </a:solidFill>
              </a:rPr>
              <a:t>State Wildlife Agency </a:t>
            </a:r>
            <a:r>
              <a:rPr lang="en-US" sz="2800" dirty="0"/>
              <a:t>– worried about impact to ecosystem - need to find best way to kill coyotes</a:t>
            </a:r>
          </a:p>
          <a:p>
            <a:r>
              <a:rPr lang="en-US" sz="2800" i="1" dirty="0">
                <a:solidFill>
                  <a:schemeClr val="accent1"/>
                </a:solidFill>
              </a:rPr>
              <a:t>Environmental groups </a:t>
            </a:r>
            <a:r>
              <a:rPr lang="en-US" sz="2800" dirty="0"/>
              <a:t>– How do we save the sheep? </a:t>
            </a:r>
          </a:p>
        </p:txBody>
      </p:sp>
      <p:pic>
        <p:nvPicPr>
          <p:cNvPr id="1026" name="Picture 2" descr="My Turn: Killing coyotes doesn't help farmers">
            <a:extLst>
              <a:ext uri="{FF2B5EF4-FFF2-40B4-BE49-F238E27FC236}">
                <a16:creationId xmlns:a16="http://schemas.microsoft.com/office/drawing/2014/main" id="{60081749-721A-48E3-9BCD-5F35678079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9901" y="184573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 Thing: The Crafty Coyote|January/February 2017| TPW magazine">
            <a:extLst>
              <a:ext uri="{FF2B5EF4-FFF2-40B4-BE49-F238E27FC236}">
                <a16:creationId xmlns:a16="http://schemas.microsoft.com/office/drawing/2014/main" id="{A34F1133-431C-49CC-A5D2-263FF7B20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200" y="3699399"/>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6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D1F2A5A3-9222-49C7-BACB-8C843DB476A5}"/>
              </a:ext>
            </a:extLst>
          </p:cNvPr>
          <p:cNvSpPr>
            <a:spLocks noGrp="1" noChangeArrowheads="1"/>
          </p:cNvSpPr>
          <p:nvPr>
            <p:ph type="title"/>
          </p:nvPr>
        </p:nvSpPr>
        <p:spPr>
          <a:xfrm>
            <a:off x="490537" y="644525"/>
            <a:ext cx="8147435" cy="225488"/>
          </a:xfrm>
        </p:spPr>
        <p:txBody>
          <a:bodyPr>
            <a:noAutofit/>
          </a:bodyPr>
          <a:lstStyle/>
          <a:p>
            <a:endParaRPr lang="en-US" altLang="en-US" sz="4000" dirty="0">
              <a:solidFill>
                <a:srgbClr val="333092"/>
              </a:solidFill>
              <a:latin typeface="HelveticaNeueLT Std Thin"/>
            </a:endParaRPr>
          </a:p>
        </p:txBody>
      </p:sp>
      <p:sp>
        <p:nvSpPr>
          <p:cNvPr id="3" name="Content Placeholder 2">
            <a:extLst>
              <a:ext uri="{FF2B5EF4-FFF2-40B4-BE49-F238E27FC236}">
                <a16:creationId xmlns:a16="http://schemas.microsoft.com/office/drawing/2014/main" id="{33F00725-EF59-45CE-80E7-7CBFE1D01B24}"/>
              </a:ext>
            </a:extLst>
          </p:cNvPr>
          <p:cNvSpPr>
            <a:spLocks noGrp="1"/>
          </p:cNvSpPr>
          <p:nvPr>
            <p:ph idx="1"/>
          </p:nvPr>
        </p:nvSpPr>
        <p:spPr>
          <a:xfrm>
            <a:off x="490542" y="1958975"/>
            <a:ext cx="3811587" cy="3225584"/>
          </a:xfrm>
        </p:spPr>
        <p:txBody>
          <a:bodyPr/>
          <a:lstStyle/>
          <a:p>
            <a:pPr marL="0" indent="0">
              <a:spcAft>
                <a:spcPts val="0"/>
              </a:spcAft>
              <a:buNone/>
              <a:defRPr/>
            </a:pPr>
            <a:r>
              <a:rPr lang="en-US" sz="3200" dirty="0"/>
              <a:t>What is the problem needing to be solved?     </a:t>
            </a:r>
          </a:p>
          <a:p>
            <a:pPr marL="0" indent="0">
              <a:spcAft>
                <a:spcPts val="0"/>
              </a:spcAft>
              <a:buNone/>
              <a:defRPr/>
            </a:pPr>
            <a:r>
              <a:rPr lang="en-US" sz="3200" dirty="0"/>
              <a:t>What is the scope of the decision to be made? </a:t>
            </a:r>
          </a:p>
        </p:txBody>
      </p:sp>
      <p:pic>
        <p:nvPicPr>
          <p:cNvPr id="142340" name="Picture 3">
            <a:extLst>
              <a:ext uri="{FF2B5EF4-FFF2-40B4-BE49-F238E27FC236}">
                <a16:creationId xmlns:a16="http://schemas.microsoft.com/office/drawing/2014/main" id="{A1EE056A-6B0C-40B3-9274-65012B04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795"/>
          <a:stretch>
            <a:fillRect/>
          </a:stretch>
        </p:blipFill>
        <p:spPr bwMode="auto">
          <a:xfrm>
            <a:off x="4667117" y="644525"/>
            <a:ext cx="3811586" cy="468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FDDE3F96-90B3-416D-8616-938666EC9AC3}"/>
              </a:ext>
            </a:extLst>
          </p:cNvPr>
          <p:cNvSpPr>
            <a:spLocks noGrp="1" noChangeArrowheads="1"/>
          </p:cNvSpPr>
          <p:nvPr>
            <p:ph type="title"/>
          </p:nvPr>
        </p:nvSpPr>
        <p:spPr>
          <a:xfrm>
            <a:off x="490538" y="644524"/>
            <a:ext cx="7916862" cy="765821"/>
          </a:xfrm>
        </p:spPr>
        <p:txBody>
          <a:bodyPr>
            <a:normAutofit/>
          </a:bodyPr>
          <a:lstStyle/>
          <a:p>
            <a:r>
              <a:rPr lang="en-US" altLang="en-US" sz="4400" dirty="0">
                <a:solidFill>
                  <a:srgbClr val="333092"/>
                </a:solidFill>
              </a:rPr>
              <a:t>Step 2.  Learn from the public</a:t>
            </a:r>
          </a:p>
        </p:txBody>
      </p:sp>
      <p:sp>
        <p:nvSpPr>
          <p:cNvPr id="176131" name="Rectangle 3">
            <a:extLst>
              <a:ext uri="{FF2B5EF4-FFF2-40B4-BE49-F238E27FC236}">
                <a16:creationId xmlns:a16="http://schemas.microsoft.com/office/drawing/2014/main" id="{8028FF54-73BA-4772-B52C-1AFF16A1AAD2}"/>
              </a:ext>
            </a:extLst>
          </p:cNvPr>
          <p:cNvSpPr>
            <a:spLocks noGrp="1" noChangeArrowheads="1"/>
          </p:cNvSpPr>
          <p:nvPr>
            <p:ph type="body" idx="1"/>
          </p:nvPr>
        </p:nvSpPr>
        <p:spPr>
          <a:xfrm>
            <a:off x="1260479" y="1958975"/>
            <a:ext cx="7146925" cy="3660590"/>
          </a:xfrm>
        </p:spPr>
        <p:txBody>
          <a:bodyPr>
            <a:normAutofit/>
          </a:bodyPr>
          <a:lstStyle/>
          <a:p>
            <a:pPr>
              <a:spcAft>
                <a:spcPts val="0"/>
              </a:spcAft>
              <a:defRPr/>
            </a:pPr>
            <a:r>
              <a:rPr lang="en-US" sz="3600" dirty="0"/>
              <a:t>Talk to them!</a:t>
            </a:r>
          </a:p>
          <a:p>
            <a:pPr lvl="1">
              <a:spcAft>
                <a:spcPts val="0"/>
              </a:spcAft>
              <a:buFont typeface="Wingdings" pitchFamily="2" charset="2"/>
              <a:buChar char="ü"/>
              <a:defRPr/>
            </a:pPr>
            <a:r>
              <a:rPr lang="en-US" sz="3600" dirty="0"/>
              <a:t>Opinion leaders</a:t>
            </a:r>
          </a:p>
          <a:p>
            <a:pPr lvl="1">
              <a:spcAft>
                <a:spcPts val="0"/>
              </a:spcAft>
              <a:buFont typeface="Wingdings" pitchFamily="2" charset="2"/>
              <a:buChar char="ü"/>
              <a:defRPr/>
            </a:pPr>
            <a:r>
              <a:rPr lang="en-US" sz="3600" dirty="0"/>
              <a:t>Interest groups, organizations</a:t>
            </a:r>
          </a:p>
          <a:p>
            <a:pPr lvl="1">
              <a:spcAft>
                <a:spcPts val="0"/>
              </a:spcAft>
              <a:buFont typeface="Wingdings" pitchFamily="2" charset="2"/>
              <a:buChar char="ü"/>
              <a:defRPr/>
            </a:pPr>
            <a:r>
              <a:rPr lang="en-US" sz="3600" dirty="0"/>
              <a:t>Hard-to-reach</a:t>
            </a:r>
          </a:p>
          <a:p>
            <a:pPr lvl="1">
              <a:spcAft>
                <a:spcPts val="0"/>
              </a:spcAft>
              <a:buFont typeface="Wingdings" pitchFamily="2" charset="2"/>
              <a:buChar char="ü"/>
              <a:defRPr/>
            </a:pPr>
            <a:r>
              <a:rPr lang="en-US" sz="3600" dirty="0"/>
              <a:t>Beyond the “usual suspects”</a:t>
            </a:r>
          </a:p>
          <a:p>
            <a:pPr>
              <a:spcAft>
                <a:spcPts val="0"/>
              </a:spcAft>
              <a:defRPr/>
            </a:pPr>
            <a:r>
              <a:rPr lang="en-US" sz="3600" dirty="0"/>
              <a:t>Comprehensive list of stakeholders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598C0A35-78D2-4A7C-B328-5C6FDBD70C44}"/>
              </a:ext>
            </a:extLst>
          </p:cNvPr>
          <p:cNvSpPr>
            <a:spLocks noGrp="1" noChangeArrowheads="1"/>
          </p:cNvSpPr>
          <p:nvPr>
            <p:ph type="title"/>
          </p:nvPr>
        </p:nvSpPr>
        <p:spPr>
          <a:xfrm>
            <a:off x="348712" y="532660"/>
            <a:ext cx="8674638" cy="896090"/>
          </a:xfrm>
        </p:spPr>
        <p:txBody>
          <a:bodyPr>
            <a:normAutofit/>
          </a:bodyPr>
          <a:lstStyle/>
          <a:p>
            <a:r>
              <a:rPr lang="en-US" altLang="en-US" sz="2700" dirty="0">
                <a:solidFill>
                  <a:srgbClr val="B93939"/>
                </a:solidFill>
                <a:latin typeface="HelveticaNeueLT Std Thin"/>
                <a:ea typeface="ＭＳ Ｐゴシック" panose="020B0600070205080204" pitchFamily="34" charset="-128"/>
              </a:rPr>
              <a:t>    </a:t>
            </a:r>
            <a:r>
              <a:rPr lang="en-US" altLang="en-US" sz="4400" dirty="0">
                <a:solidFill>
                  <a:srgbClr val="0070C0"/>
                </a:solidFill>
                <a:ea typeface="ＭＳ Ｐゴシック" panose="020B0600070205080204" pitchFamily="34" charset="-128"/>
              </a:rPr>
              <a:t>The Full Range of Stakeholder Voices</a:t>
            </a:r>
          </a:p>
        </p:txBody>
      </p:sp>
      <p:sp>
        <p:nvSpPr>
          <p:cNvPr id="153603" name="Rectangle 3">
            <a:extLst>
              <a:ext uri="{FF2B5EF4-FFF2-40B4-BE49-F238E27FC236}">
                <a16:creationId xmlns:a16="http://schemas.microsoft.com/office/drawing/2014/main" id="{8B9E1662-1E67-42C8-AD26-83A962922BC3}"/>
              </a:ext>
            </a:extLst>
          </p:cNvPr>
          <p:cNvSpPr>
            <a:spLocks noGrp="1" noChangeArrowheads="1"/>
          </p:cNvSpPr>
          <p:nvPr>
            <p:ph idx="1"/>
          </p:nvPr>
        </p:nvSpPr>
        <p:spPr bwMode="auto">
          <a:xfrm>
            <a:off x="685800" y="1828800"/>
            <a:ext cx="7772400" cy="1200150"/>
          </a:xfrm>
        </p:spPr>
        <p:txBody>
          <a:bodyPr wrap="square" numCol="1" anchor="t" anchorCtr="0" compatLnSpc="1">
            <a:prstTxWarp prst="textNoShape">
              <a:avLst/>
            </a:prstTxWarp>
            <a:noAutofit/>
          </a:bodyPr>
          <a:lstStyle/>
          <a:p>
            <a:pPr>
              <a:buFont typeface="Wingdings" panose="05000000000000000000" pitchFamily="2" charset="2"/>
              <a:buChar char="§"/>
            </a:pPr>
            <a:r>
              <a:rPr lang="en-US" altLang="en-US" sz="3200" dirty="0">
                <a:ea typeface="ＭＳ Ｐゴシック" panose="020B0600070205080204" pitchFamily="34" charset="-128"/>
              </a:rPr>
              <a:t>Are the right stakeholders involved in your projects?</a:t>
            </a:r>
          </a:p>
          <a:p>
            <a:pPr>
              <a:buFont typeface="Wingdings" panose="05000000000000000000" pitchFamily="2" charset="2"/>
              <a:buChar char="§"/>
            </a:pPr>
            <a:r>
              <a:rPr lang="en-US" altLang="en-US" sz="3200" dirty="0">
                <a:ea typeface="ＭＳ Ｐゴシック" panose="020B0600070205080204" pitchFamily="34" charset="-128"/>
              </a:rPr>
              <a:t>How do you know?</a:t>
            </a:r>
          </a:p>
        </p:txBody>
      </p:sp>
      <p:pic>
        <p:nvPicPr>
          <p:cNvPr id="5" name="Picture 4" descr="simpsons_angry_mob">
            <a:extLst>
              <a:ext uri="{FF2B5EF4-FFF2-40B4-BE49-F238E27FC236}">
                <a16:creationId xmlns:a16="http://schemas.microsoft.com/office/drawing/2014/main" id="{64CD7265-61F5-467A-9A55-828D1457C72B}"/>
              </a:ext>
            </a:extLst>
          </p:cNvPr>
          <p:cNvPicPr>
            <a:picLocks noChangeAspect="1" noChangeArrowheads="1"/>
          </p:cNvPicPr>
          <p:nvPr/>
        </p:nvPicPr>
        <p:blipFill>
          <a:blip r:embed="rId3" cstate="print"/>
          <a:srcRect/>
          <a:stretch>
            <a:fillRect/>
          </a:stretch>
        </p:blipFill>
        <p:spPr bwMode="auto">
          <a:xfrm>
            <a:off x="1524000" y="3429000"/>
            <a:ext cx="6705600" cy="2536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3371EFCF-C4EF-4237-A79D-10B422089567}"/>
              </a:ext>
            </a:extLst>
          </p:cNvPr>
          <p:cNvSpPr>
            <a:spLocks noGrp="1" noChangeArrowheads="1"/>
          </p:cNvSpPr>
          <p:nvPr>
            <p:ph type="title"/>
          </p:nvPr>
        </p:nvSpPr>
        <p:spPr>
          <a:xfrm>
            <a:off x="958788" y="550416"/>
            <a:ext cx="8185212" cy="1069158"/>
          </a:xfrm>
        </p:spPr>
        <p:txBody>
          <a:bodyPr>
            <a:normAutofit/>
          </a:bodyPr>
          <a:lstStyle/>
          <a:p>
            <a:r>
              <a:rPr lang="en-US" altLang="en-US" sz="4400" dirty="0">
                <a:solidFill>
                  <a:srgbClr val="333092"/>
                </a:solidFill>
              </a:rPr>
              <a:t>Correlate stakeholders and issues</a:t>
            </a:r>
          </a:p>
        </p:txBody>
      </p:sp>
      <p:sp>
        <p:nvSpPr>
          <p:cNvPr id="177155" name="Rectangle 3">
            <a:extLst>
              <a:ext uri="{FF2B5EF4-FFF2-40B4-BE49-F238E27FC236}">
                <a16:creationId xmlns:a16="http://schemas.microsoft.com/office/drawing/2014/main" id="{4CD29FF0-C789-4EDD-B442-5B34916EFA62}"/>
              </a:ext>
            </a:extLst>
          </p:cNvPr>
          <p:cNvSpPr>
            <a:spLocks noGrp="1" noChangeArrowheads="1"/>
          </p:cNvSpPr>
          <p:nvPr>
            <p:ph type="body" idx="1"/>
          </p:nvPr>
        </p:nvSpPr>
        <p:spPr>
          <a:xfrm>
            <a:off x="1720819" y="1927224"/>
            <a:ext cx="6661150" cy="3574673"/>
          </a:xfrm>
        </p:spPr>
        <p:txBody>
          <a:bodyPr>
            <a:normAutofit fontScale="85000" lnSpcReduction="20000"/>
          </a:bodyPr>
          <a:lstStyle/>
          <a:p>
            <a:pPr>
              <a:spcAft>
                <a:spcPts val="0"/>
              </a:spcAft>
              <a:defRPr/>
            </a:pPr>
            <a:endParaRPr lang="en-US" dirty="0"/>
          </a:p>
          <a:p>
            <a:pPr>
              <a:spcAft>
                <a:spcPts val="0"/>
              </a:spcAft>
              <a:buFont typeface="Arial" panose="020B0604020202020204" pitchFamily="34" charset="0"/>
              <a:buChar char="•"/>
              <a:defRPr/>
            </a:pPr>
            <a:r>
              <a:rPr lang="en-US" sz="3900" dirty="0"/>
              <a:t>Issue</a:t>
            </a:r>
          </a:p>
          <a:p>
            <a:pPr>
              <a:spcAft>
                <a:spcPts val="0"/>
              </a:spcAft>
              <a:buFont typeface="Arial" panose="020B0604020202020204" pitchFamily="34" charset="0"/>
              <a:buChar char="•"/>
              <a:defRPr/>
            </a:pPr>
            <a:r>
              <a:rPr lang="en-US" sz="3900" dirty="0"/>
              <a:t>Stakeholder group</a:t>
            </a:r>
          </a:p>
          <a:p>
            <a:pPr>
              <a:spcAft>
                <a:spcPts val="0"/>
              </a:spcAft>
              <a:buFont typeface="Arial" panose="020B0604020202020204" pitchFamily="34" charset="0"/>
              <a:buChar char="•"/>
              <a:defRPr/>
            </a:pPr>
            <a:r>
              <a:rPr lang="en-US" sz="3900" dirty="0"/>
              <a:t>Level of concern</a:t>
            </a:r>
          </a:p>
          <a:p>
            <a:pPr>
              <a:spcAft>
                <a:spcPts val="0"/>
              </a:spcAft>
              <a:buFont typeface="Arial" panose="020B0604020202020204" pitchFamily="34" charset="0"/>
              <a:buChar char="•"/>
              <a:defRPr/>
            </a:pPr>
            <a:r>
              <a:rPr lang="en-US" sz="3900" dirty="0"/>
              <a:t>Level of impact </a:t>
            </a:r>
          </a:p>
          <a:p>
            <a:pPr>
              <a:spcAft>
                <a:spcPts val="0"/>
              </a:spcAft>
              <a:buFont typeface="Arial" panose="020B0604020202020204" pitchFamily="34" charset="0"/>
              <a:buChar char="•"/>
              <a:defRPr/>
            </a:pPr>
            <a:r>
              <a:rPr lang="en-US" sz="3900" dirty="0"/>
              <a:t>Geographic reference</a:t>
            </a:r>
          </a:p>
          <a:p>
            <a:pPr>
              <a:spcAft>
                <a:spcPts val="0"/>
              </a:spcAft>
              <a:buFont typeface="Arial" panose="020B0604020202020204" pitchFamily="34" charset="0"/>
              <a:buChar char="•"/>
              <a:defRPr/>
            </a:pPr>
            <a:r>
              <a:rPr lang="en-US" sz="3900" dirty="0"/>
              <a:t>Contacts</a:t>
            </a:r>
          </a:p>
          <a:p>
            <a:pPr>
              <a:spcAft>
                <a:spcPts val="0"/>
              </a:spcAft>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FD038CC-A576-4DA8-ACF8-6604BCBEF75C}"/>
              </a:ext>
            </a:extLst>
          </p:cNvPr>
          <p:cNvSpPr>
            <a:spLocks noGrp="1" noChangeArrowheads="1"/>
          </p:cNvSpPr>
          <p:nvPr>
            <p:ph type="title"/>
          </p:nvPr>
        </p:nvSpPr>
        <p:spPr>
          <a:xfrm>
            <a:off x="1143000" y="609600"/>
            <a:ext cx="7467600" cy="1066800"/>
          </a:xfrm>
        </p:spPr>
        <p:txBody>
          <a:bodyPr>
            <a:noAutofit/>
          </a:bodyPr>
          <a:lstStyle/>
          <a:p>
            <a:pPr algn="ctr" eaLnBrk="1" hangingPunct="1"/>
            <a:r>
              <a:rPr altLang="en-US" sz="4400" b="1" dirty="0">
                <a:solidFill>
                  <a:srgbClr val="0070C0"/>
                </a:solidFill>
                <a:ea typeface="ＭＳ Ｐゴシック" panose="020B0600070205080204" pitchFamily="34" charset="-128"/>
              </a:rPr>
              <a:t>What is meaningful </a:t>
            </a:r>
            <a:r>
              <a:rPr lang="en-US" altLang="en-US" sz="4400" b="1" dirty="0">
                <a:solidFill>
                  <a:srgbClr val="0070C0"/>
                </a:solidFill>
                <a:ea typeface="ＭＳ Ｐゴシック" panose="020B0600070205080204" pitchFamily="34" charset="-128"/>
              </a:rPr>
              <a:t>P</a:t>
            </a:r>
            <a:r>
              <a:rPr altLang="en-US" sz="4400" b="1" dirty="0">
                <a:solidFill>
                  <a:srgbClr val="0070C0"/>
                </a:solidFill>
                <a:ea typeface="ＭＳ Ｐゴシック" panose="020B0600070205080204" pitchFamily="34" charset="-128"/>
              </a:rPr>
              <a:t>ublic </a:t>
            </a:r>
            <a:r>
              <a:rPr lang="en-US" altLang="en-US" sz="4400" b="1" dirty="0">
                <a:solidFill>
                  <a:srgbClr val="0070C0"/>
                </a:solidFill>
                <a:ea typeface="ＭＳ Ｐゴシック" panose="020B0600070205080204" pitchFamily="34" charset="-128"/>
              </a:rPr>
              <a:t>P</a:t>
            </a:r>
            <a:r>
              <a:rPr altLang="en-US" sz="4400" b="1" dirty="0">
                <a:solidFill>
                  <a:srgbClr val="0070C0"/>
                </a:solidFill>
                <a:ea typeface="ＭＳ Ｐゴシック" panose="020B0600070205080204" pitchFamily="34" charset="-128"/>
              </a:rPr>
              <a:t>articipation</a:t>
            </a:r>
            <a:r>
              <a:rPr altLang="en-US" sz="4400" dirty="0">
                <a:solidFill>
                  <a:srgbClr val="0070C0"/>
                </a:solidFill>
                <a:ea typeface="ＭＳ Ｐゴシック" panose="020B0600070205080204" pitchFamily="34" charset="-128"/>
              </a:rPr>
              <a:t>?</a:t>
            </a:r>
          </a:p>
        </p:txBody>
      </p:sp>
      <p:sp>
        <p:nvSpPr>
          <p:cNvPr id="17411" name="Rectangle 3">
            <a:extLst>
              <a:ext uri="{FF2B5EF4-FFF2-40B4-BE49-F238E27FC236}">
                <a16:creationId xmlns:a16="http://schemas.microsoft.com/office/drawing/2014/main" id="{E7AC1444-1D01-4D15-8915-C515E902AAD7}"/>
              </a:ext>
            </a:extLst>
          </p:cNvPr>
          <p:cNvSpPr>
            <a:spLocks noGrp="1" noChangeArrowheads="1"/>
          </p:cNvSpPr>
          <p:nvPr>
            <p:ph idx="1"/>
          </p:nvPr>
        </p:nvSpPr>
        <p:spPr>
          <a:xfrm>
            <a:off x="1066800" y="1981200"/>
            <a:ext cx="7086600" cy="3505200"/>
          </a:xfrm>
        </p:spPr>
        <p:txBody>
          <a:bodyPr>
            <a:normAutofit/>
          </a:bodyPr>
          <a:lstStyle/>
          <a:p>
            <a:pPr eaLnBrk="1" hangingPunct="1">
              <a:lnSpc>
                <a:spcPct val="120000"/>
              </a:lnSpc>
              <a:buFontTx/>
              <a:buNone/>
              <a:defRPr/>
            </a:pPr>
            <a:r>
              <a:rPr lang="en-US" sz="3600" dirty="0"/>
              <a:t>	Any </a:t>
            </a:r>
            <a:r>
              <a:rPr lang="en-US" sz="3600" i="1" dirty="0">
                <a:solidFill>
                  <a:srgbClr val="C00000"/>
                </a:solidFill>
              </a:rPr>
              <a:t>process</a:t>
            </a:r>
            <a:r>
              <a:rPr lang="en-US" sz="3600" dirty="0"/>
              <a:t> that seeks to understand broad public values and </a:t>
            </a:r>
            <a:r>
              <a:rPr lang="en-US" sz="3600" i="1" dirty="0">
                <a:solidFill>
                  <a:srgbClr val="B93939"/>
                </a:solidFill>
              </a:rPr>
              <a:t>uses</a:t>
            </a:r>
            <a:r>
              <a:rPr lang="en-US" sz="3600" dirty="0"/>
              <a:t> input from the </a:t>
            </a:r>
            <a:r>
              <a:rPr lang="en-US" sz="3600" i="1" dirty="0">
                <a:solidFill>
                  <a:srgbClr val="C00000"/>
                </a:solidFill>
              </a:rPr>
              <a:t>full range </a:t>
            </a:r>
            <a:r>
              <a:rPr lang="en-US" sz="3600" dirty="0"/>
              <a:t>of stakeholder perspectives in a </a:t>
            </a:r>
            <a:r>
              <a:rPr lang="en-US" sz="3600" i="1" dirty="0">
                <a:solidFill>
                  <a:srgbClr val="B93939"/>
                </a:solidFill>
              </a:rPr>
              <a:t>planned</a:t>
            </a:r>
            <a:r>
              <a:rPr lang="en-US" sz="3600" dirty="0"/>
              <a:t> effort to improve decision-making.</a:t>
            </a:r>
            <a:endParaRPr lang="en-US" dirty="0"/>
          </a:p>
        </p:txBody>
      </p:sp>
    </p:spTree>
    <p:extLst>
      <p:ext uri="{BB962C8B-B14F-4D97-AF65-F5344CB8AC3E}">
        <p14:creationId xmlns:p14="http://schemas.microsoft.com/office/powerpoint/2010/main" val="25577076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295336FC-7AB6-4651-A481-D9E6C6DF6E2A}"/>
              </a:ext>
            </a:extLst>
          </p:cNvPr>
          <p:cNvSpPr>
            <a:spLocks noGrp="1" noChangeArrowheads="1"/>
          </p:cNvSpPr>
          <p:nvPr>
            <p:ph type="title"/>
          </p:nvPr>
        </p:nvSpPr>
        <p:spPr>
          <a:xfrm>
            <a:off x="490538" y="292964"/>
            <a:ext cx="8005392" cy="1512590"/>
          </a:xfrm>
        </p:spPr>
        <p:txBody>
          <a:bodyPr>
            <a:normAutofit/>
          </a:bodyPr>
          <a:lstStyle/>
          <a:p>
            <a:pPr algn="ctr"/>
            <a:r>
              <a:rPr lang="en-US" altLang="en-US" sz="4400" dirty="0">
                <a:solidFill>
                  <a:srgbClr val="333092"/>
                </a:solidFill>
                <a:latin typeface="+mn-lt"/>
              </a:rPr>
              <a:t>Step 3. Select Level of Participation and Promise</a:t>
            </a:r>
          </a:p>
        </p:txBody>
      </p:sp>
      <p:sp>
        <p:nvSpPr>
          <p:cNvPr id="180227" name="Rectangle 3">
            <a:extLst>
              <a:ext uri="{FF2B5EF4-FFF2-40B4-BE49-F238E27FC236}">
                <a16:creationId xmlns:a16="http://schemas.microsoft.com/office/drawing/2014/main" id="{F9503392-CF62-4DD0-9A9D-9E72300599C0}"/>
              </a:ext>
            </a:extLst>
          </p:cNvPr>
          <p:cNvSpPr>
            <a:spLocks noGrp="1" noChangeArrowheads="1"/>
          </p:cNvSpPr>
          <p:nvPr>
            <p:ph type="body" idx="1"/>
          </p:nvPr>
        </p:nvSpPr>
        <p:spPr>
          <a:xfrm>
            <a:off x="1170122" y="1470029"/>
            <a:ext cx="7237278" cy="4005263"/>
          </a:xfrm>
        </p:spPr>
        <p:txBody>
          <a:bodyPr/>
          <a:lstStyle/>
          <a:p>
            <a:pPr>
              <a:spcAft>
                <a:spcPts val="0"/>
              </a:spcAft>
              <a:defRPr/>
            </a:pPr>
            <a:endParaRPr lang="en-US" dirty="0"/>
          </a:p>
          <a:p>
            <a:pPr>
              <a:spcAft>
                <a:spcPts val="0"/>
              </a:spcAft>
              <a:defRPr/>
            </a:pPr>
            <a:r>
              <a:rPr lang="en-US" sz="3200" dirty="0"/>
              <a:t>Assess internal and external expectations</a:t>
            </a:r>
          </a:p>
          <a:p>
            <a:pPr>
              <a:spcAft>
                <a:spcPts val="0"/>
              </a:spcAft>
              <a:defRPr/>
            </a:pPr>
            <a:endParaRPr lang="en-US" sz="3200" dirty="0"/>
          </a:p>
          <a:p>
            <a:pPr>
              <a:spcAft>
                <a:spcPts val="0"/>
              </a:spcAft>
              <a:defRPr/>
            </a:pPr>
            <a:r>
              <a:rPr lang="en-US" sz="3200" dirty="0"/>
              <a:t>Select level on the IAP2 Spectrum</a:t>
            </a:r>
          </a:p>
          <a:p>
            <a:pPr>
              <a:spcAft>
                <a:spcPts val="0"/>
              </a:spcAft>
              <a:defRPr/>
            </a:pPr>
            <a:endParaRPr lang="en-US" sz="3200" dirty="0"/>
          </a:p>
          <a:p>
            <a:pPr>
              <a:spcAft>
                <a:spcPts val="0"/>
              </a:spcAft>
              <a:defRPr/>
            </a:pPr>
            <a:r>
              <a:rPr lang="en-US" sz="3200" dirty="0"/>
              <a:t>Assess “readiness”</a:t>
            </a:r>
          </a:p>
          <a:p>
            <a:pPr marL="0" indent="0">
              <a:spcAft>
                <a:spcPts val="0"/>
              </a:spcAft>
              <a:buNone/>
              <a:defRPr/>
            </a:pPr>
            <a:endParaRPr lang="en-US" sz="127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68B07A9-4257-4D57-90EA-86440A97F811}"/>
              </a:ext>
            </a:extLst>
          </p:cNvPr>
          <p:cNvSpPr>
            <a:spLocks noGrp="1" noChangeArrowheads="1"/>
          </p:cNvSpPr>
          <p:nvPr>
            <p:ph type="title"/>
          </p:nvPr>
        </p:nvSpPr>
        <p:spPr>
          <a:xfrm>
            <a:off x="381000" y="838200"/>
            <a:ext cx="8458200" cy="1143000"/>
          </a:xfrm>
        </p:spPr>
        <p:txBody>
          <a:bodyPr/>
          <a:lstStyle/>
          <a:p>
            <a:pPr eaLnBrk="1" hangingPunct="1"/>
            <a:endParaRPr altLang="en-US" dirty="0">
              <a:ea typeface="ＭＳ Ｐゴシック" panose="020B0600070205080204" pitchFamily="34" charset="-128"/>
            </a:endParaRPr>
          </a:p>
        </p:txBody>
      </p:sp>
      <p:sp>
        <p:nvSpPr>
          <p:cNvPr id="163843" name="Rectangle 3">
            <a:extLst>
              <a:ext uri="{FF2B5EF4-FFF2-40B4-BE49-F238E27FC236}">
                <a16:creationId xmlns:a16="http://schemas.microsoft.com/office/drawing/2014/main" id="{30296EE8-2952-45FD-AE34-82E0DC180E1D}"/>
              </a:ext>
            </a:extLst>
          </p:cNvPr>
          <p:cNvSpPr>
            <a:spLocks noGrp="1" noChangeArrowheads="1"/>
          </p:cNvSpPr>
          <p:nvPr>
            <p:ph idx="1"/>
          </p:nvPr>
        </p:nvSpPr>
        <p:spPr>
          <a:xfrm>
            <a:off x="685800" y="2228294"/>
            <a:ext cx="7772400" cy="4096305"/>
          </a:xfrm>
        </p:spPr>
        <p:txBody>
          <a:bodyPr/>
          <a:lstStyle/>
          <a:p>
            <a:pPr eaLnBrk="1" hangingPunct="1">
              <a:buFontTx/>
              <a:buNone/>
            </a:pPr>
            <a:r>
              <a:rPr lang="en-US" altLang="en-US" dirty="0">
                <a:ea typeface="ＭＳ Ｐゴシック" panose="020B0600070205080204" pitchFamily="34" charset="-128"/>
              </a:rPr>
              <a:t>	</a:t>
            </a:r>
            <a:r>
              <a:rPr lang="en-US" altLang="en-US" sz="4400" dirty="0">
                <a:ea typeface="ＭＳ Ｐゴシック" panose="020B0600070205080204" pitchFamily="34" charset="-128"/>
              </a:rPr>
              <a:t>The more </a:t>
            </a:r>
            <a:r>
              <a:rPr lang="en-US" altLang="en-US" sz="4400" b="1" i="1" dirty="0">
                <a:solidFill>
                  <a:srgbClr val="B93939"/>
                </a:solidFill>
                <a:ea typeface="ＭＳ Ｐゴシック" panose="020B0600070205080204" pitchFamily="34" charset="-128"/>
              </a:rPr>
              <a:t>opportunity</a:t>
            </a:r>
            <a:r>
              <a:rPr lang="en-US" altLang="en-US" sz="4400" b="1" i="1" dirty="0">
                <a:ea typeface="ＭＳ Ｐゴシック" panose="020B0600070205080204" pitchFamily="34" charset="-128"/>
              </a:rPr>
              <a:t> </a:t>
            </a:r>
            <a:r>
              <a:rPr lang="en-US" altLang="en-US" sz="4400" dirty="0">
                <a:ea typeface="ＭＳ Ｐゴシック" panose="020B0600070205080204" pitchFamily="34" charset="-128"/>
              </a:rPr>
              <a:t>for the public to </a:t>
            </a:r>
            <a:r>
              <a:rPr lang="en-US" altLang="en-US" sz="4400" b="1" i="1" dirty="0">
                <a:solidFill>
                  <a:srgbClr val="B93939"/>
                </a:solidFill>
                <a:ea typeface="ＭＳ Ｐゴシック" panose="020B0600070205080204" pitchFamily="34" charset="-128"/>
              </a:rPr>
              <a:t>influence</a:t>
            </a:r>
            <a:r>
              <a:rPr lang="en-US" altLang="en-US" sz="4400" dirty="0">
                <a:ea typeface="ＭＳ Ｐゴシック" panose="020B0600070205080204" pitchFamily="34" charset="-128"/>
              </a:rPr>
              <a:t> the decision, the higher </a:t>
            </a:r>
            <a:r>
              <a:rPr lang="en-US" altLang="en-US" sz="4400" b="1" i="1" dirty="0">
                <a:solidFill>
                  <a:srgbClr val="C00000"/>
                </a:solidFill>
                <a:ea typeface="ＭＳ Ｐゴシック" panose="020B0600070205080204" pitchFamily="34" charset="-128"/>
              </a:rPr>
              <a:t>level</a:t>
            </a:r>
            <a:r>
              <a:rPr lang="en-US" altLang="en-US" sz="4400" dirty="0">
                <a:ea typeface="ＭＳ Ｐゴシック" panose="020B0600070205080204" pitchFamily="34" charset="-128"/>
              </a:rPr>
              <a:t> public participation you are doing.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dirty="0"/>
          </a:p>
        </p:txBody>
      </p:sp>
      <p:pic>
        <p:nvPicPr>
          <p:cNvPr id="19459" name="Picture 6" descr="Public participation spectrum"/>
          <p:cNvPicPr>
            <a:picLocks noChangeAspect="1" noChangeArrowheads="1"/>
          </p:cNvPicPr>
          <p:nvPr/>
        </p:nvPicPr>
        <p:blipFill>
          <a:blip r:embed="rId3" cstate="print"/>
          <a:srcRect/>
          <a:stretch>
            <a:fillRect/>
          </a:stretch>
        </p:blipFill>
        <p:spPr bwMode="auto">
          <a:xfrm>
            <a:off x="0" y="238125"/>
            <a:ext cx="9140825" cy="63817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1A824FB6-7538-4FD6-8C11-821826423F95}"/>
              </a:ext>
            </a:extLst>
          </p:cNvPr>
          <p:cNvSpPr>
            <a:spLocks noGrp="1" noChangeArrowheads="1"/>
          </p:cNvSpPr>
          <p:nvPr>
            <p:ph type="title"/>
          </p:nvPr>
        </p:nvSpPr>
        <p:spPr>
          <a:xfrm>
            <a:off x="906651" y="0"/>
            <a:ext cx="7500749" cy="1837677"/>
          </a:xfrm>
        </p:spPr>
        <p:txBody>
          <a:bodyPr>
            <a:normAutofit fontScale="90000"/>
          </a:bodyPr>
          <a:lstStyle/>
          <a:p>
            <a:br>
              <a:rPr lang="en-US" altLang="en-US" i="1" dirty="0">
                <a:solidFill>
                  <a:srgbClr val="C00000"/>
                </a:solidFill>
                <a:latin typeface="HelveticaNeueLT Std Med"/>
              </a:rPr>
            </a:br>
            <a:br>
              <a:rPr lang="en-US" altLang="en-US" i="1" dirty="0">
                <a:solidFill>
                  <a:srgbClr val="C00000"/>
                </a:solidFill>
                <a:latin typeface="HelveticaNeueLT Std Med"/>
              </a:rPr>
            </a:br>
            <a:br>
              <a:rPr lang="en-US" altLang="en-US" i="1" dirty="0">
                <a:solidFill>
                  <a:srgbClr val="C00000"/>
                </a:solidFill>
                <a:latin typeface="HelveticaNeueLT Std Med"/>
              </a:rPr>
            </a:br>
            <a:r>
              <a:rPr lang="en-US" altLang="en-US" sz="4900" b="1" i="1" dirty="0">
                <a:solidFill>
                  <a:schemeClr val="accent1"/>
                </a:solidFill>
              </a:rPr>
              <a:t>Consider:</a:t>
            </a:r>
            <a:br>
              <a:rPr lang="en-US" altLang="en-US" sz="4900" b="1" i="1" dirty="0">
                <a:solidFill>
                  <a:schemeClr val="accent1"/>
                </a:solidFill>
              </a:rPr>
            </a:br>
            <a:endParaRPr lang="en-US" altLang="en-US" sz="4900" b="1" dirty="0">
              <a:solidFill>
                <a:schemeClr val="accent1"/>
              </a:solidFill>
            </a:endParaRPr>
          </a:p>
        </p:txBody>
      </p:sp>
      <p:sp>
        <p:nvSpPr>
          <p:cNvPr id="167939" name="Content Placeholder 2">
            <a:extLst>
              <a:ext uri="{FF2B5EF4-FFF2-40B4-BE49-F238E27FC236}">
                <a16:creationId xmlns:a16="http://schemas.microsoft.com/office/drawing/2014/main" id="{D52942F3-3267-481E-BA4A-0C3C0ECE97C8}"/>
              </a:ext>
            </a:extLst>
          </p:cNvPr>
          <p:cNvSpPr>
            <a:spLocks noGrp="1" noChangeArrowheads="1"/>
          </p:cNvSpPr>
          <p:nvPr>
            <p:ph idx="1"/>
          </p:nvPr>
        </p:nvSpPr>
        <p:spPr bwMode="auto">
          <a:xfrm>
            <a:off x="490538" y="1837678"/>
            <a:ext cx="7916862" cy="3808520"/>
          </a:xfrm>
        </p:spPr>
        <p:txBody>
          <a:bodyPr wrap="square" numCol="1" anchor="t" anchorCtr="0" compatLnSpc="1">
            <a:prstTxWarp prst="textNoShape">
              <a:avLst/>
            </a:prstTxWarp>
            <a:normAutofit/>
          </a:bodyPr>
          <a:lstStyle/>
          <a:p>
            <a:pPr marL="938213" lvl="2" indent="-342900"/>
            <a:r>
              <a:rPr lang="en-US" altLang="en-US" sz="3200" dirty="0"/>
              <a:t>Level of controversy</a:t>
            </a:r>
          </a:p>
          <a:p>
            <a:pPr marL="938213" lvl="2" indent="-342900"/>
            <a:r>
              <a:rPr lang="en-US" altLang="en-US" sz="3200" dirty="0"/>
              <a:t>Level of trust/distrust</a:t>
            </a:r>
          </a:p>
          <a:p>
            <a:pPr marL="938213" lvl="2" indent="-342900"/>
            <a:r>
              <a:rPr lang="en-US" altLang="en-US" sz="3200" dirty="0"/>
              <a:t>Impact decision will have on the public</a:t>
            </a:r>
          </a:p>
          <a:p>
            <a:pPr marL="938213" lvl="2" indent="-342900"/>
            <a:r>
              <a:rPr lang="en-US" altLang="en-US" sz="3200" dirty="0"/>
              <a:t>Extent to which the can public influence the decision</a:t>
            </a:r>
          </a:p>
          <a:p>
            <a:pPr marL="938213" lvl="2" indent="-342900"/>
            <a:r>
              <a:rPr lang="en-US" altLang="en-US" sz="3200" dirty="0"/>
              <a:t>Complexity and difficulty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CFF9C134-C93F-40A7-B13C-3865673A34C6}"/>
              </a:ext>
            </a:extLst>
          </p:cNvPr>
          <p:cNvSpPr>
            <a:spLocks noGrp="1" noChangeArrowheads="1"/>
          </p:cNvSpPr>
          <p:nvPr>
            <p:ph type="title"/>
          </p:nvPr>
        </p:nvSpPr>
        <p:spPr>
          <a:xfrm>
            <a:off x="488950" y="-231775"/>
            <a:ext cx="8229600" cy="1143000"/>
          </a:xfrm>
        </p:spPr>
        <p:txBody>
          <a:bodyPr>
            <a:normAutofit/>
          </a:bodyPr>
          <a:lstStyle/>
          <a:p>
            <a:r>
              <a:rPr altLang="en-US" sz="4000" dirty="0">
                <a:solidFill>
                  <a:srgbClr val="0070C0"/>
                </a:solidFill>
                <a:ea typeface="ＭＳ Ｐゴシック" panose="020B0600070205080204" pitchFamily="34" charset="-128"/>
              </a:rPr>
              <a:t>Spectrum Flowchart</a:t>
            </a:r>
          </a:p>
        </p:txBody>
      </p:sp>
      <p:pic>
        <p:nvPicPr>
          <p:cNvPr id="176131" name="Picture 3" descr="flowchart.jpg">
            <a:extLst>
              <a:ext uri="{FF2B5EF4-FFF2-40B4-BE49-F238E27FC236}">
                <a16:creationId xmlns:a16="http://schemas.microsoft.com/office/drawing/2014/main" id="{AFB306D6-BF68-4FBF-A945-780BF3E78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011561"/>
            <a:ext cx="409575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C6ED8E5-6601-4738-8B4C-12B8BC081B91}"/>
              </a:ext>
            </a:extLst>
          </p:cNvPr>
          <p:cNvSpPr>
            <a:spLocks noGrp="1" noChangeArrowheads="1"/>
          </p:cNvSpPr>
          <p:nvPr>
            <p:ph type="title"/>
          </p:nvPr>
        </p:nvSpPr>
        <p:spPr>
          <a:xfrm>
            <a:off x="379708" y="286606"/>
            <a:ext cx="7987052" cy="1450757"/>
          </a:xfrm>
        </p:spPr>
        <p:txBody>
          <a:bodyPr>
            <a:normAutofit/>
          </a:bodyPr>
          <a:lstStyle/>
          <a:p>
            <a:pPr eaLnBrk="1" hangingPunct="1"/>
            <a:r>
              <a:rPr lang="en-US" altLang="en-US" sz="4000" b="1" dirty="0">
                <a:solidFill>
                  <a:schemeClr val="accent1"/>
                </a:solidFill>
                <a:ea typeface="ＭＳ Ｐゴシック" panose="020B0600070205080204" pitchFamily="34" charset="-128"/>
              </a:rPr>
              <a:t>Step </a:t>
            </a:r>
            <a:r>
              <a:rPr altLang="en-US" sz="4000" b="1" dirty="0">
                <a:solidFill>
                  <a:schemeClr val="accent1"/>
                </a:solidFill>
                <a:ea typeface="ＭＳ Ｐゴシック" panose="020B0600070205080204" pitchFamily="34" charset="-128"/>
              </a:rPr>
              <a:t>4. </a:t>
            </a:r>
            <a:r>
              <a:rPr altLang="en-US" sz="4000" b="1" dirty="0">
                <a:solidFill>
                  <a:schemeClr val="accent1"/>
                </a:solidFill>
                <a:ea typeface="ＭＳ Ｐゴシック" panose="020B0600070205080204" pitchFamily="34" charset="-128"/>
                <a:cs typeface="Arial" panose="020B0604020202020204" pitchFamily="34" charset="0"/>
              </a:rPr>
              <a:t>Define </a:t>
            </a:r>
            <a:r>
              <a:rPr altLang="en-US" sz="4000" b="1" dirty="0">
                <a:solidFill>
                  <a:srgbClr val="0070C0"/>
                </a:solidFill>
                <a:ea typeface="ＭＳ Ｐゴシック" panose="020B0600070205080204" pitchFamily="34" charset="-128"/>
                <a:cs typeface="Arial" panose="020B0604020202020204" pitchFamily="34" charset="0"/>
              </a:rPr>
              <a:t>Your  </a:t>
            </a:r>
          </a:p>
        </p:txBody>
      </p:sp>
      <p:sp>
        <p:nvSpPr>
          <p:cNvPr id="177155" name="Rectangle 3">
            <a:extLst>
              <a:ext uri="{FF2B5EF4-FFF2-40B4-BE49-F238E27FC236}">
                <a16:creationId xmlns:a16="http://schemas.microsoft.com/office/drawing/2014/main" id="{7B26314A-8B05-47E6-ADE8-58BF5FD85B28}"/>
              </a:ext>
            </a:extLst>
          </p:cNvPr>
          <p:cNvSpPr>
            <a:spLocks noGrp="1" noChangeArrowheads="1"/>
          </p:cNvSpPr>
          <p:nvPr>
            <p:ph idx="1"/>
          </p:nvPr>
        </p:nvSpPr>
        <p:spPr>
          <a:xfrm>
            <a:off x="1066800" y="2332496"/>
            <a:ext cx="7620000" cy="3895272"/>
          </a:xfrm>
        </p:spPr>
        <p:txBody>
          <a:bodyPr>
            <a:noAutofit/>
          </a:bodyPr>
          <a:lstStyle/>
          <a:p>
            <a:pPr eaLnBrk="1" hangingPunct="1">
              <a:buFont typeface="Arial" panose="020B0604020202020204" pitchFamily="34" charset="0"/>
              <a:buChar char="•"/>
            </a:pPr>
            <a:r>
              <a:rPr lang="en-US" altLang="en-US" sz="3600" dirty="0">
                <a:ea typeface="ＭＳ Ｐゴシック" panose="020B0600070205080204" pitchFamily="34" charset="-128"/>
              </a:rPr>
              <a:t>Start at the beginning and lay out decision steps</a:t>
            </a:r>
          </a:p>
          <a:p>
            <a:pPr eaLnBrk="1" hangingPunct="1">
              <a:buFont typeface="Arial" panose="020B0604020202020204" pitchFamily="34" charset="0"/>
              <a:buChar char="•"/>
            </a:pPr>
            <a:r>
              <a:rPr lang="en-US" altLang="en-US" sz="3600" dirty="0">
                <a:ea typeface="ＭＳ Ｐゴシック" panose="020B0600070205080204" pitchFamily="34" charset="-128"/>
              </a:rPr>
              <a:t>Match public activities to project progress</a:t>
            </a:r>
          </a:p>
          <a:p>
            <a:pPr eaLnBrk="1" hangingPunct="1">
              <a:buFont typeface="Arial" panose="020B0604020202020204" pitchFamily="34" charset="0"/>
              <a:buChar char="•"/>
            </a:pPr>
            <a:r>
              <a:rPr lang="en-US" altLang="en-US" sz="3600" dirty="0">
                <a:ea typeface="ＭＳ Ｐゴシック" panose="020B0600070205080204" pitchFamily="34" charset="-128"/>
              </a:rPr>
              <a:t>Treat the public like decision makers with regard to information and involvement</a:t>
            </a:r>
          </a:p>
        </p:txBody>
      </p:sp>
      <p:pic>
        <p:nvPicPr>
          <p:cNvPr id="177156" name="irc_mi" descr="http://thumbs.dreamstime.com/x/gears-process-28141212.jpg">
            <a:hlinkClick r:id="rId3"/>
            <a:extLst>
              <a:ext uri="{FF2B5EF4-FFF2-40B4-BE49-F238E27FC236}">
                <a16:creationId xmlns:a16="http://schemas.microsoft.com/office/drawing/2014/main" id="{5D55D8B6-B66C-4DFB-84DE-A0DF2F63C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0774">
            <a:off x="4676681" y="103144"/>
            <a:ext cx="3967566" cy="203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9BDF74C-D2EC-4870-A588-4908E1C526FB}"/>
              </a:ext>
            </a:extLst>
          </p:cNvPr>
          <p:cNvSpPr>
            <a:spLocks noGrp="1" noChangeArrowheads="1"/>
          </p:cNvSpPr>
          <p:nvPr>
            <p:ph type="title"/>
          </p:nvPr>
        </p:nvSpPr>
        <p:spPr>
          <a:xfrm>
            <a:off x="1143000" y="1020767"/>
            <a:ext cx="7543800" cy="639357"/>
          </a:xfrm>
        </p:spPr>
        <p:txBody>
          <a:bodyPr>
            <a:noAutofit/>
          </a:bodyPr>
          <a:lstStyle/>
          <a:p>
            <a:pPr eaLnBrk="1" hangingPunct="1"/>
            <a:r>
              <a:rPr altLang="en-US" sz="4400" b="1" dirty="0">
                <a:solidFill>
                  <a:srgbClr val="0070C0"/>
                </a:solidFill>
                <a:ea typeface="ＭＳ Ｐゴシック" panose="020B0600070205080204" pitchFamily="34" charset="-128"/>
                <a:cs typeface="Arial" panose="020B0604020202020204" pitchFamily="34" charset="0"/>
              </a:rPr>
              <a:t>Clarify </a:t>
            </a:r>
            <a:r>
              <a:rPr lang="en-US" altLang="en-US" sz="4400" b="1" dirty="0">
                <a:solidFill>
                  <a:srgbClr val="0070C0"/>
                </a:solidFill>
                <a:ea typeface="ＭＳ Ｐゴシック" panose="020B0600070205080204" pitchFamily="34" charset="-128"/>
                <a:cs typeface="Arial" panose="020B0604020202020204" pitchFamily="34" charset="0"/>
              </a:rPr>
              <a:t>y</a:t>
            </a:r>
            <a:r>
              <a:rPr altLang="en-US" sz="4400" b="1" dirty="0">
                <a:solidFill>
                  <a:srgbClr val="0070C0"/>
                </a:solidFill>
                <a:ea typeface="ＭＳ Ｐゴシック" panose="020B0600070205080204" pitchFamily="34" charset="-128"/>
                <a:cs typeface="Arial" panose="020B0604020202020204" pitchFamily="34" charset="0"/>
              </a:rPr>
              <a:t>our </a:t>
            </a:r>
            <a:r>
              <a:rPr lang="en-US" altLang="en-US" sz="4400" b="1" dirty="0">
                <a:solidFill>
                  <a:srgbClr val="0070C0"/>
                </a:solidFill>
                <a:ea typeface="ＭＳ Ｐゴシック" panose="020B0600070205080204" pitchFamily="34" charset="-128"/>
                <a:cs typeface="Arial" panose="020B0604020202020204" pitchFamily="34" charset="0"/>
              </a:rPr>
              <a:t>d</a:t>
            </a:r>
            <a:r>
              <a:rPr altLang="en-US" sz="4400" b="1" dirty="0">
                <a:solidFill>
                  <a:srgbClr val="0070C0"/>
                </a:solidFill>
                <a:ea typeface="ＭＳ Ｐゴシック" panose="020B0600070205080204" pitchFamily="34" charset="-128"/>
                <a:cs typeface="Arial" panose="020B0604020202020204" pitchFamily="34" charset="0"/>
              </a:rPr>
              <a:t>ecision </a:t>
            </a:r>
            <a:r>
              <a:rPr lang="en-US" altLang="en-US" sz="4400" b="1" dirty="0">
                <a:solidFill>
                  <a:srgbClr val="0070C0"/>
                </a:solidFill>
                <a:ea typeface="ＭＳ Ｐゴシック" panose="020B0600070205080204" pitchFamily="34" charset="-128"/>
                <a:cs typeface="Arial" panose="020B0604020202020204" pitchFamily="34" charset="0"/>
              </a:rPr>
              <a:t>p</a:t>
            </a:r>
            <a:r>
              <a:rPr altLang="en-US" sz="4400" b="1" dirty="0">
                <a:solidFill>
                  <a:srgbClr val="0070C0"/>
                </a:solidFill>
                <a:ea typeface="ＭＳ Ｐゴシック" panose="020B0600070205080204" pitchFamily="34" charset="-128"/>
                <a:cs typeface="Arial" panose="020B0604020202020204" pitchFamily="34" charset="0"/>
              </a:rPr>
              <a:t>rocess</a:t>
            </a:r>
          </a:p>
        </p:txBody>
      </p:sp>
      <p:graphicFrame>
        <p:nvGraphicFramePr>
          <p:cNvPr id="6" name="Diagram 5">
            <a:extLst>
              <a:ext uri="{FF2B5EF4-FFF2-40B4-BE49-F238E27FC236}">
                <a16:creationId xmlns:a16="http://schemas.microsoft.com/office/drawing/2014/main" id="{5397AF15-5829-4E74-B405-CCC131A070AB}"/>
              </a:ext>
            </a:extLst>
          </p:cNvPr>
          <p:cNvGraphicFramePr/>
          <p:nvPr/>
        </p:nvGraphicFramePr>
        <p:xfrm>
          <a:off x="0" y="2286000"/>
          <a:ext cx="9144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9204" name="TextBox 3">
            <a:extLst>
              <a:ext uri="{FF2B5EF4-FFF2-40B4-BE49-F238E27FC236}">
                <a16:creationId xmlns:a16="http://schemas.microsoft.com/office/drawing/2014/main" id="{78B57D31-C72C-4772-87B3-44AF9901CA4C}"/>
              </a:ext>
            </a:extLst>
          </p:cNvPr>
          <p:cNvSpPr txBox="1">
            <a:spLocks noChangeArrowheads="1"/>
          </p:cNvSpPr>
          <p:nvPr/>
        </p:nvSpPr>
        <p:spPr bwMode="auto">
          <a:xfrm>
            <a:off x="722317" y="3962404"/>
            <a:ext cx="7964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i="1" dirty="0">
                <a:cs typeface="Arial" panose="020B0604020202020204" pitchFamily="34" charset="0"/>
              </a:rPr>
              <a:t>If you don’t know where you are going, you’ll end up some place else.  </a:t>
            </a:r>
            <a:r>
              <a:rPr lang="en-US" altLang="en-US" sz="2400" dirty="0"/>
              <a:t>--Yogi Berra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26BDC87-B208-A44B-A985-6D1C9B7293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CCFB52A-67A3-4C41-ACA9-AB9BB42172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DFA1469-2FFE-4A47-A945-C611ABDAAF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5E4353-5BE8-B848-B1D8-3448F3CD5D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FCC7B6B-9CE5-784A-B591-C951AADA9C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4688093-02B1-B14D-85F6-5CE82A141E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0D1185B-53E9-4F34-9693-3B0D8A684118}"/>
              </a:ext>
            </a:extLst>
          </p:cNvPr>
          <p:cNvSpPr>
            <a:spLocks noGrp="1" noChangeArrowheads="1"/>
          </p:cNvSpPr>
          <p:nvPr>
            <p:ph type="title"/>
          </p:nvPr>
        </p:nvSpPr>
        <p:spPr/>
        <p:txBody>
          <a:bodyPr>
            <a:normAutofit/>
          </a:bodyPr>
          <a:lstStyle/>
          <a:p>
            <a:pPr eaLnBrk="1" hangingPunct="1"/>
            <a:r>
              <a:rPr altLang="en-US" sz="4400" b="1" dirty="0">
                <a:solidFill>
                  <a:srgbClr val="0070C0"/>
                </a:solidFill>
                <a:ea typeface="ＭＳ Ｐゴシック" panose="020B0600070205080204" pitchFamily="34" charset="-128"/>
              </a:rPr>
              <a:t>A Good Process…</a:t>
            </a:r>
          </a:p>
        </p:txBody>
      </p:sp>
      <p:sp>
        <p:nvSpPr>
          <p:cNvPr id="181251" name="Rectangle 3">
            <a:extLst>
              <a:ext uri="{FF2B5EF4-FFF2-40B4-BE49-F238E27FC236}">
                <a16:creationId xmlns:a16="http://schemas.microsoft.com/office/drawing/2014/main" id="{0DBA2FE9-37B2-4E37-8EFB-091FA45F2E29}"/>
              </a:ext>
            </a:extLst>
          </p:cNvPr>
          <p:cNvSpPr>
            <a:spLocks noGrp="1" noChangeArrowheads="1"/>
          </p:cNvSpPr>
          <p:nvPr>
            <p:ph idx="1"/>
          </p:nvPr>
        </p:nvSpPr>
        <p:spPr>
          <a:xfrm>
            <a:off x="822960" y="2059618"/>
            <a:ext cx="7543800" cy="3809475"/>
          </a:xfrm>
        </p:spPr>
        <p:txBody>
          <a:bodyPr>
            <a:normAutofit/>
          </a:bodyPr>
          <a:lstStyle/>
          <a:p>
            <a:pPr eaLnBrk="1" hangingPunct="1"/>
            <a:r>
              <a:rPr lang="en-US" altLang="en-US" sz="3200" dirty="0">
                <a:ea typeface="ＭＳ Ｐゴシック" panose="020B0600070205080204" pitchFamily="34" charset="-128"/>
              </a:rPr>
              <a:t>Builds relationships</a:t>
            </a:r>
          </a:p>
          <a:p>
            <a:pPr eaLnBrk="1" hangingPunct="1"/>
            <a:r>
              <a:rPr lang="en-US" altLang="en-US" sz="3200" dirty="0">
                <a:ea typeface="ＭＳ Ｐゴシック" panose="020B0600070205080204" pitchFamily="34" charset="-128"/>
              </a:rPr>
              <a:t>Supports shared learning</a:t>
            </a:r>
          </a:p>
          <a:p>
            <a:pPr eaLnBrk="1" hangingPunct="1"/>
            <a:r>
              <a:rPr lang="en-US" altLang="en-US" sz="3200" dirty="0">
                <a:ea typeface="ＭＳ Ｐゴシック" panose="020B0600070205080204" pitchFamily="34" charset="-128"/>
              </a:rPr>
              <a:t>Matches techniques to issues and audience</a:t>
            </a:r>
          </a:p>
          <a:p>
            <a:pPr eaLnBrk="1" hangingPunct="1"/>
            <a:r>
              <a:rPr lang="en-US" altLang="en-US" sz="3200" dirty="0">
                <a:ea typeface="ＭＳ Ｐゴシック" panose="020B0600070205080204" pitchFamily="34" charset="-128"/>
              </a:rPr>
              <a:t>Sets clear objectives over time</a:t>
            </a:r>
          </a:p>
          <a:p>
            <a:pPr eaLnBrk="1" hangingPunct="1"/>
            <a:r>
              <a:rPr lang="en-US" altLang="en-US" sz="3200" dirty="0">
                <a:ea typeface="ＭＳ Ｐゴシック" panose="020B0600070205080204" pitchFamily="34" charset="-128"/>
              </a:rPr>
              <a:t>Responds to changing conditions and knowledge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15F6E46-FAB9-4337-9F2E-2B96F72CAB6A}"/>
              </a:ext>
            </a:extLst>
          </p:cNvPr>
          <p:cNvSpPr>
            <a:spLocks noGrp="1" noChangeArrowheads="1"/>
          </p:cNvSpPr>
          <p:nvPr>
            <p:ph type="title"/>
          </p:nvPr>
        </p:nvSpPr>
        <p:spPr>
          <a:xfrm>
            <a:off x="557939" y="286607"/>
            <a:ext cx="8066868" cy="1008794"/>
          </a:xfrm>
        </p:spPr>
        <p:txBody>
          <a:bodyPr>
            <a:noAutofit/>
          </a:bodyPr>
          <a:lstStyle/>
          <a:p>
            <a:pPr eaLnBrk="1" hangingPunct="1"/>
            <a:r>
              <a:rPr altLang="en-US" sz="4400" b="1" dirty="0">
                <a:solidFill>
                  <a:srgbClr val="0070C0"/>
                </a:solidFill>
                <a:ea typeface="ＭＳ Ｐゴシック" panose="020B0600070205080204" pitchFamily="34" charset="-128"/>
              </a:rPr>
              <a:t>Public participation is not an event</a:t>
            </a:r>
          </a:p>
        </p:txBody>
      </p:sp>
      <p:sp>
        <p:nvSpPr>
          <p:cNvPr id="183299" name="Rectangle 3">
            <a:extLst>
              <a:ext uri="{FF2B5EF4-FFF2-40B4-BE49-F238E27FC236}">
                <a16:creationId xmlns:a16="http://schemas.microsoft.com/office/drawing/2014/main" id="{87986998-0BE4-410D-9F5C-165CFC00D13E}"/>
              </a:ext>
            </a:extLst>
          </p:cNvPr>
          <p:cNvSpPr>
            <a:spLocks noGrp="1" noChangeArrowheads="1"/>
          </p:cNvSpPr>
          <p:nvPr>
            <p:ph idx="1"/>
          </p:nvPr>
        </p:nvSpPr>
        <p:spPr>
          <a:xfrm>
            <a:off x="1181100" y="1752600"/>
            <a:ext cx="6858000" cy="3810000"/>
          </a:xfrm>
        </p:spPr>
        <p:txBody>
          <a:bodyPr>
            <a:normAutofit lnSpcReduction="10000"/>
          </a:bodyPr>
          <a:lstStyle/>
          <a:p>
            <a:pPr eaLnBrk="1" hangingPunct="1">
              <a:buFont typeface="Wingdings" panose="05000000000000000000" pitchFamily="2" charset="2"/>
              <a:buChar char="§"/>
            </a:pPr>
            <a:r>
              <a:rPr lang="en-US" altLang="en-US" sz="3200" dirty="0">
                <a:ea typeface="ＭＳ Ｐゴシック" panose="020B0600070205080204" pitchFamily="34" charset="-128"/>
              </a:rPr>
              <a:t>Don’t rely on a single activity</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Pick your techniques last</a:t>
            </a:r>
          </a:p>
          <a:p>
            <a:pPr eaLnBrk="1" hangingPunct="1">
              <a:buFont typeface="Wingdings" panose="05000000000000000000" pitchFamily="2" charset="2"/>
              <a:buChar char="§"/>
            </a:pP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Don’t do parachute participation</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Be thoughtful about using polls</a:t>
            </a:r>
          </a:p>
          <a:p>
            <a:pPr eaLnBrk="1" hangingPunct="1"/>
            <a:endParaRPr lang="en-US" altLang="en-US" dirty="0">
              <a:ea typeface="ＭＳ Ｐゴシック" panose="020B0600070205080204" pitchFamily="34" charset="-128"/>
            </a:endParaRPr>
          </a:p>
        </p:txBody>
      </p:sp>
      <p:sp>
        <p:nvSpPr>
          <p:cNvPr id="183300" name="Text Box 4">
            <a:extLst>
              <a:ext uri="{FF2B5EF4-FFF2-40B4-BE49-F238E27FC236}">
                <a16:creationId xmlns:a16="http://schemas.microsoft.com/office/drawing/2014/main" id="{449FC2FC-AE56-4C8B-8374-65E3327B6B57}"/>
              </a:ext>
            </a:extLst>
          </p:cNvPr>
          <p:cNvSpPr txBox="1">
            <a:spLocks noChangeArrowheads="1"/>
          </p:cNvSpPr>
          <p:nvPr/>
        </p:nvSpPr>
        <p:spPr bwMode="auto">
          <a:xfrm>
            <a:off x="6096000" y="64912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sz="1800" dirty="0">
              <a:solidFill>
                <a:srgbClr val="2664E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59DE56AB-BF57-481E-AB97-9CABA8FEC322}"/>
              </a:ext>
            </a:extLst>
          </p:cNvPr>
          <p:cNvSpPr>
            <a:spLocks noGrp="1" noChangeArrowheads="1"/>
          </p:cNvSpPr>
          <p:nvPr>
            <p:ph type="title"/>
          </p:nvPr>
        </p:nvSpPr>
        <p:spPr>
          <a:xfrm>
            <a:off x="689675" y="550189"/>
            <a:ext cx="8530525" cy="945235"/>
          </a:xfrm>
        </p:spPr>
        <p:txBody>
          <a:bodyPr>
            <a:noAutofit/>
          </a:bodyPr>
          <a:lstStyle/>
          <a:p>
            <a:r>
              <a:rPr altLang="en-US" sz="4400" b="1" dirty="0">
                <a:solidFill>
                  <a:srgbClr val="0070C0"/>
                </a:solidFill>
                <a:ea typeface="ＭＳ Ｐゴシック" panose="020B0600070205080204" pitchFamily="34" charset="-128"/>
              </a:rPr>
              <a:t>Start Early!</a:t>
            </a:r>
            <a:br>
              <a:rPr altLang="en-US" sz="4400" b="1" dirty="0">
                <a:ea typeface="ＭＳ Ｐゴシック" panose="020B0600070205080204" pitchFamily="34" charset="-128"/>
              </a:rPr>
            </a:br>
            <a:endParaRPr altLang="en-US" sz="4400" b="1" dirty="0">
              <a:ea typeface="ＭＳ Ｐゴシック" panose="020B0600070205080204" pitchFamily="34" charset="-128"/>
            </a:endParaRPr>
          </a:p>
        </p:txBody>
      </p:sp>
      <p:pic>
        <p:nvPicPr>
          <p:cNvPr id="185347" name="Picture 3">
            <a:extLst>
              <a:ext uri="{FF2B5EF4-FFF2-40B4-BE49-F238E27FC236}">
                <a16:creationId xmlns:a16="http://schemas.microsoft.com/office/drawing/2014/main" id="{35DACBB6-CA61-42DA-BD5D-9F6644C07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820"/>
          <a:stretch>
            <a:fillRect/>
          </a:stretch>
        </p:blipFill>
        <p:spPr bwMode="auto">
          <a:xfrm>
            <a:off x="116237" y="1371600"/>
            <a:ext cx="893477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492D4F-0F45-4D05-8C23-7E8165C9013A}"/>
              </a:ext>
            </a:extLst>
          </p:cNvPr>
          <p:cNvSpPr>
            <a:spLocks noGrp="1" noChangeArrowheads="1"/>
          </p:cNvSpPr>
          <p:nvPr>
            <p:ph type="title" idx="4294967295"/>
          </p:nvPr>
        </p:nvSpPr>
        <p:spPr>
          <a:xfrm>
            <a:off x="490538" y="692459"/>
            <a:ext cx="7886700" cy="701336"/>
          </a:xfrm>
        </p:spPr>
        <p:txBody>
          <a:bodyPr anchor="t">
            <a:noAutofit/>
          </a:bodyPr>
          <a:lstStyle/>
          <a:p>
            <a:r>
              <a:rPr lang="en-US" altLang="en-US" sz="4400" b="1" dirty="0">
                <a:solidFill>
                  <a:schemeClr val="tx2">
                    <a:lumMod val="60000"/>
                    <a:lumOff val="40000"/>
                  </a:schemeClr>
                </a:solidFill>
              </a:rPr>
              <a:t>Public Participation is</a:t>
            </a:r>
            <a:r>
              <a:rPr lang="en-US" altLang="en-US" sz="4400" b="1" dirty="0"/>
              <a:t>…</a:t>
            </a:r>
            <a:br>
              <a:rPr lang="en-US" altLang="en-US" sz="4400" b="1" dirty="0"/>
            </a:br>
            <a:endParaRPr lang="en-US" altLang="en-US" sz="4400" b="1" dirty="0"/>
          </a:p>
        </p:txBody>
      </p:sp>
      <p:sp>
        <p:nvSpPr>
          <p:cNvPr id="307203" name="Rectangle 3">
            <a:extLst>
              <a:ext uri="{FF2B5EF4-FFF2-40B4-BE49-F238E27FC236}">
                <a16:creationId xmlns:a16="http://schemas.microsoft.com/office/drawing/2014/main" id="{969563F5-00C0-45AD-B283-6D8C7997990F}"/>
              </a:ext>
            </a:extLst>
          </p:cNvPr>
          <p:cNvSpPr>
            <a:spLocks noGrp="1" noChangeArrowheads="1"/>
          </p:cNvSpPr>
          <p:nvPr>
            <p:ph type="body" idx="4294967295"/>
          </p:nvPr>
        </p:nvSpPr>
        <p:spPr>
          <a:xfrm>
            <a:off x="3781887" y="1841500"/>
            <a:ext cx="4904917" cy="4133172"/>
          </a:xfrm>
        </p:spPr>
        <p:txBody>
          <a:bodyPr>
            <a:normAutofit/>
          </a:bodyPr>
          <a:lstStyle/>
          <a:p>
            <a:pPr>
              <a:lnSpc>
                <a:spcPct val="75000"/>
              </a:lnSpc>
              <a:spcBef>
                <a:spcPct val="50000"/>
              </a:spcBef>
              <a:spcAft>
                <a:spcPts val="0"/>
              </a:spcAft>
              <a:defRPr/>
            </a:pPr>
            <a:r>
              <a:rPr lang="en-US" sz="2400" dirty="0"/>
              <a:t>Any process that </a:t>
            </a:r>
            <a:r>
              <a:rPr lang="en-US" sz="2400" i="1" dirty="0">
                <a:solidFill>
                  <a:srgbClr val="FF0000"/>
                </a:solidFill>
              </a:rPr>
              <a:t>solicits</a:t>
            </a:r>
            <a:r>
              <a:rPr lang="en-US" sz="2400" dirty="0"/>
              <a:t> input from the public and </a:t>
            </a:r>
            <a:r>
              <a:rPr lang="en-US" sz="2400" i="1" dirty="0">
                <a:solidFill>
                  <a:srgbClr val="FF0000"/>
                </a:solidFill>
              </a:rPr>
              <a:t>uses</a:t>
            </a:r>
            <a:r>
              <a:rPr lang="en-US" sz="2400" dirty="0"/>
              <a:t> that input in making decisions</a:t>
            </a:r>
          </a:p>
          <a:p>
            <a:pPr fontAlgn="auto">
              <a:lnSpc>
                <a:spcPct val="75000"/>
              </a:lnSpc>
              <a:spcBef>
                <a:spcPct val="50000"/>
              </a:spcBef>
              <a:spcAft>
                <a:spcPct val="40000"/>
              </a:spcAft>
              <a:defRPr/>
            </a:pPr>
            <a:r>
              <a:rPr lang="en-US" altLang="en-US" sz="2400" dirty="0"/>
              <a:t>Public participation </a:t>
            </a:r>
            <a:r>
              <a:rPr lang="en-US" altLang="en-US" sz="2400" i="1" dirty="0">
                <a:solidFill>
                  <a:srgbClr val="FF0000"/>
                </a:solidFill>
              </a:rPr>
              <a:t>DOES NOT </a:t>
            </a:r>
            <a:r>
              <a:rPr lang="en-US" altLang="en-US" sz="2400" dirty="0"/>
              <a:t>mean giving up decision-making authority</a:t>
            </a:r>
          </a:p>
          <a:p>
            <a:pPr fontAlgn="auto">
              <a:lnSpc>
                <a:spcPct val="75000"/>
              </a:lnSpc>
              <a:spcBef>
                <a:spcPct val="50000"/>
              </a:spcBef>
              <a:spcAft>
                <a:spcPct val="40000"/>
              </a:spcAft>
              <a:defRPr/>
            </a:pPr>
            <a:r>
              <a:rPr lang="en-US" sz="2400" dirty="0"/>
              <a:t>It does mean being honest and transparent, clarifying your decision-making process, and knowing how to involve the public </a:t>
            </a:r>
            <a:r>
              <a:rPr lang="en-US" sz="2400" i="1" dirty="0">
                <a:solidFill>
                  <a:srgbClr val="FF0000"/>
                </a:solidFill>
              </a:rPr>
              <a:t>BEFORE</a:t>
            </a:r>
            <a:r>
              <a:rPr lang="en-US" sz="2400" dirty="0"/>
              <a:t> you make the decision</a:t>
            </a:r>
          </a:p>
        </p:txBody>
      </p:sp>
      <p:pic>
        <p:nvPicPr>
          <p:cNvPr id="95236" name="Picture 4" descr="Community involvement">
            <a:extLst>
              <a:ext uri="{FF2B5EF4-FFF2-40B4-BE49-F238E27FC236}">
                <a16:creationId xmlns:a16="http://schemas.microsoft.com/office/drawing/2014/main" id="{5B71CB33-03EA-4BC3-89E6-A67EC4553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85954"/>
            <a:ext cx="3200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10145424-059F-43DB-B654-14E6C868FEB7}"/>
              </a:ext>
            </a:extLst>
          </p:cNvPr>
          <p:cNvSpPr>
            <a:spLocks noGrp="1" noChangeArrowheads="1"/>
          </p:cNvSpPr>
          <p:nvPr>
            <p:ph type="title"/>
          </p:nvPr>
        </p:nvSpPr>
        <p:spPr>
          <a:xfrm>
            <a:off x="490538" y="266330"/>
            <a:ext cx="7916862" cy="1260629"/>
          </a:xfrm>
        </p:spPr>
        <p:txBody>
          <a:bodyPr>
            <a:normAutofit fontScale="90000"/>
          </a:bodyPr>
          <a:lstStyle/>
          <a:p>
            <a:pPr algn="ctr"/>
            <a:br>
              <a:rPr lang="en-US" altLang="en-US" b="1" dirty="0">
                <a:solidFill>
                  <a:srgbClr val="333092"/>
                </a:solidFill>
                <a:latin typeface="HelveticaNeueLT Std Thin"/>
              </a:rPr>
            </a:br>
            <a:br>
              <a:rPr lang="en-US" altLang="en-US" b="1" dirty="0">
                <a:solidFill>
                  <a:srgbClr val="333092"/>
                </a:solidFill>
                <a:latin typeface="HelveticaNeueLT Std Thin"/>
              </a:rPr>
            </a:br>
            <a:r>
              <a:rPr lang="en-US" altLang="en-US" sz="4900" b="1" dirty="0">
                <a:solidFill>
                  <a:srgbClr val="333092"/>
                </a:solidFill>
              </a:rPr>
              <a:t>Step 5. Design P2 Plan</a:t>
            </a:r>
          </a:p>
        </p:txBody>
      </p:sp>
      <p:sp>
        <p:nvSpPr>
          <p:cNvPr id="192515" name="Content Placeholder 2">
            <a:extLst>
              <a:ext uri="{FF2B5EF4-FFF2-40B4-BE49-F238E27FC236}">
                <a16:creationId xmlns:a16="http://schemas.microsoft.com/office/drawing/2014/main" id="{7CBE7B72-8B06-4F50-996F-5875C5724433}"/>
              </a:ext>
            </a:extLst>
          </p:cNvPr>
          <p:cNvSpPr>
            <a:spLocks noGrp="1" noChangeArrowheads="1"/>
          </p:cNvSpPr>
          <p:nvPr>
            <p:ph idx="1"/>
          </p:nvPr>
        </p:nvSpPr>
        <p:spPr bwMode="auto">
          <a:xfrm>
            <a:off x="490538" y="1841504"/>
            <a:ext cx="7916862" cy="4053269"/>
          </a:xfrm>
        </p:spPr>
        <p:txBody>
          <a:bodyPr wrap="square" numCol="1" anchor="t" anchorCtr="0" compatLnSpc="1">
            <a:prstTxWarp prst="textNoShape">
              <a:avLst/>
            </a:prstTxWarp>
            <a:noAutofit/>
          </a:bodyPr>
          <a:lstStyle/>
          <a:p>
            <a:pPr>
              <a:buFont typeface="Arial" panose="020B0604020202020204" pitchFamily="34" charset="0"/>
              <a:buNone/>
            </a:pPr>
            <a:r>
              <a:rPr lang="en-US" altLang="en-US" sz="3200" i="1" dirty="0">
                <a:solidFill>
                  <a:srgbClr val="C00000"/>
                </a:solidFill>
              </a:rPr>
              <a:t>Think about…</a:t>
            </a:r>
          </a:p>
          <a:p>
            <a:r>
              <a:rPr lang="en-US" altLang="en-US" sz="3200" dirty="0"/>
              <a:t>Problem statement, Spectrum, participation objectives, overall process, desired outcomes.  What are some big ideas for the P2 Plan?</a:t>
            </a:r>
          </a:p>
          <a:p>
            <a:r>
              <a:rPr lang="en-US" altLang="en-US" sz="3200" dirty="0"/>
              <a:t>How you intend to involve key stakeholders as well as those in the outer orbits </a:t>
            </a:r>
          </a:p>
          <a:p>
            <a:r>
              <a:rPr lang="en-US" altLang="en-US" sz="3200" dirty="0"/>
              <a:t>Most appropriate technique(s) for each decision step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10217" y="194930"/>
            <a:ext cx="8362762" cy="1392288"/>
          </a:xfrm>
          <a:solidFill>
            <a:schemeClr val="accent1">
              <a:lumMod val="60000"/>
              <a:lumOff val="40000"/>
            </a:schemeClr>
          </a:solidFill>
        </p:spPr>
        <p:txBody>
          <a:bodyPr>
            <a:normAutofit/>
          </a:bodyPr>
          <a:lstStyle/>
          <a:p>
            <a:r>
              <a:rPr lang="en-US" sz="3200" b="1" dirty="0"/>
              <a:t>P2 Techniques Support P2 Objectives and </a:t>
            </a:r>
            <a:br>
              <a:rPr lang="en-US" sz="3200" b="1" dirty="0"/>
            </a:br>
            <a:r>
              <a:rPr lang="en-US" sz="3200" b="1" dirty="0"/>
              <a:t>Match the Communication Format</a:t>
            </a:r>
            <a:endParaRPr lang="th-TH" sz="3200" b="1" dirty="0">
              <a:cs typeface="Angsana New" pitchFamily="18" charset="-34"/>
            </a:endParaRPr>
          </a:p>
        </p:txBody>
      </p:sp>
      <p:sp>
        <p:nvSpPr>
          <p:cNvPr id="106499" name="Text Box 3"/>
          <p:cNvSpPr txBox="1">
            <a:spLocks noChangeArrowheads="1"/>
          </p:cNvSpPr>
          <p:nvPr/>
        </p:nvSpPr>
        <p:spPr bwMode="auto">
          <a:xfrm>
            <a:off x="77789" y="1754982"/>
            <a:ext cx="2970212"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1. Share Information</a:t>
            </a:r>
            <a:endParaRPr lang="th-TH" sz="1350" b="1" dirty="0">
              <a:cs typeface="Angsana New" pitchFamily="18" charset="-34"/>
            </a:endParaRPr>
          </a:p>
        </p:txBody>
      </p:sp>
      <p:sp>
        <p:nvSpPr>
          <p:cNvPr id="106538" name="Text Box 42"/>
          <p:cNvSpPr txBox="1">
            <a:spLocks noChangeArrowheads="1"/>
          </p:cNvSpPr>
          <p:nvPr/>
        </p:nvSpPr>
        <p:spPr bwMode="auto">
          <a:xfrm>
            <a:off x="3048000" y="1754982"/>
            <a:ext cx="3048000"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2. Collect and Compile Input </a:t>
            </a:r>
            <a:endParaRPr lang="th-TH" sz="1350" b="1" dirty="0">
              <a:cs typeface="Angsana New" pitchFamily="18" charset="-34"/>
            </a:endParaRPr>
          </a:p>
        </p:txBody>
      </p:sp>
      <p:sp>
        <p:nvSpPr>
          <p:cNvPr id="106539" name="Line 43"/>
          <p:cNvSpPr>
            <a:spLocks noChangeShapeType="1"/>
          </p:cNvSpPr>
          <p:nvPr/>
        </p:nvSpPr>
        <p:spPr bwMode="auto">
          <a:xfrm>
            <a:off x="3048000" y="1593057"/>
            <a:ext cx="0" cy="4407694"/>
          </a:xfrm>
          <a:prstGeom prst="line">
            <a:avLst/>
          </a:prstGeom>
          <a:noFill/>
          <a:ln w="38100">
            <a:solidFill>
              <a:srgbClr val="CC00CC"/>
            </a:solidFill>
            <a:round/>
            <a:headEnd/>
            <a:tailEnd/>
          </a:ln>
          <a:effectLst/>
        </p:spPr>
        <p:txBody>
          <a:bodyPr/>
          <a:lstStyle/>
          <a:p>
            <a:endParaRPr lang="en-US" sz="1350" dirty="0"/>
          </a:p>
        </p:txBody>
      </p:sp>
      <p:sp>
        <p:nvSpPr>
          <p:cNvPr id="106540" name="Line 44"/>
          <p:cNvSpPr>
            <a:spLocks noChangeShapeType="1"/>
          </p:cNvSpPr>
          <p:nvPr/>
        </p:nvSpPr>
        <p:spPr bwMode="auto">
          <a:xfrm>
            <a:off x="5981700" y="1593057"/>
            <a:ext cx="0" cy="4407694"/>
          </a:xfrm>
          <a:prstGeom prst="line">
            <a:avLst/>
          </a:prstGeom>
          <a:noFill/>
          <a:ln w="38100">
            <a:solidFill>
              <a:srgbClr val="CC00CC"/>
            </a:solidFill>
            <a:round/>
            <a:headEnd/>
            <a:tailEnd/>
          </a:ln>
          <a:effectLst/>
        </p:spPr>
        <p:txBody>
          <a:bodyPr/>
          <a:lstStyle/>
          <a:p>
            <a:endParaRPr lang="en-US" sz="1350" dirty="0"/>
          </a:p>
        </p:txBody>
      </p:sp>
      <p:sp>
        <p:nvSpPr>
          <p:cNvPr id="106541" name="Text Box 45"/>
          <p:cNvSpPr txBox="1">
            <a:spLocks noChangeArrowheads="1"/>
          </p:cNvSpPr>
          <p:nvPr/>
        </p:nvSpPr>
        <p:spPr bwMode="auto">
          <a:xfrm>
            <a:off x="6096000" y="1754982"/>
            <a:ext cx="3048000"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3. Bring people together </a:t>
            </a:r>
            <a:endParaRPr lang="th-TH" sz="1350" b="1" dirty="0">
              <a:cs typeface="Angsana New" pitchFamily="18" charset="-34"/>
            </a:endParaRPr>
          </a:p>
        </p:txBody>
      </p:sp>
      <p:sp>
        <p:nvSpPr>
          <p:cNvPr id="106542" name="Text Box 46"/>
          <p:cNvSpPr txBox="1">
            <a:spLocks noChangeArrowheads="1"/>
          </p:cNvSpPr>
          <p:nvPr/>
        </p:nvSpPr>
        <p:spPr bwMode="auto">
          <a:xfrm>
            <a:off x="0" y="4514851"/>
            <a:ext cx="3048000" cy="830997"/>
          </a:xfrm>
          <a:prstGeom prst="rect">
            <a:avLst/>
          </a:prstGeom>
          <a:noFill/>
          <a:ln w="9525">
            <a:noFill/>
            <a:miter lim="800000"/>
            <a:headEnd/>
            <a:tailEnd/>
          </a:ln>
          <a:effectLst/>
        </p:spPr>
        <p:txBody>
          <a:bodyPr>
            <a:spAutoFit/>
          </a:bodyPr>
          <a:lstStyle/>
          <a:p>
            <a:pPr algn="ctr"/>
            <a:r>
              <a:rPr lang="en-US" sz="1200" b="1" dirty="0">
                <a:cs typeface="Angsana New" pitchFamily="18" charset="-34"/>
              </a:rPr>
              <a:t>News release</a:t>
            </a:r>
          </a:p>
          <a:p>
            <a:pPr algn="ctr"/>
            <a:r>
              <a:rPr lang="en-US" sz="1200" b="1" dirty="0">
                <a:cs typeface="Angsana New" pitchFamily="18" charset="-34"/>
              </a:rPr>
              <a:t>Fact sheets</a:t>
            </a:r>
          </a:p>
          <a:p>
            <a:pPr algn="ctr"/>
            <a:r>
              <a:rPr lang="en-US" sz="1200" b="1" dirty="0">
                <a:cs typeface="Angsana New" pitchFamily="18" charset="-34"/>
              </a:rPr>
              <a:t>Non-interactive </a:t>
            </a:r>
            <a:br>
              <a:rPr lang="en-US" sz="1200" b="1" dirty="0">
                <a:cs typeface="Angsana New" pitchFamily="18" charset="-34"/>
              </a:rPr>
            </a:br>
            <a:r>
              <a:rPr lang="en-US" sz="1200" b="1" dirty="0">
                <a:cs typeface="Angsana New" pitchFamily="18" charset="-34"/>
              </a:rPr>
              <a:t> website</a:t>
            </a:r>
            <a:endParaRPr lang="th-TH" sz="1200" b="1">
              <a:cs typeface="Angsana New" pitchFamily="18" charset="-34"/>
            </a:endParaRPr>
          </a:p>
        </p:txBody>
      </p:sp>
      <p:sp>
        <p:nvSpPr>
          <p:cNvPr id="106543" name="Text Box 47"/>
          <p:cNvSpPr txBox="1">
            <a:spLocks noChangeArrowheads="1"/>
          </p:cNvSpPr>
          <p:nvPr/>
        </p:nvSpPr>
        <p:spPr bwMode="auto">
          <a:xfrm>
            <a:off x="3048000" y="4518424"/>
            <a:ext cx="3048000" cy="1015663"/>
          </a:xfrm>
          <a:prstGeom prst="rect">
            <a:avLst/>
          </a:prstGeom>
          <a:noFill/>
          <a:ln w="9525">
            <a:noFill/>
            <a:miter lim="800000"/>
            <a:headEnd/>
            <a:tailEnd/>
          </a:ln>
          <a:effectLst/>
        </p:spPr>
        <p:txBody>
          <a:bodyPr>
            <a:spAutoFit/>
          </a:bodyPr>
          <a:lstStyle/>
          <a:p>
            <a:pPr algn="ctr"/>
            <a:r>
              <a:rPr lang="en-US" sz="1200" b="1" dirty="0">
                <a:cs typeface="Angsana New" pitchFamily="18" charset="-34"/>
              </a:rPr>
              <a:t>Comment summaries</a:t>
            </a:r>
          </a:p>
          <a:p>
            <a:pPr algn="ctr"/>
            <a:r>
              <a:rPr lang="en-US" sz="1200" b="1" dirty="0">
                <a:cs typeface="Angsana New" pitchFamily="18" charset="-34"/>
              </a:rPr>
              <a:t>Survey instruments</a:t>
            </a:r>
          </a:p>
          <a:p>
            <a:pPr algn="ctr"/>
            <a:r>
              <a:rPr lang="en-US" sz="1200" b="1" dirty="0">
                <a:cs typeface="Angsana New" pitchFamily="18" charset="-34"/>
              </a:rPr>
              <a:t>Responsiveness reports, Voting, </a:t>
            </a:r>
          </a:p>
          <a:p>
            <a:pPr algn="ctr"/>
            <a:r>
              <a:rPr lang="en-US" sz="1200" b="1" dirty="0">
                <a:cs typeface="Angsana New" pitchFamily="18" charset="-34"/>
              </a:rPr>
              <a:t>Online</a:t>
            </a:r>
            <a:endParaRPr lang="th-TH" sz="1200" b="1" dirty="0">
              <a:cs typeface="Angsana New" pitchFamily="18" charset="-34"/>
            </a:endParaRPr>
          </a:p>
          <a:p>
            <a:pPr algn="ctr"/>
            <a:endParaRPr lang="en-US" sz="1200" b="1" dirty="0">
              <a:cs typeface="Angsana New" pitchFamily="18" charset="-34"/>
            </a:endParaRPr>
          </a:p>
        </p:txBody>
      </p:sp>
      <p:sp>
        <p:nvSpPr>
          <p:cNvPr id="106544" name="Text Box 48"/>
          <p:cNvSpPr txBox="1">
            <a:spLocks noChangeArrowheads="1"/>
          </p:cNvSpPr>
          <p:nvPr/>
        </p:nvSpPr>
        <p:spPr bwMode="auto">
          <a:xfrm>
            <a:off x="6096000" y="4514852"/>
            <a:ext cx="3048000" cy="830997"/>
          </a:xfrm>
          <a:prstGeom prst="rect">
            <a:avLst/>
          </a:prstGeom>
          <a:noFill/>
          <a:ln w="9525">
            <a:noFill/>
            <a:miter lim="800000"/>
            <a:headEnd/>
            <a:tailEnd/>
          </a:ln>
          <a:effectLst/>
        </p:spPr>
        <p:txBody>
          <a:bodyPr>
            <a:spAutoFit/>
          </a:bodyPr>
          <a:lstStyle/>
          <a:p>
            <a:pPr algn="ctr"/>
            <a:r>
              <a:rPr lang="en-US" sz="1200" b="1" dirty="0">
                <a:cs typeface="Angsana New" pitchFamily="18" charset="-34"/>
              </a:rPr>
              <a:t>Open house, Revolving </a:t>
            </a:r>
          </a:p>
          <a:p>
            <a:pPr algn="ctr"/>
            <a:r>
              <a:rPr lang="en-US" sz="1200" b="1" dirty="0">
                <a:cs typeface="Angsana New" pitchFamily="18" charset="-34"/>
              </a:rPr>
              <a:t>Conversation</a:t>
            </a:r>
          </a:p>
          <a:p>
            <a:pPr algn="ctr"/>
            <a:r>
              <a:rPr lang="en-US" sz="1200" b="1" dirty="0">
                <a:cs typeface="Angsana New" pitchFamily="18" charset="-34"/>
              </a:rPr>
              <a:t>Chat room</a:t>
            </a:r>
          </a:p>
          <a:p>
            <a:pPr algn="ctr"/>
            <a:r>
              <a:rPr lang="en-US" sz="1200" b="1" dirty="0">
                <a:cs typeface="Angsana New" pitchFamily="18" charset="-34"/>
              </a:rPr>
              <a:t>Workshops</a:t>
            </a:r>
            <a:endParaRPr lang="th-TH" sz="1200" b="1" dirty="0">
              <a:cs typeface="Angsana New" pitchFamily="18" charset="-34"/>
            </a:endParaRPr>
          </a:p>
        </p:txBody>
      </p:sp>
      <p:pic>
        <p:nvPicPr>
          <p:cNvPr id="106559" name="Picture 63" descr="graphic 1"/>
          <p:cNvPicPr>
            <a:picLocks noChangeAspect="1" noChangeArrowheads="1"/>
          </p:cNvPicPr>
          <p:nvPr/>
        </p:nvPicPr>
        <p:blipFill>
          <a:blip r:embed="rId3" cstate="print"/>
          <a:srcRect/>
          <a:stretch>
            <a:fillRect/>
          </a:stretch>
        </p:blipFill>
        <p:spPr bwMode="auto">
          <a:xfrm>
            <a:off x="228601" y="2371726"/>
            <a:ext cx="2640014" cy="2114550"/>
          </a:xfrm>
          <a:prstGeom prst="rect">
            <a:avLst/>
          </a:prstGeom>
          <a:noFill/>
        </p:spPr>
      </p:pic>
      <p:pic>
        <p:nvPicPr>
          <p:cNvPr id="18" name="Picture 62" descr="graphic 2"/>
          <p:cNvPicPr>
            <a:picLocks noChangeAspect="1" noChangeArrowheads="1"/>
          </p:cNvPicPr>
          <p:nvPr/>
        </p:nvPicPr>
        <p:blipFill>
          <a:blip r:embed="rId4" cstate="print"/>
          <a:srcRect/>
          <a:stretch>
            <a:fillRect/>
          </a:stretch>
        </p:blipFill>
        <p:spPr bwMode="auto">
          <a:xfrm>
            <a:off x="6101861" y="2374289"/>
            <a:ext cx="2435469" cy="2162175"/>
          </a:xfrm>
          <a:prstGeom prst="rect">
            <a:avLst/>
          </a:prstGeom>
          <a:noFill/>
        </p:spPr>
      </p:pic>
      <p:pic>
        <p:nvPicPr>
          <p:cNvPr id="19" name="Picture 60" descr="graphic 3"/>
          <p:cNvPicPr>
            <a:picLocks noChangeAspect="1" noChangeArrowheads="1"/>
          </p:cNvPicPr>
          <p:nvPr/>
        </p:nvPicPr>
        <p:blipFill>
          <a:blip r:embed="rId5" cstate="print"/>
          <a:srcRect/>
          <a:stretch>
            <a:fillRect/>
          </a:stretch>
        </p:blipFill>
        <p:spPr bwMode="auto">
          <a:xfrm>
            <a:off x="3431933" y="2390592"/>
            <a:ext cx="2074863" cy="202406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D5FC0990-E335-474E-AD4F-54193B11090E}"/>
              </a:ext>
            </a:extLst>
          </p:cNvPr>
          <p:cNvSpPr>
            <a:spLocks noGrp="1" noChangeArrowheads="1"/>
          </p:cNvSpPr>
          <p:nvPr>
            <p:ph type="title"/>
          </p:nvPr>
        </p:nvSpPr>
        <p:spPr>
          <a:xfrm>
            <a:off x="490538" y="838204"/>
            <a:ext cx="7886700" cy="544513"/>
          </a:xfrm>
        </p:spPr>
        <p:txBody>
          <a:bodyPr>
            <a:noAutofit/>
          </a:bodyPr>
          <a:lstStyle/>
          <a:p>
            <a:r>
              <a:rPr lang="en-US" altLang="en-US" sz="4400" b="1" dirty="0">
                <a:solidFill>
                  <a:srgbClr val="333092"/>
                </a:solidFill>
                <a:ea typeface="ＭＳ Ｐゴシック" panose="020B0600070205080204" pitchFamily="34" charset="-128"/>
              </a:rPr>
              <a:t>The IAP2 Toolbox</a:t>
            </a:r>
            <a:endParaRPr lang="en-US" altLang="en-US" sz="4400" dirty="0">
              <a:solidFill>
                <a:srgbClr val="333092"/>
              </a:solidFill>
            </a:endParaRPr>
          </a:p>
        </p:txBody>
      </p:sp>
      <p:sp>
        <p:nvSpPr>
          <p:cNvPr id="191491" name="Content Placeholder 2">
            <a:extLst>
              <a:ext uri="{FF2B5EF4-FFF2-40B4-BE49-F238E27FC236}">
                <a16:creationId xmlns:a16="http://schemas.microsoft.com/office/drawing/2014/main" id="{65201219-B072-4BB5-A7C8-C85CC4989E93}"/>
              </a:ext>
            </a:extLst>
          </p:cNvPr>
          <p:cNvSpPr>
            <a:spLocks noGrp="1" noChangeArrowheads="1"/>
          </p:cNvSpPr>
          <p:nvPr>
            <p:ph sz="half" idx="1"/>
          </p:nvPr>
        </p:nvSpPr>
        <p:spPr bwMode="auto">
          <a:xfrm>
            <a:off x="490538" y="1926454"/>
            <a:ext cx="3886200" cy="3932808"/>
          </a:xfrm>
        </p:spPr>
        <p:txBody>
          <a:bodyPr wrap="square" numCol="1" anchor="t" anchorCtr="0" compatLnSpc="1">
            <a:prstTxWarp prst="textNoShape">
              <a:avLst/>
            </a:prstTxWarp>
            <a:normAutofit/>
          </a:bodyPr>
          <a:lstStyle/>
          <a:p>
            <a:r>
              <a:rPr lang="en-US" altLang="en-US" sz="3200" dirty="0">
                <a:ea typeface="ＭＳ Ｐゴシック" panose="020B0600070205080204" pitchFamily="34" charset="-128"/>
              </a:rPr>
              <a:t>Techniques to share information</a:t>
            </a:r>
          </a:p>
          <a:p>
            <a:r>
              <a:rPr lang="en-US" altLang="en-US" sz="3200" dirty="0">
                <a:ea typeface="ＭＳ Ｐゴシック" panose="020B0600070205080204" pitchFamily="34" charset="-128"/>
              </a:rPr>
              <a:t>Techniques to collect input and compile feedback</a:t>
            </a:r>
          </a:p>
          <a:p>
            <a:r>
              <a:rPr lang="en-US" altLang="en-US" sz="3200" dirty="0">
                <a:ea typeface="ＭＳ Ｐゴシック" panose="020B0600070205080204" pitchFamily="34" charset="-128"/>
              </a:rPr>
              <a:t>Techniques to bring people together</a:t>
            </a:r>
          </a:p>
          <a:p>
            <a:endParaRPr lang="en-US" altLang="en-US" dirty="0">
              <a:latin typeface="HelveticaNeueLT Std Med"/>
            </a:endParaRPr>
          </a:p>
        </p:txBody>
      </p:sp>
      <p:pic>
        <p:nvPicPr>
          <p:cNvPr id="191492" name="irc_mi" descr="http://blog.conqueryourdebt.org/wp-content/uploads/2013/08/Toolbox-Image.jpg">
            <a:hlinkClick r:id="rId2"/>
            <a:extLst>
              <a:ext uri="{FF2B5EF4-FFF2-40B4-BE49-F238E27FC236}">
                <a16:creationId xmlns:a16="http://schemas.microsoft.com/office/drawing/2014/main" id="{91428A54-E796-4D5F-9961-2BBC7700785B}"/>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4392" y="2057400"/>
            <a:ext cx="3838575" cy="3043238"/>
          </a:xfr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888FDDBE-2848-40C5-B604-28A28AE2103B}"/>
              </a:ext>
            </a:extLst>
          </p:cNvPr>
          <p:cNvSpPr>
            <a:spLocks noGrp="1" noChangeArrowheads="1"/>
          </p:cNvSpPr>
          <p:nvPr>
            <p:ph type="title"/>
          </p:nvPr>
        </p:nvSpPr>
        <p:spPr/>
        <p:txBody>
          <a:bodyPr/>
          <a:lstStyle/>
          <a:p>
            <a:endParaRPr altLang="en-US" dirty="0">
              <a:ea typeface="ＭＳ Ｐゴシック" panose="020B0600070205080204" pitchFamily="34" charset="-128"/>
            </a:endParaRPr>
          </a:p>
        </p:txBody>
      </p:sp>
      <p:sp>
        <p:nvSpPr>
          <p:cNvPr id="193539" name="Content Placeholder 2">
            <a:extLst>
              <a:ext uri="{FF2B5EF4-FFF2-40B4-BE49-F238E27FC236}">
                <a16:creationId xmlns:a16="http://schemas.microsoft.com/office/drawing/2014/main" id="{3FDB34C3-28C3-427A-9D98-D2F1427B1B97}"/>
              </a:ext>
            </a:extLst>
          </p:cNvPr>
          <p:cNvSpPr>
            <a:spLocks noGrp="1" noChangeArrowheads="1"/>
          </p:cNvSpPr>
          <p:nvPr>
            <p:ph idx="1"/>
          </p:nvPr>
        </p:nvSpPr>
        <p:spPr>
          <a:xfrm>
            <a:off x="609600" y="1676400"/>
            <a:ext cx="8077200" cy="3810000"/>
          </a:xfrm>
        </p:spPr>
        <p:txBody>
          <a:bodyPr/>
          <a:lstStyle/>
          <a:p>
            <a:pPr>
              <a:buFontTx/>
              <a:buNone/>
            </a:pPr>
            <a:r>
              <a:rPr lang="en-US" altLang="en-US" sz="7200" b="1" dirty="0">
                <a:solidFill>
                  <a:srgbClr val="C00000"/>
                </a:solidFill>
                <a:ea typeface="ＭＳ Ｐゴシック" panose="020B0600070205080204" pitchFamily="34" charset="-128"/>
              </a:rPr>
              <a:t>  Let’s</a:t>
            </a:r>
          </a:p>
        </p:txBody>
      </p:sp>
      <p:pic>
        <p:nvPicPr>
          <p:cNvPr id="193540" name="irc_mi" descr="http://www.snoringmouthpieceguide.com/wp-content/uploads/2013/07/my-review.jpg">
            <a:hlinkClick r:id="rId2"/>
            <a:extLst>
              <a:ext uri="{FF2B5EF4-FFF2-40B4-BE49-F238E27FC236}">
                <a16:creationId xmlns:a16="http://schemas.microsoft.com/office/drawing/2014/main" id="{05F72D32-EE22-4453-B899-93CF6654E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812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3">
            <a:extLst>
              <a:ext uri="{FF2B5EF4-FFF2-40B4-BE49-F238E27FC236}">
                <a16:creationId xmlns:a16="http://schemas.microsoft.com/office/drawing/2014/main" id="{BA85CD5B-33C5-4555-805C-B915467B1B99}"/>
              </a:ext>
            </a:extLst>
          </p:cNvPr>
          <p:cNvSpPr>
            <a:spLocks noGrp="1" noChangeArrowheads="1"/>
          </p:cNvSpPr>
          <p:nvPr>
            <p:ph type="title"/>
          </p:nvPr>
        </p:nvSpPr>
        <p:spPr>
          <a:xfrm>
            <a:off x="762000" y="447679"/>
            <a:ext cx="7924800" cy="1204913"/>
          </a:xfrm>
        </p:spPr>
        <p:txBody>
          <a:bodyPr>
            <a:normAutofit/>
          </a:bodyPr>
          <a:lstStyle/>
          <a:p>
            <a:r>
              <a:rPr lang="en-US" altLang="en-US" sz="4400" b="1" dirty="0">
                <a:solidFill>
                  <a:srgbClr val="0070C0"/>
                </a:solidFill>
                <a:ea typeface="ＭＳ Ｐゴシック" panose="020B0600070205080204" pitchFamily="34" charset="-128"/>
              </a:rPr>
              <a:t>Important Things That Take Time</a:t>
            </a:r>
          </a:p>
        </p:txBody>
      </p:sp>
      <p:sp>
        <p:nvSpPr>
          <p:cNvPr id="194563" name="Content Placeholder 4">
            <a:extLst>
              <a:ext uri="{FF2B5EF4-FFF2-40B4-BE49-F238E27FC236}">
                <a16:creationId xmlns:a16="http://schemas.microsoft.com/office/drawing/2014/main" id="{599B0C0A-69E9-4C79-B9E5-EC3F3AECB5FB}"/>
              </a:ext>
            </a:extLst>
          </p:cNvPr>
          <p:cNvSpPr>
            <a:spLocks noGrp="1" noChangeArrowheads="1"/>
          </p:cNvSpPr>
          <p:nvPr>
            <p:ph idx="1"/>
          </p:nvPr>
        </p:nvSpPr>
        <p:spPr>
          <a:xfrm>
            <a:off x="427038" y="1935167"/>
            <a:ext cx="8259762" cy="3475037"/>
          </a:xfrm>
        </p:spPr>
        <p:txBody>
          <a:bodyPr/>
          <a:lstStyle/>
          <a:p>
            <a:pPr marL="742950" indent="-742950">
              <a:buFontTx/>
              <a:buAutoNum type="arabicPeriod"/>
            </a:pPr>
            <a:r>
              <a:rPr lang="en-US" altLang="en-US" sz="2800" dirty="0">
                <a:ea typeface="ＭＳ Ｐゴシック" panose="020B0600070205080204" pitchFamily="34" charset="-128"/>
              </a:rPr>
              <a:t>Building trust</a:t>
            </a:r>
          </a:p>
          <a:p>
            <a:pPr marL="742950" indent="-742950">
              <a:buFontTx/>
              <a:buAutoNum type="arabicPeriod"/>
            </a:pPr>
            <a:r>
              <a:rPr lang="en-US" altLang="en-US" sz="2800" dirty="0">
                <a:ea typeface="ＭＳ Ｐゴシック" panose="020B0600070205080204" pitchFamily="34" charset="-128"/>
              </a:rPr>
              <a:t>Building credibility</a:t>
            </a:r>
          </a:p>
          <a:p>
            <a:pPr marL="742950" indent="-742950">
              <a:buFontTx/>
              <a:buAutoNum type="arabicPeriod"/>
            </a:pPr>
            <a:r>
              <a:rPr lang="en-US" altLang="en-US" sz="2800" dirty="0">
                <a:ea typeface="ＭＳ Ｐゴシック" panose="020B0600070205080204" pitchFamily="34" charset="-128"/>
              </a:rPr>
              <a:t>Creating shared purpose</a:t>
            </a:r>
          </a:p>
          <a:p>
            <a:pPr marL="742950" indent="-742950">
              <a:buFontTx/>
              <a:buAutoNum type="arabicPeriod"/>
            </a:pPr>
            <a:r>
              <a:rPr lang="en-US" altLang="en-US" sz="2800" dirty="0">
                <a:ea typeface="ＭＳ Ｐゴシック" panose="020B0600070205080204" pitchFamily="34" charset="-128"/>
              </a:rPr>
              <a:t>Creating shared knowledge</a:t>
            </a:r>
          </a:p>
          <a:p>
            <a:pPr marL="742950" indent="-742950">
              <a:buFontTx/>
              <a:buAutoNum type="arabicPeriod"/>
            </a:pPr>
            <a:r>
              <a:rPr lang="en-US" altLang="en-US" sz="2800" dirty="0">
                <a:ea typeface="ＭＳ Ｐゴシック" panose="020B0600070205080204" pitchFamily="34" charset="-128"/>
              </a:rPr>
              <a:t>Creating common ground</a:t>
            </a:r>
          </a:p>
          <a:p>
            <a:pPr marL="742950" indent="-742950"/>
            <a:endParaRPr lang="en-US" altLang="en-US" dirty="0">
              <a:ea typeface="ＭＳ Ｐゴシック" panose="020B0600070205080204" pitchFamily="34" charset="-128"/>
            </a:endParaRPr>
          </a:p>
        </p:txBody>
      </p:sp>
      <p:pic>
        <p:nvPicPr>
          <p:cNvPr id="194564" name="irc_mi" descr="http://projectmanagementhacks.com/wp-content/uploads/2014/11/Conflict-Management-Techniques.jpg">
            <a:hlinkClick r:id="rId2"/>
            <a:extLst>
              <a:ext uri="{FF2B5EF4-FFF2-40B4-BE49-F238E27FC236}">
                <a16:creationId xmlns:a16="http://schemas.microsoft.com/office/drawing/2014/main" id="{5966BA4B-673D-420D-9271-6FEEC8530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4974">
            <a:off x="5479216" y="2349531"/>
            <a:ext cx="34194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B109E01C-DE8F-40E2-9BCB-F5BFCFAB673A}"/>
              </a:ext>
            </a:extLst>
          </p:cNvPr>
          <p:cNvSpPr>
            <a:spLocks noGrp="1" noChangeArrowheads="1"/>
          </p:cNvSpPr>
          <p:nvPr>
            <p:ph type="title"/>
          </p:nvPr>
        </p:nvSpPr>
        <p:spPr>
          <a:xfrm>
            <a:off x="381000" y="328474"/>
            <a:ext cx="8382000" cy="1207363"/>
          </a:xfrm>
        </p:spPr>
        <p:txBody>
          <a:bodyPr>
            <a:normAutofit/>
          </a:bodyPr>
          <a:lstStyle/>
          <a:p>
            <a:pPr algn="ctr"/>
            <a:r>
              <a:rPr lang="en-US" altLang="en-US" sz="4400" b="1" dirty="0">
                <a:solidFill>
                  <a:srgbClr val="0070C0"/>
                </a:solidFill>
              </a:rPr>
              <a:t>It’s all about Relationships</a:t>
            </a:r>
          </a:p>
        </p:txBody>
      </p:sp>
      <p:sp>
        <p:nvSpPr>
          <p:cNvPr id="250883" name="Rectangle 3">
            <a:extLst>
              <a:ext uri="{FF2B5EF4-FFF2-40B4-BE49-F238E27FC236}">
                <a16:creationId xmlns:a16="http://schemas.microsoft.com/office/drawing/2014/main" id="{D0831E52-57E7-4B4B-B60D-0AFE94A076BD}"/>
              </a:ext>
            </a:extLst>
          </p:cNvPr>
          <p:cNvSpPr>
            <a:spLocks noGrp="1" noChangeArrowheads="1"/>
          </p:cNvSpPr>
          <p:nvPr>
            <p:ph idx="1"/>
          </p:nvPr>
        </p:nvSpPr>
        <p:spPr>
          <a:xfrm>
            <a:off x="674688" y="1898650"/>
            <a:ext cx="7772400" cy="3419074"/>
          </a:xfrm>
        </p:spPr>
        <p:txBody>
          <a:bodyPr>
            <a:normAutofit/>
          </a:bodyPr>
          <a:lstStyle/>
          <a:p>
            <a:pPr>
              <a:buFont typeface="Wingdings" panose="05000000000000000000" pitchFamily="2" charset="2"/>
              <a:buChar char="§"/>
            </a:pPr>
            <a:r>
              <a:rPr lang="en-US" altLang="en-US" sz="3200" dirty="0"/>
              <a:t>Foster functional relationships with all stakeholders</a:t>
            </a:r>
          </a:p>
          <a:p>
            <a:pPr>
              <a:buFont typeface="Wingdings" panose="05000000000000000000" pitchFamily="2" charset="2"/>
              <a:buChar char="§"/>
            </a:pPr>
            <a:r>
              <a:rPr lang="en-US" altLang="en-US" sz="3200" dirty="0"/>
              <a:t>Facilitate relationships among stakeholders</a:t>
            </a:r>
          </a:p>
          <a:p>
            <a:pPr>
              <a:buFont typeface="Wingdings" panose="05000000000000000000" pitchFamily="2" charset="2"/>
              <a:buChar char="§"/>
            </a:pPr>
            <a:r>
              <a:rPr lang="en-US" altLang="en-US" sz="3200" dirty="0"/>
              <a:t>If you are not doing it, then it is not getting done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8B5C-4C30-487B-86CC-929412D9A3A1}"/>
              </a:ext>
            </a:extLst>
          </p:cNvPr>
          <p:cNvSpPr>
            <a:spLocks noGrp="1"/>
          </p:cNvSpPr>
          <p:nvPr>
            <p:ph type="title"/>
          </p:nvPr>
        </p:nvSpPr>
        <p:spPr>
          <a:xfrm>
            <a:off x="188913" y="92074"/>
            <a:ext cx="8716962" cy="1241425"/>
          </a:xfrm>
        </p:spPr>
        <p:txBody>
          <a:bodyPr rtlCol="0">
            <a:normAutofit/>
          </a:bodyPr>
          <a:lstStyle/>
          <a:p>
            <a:pPr algn="ctr">
              <a:defRPr/>
            </a:pPr>
            <a:r>
              <a:rPr lang="en-US" sz="4400" b="1" dirty="0">
                <a:solidFill>
                  <a:schemeClr val="tx2">
                    <a:lumMod val="60000"/>
                    <a:lumOff val="40000"/>
                  </a:schemeClr>
                </a:solidFill>
              </a:rPr>
              <a:t>Approaches (by the utility) t</a:t>
            </a:r>
            <a:r>
              <a:rPr lang="en-US" sz="4400" b="1" dirty="0">
                <a:solidFill>
                  <a:schemeClr val="tx2">
                    <a:lumMod val="60000"/>
                    <a:lumOff val="40000"/>
                  </a:schemeClr>
                </a:solidFill>
                <a:cs typeface="Arial" pitchFamily="34" charset="0"/>
              </a:rPr>
              <a:t>hat work</a:t>
            </a:r>
          </a:p>
        </p:txBody>
      </p:sp>
      <p:sp>
        <p:nvSpPr>
          <p:cNvPr id="3" name="Content Placeholder 2">
            <a:extLst>
              <a:ext uri="{FF2B5EF4-FFF2-40B4-BE49-F238E27FC236}">
                <a16:creationId xmlns:a16="http://schemas.microsoft.com/office/drawing/2014/main" id="{75D15FB2-F709-4B75-919D-13A032CCAAD2}"/>
              </a:ext>
            </a:extLst>
          </p:cNvPr>
          <p:cNvSpPr>
            <a:spLocks noGrp="1"/>
          </p:cNvSpPr>
          <p:nvPr>
            <p:ph idx="1"/>
          </p:nvPr>
        </p:nvSpPr>
        <p:spPr>
          <a:xfrm>
            <a:off x="903288" y="1704814"/>
            <a:ext cx="7783512" cy="4065671"/>
          </a:xfrm>
        </p:spPr>
        <p:txBody>
          <a:bodyPr rtlCol="0">
            <a:noAutofit/>
          </a:bodyPr>
          <a:lstStyle/>
          <a:p>
            <a:pPr>
              <a:spcAft>
                <a:spcPts val="0"/>
              </a:spcAft>
              <a:buFont typeface="Arial"/>
              <a:buChar char="•"/>
              <a:defRPr/>
            </a:pPr>
            <a:r>
              <a:rPr lang="en-US" sz="2800" dirty="0">
                <a:cs typeface="Arial" pitchFamily="34" charset="0"/>
              </a:rPr>
              <a:t>Acknowledge the public’s concerns</a:t>
            </a:r>
          </a:p>
          <a:p>
            <a:pPr>
              <a:spcAft>
                <a:spcPts val="0"/>
              </a:spcAft>
              <a:buFont typeface="Arial"/>
              <a:buChar char="•"/>
              <a:defRPr/>
            </a:pPr>
            <a:r>
              <a:rPr lang="en-US" sz="2800" dirty="0">
                <a:cs typeface="Arial" pitchFamily="34" charset="0"/>
              </a:rPr>
              <a:t>Be truthful and acknowledge uncertainty</a:t>
            </a:r>
          </a:p>
          <a:p>
            <a:pPr>
              <a:spcAft>
                <a:spcPts val="0"/>
              </a:spcAft>
              <a:buFont typeface="Arial"/>
              <a:buChar char="•"/>
              <a:defRPr/>
            </a:pPr>
            <a:r>
              <a:rPr lang="en-US" sz="2800" dirty="0">
                <a:cs typeface="Arial" pitchFamily="34" charset="0"/>
              </a:rPr>
              <a:t>Be accessible and listen more</a:t>
            </a:r>
          </a:p>
          <a:p>
            <a:pPr>
              <a:spcAft>
                <a:spcPts val="0"/>
              </a:spcAft>
              <a:buFont typeface="Arial"/>
              <a:buChar char="•"/>
              <a:defRPr/>
            </a:pPr>
            <a:r>
              <a:rPr lang="en-US" sz="2800" dirty="0">
                <a:cs typeface="Arial" pitchFamily="34" charset="0"/>
              </a:rPr>
              <a:t>Treat all stakeholders with respect</a:t>
            </a:r>
          </a:p>
          <a:p>
            <a:pPr>
              <a:spcAft>
                <a:spcPts val="0"/>
              </a:spcAft>
              <a:buFont typeface="Arial"/>
              <a:buChar char="•"/>
              <a:defRPr/>
            </a:pPr>
            <a:r>
              <a:rPr lang="en-US" sz="2800" dirty="0">
                <a:cs typeface="Arial" pitchFamily="34" charset="0"/>
              </a:rPr>
              <a:t>Engage stakeholders directly</a:t>
            </a:r>
          </a:p>
          <a:p>
            <a:pPr>
              <a:spcAft>
                <a:spcPts val="0"/>
              </a:spcAft>
              <a:buFont typeface="Arial"/>
              <a:buChar char="•"/>
              <a:defRPr/>
            </a:pPr>
            <a:r>
              <a:rPr lang="en-US" sz="2800" dirty="0">
                <a:cs typeface="Arial" pitchFamily="34" charset="0"/>
              </a:rPr>
              <a:t>Engage credible third-parties </a:t>
            </a:r>
          </a:p>
          <a:p>
            <a:pPr>
              <a:spcAft>
                <a:spcPts val="0"/>
              </a:spcAft>
              <a:buFont typeface="Arial"/>
              <a:buChar char="•"/>
              <a:defRPr/>
            </a:pPr>
            <a:r>
              <a:rPr lang="en-US" sz="2800" dirty="0">
                <a:cs typeface="Arial" pitchFamily="34" charset="0"/>
              </a:rPr>
              <a:t>Admit mistakes, apologize, and take responsibility</a:t>
            </a:r>
          </a:p>
          <a:p>
            <a:pPr>
              <a:spcAft>
                <a:spcPts val="0"/>
              </a:spcAft>
              <a:buFont typeface="Arial"/>
              <a:buChar char="•"/>
              <a:defRPr/>
            </a:pPr>
            <a:r>
              <a:rPr lang="en-US" sz="2800" dirty="0">
                <a:cs typeface="Arial" pitchFamily="34" charset="0"/>
              </a:rPr>
              <a:t>Communicate continuously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D45-019A-4C5F-9A72-AFCB4E872A34}"/>
              </a:ext>
            </a:extLst>
          </p:cNvPr>
          <p:cNvSpPr>
            <a:spLocks noGrp="1"/>
          </p:cNvSpPr>
          <p:nvPr>
            <p:ph type="title"/>
          </p:nvPr>
        </p:nvSpPr>
        <p:spPr>
          <a:xfrm>
            <a:off x="188917" y="274638"/>
            <a:ext cx="8766175" cy="1143000"/>
          </a:xfrm>
        </p:spPr>
        <p:txBody>
          <a:bodyPr rtlCol="0">
            <a:normAutofit/>
          </a:bodyPr>
          <a:lstStyle/>
          <a:p>
            <a:pPr algn="ctr">
              <a:defRPr/>
            </a:pPr>
            <a:r>
              <a:rPr lang="en-US" sz="4400" b="1" dirty="0">
                <a:solidFill>
                  <a:schemeClr val="tx2">
                    <a:lumMod val="60000"/>
                    <a:lumOff val="40000"/>
                  </a:schemeClr>
                </a:solidFill>
              </a:rPr>
              <a:t>Approaches (by stakeholders) that work</a:t>
            </a:r>
          </a:p>
        </p:txBody>
      </p:sp>
      <p:sp>
        <p:nvSpPr>
          <p:cNvPr id="196611" name="Content Placeholder 2">
            <a:extLst>
              <a:ext uri="{FF2B5EF4-FFF2-40B4-BE49-F238E27FC236}">
                <a16:creationId xmlns:a16="http://schemas.microsoft.com/office/drawing/2014/main" id="{95573F7C-4538-4B42-ADC3-46836A0F01E6}"/>
              </a:ext>
            </a:extLst>
          </p:cNvPr>
          <p:cNvSpPr>
            <a:spLocks noGrp="1" noChangeArrowheads="1"/>
          </p:cNvSpPr>
          <p:nvPr>
            <p:ph idx="1"/>
          </p:nvPr>
        </p:nvSpPr>
        <p:spPr/>
        <p:txBody>
          <a:bodyPr/>
          <a:lstStyle/>
          <a:p>
            <a:pPr>
              <a:buFont typeface="Arial" panose="020B0604020202020204" pitchFamily="34" charset="0"/>
              <a:buChar char="•"/>
            </a:pPr>
            <a:r>
              <a:rPr lang="en-US" altLang="en-US" sz="3600" dirty="0"/>
              <a:t>Acknowledge and respect various points of view; be open to modifying yours</a:t>
            </a:r>
          </a:p>
          <a:p>
            <a:pPr>
              <a:buFont typeface="Arial" panose="020B0604020202020204" pitchFamily="34" charset="0"/>
              <a:buChar char="•"/>
            </a:pPr>
            <a:r>
              <a:rPr lang="en-US" altLang="en-US" sz="3600" dirty="0"/>
              <a:t>Accept that the utility may be uncomfortable, but they are trying</a:t>
            </a:r>
          </a:p>
          <a:p>
            <a:pPr>
              <a:buFont typeface="Arial" panose="020B0604020202020204" pitchFamily="34" charset="0"/>
              <a:buChar char="•"/>
            </a:pPr>
            <a:r>
              <a:rPr lang="en-US" altLang="en-US" sz="3600" dirty="0"/>
              <a:t>Participate throughout the process</a:t>
            </a:r>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5EBDF0D2-C2CA-4678-B904-DF869E1F96F1}"/>
              </a:ext>
            </a:extLst>
          </p:cNvPr>
          <p:cNvSpPr>
            <a:spLocks noGrp="1" noChangeArrowheads="1"/>
          </p:cNvSpPr>
          <p:nvPr>
            <p:ph type="title"/>
          </p:nvPr>
        </p:nvSpPr>
        <p:spPr>
          <a:xfrm>
            <a:off x="457200" y="715963"/>
            <a:ext cx="8229600" cy="686709"/>
          </a:xfrm>
        </p:spPr>
        <p:txBody>
          <a:bodyPr>
            <a:normAutofit/>
          </a:bodyPr>
          <a:lstStyle/>
          <a:p>
            <a:r>
              <a:rPr lang="en-US" altLang="en-US" sz="4400" b="1" dirty="0">
                <a:solidFill>
                  <a:srgbClr val="0070C0"/>
                </a:solidFill>
              </a:rPr>
              <a:t>We want to move from this…</a:t>
            </a:r>
          </a:p>
        </p:txBody>
      </p:sp>
      <p:pic>
        <p:nvPicPr>
          <p:cNvPr id="251907" name="Picture 4" descr="1553public_govt.jpg">
            <a:extLst>
              <a:ext uri="{FF2B5EF4-FFF2-40B4-BE49-F238E27FC236}">
                <a16:creationId xmlns:a16="http://schemas.microsoft.com/office/drawing/2014/main" id="{513B7EBC-C996-4005-92A6-B8F61879068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9684" y="1703234"/>
            <a:ext cx="7208667" cy="429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90ADE409-416D-4FB2-BC0B-7E68242EEB1A}"/>
              </a:ext>
            </a:extLst>
          </p:cNvPr>
          <p:cNvSpPr>
            <a:spLocks noGrp="1" noChangeArrowheads="1"/>
          </p:cNvSpPr>
          <p:nvPr>
            <p:ph type="title"/>
          </p:nvPr>
        </p:nvSpPr>
        <p:spPr>
          <a:xfrm>
            <a:off x="457200" y="452761"/>
            <a:ext cx="8229600" cy="896645"/>
          </a:xfrm>
        </p:spPr>
        <p:txBody>
          <a:bodyPr>
            <a:normAutofit/>
          </a:bodyPr>
          <a:lstStyle/>
          <a:p>
            <a:r>
              <a:rPr lang="en-US" altLang="en-US" dirty="0">
                <a:solidFill>
                  <a:srgbClr val="0070C0"/>
                </a:solidFill>
              </a:rPr>
              <a:t>     To this</a:t>
            </a:r>
          </a:p>
        </p:txBody>
      </p:sp>
      <p:pic>
        <p:nvPicPr>
          <p:cNvPr id="252931" name="Picture 4" descr="1553public_govtv2.jpg">
            <a:extLst>
              <a:ext uri="{FF2B5EF4-FFF2-40B4-BE49-F238E27FC236}">
                <a16:creationId xmlns:a16="http://schemas.microsoft.com/office/drawing/2014/main" id="{D798AAE4-23B8-4368-BF15-6CA82EF4BA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9089" y="1530193"/>
            <a:ext cx="6880225" cy="452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29091813-60C2-4093-955F-F3AC285019CF}"/>
              </a:ext>
            </a:extLst>
          </p:cNvPr>
          <p:cNvSpPr>
            <a:spLocks noGrp="1" noChangeArrowheads="1"/>
          </p:cNvSpPr>
          <p:nvPr>
            <p:ph type="body" idx="1"/>
          </p:nvPr>
        </p:nvSpPr>
        <p:spPr>
          <a:xfrm>
            <a:off x="490538" y="185981"/>
            <a:ext cx="7916862" cy="5191932"/>
          </a:xfrm>
        </p:spPr>
        <p:txBody>
          <a:bodyPr/>
          <a:lstStyle/>
          <a:p>
            <a:pPr marL="0" indent="0" algn="ctr">
              <a:spcAft>
                <a:spcPts val="0"/>
              </a:spcAft>
              <a:buNone/>
              <a:defRPr/>
            </a:pPr>
            <a:endParaRPr lang="en-US" sz="1200" i="1" dirty="0"/>
          </a:p>
          <a:p>
            <a:pPr marL="0" indent="0" algn="ctr">
              <a:spcAft>
                <a:spcPts val="0"/>
              </a:spcAft>
              <a:buNone/>
              <a:defRPr/>
            </a:pPr>
            <a:r>
              <a:rPr lang="en-US" sz="4000" b="1" i="1" dirty="0">
                <a:solidFill>
                  <a:schemeClr val="accent3"/>
                </a:solidFill>
                <a:latin typeface="+mj-lt"/>
              </a:rPr>
              <a:t>Public Participation is an investment to prevent even bigger problems later</a:t>
            </a:r>
            <a:endParaRPr lang="en-US" sz="4000" i="1" dirty="0">
              <a:solidFill>
                <a:schemeClr val="accent3"/>
              </a:solidFill>
              <a:latin typeface="+mj-lt"/>
            </a:endParaRPr>
          </a:p>
        </p:txBody>
      </p:sp>
      <p:pic>
        <p:nvPicPr>
          <p:cNvPr id="97283" name="Picture 4" descr="j0197859">
            <a:extLst>
              <a:ext uri="{FF2B5EF4-FFF2-40B4-BE49-F238E27FC236}">
                <a16:creationId xmlns:a16="http://schemas.microsoft.com/office/drawing/2014/main" id="{B831C474-B5F4-4371-A56C-073EC51EE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088" y="2555081"/>
            <a:ext cx="62103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34D1-6CF1-4FF1-B1F5-D5B04906D86E}"/>
              </a:ext>
            </a:extLst>
          </p:cNvPr>
          <p:cNvSpPr>
            <a:spLocks noGrp="1"/>
          </p:cNvSpPr>
          <p:nvPr>
            <p:ph type="ctrTitle"/>
          </p:nvPr>
        </p:nvSpPr>
        <p:spPr>
          <a:xfrm>
            <a:off x="822960" y="758952"/>
            <a:ext cx="7543800" cy="3076201"/>
          </a:xfrm>
        </p:spPr>
        <p:txBody>
          <a:bodyPr/>
          <a:lstStyle/>
          <a:p>
            <a:pPr algn="ctr"/>
            <a:r>
              <a:rPr lang="en-US" dirty="0">
                <a:solidFill>
                  <a:srgbClr val="C00000"/>
                </a:solidFill>
              </a:rPr>
              <a:t>Questions? </a:t>
            </a:r>
          </a:p>
        </p:txBody>
      </p:sp>
      <p:sp>
        <p:nvSpPr>
          <p:cNvPr id="3" name="Subtitle 2">
            <a:extLst>
              <a:ext uri="{FF2B5EF4-FFF2-40B4-BE49-F238E27FC236}">
                <a16:creationId xmlns:a16="http://schemas.microsoft.com/office/drawing/2014/main" id="{565D51BA-2349-4891-810B-3E298A97A3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558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dirty="0">
                <a:solidFill>
                  <a:schemeClr val="tx1"/>
                </a:solidFill>
              </a:rPr>
              <a:t>Resource Planning at SRP:</a:t>
            </a:r>
            <a:br>
              <a:rPr lang="en-US" sz="4800" dirty="0">
                <a:solidFill>
                  <a:schemeClr val="tx1"/>
                </a:solidFill>
              </a:rPr>
            </a:br>
            <a:r>
              <a:rPr lang="en-US" sz="4800" dirty="0">
                <a:solidFill>
                  <a:schemeClr val="tx1"/>
                </a:solidFill>
              </a:rPr>
              <a:t>How, What and Why</a:t>
            </a:r>
          </a:p>
        </p:txBody>
      </p:sp>
      <p:sp>
        <p:nvSpPr>
          <p:cNvPr id="5" name="Subtitle 4"/>
          <p:cNvSpPr>
            <a:spLocks noGrp="1"/>
          </p:cNvSpPr>
          <p:nvPr>
            <p:ph type="subTitle" idx="1"/>
          </p:nvPr>
        </p:nvSpPr>
        <p:spPr>
          <a:xfrm>
            <a:off x="1371600" y="3886200"/>
            <a:ext cx="6705600" cy="1752600"/>
          </a:xfrm>
        </p:spPr>
        <p:txBody>
          <a:bodyPr/>
          <a:lstStyle/>
          <a:p>
            <a:endParaRPr lang="en-US" sz="2800" i="1" dirty="0"/>
          </a:p>
        </p:txBody>
      </p:sp>
    </p:spTree>
    <p:extLst>
      <p:ext uri="{BB962C8B-B14F-4D97-AF65-F5344CB8AC3E}">
        <p14:creationId xmlns:p14="http://schemas.microsoft.com/office/powerpoint/2010/main" val="3766042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a:t>Resource Planning Process</a:t>
            </a:r>
          </a:p>
        </p:txBody>
      </p:sp>
      <p:graphicFrame>
        <p:nvGraphicFramePr>
          <p:cNvPr id="4" name="Content Placeholder 3"/>
          <p:cNvGraphicFramePr>
            <a:graphicFrameLocks noGrp="1"/>
          </p:cNvGraphicFramePr>
          <p:nvPr>
            <p:ph idx="1"/>
          </p:nvPr>
        </p:nvGraphicFramePr>
        <p:xfrm>
          <a:off x="381000" y="16002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8704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Stakeholder Groups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4"/>
          <p:cNvGraphicFramePr>
            <a:graphicFrameLocks noGrp="1"/>
          </p:cNvGraphicFramePr>
          <p:nvPr>
            <p:ph idx="1"/>
          </p:nvPr>
        </p:nvGraphicFramePr>
        <p:xfrm>
          <a:off x="3733800" y="1321359"/>
          <a:ext cx="5410200" cy="4758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44718" y="1660525"/>
            <a:ext cx="4495800" cy="954107"/>
          </a:xfrm>
          <a:prstGeom prst="rect">
            <a:avLst/>
          </a:prstGeom>
          <a:gradFill flip="none" rotWithShape="1">
            <a:gsLst>
              <a:gs pos="0">
                <a:schemeClr val="accent1">
                  <a:lumMod val="20000"/>
                  <a:lumOff val="80000"/>
                </a:schemeClr>
              </a:gs>
              <a:gs pos="86000">
                <a:srgbClr val="00B0F0"/>
              </a:gs>
              <a:gs pos="100000">
                <a:schemeClr val="tx2">
                  <a:lumMod val="60000"/>
                  <a:lumOff val="40000"/>
                </a:schemeClr>
              </a:gs>
            </a:gsLst>
            <a:lin ang="5400000" scaled="1"/>
            <a:tileRect/>
          </a:gradFill>
          <a:ln>
            <a:solidFill>
              <a:schemeClr val="tx1"/>
            </a:solidFill>
          </a:ln>
          <a:effectLst>
            <a:outerShdw blurRad="50800" dist="889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General Public: Includes all stakeholders and general public.  This group would be advised of SRP’s IRP through the media and would be able to request a copy and submit written comments and questions.</a:t>
            </a:r>
          </a:p>
        </p:txBody>
      </p:sp>
      <p:sp>
        <p:nvSpPr>
          <p:cNvPr id="9" name="TextBox 8"/>
          <p:cNvSpPr txBox="1"/>
          <p:nvPr/>
        </p:nvSpPr>
        <p:spPr>
          <a:xfrm>
            <a:off x="244718" y="5334000"/>
            <a:ext cx="5726724" cy="738664"/>
          </a:xfrm>
          <a:prstGeom prst="rect">
            <a:avLst/>
          </a:prstGeom>
          <a:gradFill>
            <a:gsLst>
              <a:gs pos="0">
                <a:schemeClr val="accent6">
                  <a:lumMod val="20000"/>
                  <a:lumOff val="80000"/>
                </a:schemeClr>
              </a:gs>
              <a:gs pos="91000">
                <a:schemeClr val="accent6">
                  <a:lumMod val="75000"/>
                </a:schemeClr>
              </a:gs>
              <a:gs pos="100000">
                <a:schemeClr val="accent6">
                  <a:lumMod val="50000"/>
                </a:schemeClr>
              </a:gs>
            </a:gsLst>
            <a:lin ang="5400000" scaled="1"/>
          </a:gradFill>
          <a:ln>
            <a:solidFill>
              <a:schemeClr val="tx1"/>
            </a:solidFill>
          </a:ln>
          <a:effectLst>
            <a:outerShdw blurRad="50800" dist="1143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Strategic Initiatives  Advisory Panel: Includes 12-13 members that best broadly represent SRP’s key stakeholder groups. This team would review and comment on IRP issues, scenarios, and assumptions upfront.</a:t>
            </a:r>
          </a:p>
        </p:txBody>
      </p:sp>
      <p:sp>
        <p:nvSpPr>
          <p:cNvPr id="10" name="TextBox 9"/>
          <p:cNvSpPr txBox="1"/>
          <p:nvPr/>
        </p:nvSpPr>
        <p:spPr>
          <a:xfrm>
            <a:off x="249115" y="3184525"/>
            <a:ext cx="5020407" cy="738664"/>
          </a:xfrm>
          <a:prstGeom prst="rect">
            <a:avLst/>
          </a:prstGeom>
          <a:gradFill>
            <a:gsLst>
              <a:gs pos="0">
                <a:schemeClr val="accent3">
                  <a:lumMod val="20000"/>
                  <a:lumOff val="80000"/>
                </a:schemeClr>
              </a:gs>
              <a:gs pos="88000">
                <a:srgbClr val="00FF00"/>
              </a:gs>
              <a:gs pos="100000">
                <a:srgbClr val="00B050"/>
              </a:gs>
            </a:gsLst>
            <a:lin ang="5400000" scaled="1"/>
          </a:gradFill>
          <a:ln>
            <a:solidFill>
              <a:schemeClr val="tx1"/>
            </a:solidFill>
          </a:ln>
          <a:effectLst>
            <a:outerShdw blurRad="50800" dist="889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Stakeholder Forum: Includes 30-35 deeply vested stakeholders to review the results from the Advisory Panel. This group’s comments to be collected for future consideration.</a:t>
            </a:r>
          </a:p>
        </p:txBody>
      </p:sp>
    </p:spTree>
    <p:extLst>
      <p:ext uri="{BB962C8B-B14F-4D97-AF65-F5344CB8AC3E}">
        <p14:creationId xmlns:p14="http://schemas.microsoft.com/office/powerpoint/2010/main" val="3678815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10240"/>
            <a:ext cx="8229600" cy="1020762"/>
          </a:xfrm>
        </p:spPr>
        <p:txBody>
          <a:bodyPr/>
          <a:lstStyle/>
          <a:p>
            <a:r>
              <a:rPr lang="en-US" b="1" dirty="0"/>
              <a:t>Timeline</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135"/>
          <p:cNvSpPr>
            <a:spLocks noChangeArrowheads="1"/>
          </p:cNvSpPr>
          <p:nvPr/>
        </p:nvSpPr>
        <p:spPr bwMode="auto">
          <a:xfrm>
            <a:off x="247650" y="2602468"/>
            <a:ext cx="8401050"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111" charset="0"/>
              <a:ea typeface="+mn-ea"/>
              <a:cs typeface="+mn-cs"/>
            </a:endParaRPr>
          </a:p>
        </p:txBody>
      </p:sp>
      <p:grpSp>
        <p:nvGrpSpPr>
          <p:cNvPr id="7" name="Group 48"/>
          <p:cNvGrpSpPr>
            <a:grpSpLocks/>
          </p:cNvGrpSpPr>
          <p:nvPr/>
        </p:nvGrpSpPr>
        <p:grpSpPr bwMode="auto">
          <a:xfrm>
            <a:off x="244475" y="2296080"/>
            <a:ext cx="8583613" cy="463551"/>
            <a:chOff x="244475" y="3028950"/>
            <a:chExt cx="8583613" cy="463551"/>
          </a:xfrm>
        </p:grpSpPr>
        <p:grpSp>
          <p:nvGrpSpPr>
            <p:cNvPr id="8" name="Gruppe 86"/>
            <p:cNvGrpSpPr>
              <a:grpSpLocks/>
            </p:cNvGrpSpPr>
            <p:nvPr/>
          </p:nvGrpSpPr>
          <p:grpSpPr bwMode="auto">
            <a:xfrm>
              <a:off x="8010525" y="3035301"/>
              <a:ext cx="817563" cy="457200"/>
              <a:chOff x="8020050" y="3432179"/>
              <a:chExt cx="817563" cy="457482"/>
            </a:xfrm>
          </p:grpSpPr>
          <p:sp>
            <p:nvSpPr>
              <p:cNvPr id="19" name="Pentagon 18"/>
              <p:cNvSpPr/>
              <p:nvPr/>
            </p:nvSpPr>
            <p:spPr>
              <a:xfrm>
                <a:off x="8020050" y="3432179"/>
                <a:ext cx="817563" cy="457482"/>
              </a:xfrm>
              <a:prstGeom prst="homePlate">
                <a:avLst>
                  <a:gd name="adj" fmla="val 40322"/>
                </a:avLst>
              </a:prstGeom>
              <a:gradFill flip="none" rotWithShape="1">
                <a:gsLst>
                  <a:gs pos="0">
                    <a:srgbClr val="FFC000"/>
                  </a:gs>
                  <a:gs pos="100000">
                    <a:srgbClr val="E36119"/>
                  </a:gs>
                </a:gsLst>
                <a:lin ang="2700000" scaled="1"/>
                <a:tileRect/>
              </a:gradFill>
              <a:ln w="9525" cap="flat" cmpd="sng" algn="ctr">
                <a:solidFill>
                  <a:schemeClr val="bg1">
                    <a:lumMod val="50000"/>
                  </a:schemeClr>
                </a:solidFill>
                <a:prstDash val="solid"/>
              </a:ln>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1">
                  <a:ln>
                    <a:noFill/>
                  </a:ln>
                  <a:solidFill>
                    <a:srgbClr val="FFFFFF"/>
                  </a:solidFill>
                  <a:effectLst/>
                  <a:uLnTx/>
                  <a:uFillTx/>
                  <a:latin typeface="Calibri" pitchFamily="-111" charset="0"/>
                  <a:ea typeface="+mn-ea"/>
                  <a:cs typeface="+mn-cs"/>
                </a:endParaRPr>
              </a:p>
            </p:txBody>
          </p:sp>
          <p:sp>
            <p:nvSpPr>
              <p:cNvPr id="20" name="Rektangel 85"/>
              <p:cNvSpPr>
                <a:spLocks noChangeArrowheads="1"/>
              </p:cNvSpPr>
              <p:nvPr/>
            </p:nvSpPr>
            <p:spPr bwMode="auto">
              <a:xfrm>
                <a:off x="8020050" y="3432179"/>
                <a:ext cx="585245" cy="36956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Oct</a:t>
                </a:r>
              </a:p>
            </p:txBody>
          </p:sp>
        </p:grpSp>
        <p:grpSp>
          <p:nvGrpSpPr>
            <p:cNvPr id="9" name="Group 47"/>
            <p:cNvGrpSpPr>
              <a:grpSpLocks/>
            </p:cNvGrpSpPr>
            <p:nvPr/>
          </p:nvGrpSpPr>
          <p:grpSpPr bwMode="auto">
            <a:xfrm>
              <a:off x="244475" y="3028950"/>
              <a:ext cx="7759700" cy="457200"/>
              <a:chOff x="244475" y="3028950"/>
              <a:chExt cx="7759700" cy="457200"/>
            </a:xfrm>
          </p:grpSpPr>
          <p:sp>
            <p:nvSpPr>
              <p:cNvPr id="10" name="Rectangle 461"/>
              <p:cNvSpPr>
                <a:spLocks noChangeArrowheads="1"/>
              </p:cNvSpPr>
              <p:nvPr/>
            </p:nvSpPr>
            <p:spPr bwMode="auto">
              <a:xfrm>
                <a:off x="28352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Apr</a:t>
                </a:r>
              </a:p>
            </p:txBody>
          </p:sp>
          <p:sp>
            <p:nvSpPr>
              <p:cNvPr id="11" name="Rectangle 462"/>
              <p:cNvSpPr>
                <a:spLocks noChangeArrowheads="1"/>
              </p:cNvSpPr>
              <p:nvPr/>
            </p:nvSpPr>
            <p:spPr bwMode="auto">
              <a:xfrm>
                <a:off x="3697288"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May</a:t>
                </a:r>
              </a:p>
            </p:txBody>
          </p:sp>
          <p:sp>
            <p:nvSpPr>
              <p:cNvPr id="12"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June</a:t>
                </a:r>
              </a:p>
            </p:txBody>
          </p:sp>
          <p:sp>
            <p:nvSpPr>
              <p:cNvPr id="13"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July</a:t>
                </a:r>
              </a:p>
            </p:txBody>
          </p:sp>
          <p:sp>
            <p:nvSpPr>
              <p:cNvPr id="14" name="Rectangle 465"/>
              <p:cNvSpPr>
                <a:spLocks noChangeArrowheads="1"/>
              </p:cNvSpPr>
              <p:nvPr/>
            </p:nvSpPr>
            <p:spPr bwMode="auto">
              <a:xfrm>
                <a:off x="628332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Aug</a:t>
                </a:r>
              </a:p>
            </p:txBody>
          </p:sp>
          <p:sp>
            <p:nvSpPr>
              <p:cNvPr id="15" name="Rectangle 466"/>
              <p:cNvSpPr>
                <a:spLocks noChangeArrowheads="1"/>
              </p:cNvSpPr>
              <p:nvPr/>
            </p:nvSpPr>
            <p:spPr bwMode="auto">
              <a:xfrm>
                <a:off x="714375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Sept</a:t>
                </a:r>
              </a:p>
            </p:txBody>
          </p:sp>
          <p:sp>
            <p:nvSpPr>
              <p:cNvPr id="16" name="Rectangle 461"/>
              <p:cNvSpPr>
                <a:spLocks noChangeArrowheads="1"/>
              </p:cNvSpPr>
              <p:nvPr/>
            </p:nvSpPr>
            <p:spPr bwMode="auto">
              <a:xfrm>
                <a:off x="2444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prstClr val="white"/>
                    </a:solidFill>
                    <a:effectLst/>
                    <a:uLnTx/>
                    <a:uFillTx/>
                    <a:latin typeface="Calibri" pitchFamily="-111" charset="0"/>
                    <a:ea typeface="+mn-ea"/>
                    <a:cs typeface="+mn-cs"/>
                  </a:rPr>
                  <a:t>Jan</a:t>
                </a:r>
              </a:p>
            </p:txBody>
          </p:sp>
          <p:sp>
            <p:nvSpPr>
              <p:cNvPr id="17" name="Rectangle 462"/>
              <p:cNvSpPr>
                <a:spLocks noChangeArrowheads="1"/>
              </p:cNvSpPr>
              <p:nvPr/>
            </p:nvSpPr>
            <p:spPr bwMode="auto">
              <a:xfrm>
                <a:off x="1106488"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  Feb</a:t>
                </a:r>
              </a:p>
            </p:txBody>
          </p:sp>
          <p:sp>
            <p:nvSpPr>
              <p:cNvPr id="18" name="Rectangle 463"/>
              <p:cNvSpPr>
                <a:spLocks noChangeArrowheads="1"/>
              </p:cNvSpPr>
              <p:nvPr/>
            </p:nvSpPr>
            <p:spPr bwMode="auto">
              <a:xfrm>
                <a:off x="1988634"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Mar</a:t>
                </a:r>
              </a:p>
            </p:txBody>
          </p:sp>
        </p:grpSp>
      </p:grpSp>
      <p:sp>
        <p:nvSpPr>
          <p:cNvPr id="21" name="Nedadgående pil 52"/>
          <p:cNvSpPr>
            <a:spLocks noChangeArrowheads="1"/>
          </p:cNvSpPr>
          <p:nvPr/>
        </p:nvSpPr>
        <p:spPr bwMode="auto">
          <a:xfrm rot="10800000">
            <a:off x="3577025" y="2762805"/>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2" name="Nedadgående pil 62"/>
          <p:cNvSpPr>
            <a:spLocks noChangeArrowheads="1"/>
          </p:cNvSpPr>
          <p:nvPr/>
        </p:nvSpPr>
        <p:spPr bwMode="auto">
          <a:xfrm>
            <a:off x="5601695" y="1739233"/>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3" name="Nedadgående pil 52"/>
          <p:cNvSpPr>
            <a:spLocks noChangeArrowheads="1"/>
          </p:cNvSpPr>
          <p:nvPr/>
        </p:nvSpPr>
        <p:spPr bwMode="auto">
          <a:xfrm>
            <a:off x="5042905" y="1739234"/>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4" name="Nedadgående pil 52"/>
          <p:cNvSpPr>
            <a:spLocks noChangeArrowheads="1"/>
          </p:cNvSpPr>
          <p:nvPr/>
        </p:nvSpPr>
        <p:spPr bwMode="auto">
          <a:xfrm rot="10800000">
            <a:off x="4141214" y="275328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5" name="Rektangel 57"/>
          <p:cNvSpPr>
            <a:spLocks noChangeArrowheads="1"/>
          </p:cNvSpPr>
          <p:nvPr/>
        </p:nvSpPr>
        <p:spPr bwMode="auto">
          <a:xfrm>
            <a:off x="2743200" y="3317527"/>
            <a:ext cx="2895600"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Strategic Initiatives Advisory Panel Meetings</a:t>
            </a:r>
          </a:p>
        </p:txBody>
      </p:sp>
      <p:sp>
        <p:nvSpPr>
          <p:cNvPr id="26" name="Rektangel 57"/>
          <p:cNvSpPr>
            <a:spLocks noChangeArrowheads="1"/>
          </p:cNvSpPr>
          <p:nvPr/>
        </p:nvSpPr>
        <p:spPr bwMode="auto">
          <a:xfrm>
            <a:off x="4717660" y="4773662"/>
            <a:ext cx="2582458" cy="1200329"/>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Public Notice of IRP and 30 day comment period and/or general public meeting</a:t>
            </a:r>
          </a:p>
        </p:txBody>
      </p:sp>
      <p:sp>
        <p:nvSpPr>
          <p:cNvPr id="27" name="Nedadgående pil 52"/>
          <p:cNvSpPr>
            <a:spLocks noChangeArrowheads="1"/>
          </p:cNvSpPr>
          <p:nvPr/>
        </p:nvSpPr>
        <p:spPr bwMode="auto">
          <a:xfrm rot="10800000">
            <a:off x="6158152" y="2772111"/>
            <a:ext cx="250825" cy="2009617"/>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8" name="Nedadgående pil 52"/>
          <p:cNvSpPr>
            <a:spLocks noChangeArrowheads="1"/>
          </p:cNvSpPr>
          <p:nvPr/>
        </p:nvSpPr>
        <p:spPr bwMode="auto">
          <a:xfrm rot="10800000">
            <a:off x="4771636" y="2772112"/>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9" name="Rektangel 57"/>
          <p:cNvSpPr>
            <a:spLocks noChangeArrowheads="1"/>
          </p:cNvSpPr>
          <p:nvPr/>
        </p:nvSpPr>
        <p:spPr bwMode="auto">
          <a:xfrm>
            <a:off x="4126706" y="1092902"/>
            <a:ext cx="2732087"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Stakeholder Forum Meetings</a:t>
            </a:r>
          </a:p>
        </p:txBody>
      </p:sp>
      <p:sp>
        <p:nvSpPr>
          <p:cNvPr id="30" name="TextBox 29"/>
          <p:cNvSpPr txBox="1"/>
          <p:nvPr/>
        </p:nvSpPr>
        <p:spPr>
          <a:xfrm>
            <a:off x="282575" y="4250381"/>
            <a:ext cx="4267200" cy="1200329"/>
          </a:xfrm>
          <a:prstGeom prst="rect">
            <a:avLst/>
          </a:prstGeom>
          <a:solidFill>
            <a:schemeClr val="bg2"/>
          </a:solidFill>
          <a:ln>
            <a:solidFill>
              <a:schemeClr val="accent1"/>
            </a:solidFill>
          </a:ln>
          <a:effectLst>
            <a:outerShdw blurRad="50800" dist="762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F81BD"/>
                </a:solidFill>
                <a:effectLst/>
                <a:uLnTx/>
                <a:uFillTx/>
                <a:latin typeface="Calibri"/>
                <a:ea typeface="+mn-ea"/>
                <a:cs typeface="+mn-cs"/>
              </a:rPr>
              <a:t>The objective is to get started soon enough to accommodate a process that will be completed prior to the official start of the price process.</a:t>
            </a:r>
          </a:p>
        </p:txBody>
      </p:sp>
      <p:sp>
        <p:nvSpPr>
          <p:cNvPr id="31" name="Nedadgående pil 52"/>
          <p:cNvSpPr>
            <a:spLocks noChangeArrowheads="1"/>
          </p:cNvSpPr>
          <p:nvPr/>
        </p:nvSpPr>
        <p:spPr bwMode="auto">
          <a:xfrm>
            <a:off x="7041038" y="1080219"/>
            <a:ext cx="250825" cy="1178144"/>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32" name="Rektangel 57"/>
          <p:cNvSpPr>
            <a:spLocks noChangeArrowheads="1"/>
          </p:cNvSpPr>
          <p:nvPr/>
        </p:nvSpPr>
        <p:spPr bwMode="auto">
          <a:xfrm>
            <a:off x="5916613" y="446571"/>
            <a:ext cx="2732087"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Complete Process/Board Presentation</a:t>
            </a:r>
          </a:p>
        </p:txBody>
      </p:sp>
      <p:sp>
        <p:nvSpPr>
          <p:cNvPr id="33" name="Nedadgående pil 52"/>
          <p:cNvSpPr>
            <a:spLocks noChangeArrowheads="1"/>
          </p:cNvSpPr>
          <p:nvPr/>
        </p:nvSpPr>
        <p:spPr bwMode="auto">
          <a:xfrm rot="10800000">
            <a:off x="7768158" y="2772112"/>
            <a:ext cx="250826" cy="809288"/>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34" name="Rektangel 57"/>
          <p:cNvSpPr>
            <a:spLocks noChangeArrowheads="1"/>
          </p:cNvSpPr>
          <p:nvPr/>
        </p:nvSpPr>
        <p:spPr bwMode="auto">
          <a:xfrm>
            <a:off x="6612220" y="3581400"/>
            <a:ext cx="2311875" cy="923330"/>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Price process begins for a February implementation</a:t>
            </a:r>
          </a:p>
        </p:txBody>
      </p:sp>
    </p:spTree>
    <p:extLst>
      <p:ext uri="{BB962C8B-B14F-4D97-AF65-F5344CB8AC3E}">
        <p14:creationId xmlns:p14="http://schemas.microsoft.com/office/powerpoint/2010/main" val="3401097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4"/>
          <p:cNvSpPr>
            <a:spLocks noGrp="1"/>
          </p:cNvSpPr>
          <p:nvPr>
            <p:ph type="title"/>
          </p:nvPr>
        </p:nvSpPr>
        <p:spPr>
          <a:xfrm>
            <a:off x="990600" y="457200"/>
            <a:ext cx="8229600" cy="1143000"/>
          </a:xfrm>
        </p:spPr>
        <p:txBody>
          <a:bodyPr/>
          <a:lstStyle/>
          <a:p>
            <a:r>
              <a:rPr lang="en-US" sz="3600" b="1" dirty="0">
                <a:solidFill>
                  <a:srgbClr val="002060"/>
                </a:solidFill>
                <a:latin typeface="Gill Sans MT" pitchFamily="34" charset="0"/>
                <a:ea typeface="ＭＳ Ｐゴシック" charset="-128"/>
              </a:rPr>
              <a:t>Desired Outcomes</a:t>
            </a:r>
          </a:p>
        </p:txBody>
      </p:sp>
      <p:sp>
        <p:nvSpPr>
          <p:cNvPr id="43012" name="Slide Number Placeholder 7"/>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AE5FD-3B05-4009-BB56-D16C467C4D9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3013" name="Picture 7" descr="srp_bu_logo.JPG"/>
          <p:cNvPicPr>
            <a:picLocks noChangeAspect="1"/>
          </p:cNvPicPr>
          <p:nvPr/>
        </p:nvPicPr>
        <p:blipFill>
          <a:blip r:embed="rId4" cstate="print"/>
          <a:srcRect/>
          <a:stretch>
            <a:fillRect/>
          </a:stretch>
        </p:blipFill>
        <p:spPr bwMode="auto">
          <a:xfrm>
            <a:off x="3886200" y="6096000"/>
            <a:ext cx="1219200" cy="361950"/>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a:t>A mutual understanding of each other’s perspectives on the issues</a:t>
            </a:r>
          </a:p>
          <a:p>
            <a:r>
              <a:rPr lang="en-US" dirty="0"/>
              <a:t>An assurance that our planning process has adequately considered stakeholder input</a:t>
            </a:r>
          </a:p>
          <a:p>
            <a:r>
              <a:rPr lang="en-US" dirty="0"/>
              <a:t>An acceptance for proposed directions on key strategic issues</a:t>
            </a:r>
          </a:p>
        </p:txBody>
      </p:sp>
      <p:sp>
        <p:nvSpPr>
          <p:cNvPr id="3" name="Oval 2"/>
          <p:cNvSpPr/>
          <p:nvPr/>
        </p:nvSpPr>
        <p:spPr>
          <a:xfrm>
            <a:off x="381000" y="304800"/>
            <a:ext cx="1143000" cy="1066800"/>
          </a:xfrm>
          <a:prstGeom prst="ellipse">
            <a:avLst/>
          </a:prstGeom>
          <a:blipFill>
            <a:blip r:embed="rId5"/>
            <a:stretch>
              <a:fillRect/>
            </a:stretch>
          </a:blipFill>
          <a:ln w="31750" cmpd="sng">
            <a:solidFill>
              <a:srgbClr val="993300"/>
            </a:solid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307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4"/>
          <p:cNvSpPr>
            <a:spLocks noGrp="1"/>
          </p:cNvSpPr>
          <p:nvPr>
            <p:ph type="title"/>
          </p:nvPr>
        </p:nvSpPr>
        <p:spPr>
          <a:xfrm>
            <a:off x="990600" y="152400"/>
            <a:ext cx="8229600" cy="1143000"/>
          </a:xfrm>
        </p:spPr>
        <p:txBody>
          <a:bodyPr/>
          <a:lstStyle/>
          <a:p>
            <a:r>
              <a:rPr lang="en-US" sz="3600" b="1" dirty="0">
                <a:solidFill>
                  <a:srgbClr val="002060"/>
                </a:solidFill>
                <a:latin typeface="Gill Sans MT" pitchFamily="34" charset="0"/>
                <a:ea typeface="ＭＳ Ｐゴシック" charset="-128"/>
              </a:rPr>
              <a:t>We Need Your Input On…</a:t>
            </a:r>
          </a:p>
        </p:txBody>
      </p:sp>
      <p:sp>
        <p:nvSpPr>
          <p:cNvPr id="43012" name="Slide Number Placeholder 7"/>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AE5FD-3B05-4009-BB56-D16C467C4D9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3013" name="Picture 7" descr="srp_bu_logo.JPG"/>
          <p:cNvPicPr>
            <a:picLocks noChangeAspect="1"/>
          </p:cNvPicPr>
          <p:nvPr/>
        </p:nvPicPr>
        <p:blipFill>
          <a:blip r:embed="rId4" cstate="print"/>
          <a:srcRect/>
          <a:stretch>
            <a:fillRect/>
          </a:stretch>
        </p:blipFill>
        <p:spPr bwMode="auto">
          <a:xfrm>
            <a:off x="3886200" y="6096000"/>
            <a:ext cx="1219200" cy="361950"/>
          </a:xfrm>
          <a:prstGeom prst="rect">
            <a:avLst/>
          </a:prstGeom>
          <a:noFill/>
          <a:ln w="9525">
            <a:noFill/>
            <a:miter lim="800000"/>
            <a:headEnd/>
            <a:tailEnd/>
          </a:ln>
        </p:spPr>
      </p:pic>
      <p:sp>
        <p:nvSpPr>
          <p:cNvPr id="2" name="Content Placeholder 1"/>
          <p:cNvSpPr>
            <a:spLocks noGrp="1"/>
          </p:cNvSpPr>
          <p:nvPr>
            <p:ph idx="1"/>
          </p:nvPr>
        </p:nvSpPr>
        <p:spPr>
          <a:xfrm>
            <a:off x="304800" y="1189037"/>
            <a:ext cx="8763000" cy="4525963"/>
          </a:xfrm>
        </p:spPr>
        <p:txBody>
          <a:bodyPr>
            <a:normAutofit lnSpcReduction="10000"/>
          </a:bodyPr>
          <a:lstStyle/>
          <a:p>
            <a:r>
              <a:rPr lang="en-US" sz="3000" dirty="0"/>
              <a:t>SRP’s planning scenarios</a:t>
            </a:r>
          </a:p>
          <a:p>
            <a:r>
              <a:rPr lang="en-US" sz="3000" dirty="0"/>
              <a:t>Measures of plan performance</a:t>
            </a:r>
          </a:p>
          <a:p>
            <a:r>
              <a:rPr lang="en-US" sz="3000" dirty="0"/>
              <a:t>Resource options for the future and the evaluation of those options</a:t>
            </a:r>
          </a:p>
          <a:p>
            <a:r>
              <a:rPr lang="en-US" sz="3000" dirty="0"/>
              <a:t>Moving from current sustainability goals to an emissions intensity reduction commitment</a:t>
            </a:r>
          </a:p>
          <a:p>
            <a:r>
              <a:rPr lang="en-US" sz="3000" dirty="0"/>
              <a:t>Best accommodation of customers who want to generate some of their own electricity, while still relying on SRP for around-the-clock reliability</a:t>
            </a:r>
          </a:p>
        </p:txBody>
      </p:sp>
    </p:spTree>
    <p:extLst>
      <p:ext uri="{BB962C8B-B14F-4D97-AF65-F5344CB8AC3E}">
        <p14:creationId xmlns:p14="http://schemas.microsoft.com/office/powerpoint/2010/main" val="357921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14600" y="6356350"/>
            <a:ext cx="388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graphicFrame>
        <p:nvGraphicFramePr>
          <p:cNvPr id="5" name="Table 4"/>
          <p:cNvGraphicFramePr>
            <a:graphicFrameLocks noGrp="1"/>
          </p:cNvGraphicFramePr>
          <p:nvPr/>
        </p:nvGraphicFramePr>
        <p:xfrm>
          <a:off x="76200" y="228600"/>
          <a:ext cx="8991600" cy="6216105"/>
        </p:xfrm>
        <a:graphic>
          <a:graphicData uri="http://schemas.openxmlformats.org/drawingml/2006/table">
            <a:tbl>
              <a:tblPr firstRow="1" bandRow="1">
                <a:tableStyleId>{5C22544A-7EE6-4342-B048-85BDC9FD1C3A}</a:tableStyleId>
              </a:tblPr>
              <a:tblGrid>
                <a:gridCol w="3269672">
                  <a:extLst>
                    <a:ext uri="{9D8B030D-6E8A-4147-A177-3AD203B41FA5}">
                      <a16:colId xmlns:a16="http://schemas.microsoft.com/office/drawing/2014/main" val="20000"/>
                    </a:ext>
                  </a:extLst>
                </a:gridCol>
                <a:gridCol w="5721928">
                  <a:extLst>
                    <a:ext uri="{9D8B030D-6E8A-4147-A177-3AD203B41FA5}">
                      <a16:colId xmlns:a16="http://schemas.microsoft.com/office/drawing/2014/main" val="20001"/>
                    </a:ext>
                  </a:extLst>
                </a:gridCol>
              </a:tblGrid>
              <a:tr h="554710">
                <a:tc>
                  <a:txBody>
                    <a:bodyPr/>
                    <a:lstStyle/>
                    <a:p>
                      <a:r>
                        <a:rPr lang="en-US" sz="2400" dirty="0"/>
                        <a:t>Feedback Requested</a:t>
                      </a:r>
                    </a:p>
                  </a:txBody>
                  <a:tcPr/>
                </a:tc>
                <a:tc>
                  <a:txBody>
                    <a:bodyPr/>
                    <a:lstStyle/>
                    <a:p>
                      <a:r>
                        <a:rPr lang="en-US" sz="2400" dirty="0"/>
                        <a:t>Stakeholder</a:t>
                      </a:r>
                      <a:r>
                        <a:rPr lang="en-US" sz="2400" baseline="0" dirty="0"/>
                        <a:t>  Involvement</a:t>
                      </a:r>
                      <a:endParaRPr lang="en-US" sz="2400" dirty="0"/>
                    </a:p>
                  </a:txBody>
                  <a:tcPr/>
                </a:tc>
                <a:extLst>
                  <a:ext uri="{0D108BD9-81ED-4DB2-BD59-A6C34878D82A}">
                    <a16:rowId xmlns:a16="http://schemas.microsoft.com/office/drawing/2014/main" val="10000"/>
                  </a:ext>
                </a:extLst>
              </a:tr>
              <a:tr h="1089395">
                <a:tc>
                  <a:txBody>
                    <a:bodyPr/>
                    <a:lstStyle/>
                    <a:p>
                      <a:r>
                        <a:rPr lang="en-US" sz="1300" i="1" dirty="0"/>
                        <a:t>Are SRP’s planning scenarios sufficiently robust in terms of the scope and range of assumptions considered?</a:t>
                      </a:r>
                    </a:p>
                  </a:txBody>
                  <a:tcPr/>
                </a:tc>
                <a:tc>
                  <a:txBody>
                    <a:bodyPr/>
                    <a:lstStyle/>
                    <a:p>
                      <a:pPr marL="171450" indent="-171450">
                        <a:buFont typeface="Arial" panose="020B0604020202020204" pitchFamily="34" charset="0"/>
                        <a:buChar char="•"/>
                      </a:pPr>
                      <a:r>
                        <a:rPr lang="en-US" sz="1300" baseline="0" dirty="0"/>
                        <a:t>Share the scenarios and associated assumptions for load forecasts, market price forecasts,  environmental regulations, carbon costs, and  technology costs</a:t>
                      </a:r>
                    </a:p>
                    <a:p>
                      <a:pPr marL="171450" indent="-171450">
                        <a:buFont typeface="Arial" panose="020B0604020202020204" pitchFamily="34" charset="0"/>
                        <a:buChar char="•"/>
                      </a:pPr>
                      <a:r>
                        <a:rPr lang="en-US" sz="1300" baseline="0" dirty="0"/>
                        <a:t>Identify opportunities to improve the scenarios or assumptions based on input received</a:t>
                      </a:r>
                      <a:endParaRPr lang="en-US" sz="1300" dirty="0"/>
                    </a:p>
                  </a:txBody>
                  <a:tcPr/>
                </a:tc>
                <a:extLst>
                  <a:ext uri="{0D108BD9-81ED-4DB2-BD59-A6C34878D82A}">
                    <a16:rowId xmlns:a16="http://schemas.microsoft.com/office/drawing/2014/main" val="10001"/>
                  </a:ext>
                </a:extLst>
              </a:tr>
              <a:tr h="1411250">
                <a:tc>
                  <a:txBody>
                    <a:bodyPr/>
                    <a:lstStyle/>
                    <a:p>
                      <a:pPr marL="57150" marR="0" lvl="0" indent="0" algn="l" defTabSz="914400" rtl="0" eaLnBrk="1" fontAlgn="ctr"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Are the measures by which SRP defines Resource Planning success clear and consistent with stakeholder expectations?</a:t>
                      </a:r>
                    </a:p>
                  </a:txBody>
                  <a:tcPr marL="9525" marR="9525" marT="9525" marB="0" anchor="ctr"/>
                </a:tc>
                <a:tc>
                  <a:txBody>
                    <a:bodyPr/>
                    <a:lstStyle/>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SRP’s core resource principles and seek feedback on SRP’s measures of success relative to these principles which include net retail costs, capital expenditures, gas burn, CO2 intensity, and water intensity</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Determine whether these measures of success conform to the stakeholders’ vision of success and consider modifications as appropriate</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SRP’s four pillars of conservation and stewardship (emissions , water management, affordability, reliability) and how they relate to the key planning metrics</a:t>
                      </a:r>
                    </a:p>
                  </a:txBody>
                  <a:tcPr/>
                </a:tc>
                <a:extLst>
                  <a:ext uri="{0D108BD9-81ED-4DB2-BD59-A6C34878D82A}">
                    <a16:rowId xmlns:a16="http://schemas.microsoft.com/office/drawing/2014/main" val="10002"/>
                  </a:ext>
                </a:extLst>
              </a:tr>
              <a:tr h="1290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In light of the planning scenarios and measures of success, does</a:t>
                      </a:r>
                      <a:r>
                        <a:rPr lang="en-US" sz="1300" i="1" kern="1200" baseline="0" dirty="0">
                          <a:solidFill>
                            <a:schemeClr val="dk1"/>
                          </a:solidFill>
                          <a:latin typeface="+mn-lt"/>
                          <a:ea typeface="+mn-ea"/>
                          <a:cs typeface="+mn-cs"/>
                        </a:rPr>
                        <a:t> various resource paths and the evaluation of those paths </a:t>
                      </a:r>
                      <a:r>
                        <a:rPr lang="en-US" sz="1300" i="1" kern="1200" dirty="0">
                          <a:solidFill>
                            <a:schemeClr val="dk1"/>
                          </a:solidFill>
                          <a:latin typeface="+mn-lt"/>
                          <a:ea typeface="+mn-ea"/>
                          <a:cs typeface="+mn-cs"/>
                        </a:rPr>
                        <a:t>make sense? Is there anything missing in the evaluation process?</a:t>
                      </a:r>
                    </a:p>
                  </a:txBody>
                  <a:tcPr/>
                </a:tc>
                <a:tc>
                  <a:txBody>
                    <a:bodyPr/>
                    <a:lstStyle/>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with stakeholders modeling results as captured in L&amp;R tables, energy mix charts, retail costs charts, and emissions and water intensity plots</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Help stakeholders understand how these results are derived and why the derived plans are considered optimal (i.e. how different cases are modeled and results quantified).</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Solicit feedback on these items and other elements that the stakeholders think should be considered in the decision making process. Incorporate suggestions as appropriate.</a:t>
                      </a:r>
                    </a:p>
                  </a:txBody>
                  <a:tcPr/>
                </a:tc>
                <a:extLst>
                  <a:ext uri="{0D108BD9-81ED-4DB2-BD59-A6C34878D82A}">
                    <a16:rowId xmlns:a16="http://schemas.microsoft.com/office/drawing/2014/main" val="10003"/>
                  </a:ext>
                </a:extLst>
              </a:tr>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Does the idea of </a:t>
                      </a:r>
                      <a:r>
                        <a:rPr lang="en-US" sz="1300" i="1" kern="1200" baseline="0" dirty="0">
                          <a:solidFill>
                            <a:schemeClr val="dk1"/>
                          </a:solidFill>
                          <a:latin typeface="+mn-lt"/>
                          <a:ea typeface="+mn-ea"/>
                          <a:cs typeface="+mn-cs"/>
                        </a:rPr>
                        <a:t>transitioning from the current SPP to a goal to reduce SRP’s total emission intensity make sense given our planning process, future scenarios, measures of success, and stakeholder expectations?</a:t>
                      </a:r>
                      <a:endParaRPr lang="en-US" sz="1300" i="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US" sz="1300" i="0" kern="1200" baseline="0" dirty="0">
                          <a:solidFill>
                            <a:schemeClr val="dk1"/>
                          </a:solidFill>
                          <a:latin typeface="+mn-lt"/>
                          <a:ea typeface="+mn-ea"/>
                          <a:cs typeface="+mn-cs"/>
                        </a:rPr>
                        <a:t>Share and explain the emissions intensity metric, how it’s measured, and the various paths that SRP could take to achieve it.</a:t>
                      </a:r>
                    </a:p>
                    <a:p>
                      <a:pPr marL="171450" indent="-171450">
                        <a:buFont typeface="Arial" panose="020B0604020202020204" pitchFamily="34" charset="0"/>
                        <a:buChar char="•"/>
                      </a:pPr>
                      <a:r>
                        <a:rPr lang="en-US" sz="1300" i="0" kern="1200" baseline="0" dirty="0">
                          <a:solidFill>
                            <a:schemeClr val="dk1"/>
                          </a:solidFill>
                          <a:latin typeface="+mn-lt"/>
                          <a:ea typeface="+mn-ea"/>
                          <a:cs typeface="+mn-cs"/>
                        </a:rPr>
                        <a:t>Take feedback to understand how well the metric is understood and whether the proposed targets are acceptable</a:t>
                      </a:r>
                    </a:p>
                    <a:p>
                      <a:pPr marL="171450" indent="-171450">
                        <a:buFont typeface="Arial" panose="020B0604020202020204" pitchFamily="34" charset="0"/>
                        <a:buChar char="•"/>
                      </a:pPr>
                      <a:r>
                        <a:rPr lang="en-US" sz="1300" i="0" kern="1200" baseline="0" dirty="0">
                          <a:solidFill>
                            <a:schemeClr val="dk1"/>
                          </a:solidFill>
                          <a:latin typeface="+mn-lt"/>
                          <a:ea typeface="+mn-ea"/>
                          <a:cs typeface="+mn-cs"/>
                        </a:rPr>
                        <a:t>Discuss possible modifications that would be mutually acceptable</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7929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B72D-558B-4499-B4D8-13E31447E1D4}"/>
              </a:ext>
            </a:extLst>
          </p:cNvPr>
          <p:cNvSpPr>
            <a:spLocks noGrp="1"/>
          </p:cNvSpPr>
          <p:nvPr>
            <p:ph type="title"/>
          </p:nvPr>
        </p:nvSpPr>
        <p:spPr>
          <a:xfrm>
            <a:off x="457200" y="304798"/>
            <a:ext cx="8229600" cy="1112840"/>
          </a:xfrm>
        </p:spPr>
        <p:txBody>
          <a:bodyPr>
            <a:normAutofit fontScale="90000"/>
          </a:bodyPr>
          <a:lstStyle/>
          <a:p>
            <a:br>
              <a:rPr lang="en-US" b="1" dirty="0"/>
            </a:br>
            <a:r>
              <a:rPr lang="en-US" sz="3600" b="1" dirty="0"/>
              <a:t>Integrated Resource Plan</a:t>
            </a:r>
            <a:br>
              <a:rPr lang="en-US" sz="3600" b="1" dirty="0"/>
            </a:br>
            <a:r>
              <a:rPr lang="en-US" sz="3600" b="1" dirty="0"/>
              <a:t>Strategic Initiatives Advisory Panel Meeting #1</a:t>
            </a:r>
            <a:br>
              <a:rPr lang="en-US" b="1" dirty="0"/>
            </a:br>
            <a:endParaRPr lang="en-US" dirty="0"/>
          </a:p>
        </p:txBody>
      </p:sp>
      <p:sp>
        <p:nvSpPr>
          <p:cNvPr id="4" name="Slide Number Placeholder 3">
            <a:extLst>
              <a:ext uri="{FF2B5EF4-FFF2-40B4-BE49-F238E27FC236}">
                <a16:creationId xmlns:a16="http://schemas.microsoft.com/office/drawing/2014/main" id="{A3728D71-173F-484A-BD00-582369F43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7">
            <a:extLst>
              <a:ext uri="{FF2B5EF4-FFF2-40B4-BE49-F238E27FC236}">
                <a16:creationId xmlns:a16="http://schemas.microsoft.com/office/drawing/2014/main" id="{4026CC20-0C49-45FC-A4A6-352BE634322A}"/>
              </a:ext>
            </a:extLst>
          </p:cNvPr>
          <p:cNvGraphicFramePr>
            <a:graphicFrameLocks noGrp="1"/>
          </p:cNvGraphicFramePr>
          <p:nvPr>
            <p:ph idx="1"/>
          </p:nvPr>
        </p:nvGraphicFramePr>
        <p:xfrm>
          <a:off x="1676400" y="1524000"/>
          <a:ext cx="5638800" cy="5029202"/>
        </p:xfrm>
        <a:graphic>
          <a:graphicData uri="http://schemas.openxmlformats.org/drawingml/2006/table">
            <a:tbl>
              <a:tblPr firstRow="1" firstCol="1" bandRow="1"/>
              <a:tblGrid>
                <a:gridCol w="908917">
                  <a:extLst>
                    <a:ext uri="{9D8B030D-6E8A-4147-A177-3AD203B41FA5}">
                      <a16:colId xmlns:a16="http://schemas.microsoft.com/office/drawing/2014/main" val="4245755480"/>
                    </a:ext>
                  </a:extLst>
                </a:gridCol>
                <a:gridCol w="4729883">
                  <a:extLst>
                    <a:ext uri="{9D8B030D-6E8A-4147-A177-3AD203B41FA5}">
                      <a16:colId xmlns:a16="http://schemas.microsoft.com/office/drawing/2014/main" val="2236264253"/>
                    </a:ext>
                  </a:extLst>
                </a:gridCol>
              </a:tblGrid>
              <a:tr h="453053">
                <a:tc>
                  <a:txBody>
                    <a:bodyPr/>
                    <a:lstStyle/>
                    <a:p>
                      <a:pPr marL="0" marR="0" indent="125730">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3218583"/>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8:00am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Introductions, Orientation, and SRP Overview</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296285"/>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8:15am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Resource Planning at SRP:  How, What, and Why</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809147"/>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Dealing with Uncertainty:  Scenario Planning</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755653"/>
                  </a:ext>
                </a:extLst>
              </a:tr>
              <a:tr h="702389">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Round Table –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Are SRP’s planning scenarios sufficiently comprehensive in terms of scope and range of assumptions considered?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339410"/>
                  </a:ext>
                </a:extLst>
              </a:tr>
              <a:tr h="453053">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10:15am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Break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4365052"/>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Measuring Success Through Planning Metrics</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32007"/>
                  </a:ext>
                </a:extLst>
              </a:tr>
              <a:tr h="702389">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Round Table –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Are the measures by which SRP defines Resource Planning success clear and consistent with stakeholder expectations?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90684"/>
                  </a:ext>
                </a:extLst>
              </a:tr>
              <a:tr h="453053">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11:45am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Lunch and Continued Round Table Discussion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7544559"/>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1:00pm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Adjourn</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64296"/>
                  </a:ext>
                </a:extLst>
              </a:tr>
            </a:tbl>
          </a:graphicData>
        </a:graphic>
      </p:graphicFrame>
    </p:spTree>
    <p:extLst>
      <p:ext uri="{BB962C8B-B14F-4D97-AF65-F5344CB8AC3E}">
        <p14:creationId xmlns:p14="http://schemas.microsoft.com/office/powerpoint/2010/main" val="1960585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940-B793-47B7-B6D0-84B566898A2C}"/>
              </a:ext>
            </a:extLst>
          </p:cNvPr>
          <p:cNvSpPr>
            <a:spLocks noGrp="1"/>
          </p:cNvSpPr>
          <p:nvPr>
            <p:ph type="title"/>
          </p:nvPr>
        </p:nvSpPr>
        <p:spPr/>
        <p:txBody>
          <a:bodyPr>
            <a:normAutofit/>
          </a:bodyPr>
          <a:lstStyle/>
          <a:p>
            <a:r>
              <a:rPr lang="en-US" sz="3200" b="1" dirty="0"/>
              <a:t>Integrated Resource Plan</a:t>
            </a:r>
            <a:br>
              <a:rPr lang="en-US" sz="3200" b="1" dirty="0"/>
            </a:br>
            <a:r>
              <a:rPr lang="en-US" sz="3200" b="1" dirty="0"/>
              <a:t>Strategic Initiatives Advisory Panel Meeting #2</a:t>
            </a:r>
            <a:endParaRPr lang="en-US" sz="3200" dirty="0"/>
          </a:p>
        </p:txBody>
      </p:sp>
      <p:pic>
        <p:nvPicPr>
          <p:cNvPr id="5" name="Content Placeholder 4">
            <a:extLst>
              <a:ext uri="{FF2B5EF4-FFF2-40B4-BE49-F238E27FC236}">
                <a16:creationId xmlns:a16="http://schemas.microsoft.com/office/drawing/2014/main" id="{33290DEA-A5AA-4598-9DAB-E4C9FF68B73C}"/>
              </a:ext>
            </a:extLst>
          </p:cNvPr>
          <p:cNvPicPr>
            <a:picLocks noGrp="1" noChangeAspect="1"/>
          </p:cNvPicPr>
          <p:nvPr>
            <p:ph idx="1"/>
          </p:nvPr>
        </p:nvPicPr>
        <p:blipFill>
          <a:blip r:embed="rId2"/>
          <a:stretch>
            <a:fillRect/>
          </a:stretch>
        </p:blipFill>
        <p:spPr>
          <a:xfrm>
            <a:off x="1752600" y="1512565"/>
            <a:ext cx="6512503" cy="4693936"/>
          </a:xfrm>
          <a:prstGeom prst="rect">
            <a:avLst/>
          </a:prstGeom>
        </p:spPr>
      </p:pic>
      <p:sp>
        <p:nvSpPr>
          <p:cNvPr id="4" name="Slide Number Placeholder 3">
            <a:extLst>
              <a:ext uri="{FF2B5EF4-FFF2-40B4-BE49-F238E27FC236}">
                <a16:creationId xmlns:a16="http://schemas.microsoft.com/office/drawing/2014/main" id="{D85244E9-2D1F-4954-A2F9-80E1AC46F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19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C71526DA-9A67-43F0-B3CE-07A2F6B0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41656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E872-361E-44C5-94E8-30B7C480500E}"/>
              </a:ext>
            </a:extLst>
          </p:cNvPr>
          <p:cNvSpPr>
            <a:spLocks noGrp="1"/>
          </p:cNvSpPr>
          <p:nvPr>
            <p:ph type="title"/>
          </p:nvPr>
        </p:nvSpPr>
        <p:spPr>
          <a:xfrm>
            <a:off x="457200" y="274638"/>
            <a:ext cx="8229600" cy="334962"/>
          </a:xfrm>
        </p:spPr>
        <p:txBody>
          <a:bodyPr>
            <a:normAutofit fontScale="90000"/>
          </a:bodyPr>
          <a:lstStyle/>
          <a:p>
            <a:br>
              <a:rPr lang="en-US" b="1" dirty="0"/>
            </a:br>
            <a:r>
              <a:rPr lang="en-US" sz="3600" b="1" dirty="0"/>
              <a:t>Integrated Resource Plan</a:t>
            </a:r>
            <a:br>
              <a:rPr lang="en-US" sz="3600" b="1" dirty="0"/>
            </a:br>
            <a:r>
              <a:rPr lang="en-US" sz="3600" b="1" dirty="0"/>
              <a:t>Strategic Initiatives Advisory Panel Meeting #3</a:t>
            </a:r>
            <a:endParaRPr lang="en-US" sz="3600" dirty="0"/>
          </a:p>
        </p:txBody>
      </p:sp>
      <p:sp>
        <p:nvSpPr>
          <p:cNvPr id="3" name="Slide Number Placeholder 2">
            <a:extLst>
              <a:ext uri="{FF2B5EF4-FFF2-40B4-BE49-F238E27FC236}">
                <a16:creationId xmlns:a16="http://schemas.microsoft.com/office/drawing/2014/main" id="{38DCEE7A-767A-442E-899B-2E83722847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EBA84A45-EE6E-400D-83EA-7B83F16C8699}"/>
              </a:ext>
            </a:extLst>
          </p:cNvPr>
          <p:cNvGraphicFramePr>
            <a:graphicFrameLocks noGrp="1"/>
          </p:cNvGraphicFramePr>
          <p:nvPr/>
        </p:nvGraphicFramePr>
        <p:xfrm>
          <a:off x="1905000" y="1640267"/>
          <a:ext cx="5715000" cy="4397950"/>
        </p:xfrm>
        <a:graphic>
          <a:graphicData uri="http://schemas.openxmlformats.org/drawingml/2006/table">
            <a:tbl>
              <a:tblPr firstRow="1" firstCol="1" bandRow="1"/>
              <a:tblGrid>
                <a:gridCol w="881640">
                  <a:extLst>
                    <a:ext uri="{9D8B030D-6E8A-4147-A177-3AD203B41FA5}">
                      <a16:colId xmlns:a16="http://schemas.microsoft.com/office/drawing/2014/main" val="883635688"/>
                    </a:ext>
                  </a:extLst>
                </a:gridCol>
                <a:gridCol w="4833360">
                  <a:extLst>
                    <a:ext uri="{9D8B030D-6E8A-4147-A177-3AD203B41FA5}">
                      <a16:colId xmlns:a16="http://schemas.microsoft.com/office/drawing/2014/main" val="463115959"/>
                    </a:ext>
                  </a:extLst>
                </a:gridCol>
              </a:tblGrid>
              <a:tr h="33741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0247763"/>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Meeting 1 and 2 Review</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222990"/>
                  </a:ext>
                </a:extLst>
              </a:tr>
              <a:tr h="544366">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scenarios, portfolios, and overall resource strategy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567249"/>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Carbon Intensity Proposal</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96745"/>
                  </a:ext>
                </a:extLst>
              </a:tr>
              <a:tr h="41172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5"/>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carbon intensity proposal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264250"/>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Lunch</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1937880"/>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Integrating Intermittent Resources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44732"/>
                  </a:ext>
                </a:extLst>
              </a:tr>
              <a:tr h="350554">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5"/>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Maintaining Reliability with a More Open Grid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986172"/>
                  </a:ext>
                </a:extLst>
              </a:tr>
              <a:tr h="53340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Considerations for Customers that Choose Distributed Energy Resources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256149"/>
                  </a:ext>
                </a:extLst>
              </a:tr>
              <a:tr h="53340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interconnection standards and economic principles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865648"/>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Wrap Up and Thank You</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714147"/>
                  </a:ext>
                </a:extLst>
              </a:tr>
            </a:tbl>
          </a:graphicData>
        </a:graphic>
      </p:graphicFrame>
      <p:sp>
        <p:nvSpPr>
          <p:cNvPr id="5" name="Rectangle 1">
            <a:extLst>
              <a:ext uri="{FF2B5EF4-FFF2-40B4-BE49-F238E27FC236}">
                <a16:creationId xmlns:a16="http://schemas.microsoft.com/office/drawing/2014/main" id="{E7A2030F-8397-4E72-9025-0AFDB21AC817}"/>
              </a:ext>
            </a:extLst>
          </p:cNvPr>
          <p:cNvSpPr>
            <a:spLocks noChangeArrowheads="1"/>
          </p:cNvSpPr>
          <p:nvPr/>
        </p:nvSpPr>
        <p:spPr bwMode="auto">
          <a:xfrm>
            <a:off x="1752600" y="1626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05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9DEE-40C8-42D6-B3D5-8E011463480F}"/>
              </a:ext>
            </a:extLst>
          </p:cNvPr>
          <p:cNvSpPr>
            <a:spLocks noGrp="1"/>
          </p:cNvSpPr>
          <p:nvPr>
            <p:ph type="title"/>
          </p:nvPr>
        </p:nvSpPr>
        <p:spPr>
          <a:xfrm>
            <a:off x="685800" y="274638"/>
            <a:ext cx="8305800" cy="1143000"/>
          </a:xfrm>
        </p:spPr>
        <p:txBody>
          <a:bodyPr>
            <a:normAutofit fontScale="90000"/>
          </a:bodyPr>
          <a:lstStyle/>
          <a:p>
            <a:r>
              <a:rPr lang="en-US" dirty="0"/>
              <a:t>Key Principles &amp; Strategic Directions </a:t>
            </a:r>
          </a:p>
        </p:txBody>
      </p:sp>
      <p:sp>
        <p:nvSpPr>
          <p:cNvPr id="3" name="Content Placeholder 2">
            <a:extLst>
              <a:ext uri="{FF2B5EF4-FFF2-40B4-BE49-F238E27FC236}">
                <a16:creationId xmlns:a16="http://schemas.microsoft.com/office/drawing/2014/main" id="{13F52A56-6065-413D-9F3C-EE38E736424B}"/>
              </a:ext>
            </a:extLst>
          </p:cNvPr>
          <p:cNvSpPr>
            <a:spLocks noGrp="1"/>
          </p:cNvSpPr>
          <p:nvPr>
            <p:ph idx="1"/>
          </p:nvPr>
        </p:nvSpPr>
        <p:spPr/>
        <p:txBody>
          <a:bodyPr/>
          <a:lstStyle/>
          <a:p>
            <a:r>
              <a:rPr lang="en-US" dirty="0"/>
              <a:t>IRP scenarios and evaluation measures</a:t>
            </a:r>
          </a:p>
          <a:p>
            <a:r>
              <a:rPr lang="en-US" dirty="0"/>
              <a:t>Three future resource portfolios </a:t>
            </a:r>
          </a:p>
          <a:p>
            <a:r>
              <a:rPr lang="en-US" dirty="0"/>
              <a:t>Carbon intensity reduction commitment</a:t>
            </a:r>
          </a:p>
          <a:p>
            <a:r>
              <a:rPr lang="en-US" dirty="0"/>
              <a:t>4 pillars of SRP’s stewardship ethic:</a:t>
            </a:r>
          </a:p>
          <a:p>
            <a:pPr marL="457200" lvl="1" indent="0">
              <a:buNone/>
            </a:pPr>
            <a:r>
              <a:rPr lang="en-US" i="1" dirty="0"/>
              <a:t>Affordability, Reliability, Greenhouse Gas Reductions, </a:t>
            </a:r>
          </a:p>
          <a:p>
            <a:pPr marL="457200" lvl="1" indent="0">
              <a:buNone/>
            </a:pPr>
            <a:r>
              <a:rPr lang="en-US" i="1" dirty="0"/>
              <a:t>and Water Management</a:t>
            </a:r>
            <a:endParaRPr lang="en-US" dirty="0"/>
          </a:p>
          <a:p>
            <a:r>
              <a:rPr lang="en-US" dirty="0"/>
              <a:t>Embrace a more open grid</a:t>
            </a:r>
            <a:endParaRPr lang="en-US" i="1" dirty="0"/>
          </a:p>
        </p:txBody>
      </p:sp>
      <p:sp>
        <p:nvSpPr>
          <p:cNvPr id="4" name="Slide Number Placeholder 3">
            <a:extLst>
              <a:ext uri="{FF2B5EF4-FFF2-40B4-BE49-F238E27FC236}">
                <a16:creationId xmlns:a16="http://schemas.microsoft.com/office/drawing/2014/main" id="{9B62EBB6-E9EF-4AB4-8513-F580954A4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067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BF7A-3C15-47EA-8AD8-18BB1D28F29E}"/>
              </a:ext>
            </a:extLst>
          </p:cNvPr>
          <p:cNvSpPr>
            <a:spLocks noGrp="1"/>
          </p:cNvSpPr>
          <p:nvPr>
            <p:ph type="title"/>
          </p:nvPr>
        </p:nvSpPr>
        <p:spPr/>
        <p:txBody>
          <a:bodyPr/>
          <a:lstStyle/>
          <a:p>
            <a:r>
              <a:rPr lang="en-US" dirty="0"/>
              <a:t>2 Stakeholder Forums </a:t>
            </a:r>
          </a:p>
        </p:txBody>
      </p:sp>
      <p:sp>
        <p:nvSpPr>
          <p:cNvPr id="3" name="Content Placeholder 2">
            <a:extLst>
              <a:ext uri="{FF2B5EF4-FFF2-40B4-BE49-F238E27FC236}">
                <a16:creationId xmlns:a16="http://schemas.microsoft.com/office/drawing/2014/main" id="{FBF05703-1E59-4736-81FA-2BACF7D8A175}"/>
              </a:ext>
            </a:extLst>
          </p:cNvPr>
          <p:cNvSpPr>
            <a:spLocks noGrp="1"/>
          </p:cNvSpPr>
          <p:nvPr>
            <p:ph idx="1"/>
          </p:nvPr>
        </p:nvSpPr>
        <p:spPr/>
        <p:txBody>
          <a:bodyPr/>
          <a:lstStyle/>
          <a:p>
            <a:r>
              <a:rPr lang="en-US" dirty="0"/>
              <a:t>Representatives of 35+ stakeholder entities</a:t>
            </a:r>
          </a:p>
          <a:p>
            <a:r>
              <a:rPr lang="en-US" dirty="0"/>
              <a:t>Overview of IRP development process</a:t>
            </a:r>
          </a:p>
          <a:p>
            <a:r>
              <a:rPr lang="en-US" dirty="0"/>
              <a:t>Role and membership of Strategic Initiatives Panel</a:t>
            </a:r>
          </a:p>
          <a:p>
            <a:r>
              <a:rPr lang="en-US" dirty="0"/>
              <a:t>Roundtable Discussions </a:t>
            </a:r>
          </a:p>
          <a:p>
            <a:r>
              <a:rPr lang="en-US" dirty="0"/>
              <a:t>Next Steps </a:t>
            </a:r>
          </a:p>
          <a:p>
            <a:endParaRPr lang="en-US" dirty="0"/>
          </a:p>
          <a:p>
            <a:endParaRPr lang="en-US" dirty="0"/>
          </a:p>
        </p:txBody>
      </p:sp>
      <p:sp>
        <p:nvSpPr>
          <p:cNvPr id="4" name="Slide Number Placeholder 3">
            <a:extLst>
              <a:ext uri="{FF2B5EF4-FFF2-40B4-BE49-F238E27FC236}">
                <a16:creationId xmlns:a16="http://schemas.microsoft.com/office/drawing/2014/main" id="{8A7CAD7C-47E8-44FA-BC58-3AEB8271D0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8063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7280" y="1919135"/>
            <a:ext cx="5588339" cy="304800"/>
          </a:xfrm>
        </p:spPr>
        <p:txBody>
          <a:bodyPr/>
          <a:lstStyle/>
          <a:p>
            <a:r>
              <a:rPr lang="en-US" sz="2800" dirty="0"/>
              <a:t>2015 Integrated Resource Plan</a:t>
            </a:r>
          </a:p>
        </p:txBody>
      </p:sp>
      <p:sp>
        <p:nvSpPr>
          <p:cNvPr id="2051" name="Rectangle 3"/>
          <p:cNvSpPr>
            <a:spLocks noGrp="1" noChangeArrowheads="1"/>
          </p:cNvSpPr>
          <p:nvPr>
            <p:ph type="subTitle" idx="1"/>
          </p:nvPr>
        </p:nvSpPr>
        <p:spPr>
          <a:xfrm>
            <a:off x="557280" y="1371600"/>
            <a:ext cx="4114800" cy="1143000"/>
          </a:xfrm>
        </p:spPr>
        <p:txBody>
          <a:bodyPr/>
          <a:lstStyle/>
          <a:p>
            <a:r>
              <a:rPr lang="en-US" sz="1800" dirty="0"/>
              <a:t>Stakeholder Workshop #1</a:t>
            </a:r>
          </a:p>
          <a:p>
            <a:endParaRPr lang="en-US" sz="1800" dirty="0"/>
          </a:p>
        </p:txBody>
      </p:sp>
      <p:sp>
        <p:nvSpPr>
          <p:cNvPr id="4" name="Rectangle 3"/>
          <p:cNvSpPr txBox="1">
            <a:spLocks noChangeArrowheads="1"/>
          </p:cNvSpPr>
          <p:nvPr/>
        </p:nvSpPr>
        <p:spPr bwMode="auto">
          <a:xfrm>
            <a:off x="556061" y="4724400"/>
            <a:ext cx="4114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5000"/>
              </a:spcBef>
              <a:spcAft>
                <a:spcPct val="0"/>
              </a:spcAft>
              <a:buClr>
                <a:srgbClr val="004E74"/>
              </a:buClr>
              <a:buSzTx/>
              <a:buFontTx/>
              <a:buNone/>
              <a:tabLst/>
              <a:defRPr/>
            </a:pPr>
            <a:r>
              <a:rPr kumimoji="0" lang="en-US" sz="1200" b="0" i="0" u="none" strike="noStrike" kern="0" cap="none" spc="0" normalizeH="0" baseline="0" noProof="0" dirty="0">
                <a:ln>
                  <a:noFill/>
                </a:ln>
                <a:solidFill>
                  <a:srgbClr val="32B1CE"/>
                </a:solidFill>
                <a:effectLst/>
                <a:uLnTx/>
                <a:uFillTx/>
                <a:latin typeface="Arial" pitchFamily="34" charset="0"/>
                <a:ea typeface="+mn-ea"/>
                <a:cs typeface="Arial" pitchFamily="34" charset="0"/>
              </a:rPr>
              <a:t>March 17, 2015</a:t>
            </a:r>
          </a:p>
          <a:p>
            <a:pPr marL="0" marR="0" lvl="0" indent="0" algn="l" defTabSz="914400" rtl="0" eaLnBrk="1" fontAlgn="base" latinLnBrk="0" hangingPunct="1">
              <a:lnSpc>
                <a:spcPct val="90000"/>
              </a:lnSpc>
              <a:spcBef>
                <a:spcPct val="25000"/>
              </a:spcBef>
              <a:spcAft>
                <a:spcPct val="0"/>
              </a:spcAft>
              <a:buClr>
                <a:srgbClr val="004E74"/>
              </a:buClr>
              <a:buSzTx/>
              <a:buFontTx/>
              <a:buNone/>
              <a:tabLst/>
              <a:defRPr/>
            </a:pPr>
            <a:r>
              <a:rPr kumimoji="0" lang="en-US" sz="1200" b="0" i="0" u="none" strike="noStrike" kern="0" cap="none" spc="0" normalizeH="0" baseline="0" noProof="0" dirty="0">
                <a:ln>
                  <a:noFill/>
                </a:ln>
                <a:solidFill>
                  <a:srgbClr val="32B1CE"/>
                </a:solidFill>
                <a:effectLst/>
                <a:uLnTx/>
                <a:uFillTx/>
                <a:latin typeface="Arial" pitchFamily="34" charset="0"/>
                <a:ea typeface="+mn-ea"/>
                <a:cs typeface="Arial" pitchFamily="34" charset="0"/>
              </a:rPr>
              <a:t>Plainfield, IN</a:t>
            </a:r>
          </a:p>
        </p:txBody>
      </p:sp>
    </p:spTree>
    <p:extLst>
      <p:ext uri="{BB962C8B-B14F-4D97-AF65-F5344CB8AC3E}">
        <p14:creationId xmlns:p14="http://schemas.microsoft.com/office/powerpoint/2010/main" val="2236479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does the IRP process work?</a:t>
            </a:r>
          </a:p>
        </p:txBody>
      </p:sp>
      <p:sp>
        <p:nvSpPr>
          <p:cNvPr id="3" name="Content Placeholder 2"/>
          <p:cNvSpPr>
            <a:spLocks noGrp="1"/>
          </p:cNvSpPr>
          <p:nvPr>
            <p:ph idx="1"/>
          </p:nvPr>
        </p:nvSpPr>
        <p:spPr/>
        <p:txBody>
          <a:bodyPr/>
          <a:lstStyle/>
          <a:p>
            <a:r>
              <a:rPr lang="en-US" sz="2200" dirty="0"/>
              <a:t>Complex process involving input from many internal and external groups</a:t>
            </a:r>
          </a:p>
          <a:p>
            <a:endParaRPr lang="en-US" sz="2200" dirty="0"/>
          </a:p>
          <a:p>
            <a:r>
              <a:rPr lang="en-US" sz="2200" dirty="0"/>
              <a:t>Some components mandated (e.g. MISO reserve margin requirement)</a:t>
            </a:r>
          </a:p>
          <a:p>
            <a:endParaRPr lang="en-US" sz="2200" dirty="0"/>
          </a:p>
          <a:p>
            <a:r>
              <a:rPr lang="en-US" sz="2200" dirty="0"/>
              <a:t>Requires extensive modeling and analysis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7" name="Diagram 6"/>
          <p:cNvGraphicFramePr/>
          <p:nvPr/>
        </p:nvGraphicFramePr>
        <p:xfrm>
          <a:off x="387706" y="3906302"/>
          <a:ext cx="8427110" cy="152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7046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04800"/>
            <a:ext cx="6448477" cy="838200"/>
          </a:xfrm>
        </p:spPr>
        <p:txBody>
          <a:bodyPr/>
          <a:lstStyle/>
          <a:p>
            <a:r>
              <a:rPr lang="en-US" sz="2000" dirty="0">
                <a:solidFill>
                  <a:schemeClr val="tx1"/>
                </a:solidFill>
              </a:rPr>
              <a:t>Driving Forces Determine Key Input Variables</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8" name="Content Placeholder 7"/>
          <p:cNvGraphicFramePr>
            <a:graphicFrameLocks noGrp="1"/>
          </p:cNvGraphicFramePr>
          <p:nvPr>
            <p:ph idx="1"/>
          </p:nvPr>
        </p:nvGraphicFramePr>
        <p:xfrm>
          <a:off x="348592" y="1910681"/>
          <a:ext cx="8369300" cy="339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060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6186149" cy="996935"/>
          </a:xfrm>
        </p:spPr>
        <p:txBody>
          <a:bodyPr/>
          <a:lstStyle/>
          <a:p>
            <a:r>
              <a:rPr lang="en-US" sz="2400" dirty="0"/>
              <a:t>Step 1: Data, assumptions, technology      screening and scenarios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350875" y="2301039"/>
          <a:ext cx="8484781" cy="308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301983" y="1790701"/>
          <a:ext cx="2545993" cy="295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290130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23875" y="304800"/>
            <a:ext cx="5394325" cy="914400"/>
          </a:xfrm>
        </p:spPr>
        <p:txBody>
          <a:bodyPr/>
          <a:lstStyle/>
          <a:p>
            <a:pPr eaLnBrk="1" hangingPunct="1"/>
            <a:r>
              <a:rPr lang="en-US" sz="2400" dirty="0">
                <a:latin typeface="Arial" charset="0"/>
                <a:cs typeface="Arial" charset="0"/>
              </a:rPr>
              <a:t>Meeting #1 Agenda </a:t>
            </a:r>
          </a:p>
        </p:txBody>
      </p:sp>
      <p:sp>
        <p:nvSpPr>
          <p:cNvPr id="12290" name="Content Placeholder 2"/>
          <p:cNvSpPr>
            <a:spLocks noGrp="1"/>
          </p:cNvSpPr>
          <p:nvPr>
            <p:ph idx="1"/>
          </p:nvPr>
        </p:nvSpPr>
        <p:spPr>
          <a:xfrm>
            <a:off x="523876" y="1739846"/>
            <a:ext cx="8194675" cy="3581455"/>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09:30	Overview of Duke Energy Indiana</a:t>
            </a:r>
          </a:p>
          <a:p>
            <a:pPr>
              <a:buNone/>
            </a:pPr>
            <a:r>
              <a:rPr lang="en-US" sz="2000" dirty="0"/>
              <a:t>09:45   	Review of 2013 Stakeholder Process and IRP</a:t>
            </a:r>
          </a:p>
          <a:p>
            <a:pPr>
              <a:buNone/>
            </a:pPr>
            <a:r>
              <a:rPr lang="en-US" sz="2000" dirty="0"/>
              <a:t>10:15 	Break</a:t>
            </a:r>
          </a:p>
          <a:p>
            <a:pPr>
              <a:buNone/>
            </a:pPr>
            <a:r>
              <a:rPr lang="en-US" sz="2000" dirty="0"/>
              <a:t>10:30  	Lessons Learned</a:t>
            </a:r>
          </a:p>
          <a:p>
            <a:pPr>
              <a:buNone/>
            </a:pPr>
            <a:r>
              <a:rPr lang="en-US" sz="2000" dirty="0"/>
              <a:t>11:00  	Overview of 2015 Stakeholder Process and IRP</a:t>
            </a:r>
          </a:p>
          <a:p>
            <a:pPr>
              <a:buNone/>
            </a:pPr>
            <a:r>
              <a:rPr lang="en-US" sz="2000" dirty="0"/>
              <a:t>11:45 	Lunch</a:t>
            </a:r>
          </a:p>
          <a:p>
            <a:pPr>
              <a:buNone/>
            </a:pPr>
            <a:r>
              <a:rPr lang="en-US" sz="2000" dirty="0"/>
              <a:t>12:30  	Scenario Planning Overview</a:t>
            </a:r>
          </a:p>
          <a:p>
            <a:pPr>
              <a:buNone/>
            </a:pPr>
            <a:r>
              <a:rPr lang="en-US" sz="2000" dirty="0"/>
              <a:t>12:45 	Scenario Exercise &amp; Discussion</a:t>
            </a:r>
          </a:p>
          <a:p>
            <a:pPr marL="342900" indent="-342900">
              <a:buNone/>
            </a:pPr>
            <a:r>
              <a:rPr lang="en-US" sz="2000" dirty="0"/>
              <a:t>02:00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112465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scenarios?</a:t>
            </a:r>
          </a:p>
        </p:txBody>
      </p:sp>
      <p:sp>
        <p:nvSpPr>
          <p:cNvPr id="3" name="Content Placeholder 2"/>
          <p:cNvSpPr>
            <a:spLocks noGrp="1"/>
          </p:cNvSpPr>
          <p:nvPr>
            <p:ph idx="1"/>
          </p:nvPr>
        </p:nvSpPr>
        <p:spPr>
          <a:xfrm>
            <a:off x="223111" y="1723710"/>
            <a:ext cx="8692289" cy="3812746"/>
          </a:xfrm>
        </p:spPr>
        <p:txBody>
          <a:bodyPr/>
          <a:lstStyle/>
          <a:p>
            <a:pPr marL="112713" indent="0">
              <a:buNone/>
            </a:pPr>
            <a:r>
              <a:rPr lang="en-US" sz="3600" dirty="0"/>
              <a:t>A scenario is a </a:t>
            </a:r>
            <a:r>
              <a:rPr lang="en-US" sz="3600" u="sng" dirty="0"/>
              <a:t>well reasoned story </a:t>
            </a:r>
            <a:r>
              <a:rPr lang="en-US" sz="3600" dirty="0"/>
              <a:t>that defines a plausible future worth considering in long-term planning. When combined, several scenarios can </a:t>
            </a:r>
            <a:r>
              <a:rPr lang="en-US" sz="3600" u="sng" dirty="0"/>
              <a:t>describe a range of futures </a:t>
            </a:r>
            <a:r>
              <a:rPr lang="en-US" sz="3600" dirty="0"/>
              <a:t>that add to the breadth and depth of the analysis and provide a </a:t>
            </a:r>
            <a:r>
              <a:rPr lang="en-US" sz="3600" u="sng" dirty="0"/>
              <a:t>shared basis for exploring future uncertainties and making more successful decisions</a:t>
            </a:r>
            <a:r>
              <a:rPr lang="en-US" sz="3600" dirty="0"/>
              <a:t>.</a:t>
            </a:r>
          </a:p>
          <a:p>
            <a:pPr>
              <a:buNone/>
            </a:pPr>
            <a:r>
              <a:rPr lang="en-US" sz="36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14466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Scenarios should</a:t>
            </a:r>
            <a:r>
              <a:rPr lang="en-US" sz="1800" dirty="0"/>
              <a:t>…</a:t>
            </a:r>
          </a:p>
        </p:txBody>
      </p:sp>
      <p:sp>
        <p:nvSpPr>
          <p:cNvPr id="3" name="Content Placeholder 2"/>
          <p:cNvSpPr>
            <a:spLocks noGrp="1"/>
          </p:cNvSpPr>
          <p:nvPr>
            <p:ph idx="1"/>
          </p:nvPr>
        </p:nvSpPr>
        <p:spPr/>
        <p:txBody>
          <a:bodyPr/>
          <a:lstStyle/>
          <a:p>
            <a:r>
              <a:rPr lang="en-US" sz="2400" dirty="0"/>
              <a:t>Help us find an “always acceptable” solution across a range of possible futures instead of an “optimal” solution for one potential future</a:t>
            </a:r>
          </a:p>
          <a:p>
            <a:endParaRPr lang="en-US" sz="2400" dirty="0"/>
          </a:p>
          <a:p>
            <a:r>
              <a:rPr lang="en-US" sz="2400" dirty="0"/>
              <a:t>Force us to consider a robust range of possible futures</a:t>
            </a:r>
          </a:p>
          <a:p>
            <a:endParaRPr lang="en-US" sz="2400" dirty="0"/>
          </a:p>
          <a:p>
            <a:r>
              <a:rPr lang="en-US" sz="2400" dirty="0"/>
              <a:t>Focus on key drivers and input variables that drive action and change outcomes</a:t>
            </a:r>
          </a:p>
          <a:p>
            <a:endParaRPr lang="en-US" sz="2400" dirty="0"/>
          </a:p>
          <a:p>
            <a:r>
              <a:rPr lang="en-US" sz="2400" dirty="0"/>
              <a:t>Incorporate quantitative and qualitative data</a:t>
            </a:r>
          </a:p>
          <a:p>
            <a:endParaRPr lang="en-US" sz="2400" dirty="0"/>
          </a:p>
          <a:p>
            <a:r>
              <a:rPr lang="en-US" sz="2400" dirty="0"/>
              <a:t>Be internally consistent</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18027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41E3DF8A-5B27-486E-AC2D-441ADC470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2" y="1200150"/>
            <a:ext cx="7477125" cy="4160838"/>
          </a:xfrm>
          <a:prstGeom prst="rect">
            <a:avLst/>
          </a:prstGeom>
          <a:noFill/>
          <a:ln w="571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the key driving forces?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7" name="Content Placeholder 2"/>
          <p:cNvSpPr txBox="1">
            <a:spLocks/>
          </p:cNvSpPr>
          <p:nvPr/>
        </p:nvSpPr>
        <p:spPr bwMode="auto">
          <a:xfrm>
            <a:off x="259308" y="1815657"/>
            <a:ext cx="2283992"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004E74"/>
              </a:buClr>
              <a:buSzTx/>
              <a:buFontTx/>
              <a:buNone/>
              <a:tabLst/>
              <a:defRPr/>
            </a:pPr>
            <a:r>
              <a:rPr kumimoji="0" lang="en-US" sz="1600" b="1" i="0" u="none" strike="noStrike" kern="0" cap="none" spc="0" normalizeH="0" baseline="0" noProof="0" dirty="0">
                <a:ln>
                  <a:noFill/>
                </a:ln>
                <a:solidFill>
                  <a:srgbClr val="0046AD"/>
                </a:solidFill>
                <a:effectLst/>
                <a:uLnTx/>
                <a:uFillTx/>
                <a:latin typeface="Arial Narrow"/>
                <a:ea typeface="+mn-ea"/>
                <a:cs typeface="+mn-cs"/>
              </a:rPr>
              <a:t>Economic outlook</a:t>
            </a:r>
            <a:endParaRPr kumimoji="0" lang="en-US" sz="1600" b="0" i="0" u="none" strike="noStrike" kern="0" cap="none" spc="0" normalizeH="0" baseline="0" noProof="0" dirty="0">
              <a:ln>
                <a:noFill/>
              </a:ln>
              <a:solidFill>
                <a:srgbClr val="0046AD"/>
              </a:solidFill>
              <a:effectLst/>
              <a:uLnTx/>
              <a:uFillTx/>
              <a:latin typeface="Arial Narrow"/>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Fiscal policies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Economic growth</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Interest rates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International trade policies</a:t>
            </a:r>
          </a:p>
          <a:p>
            <a:pPr marL="227013" marR="0" lvl="0" indent="-227013" algn="l" defTabSz="914400" rtl="0" eaLnBrk="1" fontAlgn="base" latinLnBrk="0" hangingPunct="1">
              <a:lnSpc>
                <a:spcPct val="90000"/>
              </a:lnSpc>
              <a:spcBef>
                <a:spcPct val="25000"/>
              </a:spcBef>
              <a:spcAft>
                <a:spcPct val="0"/>
              </a:spcAft>
              <a:buClr>
                <a:srgbClr val="004E74"/>
              </a:buClr>
              <a:buSzTx/>
              <a:buFontTx/>
              <a:buNone/>
              <a:tabLst/>
              <a:defRPr/>
            </a:pPr>
            <a:endParaRPr kumimoji="0" lang="en-US" sz="1600" b="0" i="0" u="none" strike="noStrike" kern="0" cap="none" spc="0" normalizeH="0" baseline="0" noProof="0" dirty="0">
              <a:ln>
                <a:noFill/>
              </a:ln>
              <a:solidFill>
                <a:srgbClr val="0046AD"/>
              </a:solidFill>
              <a:effectLst/>
              <a:uLnTx/>
              <a:uFillTx/>
              <a:latin typeface="Arial Narrow"/>
              <a:ea typeface="+mn-ea"/>
              <a:cs typeface="+mn-cs"/>
            </a:endParaRPr>
          </a:p>
        </p:txBody>
      </p:sp>
      <p:graphicFrame>
        <p:nvGraphicFramePr>
          <p:cNvPr id="8" name="Diagram 7"/>
          <p:cNvGraphicFramePr/>
          <p:nvPr/>
        </p:nvGraphicFramePr>
        <p:xfrm>
          <a:off x="14478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bwMode="auto">
          <a:xfrm>
            <a:off x="245661" y="3733800"/>
            <a:ext cx="252129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1200" cap="none" spc="0" normalizeH="0" baseline="0" noProof="0" dirty="0">
                <a:ln>
                  <a:noFill/>
                </a:ln>
                <a:solidFill>
                  <a:srgbClr val="7030A0"/>
                </a:solidFill>
                <a:effectLst/>
                <a:uLnTx/>
                <a:uFillTx/>
                <a:latin typeface="Arial Narrow" pitchFamily="34" charset="0"/>
                <a:ea typeface="+mn-ea"/>
                <a:cs typeface="+mn-cs"/>
              </a:rPr>
              <a:t>Customer values</a:t>
            </a:r>
            <a:endPar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 income spent on electricity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Usage per customer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Environmental, health, and safety concerns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Use of customer-owned resources</a:t>
            </a:r>
          </a:p>
          <a:p>
            <a:pPr marL="227013" marR="0" lvl="0" indent="-227013" algn="l" defTabSz="914400" rtl="0" eaLnBrk="1" fontAlgn="t"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base"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p:txBody>
      </p:sp>
      <p:sp>
        <p:nvSpPr>
          <p:cNvPr id="10" name="Content Placeholder 2"/>
          <p:cNvSpPr txBox="1">
            <a:spLocks/>
          </p:cNvSpPr>
          <p:nvPr/>
        </p:nvSpPr>
        <p:spPr bwMode="auto">
          <a:xfrm>
            <a:off x="6558992" y="3733800"/>
            <a:ext cx="2380293" cy="1196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Technology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Capital &amp; construction costs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Efficiency of existing technologies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New technology development</a:t>
            </a:r>
          </a:p>
        </p:txBody>
      </p:sp>
      <p:sp>
        <p:nvSpPr>
          <p:cNvPr id="11" name="Content Placeholder 2"/>
          <p:cNvSpPr txBox="1">
            <a:spLocks/>
          </p:cNvSpPr>
          <p:nvPr/>
        </p:nvSpPr>
        <p:spPr bwMode="auto">
          <a:xfrm>
            <a:off x="6519554" y="1827526"/>
            <a:ext cx="2319647"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0" cap="none" spc="0" normalizeH="0" baseline="0" noProof="0" dirty="0">
                <a:ln>
                  <a:noFill/>
                </a:ln>
                <a:solidFill>
                  <a:srgbClr val="00B050"/>
                </a:solidFill>
                <a:effectLst/>
                <a:uLnTx/>
                <a:uFillTx/>
                <a:latin typeface="Arial Narrow"/>
                <a:ea typeface="+mn-ea"/>
                <a:cs typeface="+mn-cs"/>
              </a:rPr>
              <a:t>Energy &amp; environmental policy and regulations</a:t>
            </a:r>
            <a:endParaRPr kumimoji="0" lang="en-US" sz="1600" b="0" i="0" u="none" strike="noStrike" kern="0" cap="none" spc="0" normalizeH="0" baseline="0" noProof="0" dirty="0">
              <a:ln>
                <a:noFill/>
              </a:ln>
              <a:solidFill>
                <a:srgbClr val="00B050"/>
              </a:solidFill>
              <a:effectLst/>
              <a:uLnTx/>
              <a:uFillTx/>
              <a:latin typeface="Arial Narrow"/>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Renewable energy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Energy efficiency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Air emissions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Water &amp; waste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Nuclear</a:t>
            </a:r>
          </a:p>
          <a:p>
            <a:pPr marL="227013" marR="0" lvl="0" indent="-227013" algn="l" defTabSz="914400" rtl="0" eaLnBrk="1" fontAlgn="base"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t"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2832565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04800"/>
            <a:ext cx="6057900" cy="914400"/>
          </a:xfrm>
        </p:spPr>
        <p:txBody>
          <a:bodyPr/>
          <a:lstStyle/>
          <a:p>
            <a:r>
              <a:rPr lang="en-US" sz="2400" dirty="0">
                <a:solidFill>
                  <a:schemeClr val="tx2">
                    <a:lumMod val="75000"/>
                  </a:schemeClr>
                </a:solidFill>
              </a:rPr>
              <a:t>Overview of driving forces and </a:t>
            </a:r>
            <a:br>
              <a:rPr lang="en-US" sz="2400" dirty="0">
                <a:solidFill>
                  <a:schemeClr val="tx2">
                    <a:lumMod val="75000"/>
                  </a:schemeClr>
                </a:solidFill>
              </a:rPr>
            </a:br>
            <a:r>
              <a:rPr lang="en-US" sz="2400" dirty="0">
                <a:solidFill>
                  <a:schemeClr val="tx2">
                    <a:lumMod val="75000"/>
                  </a:schemeClr>
                </a:solidFill>
              </a:rPr>
              <a:t>scenario discussion</a:t>
            </a:r>
          </a:p>
        </p:txBody>
      </p:sp>
      <p:sp>
        <p:nvSpPr>
          <p:cNvPr id="3" name="Content Placeholder 2"/>
          <p:cNvSpPr>
            <a:spLocks noGrp="1"/>
          </p:cNvSpPr>
          <p:nvPr>
            <p:ph idx="1"/>
          </p:nvPr>
        </p:nvSpPr>
        <p:spPr>
          <a:xfrm>
            <a:off x="139700" y="1219200"/>
            <a:ext cx="8864600" cy="5105400"/>
          </a:xfrm>
        </p:spPr>
        <p:txBody>
          <a:bodyPr/>
          <a:lstStyle/>
          <a:p>
            <a:pPr marL="0" indent="0">
              <a:spcBef>
                <a:spcPts val="200"/>
              </a:spcBef>
              <a:buNone/>
            </a:pPr>
            <a:r>
              <a:rPr lang="en-US" sz="2400" u="sng" dirty="0"/>
              <a:t>Purpose</a:t>
            </a:r>
          </a:p>
          <a:p>
            <a:pPr lvl="1">
              <a:spcBef>
                <a:spcPts val="200"/>
              </a:spcBef>
            </a:pPr>
            <a:r>
              <a:rPr lang="en-US" sz="2400" dirty="0"/>
              <a:t>Gather a range of information and perspectives on the driving forces that will inform the development of scenarios</a:t>
            </a:r>
          </a:p>
          <a:p>
            <a:pPr marL="0" indent="0">
              <a:spcBef>
                <a:spcPts val="200"/>
              </a:spcBef>
              <a:buNone/>
            </a:pPr>
            <a:r>
              <a:rPr lang="en-US" sz="2400" u="sng" dirty="0"/>
              <a:t>Things to remember</a:t>
            </a:r>
          </a:p>
          <a:p>
            <a:pPr lvl="1">
              <a:spcBef>
                <a:spcPts val="200"/>
              </a:spcBef>
            </a:pPr>
            <a:r>
              <a:rPr lang="en-US" sz="2400" dirty="0"/>
              <a:t>Consider the range and plausibility of input</a:t>
            </a:r>
          </a:p>
          <a:p>
            <a:pPr lvl="1">
              <a:spcBef>
                <a:spcPts val="200"/>
              </a:spcBef>
            </a:pPr>
            <a:r>
              <a:rPr lang="en-US" sz="2400" dirty="0"/>
              <a:t>Consider various/other stakeholder perspectives for each driving force</a:t>
            </a:r>
          </a:p>
          <a:p>
            <a:pPr marL="0" indent="0">
              <a:spcBef>
                <a:spcPts val="200"/>
              </a:spcBef>
              <a:buNone/>
            </a:pPr>
            <a:r>
              <a:rPr lang="en-US" sz="2400" u="sng" dirty="0"/>
              <a:t>Follow-up</a:t>
            </a:r>
          </a:p>
          <a:p>
            <a:pPr lvl="1">
              <a:spcBef>
                <a:spcPts val="200"/>
              </a:spcBef>
            </a:pPr>
            <a:r>
              <a:rPr lang="en-US" sz="2400" dirty="0"/>
              <a:t>Information will be collected and incorporated into scenarios that will be reviewed and discussed in meeting #2</a:t>
            </a:r>
          </a:p>
          <a:p>
            <a:pPr marL="0" indent="0">
              <a:spcBef>
                <a:spcPts val="200"/>
              </a:spcBef>
              <a:buNone/>
            </a:pPr>
            <a:endParaRPr lang="en-US" sz="2400" b="1" dirty="0"/>
          </a:p>
          <a:p>
            <a:pPr marL="0" indent="0">
              <a:spcBef>
                <a:spcPts val="200"/>
              </a:spcBef>
              <a:buNone/>
            </a:pPr>
            <a:r>
              <a:rPr lang="en-US" sz="2200" b="1" dirty="0"/>
              <a:t>Driving Forces: </a:t>
            </a:r>
            <a:r>
              <a:rPr lang="en-US" sz="2200" dirty="0"/>
              <a:t>Economic, Regulation, Customer Values and Technology (others?)</a:t>
            </a:r>
          </a:p>
          <a:p>
            <a:pPr marL="0" indent="0">
              <a:spcBef>
                <a:spcPts val="200"/>
              </a:spcBef>
              <a:buNone/>
            </a:pPr>
            <a:r>
              <a:rPr lang="en-US" sz="2200" b="1" dirty="0"/>
              <a:t>Stakeholder views: </a:t>
            </a:r>
            <a:r>
              <a:rPr lang="en-US" sz="2200" dirty="0"/>
              <a:t>Residential, Low Income, Environmental Focused, Businesses (others?)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779922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FA1A-6C1C-4EFC-BDA1-16DAA6A3550C}"/>
              </a:ext>
            </a:extLst>
          </p:cNvPr>
          <p:cNvSpPr>
            <a:spLocks noGrp="1"/>
          </p:cNvSpPr>
          <p:nvPr>
            <p:ph type="title"/>
          </p:nvPr>
        </p:nvSpPr>
        <p:spPr/>
        <p:txBody>
          <a:bodyPr/>
          <a:lstStyle/>
          <a:p>
            <a:r>
              <a:rPr lang="en-US" sz="2200" dirty="0"/>
              <a:t>Stakeholder Exercise on Driving Forces </a:t>
            </a:r>
          </a:p>
        </p:txBody>
      </p:sp>
      <p:graphicFrame>
        <p:nvGraphicFramePr>
          <p:cNvPr id="5" name="Content Placeholder 4">
            <a:extLst>
              <a:ext uri="{FF2B5EF4-FFF2-40B4-BE49-F238E27FC236}">
                <a16:creationId xmlns:a16="http://schemas.microsoft.com/office/drawing/2014/main" id="{AF119AC7-C219-4398-B0F4-F449603F4D64}"/>
              </a:ext>
            </a:extLst>
          </p:cNvPr>
          <p:cNvGraphicFramePr>
            <a:graphicFrameLocks noGrp="1"/>
          </p:cNvGraphicFramePr>
          <p:nvPr>
            <p:ph idx="1"/>
          </p:nvPr>
        </p:nvGraphicFramePr>
        <p:xfrm>
          <a:off x="1905000" y="1295400"/>
          <a:ext cx="4896890" cy="4952999"/>
        </p:xfrm>
        <a:graphic>
          <a:graphicData uri="http://schemas.openxmlformats.org/drawingml/2006/table">
            <a:tbl>
              <a:tblPr firstRow="1" firstCol="1" bandRow="1"/>
              <a:tblGrid>
                <a:gridCol w="1700309">
                  <a:extLst>
                    <a:ext uri="{9D8B030D-6E8A-4147-A177-3AD203B41FA5}">
                      <a16:colId xmlns:a16="http://schemas.microsoft.com/office/drawing/2014/main" val="3828621718"/>
                    </a:ext>
                  </a:extLst>
                </a:gridCol>
                <a:gridCol w="1700309">
                  <a:extLst>
                    <a:ext uri="{9D8B030D-6E8A-4147-A177-3AD203B41FA5}">
                      <a16:colId xmlns:a16="http://schemas.microsoft.com/office/drawing/2014/main" val="2951452816"/>
                    </a:ext>
                  </a:extLst>
                </a:gridCol>
                <a:gridCol w="1496272">
                  <a:extLst>
                    <a:ext uri="{9D8B030D-6E8A-4147-A177-3AD203B41FA5}">
                      <a16:colId xmlns:a16="http://schemas.microsoft.com/office/drawing/2014/main" val="1265632275"/>
                    </a:ext>
                  </a:extLst>
                </a:gridCol>
              </a:tblGrid>
              <a:tr h="154990">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Driving Force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Short Term (5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 Term (25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74808"/>
                  </a:ext>
                </a:extLst>
              </a:tr>
              <a:tr h="137855">
                <a:tc>
                  <a:txBody>
                    <a:bodyPr/>
                    <a:lstStyle/>
                    <a:p>
                      <a:pPr marL="0" marR="0">
                        <a:lnSpc>
                          <a:spcPct val="107000"/>
                        </a:lnSpc>
                        <a:spcBef>
                          <a:spcPts val="0"/>
                        </a:spcBef>
                        <a:spcAft>
                          <a:spcPts val="0"/>
                        </a:spcAft>
                      </a:pPr>
                      <a:r>
                        <a:rPr lang="en-US" sz="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2">
                  <a:txBody>
                    <a:bodyPr/>
                    <a:lstStyle/>
                    <a:p>
                      <a:pPr marL="0" marR="0" algn="ctr">
                        <a:lnSpc>
                          <a:spcPct val="107000"/>
                        </a:lnSpc>
                        <a:spcBef>
                          <a:spcPts val="0"/>
                        </a:spcBef>
                        <a:spcAft>
                          <a:spcPts val="0"/>
                        </a:spcAft>
                      </a:pPr>
                      <a:r>
                        <a:rPr lang="en-US" sz="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extLst>
                  <a:ext uri="{0D108BD9-81ED-4DB2-BD59-A6C34878D82A}">
                    <a16:rowId xmlns:a16="http://schemas.microsoft.com/office/drawing/2014/main" val="3023888277"/>
                  </a:ext>
                </a:extLst>
              </a:tr>
              <a:tr h="2174893">
                <a:tc rowSpan="3">
                  <a:txBody>
                    <a:bodyPr/>
                    <a:lstStyle/>
                    <a:p>
                      <a:pPr marL="0" marR="0">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ECONOMIC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 the U.S. economy remain stable, improve, decline?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might this affect consumers?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global economy affect the U.S. and energy markets?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Economic gains continue to accrue to upper income.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Stagnation of majority of population</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household formation and low disposable income leads to declining residential demand.</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 consumer spending leads to lower or flat C&amp;I demand.</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to No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Structural economic problems endure and grow.</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endures long-term economic stagnation leading to demand destruction in all 3 customer segments.</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001885"/>
                  </a:ext>
                </a:extLst>
              </a:tr>
              <a:tr h="1398008">
                <a:tc vMerge="1">
                  <a:txBody>
                    <a:bodyPr/>
                    <a:lstStyle/>
                    <a:p>
                      <a:endParaRPr lang="en-US"/>
                    </a:p>
                  </a:txBody>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Moderate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 industrial growth due to low gas prices</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Recovery in household formation and home building</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exports increase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 load growth</a:t>
                      </a:r>
                      <a:endParaRPr lang="en-US" sz="8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maintains long-run average growth of 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Incremental progress on addressing structural problems maintains moderate economic growth relative to other world economies.</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65155"/>
                  </a:ext>
                </a:extLst>
              </a:tr>
              <a:tr h="1087253">
                <a:tc vMerge="1">
                  <a:txBody>
                    <a:bodyPr/>
                    <a:lstStyle/>
                    <a:p>
                      <a:endParaRPr lang="en-US"/>
                    </a:p>
                  </a:txBody>
                  <a:tcPr/>
                </a:tc>
                <a:tc gridSpan="2">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Alternatives for overall US economy – as a proxy for load growth: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Stable – GDP growth 2.2% -- all sectors keep stable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 – GDP growth 3% -- industry &amp; commercial sectors take the lead</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 – GDG growth 1.5% -- industry &amp; commercial sectors may decline more</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21096540"/>
                  </a:ext>
                </a:extLst>
              </a:tr>
            </a:tbl>
          </a:graphicData>
        </a:graphic>
      </p:graphicFrame>
      <p:sp>
        <p:nvSpPr>
          <p:cNvPr id="4" name="Slide Number Placeholder 3">
            <a:extLst>
              <a:ext uri="{FF2B5EF4-FFF2-40B4-BE49-F238E27FC236}">
                <a16:creationId xmlns:a16="http://schemas.microsoft.com/office/drawing/2014/main" id="{EABA2695-BABB-4CBF-865E-E78A2B0086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D5BD5-9CB9-45BC-B306-607259E08085}" type="slidenum">
              <a:rPr kumimoji="0" lang="en-US"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1" i="0" u="none" strike="noStrike" kern="120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2237741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A852-6FD6-461B-8611-207DBD5D7DE3}"/>
              </a:ext>
            </a:extLst>
          </p:cNvPr>
          <p:cNvSpPr>
            <a:spLocks noGrp="1"/>
          </p:cNvSpPr>
          <p:nvPr>
            <p:ph type="title"/>
          </p:nvPr>
        </p:nvSpPr>
        <p:spPr/>
        <p:txBody>
          <a:bodyPr/>
          <a:lstStyle/>
          <a:p>
            <a:r>
              <a:rPr lang="en-US" sz="2200" dirty="0"/>
              <a:t>Stakeholder Exercise on Driving Forces </a:t>
            </a:r>
          </a:p>
        </p:txBody>
      </p:sp>
      <p:graphicFrame>
        <p:nvGraphicFramePr>
          <p:cNvPr id="5" name="Content Placeholder 4">
            <a:extLst>
              <a:ext uri="{FF2B5EF4-FFF2-40B4-BE49-F238E27FC236}">
                <a16:creationId xmlns:a16="http://schemas.microsoft.com/office/drawing/2014/main" id="{00511415-2AD6-4ADC-BDB0-8A545CBA6575}"/>
              </a:ext>
            </a:extLst>
          </p:cNvPr>
          <p:cNvGraphicFramePr>
            <a:graphicFrameLocks noGrp="1"/>
          </p:cNvGraphicFramePr>
          <p:nvPr>
            <p:ph idx="1"/>
          </p:nvPr>
        </p:nvGraphicFramePr>
        <p:xfrm>
          <a:off x="1304144" y="2183880"/>
          <a:ext cx="6483246" cy="2840636"/>
        </p:xfrm>
        <a:graphic>
          <a:graphicData uri="http://schemas.openxmlformats.org/drawingml/2006/table">
            <a:tbl>
              <a:tblPr firstRow="1" firstCol="1" bandRow="1"/>
              <a:tblGrid>
                <a:gridCol w="2103098">
                  <a:extLst>
                    <a:ext uri="{9D8B030D-6E8A-4147-A177-3AD203B41FA5}">
                      <a16:colId xmlns:a16="http://schemas.microsoft.com/office/drawing/2014/main" val="14357058"/>
                    </a:ext>
                  </a:extLst>
                </a:gridCol>
                <a:gridCol w="2190074">
                  <a:extLst>
                    <a:ext uri="{9D8B030D-6E8A-4147-A177-3AD203B41FA5}">
                      <a16:colId xmlns:a16="http://schemas.microsoft.com/office/drawing/2014/main" val="35956032"/>
                    </a:ext>
                  </a:extLst>
                </a:gridCol>
                <a:gridCol w="2190074">
                  <a:extLst>
                    <a:ext uri="{9D8B030D-6E8A-4147-A177-3AD203B41FA5}">
                      <a16:colId xmlns:a16="http://schemas.microsoft.com/office/drawing/2014/main" val="2433192334"/>
                    </a:ext>
                  </a:extLst>
                </a:gridCol>
              </a:tblGrid>
              <a:tr h="307999">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Driving Force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Short Term (5 Years)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Long Term (25 years)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296603"/>
                  </a:ext>
                </a:extLst>
              </a:tr>
              <a:tr h="1432638">
                <a:tc rowSpan="2">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REGULATION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How might federal environmental or financial regulation of utilities or energy resources evolve?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What are the implications for utility companies?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What are the implications for consumers?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Base = Modified Clean Power Plan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Alternative = Proxy carbon price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 CO2 reduction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 coal” – coal companies are going out of business, so what supply survives, and who manages it (e.g. do the utilities buy them?)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951818"/>
                  </a:ext>
                </a:extLst>
              </a:tr>
              <a:tr h="1099999">
                <a:tc vMerge="1">
                  <a:txBody>
                    <a:bodyPr/>
                    <a:lstStyle/>
                    <a:p>
                      <a:endParaRPr lang="en-US"/>
                    </a:p>
                  </a:txBody>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Transition to competition or restructured regulation (deregulation), starting quicker with big business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Utility of the Future: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 Portfolio manager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 Grid manager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378664"/>
                  </a:ext>
                </a:extLst>
              </a:tr>
            </a:tbl>
          </a:graphicData>
        </a:graphic>
      </p:graphicFrame>
      <p:sp>
        <p:nvSpPr>
          <p:cNvPr id="4" name="Slide Number Placeholder 3">
            <a:extLst>
              <a:ext uri="{FF2B5EF4-FFF2-40B4-BE49-F238E27FC236}">
                <a16:creationId xmlns:a16="http://schemas.microsoft.com/office/drawing/2014/main" id="{8D6E90F4-937A-494E-AA21-C8B183A6BB8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730695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Step 2: Develop portfolios</a:t>
            </a:r>
          </a:p>
        </p:txBody>
      </p:sp>
      <p:sp>
        <p:nvSpPr>
          <p:cNvPr id="4" name="Slide Number Placeholder 3"/>
          <p:cNvSpPr>
            <a:spLocks noGrp="1"/>
          </p:cNvSpPr>
          <p:nvPr>
            <p:ph type="sldNum" sz="quarter" idx="12"/>
          </p:nvPr>
        </p:nvSpPr>
        <p:spPr>
          <a:xfrm>
            <a:off x="6916384" y="5553430"/>
            <a:ext cx="1395766" cy="29684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361509" y="2349167"/>
          <a:ext cx="8442252" cy="3118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790701"/>
          <a:ext cx="2545993" cy="295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90000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989351" y="152400"/>
            <a:ext cx="4928849" cy="914400"/>
          </a:xfrm>
        </p:spPr>
        <p:txBody>
          <a:bodyPr/>
          <a:lstStyle/>
          <a:p>
            <a:pPr eaLnBrk="1" hangingPunct="1"/>
            <a:r>
              <a:rPr lang="en-US" sz="2400" dirty="0">
                <a:latin typeface="Arial" charset="0"/>
                <a:cs typeface="Arial" charset="0"/>
              </a:rPr>
              <a:t>Meeting #2 Agenda</a:t>
            </a:r>
          </a:p>
        </p:txBody>
      </p:sp>
      <p:sp>
        <p:nvSpPr>
          <p:cNvPr id="12290" name="Content Placeholder 2"/>
          <p:cNvSpPr>
            <a:spLocks noGrp="1"/>
          </p:cNvSpPr>
          <p:nvPr>
            <p:ph idx="1"/>
          </p:nvPr>
        </p:nvSpPr>
        <p:spPr>
          <a:xfrm>
            <a:off x="1543988" y="1739846"/>
            <a:ext cx="7174563" cy="3581455"/>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09:20	Meeting 1 Comments and Response</a:t>
            </a:r>
          </a:p>
          <a:p>
            <a:pPr>
              <a:buNone/>
            </a:pPr>
            <a:r>
              <a:rPr lang="en-US" sz="2000" dirty="0"/>
              <a:t>09:40   	Updates Since Meeting 1</a:t>
            </a:r>
          </a:p>
          <a:p>
            <a:pPr>
              <a:buNone/>
            </a:pPr>
            <a:r>
              <a:rPr lang="en-US" sz="2000" dirty="0"/>
              <a:t>10:00 	Break</a:t>
            </a:r>
          </a:p>
          <a:p>
            <a:pPr>
              <a:buNone/>
            </a:pPr>
            <a:r>
              <a:rPr lang="en-US" sz="2000" dirty="0"/>
              <a:t>10:15  	Scenario Discussion</a:t>
            </a:r>
          </a:p>
          <a:p>
            <a:pPr>
              <a:buNone/>
            </a:pPr>
            <a:r>
              <a:rPr lang="en-US" sz="2000" dirty="0"/>
              <a:t>11:30 	Lunch</a:t>
            </a:r>
          </a:p>
          <a:p>
            <a:pPr>
              <a:buNone/>
            </a:pPr>
            <a:r>
              <a:rPr lang="en-US" sz="2000" dirty="0"/>
              <a:t>12:15  	Resource Discussion</a:t>
            </a:r>
          </a:p>
          <a:p>
            <a:pPr>
              <a:buNone/>
            </a:pPr>
            <a:r>
              <a:rPr lang="en-US" sz="2000" dirty="0"/>
              <a:t>01:30 	Portfolio Development Exercise</a:t>
            </a:r>
          </a:p>
          <a:p>
            <a:pPr marL="342900" indent="-342900">
              <a:buNone/>
            </a:pPr>
            <a:r>
              <a:rPr lang="en-US" sz="2000" dirty="0"/>
              <a:t>03:00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268998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76200"/>
            <a:ext cx="6057900" cy="1066800"/>
          </a:xfrm>
        </p:spPr>
        <p:txBody>
          <a:bodyPr/>
          <a:lstStyle/>
          <a:p>
            <a:r>
              <a:rPr lang="en-US" sz="2200" dirty="0"/>
              <a:t>Portfolio Development Exercise</a:t>
            </a:r>
          </a:p>
        </p:txBody>
      </p:sp>
      <p:sp>
        <p:nvSpPr>
          <p:cNvPr id="3" name="Content Placeholder 2"/>
          <p:cNvSpPr>
            <a:spLocks noGrp="1"/>
          </p:cNvSpPr>
          <p:nvPr>
            <p:ph idx="1"/>
          </p:nvPr>
        </p:nvSpPr>
        <p:spPr>
          <a:xfrm>
            <a:off x="349250" y="1831474"/>
            <a:ext cx="8425783" cy="3635208"/>
          </a:xfrm>
        </p:spPr>
        <p:txBody>
          <a:bodyPr/>
          <a:lstStyle/>
          <a:p>
            <a:pPr marL="0" indent="0">
              <a:spcBef>
                <a:spcPts val="200"/>
              </a:spcBef>
              <a:buNone/>
            </a:pPr>
            <a:r>
              <a:rPr lang="en-US" u="sng" dirty="0"/>
              <a:t>Purpose</a:t>
            </a:r>
          </a:p>
          <a:p>
            <a:pPr lvl="1">
              <a:spcBef>
                <a:spcPts val="200"/>
              </a:spcBef>
            </a:pPr>
            <a:r>
              <a:rPr lang="en-US" sz="1800" dirty="0"/>
              <a:t>Give stakeholders an opportunity to describe their respective preferred energy mix of DEI’s future portfolio</a:t>
            </a:r>
          </a:p>
          <a:p>
            <a:pPr marL="0" indent="0">
              <a:spcBef>
                <a:spcPts val="200"/>
              </a:spcBef>
              <a:buNone/>
            </a:pPr>
            <a:endParaRPr lang="en-US" u="sng" dirty="0"/>
          </a:p>
          <a:p>
            <a:pPr marL="0" indent="0">
              <a:spcBef>
                <a:spcPts val="200"/>
              </a:spcBef>
              <a:buNone/>
            </a:pPr>
            <a:r>
              <a:rPr lang="en-US" u="sng" dirty="0"/>
              <a:t>Things to remember</a:t>
            </a:r>
          </a:p>
          <a:p>
            <a:pPr lvl="1">
              <a:spcBef>
                <a:spcPts val="200"/>
              </a:spcBef>
            </a:pPr>
            <a:r>
              <a:rPr lang="en-US" sz="1800" dirty="0"/>
              <a:t>Consider other stakeholders (800,000 customers but only 1 system)</a:t>
            </a:r>
          </a:p>
          <a:p>
            <a:pPr lvl="1">
              <a:spcBef>
                <a:spcPts val="200"/>
              </a:spcBef>
            </a:pPr>
            <a:r>
              <a:rPr lang="en-US" sz="1800" dirty="0"/>
              <a:t>System flexibility and fuel diversity</a:t>
            </a:r>
          </a:p>
          <a:p>
            <a:pPr lvl="1">
              <a:spcBef>
                <a:spcPts val="200"/>
              </a:spcBef>
            </a:pPr>
            <a:r>
              <a:rPr lang="en-US" sz="1800" dirty="0"/>
              <a:t>Tradeoffs between different technologies</a:t>
            </a:r>
          </a:p>
          <a:p>
            <a:pPr lvl="1">
              <a:spcBef>
                <a:spcPts val="200"/>
              </a:spcBef>
            </a:pPr>
            <a:endParaRPr lang="en-US" sz="1800" dirty="0"/>
          </a:p>
          <a:p>
            <a:pPr marL="0" indent="0">
              <a:spcBef>
                <a:spcPts val="200"/>
              </a:spcBef>
              <a:buNone/>
            </a:pPr>
            <a:r>
              <a:rPr lang="en-US" u="sng" dirty="0"/>
              <a:t>Follow-up</a:t>
            </a:r>
          </a:p>
          <a:p>
            <a:pPr lvl="1">
              <a:spcBef>
                <a:spcPts val="200"/>
              </a:spcBef>
            </a:pPr>
            <a:r>
              <a:rPr lang="en-US" sz="1800" dirty="0"/>
              <a:t>Stakeholders may provide additional input by June 11</a:t>
            </a:r>
            <a:r>
              <a:rPr lang="en-US" sz="1800" baseline="30000" dirty="0"/>
              <a:t>th</a:t>
            </a:r>
            <a:endParaRPr lang="en-US" sz="1800" dirty="0"/>
          </a:p>
          <a:p>
            <a:pPr lvl="1">
              <a:spcBef>
                <a:spcPts val="200"/>
              </a:spcBef>
            </a:pPr>
            <a:r>
              <a:rPr lang="en-US" sz="1800" dirty="0"/>
              <a:t>Duke Energy will specify resources that match stakeholders preferred energy mix</a:t>
            </a:r>
          </a:p>
          <a:p>
            <a:pPr lvl="1">
              <a:spcBef>
                <a:spcPts val="200"/>
              </a:spcBef>
            </a:pPr>
            <a:r>
              <a:rPr lang="en-US" sz="1800" dirty="0"/>
              <a:t>Model results will be presented in meeting #3</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3731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3A23-90C7-4496-B31D-F3ECE0E6585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69E8087-78D1-41D0-872B-DAAB9610F66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pic>
        <p:nvPicPr>
          <p:cNvPr id="5" name="Content Placeholder 4">
            <a:extLst>
              <a:ext uri="{FF2B5EF4-FFF2-40B4-BE49-F238E27FC236}">
                <a16:creationId xmlns:a16="http://schemas.microsoft.com/office/drawing/2014/main" id="{045E4D46-0BB3-4C68-81AE-9891142E4B1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
            <a:ext cx="6934200" cy="586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92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B042-84B7-4D7F-B082-AB2799B49E5A}"/>
              </a:ext>
            </a:extLst>
          </p:cNvPr>
          <p:cNvSpPr>
            <a:spLocks noGrp="1"/>
          </p:cNvSpPr>
          <p:nvPr>
            <p:ph type="title"/>
          </p:nvPr>
        </p:nvSpPr>
        <p:spPr>
          <a:xfrm>
            <a:off x="464695" y="152400"/>
            <a:ext cx="5453505" cy="1066800"/>
          </a:xfrm>
        </p:spPr>
        <p:txBody>
          <a:bodyPr/>
          <a:lstStyle/>
          <a:p>
            <a:r>
              <a:rPr lang="en-US" sz="2400" dirty="0"/>
              <a:t>Portfolio Development Exercise</a:t>
            </a:r>
          </a:p>
        </p:txBody>
      </p:sp>
      <p:graphicFrame>
        <p:nvGraphicFramePr>
          <p:cNvPr id="5" name="Content Placeholder 4">
            <a:extLst>
              <a:ext uri="{FF2B5EF4-FFF2-40B4-BE49-F238E27FC236}">
                <a16:creationId xmlns:a16="http://schemas.microsoft.com/office/drawing/2014/main" id="{B09B4624-FF81-4662-8905-73D4E3B33FA4}"/>
              </a:ext>
            </a:extLst>
          </p:cNvPr>
          <p:cNvGraphicFramePr>
            <a:graphicFrameLocks noGrp="1"/>
          </p:cNvGraphicFramePr>
          <p:nvPr>
            <p:ph idx="1"/>
          </p:nvPr>
        </p:nvGraphicFramePr>
        <p:xfrm>
          <a:off x="1828800" y="1219201"/>
          <a:ext cx="5334001" cy="4724406"/>
        </p:xfrm>
        <a:graphic>
          <a:graphicData uri="http://schemas.openxmlformats.org/drawingml/2006/table">
            <a:tbl>
              <a:tblPr/>
              <a:tblGrid>
                <a:gridCol w="557804">
                  <a:extLst>
                    <a:ext uri="{9D8B030D-6E8A-4147-A177-3AD203B41FA5}">
                      <a16:colId xmlns:a16="http://schemas.microsoft.com/office/drawing/2014/main" val="264426099"/>
                    </a:ext>
                  </a:extLst>
                </a:gridCol>
                <a:gridCol w="1952314">
                  <a:extLst>
                    <a:ext uri="{9D8B030D-6E8A-4147-A177-3AD203B41FA5}">
                      <a16:colId xmlns:a16="http://schemas.microsoft.com/office/drawing/2014/main" val="1901196733"/>
                    </a:ext>
                  </a:extLst>
                </a:gridCol>
                <a:gridCol w="569425">
                  <a:extLst>
                    <a:ext uri="{9D8B030D-6E8A-4147-A177-3AD203B41FA5}">
                      <a16:colId xmlns:a16="http://schemas.microsoft.com/office/drawing/2014/main" val="1684680443"/>
                    </a:ext>
                  </a:extLst>
                </a:gridCol>
                <a:gridCol w="569425">
                  <a:extLst>
                    <a:ext uri="{9D8B030D-6E8A-4147-A177-3AD203B41FA5}">
                      <a16:colId xmlns:a16="http://schemas.microsoft.com/office/drawing/2014/main" val="1381589930"/>
                    </a:ext>
                  </a:extLst>
                </a:gridCol>
                <a:gridCol w="557804">
                  <a:extLst>
                    <a:ext uri="{9D8B030D-6E8A-4147-A177-3AD203B41FA5}">
                      <a16:colId xmlns:a16="http://schemas.microsoft.com/office/drawing/2014/main" val="1791092788"/>
                    </a:ext>
                  </a:extLst>
                </a:gridCol>
                <a:gridCol w="557804">
                  <a:extLst>
                    <a:ext uri="{9D8B030D-6E8A-4147-A177-3AD203B41FA5}">
                      <a16:colId xmlns:a16="http://schemas.microsoft.com/office/drawing/2014/main" val="242501082"/>
                    </a:ext>
                  </a:extLst>
                </a:gridCol>
                <a:gridCol w="569425">
                  <a:extLst>
                    <a:ext uri="{9D8B030D-6E8A-4147-A177-3AD203B41FA5}">
                      <a16:colId xmlns:a16="http://schemas.microsoft.com/office/drawing/2014/main" val="1032523670"/>
                    </a:ext>
                  </a:extLst>
                </a:gridCol>
              </a:tblGrid>
              <a:tr h="17510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6685"/>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6">
                  <a:txBody>
                    <a:bodyPr/>
                    <a:lstStyle/>
                    <a:p>
                      <a:pPr algn="ctr" fontAlgn="ctr"/>
                      <a:r>
                        <a:rPr lang="en-US" sz="1200" b="0" i="0" u="none" strike="noStrike" dirty="0">
                          <a:solidFill>
                            <a:srgbClr val="000000"/>
                          </a:solidFill>
                          <a:effectLst/>
                          <a:latin typeface="Calibri" panose="020F0502020204030204" pitchFamily="34" charset="0"/>
                        </a:rPr>
                        <a:t>STAKEHOLDER DEVELOPED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905766147"/>
                  </a:ext>
                </a:extLst>
              </a:tr>
              <a:tr h="219561">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40998729"/>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8520579"/>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RESOURCE TYPE</a:t>
                      </a:r>
                    </a:p>
                  </a:txBody>
                  <a:tcPr marL="0" marR="0" marT="0"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2014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2035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724550"/>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937261"/>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Market Purchases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281337"/>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Hydro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697478"/>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Combined Cycle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053204"/>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Combustion Turbine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4910"/>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Energy Efficiency</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540924"/>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Solar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273215"/>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Wind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775116"/>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Renewables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967142"/>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CHP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11522"/>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Nuclear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435699"/>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1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090049"/>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2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696843"/>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3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466147"/>
                  </a:ext>
                </a:extLst>
              </a:tr>
              <a:tr h="219561">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TOTAL</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978305"/>
                  </a:ext>
                </a:extLst>
              </a:tr>
            </a:tbl>
          </a:graphicData>
        </a:graphic>
      </p:graphicFrame>
      <p:sp>
        <p:nvSpPr>
          <p:cNvPr id="4" name="Slide Number Placeholder 3">
            <a:extLst>
              <a:ext uri="{FF2B5EF4-FFF2-40B4-BE49-F238E27FC236}">
                <a16:creationId xmlns:a16="http://schemas.microsoft.com/office/drawing/2014/main" id="{E97035C4-9B05-46E8-907A-7DF4161E678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844764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6051238" cy="1007394"/>
          </a:xfrm>
        </p:spPr>
        <p:txBody>
          <a:bodyPr/>
          <a:lstStyle/>
          <a:p>
            <a:r>
              <a:rPr lang="en-US" sz="2400" dirty="0"/>
              <a:t>Step 3: Analyze Portfolios </a:t>
            </a:r>
            <a:br>
              <a:rPr lang="en-US" sz="2400" dirty="0"/>
            </a:br>
            <a:r>
              <a:rPr lang="en-US" sz="2400" dirty="0"/>
              <a:t>             &amp; Identify Preferred Portfolio</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590550" y="2221585"/>
          <a:ext cx="8134351" cy="356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371601"/>
          <a:ext cx="3889017" cy="71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07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E222AA2D-13DE-4547-A273-CA08A068B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143004"/>
            <a:ext cx="7321550" cy="4164013"/>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99607" y="152400"/>
            <a:ext cx="5318593" cy="990600"/>
          </a:xfrm>
        </p:spPr>
        <p:txBody>
          <a:bodyPr/>
          <a:lstStyle/>
          <a:p>
            <a:pPr eaLnBrk="1" hangingPunct="1"/>
            <a:r>
              <a:rPr lang="en-US" sz="2400" dirty="0">
                <a:latin typeface="Arial" charset="0"/>
                <a:cs typeface="Arial" charset="0"/>
              </a:rPr>
              <a:t>Meeting #3 Agenda</a:t>
            </a:r>
          </a:p>
        </p:txBody>
      </p:sp>
      <p:sp>
        <p:nvSpPr>
          <p:cNvPr id="12290" name="Content Placeholder 2"/>
          <p:cNvSpPr>
            <a:spLocks noGrp="1"/>
          </p:cNvSpPr>
          <p:nvPr>
            <p:ph idx="1"/>
          </p:nvPr>
        </p:nvSpPr>
        <p:spPr>
          <a:xfrm>
            <a:off x="1776334" y="1676400"/>
            <a:ext cx="6942216" cy="4191000"/>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09:20	Meeting 2 Comments and Response</a:t>
            </a:r>
          </a:p>
          <a:p>
            <a:pPr>
              <a:buNone/>
            </a:pPr>
            <a:r>
              <a:rPr lang="en-US" sz="2000" dirty="0"/>
              <a:t>09:40   	Updates Since Meeting 2</a:t>
            </a:r>
          </a:p>
          <a:p>
            <a:pPr>
              <a:buNone/>
            </a:pPr>
            <a:r>
              <a:rPr lang="en-US" sz="2000" dirty="0"/>
              <a:t>10:00 	Break</a:t>
            </a:r>
          </a:p>
          <a:p>
            <a:pPr>
              <a:buNone/>
            </a:pPr>
            <a:r>
              <a:rPr lang="en-US" sz="2000" dirty="0"/>
              <a:t>10:15  	Scenario and Portfolio Review</a:t>
            </a:r>
          </a:p>
          <a:p>
            <a:pPr>
              <a:buNone/>
            </a:pPr>
            <a:r>
              <a:rPr lang="en-US" sz="2000" dirty="0"/>
              <a:t>11:30 	Lunch</a:t>
            </a:r>
          </a:p>
          <a:p>
            <a:pPr>
              <a:buNone/>
            </a:pPr>
            <a:r>
              <a:rPr lang="en-US" sz="2000" dirty="0"/>
              <a:t>12:15  	Modeling Results, Observations, Next Steps</a:t>
            </a:r>
          </a:p>
          <a:p>
            <a:pPr>
              <a:buNone/>
            </a:pPr>
            <a:r>
              <a:rPr lang="en-US" sz="2000" dirty="0"/>
              <a:t>01:30 	Sensitivity Development Exercise</a:t>
            </a:r>
          </a:p>
          <a:p>
            <a:pPr marL="342900" indent="-342900">
              <a:buNone/>
            </a:pPr>
            <a:r>
              <a:rPr lang="en-US" sz="2000" dirty="0"/>
              <a:t>03:00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937349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C13E-046C-4666-9CD6-DBE6E4667598}"/>
              </a:ext>
            </a:extLst>
          </p:cNvPr>
          <p:cNvSpPr>
            <a:spLocks noGrp="1"/>
          </p:cNvSpPr>
          <p:nvPr>
            <p:ph type="title"/>
          </p:nvPr>
        </p:nvSpPr>
        <p:spPr>
          <a:xfrm>
            <a:off x="592111" y="152400"/>
            <a:ext cx="5326089" cy="914400"/>
          </a:xfrm>
        </p:spPr>
        <p:txBody>
          <a:bodyPr/>
          <a:lstStyle/>
          <a:p>
            <a:r>
              <a:rPr lang="en-US" sz="2800" dirty="0"/>
              <a:t>Sensitivities</a:t>
            </a:r>
          </a:p>
        </p:txBody>
      </p:sp>
      <p:pic>
        <p:nvPicPr>
          <p:cNvPr id="5" name="Content Placeholder 4">
            <a:extLst>
              <a:ext uri="{FF2B5EF4-FFF2-40B4-BE49-F238E27FC236}">
                <a16:creationId xmlns:a16="http://schemas.microsoft.com/office/drawing/2014/main" id="{E4EDD904-8971-4B21-AC33-D2D9677EA4B3}"/>
              </a:ext>
            </a:extLst>
          </p:cNvPr>
          <p:cNvPicPr>
            <a:picLocks noGrp="1" noChangeAspect="1"/>
          </p:cNvPicPr>
          <p:nvPr>
            <p:ph idx="1"/>
          </p:nvPr>
        </p:nvPicPr>
        <p:blipFill>
          <a:blip r:embed="rId2"/>
          <a:stretch>
            <a:fillRect/>
          </a:stretch>
        </p:blipFill>
        <p:spPr>
          <a:xfrm>
            <a:off x="1728994" y="1371600"/>
            <a:ext cx="5609813" cy="4495800"/>
          </a:xfrm>
          <a:prstGeom prst="rect">
            <a:avLst/>
          </a:prstGeom>
        </p:spPr>
      </p:pic>
      <p:sp>
        <p:nvSpPr>
          <p:cNvPr id="4" name="Slide Number Placeholder 3">
            <a:extLst>
              <a:ext uri="{FF2B5EF4-FFF2-40B4-BE49-F238E27FC236}">
                <a16:creationId xmlns:a16="http://schemas.microsoft.com/office/drawing/2014/main" id="{434E243B-D493-44A1-A451-58E214B51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473965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6" y="152400"/>
            <a:ext cx="5408534" cy="1063786"/>
          </a:xfrm>
        </p:spPr>
        <p:txBody>
          <a:bodyPr/>
          <a:lstStyle/>
          <a:p>
            <a:r>
              <a:rPr lang="en-US" sz="2400" dirty="0"/>
              <a:t>Step 4: Develop IRP report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666750" y="2611099"/>
          <a:ext cx="8134351" cy="295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600201"/>
          <a:ext cx="4803417" cy="485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57223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755A-7CCC-49B1-9439-A4A1CB15C45F}"/>
              </a:ext>
            </a:extLst>
          </p:cNvPr>
          <p:cNvSpPr>
            <a:spLocks noGrp="1"/>
          </p:cNvSpPr>
          <p:nvPr>
            <p:ph type="title"/>
          </p:nvPr>
        </p:nvSpPr>
        <p:spPr>
          <a:xfrm>
            <a:off x="822960" y="286606"/>
            <a:ext cx="7543800" cy="1444540"/>
          </a:xfrm>
        </p:spPr>
        <p:txBody>
          <a:bodyPr>
            <a:normAutofit/>
          </a:bodyPr>
          <a:lstStyle/>
          <a:p>
            <a:r>
              <a:rPr lang="en-US" sz="6000" b="1" i="1" dirty="0">
                <a:solidFill>
                  <a:srgbClr val="C00000"/>
                </a:solidFill>
              </a:rPr>
              <a:t>Thank you! </a:t>
            </a:r>
            <a:endParaRPr lang="en-US" sz="6000" dirty="0"/>
          </a:p>
        </p:txBody>
      </p:sp>
      <p:sp>
        <p:nvSpPr>
          <p:cNvPr id="3" name="Content Placeholder 2">
            <a:extLst>
              <a:ext uri="{FF2B5EF4-FFF2-40B4-BE49-F238E27FC236}">
                <a16:creationId xmlns:a16="http://schemas.microsoft.com/office/drawing/2014/main" id="{949A0AE6-B317-467E-93C2-E7B92E0EA234}"/>
              </a:ext>
            </a:extLst>
          </p:cNvPr>
          <p:cNvSpPr>
            <a:spLocks noGrp="1"/>
          </p:cNvSpPr>
          <p:nvPr>
            <p:ph idx="1"/>
          </p:nvPr>
        </p:nvSpPr>
        <p:spPr>
          <a:xfrm>
            <a:off x="822960" y="2734322"/>
            <a:ext cx="7543800" cy="3134772"/>
          </a:xfrm>
        </p:spPr>
        <p:txBody>
          <a:bodyPr>
            <a:normAutofit/>
          </a:bodyPr>
          <a:lstStyle/>
          <a:p>
            <a:pPr algn="ctr"/>
            <a:r>
              <a:rPr lang="en-US" sz="3600" dirty="0"/>
              <a:t>Marty Rozelle, PhD</a:t>
            </a:r>
          </a:p>
          <a:p>
            <a:pPr algn="ctr"/>
            <a:r>
              <a:rPr lang="en-US" sz="3600" dirty="0">
                <a:hlinkClick r:id="rId2"/>
              </a:rPr>
              <a:t>www.rozellegroup.com</a:t>
            </a:r>
            <a:endParaRPr lang="en-US" sz="3600" dirty="0"/>
          </a:p>
          <a:p>
            <a:pPr algn="ctr"/>
            <a:r>
              <a:rPr lang="en-US" sz="3600" dirty="0"/>
              <a:t>602.224.0847</a:t>
            </a:r>
          </a:p>
        </p:txBody>
      </p:sp>
    </p:spTree>
    <p:extLst>
      <p:ext uri="{BB962C8B-B14F-4D97-AF65-F5344CB8AC3E}">
        <p14:creationId xmlns:p14="http://schemas.microsoft.com/office/powerpoint/2010/main" val="38918818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266F82BD-C7DD-4636-AA53-18FEBA888F6F}"/>
              </a:ext>
            </a:extLst>
          </p:cNvPr>
          <p:cNvSpPr>
            <a:spLocks noGrp="1" noChangeArrowheads="1"/>
          </p:cNvSpPr>
          <p:nvPr>
            <p:ph type="title"/>
          </p:nvPr>
        </p:nvSpPr>
        <p:spPr>
          <a:xfrm>
            <a:off x="1485900" y="1528763"/>
            <a:ext cx="6172200" cy="2284412"/>
          </a:xfrm>
        </p:spPr>
        <p:txBody>
          <a:bodyPr>
            <a:normAutofit/>
          </a:bodyPr>
          <a:lstStyle/>
          <a:p>
            <a:br>
              <a:rPr lang="en-US" altLang="en-US" dirty="0"/>
            </a:br>
            <a:r>
              <a:rPr lang="en-US" altLang="en-US" u="sng" dirty="0">
                <a:hlinkClick r:id="rId2"/>
              </a:rPr>
              <a:t>https://www.youtube.com/watch?v=In9oSjjltOs</a:t>
            </a:r>
            <a:endParaRPr lang="en-US" altLang="en-US" dirty="0"/>
          </a:p>
        </p:txBody>
      </p:sp>
    </p:spTree>
    <p:extLst>
      <p:ext uri="{BB962C8B-B14F-4D97-AF65-F5344CB8AC3E}">
        <p14:creationId xmlns:p14="http://schemas.microsoft.com/office/powerpoint/2010/main" val="259100103"/>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plate" id="{3FC1CEBF-9988-485C-ABD5-9E08A259345B}" vid="{D36D21AB-6D8C-4B65-9795-3FB205B6BE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ustom 6">
      <a:dk1>
        <a:sysClr val="windowText" lastClr="000000"/>
      </a:dk1>
      <a:lt1>
        <a:sysClr val="window" lastClr="FFFFFF"/>
      </a:lt1>
      <a:dk2>
        <a:srgbClr val="0046AD"/>
      </a:dk2>
      <a:lt2>
        <a:srgbClr val="EEECE1"/>
      </a:lt2>
      <a:accent1>
        <a:srgbClr val="88898C"/>
      </a:accent1>
      <a:accent2>
        <a:srgbClr val="92D050"/>
      </a:accent2>
      <a:accent3>
        <a:srgbClr val="BBD6FF"/>
      </a:accent3>
      <a:accent4>
        <a:srgbClr val="F9E497"/>
      </a:accent4>
      <a:accent5>
        <a:srgbClr val="FFCC00"/>
      </a:accent5>
      <a:accent6>
        <a:srgbClr val="00A0DF"/>
      </a:accent6>
      <a:hlink>
        <a:srgbClr val="998643"/>
      </a:hlink>
      <a:folHlink>
        <a:srgbClr val="EEEBAC"/>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F834E2CAD86641B6882DE4A2A48913" ma:contentTypeVersion="56" ma:contentTypeDescription="" ma:contentTypeScope="" ma:versionID="b730447a955cbf8eeb970afb25e4a716">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2019-12-16T08:00:00+00:00</OpenedDate>
    <SignificantOrder xmlns="dc463f71-b30c-4ab2-9473-d307f9d35888">false</SignificantOrder>
    <Date1 xmlns="dc463f71-b30c-4ab2-9473-d307f9d35888">2020-05-05T07:00:00+00:00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191023</DocketNumber>
    <DelegatedOrder xmlns="dc463f71-b30c-4ab2-9473-d307f9d35888">false</DelegatedOrder>
  </documentManagement>
</p:properties>
</file>

<file path=customXml/itemProps1.xml><?xml version="1.0" encoding="utf-8"?>
<ds:datastoreItem xmlns:ds="http://schemas.openxmlformats.org/officeDocument/2006/customXml" ds:itemID="{EE17EE46-A821-447F-8F39-43E8795FA50E}"/>
</file>

<file path=customXml/itemProps2.xml><?xml version="1.0" encoding="utf-8"?>
<ds:datastoreItem xmlns:ds="http://schemas.openxmlformats.org/officeDocument/2006/customXml" ds:itemID="{0B410424-F192-4457-9A75-DFCDCCB4892D}"/>
</file>

<file path=customXml/itemProps3.xml><?xml version="1.0" encoding="utf-8"?>
<ds:datastoreItem xmlns:ds="http://schemas.openxmlformats.org/officeDocument/2006/customXml" ds:itemID="{C9BDCA53-4EBE-4621-81F5-84880B7778E1}"/>
</file>

<file path=customXml/itemProps4.xml><?xml version="1.0" encoding="utf-8"?>
<ds:datastoreItem xmlns:ds="http://schemas.openxmlformats.org/officeDocument/2006/customXml" ds:itemID="{DC4506DF-5FBD-44C8-BB37-5FE9FFDFF7D1}"/>
</file>

<file path=docProps/app.xml><?xml version="1.0" encoding="utf-8"?>
<Properties xmlns="http://schemas.openxmlformats.org/officeDocument/2006/extended-properties" xmlns:vt="http://schemas.openxmlformats.org/officeDocument/2006/docPropsVTypes">
  <Template>template</Template>
  <TotalTime>1616</TotalTime>
  <Words>4089</Words>
  <Application>Microsoft Office PowerPoint</Application>
  <PresentationFormat>On-screen Show (4:3)</PresentationFormat>
  <Paragraphs>780</Paragraphs>
  <Slides>94</Slides>
  <Notes>54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94</vt:i4>
      </vt:variant>
    </vt:vector>
  </HeadingPairs>
  <TitlesOfParts>
    <vt:vector size="108" baseType="lpstr">
      <vt:lpstr>Arial</vt:lpstr>
      <vt:lpstr>Arial Narrow</vt:lpstr>
      <vt:lpstr>Calibri</vt:lpstr>
      <vt:lpstr>Calibri Light</vt:lpstr>
      <vt:lpstr>Comic Sans MS</vt:lpstr>
      <vt:lpstr>Gill Sans MT</vt:lpstr>
      <vt:lpstr>HelveticaNeueLT Std Med</vt:lpstr>
      <vt:lpstr>HelveticaNeueLT Std Thin</vt:lpstr>
      <vt:lpstr>Noteworthy Light</vt:lpstr>
      <vt:lpstr>Symbol</vt:lpstr>
      <vt:lpstr>Wingdings</vt:lpstr>
      <vt:lpstr>Retrospect</vt:lpstr>
      <vt:lpstr>Office Theme</vt:lpstr>
      <vt:lpstr>Default Design</vt:lpstr>
      <vt:lpstr>Best Practices  in Stakeholder Engagement</vt:lpstr>
      <vt:lpstr>Goals for Today</vt:lpstr>
      <vt:lpstr>PowerPoint Presentation</vt:lpstr>
      <vt:lpstr>What is meaningful Public Participation?</vt:lpstr>
      <vt:lpstr>Public Participation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You Begin…   Are you Engaging or Convincing?</vt:lpstr>
      <vt:lpstr>If you are seeking Buy-In…</vt:lpstr>
      <vt:lpstr>PowerPoint Presentation</vt:lpstr>
      <vt:lpstr>Yes, this is an uncertain process </vt:lpstr>
      <vt:lpstr>What might you be afraid of? </vt:lpstr>
      <vt:lpstr>PowerPoint Presentation</vt:lpstr>
      <vt:lpstr>Who Is the Public?</vt:lpstr>
      <vt:lpstr>“The Public” does not exist</vt:lpstr>
      <vt:lpstr>PowerPoint Presentation</vt:lpstr>
      <vt:lpstr>Who is the “silent majority”</vt:lpstr>
      <vt:lpstr> Why Do Public Participation? </vt:lpstr>
      <vt:lpstr>PowerPoint Presentation</vt:lpstr>
      <vt:lpstr>The technical answer isn't always the best answer</vt:lpstr>
      <vt:lpstr>Powerful Decisions Last</vt:lpstr>
      <vt:lpstr>2. To Facilitate Understanding</vt:lpstr>
      <vt:lpstr>3. Increase Trust</vt:lpstr>
      <vt:lpstr>PowerPoint Presentation</vt:lpstr>
      <vt:lpstr>Things you can’t force Stakeholders to do</vt:lpstr>
      <vt:lpstr>Keep in mind…</vt:lpstr>
      <vt:lpstr>Five Steps for P2 Planning</vt:lpstr>
      <vt:lpstr>Step 1. Gain internal commitment</vt:lpstr>
      <vt:lpstr> Agree on the Problem</vt:lpstr>
      <vt:lpstr>Coyotes are killing sheep</vt:lpstr>
      <vt:lpstr>PowerPoint Presentation</vt:lpstr>
      <vt:lpstr>Step 2.  Learn from the public</vt:lpstr>
      <vt:lpstr>    The Full Range of Stakeholder Voices</vt:lpstr>
      <vt:lpstr>Correlate stakeholders and issues</vt:lpstr>
      <vt:lpstr>Step 3. Select Level of Participation and Promise</vt:lpstr>
      <vt:lpstr>PowerPoint Presentation</vt:lpstr>
      <vt:lpstr>PowerPoint Presentation</vt:lpstr>
      <vt:lpstr>   Consider: </vt:lpstr>
      <vt:lpstr>Spectrum Flowchart</vt:lpstr>
      <vt:lpstr>Step 4. Define Your  </vt:lpstr>
      <vt:lpstr>Clarify your decision process</vt:lpstr>
      <vt:lpstr>A Good Process…</vt:lpstr>
      <vt:lpstr>Public participation is not an event</vt:lpstr>
      <vt:lpstr>Start Early! </vt:lpstr>
      <vt:lpstr>  Step 5. Design P2 Plan</vt:lpstr>
      <vt:lpstr>P2 Techniques Support P2 Objectives and  Match the Communication Format</vt:lpstr>
      <vt:lpstr>The IAP2 Toolbox</vt:lpstr>
      <vt:lpstr>PowerPoint Presentation</vt:lpstr>
      <vt:lpstr>Important Things That Take Time</vt:lpstr>
      <vt:lpstr>It’s all about Relationships</vt:lpstr>
      <vt:lpstr>Approaches (by the utility) that work</vt:lpstr>
      <vt:lpstr>Approaches (by stakeholders) that work</vt:lpstr>
      <vt:lpstr>We want to move from this…</vt:lpstr>
      <vt:lpstr>     To this</vt:lpstr>
      <vt:lpstr>Questions? </vt:lpstr>
      <vt:lpstr>Resource Planning at SRP: How, What and Why</vt:lpstr>
      <vt:lpstr>Resource Planning Process</vt:lpstr>
      <vt:lpstr>The Stakeholder Groups</vt:lpstr>
      <vt:lpstr>Timeline</vt:lpstr>
      <vt:lpstr>Desired Outcomes</vt:lpstr>
      <vt:lpstr>We Need Your Input On…</vt:lpstr>
      <vt:lpstr>PowerPoint Presentation</vt:lpstr>
      <vt:lpstr> Integrated Resource Plan Strategic Initiatives Advisory Panel Meeting #1 </vt:lpstr>
      <vt:lpstr>Integrated Resource Plan Strategic Initiatives Advisory Panel Meeting #2</vt:lpstr>
      <vt:lpstr> Integrated Resource Plan Strategic Initiatives Advisory Panel Meeting #3</vt:lpstr>
      <vt:lpstr>Key Principles &amp; Strategic Directions </vt:lpstr>
      <vt:lpstr>2 Stakeholder Forums </vt:lpstr>
      <vt:lpstr>2015 Integrated Resource Plan</vt:lpstr>
      <vt:lpstr>How does the IRP process work?</vt:lpstr>
      <vt:lpstr>Driving Forces Determine Key Input Variables</vt:lpstr>
      <vt:lpstr>Step 1: Data, assumptions, technology      screening and scenarios</vt:lpstr>
      <vt:lpstr>Meeting #1 Agenda </vt:lpstr>
      <vt:lpstr>What are scenarios?</vt:lpstr>
      <vt:lpstr>Scenarios should…</vt:lpstr>
      <vt:lpstr>What are the key driving forces?</vt:lpstr>
      <vt:lpstr>Overview of driving forces and  scenario discussion</vt:lpstr>
      <vt:lpstr>Stakeholder Exercise on Driving Forces </vt:lpstr>
      <vt:lpstr>Stakeholder Exercise on Driving Forces </vt:lpstr>
      <vt:lpstr>Step 2: Develop portfolios</vt:lpstr>
      <vt:lpstr>Meeting #2 Agenda</vt:lpstr>
      <vt:lpstr>Portfolio Development Exercise</vt:lpstr>
      <vt:lpstr>PowerPoint Presentation</vt:lpstr>
      <vt:lpstr>Portfolio Development Exercise</vt:lpstr>
      <vt:lpstr>Step 3: Analyze Portfolios               &amp; Identify Preferred Portfolio</vt:lpstr>
      <vt:lpstr>Meeting #3 Agenda</vt:lpstr>
      <vt:lpstr>Sensitivities</vt:lpstr>
      <vt:lpstr>Step 4: Develop IRP report</vt:lpstr>
      <vt:lpstr>Thank you! </vt:lpstr>
      <vt:lpstr> https://www.youtube.com/watch?v=In9oSjjltOs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Rozelle</dc:creator>
  <cp:lastModifiedBy>Griffith, Kate (UTC)</cp:lastModifiedBy>
  <cp:revision>60</cp:revision>
  <dcterms:created xsi:type="dcterms:W3CDTF">2020-04-21T23:03:20Z</dcterms:created>
  <dcterms:modified xsi:type="dcterms:W3CDTF">2020-05-05T16:23:30Z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0x0101006E56B4D1795A2E4DB2F0B01679ED314A0050F834E2CAD86641B6882DE4A2A48913</vt:lpwstr>
  </property>
  <property fmtid="{D5CDD505-2E9C-101B-9397-08002B2CF9AE}" pid="3" name="_docset_NoMedatataSyncRequired">
    <vt:lpwstr>False</vt:lpwstr>
  </property>
  <property fmtid="{D5CDD505-2E9C-101B-9397-08002B2CF9AE}" pid="4" name="IsEFSEC">
    <vt:bool>false</vt:bool>
  </property>
</Properties>
</file>