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70" r:id="rId7"/>
  </p:sldMasterIdLst>
  <p:notesMasterIdLst>
    <p:notesMasterId r:id="rId24"/>
  </p:notesMasterIdLst>
  <p:sldIdLst>
    <p:sldId id="256" r:id="rId8"/>
    <p:sldId id="312" r:id="rId9"/>
    <p:sldId id="313" r:id="rId10"/>
    <p:sldId id="311" r:id="rId11"/>
    <p:sldId id="310" r:id="rId12"/>
    <p:sldId id="309" r:id="rId13"/>
    <p:sldId id="315" r:id="rId14"/>
    <p:sldId id="317" r:id="rId15"/>
    <p:sldId id="307" r:id="rId16"/>
    <p:sldId id="318" r:id="rId17"/>
    <p:sldId id="319" r:id="rId18"/>
    <p:sldId id="289" r:id="rId19"/>
    <p:sldId id="298" r:id="rId20"/>
    <p:sldId id="303" r:id="rId21"/>
    <p:sldId id="304" r:id="rId22"/>
    <p:sldId id="32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28B09C-96EA-4118-88A6-69ADB994F4B4}">
          <p14:sldIdLst>
            <p14:sldId id="256"/>
            <p14:sldId id="312"/>
            <p14:sldId id="313"/>
            <p14:sldId id="311"/>
            <p14:sldId id="310"/>
            <p14:sldId id="309"/>
            <p14:sldId id="315"/>
            <p14:sldId id="317"/>
            <p14:sldId id="307"/>
            <p14:sldId id="318"/>
            <p14:sldId id="319"/>
            <p14:sldId id="289"/>
            <p14:sldId id="298"/>
            <p14:sldId id="303"/>
            <p14:sldId id="304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4A626A"/>
    <a:srgbClr val="558170"/>
    <a:srgbClr val="444444"/>
    <a:srgbClr val="FFFF99"/>
    <a:srgbClr val="DE0000"/>
    <a:srgbClr val="CED0D4"/>
    <a:srgbClr val="4B4B4B"/>
    <a:srgbClr val="FFD151"/>
    <a:srgbClr val="60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33" autoAdjust="0"/>
  </p:normalViewPr>
  <p:slideViewPr>
    <p:cSldViewPr snapToGrid="0">
      <p:cViewPr varScale="1">
        <p:scale>
          <a:sx n="63" d="100"/>
          <a:sy n="63" d="100"/>
        </p:scale>
        <p:origin x="22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27" Type="http://schemas.openxmlformats.org/officeDocument/2006/relationships/theme" Target="theme/theme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35849056603772E-2"/>
          <c:y val="3.3962264150943396E-2"/>
          <c:w val="0.94339622641509435"/>
          <c:h val="0.9433962264150943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2B-49A0-9B3E-95F04307076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2B-49A0-9B3E-95F043070764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2B-49A0-9B3E-95F043070764}"/>
              </c:ext>
            </c:extLst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2B-49A0-9B3E-95F043070764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2B-49A0-9B3E-95F043070764}"/>
              </c:ext>
            </c:extLst>
          </c:dPt>
          <c:dLbls>
            <c:delete val="1"/>
          </c:dLbls>
          <c:cat>
            <c:strRef>
              <c:f>Sheet1!$B$1:$F$1</c:f>
              <c:strCache>
                <c:ptCount val="5"/>
                <c:pt idx="0">
                  <c:v>Geothermal</c:v>
                </c:pt>
                <c:pt idx="1">
                  <c:v>Wind</c:v>
                </c:pt>
                <c:pt idx="2">
                  <c:v>Biomass</c:v>
                </c:pt>
                <c:pt idx="3">
                  <c:v>Solar</c:v>
                </c:pt>
                <c:pt idx="4">
                  <c:v>Small Hydro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0.36</c:v>
                </c:pt>
                <c:pt idx="1">
                  <c:v>0.33</c:v>
                </c:pt>
                <c:pt idx="2">
                  <c:v>0.04</c:v>
                </c:pt>
                <c:pt idx="3">
                  <c:v>0.26</c:v>
                </c:pt>
                <c:pt idx="4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B2B-49A0-9B3E-95F043070764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35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66873699879667"/>
          <c:y val="0.20033999821246889"/>
          <c:w val="0.54818831963256942"/>
          <c:h val="0.62308155023280465"/>
        </c:manualLayout>
      </c:layout>
      <c:pieChart>
        <c:varyColors val="1"/>
        <c:ser>
          <c:idx val="1"/>
          <c:order val="1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A4-48B6-A937-45865F4E5EB2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A4-48B6-A937-45865F4E5EB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A4-48B6-A937-45865F4E5E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A4-48B6-A937-45865F4E5E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A4-48B6-A937-45865F4E5EB2}"/>
              </c:ext>
            </c:extLst>
          </c:dPt>
          <c:dPt>
            <c:idx val="5"/>
            <c:bubble3D val="0"/>
            <c:spPr>
              <a:solidFill>
                <a:srgbClr val="55817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A4-48B6-A937-45865F4E5EB2}"/>
              </c:ext>
            </c:extLst>
          </c:dPt>
          <c:dLbls>
            <c:dLbl>
              <c:idx val="0"/>
              <c:layout>
                <c:manualLayout>
                  <c:x val="-2.3130934619853886E-2"/>
                  <c:y val="1.3888885091621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Cap &amp; Trade
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A4-48B6-A937-45865F4E5EB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219579617845393E-2"/>
                  <c:y val="-1.01153038440809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Low Carbon Fuel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Standard
19%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A4-48B6-A937-45865F4E5EB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9132576942230939E-3"/>
                  <c:y val="1.3888885091621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8A4-48B6-A937-45865F4E5EB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4795461653385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8A4-48B6-A937-45865F4E5EB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Cap-and-Trade</c:v>
                </c:pt>
                <c:pt idx="1">
                  <c:v>Other</c:v>
                </c:pt>
                <c:pt idx="2">
                  <c:v>Low Carbon Fuel Standard</c:v>
                </c:pt>
                <c:pt idx="3">
                  <c:v>RPS</c:v>
                </c:pt>
                <c:pt idx="4">
                  <c:v>Energy Efficiency</c:v>
                </c:pt>
                <c:pt idx="5">
                  <c:v>High GWP Gases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0.22500000000000001</c:v>
                </c:pt>
                <c:pt idx="1">
                  <c:v>0.22500000000000001</c:v>
                </c:pt>
                <c:pt idx="2">
                  <c:v>0.1875</c:v>
                </c:pt>
                <c:pt idx="3">
                  <c:v>0.13750000000000001</c:v>
                </c:pt>
                <c:pt idx="4">
                  <c:v>0.15</c:v>
                </c:pt>
                <c:pt idx="5">
                  <c:v>7.4999999999999997E-2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8A4-48B6-A937-45865F4E5EB2}"/>
            </c:ext>
          </c:extLst>
        </c:ser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8A4-48B6-A937-45865F4E5E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8A4-48B6-A937-45865F4E5E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38A4-48B6-A937-45865F4E5E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38A4-48B6-A937-45865F4E5E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38A4-48B6-A937-45865F4E5E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38A4-48B6-A937-45865F4E5E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Cap-and-Trade</c:v>
                </c:pt>
                <c:pt idx="1">
                  <c:v>Other</c:v>
                </c:pt>
                <c:pt idx="2">
                  <c:v>Low Carbon Fuel Standard</c:v>
                </c:pt>
                <c:pt idx="3">
                  <c:v>RPS</c:v>
                </c:pt>
                <c:pt idx="4">
                  <c:v>Energy Efficiency</c:v>
                </c:pt>
                <c:pt idx="5">
                  <c:v>High GWP Gases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</c:v>
                </c:pt>
                <c:pt idx="1">
                  <c:v>18</c:v>
                </c:pt>
                <c:pt idx="2">
                  <c:v>15</c:v>
                </c:pt>
                <c:pt idx="3">
                  <c:v>11</c:v>
                </c:pt>
                <c:pt idx="4">
                  <c:v>12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38A4-48B6-A937-45865F4E5EB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3079615048119"/>
          <c:y val="4.8763654183139202E-2"/>
          <c:w val="0.69802376152256329"/>
          <c:h val="0.884450297789461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Residential Solar PV</c:v>
                </c:pt>
                <c:pt idx="1">
                  <c:v>Rooftop C&amp;I Solar PV</c:v>
                </c:pt>
                <c:pt idx="2">
                  <c:v>Utility-Scale Crystalline Solar PV</c:v>
                </c:pt>
                <c:pt idx="3">
                  <c:v>Utility-Scale Thin Film Solar PV</c:v>
                </c:pt>
                <c:pt idx="4">
                  <c:v>Geothermal</c:v>
                </c:pt>
                <c:pt idx="5">
                  <c:v>Wind</c:v>
                </c:pt>
                <c:pt idx="6">
                  <c:v>Natural Gas Reciprocating Engine</c:v>
                </c:pt>
                <c:pt idx="7">
                  <c:v>Combined Cycle Gas</c:v>
                </c:pt>
                <c:pt idx="8">
                  <c:v>Coal</c:v>
                </c:pt>
                <c:pt idx="9">
                  <c:v>Nuclear</c:v>
                </c:pt>
                <c:pt idx="10">
                  <c:v>Gas Peaking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184</c:v>
                </c:pt>
                <c:pt idx="1">
                  <c:v>109</c:v>
                </c:pt>
                <c:pt idx="2">
                  <c:v>58</c:v>
                </c:pt>
                <c:pt idx="3">
                  <c:v>50</c:v>
                </c:pt>
                <c:pt idx="4">
                  <c:v>82</c:v>
                </c:pt>
                <c:pt idx="5">
                  <c:v>32</c:v>
                </c:pt>
                <c:pt idx="6">
                  <c:v>68</c:v>
                </c:pt>
                <c:pt idx="7">
                  <c:v>52</c:v>
                </c:pt>
                <c:pt idx="8">
                  <c:v>65</c:v>
                </c:pt>
                <c:pt idx="9">
                  <c:v>97</c:v>
                </c:pt>
                <c:pt idx="10">
                  <c:v>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A6-4266-A176-68A8345B5B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5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7A6-4266-A176-68A8345B5B3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5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7A6-4266-A176-68A8345B5B36}"/>
              </c:ext>
            </c:extLst>
          </c:dPt>
          <c:dPt>
            <c:idx val="2"/>
            <c:invertIfNegative val="0"/>
            <c:bubble3D val="0"/>
            <c:spPr>
              <a:solidFill>
                <a:srgbClr val="00705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7A6-4266-A176-68A8345B5B36}"/>
              </c:ext>
            </c:extLst>
          </c:dPt>
          <c:dPt>
            <c:idx val="3"/>
            <c:invertIfNegative val="0"/>
            <c:bubble3D val="0"/>
            <c:spPr>
              <a:solidFill>
                <a:srgbClr val="00705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7A6-4266-A176-68A8345B5B36}"/>
              </c:ext>
            </c:extLst>
          </c:dPt>
          <c:dPt>
            <c:idx val="4"/>
            <c:invertIfNegative val="0"/>
            <c:bubble3D val="0"/>
            <c:spPr>
              <a:solidFill>
                <a:srgbClr val="00705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7A6-4266-A176-68A8345B5B36}"/>
              </c:ext>
            </c:extLst>
          </c:dPt>
          <c:dPt>
            <c:idx val="5"/>
            <c:invertIfNegative val="0"/>
            <c:bubble3D val="0"/>
            <c:spPr>
              <a:solidFill>
                <a:srgbClr val="00705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7A6-4266-A176-68A8345B5B36}"/>
              </c:ext>
            </c:extLst>
          </c:dPt>
          <c:cat>
            <c:strRef>
              <c:f>Sheet1!$A$2:$A$12</c:f>
              <c:strCache>
                <c:ptCount val="11"/>
                <c:pt idx="0">
                  <c:v>Residential Solar PV</c:v>
                </c:pt>
                <c:pt idx="1">
                  <c:v>Rooftop C&amp;I Solar PV</c:v>
                </c:pt>
                <c:pt idx="2">
                  <c:v>Utility-Scale Crystalline Solar PV</c:v>
                </c:pt>
                <c:pt idx="3">
                  <c:v>Utility-Scale Thin Film Solar PV</c:v>
                </c:pt>
                <c:pt idx="4">
                  <c:v>Geothermal</c:v>
                </c:pt>
                <c:pt idx="5">
                  <c:v>Wind</c:v>
                </c:pt>
                <c:pt idx="6">
                  <c:v>Natural Gas Reciprocating Engine</c:v>
                </c:pt>
                <c:pt idx="7">
                  <c:v>Combined Cycle Gas</c:v>
                </c:pt>
                <c:pt idx="8">
                  <c:v>Coal</c:v>
                </c:pt>
                <c:pt idx="9">
                  <c:v>Nuclear</c:v>
                </c:pt>
                <c:pt idx="10">
                  <c:v>Gas Peaking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116</c:v>
                </c:pt>
                <c:pt idx="1">
                  <c:v>84</c:v>
                </c:pt>
                <c:pt idx="2">
                  <c:v>12</c:v>
                </c:pt>
                <c:pt idx="3">
                  <c:v>10</c:v>
                </c:pt>
                <c:pt idx="4">
                  <c:v>35</c:v>
                </c:pt>
                <c:pt idx="5">
                  <c:v>45</c:v>
                </c:pt>
                <c:pt idx="6">
                  <c:v>33</c:v>
                </c:pt>
                <c:pt idx="7">
                  <c:v>26</c:v>
                </c:pt>
                <c:pt idx="8">
                  <c:v>85</c:v>
                </c:pt>
                <c:pt idx="9">
                  <c:v>39</c:v>
                </c:pt>
                <c:pt idx="10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7A6-4266-A176-68A8345B5B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Residential Solar PV</c:v>
                </c:pt>
                <c:pt idx="1">
                  <c:v>Rooftop C&amp;I Solar PV</c:v>
                </c:pt>
                <c:pt idx="2">
                  <c:v>Utility-Scale Crystalline Solar PV</c:v>
                </c:pt>
                <c:pt idx="3">
                  <c:v>Utility-Scale Thin Film Solar PV</c:v>
                </c:pt>
                <c:pt idx="4">
                  <c:v>Geothermal</c:v>
                </c:pt>
                <c:pt idx="5">
                  <c:v>Wind</c:v>
                </c:pt>
                <c:pt idx="6">
                  <c:v>Natural Gas Reciprocating Engine</c:v>
                </c:pt>
                <c:pt idx="7">
                  <c:v>Combined Cycle Gas</c:v>
                </c:pt>
                <c:pt idx="8">
                  <c:v>Coal</c:v>
                </c:pt>
                <c:pt idx="9">
                  <c:v>Nuclear</c:v>
                </c:pt>
                <c:pt idx="10">
                  <c:v>Gas Peaking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300</c:v>
                </c:pt>
                <c:pt idx="1">
                  <c:v>193</c:v>
                </c:pt>
                <c:pt idx="2">
                  <c:v>70</c:v>
                </c:pt>
                <c:pt idx="3">
                  <c:v>60</c:v>
                </c:pt>
                <c:pt idx="4">
                  <c:v>117</c:v>
                </c:pt>
                <c:pt idx="5">
                  <c:v>77</c:v>
                </c:pt>
                <c:pt idx="6">
                  <c:v>101</c:v>
                </c:pt>
                <c:pt idx="7">
                  <c:v>78</c:v>
                </c:pt>
                <c:pt idx="8">
                  <c:v>150</c:v>
                </c:pt>
                <c:pt idx="9">
                  <c:v>136</c:v>
                </c:pt>
                <c:pt idx="10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7A6-4266-A176-68A8345B5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7397584"/>
        <c:axId val="277496528"/>
      </c:barChart>
      <c:catAx>
        <c:axId val="277397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96528"/>
        <c:crosses val="autoZero"/>
        <c:auto val="1"/>
        <c:lblAlgn val="ctr"/>
        <c:lblOffset val="100"/>
        <c:noMultiLvlLbl val="0"/>
      </c:catAx>
      <c:valAx>
        <c:axId val="277496528"/>
        <c:scaling>
          <c:orientation val="minMax"/>
          <c:max val="350"/>
        </c:scaling>
        <c:delete val="0"/>
        <c:axPos val="b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39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0.53404</cdr:x>
      <cdr:y>0.4167</cdr:y>
    </cdr:from>
    <cdr:to>
      <cdr:x>0.70852</cdr:x>
      <cdr:y>0.48095</cdr:y>
    </cdr:to>
    <cdr:sp macro="" textlink="">
      <cdr:nvSpPr>
        <cdr:cNvPr id="3" name="Left Arrow 2"/>
        <cdr:cNvSpPr/>
      </cdr:nvSpPr>
      <cdr:spPr>
        <a:xfrm xmlns:a="http://schemas.openxmlformats.org/drawingml/2006/main" rot="20347969">
          <a:off x="4289321" y="1945756"/>
          <a:ext cx="1401384" cy="299983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0.70599</cdr:x>
      <cdr:y>0.23268</cdr:y>
    </cdr:from>
    <cdr:to>
      <cdr:x>0.9896</cdr:x>
      <cdr:y>0.40675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70332" y="1086485"/>
          <a:ext cx="2277913" cy="81278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Segoe UI" panose="020B0502040204020203" pitchFamily="34" charset="0"/>
              <a:cs typeface="Segoe UI" panose="020B0502040204020203" pitchFamily="34" charset="0"/>
            </a:rPr>
            <a:t>Renewables in the competitive zone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E19A3842-9CA4-4969-8971-F6B670A0DB5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A59B3A78-FE2B-47B4-9E79-8B1A4E94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3A78-FE2B-47B4-9E79-8B1A4E94D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51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3A78-FE2B-47B4-9E79-8B1A4E94D9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2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3A78-FE2B-47B4-9E79-8B1A4E94D9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3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3EA4B7B-E0DE-4FEC-B8B6-6A966C655E5B}" type="datetime8">
              <a:rPr lang="en-US" smtClean="0">
                <a:solidFill>
                  <a:prstClr val="black"/>
                </a:solidFill>
              </a:rPr>
              <a:pPr>
                <a:defRPr/>
              </a:pPr>
              <a:t>10/21/2016 11:32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BB605-D9BC-4EE4-AA78-FACB7CE9CC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0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3A78-FE2B-47B4-9E79-8B1A4E94D9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1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3EA4B7B-E0DE-4FEC-B8B6-6A966C655E5B}" type="datetime8">
              <a:rPr lang="en-US" smtClean="0">
                <a:solidFill>
                  <a:prstClr val="black"/>
                </a:solidFill>
              </a:rPr>
              <a:pPr>
                <a:defRPr/>
              </a:pPr>
              <a:t>10/21/2016 11:32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BB605-D9BC-4EE4-AA78-FACB7CE9CC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3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3A78-FE2B-47B4-9E79-8B1A4E94D9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9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1E1-E253-4D9C-80B9-AD88AFABB5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2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91E1-E253-4D9C-80B9-AD88AFABB5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3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3A78-FE2B-47B4-9E79-8B1A4E94D9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4077"/>
            <a:ext cx="7772400" cy="958438"/>
          </a:xfrm>
        </p:spPr>
        <p:txBody>
          <a:bodyPr anchor="b">
            <a:normAutofit/>
          </a:bodyPr>
          <a:lstStyle>
            <a:lvl1pPr algn="l">
              <a:defRPr sz="4000">
                <a:latin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54590"/>
            <a:ext cx="77724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0074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0074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33A416C9-3E56-4356-B5A5-07CC071796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5800" y="2862515"/>
            <a:ext cx="777240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5" y="838235"/>
            <a:ext cx="2025267" cy="7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2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54097"/>
            <a:ext cx="3886200" cy="502286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54097"/>
            <a:ext cx="3886200" cy="502286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5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7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8138" y="292100"/>
            <a:ext cx="8229600" cy="411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3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1288" y="6518275"/>
            <a:ext cx="12192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CC01A-9897-4614-BEB6-B00EEC29A227}" type="slidenum">
              <a:rPr lang="en-US" sz="10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1"/>
          </p:nvPr>
        </p:nvSpPr>
        <p:spPr>
          <a:xfrm>
            <a:off x="502038" y="6402243"/>
            <a:ext cx="20574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28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8138" y="292100"/>
            <a:ext cx="8348662" cy="565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1288" y="6518275"/>
            <a:ext cx="12192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3A095-613F-4E3F-BFA7-0A80FD355C62}" type="slidenum">
              <a:rPr lang="en-US" sz="10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1"/>
          </p:nvPr>
        </p:nvSpPr>
        <p:spPr>
          <a:xfrm>
            <a:off x="403562" y="6374107"/>
            <a:ext cx="20574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0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9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54097"/>
            <a:ext cx="3886200" cy="502286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54097"/>
            <a:ext cx="3886200" cy="502286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6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8138" y="292100"/>
            <a:ext cx="8229600" cy="411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3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1288" y="6518275"/>
            <a:ext cx="12192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CC01A-9897-4614-BEB6-B00EEC29A227}" type="slidenum">
              <a:rPr lang="en-US" sz="10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1"/>
          </p:nvPr>
        </p:nvSpPr>
        <p:spPr>
          <a:xfrm>
            <a:off x="628650" y="6374107"/>
            <a:ext cx="20574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4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8138" y="292100"/>
            <a:ext cx="8348662" cy="565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51288" y="6518275"/>
            <a:ext cx="12192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3A095-613F-4E3F-BFA7-0A80FD355C62}" type="slidenum">
              <a:rPr lang="en-US" sz="10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1"/>
          </p:nvPr>
        </p:nvSpPr>
        <p:spPr>
          <a:xfrm>
            <a:off x="628650" y="6374107"/>
            <a:ext cx="20574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4077"/>
            <a:ext cx="7772400" cy="958438"/>
          </a:xfrm>
        </p:spPr>
        <p:txBody>
          <a:bodyPr anchor="b">
            <a:normAutofit/>
          </a:bodyPr>
          <a:lstStyle>
            <a:lvl1pPr algn="l">
              <a:defRPr sz="4000">
                <a:latin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54590"/>
            <a:ext cx="7772400" cy="1655762"/>
          </a:xfrm>
        </p:spPr>
        <p:txBody>
          <a:bodyPr/>
          <a:lstStyle>
            <a:lvl1pPr marL="0" indent="0" algn="l">
              <a:buNone/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00741"/>
            <a:ext cx="2057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0074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33A416C9-3E56-4356-B5A5-07CC071796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5" y="790396"/>
            <a:ext cx="2128421" cy="5718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85800" y="2862515"/>
            <a:ext cx="777240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50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9608"/>
            <a:ext cx="7886700" cy="5078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741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741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3A416C9-3E56-4356-B5A5-07CC071796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8650" y="6356351"/>
            <a:ext cx="78867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1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9608"/>
            <a:ext cx="7886700" cy="5078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741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741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3A416C9-3E56-4356-B5A5-07CC071796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4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8650" y="6356351"/>
            <a:ext cx="78867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55" y="6407158"/>
            <a:ext cx="1013995" cy="3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4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reads.com/author/show/1479495.Hyman_G_Rickover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CleanTech Alliance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323232"/>
                </a:solidFill>
              </a:rPr>
              <a:t>Energy Perspective Workshop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October 24, 2016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38200" y="4371278"/>
            <a:ext cx="7772400" cy="1739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>
              <a:latin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636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10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9" y="2998175"/>
            <a:ext cx="4031273" cy="2687515"/>
          </a:xfrm>
          <a:prstGeom prst="rect">
            <a:avLst/>
          </a:prstGeom>
        </p:spPr>
      </p:pic>
      <p:pic>
        <p:nvPicPr>
          <p:cNvPr id="16" name="Picture 15" descr="Whakamaru to Brownhill Road transmission line - Wikipedia, the fre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2" y="1333500"/>
            <a:ext cx="2794000" cy="4191000"/>
          </a:xfrm>
          <a:prstGeom prst="rect">
            <a:avLst/>
          </a:prstGeom>
        </p:spPr>
      </p:pic>
      <p:pic>
        <p:nvPicPr>
          <p:cNvPr id="18" name="Picture 17" descr="Politicians would do well to ask the people for their views on climat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66" y="870441"/>
            <a:ext cx="3045644" cy="19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0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want it all</a:t>
            </a:r>
          </a:p>
        </p:txBody>
      </p:sp>
      <p:pic>
        <p:nvPicPr>
          <p:cNvPr id="5" name="Content Placeholder 4" descr="File:Balanced scale of Justice (blue).sv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1189038"/>
            <a:ext cx="6117132" cy="48040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0576" y="4158755"/>
            <a:ext cx="3006969" cy="369332"/>
          </a:xfrm>
          <a:prstGeom prst="rect">
            <a:avLst/>
          </a:prstGeom>
          <a:noFill/>
          <a:ln>
            <a:solidFill>
              <a:srgbClr val="4A626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Safe, Reliable and Affordable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1291" y="4161691"/>
            <a:ext cx="735640" cy="369332"/>
          </a:xfrm>
          <a:prstGeom prst="rect">
            <a:avLst/>
          </a:prstGeom>
          <a:noFill/>
          <a:ln>
            <a:solidFill>
              <a:srgbClr val="4A626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Clean</a:t>
            </a:r>
          </a:p>
        </p:txBody>
      </p:sp>
      <p:pic>
        <p:nvPicPr>
          <p:cNvPr id="7" name="Picture 6" descr="Slice of Cake by cwleona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16" y="3472183"/>
            <a:ext cx="891735" cy="775437"/>
          </a:xfrm>
          <a:prstGeom prst="rect">
            <a:avLst/>
          </a:prstGeom>
        </p:spPr>
      </p:pic>
      <p:pic>
        <p:nvPicPr>
          <p:cNvPr id="8" name="Picture 7" descr="Empty plate is the result | Explore Natalie Gunji's photos o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75" y="3218022"/>
            <a:ext cx="1396789" cy="9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247267" y="1285336"/>
            <a:ext cx="1354347" cy="500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3622"/>
            <a:ext cx="7886700" cy="611418"/>
          </a:xfrm>
        </p:spPr>
        <p:txBody>
          <a:bodyPr>
            <a:normAutofit/>
          </a:bodyPr>
          <a:lstStyle/>
          <a:p>
            <a:r>
              <a:rPr lang="en-US" sz="2400" b="1" dirty="0"/>
              <a:t>Renewables/Solar: </a:t>
            </a:r>
            <a:r>
              <a:rPr lang="en-US" sz="2400" dirty="0"/>
              <a:t>Becoming increasingly cost-competitive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83548759"/>
              </p:ext>
            </p:extLst>
          </p:nvPr>
        </p:nvGraphicFramePr>
        <p:xfrm>
          <a:off x="483577" y="1293962"/>
          <a:ext cx="8031773" cy="466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83697" y="1319840"/>
            <a:ext cx="1192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Conventional</a:t>
            </a:r>
          </a:p>
          <a:p>
            <a:r>
              <a:rPr lang="en-US" sz="1100" dirty="0"/>
              <a:t>Renewable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02540" y="1561379"/>
            <a:ext cx="120770" cy="120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99667" y="1394603"/>
            <a:ext cx="120770" cy="120769"/>
          </a:xfrm>
          <a:prstGeom prst="rect">
            <a:avLst/>
          </a:prstGeom>
          <a:solidFill>
            <a:srgbClr val="006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4687" y="6325837"/>
            <a:ext cx="7754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Lazard Levelized Cost of Energy Analysis – Version 9.0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602523" y="1164705"/>
            <a:ext cx="4255477" cy="2585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4008" dir="5400000" algn="ctr" rotWithShape="0">
              <a:srgbClr val="FFFFFF"/>
            </a:outerShdw>
          </a:effectLst>
        </p:spPr>
        <p:txBody>
          <a:bodyPr wrap="square" lIns="45710" tIns="36567" rIns="91418" bIns="36567" anchor="b">
            <a:spAutoFit/>
          </a:bodyPr>
          <a:lstStyle/>
          <a:p>
            <a:pPr algn="ctr"/>
            <a:r>
              <a:rPr lang="en-US" sz="1200" b="1" i="1" dirty="0"/>
              <a:t>Unsubsidized</a:t>
            </a:r>
            <a:r>
              <a:rPr lang="en-US" sz="1200" b="1" dirty="0"/>
              <a:t> </a:t>
            </a:r>
            <a:r>
              <a:rPr lang="en-US" sz="1200" b="1" dirty="0" err="1"/>
              <a:t>Levelized</a:t>
            </a:r>
            <a:r>
              <a:rPr lang="en-US" sz="1200" b="1" dirty="0"/>
              <a:t> Cost Of Energy ($/MWh)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020404" y="1454987"/>
            <a:ext cx="0" cy="424242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28650" y="3375798"/>
            <a:ext cx="8084527" cy="4441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 rot="323823">
            <a:off x="835270" y="3344029"/>
            <a:ext cx="4457700" cy="2485271"/>
          </a:xfrm>
          <a:prstGeom prst="clou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Grid Edge: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Distributed Energy Resources (DERs) growing rapidly and becoming important part of the electric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13</a:t>
            </a:fld>
            <a:endParaRPr lang="en-US"/>
          </a:p>
        </p:txBody>
      </p:sp>
      <p:sp>
        <p:nvSpPr>
          <p:cNvPr id="26" name="TextBox 8"/>
          <p:cNvSpPr txBox="1"/>
          <p:nvPr>
            <p:custDataLst>
              <p:tags r:id="rId1"/>
            </p:custDataLst>
          </p:nvPr>
        </p:nvSpPr>
        <p:spPr>
          <a:xfrm>
            <a:off x="5680495" y="2178851"/>
            <a:ext cx="3174917" cy="3805841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lstStyle/>
          <a:p>
            <a:pPr marL="182563" indent="-182563">
              <a:spcBef>
                <a:spcPts val="240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Customer desire for clean energy and for choice of how to manage energy use/supply</a:t>
            </a:r>
          </a:p>
          <a:p>
            <a:pPr marL="182563" indent="-182563">
              <a:spcBef>
                <a:spcPts val="240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Policies and incentives to promote use of clean energy and competitive markets</a:t>
            </a:r>
          </a:p>
          <a:p>
            <a:pPr marL="182563" indent="-182563">
              <a:spcBef>
                <a:spcPts val="240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Declining costs of DERs driven by technological and financial innovation</a:t>
            </a:r>
          </a:p>
        </p:txBody>
      </p:sp>
      <p:sp>
        <p:nvSpPr>
          <p:cNvPr id="27" name="Rectangle 31"/>
          <p:cNvSpPr/>
          <p:nvPr/>
        </p:nvSpPr>
        <p:spPr>
          <a:xfrm>
            <a:off x="244120" y="1449333"/>
            <a:ext cx="5165631" cy="3667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 DER P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enetration</a:t>
            </a:r>
            <a:endParaRPr lang="en-US" sz="1600" b="1" cap="all" dirty="0">
              <a:latin typeface="Segoe UI Light" panose="020B0502040204020203" pitchFamily="34" charset="0"/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5680494" y="1449333"/>
            <a:ext cx="3174918" cy="3667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Growth Drivers</a:t>
            </a:r>
            <a:endParaRPr lang="en-US" sz="1600" b="1" cap="all" dirty="0">
              <a:latin typeface="Segoe UI Light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4753" y="6040456"/>
            <a:ext cx="74172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4103"/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Note: Energy efficiency is an estimate of additional achievable energy efficiency; distributed generation (non-solar) is representative of CHP levels nationally for projects smaller than 20 MW</a:t>
            </a:r>
          </a:p>
          <a:p>
            <a:pPr defTabSz="904103"/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Source: US Solar Market Insight 2015 (GTM Research); 2015 Sustainable Energy in America report; </a:t>
            </a:r>
            <a:r>
              <a:rPr lang="en-US" sz="9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CleanTechnica</a:t>
            </a:r>
            <a:r>
              <a:rPr lang="en-US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PEV report </a:t>
            </a:r>
          </a:p>
        </p:txBody>
      </p:sp>
      <p:sp>
        <p:nvSpPr>
          <p:cNvPr id="30" name="Rectangle 29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H/Log8u2PUbiurOUl4y41Jzy4TWIsCjMT7H2lbswFSZAKOIzcmOfqQaB1CymeTh5v9GdfvN1kgUwwOcu34r8/tCXpfIXtx7vV5TuxiFD1o8vJML6Cja3LI7sQ9NCv8ZdD5dPXx20ZV4+/mV1dmEM2S1X5gLdEFtgRhuETWUKloJ4U/uys2v/HPAVSHKGzcA7+PHmMYwz8fns58f/Dh4DEEnACzQVZlwZH+FM+8FHetuVRYul4Ltup6udWyWdc+6FLBfUkJ9YLPnncPk+4xr349Oya/YfXmLfZ4RLJ+MJb1dMs20yj1l6LGl3Ecf3hLj6px4xXjh2AkzsfD60VNnaVzg4DLGQcDQOb36H4N25TYnX2JSOUae8ni8TE9qKplc532L01s/6Npi1+y9xdSfvddc+LYsEI0p3cH+MHar7WyKWBr9R4D1dG4CiruC+ThXctDyiKhYzb8cO+4B+VHAvO7E8mTaMTBwt/YIDySBypb3+ZJCtseVfSoVAT0EDZPBQQDIU/U0L7uAXKS0NyN+epCkd8PNMmQMvXVl9hRtJ4TmjVLdr8lit8mnI5U1l+gNNw4PNhod8pmBW0pxgFHBZhlOMH2hemEiVf9AcjwkPtP+J14hchB2o2rUF0hE9uBakVdSlNzShHwxNk7VLEFPSPW7L9DONuaaI15pETy+VUgQBI5Zm5FGXwJisSxOLwD3QhhGy+gW5Ve334ekY800hs+eljq7XT0y8h0kosNhWYt6MS7X8aB7oKDpczXK1oplw48D/UC6Zq2Up52hySreyu30aozg7ItjdVNLiIZSitKg0dtBvjVi9Uj0Aolg+Y77MGO/C79+Ve4FEUvSwjvmf92nr3EIyEOZDpgBCwfJnEbmECYVN0Uj46zx2SEaYE2sclqFs9BFlzoFaMj83wE94FdbClWEGqrcEMh3bS2m3AGpmnCCGXzveGoGgsMkqfQWrBNkXVnaWSSwuzdfvIRwBIbw7hPH64Pv/MkqnYKMoy92wnU9kX+lsSfOAtcI5OBJQ3tNetwdL7xUnZ63W0Dg+JO7g0b75LcenK6KheSiXBmmZHi0EqYd6/KoupmZl76WkWMdkHpAw10IpRYOYFfwIVRPpYBRu6HT+Gp/2QXZl5bpJhGt7QS+c2AGXlrgYC0cez7GWaJw7ZtHkvoqK73SmidrRURT73fksBz/9aKpbXyCllqpz7KGOKRDb1ImsQfYp64/ARA054CHdllDIvqzR/1WgDK746BxRXLwF9kuyb2eR0heYQmhbLKl13URdJhoCmbClSwsjKv6v7Qihe2ERmA/KkYmc29NTHFU909DUPdyoVwlo03ZiAs6FYOUrWEt1CJxVhhv6/Pye5l2QUOjrCcs5vsPGaS01AS81mCdbJYqPtpL11WJamJBoQHnroFqc2BQJlUpvBc6yWKaQZ44KgVXZBHe7OhuwXatyhiZfcb7KbzuuiS1U4LFSnFHrihXcqBob6MEAEAPec+UHD4uHMIUS7Po+e8vTsh8p1EuSxjZzBnUftELx0+rXoMq1bKx9Htcnh9v8D4OzZQQWmKTZlsB9OhWfs354CwgUs1D0ov1BAgw3ygXwMAHDG17XqLUbaJtcM2xX3AqXN5FBhSW9bJXFK85X7LvHZZAyfAS5tRa2SH5qLojHDbwRKzHzZ0g2K0i73DmQh2t9vxmL/OaLGqIW2SJa6sJyyG7BPDdvJb1KABIgeUJEh8vOsVl5sTxuZnhK3PULq/wbnUUZyqQBXdaP315aIHZRzFoKAyU9H3xyEb+L0lodzzgg3l3Ffqi3vOghKm+BznwssECLLUxVDUg9aWLZwQXCgi3dJVdjWFPh7sCClXo5300zIH+UH8g2W0y5vRTVAtuzyP7icdK3EAfN9Ixo1jS/HVu2vlAdnE15rMj25k8+v/+bS7GAma68u32fcas6ui0aXgOqESbapsW4JGnJfkBdmbqBZF0we5HwK0Z8VZXBfxazJgtsiv6WvPPs41pZKnCtbHBZvfx0mUwyXHF1nftK0re1b6SvOttAVhId6pUEKi0FGfE2np5+HzMLN79HRjWuJdq5SRtZiNHD6Hvm0AhQfDPEfWAaPNLAWPolSEEaCdhY4WpcJa81qVGmhYSVtcD+CobL5eo9m9AgIM8mPRkDJ7JeFCfWy5ChmKrIDwXufL43PqNn+Xl4X6WUpXn4JxLvA5HBWey5jp+K2arf78myrBUxNhJqFuUQpDKSYJtDIvQYkV18nubSOzqcHCNq3f2QM64W/l9SEU0tAsL7GxDB5pfTfzuMQ8DRWkKgXuI0XLeo/kGTPScd+hteJTBvo2kxNxHPakJNITwFg6bfyGNzNqqsFYJ0V2up4VLrVTcBhT9AIbipPOO8+VbDaAuf45j3ktij3kHfnrk8NnO0imVE1yinSgCMRIGHwmaP72ofdCCava9s9QF/5RtMH7yqhXU2w/l7145WiEzk3aqv00CyBsrnfUR31aN6pMYx6PPvEb07DtJaye4rR7bBcbS0Y3ia1euzgShrD3hq8gIMqDW1KU5S2LPv7r7BmWPlnqcnck+GlC3J0djVHcobryUDKJ22rZ7hf9NAPRwSPcKWM70tZ7LyFUqEZh0HGIahZPb8fi89lyMhoL08YaMGDQaxjAYGzju2Ct0mdZm8LUDyTue21SsEHhdgos/UXImqpszGuCGfTmA3JYsy1vW0CAX6LoYzQRHvgBnY1je4geidsDmb6aEBfp91QX+fb3OWNcyIjub6FoRazy5nlWcANpR9KJtax2yXwx++K+7Kjj1r6Wp8PJ2+9cKoJCAsQ7Eqch9ZqAyQiyvXjuYQg/RWQkKGyXAU16bJtVA7KmpJplE/oYMYArnpTcp+DucNH0KwtTsQPhfuDngzNDIkgUQp8CKsYEqfhQsPqTCkCpSB6ma/qWznvTHYdtVMcLZkVuEHLmU2uNobk4YvjI3GHEiI8Po2sWLee22ZOdqpD9YPaU28e471bVHvl6mpw4i6tnxyYoFT82y4kU5zNG9whRay+r0OfHVwSBcHepoPjOxp0uD/z6NGDdA9bsSnClGAQz6xrDo70bhC2ZEvIOb7FVkhqIU7EgUBSFBreB+ufx4IwDVYB0UG7l/GJWkHILnT/vqb3tTvHcp8hQvHc7ij87CKVJ0wIEpS2u/OCvgP4I51kFBCcdEJiE8k3LoBWsliLHCTTheP4OuacZTxmsdBRXgaGYEIwzS4MhCyC2Us+5EaRTGU7jeD4eqv0JDzYNDWWQakszaQOT2StNLmot+9GIKWt6CMR1eevsYM8SDa/uzSBfqvhPxqTt+lGfCA78I/P2q3Z4Dazsp9wJVw064vsV5yNdx00tYEJuiDfmpsznzrC/btJ977dsxCdCjncKqt53dq835IOBWo406l4zys8e/d4mryAgMqTf6c28Ngd2NEoBGkVK0GJVRpb6V0rrILMAkqsJDDU6WHgjqRqpH9HiNdvZ0bL1LsSRAZ86S40UsJ0gOaRy5gMvcLz+KxBIE3jAvUDMf2CwSfyUv1idxL7D9tZaMbsm3Mvb9zrPWh5QnYVOM5PJRN4/5/5HBV0M6urY9xrwDVe/UTq7fmBZT9gkk3kLRSSWEJNEz754EUO4n9Zw6MBgHG9aVwvyShI4x+IH8WX0VmtOcdXlZx5hWRbKc6DQq2EpkfpRBaBiuqe/yRQpUmWBBE6ZunYyTSkq6lq195N0wVOSw3udOjan0+7Xc/TD7aAPDGB0vF6DWxtOxO9yBjnIaVWk/VCGDrPtsaU/PrJ8+F5oZRsn7auudeWTPQxHpoE7/3ufjaPm4dFU91URg/FdQqVxP/SN8aXZORmxNCIlzy8PH3OQpOxHAwKW9alb5SgiMl5pw+oM1+voDUUDT02gg+/QwvHGIVgiPpmc5hwEYfEz4VPoH5boO9+PS7kOcH0o1olxCdyml0CVysNmUMPUhCOr790IQSA1kRxqlYCkNHzz4T1wYHTiVJw8fE1p/ZzPHC4KBqTObTIPwpVBHwbGHE78+qSG/Cdouv+bWrsUYIqFE0zRcl3V8sx/5c//HWy7QpDmyloK35cUjFYPfOrb0glt6awtgyFLM1yqffo9FruQxNMrATrVrAOtD3J36frsezImFHnoKICoxJVt4axfDx44MxA8abXBIt59f+ip1+CnJL1TqMcO8ztHRXsdtkwXvFL8sv27yxUBFu8OjmvnUkYti2RrlWzPmvLbOx4Y9Hc32BObE/ScftcHpxhSjKmpgPbUp8nal4/WzMpDieD/njrpEWT2cfgLixX6syO4RU1hf4BZwWBKC1L0uIkYo7Xn3n6M3PJj/47tyPztcUJh51hMiHvNGXhghXWoSifwUledtujvOohhXZKR/4oDgT7avF4RjrseEbQL1uVsL4CxgdTQ6xf6RfVif2RmE+On8Dn9LwlY0BNnC9VPQYGgKj9+MHKbCDviKFievFEVOl8EeuK9b7g4mLZVnNeWHeCd7GHkQxmYGePs7FUmKG/xuHw7ydQ8PNS9tox0pMMLF5uok5bC1EfhuWdl51OBFJ0QMlsD5bdxE0zMyJARfXWKt0RBOUcb0VymBEU5ZH+Y4UILa5U1Lnke29orzZSy2eoR0fiWXU//JbOOO/Q5z928Ur1/yys0QYC22aHa9RHT9iC43YMpRSuAzO/iTwNeeAUghwSjxvmaMqvxV3AjQM8QBdrPtyv7y8f6DPMbNKwLLwyrjuQAVi0RO6q3Sdy7ReqLU8G0OwIn+fidP3TMfTa1suKm/R3Mt/EH13YwxR4Po3K4lAi8ST8mi/iAeVim2rmOSp/iMl1BuNw/vhZH6wAXFAXvmclGSYJPos+Redq15OyES5nuYzpxmdvVATgm80qwXNzHk7B0uK4pRqYbG6gZ+T0PaWCXEpJ45ZIRlUEP/chsr3QuTXjnXunLE6VJMvEPEmRah3wrqqUcsPOP9ob82qp66TiCoKZSdyA3+0bx/U2ZnisBQIOThySGMNxp7FwBo6tqW3VubFhT1A/AWO3yrnSRcFKRkbYewkCcB/MGPUy2uZ76ifNf5QYPUB237vUe6170m3eAwT+nhPfkedWYbdK6jn/czzYRSs6CD41mUjZeZTBJ/HJUKEwYAGQZftCcdZUyesGQJG5jrY60iE7lQ74NrqGeaq6nuCiB08pMLvhIfWPS09MnzqpsII3H7mI5YZL7eN9WS9rHd7keqgwgcaTkAPirfJ1EBMpTQZVB81D+ntf/LDDbALyZp4t2Qg1MjcMxDhhXaA29ExQibjgl7gm72gwI1UZDsprkoZkPzQmmNkTzwiWUyS6g8z6wf33zznVfi/U7YL4ZLvc19PEZERrruG1vu3znvozRoRj3y+YnhBMXrSG/NVrUwaSbF4sF4E3edhmy4AKSK41hVTwE4aXrp2B+U1Nvh/r73UcAwpiZtlvTPBgnEEq6WAYQwmEvqKW46Czdrjr1AICRYW9wM7qgAA7+3LoyJ2lIrXnmYnJ9AuI++hweArmyvY1Jxs6hJwI/7lzANdHB1uzh9kIeV7F3gvSZ/yH96N1+6bEwHhDGdRg+wUwn+/Kw8EHe4p9TGPKbJhb2n4hPRoMsm9Ci5yFj/wYvaTkiAKorHiAaY4kpwJF3piAUBSI+95x1+Yv1tfLjxPQMsg3PzPFd5HGPc+S1Kxk65cBTT3y0AhWHsLS/MTmt/G5ThBZUuP/SuLrLR+t+gi09FMjAET7Gk++3kWUr5rD+IFL6cbgMCJUWlldKkD79bJGDA1GjiTE2F0B4+tnlByDhg/pZfrQ3/lgILa/4fkBPmJFemwxfTIsz6tFEAEhKYvh/ZoQMjG0votGirx5xRBRdyTlJbWcQcNKorwQ4b4XzyvfCn68/z7ES92llZCs6xR/Ct5r8QEdaEuCKSJEV9TGbZBBWsjlcwEwq3WEPpKjdmXXO8KbWrv2L3wwX5fRZVUk/ZCMpP9ze4da+1f/a22tYsDPDE63WpiLSFzpVRaMsHu94wcircbMkFGfmnHz+/FUYszHRkNMfDhaYPr+msbIClFzeqoRZ2xl1vZRRSOl1PpjZRkjxts6sgxrDr25IKo3GVV4b97QENeBX8xkbAWUg5yhZsLKzmsARFG4gaXwHmMRgZgzPho8zGbB8qtxEGZ9ipSR0Mm++Afg6SczotYBfVrcvEwK+KJmVkjBu8NN5n6K2kmYCktN3IGzzkhkaX2/5lXQPZprnQyTQMdesC4xCIhzVxrpNL0YwTCOzMKqeIOIxMN2lBozdNR3GM6rWpd+8y/sGI981PRCvIyW9UiMAkUGnjiQr+4w+FhaIgOjjWrQVp/tmYff6Ov6pSJ8PaeNN2wk/gGlpD6FkDBCD8iVwCYLP2ZlCsTQVhaWH2bFq7nPMPpE6C/6LL7CkP9nxzCOn4l4OaGKP47FdZlktQyJPwpaaMAHA+yvvOdSyMtmsXJtRvSGOEQdR1wlBJwin2B2Qx0MFNVUhjbBMDyzcAPNAwjC4wvOHw2D+kf5dqgbXPk9tj+1NVAduh4ZLvqnvakGwLzRq1Tp24Zes71J+wNfw83eIhI2ykQvzHysdeLbT5Rns1u9hFKYgDQDdo9J4hryamIzvAfuwAERg8m2gHOhTEL+SO7BdTmnqVx8GYe+gkKoD/T5QXa3QJrRSCwXrtRCLbxkmSkqYqqOAr8JlKaqHuaIHxsL6I+PouZ6egEYril1aOpVn8XgPhJlPi8k7TwN3p7+wOD8DR8gGvXSma18vJEdYd5K6qkUWp7rL5gjBy07FtF2s3KX8gkyvyjFU2rFiiktFlvthGG/qOFPL7mP4jycIWseSsyzOQu58sXC9EWOMyOq7s935XXrrCZt5c6IS+56dZwabsEmxT/2FXeRGBJKVMaHYC0Wr5Gkt36W4qXUK6rsdUG20sLwlq1WTkN7niN6H5SZx5i8guDfS0E4wh3w4RMw2f/VVlsa8qgrqGKy6NXQkjsG5S5haWs3+n5Yz4nJ/mhd42GdcPDMumaq9RC9tZ1globR1Wz2gUO+/MUfMfaCyyFMVeDG1e5FbBwAlRVCiFd0k4XZdE8Qc2kFZMJhVgRxCI26DPE8XdwcxahEj20oD9J6ELgU0o8OJDk3vanaQVUv8ycdd8Vby6yLxwT/UxIrcuLIq2YFkH0J8ctHh3ibHZxuO0F492OBPrDwRLnFv4EgUzFXzst6vOCDLmY/+yA7n9gEarHkAZs3PbPdciGfGl2IBpB08TTfF9WMaImMIfAhnr9BXjEMb9AxQJsumzPlWxxPJeSqvENsMAANQfU+BZwAEB62109ZkcLhN14i4XaIGK1XsChBmMLPrOnSco9PhABnJ6WFQVB+8z/or8p1q4pbpCLgCMC3exkg+0UtwG+OOVY7ZfJI00qahAaPK2EIG1vh6IVuhYPV1TH8Y54NRdq301dgotjvPKkbvfbLZ/d19E7tk6aanmhu/QsbNTH8XhvUPaVblqxN7Vi0QM2qtUjiVZbgODftXNTgt4p2oPdZaGnm0CZKOOTEYgrl/1+vHnPQPmRY12VaNhUV6H0qBP4W9Ue14FSzCbuJsobbxAMeXLKVe029+tIKuhvUYABUlNzt1hWVetrqYPvA3cz+DuUL9uSPhZxmDtl/osxq0TFVoxxkgUaHj2MSBxd/soojq4sHRYbWiIxcZZCklsDWSaUAmfAweAhAWv3ASyYUeXyrxRKRrbqQnnXHti1a5uMc/NO6JLt7+jYAqMakFF9quLhNal7oa7v/CsF0TU3FCxB91N/L8D364xsIcM5IqFemKeHH+8utNnp+bLxpht1irvz/kpkDSMtH/qUkPnyvLLubVM+ZBejvnA+YoYmudIrRy5q5QiwqqakoqwbQdQ2Dhb3MGS01QXgNbmt4Vo0BlluLA8sCxEMCQoylED4Vb4N/TyduJL1jEomkdWmzCVThkRuJcL5m4J9yJIn1XFz6YiKzlBvuGhMEBGFa/V6qL2l0LEq8qH7RX5xcDj8e0+eULLrnbLcjz4MGQhDxsr6TvBcdnYPcgVOr79EgbfldtO5SxTmqell8TyoeWH2H/gLSx1rMBf65E3VLTzY6ihS0O5slrFqI9qtYLchkvccbW6/fX4lTzpOo1ZEENsuu6W6seoWVZ5eGEB9cygJnIOAnm42vgVNoKeftahCA1/Lg1l/LDHYW5bpYT/YwOvA+iPrSlRBZgdKFmG5JnVl3K8bNngUFjk6/JRrVdtBZnwc2UMHcwiQ7RbFBwIZkmlwi1CTMNkL5rLLqmqqYLrSFNbPeT/jFS85vB7zi1+xS3C87qDpawfBHci9c3Hot+uMh3sWhw703RoGhG0uwSbnXNNsJVB3GWY7xJmNnui4f3ziIpXpe5KogjlawnVU/CO0PVOiirRgeb8n6bpPYHjzfUg/AIoIHR9MX+sOgZysjnh6zhI9ZYIQk2Y63GR1dZ8rpMxssPswjZOV56fXQkGD4fdpNfzY/7ciZikRCXShRJ1+dP79HbTj578Y8ro3GCnisO+sjdIVpKcSXGaoG6AfBUa7pNYDYq7JiFq1GJg+vmwM1Wv1JMuKTIzw+uc6GnkqVyiDlolPwj7iasgXyLlBfqKduRc6zNxRHlk3ukW+sr8MuS0aVKZJG39Iqppxya5j2fjr9A9gaz33B7o/YYF4/70Gx3SrFRCzRXpgOWjWIfcnN8ErxRVKjY4TuRrBr4UL+CdIGxRdweTRLizHTAsZmgbj8mm0PJOqgVhfzdoslf8e/06miSTmqT3f3HvDIDnM9mheC+PPq6joA3Z4g6/b9sKTcyFJkUSNF+X127a9EEkN0SOxz9A8g5EAcvt+A8d5LxFWzQ0cfUqtkGAznH0He1ttNTRi0W0fJubg28makEK6eB8obI9aot1RzLg19RyOpxObNYhi8VRRCNlx1LvIpHqpDoMDoLvrRZsynR38H6jpOOOEKMbVQkezntb7cPrgRLBVby0qstesPdNy6gffAIQJ+bDhjqxQAqb6DsK7LACJpV2ljY8NVcrQh2FWZRQaKfvW/EN75SbHYUf/CPckli5Wkp+V936P1RZRyuQXGaSaAhQE5aSZbIbNvzoTNQ9taL/JsJAu2zhQtA44q2GkQSY1M9YCQRItEd6+5S+IRmDDr8FLvx2rSRGF3bDuMqta/hmc733YEvNJX3lyjS98SZEII6dCo67KxkwKVhC8/9SnkD5Sx179IxwCYlHBZtp8WzPuYZq1MBvVKi8OFszR3CT/TbBhsMNqz5IGLK5aeyqMQbwX9QuFM94y2chN3AO/fQDO3kHmdZFvPro1z/yANQ417tG2SVjRfL3SIQEAZmb3FX5hab/8pjvfxMLXVKxSP/ZwzDjXZsm6enCfuhJEbWWrRhySRJtBOZHEzJ9CgoJGm5wWTuo2J1ISeSyJ+Me3cdObsJFTgvaC9a+mqZ2LrcoNMLP1C9gMPv5R7sooYb57lh6pgmSbbdQR6svR3sI3pC8wmuCYlWFsCS2YcInvMzwIUu9lgJOcTQ9A/paYRSbxDcJABZz7kXDJJ4JwdUEXf/BCaMJ6YvfNDZBOE3JmTf4VMvj35PPDpWBRlMWISUOB5HGujzjorHFCACM4GvCkzvofukfp6Gg+aBIACodRInqhQT9oZFwK3VedD03n6+ydOV+cHphWa0zvhSx53/t3v/InN3Ut5YECffrxqvKMW7TwJDykltUGkmbxlFNvPaCf3bK16Klb8bgwHE+nCFo2033PCH5GMqLxbiCv4EqOhzwmStwOuEugVFFSTRbIPm+iADLjMbpNn9efW7euJa6OvXikKOLaEtYK2Rh+lMzsLG6/HzsKCDECPoYFafVUAPFTYLhl+7WqtEkeiuncPkmnmyOdkaTTQxAd+kC5+UXgfPX54LzV7a7epAHP1Y1IrpIzYVG2PND+eiiFvrGDqScoi4NTdmVex0paRigvWhR0AlKPNsgEfTiN8VYbNTOIOS4mUZrinktjujS8E/Fy7UDsex/2SPtpelSAdB/XKsXbF2q1nH/lTmakn1NgRpjOkBiYqt1rfhZpNd4l+6im1YxiHQ2458mjjjot1iwMbzNWwyZr7EQRwUrHZz20BDJ3TbD7u07yYrt14sL0kknvkUGZRvbKNPlb5OfDvmYRviK79McsWtmmoqZfdG4Z0dJdnQzngOexivCAIrnAOtgfOqBma+3k9EJkOwsS+s85xCT9W+DGXPxRZ5xwZ3FbGwxGgpt/ctgA2PSz4CLu96h8sONTvxgz8mgzpBdPfiND+2MvimARC40D4NuCQd/mZQfh9OOg2Vi24tJcF+l//KUh0Kx3NTAXXLfConivsF1jGywNFXgFIouLGgfeN/dBHjK2dVXk2N6C43PGXS0NGOxHh2a210GmZuRFz0n227+aYYkKxlq688Co9zuu1yeQeOxUZc+CRH1NywjwwgB3tNw2A3Hy0pVi/PQdmjryqfQCT+lqduhrf+jrV4I0/9naZwRnRDG+fP128X9jvnhWoF1kfko28yLOm+ovp0cTxf8WiuB39nbzbF0Euh8iKrYKK0+PKUS5uRTldC40SGHM2QHJuuMVZ+LN49hT86XWHgIAqsTtih5XJBU5VYA9bLrKHu/Zca/bqbqBGrYYgaQJACv3pIhTBIDpkLQz8JrD6rnj/D8eZxXVQpO2XF9Vrq6M7N4U5yWFcLgtVHFEca13MM7eIH1XEV7Fhjiuch8GyChCG/Ff5A8Y5qHj/7XZvkXdT36W4toHKPPx7jzADuJZMvQ3yQgm5JiZ9WH8mKDdoJziikwnVw7Tis1QYV+lAQx+83E0Nsa2BNKcwuEoW6Ts1S04/R2cGhifr2drvm/XSXxC7s86tvGl++rvyRYfCE3xKCu/y35vpLrj47tJy1qmxbO1q1AiYzXgP/wDzxhmMK0jP0y8yaj2WWgkYMrY7gzEYznHtluOZ12ToL+SxxbfvWRjcfquyOyamk4UEpl2ie+REdUX0uE+EPyuwL8NqrOwcalmLXQojmA7x0iKtFnbyILkB3c5EEurWtzGw5VIuPBZqra0FBygn2m0Z+NfGKGXRn5xUux54vxfk+0fqjlrEq5iRva/6Q9KJO+gRkZ5GdSUi3CAZDjCFjmijALxEtLbHEt1SQCNnD4qsNjkrzww3mp9Fw8vzFcf/aOwgMTs7JHzdyV8QN4QCML6NjUwxCQSOBc3ndHbjMdCwgLuZL5xLdxzR0pBu0XafctfEkeBrGW9YyNsSkDjARbc4InPUJgv+nxzQoPc71zRJ6fkaXfTlo8SN+DpvTGYUjo+sRBTWKeqzUL14Ar3KXh06r/oOcjR9QxXU5WHdT+vXF+kPDCbHkew3Vm7AbAYFmsrUw1WfNg5okcZfgRGKbZ1BUXvW61FlLt7/adcQoTxCpf0DhQ7tc/Adhk0MCilbZ/oYhHIvBuKWe9c0CE0EzvkKnYehWA/XsgTcCUHd6jIITJ/Xcap38pZzYGZVSYbij9U6kB9bWfAJyfKCrJcfqk4vBG+5cY6k1uIp+PXvBJRlUFrWD9mc1yPEdk3CAX90JEnvzG/avgWGRpn7FcxzuO34OOZObBGdC7HRP+TCHybKLOh9fwlz4s0gkwua1xbO6B5J8VVzcMhU6dX0stOs85d8tXs4fBs+XpZ0OBGwzaIcNzt3kBsAX0mY+0H4l6d+1U16jvkGp9o4wu4TT7sitr3JkQxLlz39rZS+h9b4J5ZsyAXvttAw1pIgD2NTMeugDQhILyaTVg7ITUBLU7NEptAdP/3R1Kka7J9NEjVMT1lis4KUSSSXhxfmLJ76FXPql3czdmkFvnXNDqrhrHESM31P9wpZEBK3Vz3Mlb8arWxtoJGuQCmoeDu5MqbhWuOKfbsC4yWk58yt7dX9nto14QsM4OHRlX+abjCVAIjSkECkC+UCNDogMZPw+rOpl1aOOVA0mokSlIXvT0+hY3SHh3Grx7hG+7GDGDnrSSkYgAy1x0WiyNFVi759GpOOTArDfSdOqXOR7tNtork+N4pM1EskHK+5+E936E6Am8YqIdJqCJK2KnzE8r4DIXDK7o0J9IPzokN3+EmdfYXw9NV/jqclL+tjCM2BVwqHB2A35YtvIqQf5GE3GMcF1WbL5FkQhd6C+hn48COsIng7Jn1bh8lkj6qru+Ymwfxwkjnsa2Duzq2LwUF2bvW+AL7Pp9Uy1NVFDhvf5au3b7XvZy9inaO+rAAp3h7NXUWAuxTJp2Nqo3s/YREj0oUnyuKqR1HMawoOeaLNOgI5p5jfOXcG3yktbXXGY7qUscbaIib+vQ0C5S5w7Ju4m7vwVwVLMMORZTAwDeg9Oy5bbJzilBhO/tp+LJKGV0rI0yfEn8SoNnVimKepZlGJ+N0TcK/edN6ad8OpbsgzImOAQ1JOH/7DKFgncowjcZ9KSvrgRWcpRWuHOSdRvbtanVBpL5Usb1zmfsl0oTt/nxPTPe2iNC/wg503Ej8P67VG94SAPXQR00QuyiszfRkQoFoH+bRF8hlLas23kFKYJg2QSWOdLk5xHnpZRjLdjxD8i0dpHdmvkXP0EutcL6l9DqWwbCeBXAbGr9JIp0b7KnihvZGgS3VdACo7SHCnuUmbN8/kcyLtGTo3nngA0QOetOu3kmfSfjjb+n5z7jIhn8KTMFU6ypKpC/i25tS71Fg/0skIT2oTZhZldpbv03lKpwheR7oNyit0mK6yjHx6qE6L3dYn22XB1JH6PPWouiYoPE0DUliXJHSHF71Zn/SlZRwqua2pcf7tToEsGelV9Dr6boeaPx+o2gDvHh2yynsRwwBFaD05+9uP/rsPZRKcNElKlnJifbXUAmlhVU1k+l2pDU1UkvL9wjZ0CRAhhHjatasYyEcWCHdYAV0fBW35jlOVmIBCp6GEs6NQdkZw2cDwjX+C90fXibLV4RIO6GkkRRUK6wsgBt/QoZeVjgaTkGJNHG4uyRDekYmsSRbTncLVaegUAPcOArtihTr5OZEHEf9WuEIH6EtDMlgNGcUe7cg3G1vx5jNR9Bj8mw2lcMXvBoauE3Q41EQw58r7Gp6mDsM2a2TftJ2kOzYOEoQ19G4msT1qzlGQQLRN4eovJu3NuyO7HLG0qKvct0xpwXe8dn9ILYQNXtVuRxJQxlWAEgTjteSY9xNcmpoDFp22tuiie3fRtHjqlHYDZ67IdYGdjQcT7A1AVRuxIcj51wiyntq/GWgwKojKif1yYbhfbm/eYE4UOQqAPOwnVZ26g1XncCivF47A7UDuLqCgKkJpZVv+y+glpubRwtw1SJhV7UsOj2XYovLGi1zvCtAirUy3HiZBEe+WYOiVkBqX8tdrw04taEPOe7pyH8YT/uTk5vjjk4nW1PC8Sd/ObPUhs1GjHRotTgZTaV0VMyAyxHcaViIbD+50MhKXgU0lXTkrXrZLPQiCNVduyaiW0XCj9NowHFxyfItShGHg9/LxeterkGwkAFPbHwzEP1xz1e6EscowI9q7xH5rlNf+WxRjbHXlF78QssD7ZTlxK4+1ViNuzjTjCD8MaLBJEwGrth8qKpDDZyJcptI57I0i17lf/1LS4whjYjY+diyYzSDTtv+usCo4KmE5sqmt25ZOQy2pgLkg4PboDWUJI9IYbC6qqAjZR3oyRkz9VMIUgURE6ymx730MYrC8BFSEzp6/oS4f/oX6d+tSfGUsfzC4RLUbPZLFcbHj+ZX6otkGLIWaIKxKyKhyvTI5DSNdnXjSfuPw2rMfEQYyAjEn/OLIcxlXjIUe8AvkAAuD7hApvCD9b96Y70IHuFvYchdmv5wavGa6G2zFtDHpD/2hcAvtH+K5mKt/NXnpFW2St08qeRKKFhcMc7astwUq647tCZ0cDhk0sJiYpbnjJpNX8MVDfnd/vnsyGc/xRPLN7+62f05KXYon1jfQZse8S27kWcBtf8LviXuO5oHswHRT7F37OewevFPATuBlyAQ2DTJ0WcQWvXet9fkKPghxMPZPignOdwK5IRO3dpPzgD8z2LvyIuKh1XBlSAnEndrgt8ejhchcc80xhvNe5uC+P6zOYLQUjyDKjuDCTxFZLzZXxF6ZySa4lEzwVd1OoOxGbj4kmBHeagdBR2FpKFjhgI2/L1dqF/6qMBMfA83ALLyX1L+Q5KvDArHwPeMTAPFTI8b1g3xmEP+q+2aD4IKHecY3bIXbQ9myyF31uX7OOeFaRShLlelaT0P9Tn24N70cMBptYEBTyC8X4ONDBTti+fqSPFfXZSNk7uwQur3+GOROYsFnAaiJtLsrejq2N9dwTO1HwS1SG5kTq/B4P7Fko8UGLvvNokOOjTA6eY1XIH20MNF5AOku3DgBnhBt27Wi9vk5/G6O9IgDjqYJpQmduejhsLyCLOgAUUEq1YngUjTtZdQ5KIW56NDJZHURYAydjyU9WopDK8+VSLmJSiEUqQfGB1zm2ahAP9zLbmcRXJGVZWooJEAwzsWzkYuZ1aoyrTYAw3KhC6xEX8rYRkEy4iXmoSjbILbpj+q3xmviKbDLxYFDN4+yDJO3zTpQiaxELbhXUqCeo65S+R0kaZcNCkse4W7vj/uTXxFaLZvMzZ18/1C88J8KmB/geYhAB4aulx2V7Xzc9NgFO3NmoQXF5mIFUdDHsrc0jFrdok7e9VXI4HrzipRak08kgAX5uBv41fjzyzdrpKrq1zcWlzAPKtaxAklUVzP2Pv3oOWCRaOOv1Z1XgYEuvycYwiDCrhf72LmCKEVXYz/v+903maS5z7eTiIDmmfFsv8HfLlpXQfv6I85CA4wPbT7ZwM9WVYRDWrcU3Wve2noAbMwySP2DgyYWp20BFQOv9t0308EgixEp3/1ywL3kRlt0MGM+YPtbt7wFoy0wpq/D01LIIrjQopdcZ3qi48FY2GXGoYXdHh5wvFQOvbGPKNzqjlPss081MAABqQF+3HJ9q4EPUp/z8Q/eSHU7IVB1YLGqqMi8ghO4fKQJdZ1INVWsVeqzfp46xaIox13o9aaINroO8jwCRXwZIKLniUtVL3VCjKAt/iRyv0PEhv7CIzhfC1gMWZP/Jc0ezgINVZLwZgT5MKNQAZ39Oh6t10QJnSfswzQhjpHnp9XLlK0czJiusg2imuaWkDK+HveeofjcOU2hxcen6lOSGHDmKCSFse0nW6dY09AOyyuik8VdMQPNMNPQZb+BULSrMuhoDV1vNiRY3PurV8B73TZn4eqF0mpv9U9HAS9dnyRMWeOqPKv+GMst8mA6ZcgQvOexIAPfbdX/yZaMPBffiIqJg8B2foOTb0IGCt5BPQpSZTECq2nf/BPMgweH496Jw0GSN/CF//jeqE6w85aHtwr8oNvB0lvv/U7y1aGZJ8SXGhjsyDi8sDh/myIkSPnk2wG4Jhrdw11vgJPMHhBWRS4gw+qGca1A6m9oMnhMXwzythtaXpRvex8DIpEOn5/sukJHFJnZkF9CdTBwa3nOvC5bdoluQ6HmRRxDKyNqpvp91wGSxEmyg8dqqim4RPMyVTgyAJpo9lo1tmLshngeSJ5yB4d7px64WbFTvhN7UM/6zYyebEnhnxIXTwKfYE3TfgZEsmd8caMWCH/FAMBNkgmxfg4m8bb6S4BHpclbQaz9AR4ecRGBPcIgaK07s6sHaWTpohAbNsrwDZuVXs7D0ocGYZrxNsM5BxJBd0r6SvkhFbZ14WPTUORt+wnp3zkM1gH0BKDM4VwrV21pydJ+IdlDg1xFojPGQYzQ3JgSzeyYarPnF8VyIjuKsE5wsSfmssCJDEgggas1VUj6w+skwm1DlNd52Uq1OTyh3mM0+FKEGbJWZZ7VfFYUUJWeDLKUiVUVv1gjWNlxMlO3D9qOPI1cfDDLwDMP3/nH/OUIQDWXNRHmxMz84Qbk1JbhzlolEs1AM+mJi8C4fq9+Y8nTxfWo4A6gFzNMZ/wAP8elbP3rG7yjKDP4ONeWcQf2ggRlcXHgQdYqcHJ1jsqEhkxJkr9pW+PtiAguG+DlwhwpqgMck01q6UwIxo7aHibpadFmyYxHMYA+nbDUggGSfORX5QtAuEhvMV1AVv2qIdslLWitShMqvMNyQtsXdQ2Widws+gweuGSJs2ua96Hbf/ZV2OWNmfCeicEeQWmqgkOvG/NdgTJ+rIooMxMWBfa8ZGEf4PsCTs9C321aP4bwcMaoVhrB2s8IGOfExc4bHGt1xBF78UD2zgAM29TzNYPMsB/ZOq7dblgbrg7+y3BTw01IMAstb7lzK9S2m1pw/gJePqtlj/WhmURovkjvsrzeU4PPQ81pOXQe2D+3iuGMw1SZVN+H3VthIo3wBT8IG0jFmYvC4cK+m4wftH3qzZro+3++8VX660hdD+LpL3cllXx0wCmSlQN+/tJuFvM0hgsifPwfRCYO2Ko97G2+y+TBt2RYnUN8Z6tFf2w8+/RRuIDb0gaP0W1q8fkmxHjHGdggdN1Acq4wSFOmlgtXAUnXEG1nEZ9Qu3vlHnuQ8EkYhgFpsGovwcp7091fgI1tuQ/G9GAzid1ZBhBVPiNMvfdSFJKZUmeltRbR5r01lwtICkkBl83MwtBe4fR1efeZ4NpU+Os/8IaQ/+n+w+6asDeeeTh0QThdSzDPGXZWjXll/tMQQQmRZzygV6w9ojA/vQi7NBlNz4GMyes1diQPnR3MC5NNBqe92iMS4wHoNZnnGd2Od1Vy+F0tK1wVsak0lBMlWvsco8MIKw8NhZ93BcsmdAyBLNbEIwmywfYvnTaNS/7O/V0/wnBtPLh2xwOP+gETvCzPIPxkKazwMXK7vSAXn7IV0Jweu3I3XyGsTpsZly+0w9iEF4WSoJuL310q6lhtCwiKXr/bt1PYj9VtB1eb2kDDem/3OLQ2NR4cGOMCB3Qk4xfE2u8OnleTX0F4ZJiKZx1KumehQzBmICDAO9wGbuNyB7J+s//oo2ErdP5UUPo7WdXxCrWu5fOa2RP09gB1N6LBlTr75HAECFtDKI9HIDjrrf1Ra+5htreDVYqCP94+Jf1RQiYQjkIDhOixkWRuaxNdEYWfMDe2kMk+n+bxhCzaTFc4XYbcjaBLEQk3AgGws8yxkoqDrOl5puRg7RH35CNtOePho/k86gdtWOiwmNRExl28KdPEVFgn5VvXNsVWWVTl1CuBKDwOyIY0ZTltmRvIDznXUqGOQ8daGpMEj6AkiQ3WvZFsxPZh56nu1c3sb8b4WSGVm9FcUupNorLNq/crJO3unBlEmCAuMR48w+N+NV9hGULcEoKyxyLcJD7S4MpLceuTamx39po4KBJuSo+C/yeaW2Il0G+WTFfhnrksxL7U3eJ51r8YgyvmjoTSRHGz/cgC9/yHmR9YSsPgt1d5ExS8kr4iF8fUFlnJzdcNvpuzxu8W8VK2EgRXJlf7tgj0OhW2HcBNhDEm/0xKv0c8FlLh7KN/YLVOMXtYfhA711dth3zrLOKED61ttDKsUorsfQB0MXesmgjJeGa5eNUqwiFRSaAe9ZbhVSxTTFhIwVNZFVvw6tKxLiX3lGFw5LNTjM2A8olNRW+YW9rUXScOv06pjYAkIO3RzNJ2Qc0kRKfBMAR5zyH8wmrVX4/+Oa0vx3KoaWTa1QEtorZqF21k/ko93Z0NwHsSe38pySMOLxLw9tvAydNSlUmujwL3LbZBZVXen3IhgGAu0cQ1hkobcneZG/17BNWzTmRMAwjrEaP0pK5/QaQJF6s92NIT+optNRCMTfIdXK23OxOTxqWjWBTNMGIJBdz9kYD9SFPCHthJiAGAmDgO8DJYKCKyQnRSXkgwhvkPD8x//UeCznbEdLn4Eu4NBWm9oV1JtmLfNfsjl6z7Fqp1sXjKICImYbbZxMXuvmy/wXSrjmEP2LHqkwADMEjqEHYkBGqhpepsPk+3eta+sN0Juptam8Pip91ktLk832wx1ff0pgbP9wJjkv79NX43AirrlOmdP6IfX6SE0gaq89iA7ye0ynZxEKn5/AI0YJwiSdAJp8uyPkZA8vl/XVh44w2yirBMbqxvwh365FFtX04pzPmPyS9tXPVY/oLMC+8ZaB/2XzpvHVbk7AR42E2HMjskrgz/gvZZpK8ZkIxprNl8povy+uy75YP5G94Zq9F6t7HxnJ/8TiBx/fLQ0xBIjLJHrf1skf3HUJ5lwKJBy+cPglo3BlH5LfA57E61MCpszNz5w/QyX2iGesL4mS05wRR0gEMuP8Ymnx3Tj183WPhwjxpCvaPS8KFgrAPAMrJyGPrkrREzw5Vz2aGBGeBTtpkPa8onECT6Lowij9JkDpfN/f/773cVeWqyEKKkO52kSBnIPIE3WhwAq1kK8C2QKjyiQlKzU4SGc5wcI50evhR0/vYyvdS4y8jbEQpizbfYFyBalQJ31ecFk/oSk2y1l4vOiqheVDewFCXyzJZ1vIV7MeXghczxIW7Qk3Vc0Eei3WREkpFb4snqYCCp2Qlf9/15/jkI0H6fvXURqWlkZwYEbyYlGILg42n2pHlNnZGQMFYMvUOmjLU5/E1poeHBUobPnzUUYyd9/2yxWxIiJeCqU4Ilyfp4LjXZzYiI5HHpxERiTXoZfS+Pn6ejqS5Y0PU1n1i23WvHNUDDBMnp2CmJRe9D5gMMvnMeabM5ENimY0LIBAcbEdswGPheCjzv4uTubj26Jk1f3A4/FZiZ6tSbH8YJ2fSPcfJMGNAw343wezDuhu67OQB0NrUiysr/K8povPL1HmzClTly817qanru1tPGJP22nSdWnkB5vgMjNYjqDWnE3VjDFwOU0r5i5acSgPNCAcUCIYKyJFSsLs9HaQdSrdqnTQiJeVLPGlnOkAbLdgF8VZSAwhs7DemMMBVIrHv1tLprVBwzm1nBQWHGGCkoKC8u8L7tgoJtfjKni8uvK0K0Vs1LZ1pmMlM6jHb5/p18Iv3/sVRqhmVXUwCo8Ngj7zD/1oW7JPFUEPDYkjZSDF7/FxsNDVPFB5HCz9VrVMFOhw1oZRJo8qFesbMrJAaJyOO8r7K9Z8Wo5GG69coFFItWPc7rTKW3OwqquTfIZXub+CXZW+CT57aSS+oKb5AUeqEZeXZa5rAN8WtP6PWwdXcAghNficMHdhzD7sBETB8ugEvS3pOzwqNr9uxm/mIz2sd5FGAxtPbNLIolfmwhdauRdgBhBMVawtcYk8UA4FveMDSElxUZXV6TnjbcUFzxFMAHlRVyl2nz/rfY4oPRDIYOUCuOVxc7zP9N8xfmZcLz5S3FxkTWk3GgSkIgmvk86NYjfyhllvObD/DTEFOnC4qnjGNcSreFPxEShSp/4GaYDz3Vl1IL2Ks7rWgwpwxRPBC2fCbRCOkCGjii4KzsG+XBNAe3jkHN5l3HJ2F+UjdFjdl6PLEliX2AWKgUOotlsSkB1hHiqckITz3oksGwTauOIE976BdrCiws+U+30BvWCnxo8yYkcq325i4Ej6C7z2hxsp4yMkNLdkZSfiOiz+7NEEHrgC/S/l4N9Bi5sH6tcB/7LQWxqfASBpTa14SC0qyfMVYO9809PKt8tK/SRT/I77MwG+SduDAQTSySuOOPIhsWYzu9DJWMyi2z3LsGtx7neM9F88rlnM5mrHMuXJdamMQrG4VQNNFmbvXnc5y6Xk/WrY0RNUmXafe6Jg3fD74JVRi8xZbpgZqckMy9gPM4GYDgY0xYpqLvGM6CQnjZqqZ746uBcZvhYUdfkT2ZjVBiojELFJnGt9l/CZ17zcSyIwkDTleusAZCFfk/k6CPdxq1suk4/vY/ZJEMgOuxjWa0GmkxDOCr5Ik8NC/PUAisogC7SaNktofBoZ/JQJRM1K8jggy7tv2SiEAs/p9S4dLpN4rP/lGS0q6uJ537RSRaVKfbBaujY6IPC7zIU3Ydwj9nLVDtItrmKpcUtHrSyvlZWUM4S8r5dSDBWBzMj1G2HSj9oEi3SR2Y/dsJs1OxmbmD/0WVDdolDXt/n3m4CTMJeCtI7dBmhIFgPKXfqYxW3ELx2gYGLYX161nvXHdGTMO5zKrOdpifBVRn2SpKZfFwnmOwsYkzv4jCVeo1uYEyo816/kpV10vJJvND3UtT1m9NtycTCgw4vOgnZw5qCd082CZGtmDWuWrR24fcFs4O2ZGzEmFQLufWTFzM8Swi/zgZl+RYwjuWHWAbOqYOeG5dCValh5BWRaczX1U9R1Zk6a/NIM2pB11vQGic+MxMKx6hEFiWmrkJ1cU/6OtH+B53A+GEtdp5uhhdnMUj3eHEctWqxrtxK85IWcvjVkjk7as4dMWRQ16gm/3r0Xr8Zp08/kerr/FbxPYJYlm4k3nr4IKuTTIWcdBnm7Cd9osFeLPDXPB/pgdxETHuMu9KDDuEZXzvpo7Wq5/9sqsnjGunB3KCcSwVjFNbophQ2R8FOdrac7Ka8U8t0DhN0dok0zP8f4nJJYBeZ5UzBfnVfmw7zBg8h1hRuaKevjP0XbHIo96hJrvs3lABr/u2BqQiS4ObtmoSWdIzVA7OaXC3ZahnTGnsD7fX365BMhzs6BIjRV4unVH8EzLua1LAR466IsVDgJaTxtPsTNldEE+495hBSrzGHiIdUchOzXe0xSLtV4A9VLhu0pIMuNx7id5XVqlCBliZyB4+dAn3PYYWIEAQ/tTT5YJyyhk5EJZ/ZqbglKZTPve2SQouxKRqsvDoqqb3Z9mL+Rn9rjxyyxvUbpREgNPkiSwCJn+kgU9JNt99sWeBUt1SKJ5tuZO2jgnh7ManjHex5P/LOT28Yx1HI+h+9gkDE6WyrXruClUUNZFmRzzQG3vMFZPfwjafL2MpH3PyUIUPAm60DRCYnv6Md31QFk2T/7HuKIqapk0MsUkoryYcVKzyeNfrZuhBQ4lbgxNrOYSydXVb/8dqAJGI1BEKd9mKyTfTtzX/DqGQCuVn6icrdg6L7m2CZgJ/HwpZl2mP8PfT6WZyaFY1YVnFLJ07OFhY4G3KZFO+T/H80uSO9Drrd8Sdu26Jj2e00PlkAJ5+pqz0HdvaRIbd1Sa24tlYaaj4/nNzvzv2JbdDxKzT8R6+341BBj/ItlCVBOtVBL9T48iixBEihuPRLvOKtOZdvtE8Kt2ziE2mYhUBzLXrr6a723ToM5rfFSkOobQp9eobKXIXUdYv6yWyGXek46zXFRyTlMF+PlJOS8iEUW68LBDIdPsI78Gq+n1+fuTt7Fs7pxgpEfu/Eo04Fx6o/PHAm8sYOKfmi7nkevxKs0wbqQ3mU0qGQSqREAWuGJrr/b4joalBupCSbTMWvvOd5dfkTDgWWqqb9aT6KxL+ZTFcHstHsthqCbTKgbGDRfZHp+Q0o0PM54gKv/+F1lAB2iq7TvIXDKCWgQkuvFwIJeqdhQV7HtCfgU0FHv8lx5UjinMKdv5UZl6a1BAZQVqOdk1ILpf4xrf002gAvsmpLSJMOunPpCfPxUO5xj7n1HxAcvl3pp8wn7YJvDpEEdKcf9c9AKdCNO66TWQklEGJNjiGlMtSZTYLBWJi5UOsEzwohrx4QnPphbtLxxKrtmraWOf/miYkvPculjr85Xzn2/B2nQnlIHO4/B3wN/gaqvsgo1Oah1pdzaaoLQQJ7oswdtI30iWvliDTHo9KNd1DYL9J2KpecKsC9e+eNjSnROvAW6Xzuvi90He60nYEgJ6bIbCIJGZcN57oyP/P0FV3e5Eq4/Iu8W9OxEGIPilN9PD36lTyI6AdQ1u2scPRS1rvRYoGKdpcMYYhzw3i7jrUqEIJ9fWBbfZYHh3ylOyqNgVf5eWDp1vqI/WYfoRd2L0YQOJlcJuqbd9JIBjg713vzgqyhVPUGdiqtmuRr24BINMgdSGKbJGteCh+02a9RReNOPlqaTykyp/IRYGfbtzfaUQhPWbUbsRopiruMlgAopkrdywaH/cZF6OIzZYoaRN+Cy7RCMiI3NFbWy/3hCF3IneWQVQJu8rkGmqgr4NsrpB5VczHx2rCyLMX609Zc4WGoIYbjp/rtooBjiSZRiyC3iDgVVZnYmSt5nebP3VnVD7Qq+Q/R1fmvv9XCns9+09+1iG2bsaPhDMSOuZM4Huv13A3iAHh+xXrxR4Oq398EphxmpskaUuZx7XHRelUA7Vmed1abDGOaOvw434Me/1+sVMsKoIaL9zEF8DNJQIeETDsaxp+CmJwFbYkrYUtldC0kw8BnKpc+NyOBLqAhUoZFphkIfRigSlYkgHvja3jD2PP1bC1R85WIyFvgMHXAvPy5Qtou6vyT3C90rAoIP+jhO8g/qZUW/gVIUFHIhMyi+1H8yLFFhMS8tgcJm2WCO9NU/YDcxjidV/gM0xpwK/NkWuDCf1RNabBKZ5sCgJOeTxF8mjfDXR5xAzqLfL3NMJSijsi1c8JhqyOAwNqpl/5ignzEBjmsarv1CgsK3S5oenu7lXSCbgdbb9YUFnl2a3+kMeoGoTgyJu7g4lXis0arqBwrZakC8O9ADAfGfyo/vUjBMVpkisHTRDF0au/+3Uw2TxdoXvTC7PGC6sCVKuCHLx91Ulz+DZVti0t2y9NIAsvIv0otzUEwTx181MqiGLBoMt4fblSIEYGrldtXUWHGsLMjffCd7zu9RjIYZuIt2TDZ/nivHbHaBU9K24IGB8r0h7ZkcdeWIYIeP/OC/QJ/1bEkyk9GriZhd410XXyAW3S6Cy2ar9EgE47bJLlWWj5B7l5hxRZgu1zhADOJvOc99SnMoI0sVf+X16+2jQnlbaX8F+ezZWns0TbJ+RxdVKmyxLv03OjjhHLSBi3YIUE9om1aEgYHc4W5VJlTzl9h6hTCiNqvMesqVBCzV866sB2XXURGR7inmqBR9fxZ5BvubBGP1REUEsKxoXOwAAgpaKkKqnWN4M/MOdiDi663cHH0nSIE8+dnM27WX8A3mmU69VyfCjD4D44RApiMA/ToyoUstZhF4AVA9V+EZYEBowaNR1Sw/ywjm5Qx2mLr+2Uw+R2tcmld445MqakIutsp8p0v8Z2J3A4ClscfwEVAITcR2fHROGRDQIPNOu+WXVKJA6/u765hxpczIyOoJMgR6+t7DcTaKefVlqROULxmiWfLvQJaiW2g0svKBXMj0Q5AIC0wGFghnOt7L2D+zYoa0d486OYhbwxP+hPIUfUHUia5n/T2gfj+Fl6l2GOMXo+GmpFngpKBowXZFegdU1jYHOxNaQqP3expJlFPebPdPIEKOfbtsj8Y0+akqVfmnQOQe2EAAtLAFSWQeXtg4mJBiZo71vvQ6PZhxDaChQGOqZc2U5fqteB7N/jkPB+PgXCvrP5YsRE32ElsS24uxMV+8v/kZlAFRUd3uB+Mahu6lEXaJROg+tSHJLTRthafgTZ2L0PjJhMaML3z9gTxGfXt8g7MLwmrqODW5dI3HnvTZFIcCZioyE2ozjdbK6voh5F7o+gvqGpJysexFppR6mltl65qdYuD0T37zvr9b+KNQE9zD+3KEAhy0DsEeKKn8BibkmMqDHscGWhfc/GQRhXrsmg5j5MC3I4NvmYWq+R/zhrjwOEG9r5y9w63D2EV5tm1fK39ib0Eg/KjILpVKPOE9BLOsrLC0mavYk9P4vop8bq3yLpWo9xHBWumnOlRs4kXBKcR4jVPeIoi+INgafVqWht4V1Wc0zf9buyjLmmTZta3RvUSDvadUOBJleldRImzIpsjYMDGCi+Qj7xlnd+rdQyWfI3yzeV3QxcSY0YHYSFTj4TB/7/Km8fIDrhhNPWy+rs/KkbWnqrcqcFEEO0GUHXEs2sQ697nAFUKUKlTYesb605YsuEzIGeAJyX3yXF2yl9grEKnoLEke2jdv0HQIE9mZoPHd8fMpzuLcf08w7ZoRyoYL0zStc7JBu/R8poPZMkJEPaj387T1OHZiXcdawxT1HEjf29xhGsLjlTeTWsXO4XpFOuS+xX0x+iLnCiBgbkIuw8up432eRc/+gTd76xXVX+BQqGeNq3kfQqyDMFJ471X2xBt6Pi0KNvZhUTxhBPV3zXJsqgRDAsUBLkVP8PD1UeSGgh26fVs5QYym5Zq2IEJRyuKZQka+29iYN+jVIqSHuotxVECy6QuBha0cCB57q+M+ljuivXKzjIMbWKkE2/DhUrBnEy3r3pfCTSDbuUUysdeU37g4jeZxVtIwIBivauCdmNWdqgYEDd8FARPjEMMat68kMot/CI7U/evY+eIdGO5Giwihm152URDzX36YNcMAwVpUfdBnaVmAt7qIt4Z+zaFMvkp0m4eEJorr1rLtEMxwOofuk2I00FRb4D0cC0Uq/JofZeYPSjiWGHg2UF683Rw4Yan7dbKLRO0GN4d8O0t6GzQ3Z4L0//0or9vui6I7WkPRj0A1xE1pR0Y1aycG9a9lej58OUtDxxSbqiKkN0raPvkhsOgNZBGU65eAre7VAPNcKMzoaKGPCjvgzdm+PDs59xAJxPYrQ2SB1ox6xIKKA9sBhYD63CW1fLjvLsjNC8NfffcWwYFw0uA1H6J9SFL+06YwXYEBH0pKK8+gBgRvvFnD7TzEci2K1QatGXLyx2I1+b50usjkKTBkNVwI/STYT1HP8fzFxPuLp0ATeMAoXvGFjW60k4UsaozuMiFn7rl2QxzprZQr7al+u/bYKbynUDExC5EnG9V4ohitscTHGbm2GnSOA/lfhDJyXJI5nhSZBJD4s11GrQJApORdCn4gmBLJc5xwzToASf65PBsNjM/4AEdCJ+bFx0OgJ57RCy76uNJPkXgR/tno0SyPcp8nP761+qPwoY9cJe9aGtRISJPyDDTpHzFdMemJPlsIenUhTv0LLYBipwjOlkcYvY4IOGnuVvmt/VtSSPbYUFQ8HQ2XZ35D0TS+yoqA3nVP2A767JzJd/b4Fy4qfI+MW42InhKYGl5kXoaKdxWepLHnAdKVvSQzXG2w7ajr8lAni5yioHOIradYOHZCaQnThfNLsK2sHyOyPUN/F5AZEoNYjoo7XjdzizGjr03of+1pRNEYbj5Kyg8bUPIzjjv3d7hTgGTevgS3YMHjhld4Hhb+4RLrTYO8MQXsRrU0h+JIfnKZ5IkETOewPvqDifXX/zQ8itiNWSo4wm834Yl4oK0DpKa8dZCgBpZOMUswi7FLelzKPZRae4VOKsT09R3qucDM/Z2VD4taiRVLj5r5efQPrPkWVR9RjYFI5+rx76kw2geTPqYNu2wckdIuMuUIXXJDYAgB57Bed119dMkg7mLDTbYesN47D6q304p4SB0xjknLtXSQoNqKDXNpxyQqvs+s8dytpR56HPX4ce0alapNa9dlUDVoX7tp0Azo1l8db3xL1LOEST4Qb22Zv0fBprMNX+Uamfgy93ACLTUkWtf5jZB+EMEw1fN0j3Kro1FU9rJ75tPU88J49igh9FlH9xAqS/3jMlhfaS9/v3kv0L2vba0YELyRTSmbzAtx8YGZXda1GDGxoqbEXZMYLsZ20Fu71jJz+h94u4Ybjnq5/f8ey3ocXz8rjizpkS8pAQTXkMP27BG9zaeZVTmmZKyt0yi07Ay0g+jfwqiNUinHnaUAgC3YqsrbhoGyNpp85qQs1Boz2RdBkJuWwALgLvqWvZ0OkVK+CfLL5OBq1drDDe162XX57N6ZoS+bLsJsYqUXDWmsQOkjMDnl/xfCDMyaUovQLCwkjjUGRmif3Q/7P4mtCTIiRT9iAFfGWM0Fi7ZAbPe7cGduqhi7qjQN550i1qcAtXygV7uKRV8118I0nOsRHFGIbgdZxlYv61xpo6XHy6br4eiRdM6n70AaED05wln81x8Q6Ek9HMSZ2aDOOrJeNEvMWlANxDavEljBO9zryl+zdiUiltVjJ3kjydjlklxDG2ROKQ/2OgL5yfaTBxKPXNczMjZ4GvfRqYQVCBieflh/WwGhF3D54SqJjEuQ5oPnzPAt7ciM03JK9BWtRPLyuYOLWNg6Qy1amT1rASiJf5qgdmiTzVFnHcMKUhWp60d0kybPE6XwXRd8m65qUY5b8vBaq6fOUczgrfnyPFUQYBVU2bGBzsn5d304KFCMBjgsNo0597jFb6fsJR8xOJaxFHmzQrArE9Op4+a6Eiztw4bUHhU96Mr+QQxyJEQ4J5E5YpdgNp+C6QnuwRJ6iRtyViMf4OiecyjkCvn+sZtl1LvdEbI3ZGqwks3M8JavKx5EWmQYqaolpn2lDvTqIxrvlySMwWC1HhuXhMF0uJTwNiJUJp48LYCFZ55B/qcfKRl4TWTEKTgbgirU0hlU9IBs9j+GaaYgP5XSGjJdHkBVzhhum0p/YSTYk2m9xYsv7yAMfY0uh5VO75Sszdr6B00irPUrnk+T1JzvLgLc7MYp7TxVXr4tKT/LavSoqNE1/4CPRoht8PDxpMG+C5NjDDz0CYmll6XeRbsbeakzU0UPDgOlEiULxZrYUVUFjW5cGG1Z4u6ZGGP9QT6/RwkbQDu4ahzGzG7nNlyIsYST6innN1DlnEW13G4xLtc3DtXYjCOW24RPb5eOUgK0+4kwcsURmQoER+hy6Z3CIBj9ENvNoUhxapqigef/KXjaldUPsr8pOGDIjgwPofk+OgYIDmw0a+N7chIAYb71q2+noEuFhwhzgIPW+Y8SdZwERibicYS0RbQ5wyv5GD19JLpwI76jxJZI+yNliH3o64ARN5BffQh1nCxM3umrwNUR1gk46fZ6Xky9TQmynu+rYTGFqho4mhfv4HfNXFNF9B44NenLTWJlL6+3urMIo0xupsXKJicuuK0tELcfhxaU5cwpXkpy/+8EnXAqWHeOjtRJlTSeE+Xln5TseqAcv/lt/BvpDEe5SunXyBoZq/ZNg3yRa45ePUnLHfrqIWD9KKwWF9O0CQtFfe1Pg2NwpUGBC4qALSVSsNOPbipzjOUkGYXvVv0nFPOMeQX0YxNVHYlmf6aCgczqz+ZAJLfJKAQd4eoeTn78Ii+pTCVqMhDTNGz3NTroqCk7PScNYW9ZS8PMxlXgXc+Eacb4VnKMLXLIVxG23y57iZzMHhUhn9s8yS5O2P7GK74uYJYQZ9WfxKUH294qlOwPOmoOky+9MBmidSeq6XqWTT/HWuPwK2yIokszCi+i098UKEBklntJwruC/WeqbD+NDK7mW3F74bReD7+7AzhDrs4vtRmz8MlUZ6v3Zk3bx1yMx+iAZK/FYB+pjXevvjmnjj7FXeoDGsMGQZ1/KXHf7MALhzv9b+kmtQabwLiNbZ+FlwOl3wcFI75qKTfic3vHmwgaica7C/0P/+0Egd6M+uX69YCzWmL0M+wpYh5XzTFHeJ55hoW+IIXEmf6SKXyLumrLTuNT3++jwAhzsHdrWwIVvdBT1SuaGUFffgeQbPtRn5U+fbiPnbVbfyPv5g+tefpNlcnffyeHsBkiEhLPfNS3jlI5IHGgNUhM8j3fUQondn1+KxHVpjKTHe861G+oSrhlPcItfXX0/QJUfpB+Y9Uc3IzTgvLn/5EXuE2KDUzH0pha+mrraToJ5sLajAE2eWTrDY5Wt/szR9uX0RS3GVHuJCve1djRg/QFivuob/lGD+Rjp4efp60XM4pW1sa03XekmN0o7ppSlYtwRk9jiHWc7kYHHg2B3FTDMWLs4LlaJ15HmT3AYn2sHa4uv7W3uDQQqFoMvnZ6Wv0hF3lDe3oy77ouh2EVnpqWJIXldNuxIg9oyLnwPRjfiPgY/UogU8F1Yc7QyLOKSmITc4D1mHl0b2sWYZc7EkTzIH8f8F4CO4qpH8Svkk+/KhWTBee45jyKCm/lIuMSEfWaFceM3q0lUMgGNE9qcXJyhPDZsszufwZpZguUGGhb6KqmYKatS7tOaFlwmVMJRnOUrEmNa+YuEgWaYD/hsFuq6zFZoVqJYg9bdnPfgS+0xZHPA0gNuHhQFn0rf9IBU1PFDhKUn8kkmm1YR5CU1g/K6CDxjIuncSjpFepkLvcL14NTUNPtHDBlwRQlKjpqOmuQSxxpm8bihKkiXesELPHYyXeuN8qPmk5t8cqykVVErNXvkkZB2/wCLUiZJtZGqkinIp3UGezHPuHyNwouYm0U8eXkawq0ctwlDlqhYbFkX7AwgKLOXW5M3YjGX2de/LJy+KWu1vLOjiDnVxo6FLywKO26lY6/IqV82DCGbU4PnEry1vGl8cadxlBXHtYo8nLfsOYEC+9YF3eD5gqI+3AWejgZBBeoQJh6AngILXJ9O818SJvG/cEnDriQwECPCnAxQejxVkNUPbpS736hBQTShjiAYP7k62w7vG8b1Rh0tqb3z/XrviMM2HfW2hzfx7rPQ0HB5q9Zey1KIOOgQOfFOWWzBfuPVi9YYFZ1L1ZY3j3R/NEu8/n/d5ZRWKX8vjPto/wO6pYVopWmeAYClS7nqR8KhTaz/X4bLqOlDpeBRkWt1VOg3BzOmQtzlK5sa00KHnjTrpkLrEGchAOvhO0sdXFyGGycjyW/r/XjVrVVn8n1b54fUFx7sCc7CKnrjpvM7KXJXZFwUu+D8tqzrRfKjGl7EOR4Uj2S0f3h+LYyN42hGGTImvBawhiJZ+me4hMP+3Kdqoa+fDpEjEKh3AR1ONH+Ip05In1SdZjOtG4YtPA6AaQeQszMfvQflCyR+O4AsjptlzTLYkkTcohOHi8d9esYR6QQDYuAlY1eWMctuBpjZXWpKhXvPb1R55couH+zqkFWyGiL+Vww5jzor8jlY7+8BcZHQWqR38pETP7+YlQHDpyM5EwYmo2Sfir/3B5+6nctSlSkjdnlZS0KanPZjkTh4KByknVVcQC5SjqPgnn9ecvV43cKxd2nDf8GgHWKJ7zzoHZ7tyZeINflZzHC16AnuRfWGirYhUrG3lbpVrTjjxH648RVespY2ck626cOU0kT7xoha/Zwm6hEuIvkTSwSdqgyCs0jgOKg2vjJqjIQhEmv2mLjCZpG6btbkE7Pag9pwJxawRUCzZ+QKUOLC9w2HluCbd7HvoBxzozWSWiFEBGa54PD4d6oXlgpOT3izDSbIS9ILFI2TGPwVfaHy/jfP/ns6z03drukS3Ol3etRLzHeSLEJtGvqe5GjtmssdYS6llyrxXYKrOEKWTS8ng3kb8l4CwMHz6CsnvuvvntwKasdr7t5fpW1AjqxwdCbIoGG6F/WnVO3AaE9HhOlEJN1Ced+Xv46sKYu/yKxBIrZIXvloFpTrx9MN/vppzo8hBkatWraFs3qxqMCi+S1iuHsNg+NHGa5L1glWCRhd+j4iSfj9lruJEyxUwhHuzNYQXAu+zpAMoUSunM7vxRxJKYU8EKjvx0+WqakHoBfji1lBoh4JNoX43aQNaKqeyATBIIZizrAg7i1/a8ZiDX9TCAKoiaRERstTnD+hK0kvBzE5jeHkPy/FSqfcpnL3AndmuFUe3SWmxNYPJn0Ej/7usTo2D1J7hfAt6mytxC7ebbUQ8hY5OMyLK1WjD0RRBUzZykyNuBN8wgTrbyRCtf5MmbLkyq0c7vsKPK+R66YkAjCPDfirQun0WcphalUqy+W4Df7cQVvjhxq4PA23LS48ARnWwm0kqvuBM9TQQBwEWhFEhz3ohDLlKC6lv/sYWUP7NkhPNV6pRhhOSzd9VcmsyKPtpcqWYaZw1dSM11IlFW/oNP2Z0NWkj39whGFSi5+DgFSsDLkI7VIZFGaqbM1SMd9cHWiaKTj5+vl8/RZWu51s0UAQPmJJMK0HUjvWTmTeRoF7H673kcmqhefPxmKdSrLviQfNrm8y8/bE5i5w2VMbYbnsOdzchuQBFMTgC/zHvK9+biAklN84azHHlEv2mkbgRRgqp71By2dEZDCZDnOBjM30CG93EyFRrixTiOzZn7ZD+tydsZWesREay+0qIkzsPPwHFi3qhd+H0w2xc/Q/IOM4cq0zD4qLEb6Qfj7KmAUpegekk+pq/DMa0VEH+QDurW0clA/EqKgP42BeXnwt7R1iMgEGt59ellztf3WbCeFsyc+KjZ8rtkxHeVdL9B3IrzK/X/zGv/sT8+cQib/yWdqxNT+MX9n6glesHd4KLj+yvtFqGybJik6YQ36PmYXm9TyTkElAPtfFDvGqNfDfCsqI2drPG+cLi4uqX8zp361LXy3ZPVyTaMr1wWJawaX5YNGug6hmrV9/hr/Myeed96gGxvm8wNcMa8x2BCH23nb+sRs/wtFQyvRgwwnEdFY77HsOicd3eekjfRQrFREU5eX+DdBNjwO71JczUqAx8oM+ic1QO5OCdATS5URR50LL853yzCdPchETRpH3/ATdH8ynAuFGvbuHlILUtkmydCr6RHHi1nl8g/AyOD+To088ovwuxGpEjIBaP/3upz4OEnL0YmYfu284PVI4rh2fs3izNlslA5K0an+OBKYtKy5yIaL9owP7oZERgrxHWiPKfen4IkOzOKFQLVso6cARAL2aVlYw64oBJytbNNz16UzYYhy1piP0n+XTNeHEplPth9JpMLIuTzLZcDwVgSEKQ6Q8gg1tZELuGal8wC7JW8CBiN22AD37wjB81VjkM3t2Yu5VcfoeSjBtDj1+qrplG2NBcugdXs/wpqOlZIZtcyfAH2fuVvuspdNY8E3aEU0XEKCFCD1sf+n3YO6BjdjEkZaumLZpF4+BX3lvyh9BkK6wiHyJdzLid5JhSbzhwa+CFDz/Kw9rsC70pMH2TLokrmpeSJJixizdvlLYrtXFP41vLoWPbh5zduQOe83jw70FdOXZO9kLMCAmHqApdRG9Ex9xWq6KaKPhg4VCB314QBrlZDG80D+dOikgqwDTnDBNnivTg324mWwxwI5O6N6w9Sh6Skmy5uESQr8ao6LALngShJWgTTaLQefbwz/lxCO8v4n26clC1q/8xa6TlsHDGgfEH0wcidY7om8Y+yHaq2pFjWRK24vr22hIlCW4OmesjmT9dt5axErUr7odNYnXmxceRMSElf2O61DhCSzDW4wRLjzZH0+yIY7vRrS7AGOFq+IviBrfEfTb0dd0IkqakwljoJuYHIWdG+1pdURwS3cq7nHj+3g+xPDcH48/kIvQNiiV4Q/ScT8BV6rFHxP0XMkU1zzrUrMoJwEI4DeLgFrIybp5uE8IEx3S5Ac2sh7gcJVEw1mgG1HHp0LoZ89nWE5DSPMFK9XMlZfi9a5XtuItQLpPxw0quesMjyej+MoCK2A05gydwVqo5Pyz0bk1T+9wfKnEuShSM4vZs7LXFWJ6TuAu4zLzTfTzArU163d/kuT2BUXF82HFqip5boZdQD2hngRhGGFlYw6Zx+fz0n/KWbc0DggqWh25p1yGp4Lux0iZSgh3TZeujszal9PUyPrKt42tjaQrpQx8E9EQgL5K2tBk/Zf0Nwk+vxCoM+VCqsz1ugpPpkQBogEsMcpgRw2vZD8OSie75qUNSEJgShtpjkKJAqBy6gqZybFmTmdG396UWDrQA6Cemfz9Ap+lHPspEG24OCmrwN16JZXtCW7wTebbIe2CMTnH4ol7UOHqs6emV9arsWe6vF0DaNbU5mFNPo3uXQX+NBEHuqeZYX9XKB3+D2M92GhPfY0WuBncGVO8OHXvPggc0bzpqfF2ZMx90Qni7dn640xyjLWXpUoExhCa1vc6igq8c/gilQtBNRZeIAMQoRjERDJlo2GGLETuKOjYPQ04ceuw/GJgvZ7rc4Q+uXMW9xuc1U3zwaoXCCMXkN2TS3xH/rGakoVX+Oi0Wdk3/9j4uKTEraNVYcQi8Y3YkaiNhn4aM9IaiYC/r1APnm7DPkS6q8bWTZv2kCRf2Lol1bUOHlj0rOjiUr7YAQy6rF4lDkJtxX3uo/HjGpza+dZEZBw/Wm07NNMqJnW1WDE46GcI+lUQXAEi8Ils4tkz3D9NnTboy862umbaeOyGMOLz49BAFwjUpjXAX+kAuzgSv8p9J7SKnUd4kDTmq2xtfxsMwqN1kEvlbPDevhoa2a6VlRPd4elsqgVi8+zlU7+M+oGYC5aT0K7eSxa8pr72VfR7ld8GMc9Un6sNZj++pI6/hnN7bn5BYJV4PoM9GByOCgHf8VCnPryE71U44QXt6l0Rr0MB/kbm8OaayAgGyGu9oEm9nCFbBCkIot0NMlCGx5JHDgccGmf3e+D/sx9ajcAa75Rb/WgBqKXpwRv/Ou5F4Gs7apORyH/6eovHJXpcvWOf1YM2BKubQrG39JNm28NfdQGwmNgwGc9Dx0cCe2dHY32JnEV7vA9tavMTN7nCPHqse3H9tGT7wdIgBwIRTIGTemxvlxB+uF6PqvN3BSSCLH161NArr1ibbE1rh7g4JTGT0HasbLqlMjBkJ3KBBGMTpQuLmaenptUMaassYWCAZHP3WjDHwTptXYXjxMShqxJroZdSba0I7PkLiWIix1LhXjZVrQkKoPJfLLvoRu77xVL/h8MfTSsVNOzEje3kbwR0yH2xUJ+XArqrtIA7VpJzMggE7rqW1Nu8Qnxnq4y3XkRGhUCFN19sYlJkzuXskEDLyjBVraoSRoaXmKioPiFnIC1slL0M1TR3XP28a3zKAbI6lchqaEQh6KdU9C0UPeS/R8IUaT1yfWjDM6ui4dmxg0imXsHQLLt6+NzQ1LQeLMa7y9LuCxbYXpArW7fDX2Gl+Ol175E1JUsVYcRQaFHbvklf9JTe0hkkBJU6bZxGZTnD/TwfIk0K4hx4Yye5dzoTiOtbEB7gBGNMMSzJiQze2DphC5N+ajBBX8BXr5U5IaqpRdvNdauN859Fg1Ux/8iu7oXZsnMx8hwwOl3I0j+t0vms86iMfKn8lfpLrn+tjEgHQ0meXfI+3TOxQV/ZMEx9gtdPkx49bCs1p410DQMqkqPHL1hqpFxzdaADhiI2Z8UwiuufBcfX4cNCpcOv87cR9PUwh6KwI4E8UJeKGxIoVRpxjZPjFyyjSkpQwb2jgZDutXzMDea70nP676TIJEFmL7QLm3uYuxoNqrQJJxS7ETU7lC+A92IFf6lgr1WpySCi4OjXTO1PPYqaeH5ZnBZ9aMKvcWG1yv9VOcHuApeg4Ll0gL98X5YejoTd27+VRqIg1RAalnsv8CBg5jB1J95Okq3X8E61CSRB77TxQq+txFZ6NalfjS49AV6Y19pBftXOBnbJVjxrV8P2aqoULnGws4Fe9l7rJ1IrA7EjHc55Jqqiq1tmjAEbDnVzSaAXELAnkHXuDTLjmlRTHhh+0335wmlHZS0ob4CSkb7rgGGnaAd5K9ORG077W1W3aWN/StF1pGBi34LgRqhaOcCJ9HAuJo9MijcJ2pQgJ4ek13E8okQFmh6pgxhrsBYIejS7Zs2xP94XCk7OP9NK+QDBTJr0VEGfBfDkgPP2kFjchUvuh+LPtOiISsefWBn0itfJotRpaiCROc0lSQB1uP9qqur+w4KkPrcxFK0Te3uFD4Ubh8d2Q8ial3Q41jioHwb9/vkhj3sQ21yUTJk/pxY3qAvQiqY7c6NeqXPcrGMdhpBG3PJQkoXkEfe10MfeE/JlIU2XrqTpnWFPX5bNkAI5gxN4SrBvFO/OAU8exrJ6imuo438YLsPsCafqAKO4azUmRNtIfUR6MHgJZ2tU5WjgubtD+8wV3eE//yDVc6zpR1+XADzgKOLY1Ea7vfthHKCV+6VNVLJHRdeL7/ldCzzkqAYOPK/gjuJucSOevj7CmLZs3Riqq2xUnFlRx9W55x4YAbIQ3aRkMu6HkpTfaS+Ooyv3IAK6zMc0Bj3XeK2ZyVrXgdwLeKmWURl10KdS/QYEeXLjHxHfN9QNNqK9s3JlkuTyulXCOG8pro+3OcaiPNQuCA9cTxPT5sQCyrjZuvgHuK+H57h10SnfINREPSsQuYTkiZ6wBSe17rya4aY2A9UBvu6Kwr9pBTHJb0UfuIl8QrMNHVv77OJ+L0Ot323e8z0bm55L0w1GttAKW1G/Xz6WQ4Irry5nVCK7dEQ9OUlMqgxiThPG5hZSFPHt1qGNkAc/QAOdvY1wHij6B/PdvchTYGfEzcrRkFOgRVWZ8DJCC8R1C1TztrIdxhXiRa/uStoFpuO5sUNreDlLpO4BILylzKW+broa/2KHbEMR5YFpk0kKZtvb3ycnd6bxBCrjwAetTmHOJUK8z/PGjXAgZrRg7boe+bUpmwIWqMgsIs+P3GDL8iK9Dfm6gWHGs7WqbD0k9uT2e1yegLArXhwtThZ/zv66X6LpwPe5NhFoLSE2S6rW87USRcEYNJ1tVDk3v1sRTmiJmsWJMOoH/m+Bkds+LjIpPdviOu1F7V6Rh/M8wILtIszXx9uXoVFXKDnHfioKUFYIZ+lTagxh+L58thMobGc3awI1jfXfGWzEjM7vpGOIpIXYkfRqirWcNLbRguYKRbLdWSKQHDBulEzOeptJaRmJ+FQKgJw5Bky5iDSE/VKN/ocW/MUM8TxyF2BZQvfffNuGIj/lFmXxFuA8+Pnk5Cw70LwqT1aAHG7gA92qE3EhfgCscW3DNe2+mgsvdKtjyi/xZYplzsTUsTujoeRDzRiJJs2/BCoEJD19jIgU5AH+zWoaLPKqGhO66HZk2fiRHzQ0t8/o4oS32jYHD6O7+7FoMSHEHWAo7rzdR3jgIfO2dJhBTz8obczeHWB3Lg5TBzVprj7YbtsStUgTLYeIgDpUYe1+v5HoMV/FhUzuqiHqc/T+bG9DCds8UVSNIMCzu9HukmooFdbJL7qRlXFvBxaecSIU3FHv6NeQFcPPQ6uO6EU2g8Vq1LShOUCZ18B/6lnQaav5nI0U1tAEM47nZ6aJqd0HUwitFpf4OBBLfNRoxF2Qjs7AaSZHbS61pO/dwNdZmfWDKDq+6kIPQXQHIyC9eJC3N75IzNhahPEDUwCGqZ+QzmFzRGyGiaGfrhvpE1OSIf42i3EDwkUTjjU5G2aqpjxDKdKMiaE3B+zYvLHf6S1fAY9Xz28VCMv0B6hvuYkO3wayZ5TW0osiNWZh1lkEdS6uhDGr1Y4pU2xlZppRUUnby68YaOB1JiEe0MI65aM8sNTeaQFRyyoCWUWI6iE5VDpIY68Pte3K3cexfuwZohT8eSzZpbPJYPtpyGLOAxq0lWC0Ld5NncsBdOimBJ+00lAftheatS4X74vBQS0Q4OjxUzmJ1pryN8rwwpTdItparzxm8vRXbeJJFpFmxF4yo993m7oSWjI5QB+L5fEz0FjkIY+4DkyIKw+Qd3X3Q7HcnBdxUCn5YwwCyUwDuqeSqtF5ii6SFgf4q/v0gHoMiFkU+9MsmrNv4Tki7BoYgndHu9h3EG/iDG2l0V0rzBgDToZgw7HQnv/Po/7zJOaCdCTuISorRFTiKjS2rwfvEiR0wqqUKlrztS3zZ9Zaeu01Dgf+GWhw0YGCAQefWY72ogpfoPE5zZAuzWlaCwOb/FVEyqS7VGt6qOdiXj4v0ZFXqZcVVS9cAABU5wff32aLZe2+92ApGAA8MwpuHWrcvUICO54Z7V2UBNf6LzrGPHutwbNG2jWMY4hL1l54p8v8pXwWBtFIojt3rlobBUhN/U1XB43aIeV+kx6oqBia1czyoZJxq+Z5EGAtWyY0yoOCc2YmH3MRqur8OATLBsWnyxjvQvoAC0KhgwmWGGPcXbvjMQJUCHvkG3J+eJkwDNK0HPJ4LYdlk0DSex8nZ9zTZul63aaotOoj1CTWAOoqCk8GzCQ9CQweWULgCtEFOpGvA+cg5O4DZTdwLhzRQQG6z/NPCeiBlWXOKMq7tMdtR9AcMDQOFiBNAGP3GgyyYMoXCW3ZfbtEktQTgiCO6xFH+KiAiK5EbaP6AeiLiM02M630iSANOsZ2xWdZj8+JXpA4lazghw2trYWfeNlFz7WxYFRIHrCYDOUMMxn40/Jo65Pb/Oj+Ju1rsIHqD7LzQn+Ie4jLZj5cDgrZopBPzCx7VuZe6M9zs85VS9HR9AXloMU04MO/krSN4REzQm0KSQdMVTdnVd4a+hFPTaSiIL96xMsJX7bYZ061NjqZlpsf0BQLwgznV7wGigF5CRFOMc1DeLuctFvzs983B97DHdIdrHrus6ndh5m8YJsDPvKZI0fVEEFHFPHRpL/VenLtAwHmb1vrfekB+66uOhk0AV4AP+OVAMwrTX9sVl4U23fVkS8FZxyyw5Dq/o/KxKj2C2Gf0FTOIT71z9eUwdOF4M/zgxfjzLDE+a4pgv1S+cv+GZ6NLaBir1gmxGYVzjrsj63d86D7DseRU0dRDkwPTiLaBPF55SztzulT5qoN8r7iQrX+WPAzSHl2ThPDC93zq0C/WUkFH3Ws9iYzFfQQrLH2pZUzpDr2+g0pC8ooU2NzK4C/ROP83nHFNSngy5Y7BLtRdKfJG6W1pkSJkuT8DYmNHldeeSBrwdmDJFGNi0ZqxioqhMY6oum4sooy2ny4BS2EK3JD5Y0Gpmt0m5gXeIyECaMbSXgqAq2wE338ijX0/ZLMab/1E4vRPX5HJrydYA6nB3+L/ppyWg79yTqNPGe4q2KjsnGm7PbNJKwSdcZo62DxBc4nVPHSSOz2ggc6EorOQsWIu8urMvhbyMmCc38SpzL/V+ipnwf3un4nh+ouuyxcuKI9D2pLd9c07ZLlJgomx7pK5gCcnIGVNdVm8pswneYngEQbpi/rNZPHM/3Rib82W1OFzsvMZhii4N/yDmPTQpP78d9AbwDMXWvUtNNK4wl9Z4170pbqeogwkpzbhsIkxP3CfNbFAsZ6Yb1WBiYdLUzMIa7P+30MhiHWMNKS69VjvQug2+U7yzxWkLSgcY0QWOqQJz60fONztUvUC9dTuTGsF8hxa5dxDhENNSmH0cUbeHjcnnzETSwIPjhp0xG8SbBqSsDTpU75a5/QqdIKenj8ItwLOrxnpmNP/kr05VI8rG0qtgXB2gliD85VJI9i9vT61l+yFk77ejEyjxRgdV9jlzH+E8zM3H2f2AMhG0xm2zUpatbQ5/8vNcXFOnFYICEmruCHbooT/KPAiztee586XtzoXR4nX39+EojxUYYma9wiD27nE/C+oBXuwrA9s8NkQzRu8i90TgweyCXHO8yNOLmZieIKN1ZPH4Zl1ukDWZr5ASyh622o5ScoVzzGWK8tiDlz/UWQ/5OUN0oWkdi8ev+RmUmG7P9KugHLWMAefW/qWrDLn/zTYC0xMiZh/ipe4t0W84PGsTNkSch0ECiUy5l7KBRNBS8L7tqRzq9SnejESPjTWFOg4jwCH3Hdr3j2WanznTjKJvQhImOncnldrB3xM4xwdZQ/DyJxEKt5KwcMyBEbBAHsKdZ3rWltqE6OoJ3ZnCelKBASTfjntSKam8h3P+ZTUJPxRNPI1Q7msOdPyY8UPRPyIcvZU5JAXaBp6OPkcLAYKud16yzGkW2gJeGRlrrAc08jzLbtAiNoJGHOCHVYuSlUkSCQ62Ya/dEcdKHoAHWcQsFPNfzAuEjFUjmtCUZNkvHDfuSj96Sx7mk7n7+ci1gb+ME2CPLB/SavNmxxQOHvZJX577bdGbjlxw+e11v/lPRS7Mf2lRSGaf9dEnoilGbkaPm3Eyv0LseSAAoSW+IIitDPWTVdjPJaYqNqBGDQ//et+2HLC1Ag2F0YXzAj2uK5q/n2CpUcHplDMpJ/4j5nvVVRc1QoBc3GZlwdRx5rzNiYA3fmiZl/zwVbe9OU1GBe1rT28DjRNDvE0W8TUKU/N/kSDBcI8nxFicKmGsXr2r9UkJxvp81OpMbskoCs7JVsVKdiIqErNZs3g7V4ADUiWzQ/ymJS92Lii814AWdfnjfUe21lnYTw4+loiqcJ319IJJjVxHs3Rbv1XrFQqQSEGTrxMtrwGlyHI6q+z2wRwbUaEbO/FJ1Ni0i3gOz1cBjII0wJxfRlc85YE7QdIZqfPsnY48bQKGmEkqJL3pGljaG2p8NKu4BuEbNKkW56F4Vn4/jmCc8e78agRwmpgopK4n4UvFxFNR+N3WlTeUh89XTxPSlZETFWSMCC38e4yoOdFdjRtTgfLp1XMVw4UQJkh8AEtRvqrViVNFOLrD6R2fey+jV8xMcBwpOFQvBvU1bH2GMbF+9iUXpGuzmXvW5QaOd3uAnZkNxWjBO6EstsecubvXm7HYtgO0nyjH/Nqsrtj4qNbgZpBGJKK3ggIMOXm484+D/XQyzaYA4sfgvylUyGjD7/qNXt6Djl3r41N9SQhiiNxFvYy/pJ5VrbqiRORfy+PRACoZ0CYf0XkjbBc8Xe5pdiS3Z2UWDiG6TRNyeo8ve4pXcCL98JUx2oa98e07CKsWCdeA3GVSjPWWbzTDsvd2v7i+rZimErmN+Eml20+5U6EMRPUB3/fBap+E/Sb2hdKW8JcMFkCDGHFuOZkHKu94XeIVGu/mkJ6M8r89+t5wotvoSORMASSDQXS0ehUBy7eTDpR70lYBNTeL2PRbqcVBz7G9fdr6gR/cTl9NSHnlYHhh51GzUDSujY/+nAGLsFFbYK+wP1TeHa6f4obeQwJP/j3pCC0dgX4UEgKO7nNK7rNv2wGrAUUqEn7AzCTN5u8BNyUITw/yuxnho2yybumCviqBsgCGpcCBPrGHxguso/Miw4EteHX+eMT4HG+5xIOsKfhTul4WVDV78moSzd5XPjX5lQnGNc/OGqx7z5Um8W3riXlmwTG45Fr2qC8TvMFI7blp0MasOMDGxflFItt2RI7nAyHl9WWDzQHvByaol505gyvW0YIKn45zhS25OSrJD0ewa8DPraaFgFv89HHd/Zew3T+dqEq2HYKnVvFnT3ckCfV0hZEA7EYflBImgDgKv3lmXQ3r4VijkiC++ZdJiZl7dQ7wJPO9ifvYtyzeqMFon/NBTyKK0mwj61YR5cZKYEqm1PB8uXG+rmIbAOj5IX7zJbTTWjx8sZ5/l551c7fLTigWsiV3c0Z8ssaaYXz3uxHordjKh/lTuzVO9+817G0m//p9FHvcJWAZsX6xKAUNGER6/EoUfOxfUgxNx4btt2Ixhwu0rwqj5oZacc5jomr4MP35qo=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74794" y="1858249"/>
            <a:ext cx="5165631" cy="432491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122" tIns="42122" rIns="42122" bIns="421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 err="1">
              <a:solidFill>
                <a:schemeClr val="bg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1" name="Sticker45673"/>
          <p:cNvGrpSpPr/>
          <p:nvPr>
            <p:custDataLst>
              <p:tags r:id="rId3"/>
            </p:custDataLst>
          </p:nvPr>
        </p:nvGrpSpPr>
        <p:grpSpPr>
          <a:xfrm>
            <a:off x="1925039" y="1940857"/>
            <a:ext cx="1185427" cy="247652"/>
            <a:chOff x="8400187" y="1299089"/>
            <a:chExt cx="979692" cy="247652"/>
          </a:xfrm>
        </p:grpSpPr>
        <p:sp>
          <p:nvSpPr>
            <p:cNvPr id="32" name="StickerText45673"/>
            <p:cNvSpPr txBox="1"/>
            <p:nvPr/>
          </p:nvSpPr>
          <p:spPr>
            <a:xfrm>
              <a:off x="8400187" y="1315193"/>
              <a:ext cx="979692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ctr"/>
              <a:r>
                <a:rPr lang="en-US" sz="1400" b="1" cap="all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estimated</a:t>
              </a:r>
            </a:p>
          </p:txBody>
        </p:sp>
        <p:cxnSp>
          <p:nvCxnSpPr>
            <p:cNvPr id="33" name="StickerLineTop45673"/>
            <p:cNvCxnSpPr/>
            <p:nvPr/>
          </p:nvCxnSpPr>
          <p:spPr>
            <a:xfrm>
              <a:off x="8465974" y="1299089"/>
              <a:ext cx="848117" cy="0"/>
            </a:xfrm>
            <a:prstGeom prst="line">
              <a:avLst/>
            </a:prstGeom>
            <a:ln w="38100" cmpd="dbl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ickerLineBottom45673"/>
            <p:cNvCxnSpPr/>
            <p:nvPr/>
          </p:nvCxnSpPr>
          <p:spPr>
            <a:xfrm>
              <a:off x="8465974" y="1546741"/>
              <a:ext cx="848117" cy="0"/>
            </a:xfrm>
            <a:prstGeom prst="line">
              <a:avLst/>
            </a:prstGeom>
            <a:ln w="38100" cmpd="dbl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993531" y="2910251"/>
            <a:ext cx="4352192" cy="10726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36828" y="1898365"/>
            <a:ext cx="872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~8.4% annual growth</a:t>
            </a:r>
          </a:p>
        </p:txBody>
      </p:sp>
    </p:spTree>
    <p:extLst>
      <p:ext uri="{BB962C8B-B14F-4D97-AF65-F5344CB8AC3E}">
        <p14:creationId xmlns:p14="http://schemas.microsoft.com/office/powerpoint/2010/main" val="51411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342900"/>
            <a:ext cx="8458200" cy="673100"/>
          </a:xfrm>
        </p:spPr>
        <p:txBody>
          <a:bodyPr>
            <a:noAutofit/>
          </a:bodyPr>
          <a:lstStyle/>
          <a:p>
            <a:r>
              <a:rPr lang="en-US" sz="2800" b="1" dirty="0"/>
              <a:t>Customer adoption of Distributed Energy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75638" y="6265863"/>
            <a:ext cx="563562" cy="363537"/>
          </a:xfrm>
        </p:spPr>
        <p:txBody>
          <a:bodyPr/>
          <a:lstStyle/>
          <a:p>
            <a:fld id="{9D8E45A3-42C9-44F2-94DF-1BA6D42050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7419"/>
            <a:ext cx="7213567" cy="443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162657" y="4289640"/>
            <a:ext cx="6381143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543800" y="4114800"/>
            <a:ext cx="1295400" cy="7589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5% penetration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8046" y="4330903"/>
            <a:ext cx="743330" cy="4245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3554" y="3251970"/>
            <a:ext cx="743330" cy="4245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CA, HI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629" y="6402685"/>
            <a:ext cx="6036906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800" dirty="0"/>
              <a:t>Source: NREL paper 2015</a:t>
            </a:r>
          </a:p>
        </p:txBody>
      </p:sp>
    </p:spTree>
    <p:extLst>
      <p:ext uri="{BB962C8B-B14F-4D97-AF65-F5344CB8AC3E}">
        <p14:creationId xmlns:p14="http://schemas.microsoft.com/office/powerpoint/2010/main" val="2583703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73" y="365127"/>
            <a:ext cx="8720254" cy="611418"/>
          </a:xfrm>
        </p:spPr>
        <p:txBody>
          <a:bodyPr>
            <a:noAutofit/>
          </a:bodyPr>
          <a:lstStyle/>
          <a:p>
            <a:r>
              <a:rPr lang="en-US" sz="2400" b="1" dirty="0"/>
              <a:t>Details Matter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73" y="2174355"/>
            <a:ext cx="4078773" cy="330325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dirty="0"/>
              <a:t>New York’s REV (Reforming the Energy Vision) initiative is leading the state’s energy transformation</a:t>
            </a:r>
          </a:p>
          <a:p>
            <a:pPr lvl="1"/>
            <a:r>
              <a:rPr lang="en-US" sz="1600" b="1" dirty="0"/>
              <a:t>Incumbent utilities </a:t>
            </a:r>
            <a:r>
              <a:rPr lang="en-US" sz="1600" dirty="0"/>
              <a:t>will play the role of Distribution System Platform Provider and Distribution System Operator (DSO)</a:t>
            </a:r>
          </a:p>
          <a:p>
            <a:pPr lvl="1"/>
            <a:r>
              <a:rPr lang="en-US" sz="1600" b="1" dirty="0"/>
              <a:t>Third Party providers </a:t>
            </a:r>
            <a:r>
              <a:rPr lang="en-US" sz="1600" dirty="0"/>
              <a:t>have opportunities to aggregate distributed energy resources (DERs) and participate in competitive solicitations for non-wire alternatives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84077" y="2218316"/>
            <a:ext cx="4448050" cy="3215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–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California regulators are driving proceedings that collectively define a holistic approach to DER integration and markets</a:t>
            </a:r>
          </a:p>
          <a:p>
            <a:pPr lvl="1"/>
            <a:r>
              <a:rPr lang="en-US" sz="1600" dirty="0"/>
              <a:t>Distribution Resources Plan (DRP)</a:t>
            </a:r>
          </a:p>
          <a:p>
            <a:pPr lvl="1"/>
            <a:r>
              <a:rPr lang="en-US" sz="1600" dirty="0"/>
              <a:t>Integrated Distributed Energy Resources (IDER)</a:t>
            </a:r>
          </a:p>
          <a:p>
            <a:pPr lvl="1"/>
            <a:r>
              <a:rPr lang="en-US" sz="1600" dirty="0"/>
              <a:t>Distributed Energy Resources Providers (DERP) </a:t>
            </a:r>
          </a:p>
          <a:p>
            <a:pPr lvl="1"/>
            <a:r>
              <a:rPr lang="en-US" sz="1600" dirty="0"/>
              <a:t>Early DSO opportunities limited to procuring grid services and DER aggregation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477" y="1160599"/>
            <a:ext cx="7121769" cy="61555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"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 decisions come from experience. Experience comes from making bad decisions." 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Mark Twain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5789" y="5594849"/>
            <a:ext cx="712176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Start a proceeding on DER Integration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49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9039"/>
            <a:ext cx="7886700" cy="51564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 have to get it right!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Q and A?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8138" y="2498967"/>
            <a:ext cx="8348662" cy="11058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“The Devil is in the details, but so is salvation.” </a:t>
            </a:r>
            <a:br>
              <a:rPr lang="en-US" dirty="0"/>
            </a:br>
            <a:r>
              <a:rPr lang="en-US" dirty="0"/>
              <a:t>― </a:t>
            </a:r>
            <a:r>
              <a:rPr lang="en-US" dirty="0">
                <a:hlinkClick r:id="rId2"/>
              </a:rPr>
              <a:t>Hyman G. Rickover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3A095-613F-4E3F-BFA7-0A80FD355C62}" type="slidenum">
              <a:rPr lang="en-US" sz="10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5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46" y="1029229"/>
            <a:ext cx="7076698" cy="4495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45255" y="1699975"/>
            <a:ext cx="4555657" cy="2627102"/>
            <a:chOff x="3056274" y="2004775"/>
            <a:chExt cx="4555657" cy="2627102"/>
          </a:xfrm>
        </p:grpSpPr>
        <p:grpSp>
          <p:nvGrpSpPr>
            <p:cNvPr id="78" name="Group 77"/>
            <p:cNvGrpSpPr/>
            <p:nvPr/>
          </p:nvGrpSpPr>
          <p:grpSpPr>
            <a:xfrm rot="4442952">
              <a:off x="4334643" y="3737871"/>
              <a:ext cx="231003" cy="201637"/>
              <a:chOff x="5345932" y="5588311"/>
              <a:chExt cx="308004" cy="268849"/>
            </a:xfrm>
          </p:grpSpPr>
          <p:sp>
            <p:nvSpPr>
              <p:cNvPr id="24" name="Block Arc 23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Block Arc 24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Block Arc 25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Block Arc 26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19695083">
              <a:off x="3056274" y="3280675"/>
              <a:ext cx="261919" cy="92922"/>
              <a:chOff x="3639845" y="5053894"/>
              <a:chExt cx="462429" cy="16367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3790765" y="5069150"/>
                <a:ext cx="150920" cy="1331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Block Arc 31"/>
              <p:cNvSpPr/>
              <p:nvPr/>
            </p:nvSpPr>
            <p:spPr>
              <a:xfrm rot="16200000">
                <a:off x="3660100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5400000">
                <a:off x="391572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33"/>
              <p:cNvSpPr/>
              <p:nvPr/>
            </p:nvSpPr>
            <p:spPr>
              <a:xfrm rot="16200000">
                <a:off x="3606837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34"/>
              <p:cNvSpPr/>
              <p:nvPr/>
            </p:nvSpPr>
            <p:spPr>
              <a:xfrm rot="5400000">
                <a:off x="397160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19180744">
              <a:off x="3694111" y="3188614"/>
              <a:ext cx="261919" cy="92922"/>
              <a:chOff x="3639845" y="5053894"/>
              <a:chExt cx="462429" cy="16367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790765" y="5069150"/>
                <a:ext cx="150920" cy="1331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16200000">
                <a:off x="3660100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/>
              <p:cNvSpPr/>
              <p:nvPr/>
            </p:nvSpPr>
            <p:spPr>
              <a:xfrm rot="5400000">
                <a:off x="391572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lock Arc 39"/>
              <p:cNvSpPr/>
              <p:nvPr/>
            </p:nvSpPr>
            <p:spPr>
              <a:xfrm rot="16200000">
                <a:off x="3606837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Block Arc 40"/>
              <p:cNvSpPr/>
              <p:nvPr/>
            </p:nvSpPr>
            <p:spPr>
              <a:xfrm rot="5400000">
                <a:off x="397160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9336580">
              <a:off x="3228167" y="2912774"/>
              <a:ext cx="261919" cy="92922"/>
              <a:chOff x="3639845" y="5053894"/>
              <a:chExt cx="462429" cy="163674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790765" y="5069150"/>
                <a:ext cx="150920" cy="1331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Block Arc 43"/>
              <p:cNvSpPr/>
              <p:nvPr/>
            </p:nvSpPr>
            <p:spPr>
              <a:xfrm rot="16200000">
                <a:off x="3660100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Block Arc 44"/>
              <p:cNvSpPr/>
              <p:nvPr/>
            </p:nvSpPr>
            <p:spPr>
              <a:xfrm rot="5400000">
                <a:off x="391572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Block Arc 45"/>
              <p:cNvSpPr/>
              <p:nvPr/>
            </p:nvSpPr>
            <p:spPr>
              <a:xfrm rot="16200000">
                <a:off x="3606837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5400000">
                <a:off x="397160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19695083">
              <a:off x="4583675" y="2952658"/>
              <a:ext cx="261919" cy="92922"/>
              <a:chOff x="3639845" y="5053894"/>
              <a:chExt cx="462429" cy="163674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3790765" y="5069150"/>
                <a:ext cx="150920" cy="1331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Block Arc 49"/>
              <p:cNvSpPr/>
              <p:nvPr/>
            </p:nvSpPr>
            <p:spPr>
              <a:xfrm rot="16200000">
                <a:off x="3660100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Block Arc 50"/>
              <p:cNvSpPr/>
              <p:nvPr/>
            </p:nvSpPr>
            <p:spPr>
              <a:xfrm rot="5400000">
                <a:off x="391572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Block Arc 51"/>
              <p:cNvSpPr/>
              <p:nvPr/>
            </p:nvSpPr>
            <p:spPr>
              <a:xfrm rot="16200000">
                <a:off x="3606837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Block Arc 52"/>
              <p:cNvSpPr/>
              <p:nvPr/>
            </p:nvSpPr>
            <p:spPr>
              <a:xfrm rot="5400000">
                <a:off x="397160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19695083">
              <a:off x="4925748" y="3904634"/>
              <a:ext cx="261919" cy="92922"/>
              <a:chOff x="3639845" y="5053894"/>
              <a:chExt cx="462429" cy="163674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790765" y="5069150"/>
                <a:ext cx="150920" cy="1331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Block Arc 55"/>
              <p:cNvSpPr/>
              <p:nvPr/>
            </p:nvSpPr>
            <p:spPr>
              <a:xfrm rot="16200000">
                <a:off x="3660100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Block Arc 56"/>
              <p:cNvSpPr/>
              <p:nvPr/>
            </p:nvSpPr>
            <p:spPr>
              <a:xfrm rot="5400000">
                <a:off x="391572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Block Arc 57"/>
              <p:cNvSpPr/>
              <p:nvPr/>
            </p:nvSpPr>
            <p:spPr>
              <a:xfrm rot="16200000">
                <a:off x="3606837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Block Arc 58"/>
              <p:cNvSpPr/>
              <p:nvPr/>
            </p:nvSpPr>
            <p:spPr>
              <a:xfrm rot="5400000">
                <a:off x="397160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19695083">
              <a:off x="4657551" y="4538955"/>
              <a:ext cx="261919" cy="92922"/>
              <a:chOff x="3639845" y="5053894"/>
              <a:chExt cx="462429" cy="163674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790765" y="5069150"/>
                <a:ext cx="150920" cy="1331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Block Arc 61"/>
              <p:cNvSpPr/>
              <p:nvPr/>
            </p:nvSpPr>
            <p:spPr>
              <a:xfrm rot="16200000">
                <a:off x="3660100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Block Arc 62"/>
              <p:cNvSpPr/>
              <p:nvPr/>
            </p:nvSpPr>
            <p:spPr>
              <a:xfrm rot="5400000">
                <a:off x="391572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Block Arc 63"/>
              <p:cNvSpPr/>
              <p:nvPr/>
            </p:nvSpPr>
            <p:spPr>
              <a:xfrm rot="16200000">
                <a:off x="3606837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Block Arc 64"/>
              <p:cNvSpPr/>
              <p:nvPr/>
            </p:nvSpPr>
            <p:spPr>
              <a:xfrm rot="5400000">
                <a:off x="397160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rot="2385282">
              <a:off x="5839115" y="2920792"/>
              <a:ext cx="261919" cy="92922"/>
              <a:chOff x="3639845" y="5053894"/>
              <a:chExt cx="462429" cy="163674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790765" y="5069150"/>
                <a:ext cx="150920" cy="1331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Block Arc 67"/>
              <p:cNvSpPr/>
              <p:nvPr/>
            </p:nvSpPr>
            <p:spPr>
              <a:xfrm rot="16200000">
                <a:off x="3660100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Block Arc 68"/>
              <p:cNvSpPr/>
              <p:nvPr/>
            </p:nvSpPr>
            <p:spPr>
              <a:xfrm rot="5400000">
                <a:off x="391572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Block Arc 69"/>
              <p:cNvSpPr/>
              <p:nvPr/>
            </p:nvSpPr>
            <p:spPr>
              <a:xfrm rot="16200000">
                <a:off x="3606837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Block Arc 70"/>
              <p:cNvSpPr/>
              <p:nvPr/>
            </p:nvSpPr>
            <p:spPr>
              <a:xfrm rot="5400000">
                <a:off x="397160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 rot="19695083">
              <a:off x="4865371" y="3334736"/>
              <a:ext cx="261919" cy="92922"/>
              <a:chOff x="3639845" y="5053894"/>
              <a:chExt cx="462429" cy="163674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790765" y="5069150"/>
                <a:ext cx="150920" cy="1331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Block Arc 73"/>
              <p:cNvSpPr/>
              <p:nvPr/>
            </p:nvSpPr>
            <p:spPr>
              <a:xfrm rot="16200000">
                <a:off x="3660100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Block Arc 74"/>
              <p:cNvSpPr/>
              <p:nvPr/>
            </p:nvSpPr>
            <p:spPr>
              <a:xfrm rot="5400000">
                <a:off x="391572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Block Arc 75"/>
              <p:cNvSpPr/>
              <p:nvPr/>
            </p:nvSpPr>
            <p:spPr>
              <a:xfrm rot="16200000">
                <a:off x="3606837" y="5086903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Block Arc 76"/>
              <p:cNvSpPr/>
              <p:nvPr/>
            </p:nvSpPr>
            <p:spPr>
              <a:xfrm rot="5400000">
                <a:off x="3971609" y="5086902"/>
                <a:ext cx="163673" cy="97657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4442952">
              <a:off x="4792029" y="3478037"/>
              <a:ext cx="231003" cy="201637"/>
              <a:chOff x="5345932" y="5588311"/>
              <a:chExt cx="308004" cy="268849"/>
            </a:xfrm>
          </p:grpSpPr>
          <p:sp>
            <p:nvSpPr>
              <p:cNvPr id="91" name="Block Arc 90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Block Arc 91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Block Arc 92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Block Arc 93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4442952">
              <a:off x="5149841" y="3250039"/>
              <a:ext cx="231003" cy="201637"/>
              <a:chOff x="5345932" y="5588311"/>
              <a:chExt cx="308004" cy="268849"/>
            </a:xfrm>
          </p:grpSpPr>
          <p:sp>
            <p:nvSpPr>
              <p:cNvPr id="96" name="Block Arc 95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Block Arc 96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Block Arc 97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lock Arc 98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 rot="4442952">
              <a:off x="5512130" y="3646167"/>
              <a:ext cx="231003" cy="201637"/>
              <a:chOff x="5345932" y="5588311"/>
              <a:chExt cx="308004" cy="268849"/>
            </a:xfrm>
          </p:grpSpPr>
          <p:sp>
            <p:nvSpPr>
              <p:cNvPr id="101" name="Block Arc 100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Block Arc 101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Block Arc 102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Block Arc 103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 rot="4442952">
              <a:off x="5566133" y="3002451"/>
              <a:ext cx="231003" cy="201637"/>
              <a:chOff x="5345932" y="5588311"/>
              <a:chExt cx="308004" cy="268849"/>
            </a:xfrm>
          </p:grpSpPr>
          <p:sp>
            <p:nvSpPr>
              <p:cNvPr id="106" name="Block Arc 105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Block Arc 106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Block Arc 107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Block Arc 108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 rot="4442952">
              <a:off x="6338557" y="2273542"/>
              <a:ext cx="231003" cy="201637"/>
              <a:chOff x="5345932" y="5588311"/>
              <a:chExt cx="308004" cy="268849"/>
            </a:xfrm>
          </p:grpSpPr>
          <p:sp>
            <p:nvSpPr>
              <p:cNvPr id="111" name="Block Arc 110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Block Arc 111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lock Arc 112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Block Arc 113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 rot="4442952">
              <a:off x="6043961" y="2443619"/>
              <a:ext cx="231003" cy="201637"/>
              <a:chOff x="5345932" y="5588311"/>
              <a:chExt cx="308004" cy="268849"/>
            </a:xfrm>
          </p:grpSpPr>
          <p:sp>
            <p:nvSpPr>
              <p:cNvPr id="116" name="Block Arc 115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Block Arc 116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Block Arc 117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Block Arc 118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 rot="4442952">
              <a:off x="5852858" y="3804297"/>
              <a:ext cx="231003" cy="201637"/>
              <a:chOff x="5345932" y="5588311"/>
              <a:chExt cx="308004" cy="268849"/>
            </a:xfrm>
          </p:grpSpPr>
          <p:sp>
            <p:nvSpPr>
              <p:cNvPr id="121" name="Block Arc 120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Block Arc 121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Block Arc 122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Block Arc 123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 rot="4442952">
              <a:off x="6439550" y="4012583"/>
              <a:ext cx="231003" cy="201637"/>
              <a:chOff x="5345932" y="5588311"/>
              <a:chExt cx="308004" cy="268849"/>
            </a:xfrm>
          </p:grpSpPr>
          <p:sp>
            <p:nvSpPr>
              <p:cNvPr id="126" name="Block Arc 125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Block Arc 126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Block Arc 127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Block Arc 128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rot="4442952">
              <a:off x="6797976" y="3804061"/>
              <a:ext cx="231003" cy="201637"/>
              <a:chOff x="5345932" y="5588311"/>
              <a:chExt cx="308004" cy="268849"/>
            </a:xfrm>
          </p:grpSpPr>
          <p:sp>
            <p:nvSpPr>
              <p:cNvPr id="131" name="Block Arc 130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Block Arc 131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Block Arc 132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Block Arc 133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 rot="4442952">
              <a:off x="4214564" y="3014571"/>
              <a:ext cx="231003" cy="201637"/>
              <a:chOff x="5345932" y="5588311"/>
              <a:chExt cx="308004" cy="268849"/>
            </a:xfrm>
          </p:grpSpPr>
          <p:sp>
            <p:nvSpPr>
              <p:cNvPr id="136" name="Block Arc 135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Block Arc 136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Block Arc 137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Block Arc 138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 rot="4442952">
              <a:off x="4840948" y="2647827"/>
              <a:ext cx="231003" cy="201637"/>
              <a:chOff x="5345932" y="5588311"/>
              <a:chExt cx="308004" cy="268849"/>
            </a:xfrm>
          </p:grpSpPr>
          <p:sp>
            <p:nvSpPr>
              <p:cNvPr id="141" name="Block Arc 140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Block Arc 141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Block Arc 142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Block Arc 143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 rot="4442952">
              <a:off x="3466767" y="2568741"/>
              <a:ext cx="231003" cy="201637"/>
              <a:chOff x="5345932" y="5588311"/>
              <a:chExt cx="308004" cy="268849"/>
            </a:xfrm>
          </p:grpSpPr>
          <p:sp>
            <p:nvSpPr>
              <p:cNvPr id="146" name="Block Arc 145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Block Arc 146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Block Arc 147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Block Arc 148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 rot="4442952">
              <a:off x="4092511" y="2175710"/>
              <a:ext cx="231003" cy="201637"/>
              <a:chOff x="5345932" y="5588311"/>
              <a:chExt cx="308004" cy="268849"/>
            </a:xfrm>
          </p:grpSpPr>
          <p:sp>
            <p:nvSpPr>
              <p:cNvPr id="151" name="Block Arc 150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Block Arc 151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Block Arc 152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Block Arc 153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 rot="4442952">
              <a:off x="5046031" y="2078267"/>
              <a:ext cx="231003" cy="201637"/>
              <a:chOff x="5345932" y="5588311"/>
              <a:chExt cx="308004" cy="268849"/>
            </a:xfrm>
          </p:grpSpPr>
          <p:sp>
            <p:nvSpPr>
              <p:cNvPr id="156" name="Block Arc 155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Block Arc 156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Block Arc 157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Block Arc 158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 rot="4442952">
              <a:off x="7395611" y="2232159"/>
              <a:ext cx="231003" cy="201637"/>
              <a:chOff x="5345932" y="5588311"/>
              <a:chExt cx="308004" cy="268849"/>
            </a:xfrm>
          </p:grpSpPr>
          <p:sp>
            <p:nvSpPr>
              <p:cNvPr id="161" name="Block Arc 160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Block Arc 161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Block Arc 162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Block Arc 163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 rot="10800000">
              <a:off x="6888797" y="4082107"/>
              <a:ext cx="231003" cy="201637"/>
              <a:chOff x="5345932" y="5588311"/>
              <a:chExt cx="308004" cy="268849"/>
            </a:xfrm>
          </p:grpSpPr>
          <p:sp>
            <p:nvSpPr>
              <p:cNvPr id="166" name="Block Arc 165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Block Arc 166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Block Arc 167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Block Arc 168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 rot="10800000">
              <a:off x="3651690" y="2320765"/>
              <a:ext cx="231003" cy="201637"/>
              <a:chOff x="5345932" y="5588311"/>
              <a:chExt cx="308004" cy="268849"/>
            </a:xfrm>
          </p:grpSpPr>
          <p:sp>
            <p:nvSpPr>
              <p:cNvPr id="171" name="Block Arc 170"/>
              <p:cNvSpPr/>
              <p:nvPr/>
            </p:nvSpPr>
            <p:spPr>
              <a:xfrm rot="14295083">
                <a:off x="5355064" y="5737172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Block Arc 171"/>
              <p:cNvSpPr/>
              <p:nvPr/>
            </p:nvSpPr>
            <p:spPr>
              <a:xfrm rot="3495083">
                <a:off x="5519227" y="5635590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Block Arc 172"/>
              <p:cNvSpPr/>
              <p:nvPr/>
            </p:nvSpPr>
            <p:spPr>
              <a:xfrm rot="14295083">
                <a:off x="5320859" y="5758338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Block Arc 173"/>
              <p:cNvSpPr/>
              <p:nvPr/>
            </p:nvSpPr>
            <p:spPr>
              <a:xfrm rot="3495083">
                <a:off x="5555113" y="5613384"/>
                <a:ext cx="123895" cy="73750"/>
              </a:xfrm>
              <a:prstGeom prst="blockArc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 rot="6079694">
              <a:off x="7114457" y="2867584"/>
              <a:ext cx="201637" cy="231003"/>
              <a:chOff x="4859106" y="5411191"/>
              <a:chExt cx="268849" cy="308004"/>
            </a:xfrm>
          </p:grpSpPr>
          <p:grpSp>
            <p:nvGrpSpPr>
              <p:cNvPr id="178" name="Group 177"/>
              <p:cNvGrpSpPr/>
              <p:nvPr/>
            </p:nvGrpSpPr>
            <p:grpSpPr>
              <a:xfrm rot="4442952">
                <a:off x="4839529" y="5430768"/>
                <a:ext cx="308004" cy="268849"/>
                <a:chOff x="5345932" y="5588311"/>
                <a:chExt cx="308004" cy="268849"/>
              </a:xfrm>
            </p:grpSpPr>
            <p:sp>
              <p:nvSpPr>
                <p:cNvPr id="180" name="Block Arc 179"/>
                <p:cNvSpPr/>
                <p:nvPr/>
              </p:nvSpPr>
              <p:spPr>
                <a:xfrm rot="14295083">
                  <a:off x="5355064" y="5737172"/>
                  <a:ext cx="123895" cy="73750"/>
                </a:xfrm>
                <a:prstGeom prst="blockArc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Block Arc 180"/>
                <p:cNvSpPr/>
                <p:nvPr/>
              </p:nvSpPr>
              <p:spPr>
                <a:xfrm rot="3495083">
                  <a:off x="5519227" y="5635590"/>
                  <a:ext cx="123895" cy="73750"/>
                </a:xfrm>
                <a:prstGeom prst="blockArc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Block Arc 181"/>
                <p:cNvSpPr/>
                <p:nvPr/>
              </p:nvSpPr>
              <p:spPr>
                <a:xfrm rot="14295083">
                  <a:off x="5320859" y="5758338"/>
                  <a:ext cx="123895" cy="73750"/>
                </a:xfrm>
                <a:prstGeom prst="blockArc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" name="Block Arc 182"/>
                <p:cNvSpPr/>
                <p:nvPr/>
              </p:nvSpPr>
              <p:spPr>
                <a:xfrm rot="3495083">
                  <a:off x="5555113" y="5613384"/>
                  <a:ext cx="123895" cy="73750"/>
                </a:xfrm>
                <a:prstGeom prst="blockArc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9" name="Flowchart: Data 178"/>
              <p:cNvSpPr/>
              <p:nvPr/>
            </p:nvSpPr>
            <p:spPr>
              <a:xfrm>
                <a:off x="4938996" y="5484337"/>
                <a:ext cx="104637" cy="162155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 rot="6079694">
              <a:off x="5556135" y="1990092"/>
              <a:ext cx="201637" cy="231003"/>
              <a:chOff x="4859106" y="5411191"/>
              <a:chExt cx="268849" cy="308004"/>
            </a:xfrm>
          </p:grpSpPr>
          <p:grpSp>
            <p:nvGrpSpPr>
              <p:cNvPr id="185" name="Group 184"/>
              <p:cNvGrpSpPr/>
              <p:nvPr/>
            </p:nvGrpSpPr>
            <p:grpSpPr>
              <a:xfrm rot="4442952">
                <a:off x="4839529" y="5430768"/>
                <a:ext cx="308004" cy="268849"/>
                <a:chOff x="5345932" y="5588311"/>
                <a:chExt cx="308004" cy="268849"/>
              </a:xfrm>
            </p:grpSpPr>
            <p:sp>
              <p:nvSpPr>
                <p:cNvPr id="187" name="Block Arc 186"/>
                <p:cNvSpPr/>
                <p:nvPr/>
              </p:nvSpPr>
              <p:spPr>
                <a:xfrm rot="14295083">
                  <a:off x="5355064" y="5737172"/>
                  <a:ext cx="123895" cy="73750"/>
                </a:xfrm>
                <a:prstGeom prst="blockArc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Block Arc 187"/>
                <p:cNvSpPr/>
                <p:nvPr/>
              </p:nvSpPr>
              <p:spPr>
                <a:xfrm rot="3495083">
                  <a:off x="5519227" y="5635590"/>
                  <a:ext cx="123895" cy="73750"/>
                </a:xfrm>
                <a:prstGeom prst="blockArc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9" name="Block Arc 188"/>
                <p:cNvSpPr/>
                <p:nvPr/>
              </p:nvSpPr>
              <p:spPr>
                <a:xfrm rot="14295083">
                  <a:off x="5320859" y="5758338"/>
                  <a:ext cx="123895" cy="73750"/>
                </a:xfrm>
                <a:prstGeom prst="blockArc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Block Arc 189"/>
                <p:cNvSpPr/>
                <p:nvPr/>
              </p:nvSpPr>
              <p:spPr>
                <a:xfrm rot="3495083">
                  <a:off x="5555113" y="5613384"/>
                  <a:ext cx="123895" cy="73750"/>
                </a:xfrm>
                <a:prstGeom prst="blockArc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6" name="Flowchart: Data 185"/>
              <p:cNvSpPr/>
              <p:nvPr/>
            </p:nvSpPr>
            <p:spPr>
              <a:xfrm>
                <a:off x="4938996" y="5484337"/>
                <a:ext cx="104637" cy="162155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76" name="Title 1"/>
          <p:cNvSpPr txBox="1">
            <a:spLocks/>
          </p:cNvSpPr>
          <p:nvPr/>
        </p:nvSpPr>
        <p:spPr>
          <a:xfrm>
            <a:off x="281940" y="246416"/>
            <a:ext cx="8608519" cy="61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 Modern Grid Enables Clean Technologies</a:t>
            </a:r>
          </a:p>
        </p:txBody>
      </p:sp>
      <p:sp>
        <p:nvSpPr>
          <p:cNvPr id="196" name="Content Placeholder 2"/>
          <p:cNvSpPr txBox="1">
            <a:spLocks/>
          </p:cNvSpPr>
          <p:nvPr/>
        </p:nvSpPr>
        <p:spPr bwMode="auto">
          <a:xfrm>
            <a:off x="365117" y="5713665"/>
            <a:ext cx="8673368" cy="6081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30188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030288" indent="-231775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76363" indent="-17780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4825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232025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689225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146425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603625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338"/>
              </a:spcAft>
              <a:buClr>
                <a:srgbClr val="000000"/>
              </a:buClr>
              <a:buNone/>
            </a:pPr>
            <a:r>
              <a:rPr lang="en-US" kern="0" dirty="0">
                <a:solidFill>
                  <a:srgbClr val="32323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 benefits to customers include increased safety, reliability, access to affordable programs, and ability to adopt new clean and distributed technologies</a:t>
            </a:r>
          </a:p>
        </p:txBody>
      </p:sp>
    </p:spTree>
    <p:extLst>
      <p:ext uri="{BB962C8B-B14F-4D97-AF65-F5344CB8AC3E}">
        <p14:creationId xmlns:p14="http://schemas.microsoft.com/office/powerpoint/2010/main" val="278332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" y="246416"/>
            <a:ext cx="8608519" cy="6114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Distribution Power Grid of the Future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454" y="1609785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r>
              <a:rPr lang="en-US" dirty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One-Way Electricity Flow</a:t>
            </a:r>
          </a:p>
          <a:p>
            <a:pPr marL="228600" indent="-228600" eaLnBrk="0" fontAlgn="base" hangingPunct="0">
              <a:spcBef>
                <a:spcPts val="384"/>
              </a:spcBef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designed to generate electricity from large central plant</a:t>
            </a:r>
          </a:p>
          <a:p>
            <a:pPr marL="228600" indent="-228600" eaLnBrk="0" fontAlgn="base" hangingPunct="0">
              <a:spcBef>
                <a:spcPts val="384"/>
              </a:spcBef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Very few distributed energy resources—but increasing</a:t>
            </a:r>
          </a:p>
          <a:p>
            <a:pPr marL="228600" indent="-228600" eaLnBrk="0" fontAlgn="base" hangingPunct="0">
              <a:spcBef>
                <a:spcPts val="384"/>
              </a:spcBef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Limited situational awareness and visualization tools for power grid operators</a:t>
            </a:r>
          </a:p>
          <a:p>
            <a:pPr eaLnBrk="0" fontAlgn="base" hangingPunct="0">
              <a:spcBef>
                <a:spcPts val="1200"/>
              </a:spcBef>
            </a:pPr>
            <a:endParaRPr lang="en-US" sz="1600" dirty="0">
              <a:solidFill>
                <a:schemeClr val="tx2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1609785"/>
            <a:ext cx="38481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r>
              <a:rPr lang="en-US" dirty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Variable, Two-Way Electricity Flow</a:t>
            </a:r>
          </a:p>
          <a:p>
            <a:pPr marL="227013" indent="-227013" eaLnBrk="0" fontAlgn="base" hangingPunct="0"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Distribution system at the center of the power grid</a:t>
            </a:r>
          </a:p>
          <a:p>
            <a:pPr marL="227013" indent="-227013" eaLnBrk="0" fontAlgn="base" hangingPunct="0"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designed to serve variable resources and customer demand </a:t>
            </a:r>
          </a:p>
          <a:p>
            <a:pPr marL="227013" indent="-227013" eaLnBrk="0" fontAlgn="base" hangingPunct="0"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Digital monitoring and control devices and advanced communications systems to manage two-way flows</a:t>
            </a:r>
          </a:p>
        </p:txBody>
      </p:sp>
      <p:sp>
        <p:nvSpPr>
          <p:cNvPr id="16" name="Isosceles Triangle 15"/>
          <p:cNvSpPr/>
          <p:nvPr/>
        </p:nvSpPr>
        <p:spPr bwMode="auto">
          <a:xfrm rot="5400000">
            <a:off x="2427513" y="3424162"/>
            <a:ext cx="4288974" cy="457200"/>
          </a:xfrm>
          <a:prstGeom prst="triangle">
            <a:avLst>
              <a:gd name="adj" fmla="val 49639"/>
            </a:avLst>
          </a:prstGeom>
          <a:solidFill>
            <a:srgbClr val="3333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dirty="0">
              <a:solidFill>
                <a:srgbClr val="F8462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27473" y="914406"/>
            <a:ext cx="3749040" cy="548640"/>
          </a:xfrm>
          <a:prstGeom prst="roundRect">
            <a:avLst>
              <a:gd name="adj" fmla="val 0"/>
            </a:avLst>
          </a:prstGeom>
          <a:solidFill>
            <a:srgbClr val="006CB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 State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937760" y="914400"/>
            <a:ext cx="3749040" cy="548640"/>
          </a:xfrm>
          <a:prstGeom prst="roundRect">
            <a:avLst>
              <a:gd name="adj" fmla="val 0"/>
            </a:avLst>
          </a:prstGeom>
          <a:solidFill>
            <a:srgbClr val="006CB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Future State</a:t>
            </a:r>
          </a:p>
        </p:txBody>
      </p:sp>
    </p:spTree>
    <p:extLst>
      <p:ext uri="{BB962C8B-B14F-4D97-AF65-F5344CB8AC3E}">
        <p14:creationId xmlns:p14="http://schemas.microsoft.com/office/powerpoint/2010/main" val="191545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1940" y="246416"/>
            <a:ext cx="7886700" cy="61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Climate Change is the industry challenge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840" y="1072670"/>
            <a:ext cx="8115299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can tell you, from California, </a:t>
            </a:r>
            <a:r>
              <a:rPr lang="en-US" b="1" dirty="0">
                <a:solidFill>
                  <a:schemeClr val="bg1"/>
                </a:solidFill>
              </a:rPr>
              <a:t>climate change</a:t>
            </a:r>
            <a:r>
              <a:rPr lang="en-US" dirty="0">
                <a:solidFill>
                  <a:schemeClr val="bg1"/>
                </a:solidFill>
              </a:rPr>
              <a:t> is not a hoax,” says California </a:t>
            </a:r>
            <a:r>
              <a:rPr lang="en-US" b="1" dirty="0">
                <a:solidFill>
                  <a:schemeClr val="bg1"/>
                </a:solidFill>
              </a:rPr>
              <a:t>Gov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chemeClr val="bg1"/>
                </a:solidFill>
              </a:rPr>
              <a:t>Jerry Brown</a:t>
            </a:r>
            <a:r>
              <a:rPr lang="en-US" dirty="0">
                <a:solidFill>
                  <a:schemeClr val="bg1"/>
                </a:solidFill>
              </a:rPr>
              <a:t>. “We're dealing with it, and it's damn serious.”</a:t>
            </a:r>
          </a:p>
        </p:txBody>
      </p:sp>
      <p:pic>
        <p:nvPicPr>
          <p:cNvPr id="3" name="Picture 2" descr="Dealing with the California Drought | Cato @ Liber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74" y="3005744"/>
            <a:ext cx="2634321" cy="2779596"/>
          </a:xfrm>
          <a:prstGeom prst="rect">
            <a:avLst/>
          </a:prstGeom>
        </p:spPr>
      </p:pic>
      <p:pic>
        <p:nvPicPr>
          <p:cNvPr id="4" name="Picture 3" descr="Progressive Charlestown: Cry a River over California’s Drought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0" y="2162905"/>
            <a:ext cx="3402622" cy="2189287"/>
          </a:xfrm>
          <a:prstGeom prst="rect">
            <a:avLst/>
          </a:prstGeom>
        </p:spPr>
      </p:pic>
      <p:pic>
        <p:nvPicPr>
          <p:cNvPr id="5" name="Picture 4" descr="File:Superstorm Sandy on 10-30-2012.pn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19" y="2186382"/>
            <a:ext cx="2963008" cy="20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2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" y="246416"/>
            <a:ext cx="8608519" cy="6114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California’s Energy Policy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9099" y="914400"/>
            <a:ext cx="4671717" cy="2252546"/>
          </a:xfrm>
          <a:noFill/>
        </p:spPr>
        <p:txBody>
          <a:bodyPr>
            <a:noAutofit/>
          </a:bodyPr>
          <a:lstStyle/>
          <a:p>
            <a:pPr marL="234950" lvl="1" indent="-234950">
              <a:buFontTx/>
              <a:buChar char="•"/>
              <a:defRPr/>
            </a:pPr>
            <a:r>
              <a:rPr lang="en-US" sz="1800" dirty="0"/>
              <a:t>2015 Legislation-SB 350</a:t>
            </a:r>
          </a:p>
          <a:p>
            <a:pPr marL="692150" lvl="2" indent="-234950">
              <a:buFontTx/>
              <a:buChar char="•"/>
              <a:defRPr/>
            </a:pPr>
            <a:r>
              <a:rPr lang="en-US" dirty="0"/>
              <a:t>50 percent renewable power</a:t>
            </a:r>
          </a:p>
          <a:p>
            <a:pPr marL="692150" lvl="2" indent="-234950">
              <a:buFontTx/>
              <a:buChar char="•"/>
              <a:defRPr/>
            </a:pPr>
            <a:r>
              <a:rPr lang="en-US" dirty="0"/>
              <a:t>doubling of energy efficiency in existing buildings for California by 2030</a:t>
            </a:r>
          </a:p>
          <a:p>
            <a:pPr marL="692150" lvl="2" indent="-234950">
              <a:buFontTx/>
              <a:buChar char="•"/>
              <a:defRPr/>
            </a:pPr>
            <a:r>
              <a:rPr lang="en-US" dirty="0"/>
              <a:t>requires Transportation Electrification investments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000" b="1" dirty="0">
              <a:latin typeface="Segoe UI Semibold" panose="020B0702040204020203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19100" y="4047297"/>
            <a:ext cx="2513056" cy="869915"/>
          </a:xfrm>
          <a:prstGeom prst="downArrow">
            <a:avLst>
              <a:gd name="adj1" fmla="val 56153"/>
              <a:gd name="adj2" fmla="val 50000"/>
            </a:avLst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Renewables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127543" y="4048695"/>
            <a:ext cx="2677701" cy="868517"/>
          </a:xfrm>
          <a:prstGeom prst="downArrow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Electric Vehicles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026032" y="4050093"/>
            <a:ext cx="2677701" cy="867119"/>
          </a:xfrm>
          <a:prstGeom prst="downArrow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Efficiency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498" y="4960646"/>
            <a:ext cx="2603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Emissions targets met through optimization of renewables and transportation electrification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4305" y="4936980"/>
            <a:ext cx="252378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SCE Charge Ready Program</a:t>
            </a:r>
          </a:p>
          <a:p>
            <a:pPr marL="227013" indent="-227013"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Distribution power grid investments to meet Electric Vehicle impact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26032" y="4945479"/>
            <a:ext cx="2660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2323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Continuation of company  programs and earnings incentive mechanism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4499" y="3543300"/>
            <a:ext cx="8242301" cy="332916"/>
          </a:xfrm>
          <a:prstGeom prst="rect">
            <a:avLst/>
          </a:prstGeom>
          <a:solidFill>
            <a:srgbClr val="CED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Electric Power Company Role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638800" y="1826394"/>
            <a:ext cx="1023035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Solar 26%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473578" y="1419124"/>
            <a:ext cx="1158964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Small Hydro 2%</a:t>
            </a:r>
          </a:p>
        </p:txBody>
      </p:sp>
      <p:graphicFrame>
        <p:nvGraphicFramePr>
          <p:cNvPr id="19" name="Object 65"/>
          <p:cNvGraphicFramePr>
            <a:graphicFrameLocks noChangeAspect="1"/>
          </p:cNvGraphicFramePr>
          <p:nvPr>
            <p:extLst/>
          </p:nvPr>
        </p:nvGraphicFramePr>
        <p:xfrm>
          <a:off x="6362700" y="1790699"/>
          <a:ext cx="1257300" cy="125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442721" y="2005658"/>
            <a:ext cx="1113832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45709" rIns="45720" bIns="45709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Geothermal 37%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954876" y="3001636"/>
            <a:ext cx="1101028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Wind 33%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162447" y="876300"/>
            <a:ext cx="3714853" cy="5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CB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defRPr sz="1000">
                <a:latin typeface="Tahoma" pitchFamily="34" charset="0"/>
              </a:defRPr>
            </a:lvl2pPr>
            <a:lvl3pPr marL="1143000" indent="-228600" eaLnBrk="0" hangingPunct="0">
              <a:defRPr sz="1000">
                <a:latin typeface="Tahoma" pitchFamily="34" charset="0"/>
              </a:defRPr>
            </a:lvl3pPr>
            <a:lvl4pPr marL="1600200" indent="-228600" eaLnBrk="0" hangingPunct="0">
              <a:defRPr sz="1000">
                <a:latin typeface="Tahoma" pitchFamily="34" charset="0"/>
              </a:defRPr>
            </a:lvl4pPr>
            <a:lvl5pPr marL="2057400" indent="-228600" eaLnBrk="0" hangingPunct="0">
              <a:defRPr sz="1000"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latin typeface="Tahoma" pitchFamily="34" charset="0"/>
              </a:defRPr>
            </a:lvl9pPr>
          </a:lstStyle>
          <a:p>
            <a:r>
              <a:rPr lang="en-US" dirty="0"/>
              <a:t>Actual 2015 Renewable Resources:</a:t>
            </a:r>
          </a:p>
          <a:p>
            <a:r>
              <a:rPr lang="en-US" dirty="0"/>
              <a:t>24.3% of SCE’s portfolio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294997" y="2597453"/>
            <a:ext cx="1366838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Biomass 2%</a:t>
            </a:r>
          </a:p>
        </p:txBody>
      </p:sp>
    </p:spTree>
    <p:extLst>
      <p:ext uri="{BB962C8B-B14F-4D97-AF65-F5344CB8AC3E}">
        <p14:creationId xmlns:p14="http://schemas.microsoft.com/office/powerpoint/2010/main" val="68481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5069" y="1254842"/>
            <a:ext cx="190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AB32 Emissions</a:t>
            </a:r>
            <a:br>
              <a:rPr lang="en-US" sz="14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Reduction Programs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899715"/>
              </p:ext>
            </p:extLst>
          </p:nvPr>
        </p:nvGraphicFramePr>
        <p:xfrm>
          <a:off x="4635499" y="1906181"/>
          <a:ext cx="4633308" cy="376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1940" y="246416"/>
            <a:ext cx="7886700" cy="61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California Cap and Trade Program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19100" y="1260226"/>
            <a:ext cx="4216399" cy="457786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34950" lvl="1" indent="-234950">
              <a:buFontTx/>
              <a:buChar char="•"/>
              <a:defRPr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Assembly Bill 32 (2006) – reduces State greenhouse gas (GHG) emissions to 1990 levels by 2020 (~16% reduction)</a:t>
            </a:r>
          </a:p>
          <a:p>
            <a:pPr marL="57150" indent="-234950">
              <a:defRPr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 and trade program basics:</a:t>
            </a:r>
          </a:p>
          <a:p>
            <a:pPr marL="461963" lvl="1" indent="-228600" eaLnBrk="1" hangingPunct="1">
              <a:lnSpc>
                <a:spcPts val="1800"/>
              </a:lnSpc>
              <a:spcBef>
                <a:spcPts val="500"/>
              </a:spcBef>
              <a:buClr>
                <a:srgbClr val="000000"/>
              </a:buClr>
              <a:buFont typeface="Segoe UI" panose="020B0502040204020203" pitchFamily="34" charset="0"/>
              <a:buChar char="–"/>
              <a:defRPr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State-wide cap in 2013 – decreases over time </a:t>
            </a:r>
          </a:p>
          <a:p>
            <a:pPr marL="461963" lvl="1" indent="-228600" eaLnBrk="1" hangingPunct="1">
              <a:lnSpc>
                <a:spcPts val="1800"/>
              </a:lnSpc>
              <a:spcBef>
                <a:spcPts val="500"/>
              </a:spcBef>
              <a:buClr>
                <a:srgbClr val="000000"/>
              </a:buClr>
              <a:buFont typeface="Segoe UI" panose="020B0502040204020203" pitchFamily="34" charset="0"/>
              <a:buChar char="–"/>
              <a:defRPr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Compliance met through allowances, offsets, or emissions reductions</a:t>
            </a:r>
          </a:p>
          <a:p>
            <a:pPr marL="461963" lvl="1" indent="-228600" eaLnBrk="1" hangingPunct="1">
              <a:lnSpc>
                <a:spcPts val="1800"/>
              </a:lnSpc>
              <a:spcBef>
                <a:spcPts val="500"/>
              </a:spcBef>
              <a:buClr>
                <a:prstClr val="black"/>
              </a:buClr>
              <a:buFont typeface="Segoe UI" panose="020B0502040204020203" pitchFamily="34" charset="0"/>
              <a:buChar char="–"/>
              <a:defRPr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Excess allowances sold, or “banked” for future use</a:t>
            </a:r>
          </a:p>
          <a:p>
            <a:pPr marL="119063" indent="-285750" eaLnBrk="1" hangingPunct="1">
              <a:lnSpc>
                <a:spcPts val="1800"/>
              </a:lnSpc>
              <a:spcBef>
                <a:spcPts val="5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Supported by customers</a:t>
            </a:r>
          </a:p>
        </p:txBody>
      </p:sp>
    </p:spTree>
    <p:extLst>
      <p:ext uri="{BB962C8B-B14F-4D97-AF65-F5344CB8AC3E}">
        <p14:creationId xmlns:p14="http://schemas.microsoft.com/office/powerpoint/2010/main" val="91741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is a balancing act</a:t>
            </a:r>
          </a:p>
        </p:txBody>
      </p:sp>
      <p:pic>
        <p:nvPicPr>
          <p:cNvPr id="5" name="Content Placeholder 4" descr="File:Balanced scale of Justice (blue).sv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1189038"/>
            <a:ext cx="6117132" cy="48040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9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Constructive Environment</a:t>
            </a:r>
          </a:p>
          <a:p>
            <a:pPr lvl="1"/>
            <a:r>
              <a:rPr lang="en-US" dirty="0"/>
              <a:t>Decoupling of regulated revenues from sales</a:t>
            </a:r>
          </a:p>
          <a:p>
            <a:pPr lvl="1"/>
            <a:r>
              <a:rPr lang="en-US" dirty="0"/>
              <a:t>Forward looking ratemaking</a:t>
            </a:r>
          </a:p>
          <a:p>
            <a:pPr lvl="1"/>
            <a:r>
              <a:rPr lang="en-US" dirty="0"/>
              <a:t>Balancing accounts</a:t>
            </a:r>
          </a:p>
          <a:p>
            <a:r>
              <a:rPr lang="en-US" dirty="0"/>
              <a:t>Competitive Markets vs Mandates</a:t>
            </a:r>
          </a:p>
          <a:p>
            <a:pPr lvl="1"/>
            <a:r>
              <a:rPr lang="en-US" dirty="0"/>
              <a:t>Renewable Portfolio Standards (Feed in tariffs or competitive solicitation)</a:t>
            </a:r>
          </a:p>
          <a:p>
            <a:pPr lvl="1"/>
            <a:r>
              <a:rPr lang="en-US" dirty="0"/>
              <a:t>Technology specific mandate (Storage mandate or preferred resource solicitation</a:t>
            </a:r>
          </a:p>
          <a:p>
            <a:r>
              <a:rPr lang="en-US" dirty="0"/>
              <a:t>Subsidies</a:t>
            </a:r>
          </a:p>
          <a:p>
            <a:pPr lvl="1"/>
            <a:r>
              <a:rPr lang="en-US" dirty="0"/>
              <a:t>Tax credits (Production tax credit, Investment tax credit)</a:t>
            </a:r>
          </a:p>
          <a:p>
            <a:r>
              <a:rPr lang="en-US" dirty="0"/>
              <a:t>Rate Design</a:t>
            </a:r>
          </a:p>
          <a:p>
            <a:pPr lvl="1"/>
            <a:r>
              <a:rPr lang="en-US" dirty="0"/>
              <a:t>Net Energy Metering</a:t>
            </a:r>
          </a:p>
          <a:p>
            <a:pPr lvl="1"/>
            <a:r>
              <a:rPr lang="en-US" dirty="0"/>
              <a:t>Tiered Rates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16C9-3E56-4356-B5A5-07CC071796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94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INESPACING" val="2"/>
  <p:tag name="BAINBULLETSLEVELSFINGERPRINT" val="-15825288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H/Log8u2PUbiurOUl4y41Jzy4TWIsCjMT7H2lbswFSZAKOIzcmOfqQaB1CymeTh5v9GdfvN1kgUwwOcu34r8/tCXpfIXtx7vV5TuxiFD1o8vJML6Cja3LI7sQ9NCv8ZdD5dPXx20ZV4+/mV1dmEM2S1X5gLdEFtgRhuETWUKloJ4U/uys2v/HPAVSHKGzcA7+PHmMYwz8fns58f/Dh4DEEnACzQVZlwZH+FM+8FHetuVRYul4Ltup6udWyWdc+6FLBfUkJ9YLPnncPk+4xr349Oya/YfXmLfZ4RLJ+MJb1dMs20yj1l6LGl3Ecf3hLj6px4xXjh2AkzsfD60VNnaVzg4DLGQcDQOb36H4N25TYnX2JSOUae8ni8TE9qKplc532L01s/6Npi1+y9xdSfvddc+LYsEI0p3cH+MHar7WyKWBr9R4D1dG4CiruC+ThXctDyiKhYzb8cO+4B+VHAvO7E8mTaMTBwt/YIDySBypb3+ZJCtseVfSoVAT0EDZPBQQDIU/U0L7uAXKS0NyN+epCkd8PNMmQMvXVl9hRtJ4TmjVLdr8lit8mnI5U1l+gNNw4PNhod8pmBW0pxgFHBZhlOMH2hemEiVf9AcjwkPtP+J14hchB2o2rUF0hE9uBakVdSlNzShHwxNk7VLEFPSPW7L9DONuaaI15pETy+VUgQBI5Zm5FGXwJisSxOLwD3QhhGy+gW5Ve334ekY800hs+eljq7XT0y8h0kosNhWYt6MS7X8aB7oKDpczXK1oplw48D/UC6Zq2Up52hySreyu30aozg7ItjdVNLiIZSitKg0dtBvjVi9Uj0Aolg+Y77MGO/C79+Ve4FEUvSwjvmf92nr3EIyEOZDpgBCwfJnEbmECYVN0Uj46zx2SEaYE2sclqFs9BFlzoFaMj83wE94FdbClWEGqrcEMh3bS2m3AGpmnCCGXzveGoGgsMkqfQWrBNkXVnaWSSwuzdfvIRwBIbw7hPH64Pv/MkqnYKMoy92wnU9kX+lsSfOAtcI5OBJQ3tNetwdL7xUnZ63W0Dg+JO7g0b75LcenK6KheSiXBmmZHi0EqYd6/KoupmZl76WkWMdkHpAw10IpRYOYFfwIVRPpYBRu6HT+Gp/2QXZl5bpJhGt7QS+c2AGXlrgYC0cez7GWaJw7ZtHkvoqK73SmidrRURT73fksBz/9aKpbXyCllqpz7KGOKRDb1ImsQfYp64/ARA054CHdllDIvqzR/1WgDK746BxRXLwF9kuyb2eR0heYQmhbLKl13URdJhoCmbClSwsjKv6v7Qihe2ERmA/KkYmc29NTHFU909DUPdyoVwlo03ZiAs6FYOUrWEt1CJxVhhv6/Pye5l2QUOjrCcs5vsPGaS01AS81mCdbJYqPtpL11WJamJBoQHnroFqc2BQJlUpvBc6yWKaQZ44KgVXZBHe7OhuwXatyhiZfcb7KbzuuiS1U4LFSnFHrihXcqBob6MEAEAPec+UHD4uHMIUS7Po+e8vTsh8p1EuSxjZzBnUftELx0+rXoMq1bKx9Htcnh9v8D4OzZQQWmKTZlsB9OhWfs354CwgUs1D0ov1BAgw3ygXwMAHDG17XqLUbaJtcM2xX3AqXN5FBhSW9bJXFK85X7LvHZZAyfAS5tRa2SH5qLojHDbwRKzHzZ0g2K0i73DmQh2t9vxmL/OaLGqIW2SJa6sJyyG7BPDdvJb1KABIgeUJEh8vOsVl5sTxuZnhK3PULq/wbnUUZyqQBXdaP315aIHZRzFoKAyU9H3xyEb+L0lodzzgg3l3Ffqi3vOghKm+BznwssECLLUxVDUg9aWLZwQXCgi3dJVdjWFPh7sCClXo5300zIH+UH8g2W0y5vRTVAtuzyP7icdK3EAfN9Ixo1jS/HVu2vlAdnE15rMj25k8+v/+bS7GAma68u32fcas6ui0aXgOqESbapsW4JGnJfkBdmbqBZF0we5HwK0Z8VZXBfxazJgtsiv6WvPPs41pZKnCtbHBZvfx0mUwyXHF1nftK0re1b6SvOttAVhId6pUEKi0FGfE2np5+HzMLN79HRjWuJdq5SRtZiNHD6Hvm0AhQfDPEfWAaPNLAWPolSEEaCdhY4WpcJa81qVGmhYSVtcD+CobL5eo9m9AgIM8mPRkDJ7JeFCfWy5ChmKrIDwXufL43PqNn+Xl4X6WUpXn4JxLvA5HBWey5jp+K2arf78myrBUxNhJqFuUQpDKSYJtDIvQYkV18nubSOzqcHCNq3f2QM64W/l9SEU0tAsL7GxDB5pfTfzuMQ8DRWkKgXuI0XLeo/kGTPScd+hteJTBvo2kxNxHPakJNITwFg6bfyGNzNqqsFYJ0V2up4VLrVTcBhT9AIbipPOO8+VbDaAuf45j3ktij3kHfnrk8NnO0imVE1yinSgCMRIGHwmaP72ofdCCava9s9QF/5RtMH7yqhXU2w/l7145WiEzk3aqv00CyBsrnfUR31aN6pMYx6PPvEb07DtJaye4rR7bBcbS0Y3ia1euzgShrD3hq8gIMqDW1KU5S2LPv7r7BmWPlnqcnck+GlC3J0djVHcobryUDKJ22rZ7hf9NAPRwSPcKWM70tZ7LyFUqEZh0HGIahZPb8fi89lyMhoL08YaMGDQaxjAYGzju2Ct0mdZm8LUDyTue21SsEHhdgos/UXImqpszGuCGfTmA3JYsy1vW0CAX6LoYzQRHvgBnY1je4geidsDmb6aEBfp91QX+fb3OWNcyIjub6FoRazy5nlWcANpR9KJtax2yXwx++K+7Kjj1r6Wp8PJ2+9cKoJCAsQ7Eqch9ZqAyQiyvXjuYQg/RWQkKGyXAU16bJtVA7KmpJplE/oYMYArnpTcp+DucNH0KwtTsQPhfuDngzNDIkgUQp8CKsYEqfhQsPqTCkCpSB6ma/qWznvTHYdtVMcLZkVuEHLmU2uNobk4YvjI3GHEiI8Po2sWLee22ZOdqpD9YPaU28e471bVHvl6mpw4i6tnxyYoFT82y4kU5zNG9whRay+r0OfHVwSBcHepoPjOxp0uD/z6NGDdA9bsSnClGAQz6xrDo70bhC2ZEvIOb7FVkhqIU7EgUBSFBreB+ufx4IwDVYB0UG7l/GJWkHILnT/vqb3tTvHcp8hQvHc7ij87CKVJ0wIEpS2u/OCvgP4I51kFBCcdEJiE8k3LoBWsliLHCTTheP4OuacZTxmsdBRXgaGYEIwzS4MhCyC2Us+5EaRTGU7jeD4eqv0JDzYNDWWQakszaQOT2StNLmot+9GIKWt6CMR1eevsYM8SDa/uzSBfqvhPxqTt+lGfCA78I/P2q3Z4Dazsp9wJVw064vsV5yNdx00tYEJuiDfmpsznzrC/btJ977dsxCdCjncKqt53dq835IOBWo406l4zys8e/d4mryAgMqTf6c28Ngd2NEoBGkVK0GJVRpb6V0rrILMAkqsJDDU6WHgjqRqpH9HiNdvZ0bL1LsSRAZ86S40UsJ0gOaRy5gMvcLz+KxBIE3jAvUDMf2CwSfyUv1idxL7D9tZaMbsm3Mvb9zrPWh5QnYVOM5PJRN4/5/5HBV0M6urY9xrwDVe/UTq7fmBZT9gkk3kLRSSWEJNEz754EUO4n9Zw6MBgHG9aVwvyShI4x+IH8WX0VmtOcdXlZx5hWRbKc6DQq2EpkfpRBaBiuqe/yRQpUmWBBE6ZunYyTSkq6lq195N0wVOSw3udOjan0+7Xc/TD7aAPDGB0vF6DWxtOxO9yBjnIaVWk/VCGDrPtsaU/PrJ8+F5oZRsn7auudeWTPQxHpoE7/3ufjaPm4dFU91URg/FdQqVxP/SN8aXZORmxNCIlzy8PH3OQpOxHAwKW9alb5SgiMl5pw+oM1+voDUUDT02gg+/QwvHGIVgiPpmc5hwEYfEz4VPoH5boO9+PS7kOcH0o1olxCdyml0CVysNmUMPUhCOr790IQSA1kRxqlYCkNHzz4T1wYHTiVJw8fE1p/ZzPHC4KBqTObTIPwpVBHwbGHE78+qSG/Cdouv+bWrsUYIqFE0zRcl3V8sx/5c//HWy7QpDmyloK35cUjFYPfOrb0glt6awtgyFLM1yqffo9FruQxNMrATrVrAOtD3J36frsezImFHnoKICoxJVt4axfDx44MxA8abXBIt59f+ip1+CnJL1TqMcO8ztHRXsdtkwXvFL8sv27yxUBFu8OjmvnUkYti2RrlWzPmvLbOx4Y9Hc32BObE/ScftcHpxhSjKmpgPbUp8nal4/WzMpDieD/njrpEWT2cfgLixX6syO4RU1hf4BZwWBKC1L0uIkYo7Xn3n6M3PJj/47tyPztcUJh51hMiHvNGXhghXWoSifwUledtujvOohhXZKR/4oDgT7avF4RjrseEbQL1uVsL4CxgdTQ6xf6RfVif2RmE+On8Dn9LwlY0BNnC9VPQYGgKj9+MHKbCDviKFievFEVOl8EeuK9b7g4mLZVnNeWHeCd7GHkQxmYGePs7FUmKG/xuHw7ydQ8PNS9tox0pMMLF5uok5bC1EfhuWdl51OBFJ0QMlsD5bdxE0zMyJARfXWKt0RBOUcb0VymBEU5ZH+Y4UILa5U1Lnke29orzZSy2eoR0fiWXU//JbOOO/Q5z928Ur1/yys0QYC22aHa9RHT9iC43YMpRSuAzO/iTwNeeAUghwSjxvmaMqvxV3AjQM8QBdrPtyv7y8f6DPMbNKwLLwyrjuQAVi0RO6q3Sdy7ReqLU8G0OwIn+fidP3TMfTa1suKm/R3Mt/EH13YwxR4Po3K4lAi8ST8mi/iAeVim2rmOSp/iMl1BuNw/vhZH6wAXFAXvmclGSYJPos+Redq15OyES5nuYzpxmdvVATgm80qwXNzHk7B0uK4pRqYbG6gZ+T0PaWCXEpJ45ZIRlUEP/chsr3QuTXjnXunLE6VJMvEPEmRah3wrqqUcsPOP9ob82qp66TiCoKZSdyA3+0bx/U2ZnisBQIOThySGMNxp7FwBo6tqW3VubFhT1A/AWO3yrnSRcFKRkbYewkCcB/MGPUy2uZ76ifNf5QYPUB237vUe6170m3eAwT+nhPfkedWYbdK6jn/czzYRSs6CD41mUjZeZTBJ/HJUKEwYAGQZftCcdZUyesGQJG5jrY60iE7lQ74NrqGeaq6nuCiB08pMLvhIfWPS09MnzqpsII3H7mI5YZL7eN9WS9rHd7keqgwgcaTkAPirfJ1EBMpTQZVB81D+ntf/LDDbALyZp4t2Qg1MjcMxDhhXaA29ExQibjgl7gm72gwI1UZDsprkoZkPzQmmNkTzwiWUyS6g8z6wf33zznVfi/U7YL4ZLvc19PEZERrruG1vu3znvozRoRj3y+YnhBMXrSG/NVrUwaSbF4sF4E3edhmy4AKSK41hVTwE4aXrp2B+U1Nvh/r73UcAwpiZtlvTPBgnEEq6WAYQwmEvqKW46Czdrjr1AICRYW9wM7qgAA7+3LoyJ2lIrXnmYnJ9AuI++hweArmyvY1Jxs6hJwI/7lzANdHB1uzh9kIeV7F3gvSZ/yH96N1+6bEwHhDGdRg+wUwn+/Kw8EHe4p9TGPKbJhb2n4hPRoMsm9Ci5yFj/wYvaTkiAKorHiAaY4kpwJF3piAUBSI+95x1+Yv1tfLjxPQMsg3PzPFd5HGPc+S1Kxk65cBTT3y0AhWHsLS/MTmt/G5ThBZUuP/SuLrLR+t+gi09FMjAET7Gk++3kWUr5rD+IFL6cbgMCJUWlldKkD79bJGDA1GjiTE2F0B4+tnlByDhg/pZfrQ3/lgILa/4fkBPmJFemwxfTIsz6tFEAEhKYvh/ZoQMjG0votGirx5xRBRdyTlJbWcQcNKorwQ4b4XzyvfCn68/z7ES92llZCs6xR/Ct5r8QEdaEuCKSJEV9TGbZBBWsjlcwEwq3WEPpKjdmXXO8KbWrv2L3wwX5fRZVUk/ZCMpP9ze4da+1f/a22tYsDPDE63WpiLSFzpVRaMsHu94wcircbMkFGfmnHz+/FUYszHRkNMfDhaYPr+msbIClFzeqoRZ2xl1vZRRSOl1PpjZRkjxts6sgxrDr25IKo3GVV4b97QENeBX8xkbAWUg5yhZsLKzmsARFG4gaXwHmMRgZgzPho8zGbB8qtxEGZ9ipSR0Mm++Afg6SczotYBfVrcvEwK+KJmVkjBu8NN5n6K2kmYCktN3IGzzkhkaX2/5lXQPZprnQyTQMdesC4xCIhzVxrpNL0YwTCOzMKqeIOIxMN2lBozdNR3GM6rWpd+8y/sGI981PRCvIyW9UiMAkUGnjiQr+4w+FhaIgOjjWrQVp/tmYff6Ov6pSJ8PaeNN2wk/gGlpD6FkDBCD8iVwCYLP2ZlCsTQVhaWH2bFq7nPMPpE6C/6LL7CkP9nxzCOn4l4OaGKP47FdZlktQyJPwpaaMAHA+yvvOdSyMtmsXJtRvSGOEQdR1wlBJwin2B2Qx0MFNVUhjbBMDyzcAPNAwjC4wvOHw2D+kf5dqgbXPk9tj+1NVAduh4ZLvqnvakGwLzRq1Tp24Zes71J+wNfw83eIhI2ykQvzHysdeLbT5Rns1u9hFKYgDQDdo9J4hryamIzvAfuwAERg8m2gHOhTEL+SO7BdTmnqVx8GYe+gkKoD/T5QXa3QJrRSCwXrtRCLbxkmSkqYqqOAr8JlKaqHuaIHxsL6I+PouZ6egEYril1aOpVn8XgPhJlPi8k7TwN3p7+wOD8DR8gGvXSma18vJEdYd5K6qkUWp7rL5gjBy07FtF2s3KX8gkyvyjFU2rFiiktFlvthGG/qOFPL7mP4jycIWseSsyzOQu58sXC9EWOMyOq7s935XXrrCZt5c6IS+56dZwabsEmxT/2FXeRGBJKVMaHYC0Wr5Gkt36W4qXUK6rsdUG20sLwlq1WTkN7niN6H5SZx5i8guDfS0E4wh3w4RMw2f/VVlsa8qgrqGKy6NXQkjsG5S5haWs3+n5Yz4nJ/mhd42GdcPDMumaq9RC9tZ1globR1Wz2gUO+/MUfMfaCyyFMVeDG1e5FbBwAlRVCiFd0k4XZdE8Qc2kFZMJhVgRxCI26DPE8XdwcxahEj20oD9J6ELgU0o8OJDk3vanaQVUv8ycdd8Vby6yLxwT/UxIrcuLIq2YFkH0J8ctHh3ibHZxuO0F492OBPrDwRLnFv4EgUzFXzst6vOCDLmY/+yA7n9gEarHkAZs3PbPdciGfGl2IBpB08TTfF9WMaImMIfAhnr9BXjEMb9AxQJsumzPlWxxPJeSqvENsMAANQfU+BZwAEB62109ZkcLhN14i4XaIGK1XsChBmMLPrOnSco9PhABnJ6WFQVB+8z/or8p1q4pbpCLgCMC3exkg+0UtwG+OOVY7ZfJI00qahAaPK2EIG1vh6IVuhYPV1TH8Y54NRdq301dgotjvPKkbvfbLZ/d19E7tk6aanmhu/QsbNTH8XhvUPaVblqxN7Vi0QM2qtUjiVZbgODftXNTgt4p2oPdZaGnm0CZKOOTEYgrl/1+vHnPQPmRY12VaNhUV6H0qBP4W9Ue14FSzCbuJsobbxAMeXLKVe029+tIKuhvUYABUlNzt1hWVetrqYPvA3cz+DuUL9uSPhZxmDtl/osxq0TFVoxxkgUaHj2MSBxd/soojq4sHRYbWiIxcZZCklsDWSaUAmfAweAhAWv3ASyYUeXyrxRKRrbqQnnXHti1a5uMc/NO6JLt7+jYAqMakFF9quLhNal7oa7v/CsF0TU3FCxB91N/L8D364xsIcM5IqFemKeHH+8utNnp+bLxpht1irvz/kpkDSMtH/qUkPnyvLLubVM+ZBejvnA+YoYmudIrRy5q5QiwqqakoqwbQdQ2Dhb3MGS01QXgNbmt4Vo0BlluLA8sCxEMCQoylED4Vb4N/TyduJL1jEomkdWmzCVThkRuJcL5m4J9yJIn1XFz6YiKzlBvuGhMEBGFa/V6qL2l0LEq8qH7RX5xcDj8e0+eULLrnbLcjz4MGQhDxsr6TvBcdnYPcgVOr79EgbfldtO5SxTmqell8TyoeWH2H/gLSx1rMBf65E3VLTzY6ihS0O5slrFqI9qtYLchkvccbW6/fX4lTzpOo1ZEENsuu6W6seoWVZ5eGEB9cygJnIOAnm42vgVNoKeftahCA1/Lg1l/LDHYW5bpYT/YwOvA+iPrSlRBZgdKFmG5JnVl3K8bNngUFjk6/JRrVdtBZnwc2UMHcwiQ7RbFBwIZkmlwi1CTMNkL5rLLqmqqYLrSFNbPeT/jFS85vB7zi1+xS3C87qDpawfBHci9c3Hot+uMh3sWhw703RoGhG0uwSbnXNNsJVB3GWY7xJmNnui4f3ziIpXpe5KogjlawnVU/CO0PVOiirRgeb8n6bpPYHjzfUg/AIoIHR9MX+sOgZysjnh6zhI9ZYIQk2Y63GR1dZ8rpMxssPswjZOV56fXQkGD4fdpNfzY/7ciZikRCXShRJ1+dP79HbTj578Y8ro3GCnisO+sjdIVpKcSXGaoG6AfBUa7pNYDYq7JiFq1GJg+vmwM1Wv1JMuKTIzw+uc6GnkqVyiDlolPwj7iasgXyLlBfqKduRc6zNxRHlk3ukW+sr8MuS0aVKZJG39Iqppxya5j2fjr9A9gaz33B7o/YYF4/70Gx3SrFRCzRXpgOWjWIfcnN8ErxRVKjY4TuRrBr4UL+CdIGxRdweTRLizHTAsZmgbj8mm0PJOqgVhfzdoslf8e/06miSTmqT3f3HvDIDnM9mheC+PPq6joA3Z4g6/b9sKTcyFJkUSNF+X127a9EEkN0SOxz9A8g5EAcvt+A8d5LxFWzQ0cfUqtkGAznH0He1ttNTRi0W0fJubg28makEK6eB8obI9aot1RzLg19RyOpxObNYhi8VRRCNlx1LvIpHqpDoMDoLvrRZsynR38H6jpOOOEKMbVQkezntb7cPrgRLBVby0qstesPdNy6gffAIQJ+bDhjqxQAqb6DsK7LACJpV2ljY8NVcrQh2FWZRQaKfvW/EN75SbHYUf/CPckli5Wkp+V936P1RZRyuQXGaSaAhQE5aSZbIbNvzoTNQ9taL/JsJAu2zhQtA44q2GkQSY1M9YCQRItEd6+5S+IRmDDr8FLvx2rSRGF3bDuMqta/hmc733YEvNJX3lyjS98SZEII6dCo67KxkwKVhC8/9SnkD5Sx179IxwCYlHBZtp8WzPuYZq1MBvVKi8OFszR3CT/TbBhsMNqz5IGLK5aeyqMQbwX9QuFM94y2chN3AO/fQDO3kHmdZFvPro1z/yANQ417tG2SVjRfL3SIQEAZmb3FX5hab/8pjvfxMLXVKxSP/ZwzDjXZsm6enCfuhJEbWWrRhySRJtBOZHEzJ9CgoJGm5wWTuo2J1ISeSyJ+Me3cdObsJFTgvaC9a+mqZ2LrcoNMLP1C9gMPv5R7sooYb57lh6pgmSbbdQR6svR3sI3pC8wmuCYlWFsCS2YcInvMzwIUu9lgJOcTQ9A/paYRSbxDcJABZz7kXDJJ4JwdUEXf/BCaMJ6YvfNDZBOE3JmTf4VMvj35PPDpWBRlMWISUOB5HGujzjorHFCACM4GvCkzvofukfp6Gg+aBIACodRInqhQT9oZFwK3VedD03n6+ydOV+cHphWa0zvhSx53/t3v/InN3Ut5YECffrxqvKMW7TwJDykltUGkmbxlFNvPaCf3bK16Klb8bgwHE+nCFo2033PCH5GMqLxbiCv4EqOhzwmStwOuEugVFFSTRbIPm+iADLjMbpNn9efW7euJa6OvXikKOLaEtYK2Rh+lMzsLG6/HzsKCDECPoYFafVUAPFTYLhl+7WqtEkeiuncPkmnmyOdkaTTQxAd+kC5+UXgfPX54LzV7a7epAHP1Y1IrpIzYVG2PND+eiiFvrGDqScoi4NTdmVex0paRigvWhR0AlKPNsgEfTiN8VYbNTOIOS4mUZrinktjujS8E/Fy7UDsex/2SPtpelSAdB/XKsXbF2q1nH/lTmakn1NgRpjOkBiYqt1rfhZpNd4l+6im1YxiHQ2458mjjjot1iwMbzNWwyZr7EQRwUrHZz20BDJ3TbD7u07yYrt14sL0kknvkUGZRvbKNPlb5OfDvmYRviK79McsWtmmoqZfdG4Z0dJdnQzngOexivCAIrnAOtgfOqBma+3k9EJkOwsS+s85xCT9W+DGXPxRZ5xwZ3FbGwxGgpt/ctgA2PSz4CLu96h8sONTvxgz8mgzpBdPfiND+2MvimARC40D4NuCQd/mZQfh9OOg2Vi24tJcF+l//KUh0Kx3NTAXXLfConivsF1jGywNFXgFIouLGgfeN/dBHjK2dVXk2N6C43PGXS0NGOxHh2a210GmZuRFz0n227+aYYkKxlq688Co9zuu1yeQeOxUZc+CRH1NywjwwgB3tNw2A3Hy0pVi/PQdmjryqfQCT+lqduhrf+jrV4I0/9naZwRnRDG+fP128X9jvnhWoF1kfko28yLOm+ovp0cTxf8WiuB39nbzbF0Euh8iKrYKK0+PKUS5uRTldC40SGHM2QHJuuMVZ+LN49hT86XWHgIAqsTtih5XJBU5VYA9bLrKHu/Zca/bqbqBGrYYgaQJACv3pIhTBIDpkLQz8JrD6rnj/D8eZxXVQpO2XF9Vrq6M7N4U5yWFcLgtVHFEca13MM7eIH1XEV7Fhjiuch8GyChCG/Ff5A8Y5qHj/7XZvkXdT36W4toHKPPx7jzADuJZMvQ3yQgm5JiZ9WH8mKDdoJziikwnVw7Tis1QYV+lAQx+83E0Nsa2BNKcwuEoW6Ts1S04/R2cGhifr2drvm/XSXxC7s86tvGl++rvyRYfCE3xKCu/y35vpLrj47tJy1qmxbO1q1AiYzXgP/wDzxhmMK0jP0y8yaj2WWgkYMrY7gzEYznHtluOZ12ToL+SxxbfvWRjcfquyOyamk4UEpl2ie+REdUX0uE+EPyuwL8NqrOwcalmLXQojmA7x0iKtFnbyILkB3c5EEurWtzGw5VIuPBZqra0FBygn2m0Z+NfGKGXRn5xUux54vxfk+0fqjlrEq5iRva/6Q9KJO+gRkZ5GdSUi3CAZDjCFjmijALxEtLbHEt1SQCNnD4qsNjkrzww3mp9Fw8vzFcf/aOwgMTs7JHzdyV8QN4QCML6NjUwxCQSOBc3ndHbjMdCwgLuZL5xLdxzR0pBu0XafctfEkeBrGW9YyNsSkDjARbc4InPUJgv+nxzQoPc71zRJ6fkaXfTlo8SN+DpvTGYUjo+sRBTWKeqzUL14Ar3KXh06r/oOcjR9QxXU5WHdT+vXF+kPDCbHkew3Vm7AbAYFmsrUw1WfNg5okcZfgRGKbZ1BUXvW61FlLt7/adcQoTxCpf0DhQ7tc/Adhk0MCilbZ/oYhHIvBuKWe9c0CE0EzvkKnYehWA/XsgTcCUHd6jIITJ/Xcap38pZzYGZVSYbij9U6kB9bWfAJyfKCrJcfqk4vBG+5cY6k1uIp+PXvBJRlUFrWD9mc1yPEdk3CAX90JEnvzG/avgWGRpn7FcxzuO34OOZObBGdC7HRP+TCHybKLOh9fwlz4s0gkwua1xbO6B5J8VVzcMhU6dX0stOs85d8tXs4fBs+XpZ0OBGwzaIcNzt3kBsAX0mY+0H4l6d+1U16jvkGp9o4wu4TT7sitr3JkQxLlz39rZS+h9b4J5ZsyAXvttAw1pIgD2NTMeugDQhILyaTVg7ITUBLU7NEptAdP/3R1Kka7J9NEjVMT1lis4KUSSSXhxfmLJ76FXPql3czdmkFvnXNDqrhrHESM31P9wpZEBK3Vz3Mlb8arWxtoJGuQCmoeDu5MqbhWuOKfbsC4yWk58yt7dX9nto14QsM4OHRlX+abjCVAIjSkECkC+UCNDogMZPw+rOpl1aOOVA0mokSlIXvT0+hY3SHh3Grx7hG+7GDGDnrSSkYgAy1x0WiyNFVi759GpOOTArDfSdOqXOR7tNtork+N4pM1EskHK+5+E936E6Am8YqIdJqCJK2KnzE8r4DIXDK7o0J9IPzokN3+EmdfYXw9NV/jqclL+tjCM2BVwqHB2A35YtvIqQf5GE3GMcF1WbL5FkQhd6C+hn48COsIng7Jn1bh8lkj6qru+Ymwfxwkjnsa2Duzq2LwUF2bvW+AL7Pp9Uy1NVFDhvf5au3b7XvZy9inaO+rAAp3h7NXUWAuxTJp2Nqo3s/YREj0oUnyuKqR1HMawoOeaLNOgI5p5jfOXcG3yktbXXGY7qUscbaIib+vQ0C5S5w7Ju4m7vwVwVLMMORZTAwDeg9Oy5bbJzilBhO/tp+LJKGV0rI0yfEn8SoNnVimKepZlGJ+N0TcK/edN6ad8OpbsgzImOAQ1JOH/7DKFgncowjcZ9KSvrgRWcpRWuHOSdRvbtanVBpL5Usb1zmfsl0oTt/nxPTPe2iNC/wg503Ej8P67VG94SAPXQR00QuyiszfRkQoFoH+bRF8hlLas23kFKYJg2QSWOdLk5xHnpZRjLdjxD8i0dpHdmvkXP0EutcL6l9DqWwbCeBXAbGr9JIp0b7KnihvZGgS3VdACo7SHCnuUmbN8/kcyLtGTo3nngA0QOetOu3kmfSfjjb+n5z7jIhn8KTMFU6ypKpC/i25tS71Fg/0skIT2oTZhZldpbv03lKpwheR7oNyit0mK6yjHx6qE6L3dYn22XB1JH6PPWouiYoPE0DUliXJHSHF71Zn/SlZRwqua2pcf7tToEsGelV9Dr6boeaPx+o2gDvHh2yynsRwwBFaD05+9uP/rsPZRKcNElKlnJifbXUAmlhVU1k+l2pDU1UkvL9wjZ0CRAhhHjatasYyEcWCHdYAV0fBW35jlOVmIBCp6GEs6NQdkZw2cDwjX+C90fXibLV4RIO6GkkRRUK6wsgBt/QoZeVjgaTkGJNHG4uyRDekYmsSRbTncLVaegUAPcOArtihTr5OZEHEf9WuEIH6EtDMlgNGcUe7cg3G1vx5jNR9Bj8mw2lcMXvBoauE3Q41EQw58r7Gp6mDsM2a2TftJ2kOzYOEoQ19G4msT1qzlGQQLRN4eovJu3NuyO7HLG0qKvct0xpwXe8dn9ILYQNXtVuRxJQxlWAEgTjteSY9xNcmpoDFp22tuiie3fRtHjqlHYDZ67IdYGdjQcT7A1AVRuxIcj51wiyntq/GWgwKojKif1yYbhfbm/eYE4UOQqAPOwnVZ26g1XncCivF47A7UDuLqCgKkJpZVv+y+glpubRwtw1SJhV7UsOj2XYovLGi1zvCtAirUy3HiZBEe+WYOiVkBqX8tdrw04taEPOe7pyH8YT/uTk5vjjk4nW1PC8Sd/ObPUhs1GjHRotTgZTaV0VMyAyxHcaViIbD+50MhKXgU0lXTkrXrZLPQiCNVduyaiW0XCj9NowHFxyfItShGHg9/LxeterkGwkAFPbHwzEP1xz1e6EscowI9q7xH5rlNf+WxRjbHXlF78QssD7ZTlxK4+1ViNuzjTjCD8MaLBJEwGrth8qKpDDZyJcptI57I0i17lf/1LS4whjYjY+diyYzSDTtv+usCo4KmE5sqmt25ZOQy2pgLkg4PboDWUJI9IYbC6qqAjZR3oyRkz9VMIUgURE6ymx730MYrC8BFSEzp6/oS4f/oX6d+tSfGUsfzC4RLUbPZLFcbHj+ZX6otkGLIWaIKxKyKhyvTI5DSNdnXjSfuPw2rMfEQYyAjEn/OLIcxlXjIUe8AvkAAuD7hApvCD9b96Y70IHuFvYchdmv5wavGa6G2zFtDHpD/2hcAvtH+K5mKt/NXnpFW2St08qeRKKFhcMc7astwUq647tCZ0cDhk0sJiYpbnjJpNX8MVDfnd/vnsyGc/xRPLN7+62f05KXYon1jfQZse8S27kWcBtf8LviXuO5oHswHRT7F37OewevFPATuBlyAQ2DTJ0WcQWvXet9fkKPghxMPZPignOdwK5IRO3dpPzgD8z2LvyIuKh1XBlSAnEndrgt8ejhchcc80xhvNe5uC+P6zOYLQUjyDKjuDCTxFZLzZXxF6ZySa4lEzwVd1OoOxGbj4kmBHeagdBR2FpKFjhgI2/L1dqF/6qMBMfA83ALLyX1L+Q5KvDArHwPeMTAPFTI8b1g3xmEP+q+2aD4IKHecY3bIXbQ9myyF31uX7OOeFaRShLlelaT0P9Tn24N70cMBptYEBTyC8X4ONDBTti+fqSPFfXZSNk7uwQur3+GOROYsFnAaiJtLsrejq2N9dwTO1HwS1SG5kTq/B4P7Fko8UGLvvNokOOjTA6eY1XIH20MNF5AOku3DgBnhBt27Wi9vk5/G6O9IgDjqYJpQmduejhsLyCLOgAUUEq1YngUjTtZdQ5KIW56NDJZHURYAydjyU9WopDK8+VSLmJSiEUqQfGB1zm2ahAP9zLbmcRXJGVZWooJEAwzsWzkYuZ1aoyrTYAw3KhC6xEX8rYRkEy4iXmoSjbILbpj+q3xmviKbDLxYFDN4+yDJO3zTpQiaxELbhXUqCeo65S+R0kaZcNCkse4W7vj/uTXxFaLZvMzZ18/1C88J8KmB/geYhAB4aulx2V7Xzc9NgFO3NmoQXF5mIFUdDHsrc0jFrdok7e9VXI4HrzipRak08kgAX5uBv41fjzyzdrpKrq1zcWlzAPKtaxAklUVzP2Pv3oOWCRaOOv1Z1XgYEuvycYwiDCrhf72LmCKEVXYz/v+903maS5z7eTiIDmmfFsv8HfLlpXQfv6I85CA4wPbT7ZwM9WVYRDWrcU3Wve2noAbMwySP2DgyYWp20BFQOv9t0308EgixEp3/1ywL3kRlt0MGM+YPtbt7wFoy0wpq/D01LIIrjQopdcZ3qi48FY2GXGoYXdHh5wvFQOvbGPKNzqjlPss081MAABqQF+3HJ9q4EPUp/z8Q/eSHU7IVB1YLGqqMi8ghO4fKQJdZ1INVWsVeqzfp46xaIox13o9aaINroO8jwCRXwZIKLniUtVL3VCjKAt/iRyv0PEhv7CIzhfC1gMWZP/Jc0ezgINVZLwZgT5MKNQAZ39Oh6t10QJnSfswzQhjpHnp9XLlK0czJiusg2imuaWkDK+HveeofjcOU2hxcen6lOSGHDmKCSFse0nW6dY09AOyyuik8VdMQPNMNPQZb+BULSrMuhoDV1vNiRY3PurV8B73TZn4eqF0mpv9U9HAS9dnyRMWeOqPKv+GMst8mA6ZcgQvOexIAPfbdX/yZaMPBffiIqJg8B2foOTb0IGCt5BPQpSZTECq2nf/BPMgweH496Jw0GSN/CF//jeqE6w85aHtwr8oNvB0lvv/U7y1aGZJ8SXGhjsyDi8sDh/myIkSPnk2wG4Jhrdw11vgJPMHhBWRS4gw+qGca1A6m9oMnhMXwzythtaXpRvex8DIpEOn5/sukJHFJnZkF9CdTBwa3nOvC5bdoluQ6HmRRxDKyNqpvp91wGSxEmyg8dqqim4RPMyVTgyAJpo9lo1tmLshngeSJ5yB4d7px64WbFTvhN7UM/6zYyebEnhnxIXTwKfYE3TfgZEsmd8caMWCH/FAMBNkgmxfg4m8bb6S4BHpclbQaz9AR4ecRGBPcIgaK07s6sHaWTpohAbNsrwDZuVXs7D0ocGYZrxNsM5BxJBd0r6SvkhFbZ14WPTUORt+wnp3zkM1gH0BKDM4VwrV21pydJ+IdlDg1xFojPGQYzQ3JgSzeyYarPnF8VyIjuKsE5wsSfmssCJDEgggas1VUj6w+skwm1DlNd52Uq1OTyh3mM0+FKEGbJWZZ7VfFYUUJWeDLKUiVUVv1gjWNlxMlO3D9qOPI1cfDDLwDMP3/nH/OUIQDWXNRHmxMz84Qbk1JbhzlolEs1AM+mJi8C4fq9+Y8nTxfWo4A6gFzNMZ/wAP8elbP3rG7yjKDP4ONeWcQf2ggRlcXHgQdYqcHJ1jsqEhkxJkr9pW+PtiAguG+DlwhwpqgMck01q6UwIxo7aHibpadFmyYxHMYA+nbDUggGSfORX5QtAuEhvMV1AVv2qIdslLWitShMqvMNyQtsXdQ2Widws+gweuGSJs2ua96Hbf/ZV2OWNmfCeicEeQWmqgkOvG/NdgTJ+rIooMxMWBfa8ZGEf4PsCTs9C321aP4bwcMaoVhrB2s8IGOfExc4bHGt1xBF78UD2zgAM29TzNYPMsB/ZOq7dblgbrg7+y3BTw01IMAstb7lzK9S2m1pw/gJePqtlj/WhmURovkjvsrzeU4PPQ81pOXQe2D+3iuGMw1SZVN+H3VthIo3wBT8IG0jFmYvC4cK+m4wftH3qzZro+3++8VX660hdD+LpL3cllXx0wCmSlQN+/tJuFvM0hgsifPwfRCYO2Ko97G2+y+TBt2RYnUN8Z6tFf2w8+/RRuIDb0gaP0W1q8fkmxHjHGdggdN1Acq4wSFOmlgtXAUnXEG1nEZ9Qu3vlHnuQ8EkYhgFpsGovwcp7091fgI1tuQ/G9GAzid1ZBhBVPiNMvfdSFJKZUmeltRbR5r01lwtICkkBl83MwtBe4fR1efeZ4NpU+Os/8IaQ/+n+w+6asDeeeTh0QThdSzDPGXZWjXll/tMQQQmRZzygV6w9ojA/vQi7NBlNz4GMyes1diQPnR3MC5NNBqe92iMS4wHoNZnnGd2Od1Vy+F0tK1wVsak0lBMlWvsco8MIKw8NhZ93BcsmdAyBLNbEIwmywfYvnTaNS/7O/V0/wnBtPLh2xwOP+gETvCzPIPxkKazwMXK7vSAXn7IV0Jweu3I3XyGsTpsZly+0w9iEF4WSoJuL310q6lhtCwiKXr/bt1PYj9VtB1eb2kDDem/3OLQ2NR4cGOMCB3Qk4xfE2u8OnleTX0F4ZJiKZx1KumehQzBmICDAO9wGbuNyB7J+s//oo2ErdP5UUPo7WdXxCrWu5fOa2RP09gB1N6LBlTr75HAECFtDKI9HIDjrrf1Ra+5htreDVYqCP94+Jf1RQiYQjkIDhOixkWRuaxNdEYWfMDe2kMk+n+bxhCzaTFc4XYbcjaBLEQk3AgGws8yxkoqDrOl5puRg7RH35CNtOePho/k86gdtWOiwmNRExl28KdPEVFgn5VvXNsVWWVTl1CuBKDwOyIY0ZTltmRvIDznXUqGOQ8daGpMEj6AkiQ3WvZFsxPZh56nu1c3sb8b4WSGVm9FcUupNorLNq/crJO3unBlEmCAuMR48w+N+NV9hGULcEoKyxyLcJD7S4MpLceuTamx39po4KBJuSo+C/yeaW2Il0G+WTFfhnrksxL7U3eJ51r8YgyvmjoTSRHGz/cgC9/yHmR9YSsPgt1d5ExS8kr4iF8fUFlnJzdcNvpuzxu8W8VK2EgRXJlf7tgj0OhW2HcBNhDEm/0xKv0c8FlLh7KN/YLVOMXtYfhA711dth3zrLOKED61ttDKsUorsfQB0MXesmgjJeGa5eNUqwiFRSaAe9ZbhVSxTTFhIwVNZFVvw6tKxLiX3lGFw5LNTjM2A8olNRW+YW9rUXScOv06pjYAkIO3RzNJ2Qc0kRKfBMAR5zyH8wmrVX4/+Oa0vx3KoaWTa1QEtorZqF21k/ko93Z0NwHsSe38pySMOLxLw9tvAydNSlUmujwL3LbZBZVXen3IhgGAu0cQ1hkobcneZG/17BNWzTmRMAwjrEaP0pK5/QaQJF6s92NIT+optNRCMTfIdXK23OxOTxqWjWBTNMGIJBdz9kYD9SFPCHthJiAGAmDgO8DJYKCKyQnRSXkgwhvkPD8x//UeCznbEdLn4Eu4NBWm9oV1JtmLfNfsjl6z7Fqp1sXjKICImYbbZxMXuvmy/wXSrjmEP2LHqkwADMEjqEHYkBGqhpepsPk+3eta+sN0Juptam8Pip91ktLk832wx1ff0pgbP9wJjkv79NX43AirrlOmdP6IfX6SE0gaq89iA7ye0ynZxEKn5/AI0YJwiSdAJp8uyPkZA8vl/XVh44w2yirBMbqxvwh365FFtX04pzPmPyS9tXPVY/oLMC+8ZaB/2XzpvHVbk7AR42E2HMjskrgz/gvZZpK8ZkIxprNl8povy+uy75YP5G94Zq9F6t7HxnJ/8TiBx/fLQ0xBIjLJHrf1skf3HUJ5lwKJBy+cPglo3BlH5LfA57E61MCpszNz5w/QyX2iGesL4mS05wRR0gEMuP8Ymnx3Tj183WPhwjxpCvaPS8KFgrAPAMrJyGPrkrREzw5Vz2aGBGeBTtpkPa8onECT6Lowij9JkDpfN/f/773cVeWqyEKKkO52kSBnIPIE3WhwAq1kK8C2QKjyiQlKzU4SGc5wcI50evhR0/vYyvdS4y8jbEQpizbfYFyBalQJ31ecFk/oSk2y1l4vOiqheVDewFCXyzJZ1vIV7MeXghczxIW7Qk3Vc0Eei3WREkpFb4snqYCCp2Qlf9/15/jkI0H6fvXURqWlkZwYEbyYlGILg42n2pHlNnZGQMFYMvUOmjLU5/E1poeHBUobPnzUUYyd9/2yxWxIiJeCqU4Ilyfp4LjXZzYiI5HHpxERiTXoZfS+Pn6ejqS5Y0PU1n1i23WvHNUDDBMnp2CmJRe9D5gMMvnMeabM5ENimY0LIBAcbEdswGPheCjzv4uTubj26Jk1f3A4/FZiZ6tSbH8YJ2fSPcfJMGNAw343wezDuhu67OQB0NrUiysr/K8povPL1HmzClTly817qanru1tPGJP22nSdWnkB5vgMjNYjqDWnE3VjDFwOU0r5i5acSgPNCAcUCIYKyJFSsLs9HaQdSrdqnTQiJeVLPGlnOkAbLdgF8VZSAwhs7DemMMBVIrHv1tLprVBwzm1nBQWHGGCkoKC8u8L7tgoJtfjKni8uvK0K0Vs1LZ1pmMlM6jHb5/p18Iv3/sVRqhmVXUwCo8Ngj7zD/1oW7JPFUEPDYkjZSDF7/FxsNDVPFB5HCz9VrVMFOhw1oZRJo8qFesbMrJAaJyOO8r7K9Z8Wo5GG69coFFItWPc7rTKW3OwqquTfIZXub+CXZW+CT57aSS+oKb5AUeqEZeXZa5rAN8WtP6PWwdXcAghNficMHdhzD7sBETB8ugEvS3pOzwqNr9uxm/mIz2sd5FGAxtPbNLIolfmwhdauRdgBhBMVawtcYk8UA4FveMDSElxUZXV6TnjbcUFzxFMAHlRVyl2nz/rfY4oPRDIYOUCuOVxc7zP9N8xfmZcLz5S3FxkTWk3GgSkIgmvk86NYjfyhllvObD/DTEFOnC4qnjGNcSreFPxEShSp/4GaYDz3Vl1IL2Ks7rWgwpwxRPBC2fCbRCOkCGjii4KzsG+XBNAe3jkHN5l3HJ2F+UjdFjdl6PLEliX2AWKgUOotlsSkB1hHiqckITz3oksGwTauOIE976BdrCiws+U+30BvWCnxo8yYkcq325i4Ej6C7z2hxsp4yMkNLdkZSfiOiz+7NEEHrgC/S/l4N9Bi5sH6tcB/7LQWxqfASBpTa14SC0qyfMVYO9809PKt8tK/SRT/I77MwG+SduDAQTSySuOOPIhsWYzu9DJWMyi2z3LsGtx7neM9F88rlnM5mrHMuXJdamMQrG4VQNNFmbvXnc5y6Xk/WrY0RNUmXafe6Jg3fD74JVRi8xZbpgZqckMy9gPM4GYDgY0xYpqLvGM6CQnjZqqZ746uBcZvhYUdfkT2ZjVBiojELFJnGt9l/CZ17zcSyIwkDTleusAZCFfk/k6CPdxq1suk4/vY/ZJEMgOuxjWa0GmkxDOCr5Ik8NC/PUAisogC7SaNktofBoZ/JQJRM1K8jggy7tv2SiEAs/p9S4dLpN4rP/lGS0q6uJ537RSRaVKfbBaujY6IPC7zIU3Ydwj9nLVDtItrmKpcUtHrSyvlZWUM4S8r5dSDBWBzMj1G2HSj9oEi3SR2Y/dsJs1OxmbmD/0WVDdolDXt/n3m4CTMJeCtI7dBmhIFgPKXfqYxW3ELx2gYGLYX161nvXHdGTMO5zKrOdpifBVRn2SpKZfFwnmOwsYkzv4jCVeo1uYEyo816/kpV10vJJvND3UtT1m9NtycTCgw4vOgnZw5qCd082CZGtmDWuWrR24fcFs4O2ZGzEmFQLufWTFzM8Swi/zgZl+RYwjuWHWAbOqYOeG5dCValh5BWRaczX1U9R1Zk6a/NIM2pB11vQGic+MxMKx6hEFiWmrkJ1cU/6OtH+B53A+GEtdp5uhhdnMUj3eHEctWqxrtxK85IWcvjVkjk7as4dMWRQ16gm/3r0Xr8Zp08/kerr/FbxPYJYlm4k3nr4IKuTTIWcdBnm7Cd9osFeLPDXPB/pgdxETHuMu9KDDuEZXzvpo7Wq5/9sqsnjGunB3KCcSwVjFNbophQ2R8FOdrac7Ka8U8t0DhN0dok0zP8f4nJJYBeZ5UzBfnVfmw7zBg8h1hRuaKevjP0XbHIo96hJrvs3lABr/u2BqQiS4ObtmoSWdIzVA7OaXC3ZahnTGnsD7fX365BMhzs6BIjRV4unVH8EzLua1LAR466IsVDgJaTxtPsTNldEE+495hBSrzGHiIdUchOzXe0xSLtV4A9VLhu0pIMuNx7id5XVqlCBliZyB4+dAn3PYYWIEAQ/tTT5YJyyhk5EJZ/ZqbglKZTPve2SQouxKRqsvDoqqb3Z9mL+Rn9rjxyyxvUbpREgNPkiSwCJn+kgU9JNt99sWeBUt1SKJ5tuZO2jgnh7ManjHex5P/LOT28Yx1HI+h+9gkDE6WyrXruClUUNZFmRzzQG3vMFZPfwjafL2MpH3PyUIUPAm60DRCYnv6Md31QFk2T/7HuKIqapk0MsUkoryYcVKzyeNfrZuhBQ4lbgxNrOYSydXVb/8dqAJGI1BEKd9mKyTfTtzX/DqGQCuVn6icrdg6L7m2CZgJ/HwpZl2mP8PfT6WZyaFY1YVnFLJ07OFhY4G3KZFO+T/H80uSO9Drrd8Sdu26Jj2e00PlkAJ5+pqz0HdvaRIbd1Sa24tlYaaj4/nNzvzv2JbdDxKzT8R6+341BBj/ItlCVBOtVBL9T48iixBEihuPRLvOKtOZdvtE8Kt2ziE2mYhUBzLXrr6a723ToM5rfFSkOobQp9eobKXIXUdYv6yWyGXek46zXFRyTlMF+PlJOS8iEUW68LBDIdPsI78Gq+n1+fuTt7Fs7pxgpEfu/Eo04Fx6o/PHAm8sYOKfmi7nkevxKs0wbqQ3mU0qGQSqREAWuGJrr/b4joalBupCSbTMWvvOd5dfkTDgWWqqb9aT6KxL+ZTFcHstHsthqCbTKgbGDRfZHp+Q0o0PM54gKv/+F1lAB2iq7TvIXDKCWgQkuvFwIJeqdhQV7HtCfgU0FHv8lx5UjinMKdv5UZl6a1BAZQVqOdk1ILpf4xrf002gAvsmpLSJMOunPpCfPxUO5xj7n1HxAcvl3pp8wn7YJvDpEEdKcf9c9AKdCNO66TWQklEGJNjiGlMtSZTYLBWJi5UOsEzwohrx4QnPphbtLxxKrtmraWOf/miYkvPculjr85Xzn2/B2nQnlIHO4/B3wN/gaqvsgo1Oah1pdzaaoLQQJ7oswdtI30iWvliDTHo9KNd1DYL9J2KpecKsC9e+eNjSnROvAW6Xzuvi90He60nYEgJ6bIbCIJGZcN57oyP/P0FV3e5Eq4/Iu8W9OxEGIPilN9PD36lTyI6AdQ1u2scPRS1rvRYoGKdpcMYYhzw3i7jrUqEIJ9fWBbfZYHh3ylOyqNgVf5eWDp1vqI/WYfoRd2L0YQOJlcJuqbd9JIBjg713vzgqyhVPUGdiqtmuRr24BINMgdSGKbJGteCh+02a9RReNOPlqaTykyp/IRYGfbtzfaUQhPWbUbsRopiruMlgAopkrdywaH/cZF6OIzZYoaRN+Cy7RCMiI3NFbWy/3hCF3IneWQVQJu8rkGmqgr4NsrpB5VczHx2rCyLMX609Zc4WGoIYbjp/rtooBjiSZRiyC3iDgVVZnYmSt5nebP3VnVD7Qq+Q/R1fmvv9XCns9+09+1iG2bsaPhDMSOuZM4Huv13A3iAHh+xXrxR4Oq398EphxmpskaUuZx7XHRelUA7Vmed1abDGOaOvw434Me/1+sVMsKoIaL9zEF8DNJQIeETDsaxp+CmJwFbYkrYUtldC0kw8BnKpc+NyOBLqAhUoZFphkIfRigSlYkgHvja3jD2PP1bC1R85WIyFvgMHXAvPy5Qtou6vyT3C90rAoIP+jhO8g/qZUW/gVIUFHIhMyi+1H8yLFFhMS8tgcJm2WCO9NU/YDcxjidV/gM0xpwK/NkWuDCf1RNabBKZ5sCgJOeTxF8mjfDXR5xAzqLfL3NMJSijsi1c8JhqyOAwNqpl/5ignzEBjmsarv1CgsK3S5oenu7lXSCbgdbb9YUFnl2a3+kMeoGoTgyJu7g4lXis0arqBwrZakC8O9ADAfGfyo/vUjBMVpkisHTRDF0au/+3Uw2TxdoXvTC7PGC6sCVKuCHLx91Ulz+DZVti0t2y9NIAsvIv0otzUEwTx181MqiGLBoMt4fblSIEYGrldtXUWHGsLMjffCd7zu9RjIYZuIt2TDZ/nivHbHaBU9K24IGB8r0h7ZkcdeWIYIeP/OC/QJ/1bEkyk9GriZhd410XXyAW3S6Cy2ar9EgE47bJLlWWj5B7l5hxRZgu1zhADOJvOc99SnMoI0sVf+X16+2jQnlbaX8F+ezZWns0TbJ+RxdVKmyxLv03OjjhHLSBi3YIUE9om1aEgYHc4W5VJlTzl9h6hTCiNqvMesqVBCzV866sB2XXURGR7inmqBR9fxZ5BvubBGP1REUEsKxoXOwAAgpaKkKqnWN4M/MOdiDi663cHH0nSIE8+dnM27WX8A3mmU69VyfCjD4D44RApiMA/ToyoUstZhF4AVA9V+EZYEBowaNR1Sw/ywjm5Qx2mLr+2Uw+R2tcmld445MqakIutsp8p0v8Z2J3A4ClscfwEVAITcR2fHROGRDQIPNOu+WXVKJA6/u765hxpczIyOoJMgR6+t7DcTaKefVlqROULxmiWfLvQJaiW2g0svKBXMj0Q5AIC0wGFghnOt7L2D+zYoa0d486OYhbwxP+hPIUfUHUia5n/T2gfj+Fl6l2GOMXo+GmpFngpKBowXZFegdU1jYHOxNaQqP3expJlFPebPdPIEKOfbtsj8Y0+akqVfmnQOQe2EAAtLAFSWQeXtg4mJBiZo71vvQ6PZhxDaChQGOqZc2U5fqteB7N/jkPB+PgXCvrP5YsRE32ElsS24uxMV+8v/kZlAFRUd3uB+Mahu6lEXaJROg+tSHJLTRthafgTZ2L0PjJhMaML3z9gTxGfXt8g7MLwmrqODW5dI3HnvTZFIcCZioyE2ozjdbK6voh5F7o+gvqGpJysexFppR6mltl65qdYuD0T37zvr9b+KNQE9zD+3KEAhy0DsEeKKn8BibkmMqDHscGWhfc/GQRhXrsmg5j5MC3I4NvmYWq+R/zhrjwOEG9r5y9w63D2EV5tm1fK39ib0Eg/KjILpVKPOE9BLOsrLC0mavYk9P4vop8bq3yLpWo9xHBWumnOlRs4kXBKcR4jVPeIoi+INgafVqWht4V1Wc0zf9buyjLmmTZta3RvUSDvadUOBJleldRImzIpsjYMDGCi+Qj7xlnd+rdQyWfI3yzeV3QxcSY0YHYSFTj4TB/7/Km8fIDrhhNPWy+rs/KkbWnqrcqcFEEO0GUHXEs2sQ697nAFUKUKlTYesb605YsuEzIGeAJyX3yXF2yl9grEKnoLEke2jdv0HQIE9mZoPHd8fMpzuLcf08w7ZoRyoYL0zStc7JBu/R8poPZMkJEPaj387T1OHZiXcdawxT1HEjf29xhGsLjlTeTWsXO4XpFOuS+xX0x+iLnCiBgbkIuw8up432eRc/+gTd76xXVX+BQqGeNq3kfQqyDMFJ471X2xBt6Pi0KNvZhUTxhBPV3zXJsqgRDAsUBLkVP8PD1UeSGgh26fVs5QYym5Zq2IEJRyuKZQka+29iYN+jVIqSHuotxVECy6QuBha0cCB57q+M+ljuivXKzjIMbWKkE2/DhUrBnEy3r3pfCTSDbuUUysdeU37g4jeZxVtIwIBivauCdmNWdqgYEDd8FARPjEMMat68kMot/CI7U/evY+eIdGO5Giwihm152URDzX36YNcMAwVpUfdBnaVmAt7qIt4Z+zaFMvkp0m4eEJorr1rLtEMxwOofuk2I00FRb4D0cC0Uq/JofZeYPSjiWGHg2UF683Rw4Yan7dbKLRO0GN4d8O0t6GzQ3Z4L0//0or9vui6I7WkPRj0A1xE1pR0Y1aycG9a9lej58OUtDxxSbqiKkN0raPvkhsOgNZBGU65eAre7VAPNcKMzoaKGPCjvgzdm+PDs59xAJxPYrQ2SB1ox6xIKKA9sBhYD63CW1fLjvLsjNC8NfffcWwYFw0uA1H6J9SFL+06YwXYEBH0pKK8+gBgRvvFnD7TzEci2K1QatGXLyx2I1+b50usjkKTBkNVwI/STYT1HP8fzFxPuLp0ATeMAoXvGFjW60k4UsaozuMiFn7rl2QxzprZQr7al+u/bYKbynUDExC5EnG9V4ohitscTHGbm2GnSOA/lfhDJyXJI5nhSZBJD4s11GrQJApORdCn4gmBLJc5xwzToASf65PBsNjM/4AEdCJ+bFx0OgJ57RCy76uNJPkXgR/tno0SyPcp8nP761+qPwoY9cJe9aGtRISJPyDDTpHzFdMemJPlsIenUhTv0LLYBipwjOlkcYvY4IOGnuVvmt/VtSSPbYUFQ8HQ2XZ35D0TS+yoqA3nVP2A767JzJd/b4Fy4qfI+MW42InhKYGl5kXoaKdxWepLHnAdKVvSQzXG2w7ajr8lAni5yioHOIradYOHZCaQnThfNLsK2sHyOyPUN/F5AZEoNYjoo7XjdzizGjr03of+1pRNEYbj5Kyg8bUPIzjjv3d7hTgGTevgS3YMHjhld4Hhb+4RLrTYO8MQXsRrU0h+JIfnKZ5IkETOewPvqDifXX/zQ8itiNWSo4wm834Yl4oK0DpKa8dZCgBpZOMUswi7FLelzKPZRae4VOKsT09R3qucDM/Z2VD4taiRVLj5r5efQPrPkWVR9RjYFI5+rx76kw2geTPqYNu2wckdIuMuUIXXJDYAgB57Bed119dMkg7mLDTbYesN47D6q304p4SB0xjknLtXSQoNqKDXNpxyQqvs+s8dytpR56HPX4ce0alapNa9dlUDVoX7tp0Azo1l8db3xL1LOEST4Qb22Zv0fBprMNX+Uamfgy93ACLTUkWtf5jZB+EMEw1fN0j3Kro1FU9rJ75tPU88J49igh9FlH9xAqS/3jMlhfaS9/v3kv0L2vba0YELyRTSmbzAtx8YGZXda1GDGxoqbEXZMYLsZ20Fu71jJz+h94u4Ybjnq5/f8ey3ocXz8rjizpkS8pAQTXkMP27BG9zaeZVTmmZKyt0yi07Ay0g+jfwqiNUinHnaUAgC3YqsrbhoGyNpp85qQs1Boz2RdBkJuWwALgLvqWvZ0OkVK+CfLL5OBq1drDDe162XX57N6ZoS+bLsJsYqUXDWmsQOkjMDnl/xfCDMyaUovQLCwkjjUGRmif3Q/7P4mtCTIiRT9iAFfGWM0Fi7ZAbPe7cGduqhi7qjQN550i1qcAtXygV7uKRV8118I0nOsRHFGIbgdZxlYv61xpo6XHy6br4eiRdM6n70AaED05wln81x8Q6Ek9HMSZ2aDOOrJeNEvMWlANxDavEljBO9zryl+zdiUiltVjJ3kjydjlklxDG2ROKQ/2OgL5yfaTBxKPXNczMjZ4GvfRqYQVCBieflh/WwGhF3D54SqJjEuQ5oPnzPAt7ciM03JK9BWtRPLyuYOLWNg6Qy1amT1rASiJf5qgdmiTzVFnHcMKUhWp60d0kybPE6XwXRd8m65qUY5b8vBaq6fOUczgrfnyPFUQYBVU2bGBzsn5d304KFCMBjgsNo0597jFb6fsJR8xOJaxFHmzQrArE9Op4+a6Eiztw4bUHhU96Mr+QQxyJEQ4J5E5YpdgNp+C6QnuwRJ6iRtyViMf4OiecyjkCvn+sZtl1LvdEbI3ZGqwks3M8JavKx5EWmQYqaolpn2lDvTqIxrvlySMwWC1HhuXhMF0uJTwNiJUJp48LYCFZ55B/qcfKRl4TWTEKTgbgirU0hlU9IBs9j+GaaYgP5XSGjJdHkBVzhhum0p/YSTYk2m9xYsv7yAMfY0uh5VO75Sszdr6B00irPUrnk+T1JzvLgLc7MYp7TxVXr4tKT/LavSoqNE1/4CPRoht8PDxpMG+C5NjDDz0CYmll6XeRbsbeakzU0UPDgOlEiULxZrYUVUFjW5cGG1Z4u6ZGGP9QT6/RwkbQDu4ahzGzG7nNlyIsYST6innN1DlnEW13G4xLtc3DtXYjCOW24RPb5eOUgK0+4kwcsURmQoER+hy6Z3CIBj9ENvNoUhxapqigef/KXjaldUPsr8pOGDIjgwPofk+OgYIDmw0a+N7chIAYb71q2+noEuFhwhzgIPW+Y8SdZwERibicYS0RbQ5wyv5GD19JLpwI76jxJZI+yNliH3o64ARN5BffQh1nCxM3umrwNUR1gk46fZ6Xky9TQmynu+rYTGFqho4mhfv4HfNXFNF9B44NenLTWJlL6+3urMIo0xupsXKJicuuK0tELcfhxaU5cwpXkpy/+8EnXAqWHeOjtRJlTSeE+Xln5TseqAcv/lt/BvpDEe5SunXyBoZq/ZNg3yRa45ePUnLHfrqIWD9KKwWF9O0CQtFfe1Pg2NwpUGBC4qALSVSsNOPbipzjOUkGYXvVv0nFPOMeQX0YxNVHYlmf6aCgczqz+ZAJLfJKAQd4eoeTn78Ii+pTCVqMhDTNGz3NTroqCk7PScNYW9ZS8PMxlXgXc+Eacb4VnKMLXLIVxG23y57iZzMHhUhn9s8yS5O2P7GK74uYJYQZ9WfxKUH294qlOwPOmoOky+9MBmidSeq6XqWTT/HWuPwK2yIokszCi+i098UKEBklntJwruC/WeqbD+NDK7mW3F74bReD7+7AzhDrs4vtRmz8MlUZ6v3Zk3bx1yMx+iAZK/FYB+pjXevvjmnjj7FXeoDGsMGQZ1/KXHf7MALhzv9b+kmtQabwLiNbZ+FlwOl3wcFI75qKTfic3vHmwgaica7C/0P/+0Egd6M+uX69YCzWmL0M+wpYh5XzTFHeJ55hoW+IIXEmf6SKXyLumrLTuNT3++jwAhzsHdrWwIVvdBT1SuaGUFffgeQbPtRn5U+fbiPnbVbfyPv5g+tefpNlcnffyeHsBkiEhLPfNS3jlI5IHGgNUhM8j3fUQondn1+KxHVpjKTHe861G+oSrhlPcItfXX0/QJUfpB+Y9Uc3IzTgvLn/5EXuE2KDUzH0pha+mrraToJ5sLajAE2eWTrDY5Wt/szR9uX0RS3GVHuJCve1djRg/QFivuob/lGD+Rjp4efp60XM4pW1sa03XekmN0o7ppSlYtwRk9jiHWc7kYHHg2B3FTDMWLs4LlaJ15HmT3AYn2sHa4uv7W3uDQQqFoMvnZ6Wv0hF3lDe3oy77ouh2EVnpqWJIXldNuxIg9oyLnwPRjfiPgY/UogU8F1Yc7QyLOKSmITc4D1mHl0b2sWYZc7EkTzIH8f8F4CO4qpH8Svkk+/KhWTBee45jyKCm/lIuMSEfWaFceM3q0lUMgGNE9qcXJyhPDZsszufwZpZguUGGhb6KqmYKatS7tOaFlwmVMJRnOUrEmNa+YuEgWaYD/hsFuq6zFZoVqJYg9bdnPfgS+0xZHPA0gNuHhQFn0rf9IBU1PFDhKUn8kkmm1YR5CU1g/K6CDxjIuncSjpFepkLvcL14NTUNPtHDBlwRQlKjpqOmuQSxxpm8bihKkiXesELPHYyXeuN8qPmk5t8cqykVVErNXvkkZB2/wCLUiZJtZGqkinIp3UGezHPuHyNwouYm0U8eXkawq0ctwlDlqhYbFkX7AwgKLOXW5M3YjGX2de/LJy+KWu1vLOjiDnVxo6FLywKO26lY6/IqV82DCGbU4PnEry1vGl8cadxlBXHtYo8nLfsOYEC+9YF3eD5gqI+3AWejgZBBeoQJh6AngILXJ9O818SJvG/cEnDriQwECPCnAxQejxVkNUPbpS736hBQTShjiAYP7k62w7vG8b1Rh0tqb3z/XrviMM2HfW2hzfx7rPQ0HB5q9Zey1KIOOgQOfFOWWzBfuPVi9YYFZ1L1ZY3j3R/NEu8/n/d5ZRWKX8vjPto/wO6pYVopWmeAYClS7nqR8KhTaz/X4bLqOlDpeBRkWt1VOg3BzOmQtzlK5sa00KHnjTrpkLrEGchAOvhO0sdXFyGGycjyW/r/XjVrVVn8n1b54fUFx7sCc7CKnrjpvM7KXJXZFwUu+D8tqzrRfKjGl7EOR4Uj2S0f3h+LYyN42hGGTImvBawhiJZ+me4hMP+3Kdqoa+fDpEjEKh3AR1ONH+Ip05In1SdZjOtG4YtPA6AaQeQszMfvQflCyR+O4AsjptlzTLYkkTcohOHi8d9esYR6QQDYuAlY1eWMctuBpjZXWpKhXvPb1R55couH+zqkFWyGiL+Vww5jzor8jlY7+8BcZHQWqR38pETP7+YlQHDpyM5EwYmo2Sfir/3B5+6nctSlSkjdnlZS0KanPZjkTh4KByknVVcQC5SjqPgnn9ecvV43cKxd2nDf8GgHWKJ7zzoHZ7tyZeINflZzHC16AnuRfWGirYhUrG3lbpVrTjjxH648RVespY2ck626cOU0kT7xoha/Zwm6hEuIvkTSwSdqgyCs0jgOKg2vjJqjIQhEmv2mLjCZpG6btbkE7Pag9pwJxawRUCzZ+QKUOLC9w2HluCbd7HvoBxzozWSWiFEBGa54PD4d6oXlgpOT3izDSbIS9ILFI2TGPwVfaHy/jfP/ns6z03drukS3Ol3etRLzHeSLEJtGvqe5GjtmssdYS6llyrxXYKrOEKWTS8ng3kb8l4CwMHz6CsnvuvvntwKasdr7t5fpW1AjqxwdCbIoGG6F/WnVO3AaE9HhOlEJN1Ced+Xv46sKYu/yKxBIrZIXvloFpTrx9MN/vppzo8hBkatWraFs3qxqMCi+S1iuHsNg+NHGa5L1glWCRhd+j4iSfj9lruJEyxUwhHuzNYQXAu+zpAMoUSunM7vxRxJKYU8EKjvx0+WqakHoBfji1lBoh4JNoX43aQNaKqeyATBIIZizrAg7i1/a8ZiDX9TCAKoiaRERstTnD+hK0kvBzE5jeHkPy/FSqfcpnL3AndmuFUe3SWmxNYPJn0Ej/7usTo2D1J7hfAt6mytxC7ebbUQ8hY5OMyLK1WjD0RRBUzZykyNuBN8wgTrbyRCtf5MmbLkyq0c7vsKPK+R66YkAjCPDfirQun0WcphalUqy+W4Df7cQVvjhxq4PA23LS48ARnWwm0kqvuBM9TQQBwEWhFEhz3ohDLlKC6lv/sYWUP7NkhPNV6pRhhOSzd9VcmsyKPtpcqWYaZw1dSM11IlFW/oNP2Z0NWkj39whGFSi5+DgFSsDLkI7VIZFGaqbM1SMd9cHWiaKTj5+vl8/RZWu51s0UAQPmJJMK0HUjvWTmTeRoF7H673kcmqhefPxmKdSrLviQfNrm8y8/bE5i5w2VMbYbnsOdzchuQBFMTgC/zHvK9+biAklN84azHHlEv2mkbgRRgqp71By2dEZDCZDnOBjM30CG93EyFRrixTiOzZn7ZD+tydsZWesREay+0qIkzsPPwHFi3qhd+H0w2xc/Q/IOM4cq0zD4qLEb6Qfj7KmAUpegekk+pq/DMa0VEH+QDurW0clA/EqKgP42BeXnwt7R1iMgEGt59ellztf3WbCeFsyc+KjZ8rtkxHeVdL9B3IrzK/X/zGv/sT8+cQib/yWdqxNT+MX9n6glesHd4KLj+yvtFqGybJik6YQ36PmYXm9TyTkElAPtfFDvGqNfDfCsqI2drPG+cLi4uqX8zp361LXy3ZPVyTaMr1wWJawaX5YNGug6hmrV9/hr/Myeed96gGxvm8wNcMa8x2BCH23nb+sRs/wtFQyvRgwwnEdFY77HsOicd3eekjfRQrFREU5eX+DdBNjwO71JczUqAx8oM+ic1QO5OCdATS5URR50LL853yzCdPchETRpH3/ATdH8ynAuFGvbuHlILUtkmydCr6RHHi1nl8g/AyOD+To088ovwuxGpEjIBaP/3upz4OEnL0YmYfu284PVI4rh2fs3izNlslA5K0an+OBKYtKy5yIaL9owP7oZERgrxHWiPKfen4IkOzOKFQLVso6cARAL2aVlYw64oBJytbNNz16UzYYhy1piP0n+XTNeHEplPth9JpMLIuTzLZcDwVgSEKQ6Q8gg1tZELuGal8wC7JW8CBiN22AD37wjB81VjkM3t2Yu5VcfoeSjBtDj1+qrplG2NBcugdXs/wpqOlZIZtcyfAH2fuVvuspdNY8E3aEU0XEKCFCD1sf+n3YO6BjdjEkZaumLZpF4+BX3lvyh9BkK6wiHyJdzLid5JhSbzhwa+CFDz/Kw9rsC70pMH2TLokrmpeSJJixizdvlLYrtXFP41vLoWPbh5zduQOe83jw70FdOXZO9kLMCAmHqApdRG9Ex9xWq6KaKPhg4VCB314QBrlZDG80D+dOikgqwDTnDBNnivTg324mWwxwI5O6N6w9Sh6Skmy5uESQr8ao6LALngShJWgTTaLQefbwz/lxCO8v4n26clC1q/8xa6TlsHDGgfEH0wcidY7om8Y+yHaq2pFjWRK24vr22hIlCW4OmesjmT9dt5axErUr7odNYnXmxceRMSElf2O61DhCSzDW4wRLjzZH0+yIY7vRrS7AGOFq+IviBrfEfTb0dd0IkqakwljoJuYHIWdG+1pdURwS3cq7nHj+3g+xPDcH48/kIvQNiiV4Q/ScT8BV6rFHxP0XMkU1zzrUrMoJwEI4DeLgFrIybp5uE8IEx3S5Ac2sh7gcJVEw1mgG1HHp0LoZ89nWE5DSPMFK9XMlZfi9a5XtuItQLpPxw0quesMjyej+MoCK2A05gydwVqo5Pyz0bk1T+9wfKnEuShSM4vZs7LXFWJ6TuAu4zLzTfTzArU163d/kuT2BUXF82HFqip5boZdQD2hngRhGGFlYw6Zx+fz0n/KWbc0DggqWh25p1yGp4Lux0iZSgh3TZeujszal9PUyPrKt42tjaQrpQx8E9EQgL5K2tBk/Zf0Nwk+vxCoM+VCqsz1ugpPpkQBogEsMcpgRw2vZD8OSie75qUNSEJgShtpjkKJAqBy6gqZybFmTmdG396UWDrQA6Cemfz9Ap+lHPspEG24OCmrwN16JZXtCW7wTebbIe2CMTnH4ol7UOHqs6emV9arsWe6vF0DaNbU5mFNPo3uXQX+NBEHuqeZYX9XKB3+D2M92GhPfY0WuBncGVO8OHXvPggc0bzpqfF2ZMx90Qni7dn640xyjLWXpUoExhCa1vc6igq8c/gilQtBNRZeIAMQoRjERDJlo2GGLETuKOjYPQ04ceuw/GJgvZ7rc4Q+uXMW9xuc1U3zwaoXCCMXkN2TS3xH/rGakoVX+Oi0Wdk3/9j4uKTEraNVYcQi8Y3YkaiNhn4aM9IaiYC/r1APnm7DPkS6q8bWTZv2kCRf2Lol1bUOHlj0rOjiUr7YAQy6rF4lDkJtxX3uo/HjGpza+dZEZBw/Wm07NNMqJnW1WDE46GcI+lUQXAEi8Ils4tkz3D9NnTboy862umbaeOyGMOLz49BAFwjUpjXAX+kAuzgSv8p9J7SKnUd4kDTmq2xtfxsMwqN1kEvlbPDevhoa2a6VlRPd4elsqgVi8+zlU7+M+oGYC5aT0K7eSxa8pr72VfR7ld8GMc9Un6sNZj++pI6/hnN7bn5BYJV4PoM9GByOCgHf8VCnPryE71U44QXt6l0Rr0MB/kbm8OaayAgGyGu9oEm9nCFbBCkIot0NMlCGx5JHDgccGmf3e+D/sx9ajcAa75Rb/WgBqKXpwRv/Ou5F4Gs7apORyH/6eovHJXpcvWOf1YM2BKubQrG39JNm28NfdQGwmNgwGc9Dx0cCe2dHY32JnEV7vA9tavMTN7nCPHqse3H9tGT7wdIgBwIRTIGTemxvlxB+uF6PqvN3BSSCLH161NArr1ibbE1rh7g4JTGT0HasbLqlMjBkJ3KBBGMTpQuLmaenptUMaassYWCAZHP3WjDHwTptXYXjxMShqxJroZdSba0I7PkLiWIix1LhXjZVrQkKoPJfLLvoRu77xVL/h8MfTSsVNOzEje3kbwR0yH2xUJ+XArqrtIA7VpJzMggE7rqW1Nu8Qnxnq4y3XkRGhUCFN19sYlJkzuXskEDLyjBVraoSRoaXmKioPiFnIC1slL0M1TR3XP28a3zKAbI6lchqaEQh6KdU9C0UPeS/R8IUaT1yfWjDM6ui4dmxg0imXsHQLLt6+NzQ1LQeLMa7y9LuCxbYXpArW7fDX2Gl+Ol175E1JUsVYcRQaFHbvklf9JTe0hkkBJU6bZxGZTnD/TwfIk0K4hx4Yye5dzoTiOtbEB7gBGNMMSzJiQze2DphC5N+ajBBX8BXr5U5IaqpRdvNdauN859Fg1Ux/8iu7oXZsnMx8hwwOl3I0j+t0vms86iMfKn8lfpLrn+tjEgHQ0meXfI+3TOxQV/ZMEx9gtdPkx49bCs1p410DQMqkqPHL1hqpFxzdaADhiI2Z8UwiuufBcfX4cNCpcOv87cR9PUwh6KwI4E8UJeKGxIoVRpxjZPjFyyjSkpQwb2jgZDutXzMDea70nP676TIJEFmL7QLm3uYuxoNqrQJJxS7ETU7lC+A92IFf6lgr1WpySCi4OjXTO1PPYqaeH5ZnBZ9aMKvcWG1yv9VOcHuApeg4Ll0gL98X5YejoTd27+VRqIg1RAalnsv8CBg5jB1J95Okq3X8E61CSRB77TxQq+txFZ6NalfjS49AV6Y19pBftXOBnbJVjxrV8P2aqoULnGws4Fe9l7rJ1IrA7EjHc55Jqqiq1tmjAEbDnVzSaAXELAnkHXuDTLjmlRTHhh+0335wmlHZS0ob4CSkb7rgGGnaAd5K9ORG077W1W3aWN/StF1pGBi34LgRqhaOcCJ9HAuJo9MijcJ2pQgJ4ek13E8okQFmh6pgxhrsBYIejS7Zs2xP94XCk7OP9NK+QDBTJr0VEGfBfDkgPP2kFjchUvuh+LPtOiISsefWBn0itfJotRpaiCROc0lSQB1uP9qqur+w4KkPrcxFK0Te3uFD4Ubh8d2Q8ial3Q41jioHwb9/vkhj3sQ21yUTJk/pxY3qAvQiqY7c6NeqXPcrGMdhpBG3PJQkoXkEfe10MfeE/JlIU2XrqTpnWFPX5bNkAI5gxN4SrBvFO/OAU8exrJ6imuo438YLsPsCafqAKO4azUmRNtIfUR6MHgJZ2tU5WjgubtD+8wV3eE//yDVc6zpR1+XADzgKOLY1Ea7vfthHKCV+6VNVLJHRdeL7/ldCzzkqAYOPK/gjuJucSOevj7CmLZs3Riqq2xUnFlRx9W55x4YAbIQ3aRkMu6HkpTfaS+Ooyv3IAK6zMc0Bj3XeK2ZyVrXgdwLeKmWURl10KdS/QYEeXLjHxHfN9QNNqK9s3JlkuTyulXCOG8pro+3OcaiPNQuCA9cTxPT5sQCyrjZuvgHuK+H57h10SnfINREPSsQuYTkiZ6wBSe17rya4aY2A9UBvu6Kwr9pBTHJb0UfuIl8QrMNHVv77OJ+L0Ot323e8z0bm55L0w1GttAKW1G/Xz6WQ4Irry5nVCK7dEQ9OUlMqgxiThPG5hZSFPHt1qGNkAc/QAOdvY1wHij6B/PdvchTYGfEzcrRkFOgRVWZ8DJCC8R1C1TztrIdxhXiRa/uStoFpuO5sUNreDlLpO4BILylzKW+broa/2KHbEMR5YFpk0kKZtvb3ycnd6bxBCrjwAetTmHOJUK8z/PGjXAgZrRg7boe+bUpmwIWqMgsIs+P3GDL8iK9Dfm6gWHGs7WqbD0k9uT2e1yegLArXhwtThZ/zv66X6LpwPe5NhFoLSE2S6rW87USRcEYNJ1tVDk3v1sRTmiJmsWJMOoH/m+Bkds+LjIpPdviOu1F7V6Rh/M8wILtIszXx9uXoVFXKDnHfioKUFYIZ+lTagxh+L58thMobGc3awI1jfXfGWzEjM7vpGOIpIXYkfRqirWcNLbRguYKRbLdWSKQHDBulEzOeptJaRmJ+FQKgJw5Bky5iDSE/VKN/ocW/MUM8TxyF2BZQvfffNuGIj/lFmXxFuA8+Pnk5Cw70LwqT1aAHG7gA92qE3EhfgCscW3DNe2+mgsvdKtjyi/xZYplzsTUsTujoeRDzRiJJs2/BCoEJD19jIgU5AH+zWoaLPKqGhO66HZk2fiRHzQ0t8/o4oS32jYHD6O7+7FoMSHEHWAo7rzdR3jgIfO2dJhBTz8obczeHWB3Lg5TBzVprj7YbtsStUgTLYeIgDpUYe1+v5HoMV/FhUzuqiHqc/T+bG9DCds8UVSNIMCzu9HukmooFdbJL7qRlXFvBxaecSIU3FHv6NeQFcPPQ6uO6EU2g8Vq1LShOUCZ18B/6lnQaav5nI0U1tAEM47nZ6aJqd0HUwitFpf4OBBLfNRoxF2Qjs7AaSZHbS61pO/dwNdZmfWDKDq+6kIPQXQHIyC9eJC3N75IzNhahPEDUwCGqZ+QzmFzRGyGiaGfrhvpE1OSIf42i3EDwkUTjjU5G2aqpjxDKdKMiaE3B+zYvLHf6S1fAY9Xz28VCMv0B6hvuYkO3wayZ5TW0osiNWZh1lkEdS6uhDGr1Y4pU2xlZppRUUnby68YaOB1JiEe0MI65aM8sNTeaQFRyyoCWUWI6iE5VDpIY68Pte3K3cexfuwZohT8eSzZpbPJYPtpyGLOAxq0lWC0Ld5NncsBdOimBJ+00lAftheatS4X74vBQS0Q4OjxUzmJ1pryN8rwwpTdItparzxm8vRXbeJJFpFmxF4yo993m7oSWjI5QB+L5fEz0FjkIY+4DkyIKw+Qd3X3Q7HcnBdxUCn5YwwCyUwDuqeSqtF5ii6SFgf4q/v0gHoMiFkU+9MsmrNv4Tki7BoYgndHu9h3EG/iDG2l0V0rzBgDToZgw7HQnv/Po/7zJOaCdCTuISorRFTiKjS2rwfvEiR0wqqUKlrztS3zZ9Zaeu01Dgf+GWhw0YGCAQefWY72ogpfoPE5zZAuzWlaCwOb/FVEyqS7VGt6qOdiXj4v0ZFXqZcVVS9cAABU5wff32aLZe2+92ApGAA8MwpuHWrcvUICO54Z7V2UBNf6LzrGPHutwbNG2jWMY4hL1l54p8v8pXwWBtFIojt3rlobBUhN/U1XB43aIeV+kx6oqBia1czyoZJxq+Z5EGAtWyY0yoOCc2YmH3MRqur8OATLBsWnyxjvQvoAC0KhgwmWGGPcXbvjMQJUCHvkG3J+eJkwDNK0HPJ4LYdlk0DSex8nZ9zTZul63aaotOoj1CTWAOoqCk8GzCQ9CQweWULgCtEFOpGvA+cg5O4DZTdwLhzRQQG6z/NPCeiBlWXOKMq7tMdtR9AcMDQOFiBNAGP3GgyyYMoXCW3ZfbtEktQTgiCO6xFH+KiAiK5EbaP6AeiLiM02M630iSANOsZ2xWdZj8+JXpA4lazghw2trYWfeNlFz7WxYFRIHrCYDOUMMxn40/Jo65Pb/Oj+Ju1rsIHqD7LzQn+Ie4jLZj5cDgrZopBPzCx7VuZe6M9zs85VS9HR9AXloMU04MO/krSN4REzQm0KSQdMVTdnVd4a+hFPTaSiIL96xMsJX7bYZ061NjqZlpsf0BQLwgznV7wGigF5CRFOMc1DeLuctFvzs983B97DHdIdrHrus6ndh5m8YJsDPvKZI0fVEEFHFPHRpL/VenLtAwHmb1vrfekB+66uOhk0AV4AP+OVAMwrTX9sVl4U23fVkS8FZxyyw5Dq/o/KxKj2C2Gf0FTOIT71z9eUwdOF4M/zgxfjzLDE+a4pgv1S+cv+GZ6NLaBir1gmxGYVzjrsj63d86D7DseRU0dRDkwPTiLaBPF55SztzulT5qoN8r7iQrX+WPAzSHl2ThPDC93zq0C/WUkFH3Ws9iYzFfQQrLH2pZUzpDr2+g0pC8ooU2NzK4C/ROP83nHFNSngy5Y7BLtRdKfJG6W1pkSJkuT8DYmNHldeeSBrwdmDJFGNi0ZqxioqhMY6oum4sooy2ny4BS2EK3JD5Y0Gpmt0m5gXeIyECaMbSXgqAq2wE338ijX0/ZLMab/1E4vRPX5HJrydYA6nB3+L/ppyWg79yTqNPGe4q2KjsnGm7PbNJKwSdcZo62DxBc4nVPHSSOz2ggc6EorOQsWIu8urMvhbyMmCc38SpzL/V+ipnwf3un4nh+ouuyxcuKI9D2pLd9c07ZLlJgomx7pK5gCcnIGVNdVm8pswneYngEQbpi/rNZPHM/3Rib82W1OFzsvMZhii4N/yDmPTQpP78d9AbwDMXWvUtNNK4wl9Z4170pbqeogwkpzbhsIkxP3CfNbFAsZ6Yb1WBiYdLUzMIa7P+30MhiHWMNKS69VjvQug2+U7yzxWkLSgcY0QWOqQJz60fONztUvUC9dTuTGsF8hxa5dxDhENNSmH0cUbeHjcnnzETSwIPjhp0xG8SbBqSsDTpU75a5/QqdIKenj8ItwLOrxnpmNP/kr05VI8rG0qtgXB2gliD85VJI9i9vT61l+yFk77ejEyjxRgdV9jlzH+E8zM3H2f2AMhG0xm2zUpatbQ5/8vNcXFOnFYICEmruCHbooT/KPAiztee586XtzoXR4nX39+EojxUYYma9wiD27nE/C+oBXuwrA9s8NkQzRu8i90TgweyCXHO8yNOLmZieIKN1ZPH4Zl1ukDWZr5ASyh622o5ScoVzzGWK8tiDlz/UWQ/5OUN0oWkdi8ev+RmUmG7P9KugHLWMAefW/qWrDLn/zTYC0xMiZh/ipe4t0W84PGsTNkSch0ECiUy5l7KBRNBS8L7tqRzq9SnejESPjTWFOg4jwCH3Hdr3j2WanznTjKJvQhImOncnldrB3xM4xwdZQ/DyJxEKt5KwcMyBEbBAHsKdZ3rWltqE6OoJ3ZnCelKBASTfjntSKam8h3P+ZTUJPxRNPI1Q7msOdPyY8UPRPyIcvZU5JAXaBp6OPkcLAYKud16yzGkW2gJeGRlrrAc08jzLbtAiNoJGHOCHVYuSlUkSCQ62Ya/dEcdKHoAHWcQsFPNfzAuEjFUjmtCUZNkvHDfuSj96Sx7mk7n7+ci1gb+ME2CPLB/SavNmxxQOHvZJX577bdGbjlxw+e11v/lPRS7Mf2lRSGaf9dEnoilGbkaPm3Eyv0LseSAAoSW+IIitDPWTVdjPJaYqNqBGDQ//et+2HLC1Ag2F0YXzAj2uK5q/n2CpUcHplDMpJ/4j5nvVVRc1QoBc3GZlwdRx5rzNiYA3fmiZl/zwVbe9OU1GBe1rT28DjRNDvE0W8TUKU/N/kSDBcI8nxFicKmGsXr2r9UkJxvp81OpMbskoCs7JVsVKdiIqErNZs3g7V4ADUiWzQ/ymJS92Lii814AWdfnjfUe21lnYTw4+loiqcJ319IJJjVxHs3Rbv1XrFQqQSEGTrxMtrwGlyHI6q+z2wRwbUaEbO/FJ1Ni0i3gOz1cBjII0wJxfRlc85YE7QdIZqfPsnY48bQKGmEkqJL3pGljaG2p8NKu4BuEbNKkW56F4Vn4/jmCc8e78agRwmpgopK4n4UvFxFNR+N3WlTeUh89XTxPSlZETFWSMCC38e4yoOdFdjRtTgfLp1XMVw4UQJkh8AEtRvqrViVNFOLrD6R2fey+jV8xMcBwpOFQvBvU1bH2GMbF+9iUXpGuzmXvW5QaOd3uAnZkNxWjBO6EstsecubvXm7HYtgO0nyjH/Nqsrtj4qNbgZpBGJKK3ggIMOXm484+D/XQyzaYA4sfgvylUyGjD7/qNXt6Djl3r41N9SQhiiNxFvYy/pJ5VrbqiRORfy+PRACoZ0CYf0XkjbBc8Xe5pdiS3Z2UWDiG6TRNyeo8ve4pXcCL98JUx2oa98e07CKsWCdeA3GVSjPWWbzTDsvd2v7i+rZimErmN+Eml20+5U6EMRPUB3/fBap+E/Sb2hdKW8JcMFkCDGHFuOZkHKu94XeIVGu/mkJ6M8r89+t5wotvoSORMASSDQXS0ehUBy7eTDpR70lYBNTeL2PRbqcVBz7G9fdr6gR/cTl9NSHnlYHhh51GzUDSujY/+nAGLsFFbYK+wP1TeHa6f4obeQwJP/j3pCC0dgX4UEgKO7nNK7rNv2wGrAUUqEn7AzCTN5u8BNyUITw/yuxnho2yybumCviqBsgCGpcCBPrGHxguso/Miw4EteHX+eMT4HG+5xIOsKfhTul4WVDV78moSzd5XPjX5lQnGNc/OGqx7z5Um8W3riXlmwTG45Fr2qC8TvMFI7blp0MasOMDGxflFItt2RI7nAyHl9WWDzQHvByaol505gyvW0YIKn45zhS25OSrJD0ewa8DPraaFgFv89HHd/Zew3T+dqEq2HYKnVvFnT3ckCfV0hZEA7EYflBImgDgKv3lmXQ3r4VijkiC++ZdJiZl7dQ7wJPO9ifvYtyzeqMFon/NBTyKK0mwj61YR5cZKYEqm1PB8uXG+rmIbAOj5IX7zJbTTWjx8sZ5/l551c7fLTigWsiV3c0Z8ssaaYXz3uxHordjKh/lTuzVO9+817G0m//p9FHvcJWAZsX6xKAUNGER6/EoUfOxfUgxNx4btt2Ixhwu0rwqj5oZacc5jomr4MP35qo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heme/theme1.xml><?xml version="1.0" encoding="utf-8"?>
<a:theme xmlns:a="http://schemas.openxmlformats.org/drawingml/2006/main" name="EIX_Title_Slide_Theme_No_Logo_In_Footer">
  <a:themeElements>
    <a:clrScheme name="Edison International Theme">
      <a:dk1>
        <a:sysClr val="windowText" lastClr="000000"/>
      </a:dk1>
      <a:lt1>
        <a:srgbClr val="FFFFFF"/>
      </a:lt1>
      <a:dk2>
        <a:srgbClr val="006CB5"/>
      </a:dk2>
      <a:lt2>
        <a:srgbClr val="D9D9D9"/>
      </a:lt2>
      <a:accent1>
        <a:srgbClr val="00705C"/>
      </a:accent1>
      <a:accent2>
        <a:srgbClr val="006CB5"/>
      </a:accent2>
      <a:accent3>
        <a:srgbClr val="7C7D80"/>
      </a:accent3>
      <a:accent4>
        <a:srgbClr val="FFD151"/>
      </a:accent4>
      <a:accent5>
        <a:srgbClr val="6699C8"/>
      </a:accent5>
      <a:accent6>
        <a:srgbClr val="558170"/>
      </a:accent6>
      <a:hlink>
        <a:srgbClr val="658691"/>
      </a:hlink>
      <a:folHlink>
        <a:srgbClr val="BC403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IX_Content_Theme_Grey_Logo_in_Footer">
  <a:themeElements>
    <a:clrScheme name="Edison International Theme">
      <a:dk1>
        <a:sysClr val="windowText" lastClr="000000"/>
      </a:dk1>
      <a:lt1>
        <a:srgbClr val="FFFFFF"/>
      </a:lt1>
      <a:dk2>
        <a:srgbClr val="006CB5"/>
      </a:dk2>
      <a:lt2>
        <a:srgbClr val="D9D9D9"/>
      </a:lt2>
      <a:accent1>
        <a:srgbClr val="00705C"/>
      </a:accent1>
      <a:accent2>
        <a:srgbClr val="006CB5"/>
      </a:accent2>
      <a:accent3>
        <a:srgbClr val="7C7D80"/>
      </a:accent3>
      <a:accent4>
        <a:srgbClr val="FFD151"/>
      </a:accent4>
      <a:accent5>
        <a:srgbClr val="6699C8"/>
      </a:accent5>
      <a:accent6>
        <a:srgbClr val="558170"/>
      </a:accent6>
      <a:hlink>
        <a:srgbClr val="658691"/>
      </a:hlink>
      <a:folHlink>
        <a:srgbClr val="BC403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IsConfidential xmlns="dc463f71-b30c-4ab2-9473-d307f9d35888">false</IsConfidential>
    <AgendaOrder xmlns="dc463f71-b30c-4ab2-9473-d307f9d35888">false</AgendaOrder>
    <CaseType xmlns="dc463f71-b30c-4ab2-9473-d307f9d35888">Special Presentation</CaseType>
    <IndustryCode xmlns="dc463f71-b30c-4ab2-9473-d307f9d35888">501</IndustryCode>
    <CaseStatus xmlns="dc463f71-b30c-4ab2-9473-d307f9d35888">Closed</CaseStatus>
    <OpenedDate xmlns="dc463f71-b30c-4ab2-9473-d307f9d35888">2016-10-06T07:00:00+00:00</OpenedDate>
    <Date1 xmlns="dc463f71-b30c-4ab2-9473-d307f9d35888">2016-10-24T15:51:50+00:00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161120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7703CBCB0FAD5A468CCAECCEA73D36F5" ma:contentTypeVersion="104" ma:contentTypeDescription="" ma:contentTypeScope="" ma:versionID="795b69beb8a0fbcce0fd4b47921a3828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6CD39D-1F6D-48CF-BB94-621551CFBFF5}">
  <ds:schemaRefs>
    <ds:schemaRef ds:uri="http://schemas.microsoft.com/office/2006/documentManagement/types"/>
    <ds:schemaRef ds:uri="95190758-6b37-44d3-b5ac-770cfa6feb39"/>
    <ds:schemaRef ds:uri="http://schemas.openxmlformats.org/package/2006/metadata/core-properties"/>
    <ds:schemaRef ds:uri="http://purl.org/dc/elements/1.1/"/>
    <ds:schemaRef ds:uri="104e18f4-363a-4850-a01f-cc527e277fca"/>
    <ds:schemaRef ds:uri="http://purl.org/dc/terms/"/>
    <ds:schemaRef ds:uri="http://schemas.microsoft.com/office/infopath/2007/PartnerControls"/>
    <ds:schemaRef ds:uri="e98d4ffe-0c27-496d-a76e-b4f2d7cc12d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94CB0C-1E03-4ACB-AD34-42029140569A}"/>
</file>

<file path=customXml/itemProps3.xml><?xml version="1.0" encoding="utf-8"?>
<ds:datastoreItem xmlns:ds="http://schemas.openxmlformats.org/officeDocument/2006/customXml" ds:itemID="{2A58BFEF-CDC2-4D6F-BA72-99D0BBB8F266}"/>
</file>

<file path=customXml/itemProps4.xml><?xml version="1.0" encoding="utf-8"?>
<ds:datastoreItem xmlns:ds="http://schemas.openxmlformats.org/officeDocument/2006/customXml" ds:itemID="{28D64E3C-5FDE-4965-9426-23F0BC21C234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CD954FA2-1F90-4B57-986C-8B03CBAFCA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5996</TotalTime>
  <Words>734</Words>
  <Application>Microsoft Office PowerPoint</Application>
  <PresentationFormat>On-screen Show (4:3)</PresentationFormat>
  <Paragraphs>127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Segoe UI</vt:lpstr>
      <vt:lpstr>Segoe UI Light</vt:lpstr>
      <vt:lpstr>Segoe UI Semibold</vt:lpstr>
      <vt:lpstr>Verdana</vt:lpstr>
      <vt:lpstr>EIX_Title_Slide_Theme_No_Logo_In_Footer</vt:lpstr>
      <vt:lpstr>EIX_Content_Theme_Grey_Logo_in_Footer</vt:lpstr>
      <vt:lpstr>CleanTech Alliance</vt:lpstr>
      <vt:lpstr>PowerPoint Presentation</vt:lpstr>
      <vt:lpstr>PowerPoint Presentation</vt:lpstr>
      <vt:lpstr>Distribution Power Grid of the Future</vt:lpstr>
      <vt:lpstr>PowerPoint Presentation</vt:lpstr>
      <vt:lpstr>California’s Energy Policy</vt:lpstr>
      <vt:lpstr>PowerPoint Presentation</vt:lpstr>
      <vt:lpstr>Policy is a balancing act</vt:lpstr>
      <vt:lpstr>Regulatory Considerations</vt:lpstr>
      <vt:lpstr>Opposition</vt:lpstr>
      <vt:lpstr>Customers want it all</vt:lpstr>
      <vt:lpstr>Renewables/Solar: Becoming increasingly cost-competitive</vt:lpstr>
      <vt:lpstr>Grid Edge: Distributed Energy Resources (DERs) growing rapidly and becoming important part of the electric system</vt:lpstr>
      <vt:lpstr>Customer adoption of Distributed Energy Resources</vt:lpstr>
      <vt:lpstr>Details Matter</vt:lpstr>
      <vt:lpstr>We have to get it right!   Thank you   Q and A?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Hume</dc:creator>
  <cp:lastModifiedBy>Sharon Schierle</cp:lastModifiedBy>
  <cp:revision>228</cp:revision>
  <cp:lastPrinted>2016-10-21T16:17:32Z</cp:lastPrinted>
  <dcterms:created xsi:type="dcterms:W3CDTF">2015-01-21T18:18:17Z</dcterms:created>
  <dcterms:modified xsi:type="dcterms:W3CDTF">2016-10-21T18:35:17Z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0x0101006E56B4D1795A2E4DB2F0B01679ED314A007703CBCB0FAD5A468CCAECCEA73D36F5</vt:lpwstr>
  </property>
  <property fmtid="{D5CDD505-2E9C-101B-9397-08002B2CF9AE}" pid="3" name="_dlc_policyId">
    <vt:lpwstr/>
  </property>
  <property fmtid="{D5CDD505-2E9C-101B-9397-08002B2CF9AE}" pid="4" name="ACTClassification">
    <vt:lpwstr>111;#Internal|d834bae3-81b3-4c89-8cc8-8934e89bc132</vt:lpwstr>
  </property>
  <property fmtid="{D5CDD505-2E9C-101B-9397-08002B2CF9AE}" pid="5" name="LegalGroup">
    <vt:lpwstr>104;#Corp Governance Business Unit|07ddea51-a493-46e7-8e5d-a5807b124266</vt:lpwstr>
  </property>
  <property fmtid="{D5CDD505-2E9C-101B-9397-08002B2CF9AE}" pid="6" name="ItemRetentionFormula">
    <vt:lpwstr/>
  </property>
  <property fmtid="{D5CDD505-2E9C-101B-9397-08002B2CF9AE}" pid="7" name="_dlc_DocIdItemGuid">
    <vt:lpwstr>980e147f-5036-48e5-8e80-14de5601a643</vt:lpwstr>
  </property>
  <property fmtid="{D5CDD505-2E9C-101B-9397-08002B2CF9AE}" pid="8" name="oc6524f132294ecebc04dfd37d6c1c84">
    <vt:lpwstr/>
  </property>
  <property fmtid="{D5CDD505-2E9C-101B-9397-08002B2CF9AE}" pid="9" name="k582f9b9f7b14fe88aa93526f042d675">
    <vt:lpwstr/>
  </property>
  <property fmtid="{D5CDD505-2E9C-101B-9397-08002B2CF9AE}" pid="10" name="_docset_NoMedatataSyncRequired">
    <vt:lpwstr>False</vt:lpwstr>
  </property>
  <property fmtid="{D5CDD505-2E9C-101B-9397-08002B2CF9AE}" pid="11" name="fd60a879456b4d2f82f3175b1f9767f1">
    <vt:lpwstr/>
  </property>
</Properties>
</file>