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1" r:id="rId5"/>
    <p:sldId id="262" r:id="rId6"/>
    <p:sldId id="283" r:id="rId7"/>
    <p:sldId id="263" r:id="rId8"/>
    <p:sldId id="284" r:id="rId9"/>
    <p:sldId id="265" r:id="rId10"/>
    <p:sldId id="285" r:id="rId11"/>
    <p:sldId id="268" r:id="rId12"/>
    <p:sldId id="295" r:id="rId13"/>
    <p:sldId id="277" r:id="rId14"/>
    <p:sldId id="278" r:id="rId15"/>
    <p:sldId id="271" r:id="rId16"/>
    <p:sldId id="286" r:id="rId17"/>
    <p:sldId id="296" r:id="rId18"/>
    <p:sldId id="291" r:id="rId19"/>
    <p:sldId id="279" r:id="rId20"/>
    <p:sldId id="292" r:id="rId21"/>
    <p:sldId id="293" r:id="rId22"/>
    <p:sldId id="288" r:id="rId23"/>
    <p:sldId id="294" r:id="rId24"/>
    <p:sldId id="267" r:id="rId25"/>
    <p:sldId id="273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4F472-F43F-477B-A0E3-24604783859E}" v="1737" dt="2021-08-16T17:40:04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Name, Title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sconnections@utc.wa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tsheet.com/money-career/the-best-time-of-day-to-take-a-break-from-work.html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nz.github.io/web-standards/workshops/NZ-Govt-A11y-for-developers-workshop-June-July-201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2633133"/>
            <a:ext cx="9144000" cy="23876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COVID-19 Equity, Customer Communications and Outreach Technical Workshop</a:t>
            </a:r>
            <a:b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 Industry</a:t>
            </a:r>
            <a:b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838171"/>
            <a:ext cx="9144000" cy="1655762"/>
          </a:xfrm>
        </p:spPr>
        <p:txBody>
          <a:bodyPr/>
          <a:lstStyle/>
          <a:p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Docket U-200281</a:t>
            </a:r>
          </a:p>
          <a:p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Tuesday, August 17, 2021,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1 p.m.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EA3D-DAFD-49DA-AEFF-23C07F34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6E95-5C64-4B93-A069-9BCDD618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Prior to disconnecting service, utilities must email customer information to </a:t>
            </a:r>
            <a:r>
              <a:rPr lang="en-US">
                <a:hlinkClick r:id="rId2"/>
              </a:rPr>
              <a:t>disconnections@utc.wa.gov</a:t>
            </a:r>
            <a:r>
              <a:rPr lang="en-US"/>
              <a:t>. R</a:t>
            </a:r>
            <a:r>
              <a:rPr lang="en-US">
                <a:ea typeface="+mn-lt"/>
                <a:cs typeface="+mn-lt"/>
              </a:rPr>
              <a:t>equired information:</a:t>
            </a:r>
          </a:p>
          <a:p>
            <a:pPr lvl="2"/>
            <a:r>
              <a:rPr lang="en-US" sz="2400">
                <a:ea typeface="+mn-lt"/>
                <a:cs typeface="+mn-lt"/>
              </a:rPr>
              <a:t>Account Holder(s) name(s)</a:t>
            </a:r>
          </a:p>
          <a:p>
            <a:pPr lvl="2"/>
            <a:r>
              <a:rPr lang="en-US" sz="2400">
                <a:ea typeface="+mn-lt"/>
                <a:cs typeface="+mn-lt"/>
              </a:rPr>
              <a:t>All Customer contact information</a:t>
            </a:r>
          </a:p>
          <a:p>
            <a:pPr lvl="2"/>
            <a:r>
              <a:rPr lang="en-US" sz="2400">
                <a:ea typeface="+mn-lt"/>
                <a:cs typeface="+mn-lt"/>
              </a:rPr>
              <a:t>Account number </a:t>
            </a:r>
          </a:p>
          <a:p>
            <a:pPr lvl="2"/>
            <a:r>
              <a:rPr lang="en-US" sz="2400">
                <a:ea typeface="+mn-lt"/>
                <a:cs typeface="+mn-lt"/>
              </a:rPr>
              <a:t>History of:</a:t>
            </a:r>
          </a:p>
          <a:p>
            <a:pPr lvl="3"/>
            <a:r>
              <a:rPr lang="en-US" sz="2000">
                <a:ea typeface="+mn-lt"/>
                <a:cs typeface="+mn-lt"/>
              </a:rPr>
              <a:t>Disconnect notifications</a:t>
            </a:r>
          </a:p>
          <a:p>
            <a:pPr lvl="3"/>
            <a:r>
              <a:rPr lang="en-US" sz="2000">
                <a:ea typeface="+mn-lt"/>
                <a:cs typeface="+mn-lt"/>
              </a:rPr>
              <a:t>Informing customer of available assistance programs</a:t>
            </a:r>
          </a:p>
          <a:p>
            <a:pPr lvl="3"/>
            <a:r>
              <a:rPr lang="en-US" sz="2000">
                <a:ea typeface="+mn-lt"/>
                <a:cs typeface="+mn-lt"/>
              </a:rPr>
              <a:t>Payment plan discussions </a:t>
            </a:r>
          </a:p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</a:rPr>
              <a:t>Disconnection process will halt until UTC CP staff completes review</a:t>
            </a:r>
          </a:p>
          <a:p>
            <a:endParaRPr lang="en-US"/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6F27-058A-4F62-AD83-BD02123F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CE98-D9A5-416D-9F48-0E9B49BC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73A0-6F8B-4E8E-8971-E8A81213C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200"/>
          </a:p>
          <a:p>
            <a:pPr marL="0" indent="0">
              <a:buNone/>
            </a:pPr>
            <a:r>
              <a:rPr lang="en-US" sz="320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6756-0881-4B88-A34E-41BB4F2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33BDC-A325-4BAB-9E39-85D7DE2F1A5D}"/>
              </a:ext>
            </a:extLst>
          </p:cNvPr>
          <p:cNvSpPr txBox="1"/>
          <p:nvPr/>
        </p:nvSpPr>
        <p:spPr>
          <a:xfrm>
            <a:off x="838200" y="1704975"/>
            <a:ext cx="9848850" cy="34881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Inquiry will be opened on behalf of customer</a:t>
            </a:r>
          </a:p>
          <a:p>
            <a:pPr marL="228600" indent="-228600">
              <a:spcBef>
                <a:spcPts val="1000"/>
              </a:spcBef>
              <a:buFont typeface="Arial"/>
              <a:buChar char="•"/>
            </a:pPr>
            <a:r>
              <a:rPr lang="en-US" sz="2800">
                <a:cs typeface="Arial"/>
              </a:rPr>
              <a:t>UTC Complaint Specialist will review: ​</a:t>
            </a:r>
            <a:endParaRPr lang="en-US" sz="2800"/>
          </a:p>
          <a:p>
            <a:pPr marL="685800" lvl="1" indent="-228600">
              <a:buChar char="•"/>
            </a:pPr>
            <a:r>
              <a:rPr lang="en-US" sz="2400">
                <a:cs typeface="Arial"/>
              </a:rPr>
              <a:t>Was proper notice provided?​</a:t>
            </a:r>
          </a:p>
          <a:p>
            <a:pPr marL="685800" lvl="1" indent="-228600">
              <a:buChar char="•"/>
            </a:pPr>
            <a:r>
              <a:rPr lang="en-US" sz="2400">
                <a:cs typeface="Arial"/>
              </a:rPr>
              <a:t>Was customer informed of assistance programs?​</a:t>
            </a:r>
          </a:p>
          <a:p>
            <a:pPr marL="685800" lvl="1" indent="-228600">
              <a:buChar char="•"/>
            </a:pPr>
            <a:r>
              <a:rPr lang="en-US" sz="2400">
                <a:cs typeface="Arial"/>
              </a:rPr>
              <a:t>Was customer engaged in payment plan discussion?​</a:t>
            </a:r>
          </a:p>
          <a:p>
            <a:pPr marL="228600" indent="-228600">
              <a:spcBef>
                <a:spcPts val="1000"/>
              </a:spcBef>
              <a:buChar char="•"/>
            </a:pPr>
            <a:r>
              <a:rPr lang="en-US" sz="2800">
                <a:solidFill>
                  <a:prstClr val="black"/>
                </a:solidFill>
                <a:latin typeface="+mj-lt"/>
                <a:cs typeface="Arial"/>
              </a:rPr>
              <a:t>Disconnection notices will need to be reissued to comply with </a:t>
            </a:r>
            <a:r>
              <a:rPr lang="en-US" sz="2800">
                <a:latin typeface="+mj-lt"/>
              </a:rPr>
              <a:t>WAC 480-110-355</a:t>
            </a:r>
            <a:endParaRPr lang="en-US" sz="2800">
              <a:cs typeface="Arial"/>
            </a:endParaRPr>
          </a:p>
          <a:p>
            <a:pPr lvl="1"/>
            <a:endParaRPr lang="en-US" sz="200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BB0F31-81AF-4EAD-AA78-98F348C72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1935" l="8000" r="90000">
                        <a14:foregroundMark x1="8000" y1="46774" x2="8000" y2="46774"/>
                        <a14:foregroundMark x1="16556" y1="91935" x2="16556" y2="91935"/>
                        <a14:foregroundMark x1="34111" y1="57527" x2="34111" y2="57527"/>
                        <a14:foregroundMark x1="39333" y1="53763" x2="39333" y2="53763"/>
                        <a14:foregroundMark x1="41556" y1="55376" x2="41556" y2="55376"/>
                        <a14:foregroundMark x1="36889" y1="54839" x2="36889" y2="54839"/>
                        <a14:foregroundMark x1="44000" y1="56183" x2="44000" y2="56183"/>
                        <a14:foregroundMark x1="46000" y1="61022" x2="46000" y2="61022"/>
                        <a14:foregroundMark x1="48444" y1="53226" x2="48444" y2="53226"/>
                        <a14:foregroundMark x1="46222" y1="53226" x2="46222" y2="53226"/>
                        <a14:foregroundMark x1="44444" y1="72043" x2="44444" y2="72043"/>
                        <a14:foregroundMark x1="43778" y1="78226" x2="43778" y2="78226"/>
                        <a14:foregroundMark x1="44667" y1="85753" x2="44667" y2="85753"/>
                        <a14:foregroundMark x1="37889" y1="75269" x2="37889" y2="75269"/>
                        <a14:foregroundMark x1="48111" y1="72849" x2="48111" y2="72849"/>
                        <a14:foregroundMark x1="56111" y1="71505" x2="56111" y2="71505"/>
                        <a14:foregroundMark x1="60556" y1="70699" x2="60556" y2="70699"/>
                        <a14:foregroundMark x1="56333" y1="68817" x2="56333" y2="68817"/>
                        <a14:foregroundMark x1="62667" y1="70161" x2="62667" y2="70161"/>
                        <a14:foregroundMark x1="57889" y1="70430" x2="57889" y2="70430"/>
                        <a14:foregroundMark x1="62778" y1="89516" x2="62778" y2="89516"/>
                        <a14:foregroundMark x1="64889" y1="79570" x2="64889" y2="79570"/>
                        <a14:foregroundMark x1="69000" y1="73925" x2="69000" y2="73925"/>
                        <a14:foregroundMark x1="66444" y1="69892" x2="66444" y2="69892"/>
                        <a14:foregroundMark x1="68778" y1="70699" x2="68778" y2="70699"/>
                        <a14:foregroundMark x1="68889" y1="89516" x2="68889" y2="89516"/>
                        <a14:foregroundMark x1="73556" y1="68548" x2="73556" y2="68548"/>
                        <a14:foregroundMark x1="79000" y1="72581" x2="79000" y2="72581"/>
                        <a14:foregroundMark x1="78333" y1="68280" x2="78333" y2="68280"/>
                        <a14:foregroundMark x1="78000" y1="81183" x2="78000" y2="81183"/>
                        <a14:foregroundMark x1="77889" y1="85484" x2="77889" y2="85484"/>
                        <a14:foregroundMark x1="78444" y1="86290" x2="78444" y2="86290"/>
                        <a14:foregroundMark x1="81333" y1="80108" x2="81333" y2="80108"/>
                        <a14:foregroundMark x1="89222" y1="77419" x2="89222" y2="77419"/>
                        <a14:foregroundMark x1="88333" y1="88441" x2="88333" y2="88441"/>
                        <a14:foregroundMark x1="78111" y1="80914" x2="78111" y2="80914"/>
                        <a14:foregroundMark x1="78556" y1="70968" x2="78556" y2="70968"/>
                        <a14:foregroundMark x1="78444" y1="90323" x2="78444" y2="90323"/>
                        <a14:foregroundMark x1="53111" y1="59677" x2="53111" y2="59677"/>
                        <a14:foregroundMark x1="56889" y1="56989" x2="56889" y2="56989"/>
                        <a14:foregroundMark x1="63778" y1="56720" x2="63778" y2="56720"/>
                        <a14:foregroundMark x1="67222" y1="59409" x2="67222" y2="594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1702" y="4807306"/>
            <a:ext cx="4631050" cy="19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1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A close-up of a tablet&#10;&#10;Description automatically generated with low confidence">
            <a:extLst>
              <a:ext uri="{FF2B5EF4-FFF2-40B4-BE49-F238E27FC236}">
                <a16:creationId xmlns:a16="http://schemas.microsoft.com/office/drawing/2014/main" id="{A866DB72-6C2E-42D5-A62F-98AABC9A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EA83-2811-47EA-BBD8-7C34E736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and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0E29-B695-4562-B5A1-8BBFFB9C1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Emilie Brown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D0240-5EA5-4981-BAF9-16B9C0A0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Picture 7" descr="Various icons representing communications surrounded by decorative bubbles, including thumbs up, megaphone, cell phone, and hourglass.">
            <a:extLst>
              <a:ext uri="{FF2B5EF4-FFF2-40B4-BE49-F238E27FC236}">
                <a16:creationId xmlns:a16="http://schemas.microsoft.com/office/drawing/2014/main" id="{9F0EDEC9-A11D-4A88-983B-495467293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094" y="1161288"/>
            <a:ext cx="4228338" cy="1124712"/>
          </a:xfrm>
        </p:spPr>
        <p:txBody>
          <a:bodyPr anchor="b">
            <a:no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094" y="2718054"/>
            <a:ext cx="4475226" cy="3207258"/>
          </a:xfrm>
        </p:spPr>
        <p:txBody>
          <a:bodyPr anchor="t">
            <a:normAutofit/>
          </a:bodyPr>
          <a:lstStyle/>
          <a:p>
            <a:r>
              <a:rPr lang="en-US" dirty="0"/>
              <a:t>Hard-to-reach customers </a:t>
            </a:r>
          </a:p>
          <a:p>
            <a:r>
              <a:rPr lang="en-US" dirty="0"/>
              <a:t>Vulnerable communities </a:t>
            </a:r>
          </a:p>
          <a:p>
            <a:r>
              <a:rPr lang="en-US" dirty="0"/>
              <a:t>Tribal governments</a:t>
            </a:r>
          </a:p>
          <a:p>
            <a:endParaRPr lang="en-US" sz="170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B08B859-C85E-4714-9D36-3D7EB669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AE79DE-E2CD-4409-97EA-8D66D2239F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0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landline telephone receiver with cord trailing off screen, to symbolize communication.">
            <a:extLst>
              <a:ext uri="{FF2B5EF4-FFF2-40B4-BE49-F238E27FC236}">
                <a16:creationId xmlns:a16="http://schemas.microsoft.com/office/drawing/2014/main" id="{B36C1FAB-23D3-4D7A-AC2F-162EC084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r="1598"/>
          <a:stretch/>
        </p:blipFill>
        <p:spPr>
          <a:xfrm flipH="1">
            <a:off x="0" y="-250102"/>
            <a:ext cx="12596733" cy="73289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Language Access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Communicate in your customer’s preferred language</a:t>
            </a:r>
          </a:p>
          <a:p>
            <a:r>
              <a:rPr lang="en-US"/>
              <a:t>Make translated materials easy to find</a:t>
            </a:r>
          </a:p>
          <a:p>
            <a:r>
              <a:rPr lang="en-US"/>
              <a:t>Tools:</a:t>
            </a:r>
          </a:p>
          <a:p>
            <a:pPr lvl="1"/>
            <a:r>
              <a:rPr lang="en-US"/>
              <a:t>Document translation</a:t>
            </a:r>
          </a:p>
          <a:p>
            <a:pPr lvl="1"/>
            <a:r>
              <a:rPr lang="en-US"/>
              <a:t>Translated text on your website, socials, videos</a:t>
            </a:r>
          </a:p>
          <a:p>
            <a:pPr lvl="1"/>
            <a:r>
              <a:rPr lang="en-US"/>
              <a:t>Telephonic translation</a:t>
            </a:r>
          </a:p>
          <a:p>
            <a:r>
              <a:rPr lang="en-US"/>
              <a:t>Use clear, easy-to-understand language</a:t>
            </a:r>
          </a:p>
          <a:p>
            <a:pPr lvl="1"/>
            <a:r>
              <a:rPr lang="en-US"/>
              <a:t>Eighth grade reading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929-CA41-4E1A-A25D-CCD3E2E1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Inclusive Communications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E1730-B66C-4794-A987-1C519F26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8525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Use people-first language</a:t>
            </a:r>
          </a:p>
          <a:p>
            <a:pPr>
              <a:lnSpc>
                <a:spcPct val="80000"/>
              </a:lnSpc>
            </a:pPr>
            <a:r>
              <a:rPr lang="en-US" sz="2800"/>
              <a:t>Replace gendered language</a:t>
            </a:r>
          </a:p>
          <a:p>
            <a:pPr>
              <a:lnSpc>
                <a:spcPct val="80000"/>
              </a:lnSpc>
            </a:pPr>
            <a:r>
              <a:rPr lang="en-US" sz="2800"/>
              <a:t>Avoid idioms, cliches, and metaphors with problematic histories</a:t>
            </a:r>
          </a:p>
          <a:p>
            <a:pPr>
              <a:lnSpc>
                <a:spcPct val="80000"/>
              </a:lnSpc>
            </a:pPr>
            <a:r>
              <a:rPr lang="en-US" sz="2800"/>
              <a:t>Check photos and graphics before publishing – what story are you telling?</a:t>
            </a:r>
          </a:p>
          <a:p>
            <a:pPr>
              <a:lnSpc>
                <a:spcPct val="80000"/>
              </a:lnSpc>
            </a:pPr>
            <a:r>
              <a:rPr lang="en-US" sz="2800"/>
              <a:t>Use empathy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E6F16-A217-4851-BC0F-B5EB12D4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16</a:t>
            </a:fld>
            <a:endParaRPr lang="en-US"/>
          </a:p>
        </p:txBody>
      </p:sp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E5D74C18-32AE-42E2-A5CD-F0231B945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581" y="2566839"/>
            <a:ext cx="3611068" cy="3512549"/>
          </a:xfrm>
          <a:prstGeom prst="rect">
            <a:avLst/>
          </a:prstGeom>
        </p:spPr>
      </p:pic>
      <p:pic>
        <p:nvPicPr>
          <p:cNvPr id="7" name="Graphic 6" descr="Speech with solid fill">
            <a:extLst>
              <a:ext uri="{FF2B5EF4-FFF2-40B4-BE49-F238E27FC236}">
                <a16:creationId xmlns:a16="http://schemas.microsoft.com/office/drawing/2014/main" id="{D0B26E3E-8411-4314-B5F6-DED15585F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465829" y="567471"/>
            <a:ext cx="3631536" cy="3512548"/>
          </a:xfrm>
          <a:prstGeom prst="rect">
            <a:avLst/>
          </a:prstGeom>
        </p:spPr>
      </p:pic>
      <p:pic>
        <p:nvPicPr>
          <p:cNvPr id="8" name="Graphic 7" descr="Speech with solid fill">
            <a:extLst>
              <a:ext uri="{FF2B5EF4-FFF2-40B4-BE49-F238E27FC236}">
                <a16:creationId xmlns:a16="http://schemas.microsoft.com/office/drawing/2014/main" id="{7F762B7E-2315-4BFD-9FC1-9E2A11614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209006" y="1208044"/>
            <a:ext cx="4179538" cy="33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A3A0-CCC0-41F1-8508-FCAE18E9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DBC9-91D9-4EC1-9B93-613758D2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Best practices:</a:t>
            </a:r>
          </a:p>
          <a:p>
            <a:pPr lvl="1"/>
            <a:r>
              <a:rPr lang="en-US"/>
              <a:t>Alt text</a:t>
            </a:r>
          </a:p>
          <a:p>
            <a:pPr lvl="1"/>
            <a:r>
              <a:rPr lang="en-US"/>
              <a:t>Programmatic order</a:t>
            </a:r>
          </a:p>
          <a:p>
            <a:pPr lvl="1"/>
            <a:r>
              <a:rPr lang="en-US"/>
              <a:t>Color contrast guidelines</a:t>
            </a:r>
          </a:p>
          <a:p>
            <a:pPr lvl="1"/>
            <a:r>
              <a:rPr lang="en-US"/>
              <a:t>Optical Character Recognition</a:t>
            </a:r>
          </a:p>
          <a:p>
            <a:pPr lvl="1"/>
            <a:r>
              <a:rPr lang="en-US"/>
              <a:t>Use meaningful links</a:t>
            </a:r>
          </a:p>
          <a:p>
            <a:pPr lvl="1"/>
            <a:r>
              <a:rPr lang="en-US"/>
              <a:t>Color isn’t only way of communicating info</a:t>
            </a:r>
          </a:p>
          <a:p>
            <a:pPr lvl="1"/>
            <a:r>
              <a:rPr lang="en-US"/>
              <a:t>Accessible data display</a:t>
            </a:r>
          </a:p>
          <a:p>
            <a:r>
              <a:rPr lang="en-US"/>
              <a:t>Videos – captions and transcripts</a:t>
            </a:r>
          </a:p>
          <a:p>
            <a:r>
              <a:rPr lang="en-US"/>
              <a:t>Some customers need help navigating digital forms</a:t>
            </a:r>
          </a:p>
          <a:p>
            <a:r>
              <a:rPr lang="en-US"/>
              <a:t>Web Content Accessibility Guidelines (WCAG)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C91D5-AACC-4BA9-A3F3-1BB692DD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Icon of person in a circle with a magnifying glass on top, universally used for web accessibility.">
            <a:extLst>
              <a:ext uri="{FF2B5EF4-FFF2-40B4-BE49-F238E27FC236}">
                <a16:creationId xmlns:a16="http://schemas.microsoft.com/office/drawing/2014/main" id="{9856962A-7A06-43E4-BB9F-16C743F5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1078" y="681037"/>
            <a:ext cx="4026534" cy="40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F848-8F9D-40B3-B712-57BCD591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Review of Fees and Payment Arrangements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F8E58-A92B-4C97-B5D5-6D8AD5D4B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Ward, Mike Young and Bridgit Feeser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BB85-55D0-4D22-90AA-DF992C49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BF052-146C-4AC9-A676-74E3F0D0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AB1F-B910-4909-A4D5-E432683E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/>
              <a:t>Review of Fees and Payment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134C-B379-41B4-A9BF-A8EF4701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Autofit/>
          </a:bodyPr>
          <a:lstStyle/>
          <a:p>
            <a:r>
              <a:rPr lang="en-US" sz="2400" dirty="0"/>
              <a:t>Late fees and interest</a:t>
            </a:r>
          </a:p>
          <a:p>
            <a:r>
              <a:rPr lang="en-US" sz="2400" dirty="0"/>
              <a:t>Extended time payment arrangements</a:t>
            </a:r>
          </a:p>
          <a:p>
            <a:r>
              <a:rPr lang="en-US" sz="2400" dirty="0"/>
              <a:t>Account write-offs and collections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4DEE6-4CB0-4A15-AF5A-C984A5D9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933" y="3724804"/>
            <a:ext cx="10515600" cy="2852737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6F4DEE2-0653-4AE3-8167-BEEB6F582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17420" r="24448" b="14529"/>
          <a:stretch/>
        </p:blipFill>
        <p:spPr>
          <a:xfrm>
            <a:off x="11360150" y="5919741"/>
            <a:ext cx="567267" cy="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0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912D-C0CE-49DC-AA86-D5907D41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EC811-F48B-499F-BF7D-7E82BD405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Young and Jim Ward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8D13-91D6-4F79-BF7E-AE588D8E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Data Reporting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A review of data reporting requirements for water companies</a:t>
            </a:r>
          </a:p>
          <a:p>
            <a:r>
              <a:rPr lang="en-US" sz="2200"/>
              <a:t>Update of March survey</a:t>
            </a:r>
          </a:p>
          <a:p>
            <a:endParaRPr lang="en-US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11453-D10A-456C-97B0-3CADF049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r="18931"/>
          <a:stretch/>
        </p:blipFill>
        <p:spPr>
          <a:xfrm>
            <a:off x="5951930" y="772170"/>
            <a:ext cx="5168760" cy="515314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7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Wrap Up/Next Steps</a:t>
            </a:r>
          </a:p>
        </p:txBody>
      </p:sp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9A52633E-0368-4BD5-B694-07599632F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" r="-3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b="1"/>
              <a:t>Sept. 30 </a:t>
            </a:r>
            <a:r>
              <a:rPr lang="en-US" sz="2200"/>
              <a:t>– Statewide disconnection moratorium expires</a:t>
            </a:r>
          </a:p>
          <a:p>
            <a:r>
              <a:rPr lang="en-US" sz="2200" b="1"/>
              <a:t>April 2022 </a:t>
            </a:r>
            <a:r>
              <a:rPr lang="en-US" sz="2200"/>
              <a:t>– fees and deposits resume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6DC5C6B-7D05-42D8-B07B-7DAD8389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569"/>
            <a:ext cx="12192000" cy="73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F0FC-268B-446F-9DC4-64CC2DC2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Rules for a Virtual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0071-A8F7-4E00-B0C3-8B3D95266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>
                <a:solidFill>
                  <a:srgbClr val="000000"/>
                </a:solidFill>
                <a:latin typeface="Tw Cen MT"/>
              </a:rPr>
              <a:t>This meeting is being recorded in Microsoft Teams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000000"/>
                </a:solidFill>
                <a:effectLst/>
                <a:latin typeface="Tw Cen MT"/>
              </a:rPr>
              <a:t>MUTE your microphone when you’re not speaking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Tw Cen MT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Speak up when you are presenting or asking questions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</a:p>
          <a:p>
            <a:pPr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Use chat or raise hand to ask questions</a:t>
            </a:r>
            <a:r>
              <a:rPr lang="en-US">
                <a:solidFill>
                  <a:srgbClr val="000000"/>
                </a:solidFill>
                <a:latin typeface="Tw Cen MT"/>
              </a:rPr>
              <a:t> 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Don’t put your phone on HOLD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Stay engaged and present!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0607-24D7-4D71-B316-73FDE011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con with volume button and x, indicating muted.">
            <a:extLst>
              <a:ext uri="{FF2B5EF4-FFF2-40B4-BE49-F238E27FC236}">
                <a16:creationId xmlns:a16="http://schemas.microsoft.com/office/drawing/2014/main" id="{16E4003F-1B84-4BB4-9579-7EC502FD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08" y="365125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4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CEEFA3-D92E-4F0B-8C5E-15FAA436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94"/>
            <a:ext cx="10515600" cy="4895849"/>
          </a:xfrm>
        </p:spPr>
        <p:txBody>
          <a:bodyPr>
            <a:normAutofit/>
          </a:bodyPr>
          <a:lstStyle/>
          <a:p>
            <a:r>
              <a:rPr lang="en-US" sz="2400" dirty="0"/>
              <a:t>Welcome and Introductions</a:t>
            </a:r>
          </a:p>
          <a:p>
            <a:r>
              <a:rPr lang="en-US" sz="2400" dirty="0"/>
              <a:t>Federal Water Assistance Development and Implementation</a:t>
            </a:r>
          </a:p>
          <a:p>
            <a:r>
              <a:rPr lang="en-US" sz="2400" dirty="0"/>
              <a:t>Disconnections</a:t>
            </a:r>
          </a:p>
          <a:p>
            <a:r>
              <a:rPr lang="en-US" sz="2400" dirty="0"/>
              <a:t>Break</a:t>
            </a:r>
          </a:p>
          <a:p>
            <a:r>
              <a:rPr lang="en-US" sz="2400" dirty="0"/>
              <a:t>Communications and Accessibility </a:t>
            </a:r>
          </a:p>
          <a:p>
            <a:r>
              <a:rPr lang="en-US" sz="2400" dirty="0"/>
              <a:t>Review of Fees and Payment Arrangements</a:t>
            </a:r>
          </a:p>
          <a:p>
            <a:r>
              <a:rPr lang="en-US" sz="2400" dirty="0"/>
              <a:t>Data Reporting</a:t>
            </a:r>
          </a:p>
          <a:p>
            <a:r>
              <a:rPr lang="en-US" sz="2400" dirty="0"/>
              <a:t>Wrap Up/Next Steps</a:t>
            </a:r>
          </a:p>
          <a:p>
            <a:r>
              <a:rPr lang="en-US" sz="2400" dirty="0"/>
              <a:t>Adjourn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D855-35DA-4C07-A184-A5EC56E4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919883" cy="2852737"/>
          </a:xfrm>
        </p:spPr>
        <p:txBody>
          <a:bodyPr>
            <a:normAutofit/>
          </a:bodyPr>
          <a:lstStyle/>
          <a:p>
            <a:r>
              <a:rPr lang="en-US" sz="4400" dirty="0"/>
              <a:t>LIHWAP Federal Water Assistance Development and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979EF-F132-4A1B-8267-D1DD538D8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Sarensen - Commerce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522D9-9166-4E89-9EC0-B05BFCC0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dirty="0"/>
              <a:t>LIHWAP Federal Water Assistance Development and Implementation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Income qualifications – 150% of the Federal Poverty level</a:t>
            </a:r>
          </a:p>
          <a:p>
            <a:r>
              <a:rPr lang="en-US" sz="2200" dirty="0"/>
              <a:t>Administration of funds</a:t>
            </a:r>
          </a:p>
          <a:p>
            <a:r>
              <a:rPr lang="en-US" sz="2200" dirty="0"/>
              <a:t>Application process</a:t>
            </a:r>
          </a:p>
          <a:p>
            <a:r>
              <a:rPr lang="en-US" sz="2200" dirty="0"/>
              <a:t>Benefit maximum will be $2,500</a:t>
            </a:r>
          </a:p>
          <a:p>
            <a:r>
              <a:rPr lang="en-US" sz="2200" dirty="0"/>
              <a:t>Q&amp;A</a:t>
            </a:r>
          </a:p>
          <a:p>
            <a:endParaRPr lang="en-US" sz="22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D02CA0A-B4F3-4023-8C9E-330303554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5"/>
          <a:stretch/>
        </p:blipFill>
        <p:spPr>
          <a:xfrm>
            <a:off x="6099048" y="686646"/>
            <a:ext cx="5458968" cy="54847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4F17-F3A0-4C06-A9C9-80A37B6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3331A-D7EF-4876-A30B-65E8CF04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John Cupp and Bridgit Feeser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0F6C-FF75-44B2-A898-61FCFD1A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1" y="1690688"/>
            <a:ext cx="10307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Disconnections may resume Oct. 1, 2021, and must meet the following provisions:</a:t>
            </a:r>
          </a:p>
          <a:p>
            <a:pPr lvl="1"/>
            <a:r>
              <a:rPr lang="en-US" dirty="0"/>
              <a:t>Provide 30-day Disconnection Resumption Notice – English and Spanish</a:t>
            </a:r>
          </a:p>
          <a:p>
            <a:pPr lvl="2"/>
            <a:r>
              <a:rPr lang="en-US" dirty="0"/>
              <a:t>Resumption date of water utility service disconnections</a:t>
            </a:r>
          </a:p>
          <a:p>
            <a:pPr lvl="2"/>
            <a:r>
              <a:rPr lang="en-US" dirty="0"/>
              <a:t>Resumption date of late fees and deposits – 180 days after resumption date</a:t>
            </a:r>
          </a:p>
          <a:p>
            <a:pPr lvl="2"/>
            <a:r>
              <a:rPr lang="en-US" dirty="0"/>
              <a:t>Available flexible payment options and how to enroll</a:t>
            </a:r>
          </a:p>
          <a:p>
            <a:pPr lvl="2"/>
            <a:r>
              <a:rPr lang="en-US" dirty="0"/>
              <a:t>Programs that may provide financial assistance</a:t>
            </a:r>
          </a:p>
          <a:p>
            <a:pPr lvl="2"/>
            <a:r>
              <a:rPr lang="en-US" dirty="0"/>
              <a:t>Water company contact information</a:t>
            </a:r>
          </a:p>
          <a:p>
            <a:pPr lvl="2"/>
            <a:r>
              <a:rPr lang="en-US" dirty="0"/>
              <a:t>Commission contact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43587C-EC1A-4F54-B2C2-5DBBD6EC670B}"/>
              </a:ext>
            </a:extLst>
          </p:cNvPr>
          <p:cNvSpPr/>
          <p:nvPr/>
        </p:nvSpPr>
        <p:spPr>
          <a:xfrm>
            <a:off x="3198447" y="5213348"/>
            <a:ext cx="5202314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UTC toll-free number 888-333-WUTC (9882) </a:t>
            </a:r>
          </a:p>
          <a:p>
            <a:pPr algn="ctr"/>
            <a:r>
              <a:rPr lang="en-US"/>
              <a:t>consumer@utc.wa.gov </a:t>
            </a:r>
          </a:p>
          <a:p>
            <a:pPr algn="ctr"/>
            <a:r>
              <a:rPr lang="en-US" u="sng">
                <a:solidFill>
                  <a:schemeClr val="bg1"/>
                </a:solidFill>
              </a:rPr>
              <a:t>www.utc.wa.gov</a:t>
            </a:r>
          </a:p>
          <a:p>
            <a:pPr algn="ctr"/>
            <a:r>
              <a:rPr lang="en-US"/>
              <a:t>PO Box 47250, Olympia, WA 98504-7250</a:t>
            </a:r>
          </a:p>
        </p:txBody>
      </p:sp>
    </p:spTree>
    <p:extLst>
      <p:ext uri="{BB962C8B-B14F-4D97-AF65-F5344CB8AC3E}">
        <p14:creationId xmlns:p14="http://schemas.microsoft.com/office/powerpoint/2010/main" val="195591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920107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1000"/>
              </a:spcBef>
            </a:pPr>
            <a:r>
              <a:rPr lang="en-US" dirty="0"/>
              <a:t>Display on company website flexible payment plan options and financial assistance programs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Contact customer to inform them of flexible payment plan options and financial assistance programs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Issue disconnection notices as specified in WAC 480-110-355 and utility’s tariffs when more restrictive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Notify commission staff prior to disconnecting any customer for up 12 months after disconnection resumption date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/>
              <a:t>Note: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Do not disconnect customers applying for, receiving, and/or participating in payment arrangement, bill assistance, or medical certification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Provide translation service if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E79DE-E2CD-4409-97EA-8D66D2239F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4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52" ma:contentTypeDescription="" ma:contentTypeScope="" ma:versionID="ee4fb167d08b8a607e96316816fb63a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Document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2021-08-17T07:00:00+00:00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802F88-61AD-4734-B63B-33FD7DD3FB9B}"/>
</file>

<file path=customXml/itemProps3.xml><?xml version="1.0" encoding="utf-8"?>
<ds:datastoreItem xmlns:ds="http://schemas.openxmlformats.org/officeDocument/2006/customXml" ds:itemID="{BE42038F-05B4-4CAB-B789-481994CDD08C}">
  <ds:schemaRefs>
    <ds:schemaRef ds:uri="e20d62d1-6a94-4b29-b5d4-560869cc20c9"/>
    <ds:schemaRef ds:uri="http://schemas.microsoft.com/office/2006/documentManagement/types"/>
    <ds:schemaRef ds:uri="http://purl.org/dc/elements/1.1/"/>
    <ds:schemaRef ds:uri="2822dbc7-dbb1-481f-b748-f54976c88498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C0347D0E-D6F1-462D-A06D-31812E0F270D}"/>
</file>

<file path=docProps/app.xml><?xml version="1.0" encoding="utf-8"?>
<Properties xmlns="http://schemas.openxmlformats.org/officeDocument/2006/extended-properties" xmlns:vt="http://schemas.openxmlformats.org/officeDocument/2006/docPropsVTypes">
  <Template>ppt2D6D.tmp</Template>
  <TotalTime>0</TotalTime>
  <Words>707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Office Theme</vt:lpstr>
      <vt:lpstr>         COVID-19 Equity, Customer Communications and Outreach Technical Workshop Water Industry </vt:lpstr>
      <vt:lpstr>Welcome</vt:lpstr>
      <vt:lpstr>Ground Rules for a Virtual Meeting</vt:lpstr>
      <vt:lpstr>Agenda</vt:lpstr>
      <vt:lpstr>LIHWAP Federal Water Assistance Development and Implementation</vt:lpstr>
      <vt:lpstr>LIHWAP Federal Water Assistance Development and Implementation</vt:lpstr>
      <vt:lpstr>Disconnections</vt:lpstr>
      <vt:lpstr>Disconnections</vt:lpstr>
      <vt:lpstr>Disconnections</vt:lpstr>
      <vt:lpstr>Consumer Protection’s Role in Disconnections</vt:lpstr>
      <vt:lpstr>Consumer Protection’s Role in Disconnections</vt:lpstr>
      <vt:lpstr>PowerPoint Presentation</vt:lpstr>
      <vt:lpstr>Communications and Accessibility</vt:lpstr>
      <vt:lpstr>Communications</vt:lpstr>
      <vt:lpstr>Language Access</vt:lpstr>
      <vt:lpstr>Inclusive Communications</vt:lpstr>
      <vt:lpstr>Digital Accessibility</vt:lpstr>
      <vt:lpstr>Review of Fees and Payment Arrangements</vt:lpstr>
      <vt:lpstr>Review of Fees and Payment Arrangements</vt:lpstr>
      <vt:lpstr>Data Reporting</vt:lpstr>
      <vt:lpstr>Data Reporting</vt:lpstr>
      <vt:lpstr>Wrap Up/Next Steps</vt:lpstr>
      <vt:lpstr>PowerPoint Presentation</vt:lpstr>
    </vt:vector>
  </TitlesOfParts>
  <Company>Washington Utilities and Transportation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Kate (UTC)</dc:creator>
  <cp:lastModifiedBy>Feeser, Bridgit (UTC)</cp:lastModifiedBy>
  <cp:revision>1</cp:revision>
  <dcterms:created xsi:type="dcterms:W3CDTF">2018-07-09T23:11:30Z</dcterms:created>
  <dcterms:modified xsi:type="dcterms:W3CDTF">2021-08-16T17:50:47Z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Order">
    <vt:r8>2400</vt:r8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