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17"/>
  </p:notesMasterIdLst>
  <p:handoutMasterIdLst>
    <p:handoutMasterId r:id="rId18"/>
  </p:handoutMasterIdLst>
  <p:sldIdLst>
    <p:sldId id="261" r:id="rId5"/>
    <p:sldId id="901" r:id="rId6"/>
    <p:sldId id="894" r:id="rId7"/>
    <p:sldId id="895" r:id="rId8"/>
    <p:sldId id="896" r:id="rId9"/>
    <p:sldId id="892" r:id="rId10"/>
    <p:sldId id="897" r:id="rId11"/>
    <p:sldId id="900" r:id="rId12"/>
    <p:sldId id="898" r:id="rId13"/>
    <p:sldId id="899" r:id="rId14"/>
    <p:sldId id="893" r:id="rId15"/>
    <p:sldId id="863"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752" userDrawn="1">
          <p15:clr>
            <a:srgbClr val="A4A3A4"/>
          </p15:clr>
        </p15:guide>
        <p15:guide id="3" orient="horz" pos="3720" userDrawn="1">
          <p15:clr>
            <a:srgbClr val="A4A3A4"/>
          </p15:clr>
        </p15:guide>
        <p15:guide id="4" orient="horz" pos="3288" userDrawn="1">
          <p15:clr>
            <a:srgbClr val="A4A3A4"/>
          </p15:clr>
        </p15:guide>
        <p15:guide id="6" pos="6984" userDrawn="1">
          <p15:clr>
            <a:srgbClr val="A4A3A4"/>
          </p15:clr>
        </p15:guide>
        <p15:guide id="7" pos="3216" userDrawn="1">
          <p15:clr>
            <a:srgbClr val="A4A3A4"/>
          </p15:clr>
        </p15:guide>
        <p15:guide id="8" pos="1056" userDrawn="1">
          <p15:clr>
            <a:srgbClr val="A4A3A4"/>
          </p15:clr>
        </p15:guide>
        <p15:guide id="9" pos="240" userDrawn="1">
          <p15:clr>
            <a:srgbClr val="A4A3A4"/>
          </p15:clr>
        </p15:guide>
        <p15:guide id="10" orient="horz" pos="312" userDrawn="1">
          <p15:clr>
            <a:srgbClr val="A4A3A4"/>
          </p15:clr>
        </p15:guide>
        <p15:guide id="11" pos="67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GUS BRODIE" initials="AB" lastIdx="13" clrIdx="6">
    <p:extLst>
      <p:ext uri="{19B8F6BF-5375-455C-9EA6-DF929625EA0E}">
        <p15:presenceInfo xmlns:p15="http://schemas.microsoft.com/office/powerpoint/2012/main" userId="1f8d804582f50756" providerId="Windows Live"/>
      </p:ext>
    </p:extLst>
  </p:cmAuthor>
  <p:cmAuthor id="1" name="BRODIE, ANGUS (DNR)" initials="BA(" lastIdx="50" clrIdx="0">
    <p:extLst>
      <p:ext uri="{19B8F6BF-5375-455C-9EA6-DF929625EA0E}">
        <p15:presenceInfo xmlns:p15="http://schemas.microsoft.com/office/powerpoint/2012/main" userId="S-1-5-21-353372909-3866996864-486674793-4654" providerId="AD"/>
      </p:ext>
    </p:extLst>
  </p:cmAuthor>
  <p:cmAuthor id="8" name="Comfort, Cyndi (DNR)" initials="CC(" lastIdx="2" clrIdx="7">
    <p:extLst>
      <p:ext uri="{19B8F6BF-5375-455C-9EA6-DF929625EA0E}">
        <p15:presenceInfo xmlns:p15="http://schemas.microsoft.com/office/powerpoint/2012/main" userId="S-1-5-21-353372909-3866996864-486674793-29930" providerId="AD"/>
      </p:ext>
    </p:extLst>
  </p:cmAuthor>
  <p:cmAuthor id="2" name="HAYES, ANDREW (DNR)" initials="HA(" lastIdx="35" clrIdx="1">
    <p:extLst>
      <p:ext uri="{19B8F6BF-5375-455C-9EA6-DF929625EA0E}">
        <p15:presenceInfo xmlns:p15="http://schemas.microsoft.com/office/powerpoint/2012/main" userId="S-1-5-21-353372909-3866996864-486674793-4670" providerId="AD"/>
      </p:ext>
    </p:extLst>
  </p:cmAuthor>
  <p:cmAuthor id="3" name="O'Brien, Patricia (ATG)" initials="OP(" lastIdx="2" clrIdx="2">
    <p:extLst>
      <p:ext uri="{19B8F6BF-5375-455C-9EA6-DF929625EA0E}">
        <p15:presenceInfo xmlns:p15="http://schemas.microsoft.com/office/powerpoint/2012/main" userId="S-1-5-21-1201443527-2957782764-2640485559-6538" providerId="AD"/>
      </p:ext>
    </p:extLst>
  </p:cmAuthor>
  <p:cmAuthor id="4" name="Bailey, Brian (DNR)" initials="BB(" lastIdx="6" clrIdx="3">
    <p:extLst>
      <p:ext uri="{19B8F6BF-5375-455C-9EA6-DF929625EA0E}">
        <p15:presenceInfo xmlns:p15="http://schemas.microsoft.com/office/powerpoint/2012/main" userId="S-1-5-21-353372909-3866996864-486674793-30103" providerId="AD"/>
      </p:ext>
    </p:extLst>
  </p:cmAuthor>
  <p:cmAuthor id="5" name="Buffo, Mike (DNR)" initials="BM(" lastIdx="7" clrIdx="4">
    <p:extLst>
      <p:ext uri="{19B8F6BF-5375-455C-9EA6-DF929625EA0E}">
        <p15:presenceInfo xmlns:p15="http://schemas.microsoft.com/office/powerpoint/2012/main" userId="S-1-5-21-353372909-3866996864-486674793-18028" providerId="AD"/>
      </p:ext>
    </p:extLst>
  </p:cmAuthor>
  <p:cmAuthor id="6" name="OHLSON-KIEHN, KRISTEN (DNR)" initials="OK(" lastIdx="3" clrIdx="5">
    <p:extLst>
      <p:ext uri="{19B8F6BF-5375-455C-9EA6-DF929625EA0E}">
        <p15:presenceInfo xmlns:p15="http://schemas.microsoft.com/office/powerpoint/2012/main" userId="S-1-5-21-353372909-3866996864-486674793-7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C78E55"/>
    <a:srgbClr val="D8B088"/>
    <a:srgbClr val="BAA086"/>
    <a:srgbClr val="D1B2E8"/>
    <a:srgbClr val="482400"/>
    <a:srgbClr val="381850"/>
    <a:srgbClr val="C5E0B4"/>
    <a:srgbClr val="4F227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3" autoAdjust="0"/>
    <p:restoredTop sz="56279" autoAdjust="0"/>
  </p:normalViewPr>
  <p:slideViewPr>
    <p:cSldViewPr snapToGrid="0" snapToObjects="1">
      <p:cViewPr varScale="1">
        <p:scale>
          <a:sx n="49" d="100"/>
          <a:sy n="49" d="100"/>
        </p:scale>
        <p:origin x="1238" y="58"/>
      </p:cViewPr>
      <p:guideLst>
        <p:guide pos="1752"/>
        <p:guide orient="horz" pos="3720"/>
        <p:guide orient="horz" pos="3288"/>
        <p:guide pos="6984"/>
        <p:guide pos="3216"/>
        <p:guide pos="1056"/>
        <p:guide pos="240"/>
        <p:guide orient="horz" pos="312"/>
        <p:guide pos="6744"/>
      </p:guideLst>
    </p:cSldViewPr>
  </p:slideViewPr>
  <p:notesTextViewPr>
    <p:cViewPr>
      <p:scale>
        <a:sx n="3" d="2"/>
        <a:sy n="3" d="2"/>
      </p:scale>
      <p:origin x="0" y="0"/>
    </p:cViewPr>
  </p:notesTextViewPr>
  <p:sorterViewPr>
    <p:cViewPr>
      <p:scale>
        <a:sx n="90" d="100"/>
        <a:sy n="90" d="100"/>
      </p:scale>
      <p:origin x="0" y="-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Causes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cat>
            <c:strRef>
              <c:f>Sheet1!$A$2:$A$10</c:f>
              <c:strCache>
                <c:ptCount val="9"/>
                <c:pt idx="0">
                  <c:v>Arson</c:v>
                </c:pt>
                <c:pt idx="1">
                  <c:v>Children</c:v>
                </c:pt>
                <c:pt idx="2">
                  <c:v>Debris Burn</c:v>
                </c:pt>
                <c:pt idx="3">
                  <c:v>Logging</c:v>
                </c:pt>
                <c:pt idx="4">
                  <c:v>Misc.</c:v>
                </c:pt>
                <c:pt idx="5">
                  <c:v>Railroad</c:v>
                </c:pt>
                <c:pt idx="6">
                  <c:v>Recreation</c:v>
                </c:pt>
                <c:pt idx="7">
                  <c:v>Under Invest.</c:v>
                </c:pt>
                <c:pt idx="8">
                  <c:v>Undetermined</c:v>
                </c:pt>
              </c:strCache>
            </c:strRef>
          </c:cat>
          <c:val>
            <c:numRef>
              <c:f>Sheet1!$B$2:$B$10</c:f>
              <c:numCache>
                <c:formatCode>General</c:formatCode>
                <c:ptCount val="9"/>
                <c:pt idx="0">
                  <c:v>3</c:v>
                </c:pt>
                <c:pt idx="1">
                  <c:v>7</c:v>
                </c:pt>
                <c:pt idx="2">
                  <c:v>198</c:v>
                </c:pt>
                <c:pt idx="3">
                  <c:v>2</c:v>
                </c:pt>
                <c:pt idx="4">
                  <c:v>57</c:v>
                </c:pt>
                <c:pt idx="5">
                  <c:v>2</c:v>
                </c:pt>
                <c:pt idx="6">
                  <c:v>25</c:v>
                </c:pt>
                <c:pt idx="7">
                  <c:v>42</c:v>
                </c:pt>
                <c:pt idx="8">
                  <c:v>45</c:v>
                </c:pt>
              </c:numCache>
            </c:numRef>
          </c:val>
          <c:extLst>
            <c:ext xmlns:c16="http://schemas.microsoft.com/office/drawing/2014/chart" uri="{C3380CC4-5D6E-409C-BE32-E72D297353CC}">
              <c16:uniqueId val="{00000000-30DD-4845-9DB8-6C0052C1DE0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3"/>
            <a:ext cx="3043238" cy="466725"/>
          </a:xfrm>
          <a:prstGeom prst="rect">
            <a:avLst/>
          </a:prstGeom>
        </p:spPr>
        <p:txBody>
          <a:bodyPr vert="horz" lIns="91440" tIns="45720" rIns="91440" bIns="45720" rtlCol="0"/>
          <a:lstStyle>
            <a:lvl1pPr algn="r">
              <a:defRPr sz="1200"/>
            </a:lvl1pPr>
          </a:lstStyle>
          <a:p>
            <a:fld id="{1D644B38-D9A0-4556-8583-BFEB44134CA2}" type="datetimeFigureOut">
              <a:rPr lang="en-US" smtClean="0"/>
              <a:t>5/26/2021</a:t>
            </a:fld>
            <a:endParaRPr lang="en-US"/>
          </a:p>
        </p:txBody>
      </p:sp>
      <p:sp>
        <p:nvSpPr>
          <p:cNvPr id="4" name="Footer Placeholder 3"/>
          <p:cNvSpPr>
            <a:spLocks noGrp="1"/>
          </p:cNvSpPr>
          <p:nvPr>
            <p:ph type="ftr" sz="quarter" idx="2"/>
          </p:nvPr>
        </p:nvSpPr>
        <p:spPr>
          <a:xfrm>
            <a:off x="0" y="8842378"/>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8"/>
            <a:ext cx="3043238" cy="466725"/>
          </a:xfrm>
          <a:prstGeom prst="rect">
            <a:avLst/>
          </a:prstGeom>
        </p:spPr>
        <p:txBody>
          <a:bodyPr vert="horz" lIns="91440" tIns="45720" rIns="91440" bIns="45720" rtlCol="0" anchor="b"/>
          <a:lstStyle>
            <a:lvl1pPr algn="r">
              <a:defRPr sz="1200"/>
            </a:lvl1pPr>
          </a:lstStyle>
          <a:p>
            <a:fld id="{ACE0D4EB-9012-4E0A-957A-0AF558BC3493}" type="slidenum">
              <a:rPr lang="en-US" smtClean="0"/>
              <a:t>‹#›</a:t>
            </a:fld>
            <a:endParaRPr lang="en-US"/>
          </a:p>
        </p:txBody>
      </p:sp>
    </p:spTree>
    <p:extLst>
      <p:ext uri="{BB962C8B-B14F-4D97-AF65-F5344CB8AC3E}">
        <p14:creationId xmlns:p14="http://schemas.microsoft.com/office/powerpoint/2010/main" val="338932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6" y="2"/>
            <a:ext cx="3043343" cy="467072"/>
          </a:xfrm>
          <a:prstGeom prst="rect">
            <a:avLst/>
          </a:prstGeom>
        </p:spPr>
        <p:txBody>
          <a:bodyPr vert="horz" lIns="93312" tIns="46656" rIns="93312" bIns="46656" rtlCol="0"/>
          <a:lstStyle>
            <a:lvl1pPr algn="r">
              <a:defRPr sz="1200"/>
            </a:lvl1pPr>
          </a:lstStyle>
          <a:p>
            <a:fld id="{CFF5543E-C23D-4045-AD5A-4C1A9D9DB98F}" type="datetimeFigureOut">
              <a:rPr lang="en-US" smtClean="0"/>
              <a:t>5/26/2021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3"/>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6" y="8842033"/>
            <a:ext cx="3043343" cy="467071"/>
          </a:xfrm>
          <a:prstGeom prst="rect">
            <a:avLst/>
          </a:prstGeom>
        </p:spPr>
        <p:txBody>
          <a:bodyPr vert="horz" lIns="93312" tIns="46656" rIns="93312" bIns="46656" rtlCol="0" anchor="b"/>
          <a:lstStyle>
            <a:lvl1pPr algn="r">
              <a:defRPr sz="1200"/>
            </a:lvl1pPr>
          </a:lstStyle>
          <a:p>
            <a:fld id="{86A93072-3164-4E12-AAA5-CF06E5635F0A}" type="slidenum">
              <a:rPr lang="en-US" smtClean="0"/>
              <a:t>‹#›</a:t>
            </a:fld>
            <a:endParaRPr lang="en-US"/>
          </a:p>
        </p:txBody>
      </p:sp>
    </p:spTree>
    <p:extLst>
      <p:ext uri="{BB962C8B-B14F-4D97-AF65-F5344CB8AC3E}">
        <p14:creationId xmlns:p14="http://schemas.microsoft.com/office/powerpoint/2010/main" val="330796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93072-3164-4E12-AAA5-CF06E5635F0A}" type="slidenum">
              <a:rPr lang="en-US" smtClean="0"/>
              <a:t>1</a:t>
            </a:fld>
            <a:endParaRPr lang="en-US"/>
          </a:p>
        </p:txBody>
      </p:sp>
    </p:spTree>
    <p:extLst>
      <p:ext uri="{BB962C8B-B14F-4D97-AF65-F5344CB8AC3E}">
        <p14:creationId xmlns:p14="http://schemas.microsoft.com/office/powerpoint/2010/main" val="186538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88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58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93072-3164-4E12-AAA5-CF06E5635F0A}" type="slidenum">
              <a:rPr lang="en-US" smtClean="0"/>
              <a:t>12</a:t>
            </a:fld>
            <a:endParaRPr lang="en-US"/>
          </a:p>
        </p:txBody>
      </p:sp>
    </p:spTree>
    <p:extLst>
      <p:ext uri="{BB962C8B-B14F-4D97-AF65-F5344CB8AC3E}">
        <p14:creationId xmlns:p14="http://schemas.microsoft.com/office/powerpoint/2010/main" val="2488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95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Arson</a:t>
            </a:r>
            <a:r>
              <a:rPr lang="en-US" dirty="0" smtClean="0"/>
              <a:t> </a:t>
            </a:r>
            <a:r>
              <a:rPr lang="en-US" sz="1200" b="0" i="0" u="none" strike="noStrike" kern="1200" dirty="0" smtClean="0">
                <a:solidFill>
                  <a:schemeClr val="tx1"/>
                </a:solidFill>
                <a:effectLst/>
                <a:latin typeface="+mn-lt"/>
                <a:ea typeface="+mn-ea"/>
                <a:cs typeface="+mn-cs"/>
              </a:rPr>
              <a:t>3</a:t>
            </a:r>
            <a:r>
              <a:rPr lang="en-US" dirty="0" smtClean="0"/>
              <a:t> </a:t>
            </a:r>
          </a:p>
          <a:p>
            <a:r>
              <a:rPr lang="en-US" sz="1200" b="0" i="0" u="none" strike="noStrike" kern="1200" dirty="0" smtClean="0">
                <a:solidFill>
                  <a:schemeClr val="tx1"/>
                </a:solidFill>
                <a:effectLst/>
                <a:latin typeface="+mn-lt"/>
                <a:ea typeface="+mn-ea"/>
                <a:cs typeface="+mn-cs"/>
              </a:rPr>
              <a:t>Children</a:t>
            </a:r>
            <a:r>
              <a:rPr lang="en-US" dirty="0" smtClean="0"/>
              <a:t> </a:t>
            </a:r>
            <a:r>
              <a:rPr lang="en-US" sz="1200" b="0" i="0" u="none" strike="noStrike" kern="1200" dirty="0" smtClean="0">
                <a:solidFill>
                  <a:schemeClr val="tx1"/>
                </a:solidFill>
                <a:effectLst/>
                <a:latin typeface="+mn-lt"/>
                <a:ea typeface="+mn-ea"/>
                <a:cs typeface="+mn-cs"/>
              </a:rPr>
              <a:t>7</a:t>
            </a:r>
            <a:r>
              <a:rPr lang="en-US" dirty="0" smtClean="0"/>
              <a:t> </a:t>
            </a:r>
          </a:p>
          <a:p>
            <a:r>
              <a:rPr lang="en-US" sz="1200" b="0" i="0" u="none" strike="noStrike" kern="1200" dirty="0" smtClean="0">
                <a:solidFill>
                  <a:schemeClr val="tx1"/>
                </a:solidFill>
                <a:effectLst/>
                <a:latin typeface="+mn-lt"/>
                <a:ea typeface="+mn-ea"/>
                <a:cs typeface="+mn-cs"/>
              </a:rPr>
              <a:t>Debris Burn</a:t>
            </a:r>
            <a:r>
              <a:rPr lang="en-US" dirty="0" smtClean="0"/>
              <a:t> </a:t>
            </a:r>
            <a:r>
              <a:rPr lang="en-US" sz="1200" b="0" i="0" u="none" strike="noStrike" kern="1200" dirty="0" smtClean="0">
                <a:solidFill>
                  <a:schemeClr val="tx1"/>
                </a:solidFill>
                <a:effectLst/>
                <a:latin typeface="+mn-lt"/>
                <a:ea typeface="+mn-ea"/>
                <a:cs typeface="+mn-cs"/>
              </a:rPr>
              <a:t>198</a:t>
            </a:r>
            <a:r>
              <a:rPr lang="en-US" dirty="0" smtClean="0"/>
              <a:t> </a:t>
            </a:r>
          </a:p>
          <a:p>
            <a:r>
              <a:rPr lang="en-US" sz="1200" b="0" i="0" u="none" strike="noStrike" kern="1200" dirty="0" smtClean="0">
                <a:solidFill>
                  <a:schemeClr val="tx1"/>
                </a:solidFill>
                <a:effectLst/>
                <a:latin typeface="+mn-lt"/>
                <a:ea typeface="+mn-ea"/>
                <a:cs typeface="+mn-cs"/>
              </a:rPr>
              <a:t>Logging</a:t>
            </a:r>
            <a:r>
              <a:rPr lang="en-US" dirty="0" smtClean="0"/>
              <a:t> </a:t>
            </a:r>
            <a:r>
              <a:rPr lang="en-US" sz="1200" b="0" i="0" u="none" strike="noStrike" kern="1200" dirty="0" smtClean="0">
                <a:solidFill>
                  <a:schemeClr val="tx1"/>
                </a:solidFill>
                <a:effectLst/>
                <a:latin typeface="+mn-lt"/>
                <a:ea typeface="+mn-ea"/>
                <a:cs typeface="+mn-cs"/>
              </a:rPr>
              <a:t>2</a:t>
            </a:r>
            <a:r>
              <a:rPr lang="en-US" dirty="0" smtClean="0"/>
              <a:t> </a:t>
            </a:r>
          </a:p>
          <a:p>
            <a:r>
              <a:rPr lang="en-US" sz="1200" b="0" i="0" u="none" strike="noStrike" kern="1200" dirty="0" smtClean="0">
                <a:solidFill>
                  <a:schemeClr val="tx1"/>
                </a:solidFill>
                <a:effectLst/>
                <a:latin typeface="+mn-lt"/>
                <a:ea typeface="+mn-ea"/>
                <a:cs typeface="+mn-cs"/>
              </a:rPr>
              <a:t>Misc.</a:t>
            </a:r>
            <a:r>
              <a:rPr lang="en-US" dirty="0" smtClean="0"/>
              <a:t> </a:t>
            </a:r>
            <a:r>
              <a:rPr lang="en-US" sz="1200" b="0" i="0" u="none" strike="noStrike" kern="1200" dirty="0" smtClean="0">
                <a:solidFill>
                  <a:schemeClr val="tx1"/>
                </a:solidFill>
                <a:effectLst/>
                <a:latin typeface="+mn-lt"/>
                <a:ea typeface="+mn-ea"/>
                <a:cs typeface="+mn-cs"/>
              </a:rPr>
              <a:t>57</a:t>
            </a:r>
            <a:r>
              <a:rPr lang="en-US" dirty="0" smtClean="0"/>
              <a:t> </a:t>
            </a:r>
          </a:p>
          <a:p>
            <a:r>
              <a:rPr lang="en-US" sz="1200" b="0" i="0" u="none" strike="noStrike" kern="1200" dirty="0" smtClean="0">
                <a:solidFill>
                  <a:schemeClr val="tx1"/>
                </a:solidFill>
                <a:effectLst/>
                <a:latin typeface="+mn-lt"/>
                <a:ea typeface="+mn-ea"/>
                <a:cs typeface="+mn-cs"/>
              </a:rPr>
              <a:t>Railroad</a:t>
            </a:r>
            <a:r>
              <a:rPr lang="en-US" dirty="0" smtClean="0"/>
              <a:t> </a:t>
            </a:r>
            <a:r>
              <a:rPr lang="en-US" sz="1200" b="0" i="0" u="none" strike="noStrike" kern="1200" dirty="0" smtClean="0">
                <a:solidFill>
                  <a:schemeClr val="tx1"/>
                </a:solidFill>
                <a:effectLst/>
                <a:latin typeface="+mn-lt"/>
                <a:ea typeface="+mn-ea"/>
                <a:cs typeface="+mn-cs"/>
              </a:rPr>
              <a:t>2</a:t>
            </a:r>
            <a:r>
              <a:rPr lang="en-US" dirty="0" smtClean="0"/>
              <a:t> </a:t>
            </a:r>
          </a:p>
          <a:p>
            <a:r>
              <a:rPr lang="en-US" sz="1200" b="0" i="0" u="none" strike="noStrike" kern="1200" dirty="0" smtClean="0">
                <a:solidFill>
                  <a:schemeClr val="tx1"/>
                </a:solidFill>
                <a:effectLst/>
                <a:latin typeface="+mn-lt"/>
                <a:ea typeface="+mn-ea"/>
                <a:cs typeface="+mn-cs"/>
              </a:rPr>
              <a:t>Recreation</a:t>
            </a:r>
            <a:r>
              <a:rPr lang="en-US" dirty="0" smtClean="0"/>
              <a:t> </a:t>
            </a:r>
            <a:r>
              <a:rPr lang="en-US" sz="1200" b="0" i="0" u="none" strike="noStrike" kern="1200" dirty="0" smtClean="0">
                <a:solidFill>
                  <a:schemeClr val="tx1"/>
                </a:solidFill>
                <a:effectLst/>
                <a:latin typeface="+mn-lt"/>
                <a:ea typeface="+mn-ea"/>
                <a:cs typeface="+mn-cs"/>
              </a:rPr>
              <a:t>25</a:t>
            </a:r>
            <a:r>
              <a:rPr lang="en-US" dirty="0" smtClean="0"/>
              <a:t> </a:t>
            </a:r>
          </a:p>
          <a:p>
            <a:r>
              <a:rPr lang="en-US" sz="1200" b="0" i="0" u="none" strike="noStrike" kern="1200" dirty="0" smtClean="0">
                <a:solidFill>
                  <a:schemeClr val="tx1"/>
                </a:solidFill>
                <a:effectLst/>
                <a:latin typeface="+mn-lt"/>
                <a:ea typeface="+mn-ea"/>
                <a:cs typeface="+mn-cs"/>
              </a:rPr>
              <a:t>Under Invest.</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p>
          <a:p>
            <a:r>
              <a:rPr lang="en-US" sz="1200" b="0" i="0" u="none" strike="noStrike" kern="1200" dirty="0" smtClean="0">
                <a:solidFill>
                  <a:schemeClr val="tx1"/>
                </a:solidFill>
                <a:effectLst/>
                <a:latin typeface="+mn-lt"/>
                <a:ea typeface="+mn-ea"/>
                <a:cs typeface="+mn-cs"/>
              </a:rPr>
              <a:t>Undetermined</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83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of May 11.</a:t>
            </a:r>
          </a:p>
          <a:p>
            <a:endParaRPr lang="en-US" baseline="0" dirty="0" smtClean="0"/>
          </a:p>
          <a:p>
            <a:r>
              <a:rPr lang="en-US" baseline="0" dirty="0" smtClean="0"/>
              <a:t>Yellow – Abnormally dry</a:t>
            </a:r>
          </a:p>
          <a:p>
            <a:r>
              <a:rPr lang="en-US" baseline="0" dirty="0" smtClean="0"/>
              <a:t>Tan – Moderate Drought</a:t>
            </a:r>
          </a:p>
          <a:p>
            <a:r>
              <a:rPr lang="en-US" baseline="0" dirty="0" smtClean="0"/>
              <a:t>Orange – Severe Drought</a:t>
            </a:r>
          </a:p>
          <a:p>
            <a:r>
              <a:rPr lang="en-US" baseline="0" dirty="0" smtClean="0"/>
              <a:t>And, so 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70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78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Risk of large, costly fires requiring mobilization of extra resources is expected to rise above typical in June in central Oregon and central Washington during windy conditions or widespread lightning events.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42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5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84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93072-3164-4E12-AAA5-CF06E5635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24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DB0CEA-A3D3-453A-9381-11E4F41A488E}" type="datetime1">
              <a:rPr lang="en-US" smtClean="0"/>
              <a:t>5/26/2021</a:t>
            </a:fld>
            <a:endParaRPr lang="en-US"/>
          </a:p>
        </p:txBody>
      </p:sp>
      <p:sp>
        <p:nvSpPr>
          <p:cNvPr id="5" name="Footer Placeholder 4"/>
          <p:cNvSpPr>
            <a:spLocks noGrp="1"/>
          </p:cNvSpPr>
          <p:nvPr>
            <p:ph type="ftr" sz="quarter" idx="11"/>
          </p:nvPr>
        </p:nvSpPr>
        <p:spPr/>
        <p:txBody>
          <a:bodyPr/>
          <a:lstStyle/>
          <a:p>
            <a:r>
              <a:rPr lang="en-US"/>
              <a:t>Draft - Subject to Change</a:t>
            </a:r>
          </a:p>
        </p:txBody>
      </p:sp>
      <p:sp>
        <p:nvSpPr>
          <p:cNvPr id="6" name="Slide Number Placeholder 5"/>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37827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487F5-E346-4312-91CE-DE91D8F93D09}" type="datetime1">
              <a:rPr lang="en-US" smtClean="0"/>
              <a:t>5/26/2021</a:t>
            </a:fld>
            <a:endParaRPr lang="en-US"/>
          </a:p>
        </p:txBody>
      </p:sp>
      <p:sp>
        <p:nvSpPr>
          <p:cNvPr id="5" name="Footer Placeholder 4"/>
          <p:cNvSpPr>
            <a:spLocks noGrp="1"/>
          </p:cNvSpPr>
          <p:nvPr>
            <p:ph type="ftr" sz="quarter" idx="11"/>
          </p:nvPr>
        </p:nvSpPr>
        <p:spPr/>
        <p:txBody>
          <a:bodyPr/>
          <a:lstStyle/>
          <a:p>
            <a:r>
              <a:rPr lang="en-US"/>
              <a:t>Draft - Subject to Change</a:t>
            </a:r>
          </a:p>
        </p:txBody>
      </p:sp>
      <p:sp>
        <p:nvSpPr>
          <p:cNvPr id="6" name="Slide Number Placeholder 5"/>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215180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3E92E-03B4-44DA-BE5E-795EAFD8E8B7}" type="datetime1">
              <a:rPr lang="en-US" smtClean="0"/>
              <a:t>5/26/2021</a:t>
            </a:fld>
            <a:endParaRPr lang="en-US"/>
          </a:p>
        </p:txBody>
      </p:sp>
      <p:sp>
        <p:nvSpPr>
          <p:cNvPr id="5" name="Footer Placeholder 4"/>
          <p:cNvSpPr>
            <a:spLocks noGrp="1"/>
          </p:cNvSpPr>
          <p:nvPr>
            <p:ph type="ftr" sz="quarter" idx="11"/>
          </p:nvPr>
        </p:nvSpPr>
        <p:spPr/>
        <p:txBody>
          <a:bodyPr/>
          <a:lstStyle/>
          <a:p>
            <a:r>
              <a:rPr lang="en-US"/>
              <a:t>Draft - Subject to Change</a:t>
            </a:r>
          </a:p>
        </p:txBody>
      </p:sp>
      <p:sp>
        <p:nvSpPr>
          <p:cNvPr id="6" name="Slide Number Placeholder 5"/>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190963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74D0B-1876-4C67-8E19-CFB0B065F54C}" type="datetime1">
              <a:rPr lang="en-US" smtClean="0"/>
              <a:t>5/26/2021</a:t>
            </a:fld>
            <a:endParaRPr lang="en-US"/>
          </a:p>
        </p:txBody>
      </p:sp>
      <p:sp>
        <p:nvSpPr>
          <p:cNvPr id="5" name="Footer Placeholder 4"/>
          <p:cNvSpPr>
            <a:spLocks noGrp="1"/>
          </p:cNvSpPr>
          <p:nvPr>
            <p:ph type="ftr" sz="quarter" idx="11"/>
          </p:nvPr>
        </p:nvSpPr>
        <p:spPr/>
        <p:txBody>
          <a:bodyPr/>
          <a:lstStyle/>
          <a:p>
            <a:r>
              <a:rPr lang="en-US"/>
              <a:t>Draft - Subject to Change</a:t>
            </a:r>
          </a:p>
        </p:txBody>
      </p:sp>
      <p:sp>
        <p:nvSpPr>
          <p:cNvPr id="6" name="Slide Number Placeholder 5"/>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265374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5528E-BD00-4CF7-9D39-C5A9F4C7169F}" type="datetime1">
              <a:rPr lang="en-US" smtClean="0"/>
              <a:t>5/26/2021</a:t>
            </a:fld>
            <a:endParaRPr lang="en-US"/>
          </a:p>
        </p:txBody>
      </p:sp>
      <p:sp>
        <p:nvSpPr>
          <p:cNvPr id="5" name="Footer Placeholder 4"/>
          <p:cNvSpPr>
            <a:spLocks noGrp="1"/>
          </p:cNvSpPr>
          <p:nvPr>
            <p:ph type="ftr" sz="quarter" idx="11"/>
          </p:nvPr>
        </p:nvSpPr>
        <p:spPr/>
        <p:txBody>
          <a:bodyPr/>
          <a:lstStyle/>
          <a:p>
            <a:r>
              <a:rPr lang="en-US"/>
              <a:t>Draft - Subject to Change</a:t>
            </a:r>
          </a:p>
        </p:txBody>
      </p:sp>
      <p:sp>
        <p:nvSpPr>
          <p:cNvPr id="6" name="Slide Number Placeholder 5"/>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155294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C450C8-F2CD-4758-BFF8-3EB58402088C}" type="datetime1">
              <a:rPr lang="en-US" smtClean="0"/>
              <a:t>5/26/2021</a:t>
            </a:fld>
            <a:endParaRPr lang="en-US"/>
          </a:p>
        </p:txBody>
      </p:sp>
      <p:sp>
        <p:nvSpPr>
          <p:cNvPr id="6" name="Footer Placeholder 5"/>
          <p:cNvSpPr>
            <a:spLocks noGrp="1"/>
          </p:cNvSpPr>
          <p:nvPr>
            <p:ph type="ftr" sz="quarter" idx="11"/>
          </p:nvPr>
        </p:nvSpPr>
        <p:spPr/>
        <p:txBody>
          <a:bodyPr/>
          <a:lstStyle/>
          <a:p>
            <a:r>
              <a:rPr lang="en-US"/>
              <a:t>Draft - Subject to Change</a:t>
            </a:r>
          </a:p>
        </p:txBody>
      </p:sp>
      <p:sp>
        <p:nvSpPr>
          <p:cNvPr id="7" name="Slide Number Placeholder 6"/>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158899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636AF9-85E8-4351-A0AB-F384A66BAA5F}" type="datetime1">
              <a:rPr lang="en-US" smtClean="0"/>
              <a:t>5/26/2021</a:t>
            </a:fld>
            <a:endParaRPr lang="en-US"/>
          </a:p>
        </p:txBody>
      </p:sp>
      <p:sp>
        <p:nvSpPr>
          <p:cNvPr id="8" name="Footer Placeholder 7"/>
          <p:cNvSpPr>
            <a:spLocks noGrp="1"/>
          </p:cNvSpPr>
          <p:nvPr>
            <p:ph type="ftr" sz="quarter" idx="11"/>
          </p:nvPr>
        </p:nvSpPr>
        <p:spPr/>
        <p:txBody>
          <a:bodyPr/>
          <a:lstStyle/>
          <a:p>
            <a:r>
              <a:rPr lang="en-US"/>
              <a:t>Draft - Subject to Change</a:t>
            </a:r>
          </a:p>
        </p:txBody>
      </p:sp>
      <p:sp>
        <p:nvSpPr>
          <p:cNvPr id="9" name="Slide Number Placeholder 8"/>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302872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D4C44-7E37-459F-A0B8-BA1E10A51C1D}" type="datetime1">
              <a:rPr lang="en-US" smtClean="0"/>
              <a:t>5/26/2021</a:t>
            </a:fld>
            <a:endParaRPr lang="en-US"/>
          </a:p>
        </p:txBody>
      </p:sp>
      <p:sp>
        <p:nvSpPr>
          <p:cNvPr id="4" name="Footer Placeholder 3"/>
          <p:cNvSpPr>
            <a:spLocks noGrp="1"/>
          </p:cNvSpPr>
          <p:nvPr>
            <p:ph type="ftr" sz="quarter" idx="11"/>
          </p:nvPr>
        </p:nvSpPr>
        <p:spPr/>
        <p:txBody>
          <a:bodyPr/>
          <a:lstStyle/>
          <a:p>
            <a:r>
              <a:rPr lang="en-US"/>
              <a:t>Draft - Subject to Change</a:t>
            </a:r>
          </a:p>
        </p:txBody>
      </p:sp>
      <p:sp>
        <p:nvSpPr>
          <p:cNvPr id="5" name="Slide Number Placeholder 4"/>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394912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07C80-C884-43D5-9C0D-32A8604B473A}" type="datetime1">
              <a:rPr lang="en-US" smtClean="0"/>
              <a:t>5/26/2021</a:t>
            </a:fld>
            <a:endParaRPr lang="en-US"/>
          </a:p>
        </p:txBody>
      </p:sp>
      <p:sp>
        <p:nvSpPr>
          <p:cNvPr id="3" name="Footer Placeholder 2"/>
          <p:cNvSpPr>
            <a:spLocks noGrp="1"/>
          </p:cNvSpPr>
          <p:nvPr>
            <p:ph type="ftr" sz="quarter" idx="11"/>
          </p:nvPr>
        </p:nvSpPr>
        <p:spPr/>
        <p:txBody>
          <a:bodyPr/>
          <a:lstStyle/>
          <a:p>
            <a:r>
              <a:rPr lang="en-US"/>
              <a:t>Draft - Subject to Change</a:t>
            </a:r>
          </a:p>
        </p:txBody>
      </p:sp>
      <p:sp>
        <p:nvSpPr>
          <p:cNvPr id="4" name="Slide Number Placeholder 3"/>
          <p:cNvSpPr>
            <a:spLocks noGrp="1"/>
          </p:cNvSpPr>
          <p:nvPr>
            <p:ph type="sldNum" sz="quarter" idx="12"/>
          </p:nvPr>
        </p:nvSpPr>
        <p:spPr/>
        <p:txBody>
          <a:bodyPr/>
          <a:lstStyle/>
          <a:p>
            <a:pPr algn="l"/>
            <a:fld id="{214A2752-A606-4643-9C99-D3A49AA288FB}" type="slidenum">
              <a:rPr lang="en-US" smtClean="0"/>
              <a:pPr algn="l"/>
              <a:t>‹#›</a:t>
            </a:fld>
            <a:endParaRPr lang="en-US" dirty="0"/>
          </a:p>
        </p:txBody>
      </p:sp>
    </p:spTree>
    <p:extLst>
      <p:ext uri="{BB962C8B-B14F-4D97-AF65-F5344CB8AC3E}">
        <p14:creationId xmlns:p14="http://schemas.microsoft.com/office/powerpoint/2010/main" val="338764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E89C6-D3FE-4159-9343-D1BC61A540FE}" type="datetime1">
              <a:rPr lang="en-US" smtClean="0"/>
              <a:t>5/26/2021</a:t>
            </a:fld>
            <a:endParaRPr lang="en-US"/>
          </a:p>
        </p:txBody>
      </p:sp>
      <p:sp>
        <p:nvSpPr>
          <p:cNvPr id="6" name="Footer Placeholder 5"/>
          <p:cNvSpPr>
            <a:spLocks noGrp="1"/>
          </p:cNvSpPr>
          <p:nvPr>
            <p:ph type="ftr" sz="quarter" idx="11"/>
          </p:nvPr>
        </p:nvSpPr>
        <p:spPr/>
        <p:txBody>
          <a:bodyPr/>
          <a:lstStyle/>
          <a:p>
            <a:r>
              <a:rPr lang="en-US"/>
              <a:t>Draft - Subject to Change</a:t>
            </a:r>
          </a:p>
        </p:txBody>
      </p:sp>
      <p:sp>
        <p:nvSpPr>
          <p:cNvPr id="7" name="Slide Number Placeholder 6"/>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286870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AEE61-A5F5-4391-A5E4-50981C693AC9}" type="datetime1">
              <a:rPr lang="en-US" smtClean="0"/>
              <a:t>5/26/2021</a:t>
            </a:fld>
            <a:endParaRPr lang="en-US"/>
          </a:p>
        </p:txBody>
      </p:sp>
      <p:sp>
        <p:nvSpPr>
          <p:cNvPr id="6" name="Footer Placeholder 5"/>
          <p:cNvSpPr>
            <a:spLocks noGrp="1"/>
          </p:cNvSpPr>
          <p:nvPr>
            <p:ph type="ftr" sz="quarter" idx="11"/>
          </p:nvPr>
        </p:nvSpPr>
        <p:spPr/>
        <p:txBody>
          <a:bodyPr/>
          <a:lstStyle/>
          <a:p>
            <a:r>
              <a:rPr lang="en-US"/>
              <a:t>Draft - Subject to Change</a:t>
            </a:r>
          </a:p>
        </p:txBody>
      </p:sp>
      <p:sp>
        <p:nvSpPr>
          <p:cNvPr id="7" name="Slide Number Placeholder 6"/>
          <p:cNvSpPr>
            <a:spLocks noGrp="1"/>
          </p:cNvSpPr>
          <p:nvPr>
            <p:ph type="sldNum" sz="quarter" idx="12"/>
          </p:nvPr>
        </p:nvSpPr>
        <p:spPr/>
        <p:txBody>
          <a:bodyPr/>
          <a:lstStyle/>
          <a:p>
            <a:fld id="{214A2752-A606-4643-9C99-D3A49AA288FB}" type="slidenum">
              <a:rPr lang="en-US" smtClean="0"/>
              <a:t>‹#›</a:t>
            </a:fld>
            <a:endParaRPr lang="en-US"/>
          </a:p>
        </p:txBody>
      </p:sp>
    </p:spTree>
    <p:extLst>
      <p:ext uri="{BB962C8B-B14F-4D97-AF65-F5344CB8AC3E}">
        <p14:creationId xmlns:p14="http://schemas.microsoft.com/office/powerpoint/2010/main" val="138822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BAD4C-13B9-454A-9862-FE4487C81882}" type="datetime1">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Subject to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A2752-A606-4643-9C99-D3A49AA288FB}" type="slidenum">
              <a:rPr lang="en-US" smtClean="0"/>
              <a:t>‹#›</a:t>
            </a:fld>
            <a:endParaRPr lang="en-US"/>
          </a:p>
        </p:txBody>
      </p:sp>
    </p:spTree>
    <p:extLst>
      <p:ext uri="{BB962C8B-B14F-4D97-AF65-F5344CB8AC3E}">
        <p14:creationId xmlns:p14="http://schemas.microsoft.com/office/powerpoint/2010/main" val="4246365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4A2752-A606-4643-9C99-D3A49AA288FB}" type="slidenum">
              <a:rPr lang="en-US" smtClean="0"/>
              <a:t>1</a:t>
            </a:fld>
            <a:endParaRPr lang="en-US"/>
          </a:p>
        </p:txBody>
      </p:sp>
      <p:pic>
        <p:nvPicPr>
          <p:cNvPr id="7" name="Picture 6">
            <a:extLst>
              <a:ext uri="{FF2B5EF4-FFF2-40B4-BE49-F238E27FC236}">
                <a16:creationId xmlns:a16="http://schemas.microsoft.com/office/drawing/2014/main" id="{D537D03A-C71A-0341-AB7A-4B92CBDC5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269" y="243019"/>
            <a:ext cx="2385391" cy="2287169"/>
          </a:xfrm>
          <a:prstGeom prst="rect">
            <a:avLst/>
          </a:prstGeom>
        </p:spPr>
      </p:pic>
      <p:sp>
        <p:nvSpPr>
          <p:cNvPr id="6" name="Title 1"/>
          <p:cNvSpPr txBox="1">
            <a:spLocks/>
          </p:cNvSpPr>
          <p:nvPr/>
        </p:nvSpPr>
        <p:spPr>
          <a:xfrm>
            <a:off x="838200" y="2776919"/>
            <a:ext cx="10515600" cy="214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lumMod val="95000"/>
                  </a:schemeClr>
                </a:solidFill>
                <a:latin typeface="Arial Narrow" panose="020B0606020202030204" pitchFamily="34" charset="0"/>
              </a:rPr>
              <a:t>Fire Season Outlook and </a:t>
            </a:r>
            <a:r>
              <a:rPr lang="en-US" b="1" dirty="0" smtClean="0">
                <a:solidFill>
                  <a:schemeClr val="bg1">
                    <a:lumMod val="95000"/>
                  </a:schemeClr>
                </a:solidFill>
                <a:latin typeface="Arial Narrow" panose="020B0606020202030204" pitchFamily="34" charset="0"/>
              </a:rPr>
              <a:t>Readiness</a:t>
            </a:r>
            <a:endParaRPr lang="en-US" b="1" dirty="0" smtClean="0">
              <a:solidFill>
                <a:schemeClr val="bg1">
                  <a:lumMod val="95000"/>
                </a:schemeClr>
              </a:solidFill>
              <a:latin typeface="Arial Narrow" panose="020B0606020202030204" pitchFamily="34" charset="0"/>
            </a:endParaRPr>
          </a:p>
          <a:p>
            <a:r>
              <a:rPr lang="en-US" sz="3200" dirty="0" smtClean="0">
                <a:solidFill>
                  <a:schemeClr val="bg1">
                    <a:lumMod val="95000"/>
                  </a:schemeClr>
                </a:solidFill>
                <a:latin typeface="Arial Narrow" panose="020B0606020202030204" pitchFamily="34" charset="0"/>
              </a:rPr>
              <a:t>Washington Utilities and Transportation Commission</a:t>
            </a:r>
            <a:endParaRPr lang="en-US" sz="3200" dirty="0" smtClean="0">
              <a:solidFill>
                <a:schemeClr val="bg1">
                  <a:lumMod val="95000"/>
                </a:schemeClr>
              </a:solidFill>
              <a:latin typeface="Arial Narrow" panose="020B0606020202030204" pitchFamily="34" charset="0"/>
            </a:endParaRPr>
          </a:p>
          <a:p>
            <a:r>
              <a:rPr lang="en-US" sz="3200" dirty="0" smtClean="0">
                <a:solidFill>
                  <a:schemeClr val="bg1">
                    <a:lumMod val="95000"/>
                  </a:schemeClr>
                </a:solidFill>
                <a:latin typeface="Arial Narrow" panose="020B0606020202030204" pitchFamily="34" charset="0"/>
              </a:rPr>
              <a:t>May </a:t>
            </a:r>
            <a:r>
              <a:rPr lang="en-US" sz="3200" dirty="0" smtClean="0">
                <a:solidFill>
                  <a:schemeClr val="bg1">
                    <a:lumMod val="95000"/>
                  </a:schemeClr>
                </a:solidFill>
                <a:latin typeface="Arial Narrow" panose="020B0606020202030204" pitchFamily="34" charset="0"/>
              </a:rPr>
              <a:t>26, </a:t>
            </a:r>
            <a:r>
              <a:rPr lang="en-US" sz="3200" dirty="0" smtClean="0">
                <a:solidFill>
                  <a:schemeClr val="bg1">
                    <a:lumMod val="95000"/>
                  </a:schemeClr>
                </a:solidFill>
                <a:latin typeface="Arial Narrow" panose="020B0606020202030204" pitchFamily="34" charset="0"/>
              </a:rPr>
              <a:t>2021</a:t>
            </a:r>
            <a:endParaRPr lang="en-US" sz="3200" dirty="0">
              <a:solidFill>
                <a:schemeClr val="bg1">
                  <a:lumMod val="95000"/>
                </a:schemeClr>
              </a:solidFill>
              <a:latin typeface="Arial Narrow" panose="020B0606020202030204" pitchFamily="34" charset="0"/>
            </a:endParaRPr>
          </a:p>
        </p:txBody>
      </p:sp>
      <p:sp>
        <p:nvSpPr>
          <p:cNvPr id="8" name="Content Placeholder 2"/>
          <p:cNvSpPr txBox="1">
            <a:spLocks/>
          </p:cNvSpPr>
          <p:nvPr/>
        </p:nvSpPr>
        <p:spPr>
          <a:xfrm>
            <a:off x="838200" y="5169250"/>
            <a:ext cx="7460027" cy="12496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lumMod val="95000"/>
                  </a:schemeClr>
                </a:solidFill>
                <a:effectLst/>
                <a:uLnTx/>
                <a:uFillTx/>
                <a:latin typeface="Calibri" panose="020F0502020204030204"/>
                <a:ea typeface="+mn-ea"/>
                <a:cs typeface="+mn-cs"/>
              </a:rPr>
              <a:t>Angie Lane, ADM Plans</a:t>
            </a:r>
            <a:r>
              <a:rPr kumimoji="0" lang="en-US" sz="2800" b="1" i="0" u="none" strike="noStrike" kern="1200" cap="none" spc="0" normalizeH="0" noProof="0" dirty="0" smtClean="0">
                <a:ln>
                  <a:noFill/>
                </a:ln>
                <a:solidFill>
                  <a:schemeClr val="bg1">
                    <a:lumMod val="95000"/>
                  </a:schemeClr>
                </a:solidFill>
                <a:effectLst/>
                <a:uLnTx/>
                <a:uFillTx/>
                <a:latin typeface="Calibri" panose="020F0502020204030204"/>
                <a:ea typeface="+mn-ea"/>
                <a:cs typeface="+mn-cs"/>
              </a:rPr>
              <a:t> and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bg1">
                    <a:lumMod val="95000"/>
                  </a:schemeClr>
                </a:solidFill>
                <a:effectLst/>
                <a:uLnTx/>
                <a:uFillTx/>
                <a:latin typeface="Calibri" panose="020F0502020204030204"/>
                <a:ea typeface="+mn-ea"/>
                <a:cs typeface="+mn-cs"/>
              </a:rPr>
              <a:t>Washington DNR Wildfire Division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smtClean="0">
              <a:ln>
                <a:noFill/>
              </a:ln>
              <a:solidFill>
                <a:schemeClr val="bg1">
                  <a:lumMod val="9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2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428297" y="0"/>
            <a:ext cx="10515600" cy="1325563"/>
          </a:xfrm>
        </p:spPr>
        <p:txBody>
          <a:bodyPr/>
          <a:lstStyle/>
          <a:p>
            <a:r>
              <a:rPr lang="en-US" b="1" dirty="0" smtClean="0"/>
              <a:t>Key Points</a:t>
            </a:r>
            <a:endParaRPr lang="en-US" b="1" dirty="0"/>
          </a:p>
        </p:txBody>
      </p:sp>
      <p:sp>
        <p:nvSpPr>
          <p:cNvPr id="5" name="Content Placeholder 4"/>
          <p:cNvSpPr>
            <a:spLocks noGrp="1"/>
          </p:cNvSpPr>
          <p:nvPr>
            <p:ph idx="1"/>
          </p:nvPr>
        </p:nvSpPr>
        <p:spPr>
          <a:xfrm>
            <a:off x="680545" y="1275092"/>
            <a:ext cx="10515600" cy="4351338"/>
          </a:xfrm>
        </p:spPr>
        <p:txBody>
          <a:bodyPr>
            <a:normAutofit/>
          </a:bodyPr>
          <a:lstStyle/>
          <a:p>
            <a:pPr marL="0" indent="0">
              <a:buNone/>
            </a:pPr>
            <a:r>
              <a:rPr lang="en-US" dirty="0" smtClean="0"/>
              <a:t>Light fire activity for Washington.</a:t>
            </a:r>
          </a:p>
          <a:p>
            <a:pPr marL="0" indent="0">
              <a:buNone/>
            </a:pPr>
            <a:r>
              <a:rPr lang="en-US" dirty="0" smtClean="0"/>
              <a:t>Some lightning over NE Washington from thunderstorms overnight.</a:t>
            </a:r>
          </a:p>
          <a:p>
            <a:pPr marL="0" indent="0">
              <a:buNone/>
            </a:pPr>
            <a:r>
              <a:rPr lang="en-US" dirty="0" smtClean="0"/>
              <a:t>Drying today, with precipitation returning to western Washington late.</a:t>
            </a:r>
          </a:p>
          <a:p>
            <a:pPr marL="0" indent="0">
              <a:buNone/>
            </a:pPr>
            <a:r>
              <a:rPr lang="en-US" dirty="0" smtClean="0"/>
              <a:t>Frontal system bringing precipitation and gusty winds Thursday/Fri.</a:t>
            </a:r>
          </a:p>
          <a:p>
            <a:pPr marL="0" indent="0">
              <a:buNone/>
            </a:pPr>
            <a:r>
              <a:rPr lang="en-US" dirty="0" smtClean="0"/>
              <a:t>A warming and drying trend over Memorial Day weekend with dry conditions lasting into mid-week.</a:t>
            </a:r>
          </a:p>
          <a:p>
            <a:pPr marL="0" indent="0">
              <a:buNone/>
            </a:pPr>
            <a:r>
              <a:rPr lang="en-US" dirty="0" smtClean="0"/>
              <a:t>Overall, significant fire potential remains at or below normal seasonal levels.  Cool, moist air during this week eases fire danger indices.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spTree>
    <p:extLst>
      <p:ext uri="{BB962C8B-B14F-4D97-AF65-F5344CB8AC3E}">
        <p14:creationId xmlns:p14="http://schemas.microsoft.com/office/powerpoint/2010/main" val="1782260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0" y="-263180"/>
            <a:ext cx="10515600" cy="1325563"/>
          </a:xfrm>
        </p:spPr>
        <p:txBody>
          <a:bodyPr/>
          <a:lstStyle/>
          <a:p>
            <a:r>
              <a:rPr lang="en-US" b="1" dirty="0" smtClean="0"/>
              <a:t>Readiness </a:t>
            </a:r>
            <a:endParaRPr lang="en-US" dirty="0"/>
          </a:p>
        </p:txBody>
      </p:sp>
      <p:sp>
        <p:nvSpPr>
          <p:cNvPr id="5" name="Content Placeholder 4"/>
          <p:cNvSpPr>
            <a:spLocks noGrp="1"/>
          </p:cNvSpPr>
          <p:nvPr>
            <p:ph sz="half" idx="1"/>
          </p:nvPr>
        </p:nvSpPr>
        <p:spPr/>
        <p:txBody>
          <a:bodyPr>
            <a:normAutofit fontScale="70000" lnSpcReduction="20000"/>
          </a:bodyPr>
          <a:lstStyle/>
          <a:p>
            <a:pPr marL="0" indent="0">
              <a:buNone/>
            </a:pPr>
            <a:endParaRPr lang="en-US" dirty="0" smtClean="0"/>
          </a:p>
          <a:p>
            <a:endParaRPr lang="en-US" dirty="0" smtClean="0"/>
          </a:p>
          <a:p>
            <a:endParaRPr lang="en-US" dirty="0"/>
          </a:p>
        </p:txBody>
      </p:sp>
      <p:sp>
        <p:nvSpPr>
          <p:cNvPr id="15" name="Content Placeholder 14"/>
          <p:cNvSpPr>
            <a:spLocks noGrp="1"/>
          </p:cNvSpPr>
          <p:nvPr>
            <p:ph sz="half" idx="2"/>
          </p:nvPr>
        </p:nvSpPr>
        <p:spPr>
          <a:xfrm>
            <a:off x="5297214" y="141890"/>
            <a:ext cx="6700345" cy="6016859"/>
          </a:xfrm>
          <a:solidFill>
            <a:schemeClr val="bg2">
              <a:lumMod val="90000"/>
            </a:schemeClr>
          </a:solidFill>
        </p:spPr>
        <p:txBody>
          <a:bodyPr>
            <a:normAutofit fontScale="70000" lnSpcReduction="20000"/>
          </a:bodyPr>
          <a:lstStyle/>
          <a:p>
            <a:r>
              <a:rPr lang="en-US" dirty="0" smtClean="0"/>
              <a:t>All Seasonal Staff hired. </a:t>
            </a:r>
          </a:p>
          <a:p>
            <a:r>
              <a:rPr lang="en-US" dirty="0" smtClean="0"/>
              <a:t>Over 800 DNR militia certified to assist </a:t>
            </a:r>
            <a:r>
              <a:rPr lang="en-US" dirty="0" smtClean="0"/>
              <a:t>during emergency events.</a:t>
            </a:r>
            <a:endParaRPr lang="en-US" dirty="0" smtClean="0"/>
          </a:p>
          <a:p>
            <a:r>
              <a:rPr lang="en-US" dirty="0" smtClean="0"/>
              <a:t>120 Engines available for Initial Attack (IA).</a:t>
            </a:r>
          </a:p>
          <a:p>
            <a:r>
              <a:rPr lang="en-US" dirty="0" smtClean="0"/>
              <a:t>3 Type 2 IA Hand crews available (NE and SE).</a:t>
            </a:r>
          </a:p>
          <a:p>
            <a:r>
              <a:rPr lang="en-US" dirty="0" smtClean="0"/>
              <a:t>1 Dozer in NE Region</a:t>
            </a:r>
          </a:p>
          <a:p>
            <a:r>
              <a:rPr lang="en-US" dirty="0" smtClean="0"/>
              <a:t>25-30 Correction Crews available.</a:t>
            </a:r>
          </a:p>
          <a:p>
            <a:r>
              <a:rPr lang="en-US" dirty="0" smtClean="0"/>
              <a:t>8 Type 2 DNR Helicopters deployed at forward operating bases.</a:t>
            </a:r>
          </a:p>
          <a:p>
            <a:r>
              <a:rPr lang="en-US" dirty="0" smtClean="0"/>
              <a:t>2 Type 1 Helicopters contracted (approx. 6/30/2021 start).</a:t>
            </a:r>
          </a:p>
          <a:p>
            <a:r>
              <a:rPr lang="en-US" dirty="0" smtClean="0"/>
              <a:t>5 Amphibious SEATs (approx. 6/30/2021 start).</a:t>
            </a:r>
          </a:p>
          <a:p>
            <a:r>
              <a:rPr lang="en-US" dirty="0" smtClean="0"/>
              <a:t>2 Air Attack (Command and Control) aircraft (6/15 and 7/1 respective start).</a:t>
            </a:r>
          </a:p>
          <a:p>
            <a:r>
              <a:rPr lang="en-US" dirty="0" smtClean="0"/>
              <a:t>Numerous private contract CWN available.</a:t>
            </a:r>
          </a:p>
          <a:p>
            <a:r>
              <a:rPr lang="en-US" dirty="0" smtClean="0"/>
              <a:t>~590 Forestland Response Agreements with fire service agencies.</a:t>
            </a:r>
          </a:p>
          <a:p>
            <a:r>
              <a:rPr lang="en-US" dirty="0" smtClean="0"/>
              <a:t>Team readiness for extended and project fires: Type 3 (8), Type 2 (7), Type 1 (2).</a:t>
            </a:r>
            <a:endParaRPr lang="en-US" dirty="0" smtClean="0"/>
          </a:p>
          <a:p>
            <a:r>
              <a:rPr lang="en-US" dirty="0" smtClean="0"/>
              <a:t>Completed FEMA/FMAG Burning Bush exercise.</a:t>
            </a:r>
          </a:p>
          <a:p>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sp>
        <p:nvSpPr>
          <p:cNvPr id="10" name="Rectangle 9"/>
          <p:cNvSpPr/>
          <p:nvPr/>
        </p:nvSpPr>
        <p:spPr>
          <a:xfrm>
            <a:off x="-54940" y="625136"/>
            <a:ext cx="6096000" cy="369332"/>
          </a:xfrm>
          <a:prstGeom prst="rect">
            <a:avLst/>
          </a:prstGeom>
        </p:spPr>
        <p:txBody>
          <a:bodyPr>
            <a:spAutoFit/>
          </a:bodyPr>
          <a:lstStyle/>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5"/>
          <a:stretch>
            <a:fillRect/>
          </a:stretch>
        </p:blipFill>
        <p:spPr>
          <a:xfrm>
            <a:off x="223520" y="1331418"/>
            <a:ext cx="4660018" cy="3637802"/>
          </a:xfrm>
          <a:prstGeom prst="rect">
            <a:avLst/>
          </a:prstGeom>
        </p:spPr>
      </p:pic>
    </p:spTree>
    <p:extLst>
      <p:ext uri="{BB962C8B-B14F-4D97-AF65-F5344CB8AC3E}">
        <p14:creationId xmlns:p14="http://schemas.microsoft.com/office/powerpoint/2010/main" val="227211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4A2752-A606-4643-9C99-D3A49AA288FB}" type="slidenum">
              <a:rPr lang="en-US" smtClean="0"/>
              <a:t>12</a:t>
            </a:fld>
            <a:endParaRPr lang="en-US"/>
          </a:p>
        </p:txBody>
      </p:sp>
      <p:pic>
        <p:nvPicPr>
          <p:cNvPr id="7" name="Picture 6">
            <a:extLst>
              <a:ext uri="{FF2B5EF4-FFF2-40B4-BE49-F238E27FC236}">
                <a16:creationId xmlns:a16="http://schemas.microsoft.com/office/drawing/2014/main" id="{D537D03A-C71A-0341-AB7A-4B92CBDC5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507" y="1700727"/>
            <a:ext cx="3336653" cy="3199261"/>
          </a:xfrm>
          <a:prstGeom prst="rect">
            <a:avLst/>
          </a:prstGeom>
        </p:spPr>
      </p:pic>
    </p:spTree>
    <p:extLst>
      <p:ext uri="{BB962C8B-B14F-4D97-AF65-F5344CB8AC3E}">
        <p14:creationId xmlns:p14="http://schemas.microsoft.com/office/powerpoint/2010/main" val="373269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4" name="Slide Number Placeholder 3"/>
          <p:cNvSpPr>
            <a:spLocks noGrp="1"/>
          </p:cNvSpPr>
          <p:nvPr>
            <p:ph type="sldNum" sz="quarter" idx="12"/>
          </p:nvPr>
        </p:nvSpPr>
        <p:spPr>
          <a:xfrm>
            <a:off x="8610600" y="645313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pic>
        <p:nvPicPr>
          <p:cNvPr id="9" name="Picture 8"/>
          <p:cNvPicPr>
            <a:picLocks noChangeAspect="1"/>
          </p:cNvPicPr>
          <p:nvPr/>
        </p:nvPicPr>
        <p:blipFill>
          <a:blip r:embed="rId5"/>
          <a:stretch>
            <a:fillRect/>
          </a:stretch>
        </p:blipFill>
        <p:spPr>
          <a:xfrm>
            <a:off x="310321" y="268014"/>
            <a:ext cx="5809656" cy="4816065"/>
          </a:xfrm>
          <a:prstGeom prst="rect">
            <a:avLst/>
          </a:prstGeom>
        </p:spPr>
      </p:pic>
      <p:pic>
        <p:nvPicPr>
          <p:cNvPr id="1026" name="Picture 2" descr="Map of DNR reg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0297" y="1813207"/>
            <a:ext cx="5353665" cy="443280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1245476" y="1201220"/>
            <a:ext cx="5406047" cy="3046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9807" y="5297214"/>
            <a:ext cx="4508938" cy="461665"/>
          </a:xfrm>
          <a:prstGeom prst="rect">
            <a:avLst/>
          </a:prstGeom>
          <a:solidFill>
            <a:schemeClr val="accent1">
              <a:lumMod val="60000"/>
              <a:lumOff val="40000"/>
            </a:schemeClr>
          </a:solidFill>
        </p:spPr>
        <p:txBody>
          <a:bodyPr wrap="square" rtlCol="0">
            <a:spAutoFit/>
          </a:bodyPr>
          <a:lstStyle/>
          <a:p>
            <a:r>
              <a:rPr lang="en-US" sz="2400" dirty="0" smtClean="0"/>
              <a:t>Complete and Coordinated System</a:t>
            </a:r>
            <a:endParaRPr lang="en-US" sz="2400" dirty="0"/>
          </a:p>
        </p:txBody>
      </p:sp>
    </p:spTree>
    <p:extLst>
      <p:ext uri="{BB962C8B-B14F-4D97-AF65-F5344CB8AC3E}">
        <p14:creationId xmlns:p14="http://schemas.microsoft.com/office/powerpoint/2010/main" val="2878904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231006" y="-52797"/>
            <a:ext cx="10515600" cy="1325563"/>
          </a:xfrm>
        </p:spPr>
        <p:txBody>
          <a:bodyPr/>
          <a:lstStyle/>
          <a:p>
            <a:r>
              <a:rPr lang="en-US" b="1" dirty="0" smtClean="0"/>
              <a:t>Fire Activity </a:t>
            </a:r>
            <a:endParaRPr lang="en-US" dirty="0"/>
          </a:p>
        </p:txBody>
      </p:sp>
      <p:sp>
        <p:nvSpPr>
          <p:cNvPr id="5" name="Content Placeholder 4"/>
          <p:cNvSpPr>
            <a:spLocks noGrp="1"/>
          </p:cNvSpPr>
          <p:nvPr>
            <p:ph sz="half" idx="1"/>
          </p:nvPr>
        </p:nvSpPr>
        <p:spPr>
          <a:xfrm>
            <a:off x="568960" y="1152822"/>
            <a:ext cx="5181600" cy="4351338"/>
          </a:xfrm>
        </p:spPr>
        <p:txBody>
          <a:bodyPr>
            <a:normAutofit fontScale="92500" lnSpcReduction="10000"/>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graphicFrame>
        <p:nvGraphicFramePr>
          <p:cNvPr id="10" name="Content Placeholder 9"/>
          <p:cNvGraphicFramePr>
            <a:graphicFrameLocks noGrp="1"/>
          </p:cNvGraphicFramePr>
          <p:nvPr>
            <p:ph sz="half" idx="2"/>
            <p:extLst>
              <p:ext uri="{D42A27DB-BD31-4B8C-83A1-F6EECF244321}">
                <p14:modId xmlns:p14="http://schemas.microsoft.com/office/powerpoint/2010/main" val="2527522746"/>
              </p:ext>
            </p:extLst>
          </p:nvPr>
        </p:nvGraphicFramePr>
        <p:xfrm>
          <a:off x="6605051" y="2203998"/>
          <a:ext cx="5181600" cy="175260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3193313958"/>
                    </a:ext>
                  </a:extLst>
                </a:gridCol>
                <a:gridCol w="1727200">
                  <a:extLst>
                    <a:ext uri="{9D8B030D-6E8A-4147-A177-3AD203B41FA5}">
                      <a16:colId xmlns:a16="http://schemas.microsoft.com/office/drawing/2014/main" val="1735207235"/>
                    </a:ext>
                  </a:extLst>
                </a:gridCol>
                <a:gridCol w="1727200">
                  <a:extLst>
                    <a:ext uri="{9D8B030D-6E8A-4147-A177-3AD203B41FA5}">
                      <a16:colId xmlns:a16="http://schemas.microsoft.com/office/drawing/2014/main" val="2506771969"/>
                    </a:ext>
                  </a:extLst>
                </a:gridCol>
              </a:tblGrid>
              <a:tr h="370840">
                <a:tc>
                  <a:txBody>
                    <a:bodyPr/>
                    <a:lstStyle/>
                    <a:p>
                      <a:endParaRPr lang="en-US" dirty="0"/>
                    </a:p>
                  </a:txBody>
                  <a:tcPr/>
                </a:tc>
                <a:tc>
                  <a:txBody>
                    <a:bodyPr/>
                    <a:lstStyle/>
                    <a:p>
                      <a:r>
                        <a:rPr lang="en-US" dirty="0" smtClean="0"/>
                        <a:t>DNR Fires</a:t>
                      </a:r>
                      <a:endParaRPr lang="en-US" dirty="0"/>
                    </a:p>
                  </a:txBody>
                  <a:tcPr/>
                </a:tc>
                <a:tc>
                  <a:txBody>
                    <a:bodyPr/>
                    <a:lstStyle/>
                    <a:p>
                      <a:r>
                        <a:rPr lang="en-US" dirty="0" smtClean="0"/>
                        <a:t>DNR Acres Burned</a:t>
                      </a:r>
                      <a:endParaRPr lang="en-US" dirty="0"/>
                    </a:p>
                  </a:txBody>
                  <a:tcPr/>
                </a:tc>
                <a:extLst>
                  <a:ext uri="{0D108BD9-81ED-4DB2-BD59-A6C34878D82A}">
                    <a16:rowId xmlns:a16="http://schemas.microsoft.com/office/drawing/2014/main" val="3907310752"/>
                  </a:ext>
                </a:extLst>
              </a:tr>
              <a:tr h="370840">
                <a:tc>
                  <a:txBody>
                    <a:bodyPr/>
                    <a:lstStyle/>
                    <a:p>
                      <a:r>
                        <a:rPr lang="en-US" dirty="0" smtClean="0"/>
                        <a:t>Eastside</a:t>
                      </a:r>
                      <a:endParaRPr lang="en-US" dirty="0"/>
                    </a:p>
                  </a:txBody>
                  <a:tcPr/>
                </a:tc>
                <a:tc>
                  <a:txBody>
                    <a:bodyPr/>
                    <a:lstStyle/>
                    <a:p>
                      <a:pPr algn="r"/>
                      <a:r>
                        <a:rPr lang="en-US" dirty="0" smtClean="0"/>
                        <a:t>283</a:t>
                      </a:r>
                      <a:endParaRPr lang="en-US" dirty="0"/>
                    </a:p>
                  </a:txBody>
                  <a:tcPr/>
                </a:tc>
                <a:tc>
                  <a:txBody>
                    <a:bodyPr/>
                    <a:lstStyle/>
                    <a:p>
                      <a:pPr algn="r"/>
                      <a:r>
                        <a:rPr lang="en-US" dirty="0" smtClean="0"/>
                        <a:t>634</a:t>
                      </a:r>
                      <a:endParaRPr lang="en-US" dirty="0"/>
                    </a:p>
                  </a:txBody>
                  <a:tcPr/>
                </a:tc>
                <a:extLst>
                  <a:ext uri="{0D108BD9-81ED-4DB2-BD59-A6C34878D82A}">
                    <a16:rowId xmlns:a16="http://schemas.microsoft.com/office/drawing/2014/main" val="2600176230"/>
                  </a:ext>
                </a:extLst>
              </a:tr>
              <a:tr h="370840">
                <a:tc>
                  <a:txBody>
                    <a:bodyPr/>
                    <a:lstStyle/>
                    <a:p>
                      <a:r>
                        <a:rPr lang="en-US" dirty="0" smtClean="0"/>
                        <a:t>Westside</a:t>
                      </a:r>
                      <a:endParaRPr lang="en-US" dirty="0"/>
                    </a:p>
                  </a:txBody>
                  <a:tcPr/>
                </a:tc>
                <a:tc>
                  <a:txBody>
                    <a:bodyPr/>
                    <a:lstStyle/>
                    <a:p>
                      <a:pPr algn="r"/>
                      <a:r>
                        <a:rPr lang="en-US" dirty="0" smtClean="0"/>
                        <a:t>98</a:t>
                      </a:r>
                      <a:endParaRPr lang="en-US" dirty="0"/>
                    </a:p>
                  </a:txBody>
                  <a:tcPr/>
                </a:tc>
                <a:tc>
                  <a:txBody>
                    <a:bodyPr/>
                    <a:lstStyle/>
                    <a:p>
                      <a:pPr algn="r"/>
                      <a:r>
                        <a:rPr lang="en-US" dirty="0" smtClean="0"/>
                        <a:t>80</a:t>
                      </a:r>
                      <a:endParaRPr lang="en-US" dirty="0"/>
                    </a:p>
                  </a:txBody>
                  <a:tcPr/>
                </a:tc>
                <a:extLst>
                  <a:ext uri="{0D108BD9-81ED-4DB2-BD59-A6C34878D82A}">
                    <a16:rowId xmlns:a16="http://schemas.microsoft.com/office/drawing/2014/main" val="2744960923"/>
                  </a:ext>
                </a:extLst>
              </a:tr>
              <a:tr h="370840">
                <a:tc>
                  <a:txBody>
                    <a:bodyPr/>
                    <a:lstStyle/>
                    <a:p>
                      <a:r>
                        <a:rPr lang="en-US" b="1" dirty="0" smtClean="0"/>
                        <a:t>TOTAL</a:t>
                      </a:r>
                      <a:endParaRPr lang="en-US" b="1" dirty="0"/>
                    </a:p>
                  </a:txBody>
                  <a:tcPr/>
                </a:tc>
                <a:tc>
                  <a:txBody>
                    <a:bodyPr/>
                    <a:lstStyle/>
                    <a:p>
                      <a:pPr algn="r"/>
                      <a:r>
                        <a:rPr lang="en-US" b="1" dirty="0" smtClean="0"/>
                        <a:t>381</a:t>
                      </a:r>
                      <a:endParaRPr lang="en-US" b="1" dirty="0"/>
                    </a:p>
                  </a:txBody>
                  <a:tcPr/>
                </a:tc>
                <a:tc>
                  <a:txBody>
                    <a:bodyPr/>
                    <a:lstStyle/>
                    <a:p>
                      <a:pPr algn="r"/>
                      <a:r>
                        <a:rPr lang="en-US" b="1" dirty="0" smtClean="0"/>
                        <a:t>714</a:t>
                      </a:r>
                      <a:endParaRPr lang="en-US" b="1" dirty="0"/>
                    </a:p>
                  </a:txBody>
                  <a:tcPr/>
                </a:tc>
                <a:extLst>
                  <a:ext uri="{0D108BD9-81ED-4DB2-BD59-A6C34878D82A}">
                    <a16:rowId xmlns:a16="http://schemas.microsoft.com/office/drawing/2014/main" val="1043152704"/>
                  </a:ext>
                </a:extLst>
              </a:tr>
            </a:tbl>
          </a:graphicData>
        </a:graphic>
      </p:graphicFrame>
      <p:graphicFrame>
        <p:nvGraphicFramePr>
          <p:cNvPr id="14" name="Chart 13"/>
          <p:cNvGraphicFramePr/>
          <p:nvPr>
            <p:extLst>
              <p:ext uri="{D42A27DB-BD31-4B8C-83A1-F6EECF244321}">
                <p14:modId xmlns:p14="http://schemas.microsoft.com/office/powerpoint/2010/main" val="3503203526"/>
              </p:ext>
            </p:extLst>
          </p:nvPr>
        </p:nvGraphicFramePr>
        <p:xfrm>
          <a:off x="-285531" y="619157"/>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035972" y="3080298"/>
            <a:ext cx="1513490" cy="646331"/>
          </a:xfrm>
          <a:prstGeom prst="rect">
            <a:avLst/>
          </a:prstGeom>
          <a:noFill/>
        </p:spPr>
        <p:txBody>
          <a:bodyPr wrap="square" rtlCol="0">
            <a:spAutoFit/>
          </a:bodyPr>
          <a:lstStyle/>
          <a:p>
            <a:r>
              <a:rPr lang="en-US" dirty="0" smtClean="0"/>
              <a:t>Debris Burning -51%</a:t>
            </a:r>
            <a:endParaRPr lang="en-US" dirty="0"/>
          </a:p>
        </p:txBody>
      </p:sp>
    </p:spTree>
    <p:extLst>
      <p:ext uri="{BB962C8B-B14F-4D97-AF65-F5344CB8AC3E}">
        <p14:creationId xmlns:p14="http://schemas.microsoft.com/office/powerpoint/2010/main" val="10795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231006" y="26031"/>
            <a:ext cx="10515600" cy="1325563"/>
          </a:xfrm>
        </p:spPr>
        <p:txBody>
          <a:bodyPr/>
          <a:lstStyle/>
          <a:p>
            <a:r>
              <a:rPr lang="en-US" b="1" dirty="0" smtClean="0"/>
              <a:t>Drought Conditions</a:t>
            </a:r>
            <a:endParaRPr lang="en-US" dirty="0"/>
          </a:p>
        </p:txBody>
      </p:sp>
      <p:sp>
        <p:nvSpPr>
          <p:cNvPr id="5" name="Content Placeholder 4"/>
          <p:cNvSpPr>
            <a:spLocks noGrp="1"/>
          </p:cNvSpPr>
          <p:nvPr>
            <p:ph sz="half" idx="1"/>
          </p:nvPr>
        </p:nvSpPr>
        <p:spPr>
          <a:xfrm>
            <a:off x="568960" y="1152822"/>
            <a:ext cx="5181600" cy="4351338"/>
          </a:xfrm>
        </p:spPr>
        <p:txBody>
          <a:bodyPr>
            <a:normAutofit/>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pic>
        <p:nvPicPr>
          <p:cNvPr id="10" name="Picture 9"/>
          <p:cNvPicPr>
            <a:picLocks noChangeAspect="1"/>
          </p:cNvPicPr>
          <p:nvPr/>
        </p:nvPicPr>
        <p:blipFill>
          <a:blip r:embed="rId5"/>
          <a:stretch>
            <a:fillRect/>
          </a:stretch>
        </p:blipFill>
        <p:spPr>
          <a:xfrm>
            <a:off x="445242" y="1062413"/>
            <a:ext cx="5043564" cy="5056596"/>
          </a:xfrm>
          <a:prstGeom prst="rect">
            <a:avLst/>
          </a:prstGeom>
        </p:spPr>
      </p:pic>
      <p:sp>
        <p:nvSpPr>
          <p:cNvPr id="12" name="Content Placeholder 11"/>
          <p:cNvSpPr>
            <a:spLocks noGrp="1"/>
          </p:cNvSpPr>
          <p:nvPr>
            <p:ph sz="half" idx="2"/>
          </p:nvPr>
        </p:nvSpPr>
        <p:spPr>
          <a:xfrm>
            <a:off x="5779242" y="313343"/>
            <a:ext cx="5574558" cy="5708884"/>
          </a:xfrm>
        </p:spPr>
        <p:txBody>
          <a:bodyPr>
            <a:normAutofit/>
          </a:bodyPr>
          <a:lstStyle/>
          <a:p>
            <a:pPr marL="0" indent="0">
              <a:buNone/>
            </a:pPr>
            <a:endParaRPr lang="en-US" b="1" dirty="0" smtClean="0"/>
          </a:p>
          <a:p>
            <a:endParaRPr lang="en-US" b="1" dirty="0"/>
          </a:p>
        </p:txBody>
      </p:sp>
      <p:pic>
        <p:nvPicPr>
          <p:cNvPr id="14" name="Picture 13"/>
          <p:cNvPicPr>
            <a:picLocks noChangeAspect="1"/>
          </p:cNvPicPr>
          <p:nvPr/>
        </p:nvPicPr>
        <p:blipFill rotWithShape="1">
          <a:blip r:embed="rId6"/>
          <a:srcRect l="8495" t="24707" r="44454" b="743"/>
          <a:stretch/>
        </p:blipFill>
        <p:spPr>
          <a:xfrm>
            <a:off x="5671063" y="1062413"/>
            <a:ext cx="5997743" cy="4639140"/>
          </a:xfrm>
          <a:prstGeom prst="rect">
            <a:avLst/>
          </a:prstGeom>
        </p:spPr>
      </p:pic>
      <p:cxnSp>
        <p:nvCxnSpPr>
          <p:cNvPr id="20" name="Straight Arrow Connector 19"/>
          <p:cNvCxnSpPr/>
          <p:nvPr/>
        </p:nvCxnSpPr>
        <p:spPr>
          <a:xfrm>
            <a:off x="1855694" y="1613647"/>
            <a:ext cx="4706471" cy="537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47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838200" y="-2148"/>
            <a:ext cx="10515600" cy="1325563"/>
          </a:xfrm>
        </p:spPr>
        <p:txBody>
          <a:bodyPr/>
          <a:lstStyle/>
          <a:p>
            <a:r>
              <a:rPr lang="en-US" b="1" dirty="0" smtClean="0"/>
              <a:t>Key Points</a:t>
            </a:r>
            <a:endParaRPr lang="en-US" dirty="0"/>
          </a:p>
        </p:txBody>
      </p:sp>
      <p:sp>
        <p:nvSpPr>
          <p:cNvPr id="5" name="Content Placeholder 4"/>
          <p:cNvSpPr>
            <a:spLocks noGrp="1"/>
          </p:cNvSpPr>
          <p:nvPr>
            <p:ph idx="1"/>
          </p:nvPr>
        </p:nvSpPr>
        <p:spPr>
          <a:xfrm>
            <a:off x="838200" y="1154199"/>
            <a:ext cx="10515600" cy="4696794"/>
          </a:xfrm>
        </p:spPr>
        <p:txBody>
          <a:bodyPr>
            <a:normAutofit lnSpcReduction="10000"/>
          </a:bodyPr>
          <a:lstStyle/>
          <a:p>
            <a:r>
              <a:rPr lang="en-US" dirty="0" smtClean="0"/>
              <a:t>Statewide, total precipitation for March and April ranks as the 4</a:t>
            </a:r>
            <a:r>
              <a:rPr lang="en-US" baseline="30000" dirty="0" smtClean="0"/>
              <a:t>th</a:t>
            </a:r>
            <a:r>
              <a:rPr lang="en-US" dirty="0" smtClean="0"/>
              <a:t> driest for Washington since 1895.</a:t>
            </a:r>
          </a:p>
          <a:p>
            <a:r>
              <a:rPr lang="en-US" dirty="0" smtClean="0"/>
              <a:t>Long-term precipitation deficits in the Lower Columbia Basin.</a:t>
            </a:r>
          </a:p>
          <a:p>
            <a:r>
              <a:rPr lang="en-US" dirty="0" smtClean="0"/>
              <a:t>May-June-July forecast from NOAA Climate Prediction Center shows higher chances of above-normal temps and below normal </a:t>
            </a:r>
            <a:r>
              <a:rPr lang="en-US" dirty="0" err="1" smtClean="0"/>
              <a:t>precip</a:t>
            </a:r>
            <a:r>
              <a:rPr lang="en-US" dirty="0" smtClean="0"/>
              <a:t>, which will only exacerbate drought conditions, and expand their severity.</a:t>
            </a:r>
          </a:p>
          <a:p>
            <a:r>
              <a:rPr lang="en-US" dirty="0" smtClean="0"/>
              <a:t>Significant Wildland Fire Potential Outlook shows higher chances of fire potential east of the Cascade crest and into southwest Washington by June and July.</a:t>
            </a:r>
          </a:p>
          <a:p>
            <a:r>
              <a:rPr lang="en-US" dirty="0" smtClean="0"/>
              <a:t>Grass fuel loading is lower because of poor growing conditions due to the dry spring months.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spTree>
    <p:extLst>
      <p:ext uri="{BB962C8B-B14F-4D97-AF65-F5344CB8AC3E}">
        <p14:creationId xmlns:p14="http://schemas.microsoft.com/office/powerpoint/2010/main" val="108031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231006" y="26031"/>
            <a:ext cx="10515600" cy="1325563"/>
          </a:xfrm>
        </p:spPr>
        <p:txBody>
          <a:bodyPr/>
          <a:lstStyle/>
          <a:p>
            <a:r>
              <a:rPr lang="en-US" b="1" dirty="0" smtClean="0"/>
              <a:t>Significant Fire Potential</a:t>
            </a:r>
            <a:endParaRPr lang="en-US" dirty="0"/>
          </a:p>
        </p:txBody>
      </p:sp>
      <p:sp>
        <p:nvSpPr>
          <p:cNvPr id="5" name="Content Placeholder 4"/>
          <p:cNvSpPr>
            <a:spLocks noGrp="1"/>
          </p:cNvSpPr>
          <p:nvPr>
            <p:ph sz="half" idx="1"/>
          </p:nvPr>
        </p:nvSpPr>
        <p:spPr>
          <a:xfrm>
            <a:off x="568960" y="1152822"/>
            <a:ext cx="5181600" cy="4351338"/>
          </a:xfrm>
        </p:spPr>
        <p:txBody>
          <a:bodyPr>
            <a:normAutofit fontScale="92500" lnSpcReduction="10000"/>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pic>
        <p:nvPicPr>
          <p:cNvPr id="10" name="Picture 9"/>
          <p:cNvPicPr>
            <a:picLocks noChangeAspect="1"/>
          </p:cNvPicPr>
          <p:nvPr/>
        </p:nvPicPr>
        <p:blipFill>
          <a:blip r:embed="rId5"/>
          <a:stretch>
            <a:fillRect/>
          </a:stretch>
        </p:blipFill>
        <p:spPr>
          <a:xfrm>
            <a:off x="77025" y="1351594"/>
            <a:ext cx="5763972" cy="4767415"/>
          </a:xfrm>
          <a:prstGeom prst="rect">
            <a:avLst/>
          </a:prstGeom>
        </p:spPr>
      </p:pic>
      <p:pic>
        <p:nvPicPr>
          <p:cNvPr id="12" name="Picture 11"/>
          <p:cNvPicPr>
            <a:picLocks noChangeAspect="1"/>
          </p:cNvPicPr>
          <p:nvPr/>
        </p:nvPicPr>
        <p:blipFill>
          <a:blip r:embed="rId6"/>
          <a:stretch>
            <a:fillRect/>
          </a:stretch>
        </p:blipFill>
        <p:spPr>
          <a:xfrm>
            <a:off x="6008639" y="1385505"/>
            <a:ext cx="6010908" cy="4636722"/>
          </a:xfrm>
          <a:prstGeom prst="rect">
            <a:avLst/>
          </a:prstGeom>
        </p:spPr>
      </p:pic>
    </p:spTree>
    <p:extLst>
      <p:ext uri="{BB962C8B-B14F-4D97-AF65-F5344CB8AC3E}">
        <p14:creationId xmlns:p14="http://schemas.microsoft.com/office/powerpoint/2010/main" val="167137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2" name="Title 1"/>
          <p:cNvSpPr>
            <a:spLocks noGrp="1"/>
          </p:cNvSpPr>
          <p:nvPr>
            <p:ph type="title"/>
          </p:nvPr>
        </p:nvSpPr>
        <p:spPr>
          <a:xfrm>
            <a:off x="231006" y="26031"/>
            <a:ext cx="10515600" cy="1325563"/>
          </a:xfrm>
        </p:spPr>
        <p:txBody>
          <a:bodyPr/>
          <a:lstStyle/>
          <a:p>
            <a:r>
              <a:rPr lang="en-US" b="1" dirty="0" smtClean="0"/>
              <a:t>Temperature and Precipitation Outlooks: June through August</a:t>
            </a:r>
            <a:endParaRPr lang="en-US" dirty="0"/>
          </a:p>
        </p:txBody>
      </p:sp>
      <p:sp>
        <p:nvSpPr>
          <p:cNvPr id="5" name="Content Placeholder 4"/>
          <p:cNvSpPr>
            <a:spLocks noGrp="1"/>
          </p:cNvSpPr>
          <p:nvPr>
            <p:ph sz="half" idx="1"/>
          </p:nvPr>
        </p:nvSpPr>
        <p:spPr>
          <a:xfrm>
            <a:off x="568960" y="1152822"/>
            <a:ext cx="5181600" cy="4351338"/>
          </a:xfrm>
        </p:spPr>
        <p:txBody>
          <a:bodyPr>
            <a:normAutofit/>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pic>
        <p:nvPicPr>
          <p:cNvPr id="6" name="Picture 5"/>
          <p:cNvPicPr>
            <a:picLocks noChangeAspect="1"/>
          </p:cNvPicPr>
          <p:nvPr/>
        </p:nvPicPr>
        <p:blipFill>
          <a:blip r:embed="rId5"/>
          <a:stretch>
            <a:fillRect/>
          </a:stretch>
        </p:blipFill>
        <p:spPr>
          <a:xfrm>
            <a:off x="844805" y="1259523"/>
            <a:ext cx="4644001" cy="4571934"/>
          </a:xfrm>
          <a:prstGeom prst="rect">
            <a:avLst/>
          </a:prstGeom>
        </p:spPr>
      </p:pic>
      <p:pic>
        <p:nvPicPr>
          <p:cNvPr id="7" name="Picture 6"/>
          <p:cNvPicPr>
            <a:picLocks noChangeAspect="1"/>
          </p:cNvPicPr>
          <p:nvPr/>
        </p:nvPicPr>
        <p:blipFill>
          <a:blip r:embed="rId6"/>
          <a:stretch>
            <a:fillRect/>
          </a:stretch>
        </p:blipFill>
        <p:spPr>
          <a:xfrm>
            <a:off x="6233482" y="1351594"/>
            <a:ext cx="4644001" cy="4571934"/>
          </a:xfrm>
          <a:prstGeom prst="rect">
            <a:avLst/>
          </a:prstGeom>
        </p:spPr>
      </p:pic>
    </p:spTree>
    <p:extLst>
      <p:ext uri="{BB962C8B-B14F-4D97-AF65-F5344CB8AC3E}">
        <p14:creationId xmlns:p14="http://schemas.microsoft.com/office/powerpoint/2010/main" val="184801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5" name="Content Placeholder 4"/>
          <p:cNvSpPr>
            <a:spLocks noGrp="1"/>
          </p:cNvSpPr>
          <p:nvPr>
            <p:ph sz="half" idx="1"/>
          </p:nvPr>
        </p:nvSpPr>
        <p:spPr>
          <a:xfrm>
            <a:off x="568960" y="1152822"/>
            <a:ext cx="5181600" cy="4351338"/>
          </a:xfrm>
        </p:spPr>
        <p:txBody>
          <a:bodyPr>
            <a:normAutofit/>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pic>
        <p:nvPicPr>
          <p:cNvPr id="7" name="Picture 6"/>
          <p:cNvPicPr>
            <a:picLocks noChangeAspect="1"/>
          </p:cNvPicPr>
          <p:nvPr/>
        </p:nvPicPr>
        <p:blipFill rotWithShape="1">
          <a:blip r:embed="rId5"/>
          <a:srcRect l="23872" t="21373" r="27304" b="15200"/>
          <a:stretch/>
        </p:blipFill>
        <p:spPr>
          <a:xfrm>
            <a:off x="568960" y="367687"/>
            <a:ext cx="7737893" cy="5654540"/>
          </a:xfrm>
          <a:prstGeom prst="rect">
            <a:avLst/>
          </a:prstGeom>
        </p:spPr>
      </p:pic>
      <p:pic>
        <p:nvPicPr>
          <p:cNvPr id="9" name="Picture 8"/>
          <p:cNvPicPr>
            <a:picLocks noChangeAspect="1"/>
          </p:cNvPicPr>
          <p:nvPr/>
        </p:nvPicPr>
        <p:blipFill rotWithShape="1">
          <a:blip r:embed="rId6"/>
          <a:srcRect l="3578" t="45948" r="69509" b="37059"/>
          <a:stretch/>
        </p:blipFill>
        <p:spPr>
          <a:xfrm>
            <a:off x="8306853" y="996458"/>
            <a:ext cx="3519750" cy="1656010"/>
          </a:xfrm>
          <a:prstGeom prst="rect">
            <a:avLst/>
          </a:prstGeom>
        </p:spPr>
      </p:pic>
      <p:sp>
        <p:nvSpPr>
          <p:cNvPr id="10" name="TextBox 9"/>
          <p:cNvSpPr txBox="1"/>
          <p:nvPr/>
        </p:nvSpPr>
        <p:spPr>
          <a:xfrm>
            <a:off x="7322030" y="5288716"/>
            <a:ext cx="4869970" cy="523220"/>
          </a:xfrm>
          <a:prstGeom prst="rect">
            <a:avLst/>
          </a:prstGeom>
          <a:noFill/>
        </p:spPr>
        <p:txBody>
          <a:bodyPr wrap="square" rtlCol="0">
            <a:spAutoFit/>
          </a:bodyPr>
          <a:lstStyle/>
          <a:p>
            <a:r>
              <a:rPr lang="en-US" sz="2800" b="1" dirty="0"/>
              <a:t>http://fireinfo.dnr.wa.gov/</a:t>
            </a:r>
          </a:p>
        </p:txBody>
      </p:sp>
    </p:spTree>
    <p:extLst>
      <p:ext uri="{BB962C8B-B14F-4D97-AF65-F5344CB8AC3E}">
        <p14:creationId xmlns:p14="http://schemas.microsoft.com/office/powerpoint/2010/main" val="156586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58754"/>
            <a:ext cx="12192000" cy="69924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8820" t="89804"/>
          <a:stretch/>
        </p:blipFill>
        <p:spPr>
          <a:xfrm>
            <a:off x="9566693" y="6158752"/>
            <a:ext cx="1936704" cy="699246"/>
          </a:xfrm>
          <a:prstGeom prst="rect">
            <a:avLst/>
          </a:prstGeom>
        </p:spPr>
      </p:pic>
      <p:sp>
        <p:nvSpPr>
          <p:cNvPr id="5" name="Content Placeholder 4"/>
          <p:cNvSpPr>
            <a:spLocks noGrp="1"/>
          </p:cNvSpPr>
          <p:nvPr>
            <p:ph sz="half" idx="1"/>
          </p:nvPr>
        </p:nvSpPr>
        <p:spPr>
          <a:xfrm>
            <a:off x="568960" y="1152822"/>
            <a:ext cx="5181600" cy="4351338"/>
          </a:xfrm>
        </p:spPr>
        <p:txBody>
          <a:bodyPr>
            <a:normAutofit/>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A2752-A606-4643-9C99-D3A49AA288FB}" type="slidenum">
              <a:rPr kumimoji="0" lang="en-US" sz="1200" b="0" i="0" u="none" strike="noStrike" kern="1200" cap="none" spc="0" normalizeH="0" baseline="0" noProof="0" smtClean="0">
                <a:ln>
                  <a:noFill/>
                </a:ln>
                <a:solidFill>
                  <a:srgbClr val="4472C4">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59B5148-D2A8-BB43-83C3-6642D3D4F7A6}"/>
              </a:ext>
            </a:extLst>
          </p:cNvPr>
          <p:cNvPicPr>
            <a:picLocks noChangeAspect="1"/>
          </p:cNvPicPr>
          <p:nvPr/>
        </p:nvPicPr>
        <p:blipFill>
          <a:blip r:embed="rId4"/>
          <a:stretch>
            <a:fillRect/>
          </a:stretch>
        </p:blipFill>
        <p:spPr>
          <a:xfrm>
            <a:off x="223520" y="6198495"/>
            <a:ext cx="2479040" cy="619760"/>
          </a:xfrm>
          <a:prstGeom prst="rect">
            <a:avLst/>
          </a:prstGeom>
        </p:spPr>
      </p:pic>
      <p:pic>
        <p:nvPicPr>
          <p:cNvPr id="6" name="Picture 5"/>
          <p:cNvPicPr>
            <a:picLocks noChangeAspect="1"/>
          </p:cNvPicPr>
          <p:nvPr/>
        </p:nvPicPr>
        <p:blipFill rotWithShape="1">
          <a:blip r:embed="rId5"/>
          <a:srcRect l="31184" r="21958" b="62190"/>
          <a:stretch/>
        </p:blipFill>
        <p:spPr>
          <a:xfrm>
            <a:off x="1355834" y="-69117"/>
            <a:ext cx="9179211" cy="6129071"/>
          </a:xfrm>
          <a:prstGeom prst="rect">
            <a:avLst/>
          </a:prstGeom>
        </p:spPr>
      </p:pic>
    </p:spTree>
    <p:extLst>
      <p:ext uri="{BB962C8B-B14F-4D97-AF65-F5344CB8AC3E}">
        <p14:creationId xmlns:p14="http://schemas.microsoft.com/office/powerpoint/2010/main" val="4192800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DD5FBB39BA873D489FDB596A76014EC6" ma:contentTypeVersion="44" ma:contentTypeDescription="" ma:contentTypeScope="" ma:versionID="d955672d6f14b93393bb783233cc86cc">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Staff Investigation</CaseType>
    <IndustryCode xmlns="dc463f71-b30c-4ab2-9473-d307f9d35888">501</IndustryCode>
    <CaseStatus xmlns="dc463f71-b30c-4ab2-9473-d307f9d35888">Formal</CaseStatus>
    <OpenedDate xmlns="dc463f71-b30c-4ab2-9473-d307f9d35888">2021-04-16T07:00:00+00:00</OpenedDate>
    <SignificantOrder xmlns="dc463f71-b30c-4ab2-9473-d307f9d35888">false</SignificantOrder>
    <Date1 xmlns="dc463f71-b30c-4ab2-9473-d307f9d35888">2021-05-26T07:00:00+00:00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Utility Wildfire Preparedness</Nickname>
    <DocketNumber xmlns="dc463f71-b30c-4ab2-9473-d307f9d35888">210254</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D3488EC8-E5BF-4B36-980B-D41B2CA6A0FA}">
  <ds:schemaRefs>
    <ds:schemaRef ds:uri="http://schemas.microsoft.com/sharepoint/v3/contenttype/forms"/>
  </ds:schemaRefs>
</ds:datastoreItem>
</file>

<file path=customXml/itemProps2.xml><?xml version="1.0" encoding="utf-8"?>
<ds:datastoreItem xmlns:ds="http://schemas.openxmlformats.org/officeDocument/2006/customXml" ds:itemID="{1F79AEBD-37B7-4919-8873-1803FB8F5C5B}"/>
</file>

<file path=customXml/itemProps3.xml><?xml version="1.0" encoding="utf-8"?>
<ds:datastoreItem xmlns:ds="http://schemas.openxmlformats.org/officeDocument/2006/customXml" ds:itemID="{A12DF7A0-1DD3-404E-BD2E-2350D9CF3F98}">
  <ds:schemaRefs>
    <ds:schemaRef ds:uri="http://schemas.microsoft.com/office/infopath/2007/PartnerControls"/>
    <ds:schemaRef ds:uri="http://schemas.openxmlformats.org/package/2006/metadata/core-properties"/>
    <ds:schemaRef ds:uri="http://schemas.microsoft.com/office/2006/documentManagement/types"/>
    <ds:schemaRef ds:uri="c848afe4-47e3-4e69-bcc5-e6b7cb08fce7"/>
    <ds:schemaRef ds:uri="http://purl.org/dc/elements/1.1/"/>
    <ds:schemaRef ds:uri="http://www.w3.org/XML/1998/namespace"/>
    <ds:schemaRef ds:uri="http://schemas.microsoft.com/office/2006/metadata/properties"/>
    <ds:schemaRef ds:uri="http://purl.org/dc/dcmitype/"/>
    <ds:schemaRef ds:uri="http://purl.org/dc/terms/"/>
  </ds:schemaRefs>
</ds:datastoreItem>
</file>

<file path=customXml/itemProps4.xml><?xml version="1.0" encoding="utf-8"?>
<ds:datastoreItem xmlns:ds="http://schemas.openxmlformats.org/officeDocument/2006/customXml" ds:itemID="{45977260-5843-4F2D-BCEB-92AA7AEDA923}"/>
</file>

<file path=docProps/app.xml><?xml version="1.0" encoding="utf-8"?>
<Properties xmlns="http://schemas.openxmlformats.org/officeDocument/2006/extended-properties" xmlns:vt="http://schemas.openxmlformats.org/officeDocument/2006/docPropsVTypes">
  <Template>Office Theme</Template>
  <TotalTime>24265</TotalTime>
  <Words>498</Words>
  <Application>Microsoft Office PowerPoint</Application>
  <PresentationFormat>Widescreen</PresentationFormat>
  <Paragraphs>111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PowerPoint Presentation</vt:lpstr>
      <vt:lpstr>PowerPoint Presentation</vt:lpstr>
      <vt:lpstr>Fire Activity </vt:lpstr>
      <vt:lpstr>Drought Conditions</vt:lpstr>
      <vt:lpstr>Key Points</vt:lpstr>
      <vt:lpstr>Significant Fire Potential</vt:lpstr>
      <vt:lpstr>Temperature and Precipitation Outlooks: June through August</vt:lpstr>
      <vt:lpstr>PowerPoint Presentation</vt:lpstr>
      <vt:lpstr>PowerPoint Presentation</vt:lpstr>
      <vt:lpstr>Key Points</vt:lpstr>
      <vt:lpstr>Readiness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Lane, Angie (DNR)</cp:lastModifiedBy>
  <cp:revision>1951</cp:revision>
  <cp:lastPrinted>2021-04-20T23:24:37Z</cp:lastPrinted>
  <dcterms:created xsi:type="dcterms:W3CDTF">2016-03-10T16:45:51Z</dcterms:created>
  <dcterms:modified xsi:type="dcterms:W3CDTF">2021-05-26T14:13:30Z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0x0101006E56B4D1795A2E4DB2F0B01679ED314A00DD5FBB39BA873D489FDB596A76014EC6</vt:lpwstr>
  </property>
  <property fmtid="{D5CDD505-2E9C-101B-9397-08002B2CF9AE}" pid="3" name="_docset_NoMedatataSyncRequired">
    <vt:lpwstr>False</vt:lpwstr>
  </property>
  <property fmtid="{D5CDD505-2E9C-101B-9397-08002B2CF9AE}" pid="4" name="IsEFSEC">
    <vt:bool>false</vt:bool>
  </property>
</Properties>
</file>