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1.xml" ContentType="application/vnd.openxmlformats-officedocument.presentationml.tag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5" r:id="rId5"/>
    <p:sldId id="276" r:id="rId6"/>
  </p:sldIdLst>
  <p:sldSz cx="9144000" cy="6858000" type="screen4x3"/>
  <p:notesSz cx="7315200" cy="9601200"/>
  <p:custDataLst>
    <p:tags r:id="rId9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9846" autoAdjust="0"/>
  </p:normalViewPr>
  <p:slideViewPr>
    <p:cSldViewPr snapToGrid="0" snapToObjects="1">
      <p:cViewPr varScale="1">
        <p:scale>
          <a:sx n="124" d="100"/>
          <a:sy n="124" d="100"/>
        </p:scale>
        <p:origin x="8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customXml" Target="../customXml/item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2" y="0"/>
            <a:ext cx="3170583" cy="4803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813" tIns="47406" rIns="94813" bIns="47406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4142964" y="0"/>
            <a:ext cx="3170583" cy="4803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813" tIns="47406" rIns="94813" bIns="4740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>
          <a:xfrm>
            <a:off x="2" y="9119173"/>
            <a:ext cx="3170583" cy="4803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813" tIns="47406" rIns="94813" bIns="47406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>
          <a:xfrm>
            <a:off x="4142964" y="9119173"/>
            <a:ext cx="3170583" cy="4803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813" tIns="47406" rIns="94813" bIns="4740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2D29CA-01D7-4BA3-B656-BFB1E924AD4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95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2" y="0"/>
            <a:ext cx="3170583" cy="4803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813" tIns="47406" rIns="94813" bIns="47406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142964" y="0"/>
            <a:ext cx="3170583" cy="4803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813" tIns="47406" rIns="94813" bIns="4740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258888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732185" y="4561228"/>
            <a:ext cx="5850835" cy="43202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813" tIns="47406" rIns="94813" bIns="474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2" y="9119173"/>
            <a:ext cx="3170583" cy="4803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813" tIns="47406" rIns="94813" bIns="47406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42964" y="9119173"/>
            <a:ext cx="3170583" cy="4803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813" tIns="47406" rIns="94813" bIns="4740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AABD14-DCAA-40C1-B1BC-869CB11E231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316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08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08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62296-BC4C-47BC-AA7E-F0A93E9B142A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60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21BFF1-A2A2-478C-BBEA-70C00EDFBAD9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46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A9826-7AA4-4BBF-9937-CEE9168914E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18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78B99-2FD1-4F1D-ABF3-A9C11203455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87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E38FC-8FD6-4E7F-A680-9BF88CF8210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375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5D415-EB13-496C-A1D0-509C633E847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48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ACF0B-4089-405B-B933-5925C7CFB5A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70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E46BF8-6E0C-4584-87E0-F39B75CADE6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880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AD131-A60E-4974-903C-39E4279DF8A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24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35F3B-0CB7-4C65-A9EB-B152DBB68BA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84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8ED3B0-64DA-4CC1-9DEF-513300B07D22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24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D738E15-AEB6-489B-8855-604E389FEDF0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6" name="TextBox 49"/>
          <p:cNvSpPr txBox="1">
            <a:spLocks noChangeArrowheads="1"/>
          </p:cNvSpPr>
          <p:nvPr/>
        </p:nvSpPr>
        <p:spPr>
          <a:xfrm>
            <a:off x="3802074" y="6400050"/>
            <a:ext cx="147966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Exhibit A – Page 1</a:t>
            </a:r>
            <a:endParaRPr lang="en-US" dirty="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>
          <a:xfrm>
            <a:off x="85725" y="450566"/>
            <a:ext cx="88963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u="sng" dirty="0" smtClean="0"/>
              <a:t>Pre-Transaction</a:t>
            </a:r>
            <a:r>
              <a:rPr lang="en-US" sz="1800" i="1" u="sng" dirty="0" smtClean="0"/>
              <a:t> </a:t>
            </a:r>
            <a:r>
              <a:rPr lang="en-US" sz="1800" u="sng" dirty="0" smtClean="0"/>
              <a:t>Ownership </a:t>
            </a:r>
            <a:r>
              <a:rPr lang="en-US" sz="1800" u="sng" dirty="0"/>
              <a:t>Structure of </a:t>
            </a:r>
            <a:r>
              <a:rPr lang="en-US" sz="1800" u="sng" dirty="0" err="1" smtClean="0"/>
              <a:t>STI</a:t>
            </a:r>
            <a:r>
              <a:rPr lang="en-US" sz="1800" dirty="0" smtClean="0"/>
              <a:t>*</a:t>
            </a:r>
            <a:r>
              <a:rPr lang="en-US" sz="1800" u="sng" dirty="0"/>
              <a:t/>
            </a:r>
            <a:br>
              <a:rPr lang="en-US" sz="1800" u="sng" dirty="0"/>
            </a:br>
            <a:endParaRPr lang="en-US" sz="1800" u="sng" dirty="0"/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>
          <a:xfrm>
            <a:off x="3654944" y="2986549"/>
            <a:ext cx="1773923" cy="5078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dirty="0" smtClean="0"/>
              <a:t>Connect Acquisition Corp.</a:t>
            </a:r>
            <a:br>
              <a:rPr lang="en-US" sz="1000" dirty="0" smtClean="0"/>
            </a:br>
            <a:r>
              <a:rPr lang="en-US" dirty="0" smtClean="0"/>
              <a:t>(Delaware)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800" dirty="0" smtClean="0"/>
              <a:t>(“Connect”)</a:t>
            </a:r>
            <a:endParaRPr lang="en-US" sz="800" dirty="0"/>
          </a:p>
        </p:txBody>
      </p:sp>
      <p:sp>
        <p:nvSpPr>
          <p:cNvPr id="48" name="TextBox 321"/>
          <p:cNvSpPr txBox="1">
            <a:spLocks noChangeArrowheads="1"/>
          </p:cNvSpPr>
          <p:nvPr/>
        </p:nvSpPr>
        <p:spPr>
          <a:xfrm>
            <a:off x="558867" y="6169627"/>
            <a:ext cx="297389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Unless indicated all </a:t>
            </a:r>
            <a:r>
              <a:rPr lang="en-US" dirty="0"/>
              <a:t>ownership percentages are 100%.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>
          <a:xfrm>
            <a:off x="3254281" y="2285942"/>
            <a:ext cx="2575249" cy="5155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dirty="0" err="1" smtClean="0"/>
              <a:t>Securus</a:t>
            </a:r>
            <a:r>
              <a:rPr lang="en-US" sz="1000" dirty="0" smtClean="0"/>
              <a:t> Investment Holdings, LLC</a:t>
            </a:r>
            <a:r>
              <a:rPr lang="en-US" sz="1050" dirty="0" smtClean="0"/>
              <a:t/>
            </a:r>
            <a:br>
              <a:rPr lang="en-US" sz="1050" dirty="0" smtClean="0"/>
            </a:br>
            <a:r>
              <a:rPr lang="en-US" dirty="0" smtClean="0"/>
              <a:t>(Delaware)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800" dirty="0" smtClean="0"/>
              <a:t>(“Transferor”)</a:t>
            </a:r>
            <a:endParaRPr lang="en-US" sz="800" dirty="0"/>
          </a:p>
        </p:txBody>
      </p:sp>
      <p:cxnSp>
        <p:nvCxnSpPr>
          <p:cNvPr id="3" name="Straight Connector 2"/>
          <p:cNvCxnSpPr>
            <a:stCxn id="22" idx="0"/>
            <a:endCxn id="10" idx="2"/>
          </p:cNvCxnSpPr>
          <p:nvPr/>
        </p:nvCxnSpPr>
        <p:spPr>
          <a:xfrm flipV="1">
            <a:off x="4541906" y="2801468"/>
            <a:ext cx="0" cy="1850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4"/>
          <p:cNvSpPr txBox="1">
            <a:spLocks noChangeArrowheads="1"/>
          </p:cNvSpPr>
          <p:nvPr/>
        </p:nvSpPr>
        <p:spPr>
          <a:xfrm>
            <a:off x="3654944" y="3655758"/>
            <a:ext cx="1773923" cy="3924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dirty="0" err="1" smtClean="0"/>
              <a:t>Securus</a:t>
            </a:r>
            <a:r>
              <a:rPr lang="en-US" sz="1000" dirty="0" smtClean="0"/>
              <a:t> Holdings, Inc.</a:t>
            </a:r>
            <a:br>
              <a:rPr lang="en-US" sz="1000" dirty="0" smtClean="0"/>
            </a:br>
            <a:r>
              <a:rPr lang="en-US" dirty="0" smtClean="0"/>
              <a:t>(Delaware)</a:t>
            </a:r>
            <a:endParaRPr lang="en-US" sz="800" dirty="0"/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>
          <a:xfrm>
            <a:off x="3268277" y="4206641"/>
            <a:ext cx="2547257" cy="3924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dirty="0" err="1" smtClean="0"/>
              <a:t>Securus</a:t>
            </a:r>
            <a:r>
              <a:rPr lang="en-US" sz="1000" dirty="0" smtClean="0"/>
              <a:t> Technologies Holdings, Inc.</a:t>
            </a:r>
            <a:r>
              <a:rPr lang="en-US" sz="1050" dirty="0" smtClean="0"/>
              <a:t/>
            </a:r>
            <a:br>
              <a:rPr lang="en-US" sz="1050" dirty="0" smtClean="0"/>
            </a:br>
            <a:r>
              <a:rPr lang="en-US" dirty="0" smtClean="0"/>
              <a:t>(Delaware)</a:t>
            </a:r>
            <a:endParaRPr lang="en-US" sz="800" dirty="0"/>
          </a:p>
        </p:txBody>
      </p:sp>
      <p:cxnSp>
        <p:nvCxnSpPr>
          <p:cNvPr id="9" name="Straight Connector 8"/>
          <p:cNvCxnSpPr>
            <a:stCxn id="22" idx="2"/>
            <a:endCxn id="16" idx="0"/>
          </p:cNvCxnSpPr>
          <p:nvPr/>
        </p:nvCxnSpPr>
        <p:spPr>
          <a:xfrm>
            <a:off x="4541906" y="3494380"/>
            <a:ext cx="0" cy="1613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6" idx="2"/>
            <a:endCxn id="17" idx="0"/>
          </p:cNvCxnSpPr>
          <p:nvPr/>
        </p:nvCxnSpPr>
        <p:spPr>
          <a:xfrm>
            <a:off x="4541906" y="4048173"/>
            <a:ext cx="0" cy="1584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4"/>
          <p:cNvSpPr txBox="1">
            <a:spLocks noChangeArrowheads="1"/>
          </p:cNvSpPr>
          <p:nvPr/>
        </p:nvSpPr>
        <p:spPr>
          <a:xfrm>
            <a:off x="2213764" y="4923427"/>
            <a:ext cx="1902285" cy="5078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dirty="0" err="1" smtClean="0"/>
              <a:t>Securus</a:t>
            </a:r>
            <a:r>
              <a:rPr lang="en-US" sz="1000" dirty="0" smtClean="0"/>
              <a:t> Technologies, Inc.</a:t>
            </a:r>
            <a:br>
              <a:rPr lang="en-US" sz="1000" dirty="0" smtClean="0"/>
            </a:br>
            <a:r>
              <a:rPr lang="en-US" dirty="0" smtClean="0"/>
              <a:t>(Delaware)</a:t>
            </a:r>
            <a:br>
              <a:rPr lang="en-US" dirty="0" smtClean="0"/>
            </a:br>
            <a:r>
              <a:rPr lang="en-US" sz="800" dirty="0" smtClean="0"/>
              <a:t>(“</a:t>
            </a:r>
            <a:r>
              <a:rPr lang="en-US" sz="800" dirty="0" err="1" smtClean="0"/>
              <a:t>STI</a:t>
            </a:r>
            <a:r>
              <a:rPr lang="en-US" sz="800" dirty="0" smtClean="0"/>
              <a:t>”)</a:t>
            </a:r>
            <a:endParaRPr lang="en-US" sz="800" dirty="0"/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>
          <a:xfrm>
            <a:off x="5019672" y="4923426"/>
            <a:ext cx="1902285" cy="5078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dirty="0" smtClean="0"/>
              <a:t>T-</a:t>
            </a:r>
            <a:r>
              <a:rPr lang="en-US" sz="1000" dirty="0" err="1" smtClean="0"/>
              <a:t>NETIX</a:t>
            </a:r>
            <a:r>
              <a:rPr lang="en-US" sz="1000" dirty="0" smtClean="0"/>
              <a:t>, Inc.</a:t>
            </a:r>
            <a:br>
              <a:rPr lang="en-US" sz="1000" dirty="0" smtClean="0"/>
            </a:br>
            <a:r>
              <a:rPr lang="en-US" dirty="0" smtClean="0"/>
              <a:t>(Delaware)</a:t>
            </a:r>
            <a:br>
              <a:rPr lang="en-US" dirty="0" smtClean="0"/>
            </a:br>
            <a:r>
              <a:rPr lang="en-US" sz="800" dirty="0" smtClean="0"/>
              <a:t>(“</a:t>
            </a:r>
            <a:r>
              <a:rPr lang="en-US" sz="800" dirty="0" err="1" smtClean="0"/>
              <a:t>TNI</a:t>
            </a:r>
            <a:r>
              <a:rPr lang="en-US" sz="800" dirty="0" smtClean="0"/>
              <a:t>”)</a:t>
            </a:r>
            <a:endParaRPr lang="en-US" sz="800" dirty="0"/>
          </a:p>
        </p:txBody>
      </p:sp>
      <p:cxnSp>
        <p:nvCxnSpPr>
          <p:cNvPr id="21" name="Elbow Connector 20"/>
          <p:cNvCxnSpPr>
            <a:stCxn id="24" idx="0"/>
            <a:endCxn id="17" idx="2"/>
          </p:cNvCxnSpPr>
          <p:nvPr/>
        </p:nvCxnSpPr>
        <p:spPr>
          <a:xfrm rot="5400000" flipH="1" flipV="1">
            <a:off x="3691221" y="4072743"/>
            <a:ext cx="324371" cy="1376999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7" idx="2"/>
            <a:endCxn id="25" idx="0"/>
          </p:cNvCxnSpPr>
          <p:nvPr/>
        </p:nvCxnSpPr>
        <p:spPr>
          <a:xfrm rot="16200000" flipH="1">
            <a:off x="5094175" y="4046786"/>
            <a:ext cx="324370" cy="1428909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4"/>
          <p:cNvSpPr txBox="1">
            <a:spLocks noChangeArrowheads="1"/>
          </p:cNvSpPr>
          <p:nvPr/>
        </p:nvSpPr>
        <p:spPr>
          <a:xfrm>
            <a:off x="4533899" y="5545340"/>
            <a:ext cx="2873829" cy="5078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dirty="0" smtClean="0"/>
              <a:t>T-</a:t>
            </a:r>
            <a:r>
              <a:rPr lang="en-US" sz="1000" dirty="0" err="1" smtClean="0"/>
              <a:t>NETIX</a:t>
            </a:r>
            <a:r>
              <a:rPr lang="en-US" sz="1000" dirty="0" smtClean="0"/>
              <a:t> Telecommunications Services, Inc.</a:t>
            </a:r>
            <a:br>
              <a:rPr lang="en-US" sz="1000" dirty="0" smtClean="0"/>
            </a:br>
            <a:r>
              <a:rPr lang="en-US" dirty="0" smtClean="0"/>
              <a:t>(Texas)</a:t>
            </a:r>
            <a:br>
              <a:rPr lang="en-US" dirty="0" smtClean="0"/>
            </a:br>
            <a:r>
              <a:rPr lang="en-US" sz="800" dirty="0" smtClean="0"/>
              <a:t>(“</a:t>
            </a:r>
            <a:r>
              <a:rPr lang="en-US" sz="800" dirty="0" err="1" smtClean="0"/>
              <a:t>TNTS</a:t>
            </a:r>
            <a:r>
              <a:rPr lang="en-US" sz="800" dirty="0" smtClean="0"/>
              <a:t>”)</a:t>
            </a:r>
            <a:endParaRPr lang="en-US" sz="800" dirty="0"/>
          </a:p>
        </p:txBody>
      </p:sp>
      <p:cxnSp>
        <p:nvCxnSpPr>
          <p:cNvPr id="28" name="Straight Connector 27"/>
          <p:cNvCxnSpPr>
            <a:stCxn id="25" idx="2"/>
            <a:endCxn id="30" idx="0"/>
          </p:cNvCxnSpPr>
          <p:nvPr/>
        </p:nvCxnSpPr>
        <p:spPr>
          <a:xfrm flipH="1">
            <a:off x="5970814" y="5431257"/>
            <a:ext cx="1" cy="1140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 Box 4"/>
          <p:cNvSpPr txBox="1">
            <a:spLocks noChangeArrowheads="1"/>
          </p:cNvSpPr>
          <p:nvPr/>
        </p:nvSpPr>
        <p:spPr>
          <a:xfrm>
            <a:off x="3518407" y="1122550"/>
            <a:ext cx="2030985" cy="2462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dirty="0" err="1" smtClean="0"/>
              <a:t>ABRY</a:t>
            </a:r>
            <a:r>
              <a:rPr lang="en-US" sz="1000" dirty="0" smtClean="0"/>
              <a:t> Partners VII, LP</a:t>
            </a:r>
            <a:endParaRPr lang="en-US" sz="800" dirty="0"/>
          </a:p>
        </p:txBody>
      </p:sp>
      <p:cxnSp>
        <p:nvCxnSpPr>
          <p:cNvPr id="47" name="Straight Connector 46"/>
          <p:cNvCxnSpPr>
            <a:stCxn id="10" idx="0"/>
            <a:endCxn id="49" idx="2"/>
          </p:cNvCxnSpPr>
          <p:nvPr/>
        </p:nvCxnSpPr>
        <p:spPr>
          <a:xfrm flipH="1" flipV="1">
            <a:off x="4533900" y="1368771"/>
            <a:ext cx="8006" cy="9171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 Box 4"/>
          <p:cNvSpPr txBox="1">
            <a:spLocks noChangeArrowheads="1"/>
          </p:cNvSpPr>
          <p:nvPr/>
        </p:nvSpPr>
        <p:spPr>
          <a:xfrm>
            <a:off x="1287061" y="1151839"/>
            <a:ext cx="203098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dirty="0" err="1" smtClean="0"/>
              <a:t>HarbourVest</a:t>
            </a:r>
            <a:r>
              <a:rPr lang="en-US" sz="1000" dirty="0" smtClean="0"/>
              <a:t> Partners 2013 Direct Fund L.P.</a:t>
            </a:r>
            <a:endParaRPr lang="en-US" sz="800" dirty="0"/>
          </a:p>
        </p:txBody>
      </p:sp>
      <p:cxnSp>
        <p:nvCxnSpPr>
          <p:cNvPr id="53" name="Elbow Connector 52"/>
          <p:cNvCxnSpPr>
            <a:stCxn id="54" idx="2"/>
            <a:endCxn id="10" idx="0"/>
          </p:cNvCxnSpPr>
          <p:nvPr/>
        </p:nvCxnSpPr>
        <p:spPr>
          <a:xfrm rot="16200000" flipH="1">
            <a:off x="3055234" y="799269"/>
            <a:ext cx="733993" cy="223935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 Box 4"/>
          <p:cNvSpPr txBox="1">
            <a:spLocks noChangeArrowheads="1"/>
          </p:cNvSpPr>
          <p:nvPr/>
        </p:nvSpPr>
        <p:spPr>
          <a:xfrm>
            <a:off x="5703551" y="1305728"/>
            <a:ext cx="2030985" cy="2462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dirty="0" smtClean="0"/>
              <a:t>Red Oak Investments LLC</a:t>
            </a:r>
            <a:endParaRPr lang="en-US" sz="800" dirty="0"/>
          </a:p>
        </p:txBody>
      </p:sp>
      <p:cxnSp>
        <p:nvCxnSpPr>
          <p:cNvPr id="57" name="Elbow Connector 56"/>
          <p:cNvCxnSpPr>
            <a:stCxn id="10" idx="0"/>
            <a:endCxn id="58" idx="2"/>
          </p:cNvCxnSpPr>
          <p:nvPr/>
        </p:nvCxnSpPr>
        <p:spPr>
          <a:xfrm rot="5400000" flipH="1" flipV="1">
            <a:off x="5263479" y="830377"/>
            <a:ext cx="733993" cy="2177138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2079248" y="1704245"/>
            <a:ext cx="446612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11.94%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485678" y="1704245"/>
            <a:ext cx="446612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11.58%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310593" y="1636666"/>
            <a:ext cx="446612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60.35%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 Box 29"/>
          <p:cNvSpPr txBox="1">
            <a:spLocks noChangeArrowheads="1"/>
          </p:cNvSpPr>
          <p:nvPr/>
        </p:nvSpPr>
        <p:spPr bwMode="auto">
          <a:xfrm>
            <a:off x="463902" y="2989512"/>
            <a:ext cx="295832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800" dirty="0"/>
              <a:t>* The </a:t>
            </a:r>
            <a:r>
              <a:rPr lang="en-US" sz="800" dirty="0" smtClean="0"/>
              <a:t>entities </a:t>
            </a:r>
            <a:r>
              <a:rPr lang="en-US" sz="800" dirty="0"/>
              <a:t>listed herein only </a:t>
            </a:r>
            <a:r>
              <a:rPr lang="en-US" sz="800" dirty="0" smtClean="0"/>
              <a:t>include Connect and its subsidiaries that (</a:t>
            </a:r>
            <a:r>
              <a:rPr lang="en-US" sz="800" dirty="0"/>
              <a:t>1) </a:t>
            </a:r>
            <a:r>
              <a:rPr lang="en-US" sz="800" dirty="0" smtClean="0"/>
              <a:t>hold authorization </a:t>
            </a:r>
            <a:r>
              <a:rPr lang="en-US" sz="800" dirty="0"/>
              <a:t>to provide </a:t>
            </a:r>
            <a:r>
              <a:rPr lang="en-US" sz="800" dirty="0" smtClean="0"/>
              <a:t>intrastate, interstate, international or wireless telecommunications services or (2) are </a:t>
            </a:r>
            <a:r>
              <a:rPr lang="en-US" sz="800" dirty="0"/>
              <a:t>in the chain of ownership of those </a:t>
            </a:r>
            <a:r>
              <a:rPr lang="en-US" sz="800" dirty="0" smtClean="0"/>
              <a:t>entities. The chart excludes subsidiaries Connect that do not hold authorization to provide telecommunications services in the United States.</a:t>
            </a:r>
            <a:endParaRPr lang="en-US" sz="800" dirty="0"/>
          </a:p>
        </p:txBody>
      </p:sp>
      <p:sp>
        <p:nvSpPr>
          <p:cNvPr id="71" name="Text Box 4"/>
          <p:cNvSpPr txBox="1">
            <a:spLocks noChangeArrowheads="1"/>
          </p:cNvSpPr>
          <p:nvPr/>
        </p:nvSpPr>
        <p:spPr>
          <a:xfrm>
            <a:off x="2213764" y="5643001"/>
            <a:ext cx="1902285" cy="3847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dirty="0" err="1" smtClean="0"/>
              <a:t>CellBlox</a:t>
            </a:r>
            <a:r>
              <a:rPr lang="en-US" sz="1000" dirty="0" smtClean="0"/>
              <a:t> Acquisitions, LLC.</a:t>
            </a:r>
            <a:br>
              <a:rPr lang="en-US" sz="1000" dirty="0" smtClean="0"/>
            </a:br>
            <a:r>
              <a:rPr lang="en-US" dirty="0" smtClean="0"/>
              <a:t>(Delaware)</a:t>
            </a:r>
            <a:endParaRPr lang="en-US" sz="800" dirty="0"/>
          </a:p>
        </p:txBody>
      </p:sp>
      <p:cxnSp>
        <p:nvCxnSpPr>
          <p:cNvPr id="72" name="Straight Connector 71"/>
          <p:cNvCxnSpPr>
            <a:stCxn id="71" idx="0"/>
            <a:endCxn id="24" idx="2"/>
          </p:cNvCxnSpPr>
          <p:nvPr/>
        </p:nvCxnSpPr>
        <p:spPr>
          <a:xfrm flipV="1">
            <a:off x="3164907" y="5431258"/>
            <a:ext cx="0" cy="2117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7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5" name="TextBox 321"/>
          <p:cNvSpPr txBox="1">
            <a:spLocks noChangeArrowheads="1"/>
          </p:cNvSpPr>
          <p:nvPr/>
        </p:nvSpPr>
        <p:spPr>
          <a:xfrm>
            <a:off x="558867" y="6169627"/>
            <a:ext cx="297389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Unless indicated all </a:t>
            </a:r>
            <a:r>
              <a:rPr lang="en-US" dirty="0"/>
              <a:t>ownership percentages are 100%.</a:t>
            </a:r>
          </a:p>
        </p:txBody>
      </p:sp>
      <p:sp>
        <p:nvSpPr>
          <p:cNvPr id="4146" name="TextBox 49"/>
          <p:cNvSpPr txBox="1">
            <a:spLocks noChangeArrowheads="1"/>
          </p:cNvSpPr>
          <p:nvPr/>
        </p:nvSpPr>
        <p:spPr>
          <a:xfrm>
            <a:off x="3802074" y="6400050"/>
            <a:ext cx="147966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Exhibit A – Page 2</a:t>
            </a:r>
            <a:endParaRPr lang="en-US" dirty="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>
          <a:xfrm>
            <a:off x="88970" y="367983"/>
            <a:ext cx="88963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u="sng" dirty="0" smtClean="0"/>
              <a:t>Post-Transaction</a:t>
            </a:r>
            <a:r>
              <a:rPr lang="en-US" sz="1600" i="1" u="sng" dirty="0" smtClean="0"/>
              <a:t> </a:t>
            </a:r>
            <a:r>
              <a:rPr lang="en-US" sz="1600" u="sng" dirty="0" smtClean="0"/>
              <a:t>Ownership </a:t>
            </a:r>
            <a:r>
              <a:rPr lang="en-US" sz="1600" u="sng" dirty="0"/>
              <a:t>Structure of </a:t>
            </a:r>
            <a:r>
              <a:rPr lang="en-US" sz="1600" u="sng" dirty="0" err="1" smtClean="0"/>
              <a:t>STI</a:t>
            </a:r>
            <a:r>
              <a:rPr lang="en-US" sz="1600" dirty="0" smtClean="0"/>
              <a:t>*</a:t>
            </a:r>
            <a:endParaRPr lang="en-US" sz="1600" dirty="0"/>
          </a:p>
        </p:txBody>
      </p:sp>
      <p:sp>
        <p:nvSpPr>
          <p:cNvPr id="55" name="Text Box 4"/>
          <p:cNvSpPr txBox="1">
            <a:spLocks noChangeArrowheads="1"/>
          </p:cNvSpPr>
          <p:nvPr/>
        </p:nvSpPr>
        <p:spPr>
          <a:xfrm>
            <a:off x="3681235" y="3536938"/>
            <a:ext cx="1773923" cy="4847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Connect Acquisition Corp.</a:t>
            </a:r>
            <a:br>
              <a:rPr lang="en-US" dirty="0" smtClean="0"/>
            </a:br>
            <a:r>
              <a:rPr lang="en-US" sz="850" dirty="0" smtClean="0"/>
              <a:t>(Delaware)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800" dirty="0" smtClean="0"/>
              <a:t>(“Connect”)</a:t>
            </a:r>
            <a:endParaRPr lang="en-US" sz="800" dirty="0"/>
          </a:p>
        </p:txBody>
      </p:sp>
      <p:sp>
        <p:nvSpPr>
          <p:cNvPr id="56" name="Text Box 4"/>
          <p:cNvSpPr txBox="1">
            <a:spLocks noChangeArrowheads="1"/>
          </p:cNvSpPr>
          <p:nvPr/>
        </p:nvSpPr>
        <p:spPr>
          <a:xfrm>
            <a:off x="3681570" y="4136423"/>
            <a:ext cx="1773923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Securus</a:t>
            </a:r>
            <a:r>
              <a:rPr lang="en-US" dirty="0" smtClean="0"/>
              <a:t> Holdings, Inc.</a:t>
            </a:r>
            <a:br>
              <a:rPr lang="en-US" dirty="0" smtClean="0"/>
            </a:br>
            <a:r>
              <a:rPr lang="en-US" sz="850" dirty="0" smtClean="0"/>
              <a:t>(Delaware)</a:t>
            </a:r>
            <a:endParaRPr lang="en-US" sz="850" dirty="0"/>
          </a:p>
        </p:txBody>
      </p:sp>
      <p:sp>
        <p:nvSpPr>
          <p:cNvPr id="57" name="Text Box 4"/>
          <p:cNvSpPr txBox="1">
            <a:spLocks noChangeArrowheads="1"/>
          </p:cNvSpPr>
          <p:nvPr/>
        </p:nvSpPr>
        <p:spPr>
          <a:xfrm>
            <a:off x="3294903" y="4590015"/>
            <a:ext cx="2547257" cy="361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Securus</a:t>
            </a:r>
            <a:r>
              <a:rPr lang="en-US" dirty="0" smtClean="0"/>
              <a:t> Technologies Holdings, Inc.</a:t>
            </a:r>
            <a:br>
              <a:rPr lang="en-US" dirty="0" smtClean="0"/>
            </a:br>
            <a:r>
              <a:rPr lang="en-US" sz="850" dirty="0" smtClean="0"/>
              <a:t>(Delaware)</a:t>
            </a:r>
            <a:endParaRPr lang="en-US" sz="850" dirty="0"/>
          </a:p>
        </p:txBody>
      </p:sp>
      <p:cxnSp>
        <p:nvCxnSpPr>
          <p:cNvPr id="58" name="Straight Connector 57"/>
          <p:cNvCxnSpPr>
            <a:stCxn id="55" idx="2"/>
            <a:endCxn id="56" idx="0"/>
          </p:cNvCxnSpPr>
          <p:nvPr/>
        </p:nvCxnSpPr>
        <p:spPr>
          <a:xfrm>
            <a:off x="4568197" y="4021686"/>
            <a:ext cx="335" cy="1147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56" idx="2"/>
            <a:endCxn id="57" idx="0"/>
          </p:cNvCxnSpPr>
          <p:nvPr/>
        </p:nvCxnSpPr>
        <p:spPr>
          <a:xfrm>
            <a:off x="4568532" y="4505755"/>
            <a:ext cx="0" cy="842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 Box 4"/>
          <p:cNvSpPr txBox="1">
            <a:spLocks noChangeArrowheads="1"/>
          </p:cNvSpPr>
          <p:nvPr/>
        </p:nvSpPr>
        <p:spPr>
          <a:xfrm>
            <a:off x="2240390" y="5192866"/>
            <a:ext cx="1902285" cy="4847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Securus</a:t>
            </a:r>
            <a:r>
              <a:rPr lang="en-US" dirty="0" smtClean="0"/>
              <a:t> Technologies, Inc.</a:t>
            </a:r>
            <a:br>
              <a:rPr lang="en-US" dirty="0" smtClean="0"/>
            </a:br>
            <a:r>
              <a:rPr lang="en-US" sz="850" dirty="0" smtClean="0"/>
              <a:t>(Delaware)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800" dirty="0" smtClean="0"/>
              <a:t>(“</a:t>
            </a:r>
            <a:r>
              <a:rPr lang="en-US" sz="800" dirty="0" err="1" smtClean="0"/>
              <a:t>STI</a:t>
            </a:r>
            <a:r>
              <a:rPr lang="en-US" sz="800" dirty="0" smtClean="0"/>
              <a:t>”)</a:t>
            </a:r>
            <a:endParaRPr lang="en-US" sz="800" dirty="0"/>
          </a:p>
        </p:txBody>
      </p:sp>
      <p:sp>
        <p:nvSpPr>
          <p:cNvPr id="79" name="Text Box 4"/>
          <p:cNvSpPr txBox="1">
            <a:spLocks noChangeArrowheads="1"/>
          </p:cNvSpPr>
          <p:nvPr/>
        </p:nvSpPr>
        <p:spPr>
          <a:xfrm>
            <a:off x="5046296" y="5192866"/>
            <a:ext cx="1902285" cy="4847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T-</a:t>
            </a:r>
            <a:r>
              <a:rPr lang="en-US" dirty="0" err="1" smtClean="0"/>
              <a:t>NETIX</a:t>
            </a:r>
            <a:r>
              <a:rPr lang="en-US" dirty="0" smtClean="0"/>
              <a:t>, Inc.</a:t>
            </a:r>
            <a:br>
              <a:rPr lang="en-US" dirty="0" smtClean="0"/>
            </a:br>
            <a:r>
              <a:rPr lang="en-US" sz="850" dirty="0" smtClean="0"/>
              <a:t>(Delaware)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800" dirty="0" smtClean="0"/>
              <a:t>(“</a:t>
            </a:r>
            <a:r>
              <a:rPr lang="en-US" sz="800" dirty="0" err="1" smtClean="0"/>
              <a:t>TNI</a:t>
            </a:r>
            <a:r>
              <a:rPr lang="en-US" sz="800" dirty="0" smtClean="0"/>
              <a:t>”)</a:t>
            </a:r>
            <a:endParaRPr lang="en-US" sz="800" dirty="0"/>
          </a:p>
        </p:txBody>
      </p:sp>
      <p:cxnSp>
        <p:nvCxnSpPr>
          <p:cNvPr id="80" name="Elbow Connector 79"/>
          <p:cNvCxnSpPr>
            <a:stCxn id="62" idx="0"/>
            <a:endCxn id="57" idx="2"/>
          </p:cNvCxnSpPr>
          <p:nvPr/>
        </p:nvCxnSpPr>
        <p:spPr>
          <a:xfrm rot="5400000" flipH="1" flipV="1">
            <a:off x="3759425" y="4383760"/>
            <a:ext cx="241214" cy="1376999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lbow Connector 80"/>
          <p:cNvCxnSpPr>
            <a:stCxn id="57" idx="2"/>
            <a:endCxn id="79" idx="0"/>
          </p:cNvCxnSpPr>
          <p:nvPr/>
        </p:nvCxnSpPr>
        <p:spPr>
          <a:xfrm rot="16200000" flipH="1">
            <a:off x="5162378" y="4357805"/>
            <a:ext cx="241214" cy="1428907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 Box 4"/>
          <p:cNvSpPr txBox="1">
            <a:spLocks noChangeArrowheads="1"/>
          </p:cNvSpPr>
          <p:nvPr/>
        </p:nvSpPr>
        <p:spPr>
          <a:xfrm>
            <a:off x="4560525" y="5787296"/>
            <a:ext cx="2873829" cy="4847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T-</a:t>
            </a:r>
            <a:r>
              <a:rPr lang="en-US" dirty="0" err="1" smtClean="0"/>
              <a:t>NETIX</a:t>
            </a:r>
            <a:r>
              <a:rPr lang="en-US" dirty="0" smtClean="0"/>
              <a:t> Telecommunications Services, Inc.</a:t>
            </a:r>
            <a:br>
              <a:rPr lang="en-US" dirty="0" smtClean="0"/>
            </a:br>
            <a:r>
              <a:rPr lang="en-US" sz="850" dirty="0" smtClean="0"/>
              <a:t>(Texas)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800" dirty="0" smtClean="0"/>
              <a:t>(“</a:t>
            </a:r>
            <a:r>
              <a:rPr lang="en-US" sz="800" dirty="0" err="1" smtClean="0"/>
              <a:t>TNTS</a:t>
            </a:r>
            <a:r>
              <a:rPr lang="en-US" sz="800" dirty="0" smtClean="0"/>
              <a:t>”)</a:t>
            </a:r>
            <a:endParaRPr lang="en-US" sz="800" dirty="0"/>
          </a:p>
        </p:txBody>
      </p:sp>
      <p:cxnSp>
        <p:nvCxnSpPr>
          <p:cNvPr id="84" name="Straight Connector 83"/>
          <p:cNvCxnSpPr>
            <a:stCxn id="79" idx="2"/>
            <a:endCxn id="82" idx="0"/>
          </p:cNvCxnSpPr>
          <p:nvPr/>
        </p:nvCxnSpPr>
        <p:spPr>
          <a:xfrm>
            <a:off x="5997439" y="5677614"/>
            <a:ext cx="1" cy="1096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 Box 4"/>
          <p:cNvSpPr txBox="1">
            <a:spLocks noChangeArrowheads="1"/>
          </p:cNvSpPr>
          <p:nvPr/>
        </p:nvSpPr>
        <p:spPr>
          <a:xfrm>
            <a:off x="3603957" y="2916398"/>
            <a:ext cx="1929149" cy="4847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SCRS</a:t>
            </a:r>
            <a:r>
              <a:rPr lang="en-US" dirty="0" smtClean="0"/>
              <a:t> Acquisition Corporation</a:t>
            </a:r>
            <a:br>
              <a:rPr lang="en-US" dirty="0" smtClean="0"/>
            </a:br>
            <a:r>
              <a:rPr lang="en-US" sz="850" dirty="0" smtClean="0"/>
              <a:t>(Delaware)</a:t>
            </a:r>
            <a:r>
              <a:rPr lang="en-US" sz="850" dirty="0"/>
              <a:t/>
            </a:r>
            <a:br>
              <a:rPr lang="en-US" sz="850" dirty="0"/>
            </a:br>
            <a:r>
              <a:rPr lang="en-US" sz="800" dirty="0" smtClean="0"/>
              <a:t>(“Transferee”)</a:t>
            </a:r>
            <a:endParaRPr lang="en-US" sz="800" dirty="0"/>
          </a:p>
        </p:txBody>
      </p:sp>
      <p:cxnSp>
        <p:nvCxnSpPr>
          <p:cNvPr id="6" name="Straight Connector 5"/>
          <p:cNvCxnSpPr>
            <a:stCxn id="87" idx="2"/>
            <a:endCxn id="55" idx="0"/>
          </p:cNvCxnSpPr>
          <p:nvPr/>
        </p:nvCxnSpPr>
        <p:spPr>
          <a:xfrm flipH="1">
            <a:off x="4568197" y="3401146"/>
            <a:ext cx="335" cy="1357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 Box 4"/>
          <p:cNvSpPr txBox="1">
            <a:spLocks noChangeArrowheads="1"/>
          </p:cNvSpPr>
          <p:nvPr/>
        </p:nvSpPr>
        <p:spPr>
          <a:xfrm>
            <a:off x="3165577" y="2427757"/>
            <a:ext cx="2805906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SCRS</a:t>
            </a:r>
            <a:r>
              <a:rPr lang="en-US" dirty="0" smtClean="0"/>
              <a:t> Intermediate Holding II Corporation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850" dirty="0" smtClean="0"/>
              <a:t>(Delaware)</a:t>
            </a:r>
            <a:endParaRPr lang="en-US" sz="850" dirty="0"/>
          </a:p>
        </p:txBody>
      </p:sp>
      <p:sp>
        <p:nvSpPr>
          <p:cNvPr id="89" name="Text Box 4"/>
          <p:cNvSpPr txBox="1">
            <a:spLocks noChangeArrowheads="1"/>
          </p:cNvSpPr>
          <p:nvPr/>
        </p:nvSpPr>
        <p:spPr>
          <a:xfrm>
            <a:off x="3165243" y="1970444"/>
            <a:ext cx="2805906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SCRS</a:t>
            </a:r>
            <a:r>
              <a:rPr lang="en-US" dirty="0" smtClean="0"/>
              <a:t> Intermediate Holding Corporation</a:t>
            </a:r>
            <a:br>
              <a:rPr lang="en-US" dirty="0" smtClean="0"/>
            </a:br>
            <a:r>
              <a:rPr lang="en-US" sz="850" dirty="0" smtClean="0"/>
              <a:t>(Delaware)</a:t>
            </a:r>
            <a:endParaRPr lang="en-US" sz="850" dirty="0"/>
          </a:p>
        </p:txBody>
      </p:sp>
      <p:cxnSp>
        <p:nvCxnSpPr>
          <p:cNvPr id="18" name="Straight Connector 17"/>
          <p:cNvCxnSpPr>
            <a:stCxn id="87" idx="0"/>
            <a:endCxn id="88" idx="2"/>
          </p:cNvCxnSpPr>
          <p:nvPr/>
        </p:nvCxnSpPr>
        <p:spPr>
          <a:xfrm flipH="1" flipV="1">
            <a:off x="4568530" y="2797089"/>
            <a:ext cx="2" cy="1193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9" idx="2"/>
            <a:endCxn id="88" idx="0"/>
          </p:cNvCxnSpPr>
          <p:nvPr/>
        </p:nvCxnSpPr>
        <p:spPr>
          <a:xfrm>
            <a:off x="4568196" y="2339776"/>
            <a:ext cx="334" cy="879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 Box 4"/>
          <p:cNvSpPr txBox="1">
            <a:spLocks noChangeArrowheads="1"/>
          </p:cNvSpPr>
          <p:nvPr/>
        </p:nvSpPr>
        <p:spPr>
          <a:xfrm>
            <a:off x="3165579" y="1381558"/>
            <a:ext cx="2805906" cy="49244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SCRS</a:t>
            </a:r>
            <a:r>
              <a:rPr lang="en-US" dirty="0" smtClean="0"/>
              <a:t> Holding Corporation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850" dirty="0" smtClean="0"/>
              <a:t>(Delaware)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800" dirty="0" smtClean="0"/>
              <a:t>(“</a:t>
            </a:r>
            <a:r>
              <a:rPr lang="en-US" sz="800" dirty="0" err="1" smtClean="0"/>
              <a:t>SCRS</a:t>
            </a:r>
            <a:r>
              <a:rPr lang="en-US" sz="800" dirty="0" smtClean="0"/>
              <a:t> Parent”)</a:t>
            </a:r>
            <a:endParaRPr lang="en-US" sz="800" dirty="0"/>
          </a:p>
        </p:txBody>
      </p:sp>
      <p:cxnSp>
        <p:nvCxnSpPr>
          <p:cNvPr id="30" name="Straight Connector 29"/>
          <p:cNvCxnSpPr>
            <a:stCxn id="89" idx="0"/>
            <a:endCxn id="90" idx="2"/>
          </p:cNvCxnSpPr>
          <p:nvPr/>
        </p:nvCxnSpPr>
        <p:spPr>
          <a:xfrm flipV="1">
            <a:off x="4568196" y="1874001"/>
            <a:ext cx="336" cy="964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 Box 29"/>
          <p:cNvSpPr txBox="1">
            <a:spLocks noChangeArrowheads="1"/>
          </p:cNvSpPr>
          <p:nvPr/>
        </p:nvSpPr>
        <p:spPr bwMode="auto">
          <a:xfrm>
            <a:off x="463902" y="2989512"/>
            <a:ext cx="295832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800" dirty="0"/>
              <a:t>* The </a:t>
            </a:r>
            <a:r>
              <a:rPr lang="en-US" sz="800" dirty="0" smtClean="0"/>
              <a:t>entities </a:t>
            </a:r>
            <a:r>
              <a:rPr lang="en-US" sz="800" dirty="0"/>
              <a:t>listed herein only </a:t>
            </a:r>
            <a:r>
              <a:rPr lang="en-US" sz="800" dirty="0" smtClean="0"/>
              <a:t>include Connect and its subsidiaries that (</a:t>
            </a:r>
            <a:r>
              <a:rPr lang="en-US" sz="800" dirty="0"/>
              <a:t>1) </a:t>
            </a:r>
            <a:r>
              <a:rPr lang="en-US" sz="800" dirty="0" smtClean="0"/>
              <a:t>hold authorization </a:t>
            </a:r>
            <a:r>
              <a:rPr lang="en-US" sz="800" dirty="0"/>
              <a:t>to provide </a:t>
            </a:r>
            <a:r>
              <a:rPr lang="en-US" sz="800" dirty="0" smtClean="0"/>
              <a:t>intrastate, interstate, international or wireless telecommunications services or (2) are </a:t>
            </a:r>
            <a:r>
              <a:rPr lang="en-US" sz="800" dirty="0"/>
              <a:t>in the chain of ownership of those </a:t>
            </a:r>
            <a:r>
              <a:rPr lang="en-US" sz="800" dirty="0" smtClean="0"/>
              <a:t>entities. The chart excludes subsidiaries Connect that do not hold authorization to provide telecommunications services in the United States.</a:t>
            </a:r>
            <a:endParaRPr lang="en-US" sz="800" dirty="0"/>
          </a:p>
        </p:txBody>
      </p:sp>
      <p:sp>
        <p:nvSpPr>
          <p:cNvPr id="133" name="Text Box 4"/>
          <p:cNvSpPr txBox="1">
            <a:spLocks noChangeArrowheads="1"/>
          </p:cNvSpPr>
          <p:nvPr/>
        </p:nvSpPr>
        <p:spPr>
          <a:xfrm>
            <a:off x="2240390" y="5787296"/>
            <a:ext cx="1902285" cy="3847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CellBlox</a:t>
            </a:r>
            <a:r>
              <a:rPr lang="en-US" dirty="0" smtClean="0"/>
              <a:t> Acquisitions, LLC</a:t>
            </a:r>
            <a:r>
              <a:rPr lang="en-US" sz="1000" dirty="0" smtClean="0"/>
              <a:t>.</a:t>
            </a:r>
            <a:br>
              <a:rPr lang="en-US" sz="1000" dirty="0" smtClean="0"/>
            </a:br>
            <a:r>
              <a:rPr lang="en-US" sz="850" dirty="0" smtClean="0"/>
              <a:t>(Delaware)</a:t>
            </a:r>
            <a:endParaRPr lang="en-US" sz="850" dirty="0"/>
          </a:p>
        </p:txBody>
      </p:sp>
      <p:cxnSp>
        <p:nvCxnSpPr>
          <p:cNvPr id="4131" name="Straight Connector 4130"/>
          <p:cNvCxnSpPr>
            <a:stCxn id="133" idx="0"/>
            <a:endCxn id="62" idx="2"/>
          </p:cNvCxnSpPr>
          <p:nvPr/>
        </p:nvCxnSpPr>
        <p:spPr>
          <a:xfrm flipV="1">
            <a:off x="3191533" y="5677614"/>
            <a:ext cx="0" cy="1096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4"/>
          <p:cNvSpPr txBox="1">
            <a:spLocks noChangeArrowheads="1"/>
          </p:cNvSpPr>
          <p:nvPr/>
        </p:nvSpPr>
        <p:spPr>
          <a:xfrm>
            <a:off x="3442083" y="712115"/>
            <a:ext cx="2252898" cy="361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Platinum Equity Capital Partners IV, L.P.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850" dirty="0" smtClean="0"/>
              <a:t>(Delaware)</a:t>
            </a:r>
            <a:endParaRPr lang="en-US" sz="800" dirty="0"/>
          </a:p>
        </p:txBody>
      </p:sp>
      <p:cxnSp>
        <p:nvCxnSpPr>
          <p:cNvPr id="3" name="Straight Connector 2"/>
          <p:cNvCxnSpPr>
            <a:stCxn id="90" idx="0"/>
            <a:endCxn id="29" idx="2"/>
          </p:cNvCxnSpPr>
          <p:nvPr/>
        </p:nvCxnSpPr>
        <p:spPr>
          <a:xfrm flipV="1">
            <a:off x="4568532" y="1073752"/>
            <a:ext cx="0" cy="3078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880032" y="1110908"/>
            <a:ext cx="6885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Up to </a:t>
            </a:r>
            <a:b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Approx.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3%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82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1022"/>
  <p:tag name="AS_OS" val="Microsoft Windows NT 6.1.7601 Service Pack 1"/>
  <p:tag name="AS_RELEASE_DATE" val="2013.10.24"/>
  <p:tag name="AS_TITLE" val="Aspose.Slides for .NET 4.0"/>
  <p:tag name="AS_VERSION" val="8.0.0.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Taml" typeface="Latha"/>
        <a:font script="Yiii" typeface="Microsoft Yi Baiti"/>
        <a:font script="Cher" typeface="Plantagenet Cherokee"/>
        <a:font script="Gujr" typeface="Shruti"/>
        <a:font script="Viet" typeface="Times New Roman"/>
        <a:font script="Mong" typeface="Mongolian Baiti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MoolBoran"/>
        <a:font script="Orya" typeface="Kalinga"/>
        <a:font script="Hant" typeface="新細明體"/>
        <a:font script="Laoo" typeface="DokChampa"/>
        <a:font script="Hans" typeface="宋体"/>
        <a:font script="Geor" typeface="Sylfaen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Taml" typeface="Latha"/>
        <a:font script="Yiii" typeface="Microsoft Yi Baiti"/>
        <a:font script="Cher" typeface="Plantagenet Cherokee"/>
        <a:font script="Gujr" typeface="Shruti"/>
        <a:font script="Viet" typeface="Arial"/>
        <a:font script="Mong" typeface="Mongolian Baiti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DaunPenh"/>
        <a:font script="Orya" typeface="Kalinga"/>
        <a:font script="Hant" typeface="新細明體"/>
        <a:font script="Laoo" typeface="DokChampa"/>
        <a:font script="Hans" typeface="宋体"/>
        <a:font script="Geor" typeface="Sylfaen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Taml" typeface="Latha"/>
        <a:font script="Yiii" typeface="Microsoft Yi Baiti"/>
        <a:font script="Cher" typeface="Plantagenet Cherokee"/>
        <a:font script="Gujr" typeface="Shruti"/>
        <a:font script="Viet" typeface="Times New Roman"/>
        <a:font script="Mong" typeface="Mongolian Baiti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MoolBoran"/>
        <a:font script="Orya" typeface="Kalinga"/>
        <a:font script="Hant" typeface="新細明體"/>
        <a:font script="Laoo" typeface="DokChampa"/>
        <a:font script="Hans" typeface="宋体"/>
        <a:font script="Geor" typeface="Sylfaen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Taml" typeface="Latha"/>
        <a:font script="Yiii" typeface="Microsoft Yi Baiti"/>
        <a:font script="Cher" typeface="Plantagenet Cherokee"/>
        <a:font script="Gujr" typeface="Shruti"/>
        <a:font script="Viet" typeface="Arial"/>
        <a:font script="Mong" typeface="Mongolian Baiti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Deva" typeface="Mangal"/>
        <a:font script="Knda" typeface="Tunga"/>
        <a:font script="Tibt" typeface="Microsoft Himalaya"/>
        <a:font script="Khmr" typeface="DaunPenh"/>
        <a:font script="Orya" typeface="Kalinga"/>
        <a:font script="Hant" typeface="新細明體"/>
        <a:font script="Laoo" typeface="DokChampa"/>
        <a:font script="Hans" typeface="宋体"/>
        <a:font script="Geor" typeface="Sylfaen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UT</Prefix>
    <DocumentSetType xmlns="dc463f71-b30c-4ab2-9473-d307f9d35888">Initial Filing</DocumentSetType>
    <Visibility xmlns="dc463f71-b30c-4ab2-9473-d307f9d35888" xsi:nil="true"/>
    <IsConfidential xmlns="dc463f71-b30c-4ab2-9473-d307f9d35888">false</IsConfidential>
    <AgendaOrder xmlns="dc463f71-b30c-4ab2-9473-d307f9d35888">false</AgendaOrder>
    <CaseType xmlns="dc463f71-b30c-4ab2-9473-d307f9d35888">Transfer of Property</CaseType>
    <IndustryCode xmlns="dc463f71-b30c-4ab2-9473-d307f9d35888">170</IndustryCode>
    <CaseStatus xmlns="dc463f71-b30c-4ab2-9473-d307f9d35888">Closed</CaseStatus>
    <OpenedDate xmlns="dc463f71-b30c-4ab2-9473-d307f9d35888">2017-06-29T07:00:00+00:00</OpenedDate>
    <Date1 xmlns="dc463f71-b30c-4ab2-9473-d307f9d35888">2017-06-29T07:00:00+00:00</Date1>
    <IsDocumentOrder xmlns="dc463f71-b30c-4ab2-9473-d307f9d35888" xsi:nil="true"/>
    <IsHighlyConfidential xmlns="dc463f71-b30c-4ab2-9473-d307f9d35888">false</IsHighlyConfidential>
    <CaseCompanyNames xmlns="dc463f71-b30c-4ab2-9473-d307f9d35888">Securus Technologies, Inc.</CaseCompanyNames>
    <Nickname xmlns="http://schemas.microsoft.com/sharepoint/v3" xsi:nil="true"/>
    <DocketNumber xmlns="dc463f71-b30c-4ab2-9473-d307f9d35888">170759</DocketNumber>
    <DelegatedOrder xmlns="dc463f71-b30c-4ab2-9473-d307f9d35888">false</DelegatedOrder>
    <SignificantOrder xmlns="dc463f71-b30c-4ab2-9473-d307f9d35888">false</SignificantOrd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2FBA46385B763E4BA3C42C8B3FB0ACBF" ma:contentTypeVersion="92" ma:contentTypeDescription="" ma:contentTypeScope="" ma:versionID="e6aa20002a6c3e6fec300ac55a595142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26c2ae407b9b0feeaee7be0625273c8e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Props1.xml><?xml version="1.0" encoding="utf-8"?>
<ds:datastoreItem xmlns:ds="http://schemas.openxmlformats.org/officeDocument/2006/customXml" ds:itemID="{37F60B09-320D-40BB-8A24-3BD1CD5D118A}">
  <ds:schemaRefs>
    <ds:schemaRef ds:uri="6a7bd91e-004b-490a-8704-e368d63d59a0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64016F17-E206-40B6-AB04-7C03A0D42F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F36002-18A5-4A01-B633-1E1C043D2F87}"/>
</file>

<file path=customXml/itemProps4.xml><?xml version="1.0" encoding="utf-8"?>
<ds:datastoreItem xmlns:ds="http://schemas.openxmlformats.org/officeDocument/2006/customXml" ds:itemID="{CDA2A05F-6462-4ECB-B1C2-D6F6246B994A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282</Words>
  <Application>Microsoft Office PowerPoint</Application>
  <PresentationFormat>On-screen Show (4:3)</PresentationFormat>
  <Paragraphs>35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2017-06-29T23:47:12Z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0x0101006E56B4D1795A2E4DB2F0B01679ED314A002FBA46385B763E4BA3C42C8B3FB0ACBF</vt:lpwstr>
  </property>
  <property fmtid="{D5CDD505-2E9C-101B-9397-08002B2CF9AE}" pid="3" name="_docset_NoMedatataSyncRequired">
    <vt:lpwstr>False</vt:lpwstr>
  </property>
  <property fmtid="{D5CDD505-2E9C-101B-9397-08002B2CF9AE}" pid="4" name="IsEFSEC">
    <vt:bool>false</vt:bool>
  </property>
</Properties>
</file>