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5" r:id="rId5"/>
    <p:sldId id="276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9846" autoAdjust="0"/>
  </p:normalViewPr>
  <p:slideViewPr>
    <p:cSldViewPr snapToGrid="0" snapToObjects="1">
      <p:cViewPr varScale="1">
        <p:scale>
          <a:sx n="124" d="100"/>
          <a:sy n="124" d="100"/>
        </p:scale>
        <p:origin x="8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2964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2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4142964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2964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32185" y="4561228"/>
            <a:ext cx="5850835" cy="4320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2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2964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1</a:t>
            </a:r>
            <a:endParaRPr lang="en-US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5725" y="450566"/>
            <a:ext cx="8896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Pre-Transaction</a:t>
            </a:r>
            <a:r>
              <a:rPr lang="en-US" sz="1800" i="1" u="sng" dirty="0" smtClean="0"/>
              <a:t> </a:t>
            </a:r>
            <a:r>
              <a:rPr lang="en-US" sz="1800" u="sng" dirty="0" smtClean="0"/>
              <a:t>Ownership </a:t>
            </a:r>
            <a:r>
              <a:rPr lang="en-US" sz="1800" u="sng" dirty="0"/>
              <a:t>Structure of </a:t>
            </a:r>
            <a:r>
              <a:rPr lang="en-US" sz="1800" u="sng" dirty="0" err="1" smtClean="0"/>
              <a:t>STI</a:t>
            </a:r>
            <a:r>
              <a:rPr lang="en-US" sz="1800" dirty="0" smtClean="0"/>
              <a:t>*</a:t>
            </a:r>
            <a:r>
              <a:rPr lang="en-US" sz="1800" u="sng" dirty="0"/>
              <a:t/>
            </a:r>
            <a:br>
              <a:rPr lang="en-US" sz="1800" u="sng" dirty="0"/>
            </a:br>
            <a:endParaRPr lang="en-US" sz="18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654944" y="2986549"/>
            <a:ext cx="1773923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Connect Acquisition Corp.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(“Connect”)</a:t>
            </a:r>
            <a:endParaRPr lang="en-US" sz="800" dirty="0"/>
          </a:p>
        </p:txBody>
      </p:sp>
      <p:sp>
        <p:nvSpPr>
          <p:cNvPr id="48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>
          <a:xfrm>
            <a:off x="3254281" y="2285942"/>
            <a:ext cx="2575249" cy="5155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Investment Holdings, LLC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dirty="0" smtClean="0"/>
              <a:t>(Delaware)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(“Transferor”)</a:t>
            </a:r>
            <a:endParaRPr lang="en-US" sz="800" dirty="0"/>
          </a:p>
        </p:txBody>
      </p:sp>
      <p:cxnSp>
        <p:nvCxnSpPr>
          <p:cNvPr id="3" name="Straight Connector 2"/>
          <p:cNvCxnSpPr>
            <a:stCxn id="22" idx="0"/>
            <a:endCxn id="10" idx="2"/>
          </p:cNvCxnSpPr>
          <p:nvPr/>
        </p:nvCxnSpPr>
        <p:spPr>
          <a:xfrm flipV="1">
            <a:off x="4541906" y="2801468"/>
            <a:ext cx="0" cy="185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"/>
          <p:cNvSpPr txBox="1">
            <a:spLocks noChangeArrowheads="1"/>
          </p:cNvSpPr>
          <p:nvPr/>
        </p:nvSpPr>
        <p:spPr>
          <a:xfrm>
            <a:off x="3654944" y="3655758"/>
            <a:ext cx="1773923" cy="392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Holdings, Inc.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endParaRPr lang="en-US" sz="800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>
          <a:xfrm>
            <a:off x="3268277" y="4206641"/>
            <a:ext cx="2547257" cy="392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Technologies Holdings, Inc.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dirty="0" smtClean="0"/>
              <a:t>(Delaware)</a:t>
            </a:r>
            <a:endParaRPr lang="en-US" sz="800" dirty="0"/>
          </a:p>
        </p:txBody>
      </p:sp>
      <p:cxnSp>
        <p:nvCxnSpPr>
          <p:cNvPr id="9" name="Straight Connector 8"/>
          <p:cNvCxnSpPr>
            <a:stCxn id="22" idx="2"/>
            <a:endCxn id="16" idx="0"/>
          </p:cNvCxnSpPr>
          <p:nvPr/>
        </p:nvCxnSpPr>
        <p:spPr>
          <a:xfrm>
            <a:off x="4541906" y="3494380"/>
            <a:ext cx="0" cy="161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2"/>
            <a:endCxn id="17" idx="0"/>
          </p:cNvCxnSpPr>
          <p:nvPr/>
        </p:nvCxnSpPr>
        <p:spPr>
          <a:xfrm>
            <a:off x="4541906" y="4048173"/>
            <a:ext cx="0" cy="158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4"/>
          <p:cNvSpPr txBox="1">
            <a:spLocks noChangeArrowheads="1"/>
          </p:cNvSpPr>
          <p:nvPr/>
        </p:nvSpPr>
        <p:spPr>
          <a:xfrm>
            <a:off x="2213764" y="4923427"/>
            <a:ext cx="190228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Technologies, Inc.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STI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>
          <a:xfrm>
            <a:off x="5019672" y="4923426"/>
            <a:ext cx="190228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T-</a:t>
            </a:r>
            <a:r>
              <a:rPr lang="en-US" sz="1000" dirty="0" err="1" smtClean="0"/>
              <a:t>NETIX</a:t>
            </a:r>
            <a:r>
              <a:rPr lang="en-US" sz="1000" dirty="0" smtClean="0"/>
              <a:t>, Inc.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21" name="Elbow Connector 20"/>
          <p:cNvCxnSpPr>
            <a:stCxn id="24" idx="0"/>
            <a:endCxn id="17" idx="2"/>
          </p:cNvCxnSpPr>
          <p:nvPr/>
        </p:nvCxnSpPr>
        <p:spPr>
          <a:xfrm rot="5400000" flipH="1" flipV="1">
            <a:off x="3691221" y="4072743"/>
            <a:ext cx="324371" cy="13769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7" idx="2"/>
            <a:endCxn id="25" idx="0"/>
          </p:cNvCxnSpPr>
          <p:nvPr/>
        </p:nvCxnSpPr>
        <p:spPr>
          <a:xfrm rot="16200000" flipH="1">
            <a:off x="5094175" y="4046786"/>
            <a:ext cx="324370" cy="142890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>
          <a:xfrm>
            <a:off x="4533899" y="5545340"/>
            <a:ext cx="2873829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T-</a:t>
            </a:r>
            <a:r>
              <a:rPr lang="en-US" sz="1000" dirty="0" err="1" smtClean="0"/>
              <a:t>NETIX</a:t>
            </a:r>
            <a:r>
              <a:rPr lang="en-US" sz="1000" dirty="0" smtClean="0"/>
              <a:t> Telecommunications Services, Inc.</a:t>
            </a:r>
            <a:br>
              <a:rPr lang="en-US" sz="1000" dirty="0" smtClean="0"/>
            </a:br>
            <a:r>
              <a:rPr lang="en-US" dirty="0" smtClean="0"/>
              <a:t>(Texas)</a:t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TNTS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28" name="Straight Connector 27"/>
          <p:cNvCxnSpPr>
            <a:stCxn id="25" idx="2"/>
            <a:endCxn id="30" idx="0"/>
          </p:cNvCxnSpPr>
          <p:nvPr/>
        </p:nvCxnSpPr>
        <p:spPr>
          <a:xfrm flipH="1">
            <a:off x="5970814" y="5431257"/>
            <a:ext cx="1" cy="114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4"/>
          <p:cNvSpPr txBox="1">
            <a:spLocks noChangeArrowheads="1"/>
          </p:cNvSpPr>
          <p:nvPr/>
        </p:nvSpPr>
        <p:spPr>
          <a:xfrm>
            <a:off x="3518407" y="1122550"/>
            <a:ext cx="2030985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ABRY</a:t>
            </a:r>
            <a:r>
              <a:rPr lang="en-US" sz="1000" dirty="0" smtClean="0"/>
              <a:t> Partners VII, LP</a:t>
            </a:r>
            <a:endParaRPr lang="en-US" sz="800" dirty="0"/>
          </a:p>
        </p:txBody>
      </p:sp>
      <p:cxnSp>
        <p:nvCxnSpPr>
          <p:cNvPr id="47" name="Straight Connector 46"/>
          <p:cNvCxnSpPr>
            <a:stCxn id="10" idx="0"/>
            <a:endCxn id="49" idx="2"/>
          </p:cNvCxnSpPr>
          <p:nvPr/>
        </p:nvCxnSpPr>
        <p:spPr>
          <a:xfrm flipH="1" flipV="1">
            <a:off x="4533900" y="1368771"/>
            <a:ext cx="8006" cy="917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4"/>
          <p:cNvSpPr txBox="1">
            <a:spLocks noChangeArrowheads="1"/>
          </p:cNvSpPr>
          <p:nvPr/>
        </p:nvSpPr>
        <p:spPr>
          <a:xfrm>
            <a:off x="1287061" y="1151839"/>
            <a:ext cx="203098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HarbourVest</a:t>
            </a:r>
            <a:r>
              <a:rPr lang="en-US" sz="1000" dirty="0" smtClean="0"/>
              <a:t> Partners 2013 Direct Fund L.P.</a:t>
            </a:r>
            <a:endParaRPr lang="en-US" sz="800" dirty="0"/>
          </a:p>
        </p:txBody>
      </p:sp>
      <p:cxnSp>
        <p:nvCxnSpPr>
          <p:cNvPr id="53" name="Elbow Connector 52"/>
          <p:cNvCxnSpPr>
            <a:stCxn id="54" idx="2"/>
            <a:endCxn id="10" idx="0"/>
          </p:cNvCxnSpPr>
          <p:nvPr/>
        </p:nvCxnSpPr>
        <p:spPr>
          <a:xfrm rot="16200000" flipH="1">
            <a:off x="3055234" y="799269"/>
            <a:ext cx="733993" cy="22393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4"/>
          <p:cNvSpPr txBox="1">
            <a:spLocks noChangeArrowheads="1"/>
          </p:cNvSpPr>
          <p:nvPr/>
        </p:nvSpPr>
        <p:spPr>
          <a:xfrm>
            <a:off x="5703551" y="1305728"/>
            <a:ext cx="2030985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Red Oak Investments LLC</a:t>
            </a:r>
            <a:endParaRPr lang="en-US" sz="800" dirty="0"/>
          </a:p>
        </p:txBody>
      </p:sp>
      <p:cxnSp>
        <p:nvCxnSpPr>
          <p:cNvPr id="57" name="Elbow Connector 56"/>
          <p:cNvCxnSpPr>
            <a:stCxn id="10" idx="0"/>
            <a:endCxn id="58" idx="2"/>
          </p:cNvCxnSpPr>
          <p:nvPr/>
        </p:nvCxnSpPr>
        <p:spPr>
          <a:xfrm rot="5400000" flipH="1" flipV="1">
            <a:off x="5263479" y="830377"/>
            <a:ext cx="733993" cy="217713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79248" y="1704245"/>
            <a:ext cx="446612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11.94%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85678" y="1704245"/>
            <a:ext cx="446612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11.58%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310593" y="1636666"/>
            <a:ext cx="446612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60.35%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463902" y="2989512"/>
            <a:ext cx="29583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/>
              <a:t>* The </a:t>
            </a:r>
            <a:r>
              <a:rPr lang="en-US" sz="800" dirty="0" smtClean="0"/>
              <a:t>entities </a:t>
            </a:r>
            <a:r>
              <a:rPr lang="en-US" sz="800" dirty="0"/>
              <a:t>listed herein only </a:t>
            </a:r>
            <a:r>
              <a:rPr lang="en-US" sz="800" dirty="0" smtClean="0"/>
              <a:t>include Connect and its subsidiaries that (</a:t>
            </a:r>
            <a:r>
              <a:rPr lang="en-US" sz="800" dirty="0"/>
              <a:t>1) </a:t>
            </a:r>
            <a:r>
              <a:rPr lang="en-US" sz="800" dirty="0" smtClean="0"/>
              <a:t>hold authorization </a:t>
            </a:r>
            <a:r>
              <a:rPr lang="en-US" sz="800" dirty="0"/>
              <a:t>to provide </a:t>
            </a:r>
            <a:r>
              <a:rPr lang="en-US" sz="800" dirty="0" smtClean="0"/>
              <a:t>intrastate, interstate, international or wireless telecommunications services or (2) are </a:t>
            </a:r>
            <a:r>
              <a:rPr lang="en-US" sz="800" dirty="0"/>
              <a:t>in the chain of ownership of those </a:t>
            </a:r>
            <a:r>
              <a:rPr lang="en-US" sz="800" dirty="0" smtClean="0"/>
              <a:t>entities. The chart excludes subsidiaries Connect that do not hold authorization to provide telecommunications services in the United States.</a:t>
            </a:r>
            <a:endParaRPr lang="en-US" sz="800" dirty="0"/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>
          <a:xfrm>
            <a:off x="2213764" y="5643001"/>
            <a:ext cx="1902285" cy="384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CellBlox</a:t>
            </a:r>
            <a:r>
              <a:rPr lang="en-US" sz="1000" dirty="0" smtClean="0"/>
              <a:t> Acquisitions, LLC.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endParaRPr lang="en-US" sz="800" dirty="0"/>
          </a:p>
        </p:txBody>
      </p:sp>
      <p:cxnSp>
        <p:nvCxnSpPr>
          <p:cNvPr id="72" name="Straight Connector 71"/>
          <p:cNvCxnSpPr>
            <a:stCxn id="71" idx="0"/>
            <a:endCxn id="24" idx="2"/>
          </p:cNvCxnSpPr>
          <p:nvPr/>
        </p:nvCxnSpPr>
        <p:spPr>
          <a:xfrm flipV="1">
            <a:off x="3164907" y="5431258"/>
            <a:ext cx="0" cy="211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5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2</a:t>
            </a:r>
            <a:endParaRPr lang="en-US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8970" y="367983"/>
            <a:ext cx="8896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u="sng" dirty="0" smtClean="0"/>
              <a:t>Post-Transaction</a:t>
            </a:r>
            <a:r>
              <a:rPr lang="en-US" sz="1600" i="1" u="sng" dirty="0" smtClean="0"/>
              <a:t> </a:t>
            </a:r>
            <a:r>
              <a:rPr lang="en-US" sz="1600" u="sng" dirty="0" smtClean="0"/>
              <a:t>Ownership </a:t>
            </a:r>
            <a:r>
              <a:rPr lang="en-US" sz="1600" u="sng" dirty="0"/>
              <a:t>Structure of </a:t>
            </a:r>
            <a:r>
              <a:rPr lang="en-US" sz="1600" u="sng" dirty="0" err="1" smtClean="0"/>
              <a:t>STI</a:t>
            </a:r>
            <a:r>
              <a:rPr lang="en-US" sz="1600" dirty="0" smtClean="0"/>
              <a:t>*</a:t>
            </a:r>
            <a:endParaRPr lang="en-US" sz="1600" dirty="0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>
          <a:xfrm>
            <a:off x="3681235" y="3536938"/>
            <a:ext cx="1773923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Connect Acquisition Corp.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(“Connect”)</a:t>
            </a:r>
            <a:endParaRPr lang="en-US" sz="800" dirty="0"/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>
          <a:xfrm>
            <a:off x="3681570" y="4136423"/>
            <a:ext cx="177392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Securus</a:t>
            </a:r>
            <a:r>
              <a:rPr lang="en-US" dirty="0" smtClean="0"/>
              <a:t> Holdings,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>
          <a:xfrm>
            <a:off x="3294903" y="4590015"/>
            <a:ext cx="2547257" cy="361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Securus</a:t>
            </a:r>
            <a:r>
              <a:rPr lang="en-US" dirty="0" smtClean="0"/>
              <a:t> Technologies Holdings,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cxnSp>
        <p:nvCxnSpPr>
          <p:cNvPr id="58" name="Straight Connector 57"/>
          <p:cNvCxnSpPr>
            <a:stCxn id="55" idx="2"/>
            <a:endCxn id="56" idx="0"/>
          </p:cNvCxnSpPr>
          <p:nvPr/>
        </p:nvCxnSpPr>
        <p:spPr>
          <a:xfrm>
            <a:off x="4568197" y="4021686"/>
            <a:ext cx="335" cy="11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6" idx="2"/>
            <a:endCxn id="57" idx="0"/>
          </p:cNvCxnSpPr>
          <p:nvPr/>
        </p:nvCxnSpPr>
        <p:spPr>
          <a:xfrm>
            <a:off x="4568532" y="4505755"/>
            <a:ext cx="0" cy="84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4"/>
          <p:cNvSpPr txBox="1">
            <a:spLocks noChangeArrowheads="1"/>
          </p:cNvSpPr>
          <p:nvPr/>
        </p:nvSpPr>
        <p:spPr>
          <a:xfrm>
            <a:off x="2240390" y="5192866"/>
            <a:ext cx="1902285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Securus</a:t>
            </a:r>
            <a:r>
              <a:rPr lang="en-US" dirty="0" smtClean="0"/>
              <a:t> Technologies,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STI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>
          <a:xfrm>
            <a:off x="5046296" y="5192866"/>
            <a:ext cx="1902285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T-</a:t>
            </a:r>
            <a:r>
              <a:rPr lang="en-US" dirty="0" err="1" smtClean="0"/>
              <a:t>NETIX</a:t>
            </a:r>
            <a:r>
              <a:rPr lang="en-US" dirty="0" smtClean="0"/>
              <a:t>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80" name="Elbow Connector 79"/>
          <p:cNvCxnSpPr>
            <a:stCxn id="62" idx="0"/>
            <a:endCxn id="57" idx="2"/>
          </p:cNvCxnSpPr>
          <p:nvPr/>
        </p:nvCxnSpPr>
        <p:spPr>
          <a:xfrm rot="5400000" flipH="1" flipV="1">
            <a:off x="3759425" y="4383760"/>
            <a:ext cx="241214" cy="13769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57" idx="2"/>
            <a:endCxn id="79" idx="0"/>
          </p:cNvCxnSpPr>
          <p:nvPr/>
        </p:nvCxnSpPr>
        <p:spPr>
          <a:xfrm rot="16200000" flipH="1">
            <a:off x="5162378" y="4357805"/>
            <a:ext cx="241214" cy="14289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4"/>
          <p:cNvSpPr txBox="1">
            <a:spLocks noChangeArrowheads="1"/>
          </p:cNvSpPr>
          <p:nvPr/>
        </p:nvSpPr>
        <p:spPr>
          <a:xfrm>
            <a:off x="4560525" y="5787296"/>
            <a:ext cx="2873829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T-</a:t>
            </a:r>
            <a:r>
              <a:rPr lang="en-US" dirty="0" err="1" smtClean="0"/>
              <a:t>NETIX</a:t>
            </a:r>
            <a:r>
              <a:rPr lang="en-US" dirty="0" smtClean="0"/>
              <a:t> Telecommunications Services, Inc.</a:t>
            </a:r>
            <a:br>
              <a:rPr lang="en-US" dirty="0" smtClean="0"/>
            </a:br>
            <a:r>
              <a:rPr lang="en-US" sz="850" dirty="0" smtClean="0"/>
              <a:t>(Texas)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TNTS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84" name="Straight Connector 83"/>
          <p:cNvCxnSpPr>
            <a:stCxn id="79" idx="2"/>
            <a:endCxn id="82" idx="0"/>
          </p:cNvCxnSpPr>
          <p:nvPr/>
        </p:nvCxnSpPr>
        <p:spPr>
          <a:xfrm>
            <a:off x="5997439" y="5677614"/>
            <a:ext cx="1" cy="109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4"/>
          <p:cNvSpPr txBox="1">
            <a:spLocks noChangeArrowheads="1"/>
          </p:cNvSpPr>
          <p:nvPr/>
        </p:nvSpPr>
        <p:spPr>
          <a:xfrm>
            <a:off x="3603957" y="2916398"/>
            <a:ext cx="1929149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Acquisition Corporation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sz="850" dirty="0"/>
              <a:t/>
            </a:r>
            <a:br>
              <a:rPr lang="en-US" sz="850" dirty="0"/>
            </a:br>
            <a:r>
              <a:rPr lang="en-US" sz="800" dirty="0" smtClean="0"/>
              <a:t>(“Transferee”)</a:t>
            </a:r>
            <a:endParaRPr lang="en-US" sz="800" dirty="0"/>
          </a:p>
        </p:txBody>
      </p:sp>
      <p:cxnSp>
        <p:nvCxnSpPr>
          <p:cNvPr id="6" name="Straight Connector 5"/>
          <p:cNvCxnSpPr>
            <a:stCxn id="87" idx="2"/>
            <a:endCxn id="55" idx="0"/>
          </p:cNvCxnSpPr>
          <p:nvPr/>
        </p:nvCxnSpPr>
        <p:spPr>
          <a:xfrm flipH="1">
            <a:off x="4568197" y="3401146"/>
            <a:ext cx="335" cy="135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4"/>
          <p:cNvSpPr txBox="1">
            <a:spLocks noChangeArrowheads="1"/>
          </p:cNvSpPr>
          <p:nvPr/>
        </p:nvSpPr>
        <p:spPr>
          <a:xfrm>
            <a:off x="3165577" y="2427757"/>
            <a:ext cx="280590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Intermediate Holding II Corporation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>
          <a:xfrm>
            <a:off x="3165243" y="1970444"/>
            <a:ext cx="280590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Intermediate Holding Corporation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cxnSp>
        <p:nvCxnSpPr>
          <p:cNvPr id="18" name="Straight Connector 17"/>
          <p:cNvCxnSpPr>
            <a:stCxn id="87" idx="0"/>
            <a:endCxn id="88" idx="2"/>
          </p:cNvCxnSpPr>
          <p:nvPr/>
        </p:nvCxnSpPr>
        <p:spPr>
          <a:xfrm flipH="1" flipV="1">
            <a:off x="4568530" y="2797089"/>
            <a:ext cx="2" cy="1193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9" idx="2"/>
            <a:endCxn id="88" idx="0"/>
          </p:cNvCxnSpPr>
          <p:nvPr/>
        </p:nvCxnSpPr>
        <p:spPr>
          <a:xfrm>
            <a:off x="4568196" y="2339776"/>
            <a:ext cx="334" cy="87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4"/>
          <p:cNvSpPr txBox="1">
            <a:spLocks noChangeArrowheads="1"/>
          </p:cNvSpPr>
          <p:nvPr/>
        </p:nvSpPr>
        <p:spPr>
          <a:xfrm>
            <a:off x="3165579" y="1381558"/>
            <a:ext cx="2805906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Holding Corporation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SCRS</a:t>
            </a:r>
            <a:r>
              <a:rPr lang="en-US" sz="800" dirty="0" smtClean="0"/>
              <a:t> Parent”)</a:t>
            </a:r>
            <a:endParaRPr lang="en-US" sz="800" dirty="0"/>
          </a:p>
        </p:txBody>
      </p:sp>
      <p:cxnSp>
        <p:nvCxnSpPr>
          <p:cNvPr id="30" name="Straight Connector 29"/>
          <p:cNvCxnSpPr>
            <a:stCxn id="89" idx="0"/>
            <a:endCxn id="90" idx="2"/>
          </p:cNvCxnSpPr>
          <p:nvPr/>
        </p:nvCxnSpPr>
        <p:spPr>
          <a:xfrm flipV="1">
            <a:off x="4568196" y="1874001"/>
            <a:ext cx="336" cy="96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29"/>
          <p:cNvSpPr txBox="1">
            <a:spLocks noChangeArrowheads="1"/>
          </p:cNvSpPr>
          <p:nvPr/>
        </p:nvSpPr>
        <p:spPr bwMode="auto">
          <a:xfrm>
            <a:off x="463902" y="2989512"/>
            <a:ext cx="29583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/>
              <a:t>* The </a:t>
            </a:r>
            <a:r>
              <a:rPr lang="en-US" sz="800" dirty="0" smtClean="0"/>
              <a:t>entities </a:t>
            </a:r>
            <a:r>
              <a:rPr lang="en-US" sz="800" dirty="0"/>
              <a:t>listed herein only </a:t>
            </a:r>
            <a:r>
              <a:rPr lang="en-US" sz="800" dirty="0" smtClean="0"/>
              <a:t>include Connect and its subsidiaries that (</a:t>
            </a:r>
            <a:r>
              <a:rPr lang="en-US" sz="800" dirty="0"/>
              <a:t>1) </a:t>
            </a:r>
            <a:r>
              <a:rPr lang="en-US" sz="800" dirty="0" smtClean="0"/>
              <a:t>hold authorization </a:t>
            </a:r>
            <a:r>
              <a:rPr lang="en-US" sz="800" dirty="0"/>
              <a:t>to provide </a:t>
            </a:r>
            <a:r>
              <a:rPr lang="en-US" sz="800" dirty="0" smtClean="0"/>
              <a:t>intrastate, interstate, international or wireless telecommunications services or (2) are </a:t>
            </a:r>
            <a:r>
              <a:rPr lang="en-US" sz="800" dirty="0"/>
              <a:t>in the chain of ownership of those </a:t>
            </a:r>
            <a:r>
              <a:rPr lang="en-US" sz="800" dirty="0" smtClean="0"/>
              <a:t>entities. The chart excludes subsidiaries Connect that do not hold authorization to provide telecommunications services in the United States.</a:t>
            </a:r>
            <a:endParaRPr lang="en-US" sz="800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>
          <a:xfrm>
            <a:off x="2240390" y="5787296"/>
            <a:ext cx="1902285" cy="384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CellBlox</a:t>
            </a:r>
            <a:r>
              <a:rPr lang="en-US" dirty="0" smtClean="0"/>
              <a:t> Acquisitions, LLC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cxnSp>
        <p:nvCxnSpPr>
          <p:cNvPr id="4131" name="Straight Connector 4130"/>
          <p:cNvCxnSpPr>
            <a:stCxn id="133" idx="0"/>
            <a:endCxn id="62" idx="2"/>
          </p:cNvCxnSpPr>
          <p:nvPr/>
        </p:nvCxnSpPr>
        <p:spPr>
          <a:xfrm flipV="1">
            <a:off x="3191533" y="5677614"/>
            <a:ext cx="0" cy="109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>
          <a:xfrm>
            <a:off x="3442083" y="712115"/>
            <a:ext cx="2252898" cy="361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Platinum Equity Capital Partners IV, L.P.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endParaRPr lang="en-US" sz="800" dirty="0"/>
          </a:p>
        </p:txBody>
      </p:sp>
      <p:cxnSp>
        <p:nvCxnSpPr>
          <p:cNvPr id="3" name="Straight Connector 2"/>
          <p:cNvCxnSpPr>
            <a:stCxn id="90" idx="0"/>
            <a:endCxn id="29" idx="2"/>
          </p:cNvCxnSpPr>
          <p:nvPr/>
        </p:nvCxnSpPr>
        <p:spPr>
          <a:xfrm flipV="1">
            <a:off x="4568532" y="1073752"/>
            <a:ext cx="0" cy="307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80032" y="1110908"/>
            <a:ext cx="6885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Up to </a:t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Approx.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2"/>
  <p:tag name="AS_OS" val="Microsoft Windows NT 6.1.7601 Service Pack 1"/>
  <p:tag name="AS_RELEASE_DATE" val="2013.10.24"/>
  <p:tag name="AS_TITLE" val="Aspose.Slides for .NET 4.0"/>
  <p:tag name="AS_VERSION" val="8.0.0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2017-06-29T07:00:00+00:00</OpenedDate>
    <Date1 xmlns="dc463f71-b30c-4ab2-9473-d307f9d35888">2017-06-29T07:00:00+00:00</Date1>
    <IsDocumentOrder xmlns="dc463f71-b30c-4ab2-9473-d307f9d35888" xsi:nil="true"/>
    <IsHighlyConfidential xmlns="dc463f71-b30c-4ab2-9473-d307f9d35888">false</IsHighlyConfidential>
    <CaseCompanyNames xmlns="dc463f71-b30c-4ab2-9473-d307f9d35888">Securus Technologies, Inc.</CaseCompanyNames>
    <Nickname xmlns="http://schemas.microsoft.com/sharepoint/v3" xsi:nil="true"/>
    <DocketNumber xmlns="dc463f71-b30c-4ab2-9473-d307f9d35888">170759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FBA46385B763E4BA3C42C8B3FB0ACBF" ma:contentTypeVersion="104" ma:contentTypeDescription="" ma:contentTypeScope="" ma:versionID="8756660caf5278b3f7410f4c4717d80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26c2ae407b9b0feeaee7be0625273c8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1af0c028-e016-4365-948e-cc2e26d65303" ContentTypeId="0x0101006E56B4D1795A2E4DB2F0B01679ED314A" PreviousValue="true"/>
</file>

<file path=customXml/itemProps1.xml><?xml version="1.0" encoding="utf-8"?>
<ds:datastoreItem xmlns:ds="http://schemas.openxmlformats.org/officeDocument/2006/customXml" ds:itemID="{37F60B09-320D-40BB-8A24-3BD1CD5D118A}">
  <ds:schemaRefs>
    <ds:schemaRef ds:uri="6a7bd91e-004b-490a-8704-e368d63d59a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016F17-E206-40B6-AB04-7C03A0D42F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AD0886-7A86-47CC-AF7A-58629A0AD0C7}"/>
</file>

<file path=customXml/itemProps4.xml><?xml version="1.0" encoding="utf-8"?>
<ds:datastoreItem xmlns:ds="http://schemas.openxmlformats.org/officeDocument/2006/customXml" ds:itemID="{2C39A563-4F7F-4FDF-A931-99983A1B97B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2017-06-29T23:47:12Z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0x0101006E56B4D1795A2E4DB2F0B01679ED314A002FBA46385B763E4BA3C42C8B3FB0ACBF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