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notesSlides/notesSlide2.xml" ContentType="application/vnd.openxmlformats-officedocument.presentationml.notesSlide+xml"/>
  <Override PartName="/ppt/notesSlides/notesSlide1.xml" ContentType="application/vnd.openxmlformats-officedocument.presentationml.notesSlide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heme/theme3.xml" ContentType="application/vnd.openxmlformats-officedocument.theme+xml"/>
  <Override PartName="/ppt/theme/theme2.xml" ContentType="application/vnd.openxmlformats-officedocument.theme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tags/tag1.xml" ContentType="application/vnd.openxmlformats-officedocument.presentationml.tags+xml"/>
  <Override PartName="/customXml/itemProps3.xml" ContentType="application/vnd.openxmlformats-officedocument.customXmlProperties+xml"/>
  <Override PartName="/docProps/custom.xml" ContentType="application/vnd.openxmlformats-officedocument.custom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4"/>
  </p:sldMasterIdLst>
  <p:notesMasterIdLst>
    <p:notesMasterId r:id="rId7"/>
  </p:notesMasterIdLst>
  <p:handoutMasterIdLst>
    <p:handoutMasterId r:id="rId8"/>
  </p:handoutMasterIdLst>
  <p:sldIdLst>
    <p:sldId id="275" r:id="rId5"/>
    <p:sldId id="276" r:id="rId6"/>
  </p:sldIdLst>
  <p:sldSz cx="9144000" cy="6858000" type="screen4x3"/>
  <p:notesSz cx="7315200" cy="9601200"/>
  <p:custDataLst>
    <p:tags r:id="rId9"/>
  </p:custDataLst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9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9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9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9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9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9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9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9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9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 autoAdjust="0"/>
    <p:restoredTop sz="99846" autoAdjust="0"/>
  </p:normalViewPr>
  <p:slideViewPr>
    <p:cSldViewPr snapToGrid="0" snapToObjects="1">
      <p:cViewPr varScale="1">
        <p:scale>
          <a:sx n="124" d="100"/>
          <a:sy n="124" d="100"/>
        </p:scale>
        <p:origin x="894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tags" Target="tags/tag1.xml"/><Relationship Id="rId14" Type="http://schemas.openxmlformats.org/officeDocument/2006/relationships/customXml" Target="../customXml/item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2" y="0"/>
            <a:ext cx="3170583" cy="48038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4813" tIns="47406" rIns="94813" bIns="47406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4142964" y="0"/>
            <a:ext cx="3170583" cy="48038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4813" tIns="47406" rIns="94813" bIns="47406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18436" name="Rectangle 4"/>
          <p:cNvSpPr>
            <a:spLocks noGrp="1" noChangeArrowheads="1"/>
          </p:cNvSpPr>
          <p:nvPr>
            <p:ph type="ftr" sz="quarter" idx="2"/>
          </p:nvPr>
        </p:nvSpPr>
        <p:spPr>
          <a:xfrm>
            <a:off x="2" y="9119173"/>
            <a:ext cx="3170583" cy="48038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4813" tIns="47406" rIns="94813" bIns="47406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18437" name="Rectangle 5"/>
          <p:cNvSpPr>
            <a:spLocks noGrp="1" noChangeArrowheads="1"/>
          </p:cNvSpPr>
          <p:nvPr>
            <p:ph type="sldNum" sz="quarter" idx="3"/>
          </p:nvPr>
        </p:nvSpPr>
        <p:spPr>
          <a:xfrm>
            <a:off x="4142964" y="9119173"/>
            <a:ext cx="3170583" cy="48038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4813" tIns="47406" rIns="94813" bIns="47406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62D29CA-01D7-4BA3-B656-BFB1E924AD41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279515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2" y="0"/>
            <a:ext cx="3170583" cy="48038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4813" tIns="47406" rIns="94813" bIns="47406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idx="1"/>
          </p:nvPr>
        </p:nvSpPr>
        <p:spPr>
          <a:xfrm>
            <a:off x="4142964" y="0"/>
            <a:ext cx="3170583" cy="48038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4813" tIns="47406" rIns="94813" bIns="47406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>
          <a:xfrm>
            <a:off x="1258888" y="719138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3" name="Rectangle 5"/>
          <p:cNvSpPr>
            <a:spLocks noGrp="1" noChangeArrowheads="1"/>
          </p:cNvSpPr>
          <p:nvPr>
            <p:ph type="body" sz="quarter" idx="3"/>
          </p:nvPr>
        </p:nvSpPr>
        <p:spPr>
          <a:xfrm>
            <a:off x="732185" y="4561228"/>
            <a:ext cx="5850835" cy="432021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4813" tIns="47406" rIns="94813" bIns="4740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7414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2" y="9119173"/>
            <a:ext cx="3170583" cy="48038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4813" tIns="47406" rIns="94813" bIns="47406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1741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142964" y="9119173"/>
            <a:ext cx="3170583" cy="48038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4813" tIns="47406" rIns="94813" bIns="47406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8BAABD14-DCAA-40C1-B1BC-869CB11E2311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413162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30084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30084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6762296-BC4C-47BC-AA7E-F0A93E9B142A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00602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21BFF1-A2A2-478C-BBEA-70C00EDFBAD9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0463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CA9826-7AA4-4BBF-9937-CEE9168914E0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65182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F678B99-2FD1-4F1D-ABF3-A9C11203455B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98876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5E38FC-8FD6-4E7F-A680-9BF88CF8210B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3757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55D415-EB13-496C-A1D0-509C633E8476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51483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BACF0B-4089-405B-B933-5925C7CFB5A1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06709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5E46BF8-6E0C-4584-87E0-F39B75CADE67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38808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2AD131-A60E-4974-903C-39E4279DF8A3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33243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135F3B-0CB7-4C65-A9EB-B152DBB68BAB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07848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8ED3B0-64DA-4CC1-9DEF-513300B07D22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36248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3D738E15-AEB6-489B-8855-604E389FEDF0}" type="slidenum">
              <a:rPr lang="en-US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46" name="TextBox 49"/>
          <p:cNvSpPr txBox="1">
            <a:spLocks noChangeArrowheads="1"/>
          </p:cNvSpPr>
          <p:nvPr/>
        </p:nvSpPr>
        <p:spPr>
          <a:xfrm>
            <a:off x="3802074" y="6400050"/>
            <a:ext cx="1479665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9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9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9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9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9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dirty="0" smtClean="0"/>
              <a:t>Exhibit A – Page 1</a:t>
            </a:r>
            <a:endParaRPr lang="en-US" dirty="0"/>
          </a:p>
        </p:txBody>
      </p:sp>
      <p:sp>
        <p:nvSpPr>
          <p:cNvPr id="19" name="Text Box 46"/>
          <p:cNvSpPr txBox="1">
            <a:spLocks noChangeArrowheads="1"/>
          </p:cNvSpPr>
          <p:nvPr/>
        </p:nvSpPr>
        <p:spPr>
          <a:xfrm>
            <a:off x="85725" y="450566"/>
            <a:ext cx="889635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9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9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9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9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9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800" u="sng" dirty="0" smtClean="0"/>
              <a:t>Pre-Transaction</a:t>
            </a:r>
            <a:r>
              <a:rPr lang="en-US" sz="1800" i="1" u="sng" dirty="0" smtClean="0"/>
              <a:t> </a:t>
            </a:r>
            <a:r>
              <a:rPr lang="en-US" sz="1800" u="sng" dirty="0" smtClean="0"/>
              <a:t>Ownership </a:t>
            </a:r>
            <a:r>
              <a:rPr lang="en-US" sz="1800" u="sng" dirty="0"/>
              <a:t>Structure of </a:t>
            </a:r>
            <a:r>
              <a:rPr lang="en-US" sz="1800" u="sng" dirty="0" err="1" smtClean="0"/>
              <a:t>STI</a:t>
            </a:r>
            <a:r>
              <a:rPr lang="en-US" sz="1800" dirty="0" smtClean="0"/>
              <a:t>*</a:t>
            </a:r>
            <a:r>
              <a:rPr lang="en-US" sz="1800" u="sng" dirty="0"/>
              <a:t/>
            </a:r>
            <a:br>
              <a:rPr lang="en-US" sz="1800" u="sng" dirty="0"/>
            </a:br>
            <a:endParaRPr lang="en-US" sz="1800" u="sng" dirty="0"/>
          </a:p>
        </p:txBody>
      </p:sp>
      <p:sp>
        <p:nvSpPr>
          <p:cNvPr id="22" name="Text Box 4"/>
          <p:cNvSpPr txBox="1">
            <a:spLocks noChangeArrowheads="1"/>
          </p:cNvSpPr>
          <p:nvPr/>
        </p:nvSpPr>
        <p:spPr>
          <a:xfrm>
            <a:off x="3654944" y="2986549"/>
            <a:ext cx="1773923" cy="50783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 sz="9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9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9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9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9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000" dirty="0" smtClean="0"/>
              <a:t>Connect Acquisition Corp.</a:t>
            </a:r>
            <a:br>
              <a:rPr lang="en-US" sz="1000" dirty="0" smtClean="0"/>
            </a:br>
            <a:r>
              <a:rPr lang="en-US" dirty="0" smtClean="0"/>
              <a:t>(Delaware)</a:t>
            </a:r>
            <a:r>
              <a:rPr lang="en-US" sz="1100" dirty="0"/>
              <a:t/>
            </a:r>
            <a:br>
              <a:rPr lang="en-US" sz="1100" dirty="0"/>
            </a:br>
            <a:r>
              <a:rPr lang="en-US" sz="800" dirty="0" smtClean="0"/>
              <a:t>(“Connect”)</a:t>
            </a:r>
            <a:endParaRPr lang="en-US" sz="800" dirty="0"/>
          </a:p>
        </p:txBody>
      </p:sp>
      <p:sp>
        <p:nvSpPr>
          <p:cNvPr id="48" name="TextBox 321"/>
          <p:cNvSpPr txBox="1">
            <a:spLocks noChangeArrowheads="1"/>
          </p:cNvSpPr>
          <p:nvPr/>
        </p:nvSpPr>
        <p:spPr>
          <a:xfrm>
            <a:off x="558867" y="6169627"/>
            <a:ext cx="2973892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9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9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9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9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9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dirty="0" smtClean="0"/>
              <a:t>Unless indicated all </a:t>
            </a:r>
            <a:r>
              <a:rPr lang="en-US" dirty="0"/>
              <a:t>ownership percentages are 100%.</a:t>
            </a:r>
          </a:p>
        </p:txBody>
      </p:sp>
      <p:sp>
        <p:nvSpPr>
          <p:cNvPr id="10" name="Text Box 4"/>
          <p:cNvSpPr txBox="1">
            <a:spLocks noChangeArrowheads="1"/>
          </p:cNvSpPr>
          <p:nvPr/>
        </p:nvSpPr>
        <p:spPr>
          <a:xfrm>
            <a:off x="3254281" y="2285942"/>
            <a:ext cx="2575249" cy="51552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 sz="9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9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9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9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9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000" dirty="0" err="1" smtClean="0"/>
              <a:t>Securus</a:t>
            </a:r>
            <a:r>
              <a:rPr lang="en-US" sz="1000" dirty="0" smtClean="0"/>
              <a:t> Investment Holdings, LLC</a:t>
            </a:r>
            <a:r>
              <a:rPr lang="en-US" sz="1050" dirty="0" smtClean="0"/>
              <a:t/>
            </a:r>
            <a:br>
              <a:rPr lang="en-US" sz="1050" dirty="0" smtClean="0"/>
            </a:br>
            <a:r>
              <a:rPr lang="en-US" dirty="0" smtClean="0"/>
              <a:t>(Delaware)</a:t>
            </a:r>
            <a:r>
              <a:rPr lang="en-US" sz="1100" dirty="0"/>
              <a:t/>
            </a:r>
            <a:br>
              <a:rPr lang="en-US" sz="1100" dirty="0"/>
            </a:br>
            <a:r>
              <a:rPr lang="en-US" sz="800" dirty="0" smtClean="0"/>
              <a:t>(“Transferor”)</a:t>
            </a:r>
            <a:endParaRPr lang="en-US" sz="800" dirty="0"/>
          </a:p>
        </p:txBody>
      </p:sp>
      <p:cxnSp>
        <p:nvCxnSpPr>
          <p:cNvPr id="3" name="Straight Connector 2"/>
          <p:cNvCxnSpPr>
            <a:stCxn id="22" idx="0"/>
            <a:endCxn id="10" idx="2"/>
          </p:cNvCxnSpPr>
          <p:nvPr/>
        </p:nvCxnSpPr>
        <p:spPr>
          <a:xfrm flipV="1">
            <a:off x="4541906" y="2801468"/>
            <a:ext cx="0" cy="18508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 Box 4"/>
          <p:cNvSpPr txBox="1">
            <a:spLocks noChangeArrowheads="1"/>
          </p:cNvSpPr>
          <p:nvPr/>
        </p:nvSpPr>
        <p:spPr>
          <a:xfrm>
            <a:off x="3654944" y="3655758"/>
            <a:ext cx="1773923" cy="39241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 sz="9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9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9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9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9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000" dirty="0" err="1" smtClean="0"/>
              <a:t>Securus</a:t>
            </a:r>
            <a:r>
              <a:rPr lang="en-US" sz="1000" dirty="0" smtClean="0"/>
              <a:t> Holdings, Inc.</a:t>
            </a:r>
            <a:br>
              <a:rPr lang="en-US" sz="1000" dirty="0" smtClean="0"/>
            </a:br>
            <a:r>
              <a:rPr lang="en-US" dirty="0" smtClean="0"/>
              <a:t>(Delaware)</a:t>
            </a:r>
            <a:endParaRPr lang="en-US" sz="800" dirty="0"/>
          </a:p>
        </p:txBody>
      </p:sp>
      <p:sp>
        <p:nvSpPr>
          <p:cNvPr id="17" name="Text Box 4"/>
          <p:cNvSpPr txBox="1">
            <a:spLocks noChangeArrowheads="1"/>
          </p:cNvSpPr>
          <p:nvPr/>
        </p:nvSpPr>
        <p:spPr>
          <a:xfrm>
            <a:off x="3268277" y="4206641"/>
            <a:ext cx="2547257" cy="39241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 sz="9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9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9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9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9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000" dirty="0" err="1" smtClean="0"/>
              <a:t>Securus</a:t>
            </a:r>
            <a:r>
              <a:rPr lang="en-US" sz="1000" dirty="0" smtClean="0"/>
              <a:t> Technologies Holdings, Inc.</a:t>
            </a:r>
            <a:r>
              <a:rPr lang="en-US" sz="1050" dirty="0" smtClean="0"/>
              <a:t/>
            </a:r>
            <a:br>
              <a:rPr lang="en-US" sz="1050" dirty="0" smtClean="0"/>
            </a:br>
            <a:r>
              <a:rPr lang="en-US" dirty="0" smtClean="0"/>
              <a:t>(Delaware)</a:t>
            </a:r>
            <a:endParaRPr lang="en-US" sz="800" dirty="0"/>
          </a:p>
        </p:txBody>
      </p:sp>
      <p:cxnSp>
        <p:nvCxnSpPr>
          <p:cNvPr id="9" name="Straight Connector 8"/>
          <p:cNvCxnSpPr>
            <a:stCxn id="22" idx="2"/>
            <a:endCxn id="16" idx="0"/>
          </p:cNvCxnSpPr>
          <p:nvPr/>
        </p:nvCxnSpPr>
        <p:spPr>
          <a:xfrm>
            <a:off x="4541906" y="3494380"/>
            <a:ext cx="0" cy="16137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>
            <a:stCxn id="16" idx="2"/>
            <a:endCxn id="17" idx="0"/>
          </p:cNvCxnSpPr>
          <p:nvPr/>
        </p:nvCxnSpPr>
        <p:spPr>
          <a:xfrm>
            <a:off x="4541906" y="4048173"/>
            <a:ext cx="0" cy="15846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 Box 4"/>
          <p:cNvSpPr txBox="1">
            <a:spLocks noChangeArrowheads="1"/>
          </p:cNvSpPr>
          <p:nvPr/>
        </p:nvSpPr>
        <p:spPr>
          <a:xfrm>
            <a:off x="2213764" y="4923427"/>
            <a:ext cx="1902285" cy="50783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 sz="9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9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9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9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9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000" dirty="0" err="1" smtClean="0"/>
              <a:t>Securus</a:t>
            </a:r>
            <a:r>
              <a:rPr lang="en-US" sz="1000" dirty="0" smtClean="0"/>
              <a:t> Technologies, Inc.</a:t>
            </a:r>
            <a:br>
              <a:rPr lang="en-US" sz="1000" dirty="0" smtClean="0"/>
            </a:br>
            <a:r>
              <a:rPr lang="en-US" dirty="0" smtClean="0"/>
              <a:t>(Delaware)</a:t>
            </a:r>
            <a:br>
              <a:rPr lang="en-US" dirty="0" smtClean="0"/>
            </a:br>
            <a:r>
              <a:rPr lang="en-US" sz="800" dirty="0" smtClean="0"/>
              <a:t>(“</a:t>
            </a:r>
            <a:r>
              <a:rPr lang="en-US" sz="800" dirty="0" err="1" smtClean="0"/>
              <a:t>STI</a:t>
            </a:r>
            <a:r>
              <a:rPr lang="en-US" sz="800" dirty="0" smtClean="0"/>
              <a:t>”)</a:t>
            </a:r>
            <a:endParaRPr lang="en-US" sz="800" dirty="0"/>
          </a:p>
        </p:txBody>
      </p:sp>
      <p:sp>
        <p:nvSpPr>
          <p:cNvPr id="25" name="Text Box 4"/>
          <p:cNvSpPr txBox="1">
            <a:spLocks noChangeArrowheads="1"/>
          </p:cNvSpPr>
          <p:nvPr/>
        </p:nvSpPr>
        <p:spPr>
          <a:xfrm>
            <a:off x="5019672" y="4923426"/>
            <a:ext cx="1902285" cy="50783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 sz="9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9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9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9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9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000" dirty="0" smtClean="0"/>
              <a:t>T-</a:t>
            </a:r>
            <a:r>
              <a:rPr lang="en-US" sz="1000" dirty="0" err="1" smtClean="0"/>
              <a:t>NETIX</a:t>
            </a:r>
            <a:r>
              <a:rPr lang="en-US" sz="1000" dirty="0" smtClean="0"/>
              <a:t>, Inc.</a:t>
            </a:r>
            <a:br>
              <a:rPr lang="en-US" sz="1000" dirty="0" smtClean="0"/>
            </a:br>
            <a:r>
              <a:rPr lang="en-US" dirty="0" smtClean="0"/>
              <a:t>(Delaware)</a:t>
            </a:r>
            <a:br>
              <a:rPr lang="en-US" dirty="0" smtClean="0"/>
            </a:br>
            <a:r>
              <a:rPr lang="en-US" sz="800" dirty="0" smtClean="0"/>
              <a:t>(“</a:t>
            </a:r>
            <a:r>
              <a:rPr lang="en-US" sz="800" dirty="0" err="1" smtClean="0"/>
              <a:t>TNI</a:t>
            </a:r>
            <a:r>
              <a:rPr lang="en-US" sz="800" dirty="0" smtClean="0"/>
              <a:t>”)</a:t>
            </a:r>
            <a:endParaRPr lang="en-US" sz="800" dirty="0"/>
          </a:p>
        </p:txBody>
      </p:sp>
      <p:cxnSp>
        <p:nvCxnSpPr>
          <p:cNvPr id="21" name="Elbow Connector 20"/>
          <p:cNvCxnSpPr>
            <a:stCxn id="24" idx="0"/>
            <a:endCxn id="17" idx="2"/>
          </p:cNvCxnSpPr>
          <p:nvPr/>
        </p:nvCxnSpPr>
        <p:spPr>
          <a:xfrm rot="5400000" flipH="1" flipV="1">
            <a:off x="3691221" y="4072743"/>
            <a:ext cx="324371" cy="1376999"/>
          </a:xfrm>
          <a:prstGeom prst="bentConnector3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Elbow Connector 25"/>
          <p:cNvCxnSpPr>
            <a:stCxn id="17" idx="2"/>
            <a:endCxn id="25" idx="0"/>
          </p:cNvCxnSpPr>
          <p:nvPr/>
        </p:nvCxnSpPr>
        <p:spPr>
          <a:xfrm rot="16200000" flipH="1">
            <a:off x="5094175" y="4046786"/>
            <a:ext cx="324370" cy="1428909"/>
          </a:xfrm>
          <a:prstGeom prst="bentConnector3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 Box 4"/>
          <p:cNvSpPr txBox="1">
            <a:spLocks noChangeArrowheads="1"/>
          </p:cNvSpPr>
          <p:nvPr/>
        </p:nvSpPr>
        <p:spPr>
          <a:xfrm>
            <a:off x="4533899" y="5545340"/>
            <a:ext cx="2873829" cy="50783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 sz="9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9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9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9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9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000" dirty="0" smtClean="0"/>
              <a:t>T-</a:t>
            </a:r>
            <a:r>
              <a:rPr lang="en-US" sz="1000" dirty="0" err="1" smtClean="0"/>
              <a:t>NETIX</a:t>
            </a:r>
            <a:r>
              <a:rPr lang="en-US" sz="1000" dirty="0" smtClean="0"/>
              <a:t> Telecommunications Services, Inc.</a:t>
            </a:r>
            <a:br>
              <a:rPr lang="en-US" sz="1000" dirty="0" smtClean="0"/>
            </a:br>
            <a:r>
              <a:rPr lang="en-US" dirty="0" smtClean="0"/>
              <a:t>(Texas)</a:t>
            </a:r>
            <a:br>
              <a:rPr lang="en-US" dirty="0" smtClean="0"/>
            </a:br>
            <a:r>
              <a:rPr lang="en-US" sz="800" dirty="0" smtClean="0"/>
              <a:t>(“</a:t>
            </a:r>
            <a:r>
              <a:rPr lang="en-US" sz="800" dirty="0" err="1" smtClean="0"/>
              <a:t>TNTS</a:t>
            </a:r>
            <a:r>
              <a:rPr lang="en-US" sz="800" dirty="0" smtClean="0"/>
              <a:t>”)</a:t>
            </a:r>
            <a:endParaRPr lang="en-US" sz="800" dirty="0"/>
          </a:p>
        </p:txBody>
      </p:sp>
      <p:cxnSp>
        <p:nvCxnSpPr>
          <p:cNvPr id="28" name="Straight Connector 27"/>
          <p:cNvCxnSpPr>
            <a:stCxn id="25" idx="2"/>
            <a:endCxn id="30" idx="0"/>
          </p:cNvCxnSpPr>
          <p:nvPr/>
        </p:nvCxnSpPr>
        <p:spPr>
          <a:xfrm flipH="1">
            <a:off x="5970814" y="5431257"/>
            <a:ext cx="1" cy="11408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ext Box 4"/>
          <p:cNvSpPr txBox="1">
            <a:spLocks noChangeArrowheads="1"/>
          </p:cNvSpPr>
          <p:nvPr/>
        </p:nvSpPr>
        <p:spPr>
          <a:xfrm>
            <a:off x="3518407" y="1122550"/>
            <a:ext cx="2030985" cy="24622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 sz="9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9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9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9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9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000" dirty="0" err="1" smtClean="0"/>
              <a:t>ABRY</a:t>
            </a:r>
            <a:r>
              <a:rPr lang="en-US" sz="1000" dirty="0" smtClean="0"/>
              <a:t> Partners VII, LP</a:t>
            </a:r>
            <a:endParaRPr lang="en-US" sz="800" dirty="0"/>
          </a:p>
        </p:txBody>
      </p:sp>
      <p:cxnSp>
        <p:nvCxnSpPr>
          <p:cNvPr id="47" name="Straight Connector 46"/>
          <p:cNvCxnSpPr>
            <a:stCxn id="10" idx="0"/>
            <a:endCxn id="49" idx="2"/>
          </p:cNvCxnSpPr>
          <p:nvPr/>
        </p:nvCxnSpPr>
        <p:spPr>
          <a:xfrm flipH="1" flipV="1">
            <a:off x="4533900" y="1368771"/>
            <a:ext cx="8006" cy="91717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 Box 4"/>
          <p:cNvSpPr txBox="1">
            <a:spLocks noChangeArrowheads="1"/>
          </p:cNvSpPr>
          <p:nvPr/>
        </p:nvSpPr>
        <p:spPr>
          <a:xfrm>
            <a:off x="1287061" y="1151839"/>
            <a:ext cx="2030985" cy="40011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 sz="9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9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9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9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9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000" dirty="0" err="1" smtClean="0"/>
              <a:t>HarbourVest</a:t>
            </a:r>
            <a:r>
              <a:rPr lang="en-US" sz="1000" dirty="0" smtClean="0"/>
              <a:t> Partners 2013 Direct Fund L.P.</a:t>
            </a:r>
            <a:endParaRPr lang="en-US" sz="800" dirty="0"/>
          </a:p>
        </p:txBody>
      </p:sp>
      <p:cxnSp>
        <p:nvCxnSpPr>
          <p:cNvPr id="53" name="Elbow Connector 52"/>
          <p:cNvCxnSpPr>
            <a:stCxn id="54" idx="2"/>
            <a:endCxn id="10" idx="0"/>
          </p:cNvCxnSpPr>
          <p:nvPr/>
        </p:nvCxnSpPr>
        <p:spPr>
          <a:xfrm rot="16200000" flipH="1">
            <a:off x="3055234" y="799269"/>
            <a:ext cx="733993" cy="2239352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 Box 4"/>
          <p:cNvSpPr txBox="1">
            <a:spLocks noChangeArrowheads="1"/>
          </p:cNvSpPr>
          <p:nvPr/>
        </p:nvSpPr>
        <p:spPr>
          <a:xfrm>
            <a:off x="5703551" y="1305728"/>
            <a:ext cx="2030985" cy="24622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 sz="9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9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9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9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9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000" dirty="0" smtClean="0"/>
              <a:t>Red Oak Investments LLC</a:t>
            </a:r>
            <a:endParaRPr lang="en-US" sz="800" dirty="0"/>
          </a:p>
        </p:txBody>
      </p:sp>
      <p:cxnSp>
        <p:nvCxnSpPr>
          <p:cNvPr id="57" name="Elbow Connector 56"/>
          <p:cNvCxnSpPr>
            <a:stCxn id="10" idx="0"/>
            <a:endCxn id="58" idx="2"/>
          </p:cNvCxnSpPr>
          <p:nvPr/>
        </p:nvCxnSpPr>
        <p:spPr>
          <a:xfrm rot="5400000" flipH="1" flipV="1">
            <a:off x="5263479" y="830377"/>
            <a:ext cx="733993" cy="2177138"/>
          </a:xfrm>
          <a:prstGeom prst="bentConnector3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TextBox 61"/>
          <p:cNvSpPr txBox="1"/>
          <p:nvPr/>
        </p:nvSpPr>
        <p:spPr>
          <a:xfrm>
            <a:off x="2079248" y="1704245"/>
            <a:ext cx="446612" cy="123111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11.94%</a:t>
            </a:r>
            <a:endParaRPr lang="en-US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6485678" y="1704245"/>
            <a:ext cx="446612" cy="123111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11.58%</a:t>
            </a:r>
            <a:endParaRPr lang="en-US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4310593" y="1636666"/>
            <a:ext cx="446612" cy="123111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60.35%</a:t>
            </a:r>
            <a:endParaRPr lang="en-US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0" name="Text Box 29"/>
          <p:cNvSpPr txBox="1">
            <a:spLocks noChangeArrowheads="1"/>
          </p:cNvSpPr>
          <p:nvPr/>
        </p:nvSpPr>
        <p:spPr bwMode="auto">
          <a:xfrm>
            <a:off x="463902" y="2989512"/>
            <a:ext cx="2958328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9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9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9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9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9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sz="800" dirty="0"/>
              <a:t>* The </a:t>
            </a:r>
            <a:r>
              <a:rPr lang="en-US" sz="800" dirty="0" smtClean="0"/>
              <a:t>entities </a:t>
            </a:r>
            <a:r>
              <a:rPr lang="en-US" sz="800" dirty="0"/>
              <a:t>listed herein only </a:t>
            </a:r>
            <a:r>
              <a:rPr lang="en-US" sz="800" dirty="0" smtClean="0"/>
              <a:t>include Connect and its subsidiaries that (</a:t>
            </a:r>
            <a:r>
              <a:rPr lang="en-US" sz="800" dirty="0"/>
              <a:t>1) </a:t>
            </a:r>
            <a:r>
              <a:rPr lang="en-US" sz="800" dirty="0" smtClean="0"/>
              <a:t>hold authorization </a:t>
            </a:r>
            <a:r>
              <a:rPr lang="en-US" sz="800" dirty="0"/>
              <a:t>to provide </a:t>
            </a:r>
            <a:r>
              <a:rPr lang="en-US" sz="800" dirty="0" smtClean="0"/>
              <a:t>intrastate, interstate, international or wireless telecommunications services or (2) are </a:t>
            </a:r>
            <a:r>
              <a:rPr lang="en-US" sz="800" dirty="0"/>
              <a:t>in the chain of ownership of those </a:t>
            </a:r>
            <a:r>
              <a:rPr lang="en-US" sz="800" dirty="0" smtClean="0"/>
              <a:t>entities. The chart excludes subsidiaries Connect that do not hold authorization to provide telecommunications services in the United States.</a:t>
            </a:r>
            <a:endParaRPr lang="en-US" sz="800" dirty="0"/>
          </a:p>
        </p:txBody>
      </p:sp>
      <p:sp>
        <p:nvSpPr>
          <p:cNvPr id="71" name="Text Box 4"/>
          <p:cNvSpPr txBox="1">
            <a:spLocks noChangeArrowheads="1"/>
          </p:cNvSpPr>
          <p:nvPr/>
        </p:nvSpPr>
        <p:spPr>
          <a:xfrm>
            <a:off x="2213764" y="5643001"/>
            <a:ext cx="1902285" cy="38472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 sz="9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9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9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9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9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000" dirty="0" err="1" smtClean="0"/>
              <a:t>CellBlox</a:t>
            </a:r>
            <a:r>
              <a:rPr lang="en-US" sz="1000" dirty="0" smtClean="0"/>
              <a:t> Acquisitions, LLC.</a:t>
            </a:r>
            <a:br>
              <a:rPr lang="en-US" sz="1000" dirty="0" smtClean="0"/>
            </a:br>
            <a:r>
              <a:rPr lang="en-US" dirty="0" smtClean="0"/>
              <a:t>(Delaware)</a:t>
            </a:r>
            <a:endParaRPr lang="en-US" sz="800" dirty="0"/>
          </a:p>
        </p:txBody>
      </p:sp>
      <p:cxnSp>
        <p:nvCxnSpPr>
          <p:cNvPr id="72" name="Straight Connector 71"/>
          <p:cNvCxnSpPr>
            <a:stCxn id="71" idx="0"/>
            <a:endCxn id="24" idx="2"/>
          </p:cNvCxnSpPr>
          <p:nvPr/>
        </p:nvCxnSpPr>
        <p:spPr>
          <a:xfrm flipV="1">
            <a:off x="3164907" y="5431258"/>
            <a:ext cx="0" cy="21174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172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45" name="TextBox 321"/>
          <p:cNvSpPr txBox="1">
            <a:spLocks noChangeArrowheads="1"/>
          </p:cNvSpPr>
          <p:nvPr/>
        </p:nvSpPr>
        <p:spPr>
          <a:xfrm>
            <a:off x="558867" y="6169627"/>
            <a:ext cx="2973892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9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9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9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9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9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dirty="0" smtClean="0"/>
              <a:t>Unless indicated all </a:t>
            </a:r>
            <a:r>
              <a:rPr lang="en-US" dirty="0"/>
              <a:t>ownership percentages are 100%.</a:t>
            </a:r>
          </a:p>
        </p:txBody>
      </p:sp>
      <p:sp>
        <p:nvSpPr>
          <p:cNvPr id="4146" name="TextBox 49"/>
          <p:cNvSpPr txBox="1">
            <a:spLocks noChangeArrowheads="1"/>
          </p:cNvSpPr>
          <p:nvPr/>
        </p:nvSpPr>
        <p:spPr>
          <a:xfrm>
            <a:off x="3802074" y="6400050"/>
            <a:ext cx="1479665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9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9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9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9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9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dirty="0" smtClean="0"/>
              <a:t>Exhibit A – Page 2</a:t>
            </a:r>
            <a:endParaRPr lang="en-US" dirty="0"/>
          </a:p>
        </p:txBody>
      </p:sp>
      <p:sp>
        <p:nvSpPr>
          <p:cNvPr id="19" name="Text Box 46"/>
          <p:cNvSpPr txBox="1">
            <a:spLocks noChangeArrowheads="1"/>
          </p:cNvSpPr>
          <p:nvPr/>
        </p:nvSpPr>
        <p:spPr>
          <a:xfrm>
            <a:off x="88970" y="367983"/>
            <a:ext cx="889635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9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9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9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9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9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 u="sng" dirty="0" smtClean="0"/>
              <a:t>Post-Transaction</a:t>
            </a:r>
            <a:r>
              <a:rPr lang="en-US" sz="1600" i="1" u="sng" dirty="0" smtClean="0"/>
              <a:t> </a:t>
            </a:r>
            <a:r>
              <a:rPr lang="en-US" sz="1600" u="sng" dirty="0" smtClean="0"/>
              <a:t>Ownership </a:t>
            </a:r>
            <a:r>
              <a:rPr lang="en-US" sz="1600" u="sng" dirty="0"/>
              <a:t>Structure of </a:t>
            </a:r>
            <a:r>
              <a:rPr lang="en-US" sz="1600" u="sng" dirty="0" err="1" smtClean="0"/>
              <a:t>STI</a:t>
            </a:r>
            <a:r>
              <a:rPr lang="en-US" sz="1600" dirty="0" smtClean="0"/>
              <a:t>*</a:t>
            </a:r>
            <a:endParaRPr lang="en-US" sz="1600" dirty="0"/>
          </a:p>
        </p:txBody>
      </p:sp>
      <p:sp>
        <p:nvSpPr>
          <p:cNvPr id="55" name="Text Box 4"/>
          <p:cNvSpPr txBox="1">
            <a:spLocks noChangeArrowheads="1"/>
          </p:cNvSpPr>
          <p:nvPr/>
        </p:nvSpPr>
        <p:spPr>
          <a:xfrm>
            <a:off x="3681235" y="3536938"/>
            <a:ext cx="1773923" cy="48474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 sz="9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9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9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9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9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dirty="0" smtClean="0"/>
              <a:t>Connect Acquisition Corp.</a:t>
            </a:r>
            <a:br>
              <a:rPr lang="en-US" dirty="0" smtClean="0"/>
            </a:br>
            <a:r>
              <a:rPr lang="en-US" sz="850" dirty="0" smtClean="0"/>
              <a:t>(Delaware)</a:t>
            </a:r>
            <a:r>
              <a:rPr lang="en-US" sz="1100" dirty="0"/>
              <a:t/>
            </a:r>
            <a:br>
              <a:rPr lang="en-US" sz="1100" dirty="0"/>
            </a:br>
            <a:r>
              <a:rPr lang="en-US" sz="800" dirty="0" smtClean="0"/>
              <a:t>(“Connect”)</a:t>
            </a:r>
            <a:endParaRPr lang="en-US" sz="800" dirty="0"/>
          </a:p>
        </p:txBody>
      </p:sp>
      <p:sp>
        <p:nvSpPr>
          <p:cNvPr id="56" name="Text Box 4"/>
          <p:cNvSpPr txBox="1">
            <a:spLocks noChangeArrowheads="1"/>
          </p:cNvSpPr>
          <p:nvPr/>
        </p:nvSpPr>
        <p:spPr>
          <a:xfrm>
            <a:off x="3681570" y="4136423"/>
            <a:ext cx="1773923" cy="36933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 sz="9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9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9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9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9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dirty="0" err="1" smtClean="0"/>
              <a:t>Securus</a:t>
            </a:r>
            <a:r>
              <a:rPr lang="en-US" dirty="0" smtClean="0"/>
              <a:t> Holdings, Inc.</a:t>
            </a:r>
            <a:br>
              <a:rPr lang="en-US" dirty="0" smtClean="0"/>
            </a:br>
            <a:r>
              <a:rPr lang="en-US" sz="850" dirty="0" smtClean="0"/>
              <a:t>(Delaware)</a:t>
            </a:r>
            <a:endParaRPr lang="en-US" sz="850" dirty="0"/>
          </a:p>
        </p:txBody>
      </p:sp>
      <p:sp>
        <p:nvSpPr>
          <p:cNvPr id="57" name="Text Box 4"/>
          <p:cNvSpPr txBox="1">
            <a:spLocks noChangeArrowheads="1"/>
          </p:cNvSpPr>
          <p:nvPr/>
        </p:nvSpPr>
        <p:spPr>
          <a:xfrm>
            <a:off x="3294903" y="4590015"/>
            <a:ext cx="2547257" cy="3616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 sz="9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9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9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9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9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dirty="0" err="1" smtClean="0"/>
              <a:t>Securus</a:t>
            </a:r>
            <a:r>
              <a:rPr lang="en-US" dirty="0" smtClean="0"/>
              <a:t> Technologies Holdings, Inc.</a:t>
            </a:r>
            <a:br>
              <a:rPr lang="en-US" dirty="0" smtClean="0"/>
            </a:br>
            <a:r>
              <a:rPr lang="en-US" sz="850" dirty="0" smtClean="0"/>
              <a:t>(Delaware)</a:t>
            </a:r>
            <a:endParaRPr lang="en-US" sz="850" dirty="0"/>
          </a:p>
        </p:txBody>
      </p:sp>
      <p:cxnSp>
        <p:nvCxnSpPr>
          <p:cNvPr id="58" name="Straight Connector 57"/>
          <p:cNvCxnSpPr>
            <a:stCxn id="55" idx="2"/>
            <a:endCxn id="56" idx="0"/>
          </p:cNvCxnSpPr>
          <p:nvPr/>
        </p:nvCxnSpPr>
        <p:spPr>
          <a:xfrm>
            <a:off x="4568197" y="4021686"/>
            <a:ext cx="335" cy="11473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>
            <a:stCxn id="56" idx="2"/>
            <a:endCxn id="57" idx="0"/>
          </p:cNvCxnSpPr>
          <p:nvPr/>
        </p:nvCxnSpPr>
        <p:spPr>
          <a:xfrm>
            <a:off x="4568532" y="4505755"/>
            <a:ext cx="0" cy="8426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Text Box 4"/>
          <p:cNvSpPr txBox="1">
            <a:spLocks noChangeArrowheads="1"/>
          </p:cNvSpPr>
          <p:nvPr/>
        </p:nvSpPr>
        <p:spPr>
          <a:xfrm>
            <a:off x="2240390" y="5192866"/>
            <a:ext cx="1902285" cy="48474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 sz="9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9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9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9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9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dirty="0" err="1" smtClean="0"/>
              <a:t>Securus</a:t>
            </a:r>
            <a:r>
              <a:rPr lang="en-US" dirty="0" smtClean="0"/>
              <a:t> Technologies, Inc.</a:t>
            </a:r>
            <a:br>
              <a:rPr lang="en-US" dirty="0" smtClean="0"/>
            </a:br>
            <a:r>
              <a:rPr lang="en-US" sz="850" dirty="0" smtClean="0"/>
              <a:t>(Delaware)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800" dirty="0" smtClean="0"/>
              <a:t>(“</a:t>
            </a:r>
            <a:r>
              <a:rPr lang="en-US" sz="800" dirty="0" err="1" smtClean="0"/>
              <a:t>STI</a:t>
            </a:r>
            <a:r>
              <a:rPr lang="en-US" sz="800" dirty="0" smtClean="0"/>
              <a:t>”)</a:t>
            </a:r>
            <a:endParaRPr lang="en-US" sz="800" dirty="0"/>
          </a:p>
        </p:txBody>
      </p:sp>
      <p:sp>
        <p:nvSpPr>
          <p:cNvPr id="79" name="Text Box 4"/>
          <p:cNvSpPr txBox="1">
            <a:spLocks noChangeArrowheads="1"/>
          </p:cNvSpPr>
          <p:nvPr/>
        </p:nvSpPr>
        <p:spPr>
          <a:xfrm>
            <a:off x="5046296" y="5192866"/>
            <a:ext cx="1902285" cy="48474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 sz="9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9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9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9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9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dirty="0" smtClean="0"/>
              <a:t>T-</a:t>
            </a:r>
            <a:r>
              <a:rPr lang="en-US" dirty="0" err="1" smtClean="0"/>
              <a:t>NETIX</a:t>
            </a:r>
            <a:r>
              <a:rPr lang="en-US" dirty="0" smtClean="0"/>
              <a:t>, Inc.</a:t>
            </a:r>
            <a:br>
              <a:rPr lang="en-US" dirty="0" smtClean="0"/>
            </a:br>
            <a:r>
              <a:rPr lang="en-US" sz="850" dirty="0" smtClean="0"/>
              <a:t>(Delaware)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800" dirty="0" smtClean="0"/>
              <a:t>(“</a:t>
            </a:r>
            <a:r>
              <a:rPr lang="en-US" sz="800" dirty="0" err="1" smtClean="0"/>
              <a:t>TNI</a:t>
            </a:r>
            <a:r>
              <a:rPr lang="en-US" sz="800" dirty="0" smtClean="0"/>
              <a:t>”)</a:t>
            </a:r>
            <a:endParaRPr lang="en-US" sz="800" dirty="0"/>
          </a:p>
        </p:txBody>
      </p:sp>
      <p:cxnSp>
        <p:nvCxnSpPr>
          <p:cNvPr id="80" name="Elbow Connector 79"/>
          <p:cNvCxnSpPr>
            <a:stCxn id="62" idx="0"/>
            <a:endCxn id="57" idx="2"/>
          </p:cNvCxnSpPr>
          <p:nvPr/>
        </p:nvCxnSpPr>
        <p:spPr>
          <a:xfrm rot="5400000" flipH="1" flipV="1">
            <a:off x="3759425" y="4383760"/>
            <a:ext cx="241214" cy="1376999"/>
          </a:xfrm>
          <a:prstGeom prst="bentConnector3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Elbow Connector 80"/>
          <p:cNvCxnSpPr>
            <a:stCxn id="57" idx="2"/>
            <a:endCxn id="79" idx="0"/>
          </p:cNvCxnSpPr>
          <p:nvPr/>
        </p:nvCxnSpPr>
        <p:spPr>
          <a:xfrm rot="16200000" flipH="1">
            <a:off x="5162378" y="4357805"/>
            <a:ext cx="241214" cy="1428907"/>
          </a:xfrm>
          <a:prstGeom prst="bentConnector3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Text Box 4"/>
          <p:cNvSpPr txBox="1">
            <a:spLocks noChangeArrowheads="1"/>
          </p:cNvSpPr>
          <p:nvPr/>
        </p:nvSpPr>
        <p:spPr>
          <a:xfrm>
            <a:off x="4560525" y="5787296"/>
            <a:ext cx="2873829" cy="48474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 sz="9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9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9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9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9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dirty="0" smtClean="0"/>
              <a:t>T-</a:t>
            </a:r>
            <a:r>
              <a:rPr lang="en-US" dirty="0" err="1" smtClean="0"/>
              <a:t>NETIX</a:t>
            </a:r>
            <a:r>
              <a:rPr lang="en-US" dirty="0" smtClean="0"/>
              <a:t> Telecommunications Services, Inc.</a:t>
            </a:r>
            <a:br>
              <a:rPr lang="en-US" dirty="0" smtClean="0"/>
            </a:br>
            <a:r>
              <a:rPr lang="en-US" sz="850" dirty="0" smtClean="0"/>
              <a:t>(Texas)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800" dirty="0" smtClean="0"/>
              <a:t>(“</a:t>
            </a:r>
            <a:r>
              <a:rPr lang="en-US" sz="800" dirty="0" err="1" smtClean="0"/>
              <a:t>TNTS</a:t>
            </a:r>
            <a:r>
              <a:rPr lang="en-US" sz="800" dirty="0" smtClean="0"/>
              <a:t>”)</a:t>
            </a:r>
            <a:endParaRPr lang="en-US" sz="800" dirty="0"/>
          </a:p>
        </p:txBody>
      </p:sp>
      <p:cxnSp>
        <p:nvCxnSpPr>
          <p:cNvPr id="84" name="Straight Connector 83"/>
          <p:cNvCxnSpPr>
            <a:stCxn id="79" idx="2"/>
            <a:endCxn id="82" idx="0"/>
          </p:cNvCxnSpPr>
          <p:nvPr/>
        </p:nvCxnSpPr>
        <p:spPr>
          <a:xfrm>
            <a:off x="5997439" y="5677614"/>
            <a:ext cx="1" cy="10968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Text Box 4"/>
          <p:cNvSpPr txBox="1">
            <a:spLocks noChangeArrowheads="1"/>
          </p:cNvSpPr>
          <p:nvPr/>
        </p:nvSpPr>
        <p:spPr>
          <a:xfrm>
            <a:off x="3603957" y="2916398"/>
            <a:ext cx="1929149" cy="48474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 sz="9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9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9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9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9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dirty="0" err="1" smtClean="0"/>
              <a:t>SCRS</a:t>
            </a:r>
            <a:r>
              <a:rPr lang="en-US" dirty="0" smtClean="0"/>
              <a:t> Acquisition Corporation</a:t>
            </a:r>
            <a:br>
              <a:rPr lang="en-US" dirty="0" smtClean="0"/>
            </a:br>
            <a:r>
              <a:rPr lang="en-US" sz="850" dirty="0" smtClean="0"/>
              <a:t>(Delaware)</a:t>
            </a:r>
            <a:r>
              <a:rPr lang="en-US" sz="850" dirty="0"/>
              <a:t/>
            </a:r>
            <a:br>
              <a:rPr lang="en-US" sz="850" dirty="0"/>
            </a:br>
            <a:r>
              <a:rPr lang="en-US" sz="800" dirty="0" smtClean="0"/>
              <a:t>(“Transferee”)</a:t>
            </a:r>
            <a:endParaRPr lang="en-US" sz="800" dirty="0"/>
          </a:p>
        </p:txBody>
      </p:sp>
      <p:cxnSp>
        <p:nvCxnSpPr>
          <p:cNvPr id="6" name="Straight Connector 5"/>
          <p:cNvCxnSpPr>
            <a:stCxn id="87" idx="2"/>
            <a:endCxn id="55" idx="0"/>
          </p:cNvCxnSpPr>
          <p:nvPr/>
        </p:nvCxnSpPr>
        <p:spPr>
          <a:xfrm flipH="1">
            <a:off x="4568197" y="3401146"/>
            <a:ext cx="335" cy="13579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Text Box 4"/>
          <p:cNvSpPr txBox="1">
            <a:spLocks noChangeArrowheads="1"/>
          </p:cNvSpPr>
          <p:nvPr/>
        </p:nvSpPr>
        <p:spPr>
          <a:xfrm>
            <a:off x="3165577" y="2427757"/>
            <a:ext cx="2805906" cy="36933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 sz="9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9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9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9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9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dirty="0" err="1" smtClean="0"/>
              <a:t>SCRS</a:t>
            </a:r>
            <a:r>
              <a:rPr lang="en-US" dirty="0" smtClean="0"/>
              <a:t> Intermediate Holding II Corporation</a:t>
            </a: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en-US" sz="850" dirty="0" smtClean="0"/>
              <a:t>(Delaware)</a:t>
            </a:r>
            <a:endParaRPr lang="en-US" sz="850" dirty="0"/>
          </a:p>
        </p:txBody>
      </p:sp>
      <p:sp>
        <p:nvSpPr>
          <p:cNvPr id="89" name="Text Box 4"/>
          <p:cNvSpPr txBox="1">
            <a:spLocks noChangeArrowheads="1"/>
          </p:cNvSpPr>
          <p:nvPr/>
        </p:nvSpPr>
        <p:spPr>
          <a:xfrm>
            <a:off x="3165243" y="1970444"/>
            <a:ext cx="2805906" cy="36933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 sz="9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9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9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9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9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dirty="0" err="1" smtClean="0"/>
              <a:t>SCRS</a:t>
            </a:r>
            <a:r>
              <a:rPr lang="en-US" dirty="0" smtClean="0"/>
              <a:t> Intermediate Holding Corporation</a:t>
            </a:r>
            <a:br>
              <a:rPr lang="en-US" dirty="0" smtClean="0"/>
            </a:br>
            <a:r>
              <a:rPr lang="en-US" sz="850" dirty="0" smtClean="0"/>
              <a:t>(Delaware)</a:t>
            </a:r>
            <a:endParaRPr lang="en-US" sz="850" dirty="0"/>
          </a:p>
        </p:txBody>
      </p:sp>
      <p:cxnSp>
        <p:nvCxnSpPr>
          <p:cNvPr id="18" name="Straight Connector 17"/>
          <p:cNvCxnSpPr>
            <a:stCxn id="87" idx="0"/>
            <a:endCxn id="88" idx="2"/>
          </p:cNvCxnSpPr>
          <p:nvPr/>
        </p:nvCxnSpPr>
        <p:spPr>
          <a:xfrm flipH="1" flipV="1">
            <a:off x="4568530" y="2797089"/>
            <a:ext cx="2" cy="11930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stCxn id="89" idx="2"/>
            <a:endCxn id="88" idx="0"/>
          </p:cNvCxnSpPr>
          <p:nvPr/>
        </p:nvCxnSpPr>
        <p:spPr>
          <a:xfrm>
            <a:off x="4568196" y="2339776"/>
            <a:ext cx="334" cy="8798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0" name="Text Box 4"/>
          <p:cNvSpPr txBox="1">
            <a:spLocks noChangeArrowheads="1"/>
          </p:cNvSpPr>
          <p:nvPr/>
        </p:nvSpPr>
        <p:spPr>
          <a:xfrm>
            <a:off x="3165579" y="1381558"/>
            <a:ext cx="2805906" cy="49244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 sz="9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9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9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9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9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dirty="0" err="1" smtClean="0"/>
              <a:t>SCRS</a:t>
            </a:r>
            <a:r>
              <a:rPr lang="en-US" dirty="0" smtClean="0"/>
              <a:t> Holding Corporation</a:t>
            </a: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en-US" sz="850" dirty="0" smtClean="0"/>
              <a:t>(Delaware)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800" dirty="0" smtClean="0"/>
              <a:t>(“</a:t>
            </a:r>
            <a:r>
              <a:rPr lang="en-US" sz="800" dirty="0" err="1" smtClean="0"/>
              <a:t>SCRS</a:t>
            </a:r>
            <a:r>
              <a:rPr lang="en-US" sz="800" dirty="0" smtClean="0"/>
              <a:t> Parent”)</a:t>
            </a:r>
            <a:endParaRPr lang="en-US" sz="800" dirty="0"/>
          </a:p>
        </p:txBody>
      </p:sp>
      <p:cxnSp>
        <p:nvCxnSpPr>
          <p:cNvPr id="30" name="Straight Connector 29"/>
          <p:cNvCxnSpPr>
            <a:stCxn id="89" idx="0"/>
            <a:endCxn id="90" idx="2"/>
          </p:cNvCxnSpPr>
          <p:nvPr/>
        </p:nvCxnSpPr>
        <p:spPr>
          <a:xfrm flipV="1">
            <a:off x="4568196" y="1874001"/>
            <a:ext cx="336" cy="9644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2" name="Text Box 29"/>
          <p:cNvSpPr txBox="1">
            <a:spLocks noChangeArrowheads="1"/>
          </p:cNvSpPr>
          <p:nvPr/>
        </p:nvSpPr>
        <p:spPr bwMode="auto">
          <a:xfrm>
            <a:off x="463902" y="2989512"/>
            <a:ext cx="2958328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9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9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9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9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9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sz="800" dirty="0"/>
              <a:t>* The </a:t>
            </a:r>
            <a:r>
              <a:rPr lang="en-US" sz="800" dirty="0" smtClean="0"/>
              <a:t>entities </a:t>
            </a:r>
            <a:r>
              <a:rPr lang="en-US" sz="800" dirty="0"/>
              <a:t>listed herein only </a:t>
            </a:r>
            <a:r>
              <a:rPr lang="en-US" sz="800" dirty="0" smtClean="0"/>
              <a:t>include Connect and its subsidiaries that (</a:t>
            </a:r>
            <a:r>
              <a:rPr lang="en-US" sz="800" dirty="0"/>
              <a:t>1) </a:t>
            </a:r>
            <a:r>
              <a:rPr lang="en-US" sz="800" dirty="0" smtClean="0"/>
              <a:t>hold authorization </a:t>
            </a:r>
            <a:r>
              <a:rPr lang="en-US" sz="800" dirty="0"/>
              <a:t>to provide </a:t>
            </a:r>
            <a:r>
              <a:rPr lang="en-US" sz="800" dirty="0" smtClean="0"/>
              <a:t>intrastate, interstate, international or wireless telecommunications services or (2) are </a:t>
            </a:r>
            <a:r>
              <a:rPr lang="en-US" sz="800" dirty="0"/>
              <a:t>in the chain of ownership of those </a:t>
            </a:r>
            <a:r>
              <a:rPr lang="en-US" sz="800" dirty="0" smtClean="0"/>
              <a:t>entities. The chart excludes subsidiaries Connect that do not hold authorization to provide telecommunications services in the United States.</a:t>
            </a:r>
            <a:endParaRPr lang="en-US" sz="800" dirty="0"/>
          </a:p>
        </p:txBody>
      </p:sp>
      <p:sp>
        <p:nvSpPr>
          <p:cNvPr id="133" name="Text Box 4"/>
          <p:cNvSpPr txBox="1">
            <a:spLocks noChangeArrowheads="1"/>
          </p:cNvSpPr>
          <p:nvPr/>
        </p:nvSpPr>
        <p:spPr>
          <a:xfrm>
            <a:off x="2240390" y="5787296"/>
            <a:ext cx="1902285" cy="38472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 sz="9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9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9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9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9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dirty="0" err="1" smtClean="0"/>
              <a:t>CellBlox</a:t>
            </a:r>
            <a:r>
              <a:rPr lang="en-US" dirty="0" smtClean="0"/>
              <a:t> Acquisitions, LLC</a:t>
            </a:r>
            <a:r>
              <a:rPr lang="en-US" sz="1000" dirty="0" smtClean="0"/>
              <a:t>.</a:t>
            </a:r>
            <a:br>
              <a:rPr lang="en-US" sz="1000" dirty="0" smtClean="0"/>
            </a:br>
            <a:r>
              <a:rPr lang="en-US" sz="850" dirty="0" smtClean="0"/>
              <a:t>(Delaware)</a:t>
            </a:r>
            <a:endParaRPr lang="en-US" sz="850" dirty="0"/>
          </a:p>
        </p:txBody>
      </p:sp>
      <p:cxnSp>
        <p:nvCxnSpPr>
          <p:cNvPr id="4131" name="Straight Connector 4130"/>
          <p:cNvCxnSpPr>
            <a:stCxn id="133" idx="0"/>
            <a:endCxn id="62" idx="2"/>
          </p:cNvCxnSpPr>
          <p:nvPr/>
        </p:nvCxnSpPr>
        <p:spPr>
          <a:xfrm flipV="1">
            <a:off x="3191533" y="5677614"/>
            <a:ext cx="0" cy="10968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 Box 4"/>
          <p:cNvSpPr txBox="1">
            <a:spLocks noChangeArrowheads="1"/>
          </p:cNvSpPr>
          <p:nvPr/>
        </p:nvSpPr>
        <p:spPr>
          <a:xfrm>
            <a:off x="3442083" y="712115"/>
            <a:ext cx="2252898" cy="3616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 sz="9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9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9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9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9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dirty="0" smtClean="0"/>
              <a:t>Platinum Equity Capital Partners IV, L.P.</a:t>
            </a: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en-US" sz="850" dirty="0" smtClean="0"/>
              <a:t>(Delaware)</a:t>
            </a:r>
            <a:endParaRPr lang="en-US" sz="800" dirty="0"/>
          </a:p>
        </p:txBody>
      </p:sp>
      <p:cxnSp>
        <p:nvCxnSpPr>
          <p:cNvPr id="3" name="Straight Connector 2"/>
          <p:cNvCxnSpPr>
            <a:stCxn id="90" idx="0"/>
            <a:endCxn id="29" idx="2"/>
          </p:cNvCxnSpPr>
          <p:nvPr/>
        </p:nvCxnSpPr>
        <p:spPr>
          <a:xfrm flipV="1">
            <a:off x="4568532" y="1073752"/>
            <a:ext cx="0" cy="30780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3880032" y="1110908"/>
            <a:ext cx="688500" cy="24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r>
              <a:rPr lang="en-US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Up to </a:t>
            </a:r>
            <a:br>
              <a:rPr lang="en-US" sz="8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Approx. </a:t>
            </a:r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  <a:r>
              <a:rPr lang="en-US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3%</a:t>
            </a:r>
            <a:endParaRPr lang="en-US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4826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NET" val="4.0.30319.1022"/>
  <p:tag name="AS_OS" val="Microsoft Windows NT 6.1.7601 Service Pack 1"/>
  <p:tag name="AS_RELEASE_DATE" val="2013.10.24"/>
  <p:tag name="AS_TITLE" val="Aspose.Slides for .NET 4.0"/>
  <p:tag name="AS_VERSION" val="8.0.0.0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/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>
    <a:lnDef>
      <a:spPr>
        <a:ln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Uigh" typeface="Microsoft Uighur"/>
        <a:font script="Beng" typeface="Vrinda"/>
        <a:font script="Thai" typeface="Angsana New"/>
        <a:font script="Mlym" typeface="Kartika"/>
        <a:font script="Taml" typeface="Latha"/>
        <a:font script="Yiii" typeface="Microsoft Yi Baiti"/>
        <a:font script="Cher" typeface="Plantagenet Cherokee"/>
        <a:font script="Gujr" typeface="Shruti"/>
        <a:font script="Viet" typeface="Times New Roman"/>
        <a:font script="Mong" typeface="Mongolian Baiti"/>
        <a:font script="Arab" typeface="Times New Roman"/>
        <a:font script="Hebr" typeface="Times New Roman"/>
        <a:font script="Telu" typeface="Gautami"/>
        <a:font script="Ethi" typeface="Nyala"/>
        <a:font script="Jpan" typeface="ＭＳ Ｐゴシック"/>
        <a:font script="Sinh" typeface="Iskoola Pota"/>
        <a:font script="Deva" typeface="Mangal"/>
        <a:font script="Knda" typeface="Tunga"/>
        <a:font script="Tibt" typeface="Microsoft Himalaya"/>
        <a:font script="Khmr" typeface="MoolBoran"/>
        <a:font script="Orya" typeface="Kalinga"/>
        <a:font script="Hant" typeface="新細明體"/>
        <a:font script="Laoo" typeface="DokChampa"/>
        <a:font script="Hans" typeface="宋体"/>
        <a:font script="Geor" typeface="Sylfaen"/>
        <a:font script="Guru" typeface="Raavi"/>
        <a:font script="Thaa" typeface="MV Boli"/>
        <a:font script="Cans" typeface="Euphemia"/>
        <a:font script="Hang" typeface="맑은 고딕"/>
        <a:font script="Syrc" typeface="Estrangelo Edessa"/>
      </a:majorFont>
      <a:minorFont>
        <a:latin typeface="Calibri"/>
        <a:ea typeface=""/>
        <a:cs typeface=""/>
        <a:font script="Uigh" typeface="Microsoft Uighur"/>
        <a:font script="Beng" typeface="Vrinda"/>
        <a:font script="Thai" typeface="Cordia New"/>
        <a:font script="Mlym" typeface="Kartika"/>
        <a:font script="Taml" typeface="Latha"/>
        <a:font script="Yiii" typeface="Microsoft Yi Baiti"/>
        <a:font script="Cher" typeface="Plantagenet Cherokee"/>
        <a:font script="Gujr" typeface="Shruti"/>
        <a:font script="Viet" typeface="Arial"/>
        <a:font script="Mong" typeface="Mongolian Baiti"/>
        <a:font script="Arab" typeface="Arial"/>
        <a:font script="Hebr" typeface="Arial"/>
        <a:font script="Telu" typeface="Gautami"/>
        <a:font script="Ethi" typeface="Nyala"/>
        <a:font script="Jpan" typeface="ＭＳ Ｐゴシック"/>
        <a:font script="Sinh" typeface="Iskoola Pota"/>
        <a:font script="Deva" typeface="Mangal"/>
        <a:font script="Knda" typeface="Tunga"/>
        <a:font script="Tibt" typeface="Microsoft Himalaya"/>
        <a:font script="Khmr" typeface="DaunPenh"/>
        <a:font script="Orya" typeface="Kalinga"/>
        <a:font script="Hant" typeface="新細明體"/>
        <a:font script="Laoo" typeface="DokChampa"/>
        <a:font script="Hans" typeface="宋体"/>
        <a:font script="Geor" typeface="Sylfaen"/>
        <a:font script="Guru" typeface="Raavi"/>
        <a:font script="Thaa" typeface="MV Boli"/>
        <a:font script="Cans" typeface="Euphemia"/>
        <a:font script="Hang" typeface="맑은 고딕"/>
        <a:font script="Syrc" typeface="Estrangelo Edess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/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Uigh" typeface="Microsoft Uighur"/>
        <a:font script="Beng" typeface="Vrinda"/>
        <a:font script="Thai" typeface="Angsana New"/>
        <a:font script="Mlym" typeface="Kartika"/>
        <a:font script="Taml" typeface="Latha"/>
        <a:font script="Yiii" typeface="Microsoft Yi Baiti"/>
        <a:font script="Cher" typeface="Plantagenet Cherokee"/>
        <a:font script="Gujr" typeface="Shruti"/>
        <a:font script="Viet" typeface="Times New Roman"/>
        <a:font script="Mong" typeface="Mongolian Baiti"/>
        <a:font script="Arab" typeface="Times New Roman"/>
        <a:font script="Hebr" typeface="Times New Roman"/>
        <a:font script="Telu" typeface="Gautami"/>
        <a:font script="Ethi" typeface="Nyala"/>
        <a:font script="Jpan" typeface="ＭＳ Ｐゴシック"/>
        <a:font script="Sinh" typeface="Iskoola Pota"/>
        <a:font script="Deva" typeface="Mangal"/>
        <a:font script="Knda" typeface="Tunga"/>
        <a:font script="Tibt" typeface="Microsoft Himalaya"/>
        <a:font script="Khmr" typeface="MoolBoran"/>
        <a:font script="Orya" typeface="Kalinga"/>
        <a:font script="Hant" typeface="新細明體"/>
        <a:font script="Laoo" typeface="DokChampa"/>
        <a:font script="Hans" typeface="宋体"/>
        <a:font script="Geor" typeface="Sylfaen"/>
        <a:font script="Guru" typeface="Raavi"/>
        <a:font script="Thaa" typeface="MV Boli"/>
        <a:font script="Cans" typeface="Euphemia"/>
        <a:font script="Hang" typeface="맑은 고딕"/>
        <a:font script="Syrc" typeface="Estrangelo Edessa"/>
      </a:majorFont>
      <a:minorFont>
        <a:latin typeface="Calibri"/>
        <a:ea typeface=""/>
        <a:cs typeface=""/>
        <a:font script="Uigh" typeface="Microsoft Uighur"/>
        <a:font script="Beng" typeface="Vrinda"/>
        <a:font script="Thai" typeface="Cordia New"/>
        <a:font script="Mlym" typeface="Kartika"/>
        <a:font script="Taml" typeface="Latha"/>
        <a:font script="Yiii" typeface="Microsoft Yi Baiti"/>
        <a:font script="Cher" typeface="Plantagenet Cherokee"/>
        <a:font script="Gujr" typeface="Shruti"/>
        <a:font script="Viet" typeface="Arial"/>
        <a:font script="Mong" typeface="Mongolian Baiti"/>
        <a:font script="Arab" typeface="Arial"/>
        <a:font script="Hebr" typeface="Arial"/>
        <a:font script="Telu" typeface="Gautami"/>
        <a:font script="Ethi" typeface="Nyala"/>
        <a:font script="Jpan" typeface="ＭＳ Ｐゴシック"/>
        <a:font script="Sinh" typeface="Iskoola Pota"/>
        <a:font script="Deva" typeface="Mangal"/>
        <a:font script="Knda" typeface="Tunga"/>
        <a:font script="Tibt" typeface="Microsoft Himalaya"/>
        <a:font script="Khmr" typeface="DaunPenh"/>
        <a:font script="Orya" typeface="Kalinga"/>
        <a:font script="Hant" typeface="新細明體"/>
        <a:font script="Laoo" typeface="DokChampa"/>
        <a:font script="Hans" typeface="宋体"/>
        <a:font script="Geor" typeface="Sylfaen"/>
        <a:font script="Guru" typeface="Raavi"/>
        <a:font script="Thaa" typeface="MV Boli"/>
        <a:font script="Cans" typeface="Euphemia"/>
        <a:font script="Hang" typeface="맑은 고딕"/>
        <a:font script="Syrc" typeface="Estrangelo Edess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/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refix xmlns="dc463f71-b30c-4ab2-9473-d307f9d35888">UT</Prefix>
    <DocumentSetType xmlns="dc463f71-b30c-4ab2-9473-d307f9d35888">Initial Filing</DocumentSetType>
    <Visibility xmlns="dc463f71-b30c-4ab2-9473-d307f9d35888" xsi:nil="true"/>
    <IsConfidential xmlns="dc463f71-b30c-4ab2-9473-d307f9d35888">false</IsConfidential>
    <AgendaOrder xmlns="dc463f71-b30c-4ab2-9473-d307f9d35888">false</AgendaOrder>
    <CaseType xmlns="dc463f71-b30c-4ab2-9473-d307f9d35888">Transfer of Property</CaseType>
    <IndustryCode xmlns="dc463f71-b30c-4ab2-9473-d307f9d35888">170</IndustryCode>
    <CaseStatus xmlns="dc463f71-b30c-4ab2-9473-d307f9d35888">Closed</CaseStatus>
    <OpenedDate xmlns="dc463f71-b30c-4ab2-9473-d307f9d35888">2017-06-29T07:00:00+00:00</OpenedDate>
    <Date1 xmlns="dc463f71-b30c-4ab2-9473-d307f9d35888">2017-06-29T07:00:00+00:00</Date1>
    <IsDocumentOrder xmlns="dc463f71-b30c-4ab2-9473-d307f9d35888" xsi:nil="true"/>
    <IsHighlyConfidential xmlns="dc463f71-b30c-4ab2-9473-d307f9d35888">false</IsHighlyConfidential>
    <CaseCompanyNames xmlns="dc463f71-b30c-4ab2-9473-d307f9d35888">Securus Technologies, Inc.</CaseCompanyNames>
    <Nickname xmlns="http://schemas.microsoft.com/sharepoint/v3" xsi:nil="true"/>
    <DocketNumber xmlns="dc463f71-b30c-4ab2-9473-d307f9d35888">170759</DocketNumber>
    <DelegatedOrder xmlns="dc463f71-b30c-4ab2-9473-d307f9d35888">false</DelegatedOrder>
    <SignificantOrder xmlns="dc463f71-b30c-4ab2-9473-d307f9d35888">false</SignificantOrder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Filed Document" ma:contentTypeID="0x0101006E56B4D1795A2E4DB2F0B01679ED314A002FBA46385B763E4BA3C42C8B3FB0ACBF" ma:contentTypeVersion="104" ma:contentTypeDescription="" ma:contentTypeScope="" ma:versionID="8756660caf5278b3f7410f4c4717d803">
  <xsd:schema xmlns:xsd="http://www.w3.org/2001/XMLSchema" xmlns:xs="http://www.w3.org/2001/XMLSchema" xmlns:p="http://schemas.microsoft.com/office/2006/metadata/properties" xmlns:ns1="http://schemas.microsoft.com/sharepoint/v3" xmlns:ns2="dc463f71-b30c-4ab2-9473-d307f9d35888" targetNamespace="http://schemas.microsoft.com/office/2006/metadata/properties" ma:root="true" ma:fieldsID="26c2ae407b9b0feeaee7be0625273c8e" ns1:_="" ns2:_="">
    <xsd:import namespace="http://schemas.microsoft.com/sharepoint/v3"/>
    <xsd:import namespace="dc463f71-b30c-4ab2-9473-d307f9d35888"/>
    <xsd:element name="properties">
      <xsd:complexType>
        <xsd:sequence>
          <xsd:element name="documentManagement">
            <xsd:complexType>
              <xsd:all>
                <xsd:element ref="ns2:IsConfidential" minOccurs="0"/>
                <xsd:element ref="ns2:IsHighlyConfidential" minOccurs="0"/>
                <xsd:element ref="ns2:Date1" minOccurs="0"/>
                <xsd:element ref="ns2:DocketNumber" minOccurs="0"/>
                <xsd:element ref="ns2:DocumentSetType" minOccurs="0"/>
                <xsd:element ref="ns2:IndustryCode" minOccurs="0"/>
                <xsd:element ref="ns2:CaseType" minOccurs="0"/>
                <xsd:element ref="ns2:CaseStatus" minOccurs="0"/>
                <xsd:element ref="ns2:AgendaOrder" minOccurs="0"/>
                <xsd:element ref="ns2:DelegatedOrder" minOccurs="0"/>
                <xsd:element ref="ns2:IsDocumentOrder" minOccurs="0"/>
                <xsd:element ref="ns2:CaseCompanyNames" minOccurs="0"/>
                <xsd:element ref="ns2:OpenedDate" minOccurs="0"/>
                <xsd:element ref="ns2:Prefix" minOccurs="0"/>
                <xsd:element ref="ns2:Visibility" minOccurs="0"/>
                <xsd:element ref="ns1:Nickname" minOccurs="0"/>
                <xsd:element ref="ns2:SignificantOrde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Nickname" ma:index="17" nillable="true" ma:displayName="Nickname" ma:internalName="Nicknam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c463f71-b30c-4ab2-9473-d307f9d35888" elementFormDefault="qualified">
    <xsd:import namespace="http://schemas.microsoft.com/office/2006/documentManagement/types"/>
    <xsd:import namespace="http://schemas.microsoft.com/office/infopath/2007/PartnerControls"/>
    <xsd:element name="IsConfidential" ma:index="2" nillable="true" ma:displayName="Is Confidential" ma:default="0" ma:internalName="IsConfidential" ma:readOnly="false">
      <xsd:simpleType>
        <xsd:restriction base="dms:Boolean"/>
      </xsd:simpleType>
    </xsd:element>
    <xsd:element name="IsHighlyConfidential" ma:index="3" nillable="true" ma:displayName="Is Highly Confidential" ma:default="0" ma:internalName="IsHighlyConfidential" ma:readOnly="false">
      <xsd:simpleType>
        <xsd:restriction base="dms:Boolean"/>
      </xsd:simpleType>
    </xsd:element>
    <xsd:element name="Date1" ma:index="4" nillable="true" ma:displayName="Date" ma:default="[today]" ma:description="Date the document set was requested" ma:format="DateOnly" ma:internalName="Date1" ma:readOnly="false">
      <xsd:simpleType>
        <xsd:restriction base="dms:DateTime"/>
      </xsd:simpleType>
    </xsd:element>
    <xsd:element name="DocketNumber" ma:index="5" nillable="true" ma:displayName="Docket Number" ma:internalName="DocketNumber" ma:readOnly="false">
      <xsd:simpleType>
        <xsd:restriction base="dms:Text">
          <xsd:maxLength value="255"/>
        </xsd:restriction>
      </xsd:simpleType>
    </xsd:element>
    <xsd:element name="DocumentSetType" ma:index="6" nillable="true" ma:displayName="Document Set Type" ma:internalName="DocumentSetType" ma:readOnly="false">
      <xsd:simpleType>
        <xsd:restriction base="dms:Text">
          <xsd:maxLength value="255"/>
        </xsd:restriction>
      </xsd:simpleType>
    </xsd:element>
    <xsd:element name="IndustryCode" ma:index="7" nillable="true" ma:displayName="Industry Code" ma:internalName="IndustryCode" ma:readOnly="false">
      <xsd:simpleType>
        <xsd:restriction base="dms:Text">
          <xsd:maxLength value="255"/>
        </xsd:restriction>
      </xsd:simpleType>
    </xsd:element>
    <xsd:element name="CaseType" ma:index="8" nillable="true" ma:displayName="CaseType" ma:internalName="CaseType" ma:readOnly="false">
      <xsd:simpleType>
        <xsd:restriction base="dms:Text">
          <xsd:maxLength value="255"/>
        </xsd:restriction>
      </xsd:simpleType>
    </xsd:element>
    <xsd:element name="CaseStatus" ma:index="9" nillable="true" ma:displayName="CaseStatus" ma:internalName="CaseStatus" ma:readOnly="false">
      <xsd:simpleType>
        <xsd:restriction base="dms:Text">
          <xsd:maxLength value="255"/>
        </xsd:restriction>
      </xsd:simpleType>
    </xsd:element>
    <xsd:element name="AgendaOrder" ma:index="10" nillable="true" ma:displayName="Agenda Order" ma:default="0" ma:internalName="AgendaOrder" ma:readOnly="false">
      <xsd:simpleType>
        <xsd:restriction base="dms:Boolean"/>
      </xsd:simpleType>
    </xsd:element>
    <xsd:element name="DelegatedOrder" ma:index="11" nillable="true" ma:displayName="DelegatedOrder" ma:default="0" ma:description="Is this a delegated order?" ma:internalName="DelegatedOrder" ma:readOnly="false">
      <xsd:simpleType>
        <xsd:restriction base="dms:Boolean"/>
      </xsd:simpleType>
    </xsd:element>
    <xsd:element name="IsDocumentOrder" ma:index="12" nillable="true" ma:displayName="IsDocumentOrder" ma:default="0" ma:internalName="IsDocumentOrder" ma:readOnly="false">
      <xsd:simpleType>
        <xsd:restriction base="dms:Boolean"/>
      </xsd:simpleType>
    </xsd:element>
    <xsd:element name="CaseCompanyNames" ma:index="13" nillable="true" ma:displayName="Company Names" ma:description="Company names delimited by ;" ma:internalName="CaseCompanyNames" ma:readOnly="false">
      <xsd:simpleType>
        <xsd:restriction base="dms:Note">
          <xsd:maxLength value="255"/>
        </xsd:restriction>
      </xsd:simpleType>
    </xsd:element>
    <xsd:element name="OpenedDate" ma:index="14" nillable="true" ma:displayName="OpenedDate" ma:format="DateOnly" ma:internalName="OpenedDate">
      <xsd:simpleType>
        <xsd:restriction base="dms:DateTime"/>
      </xsd:simpleType>
    </xsd:element>
    <xsd:element name="Prefix" ma:index="15" nillable="true" ma:displayName="Prefix" ma:description="Docket number prefix" ma:internalName="Prefix">
      <xsd:simpleType>
        <xsd:restriction base="dms:Text">
          <xsd:maxLength value="255"/>
        </xsd:restriction>
      </xsd:simpleType>
    </xsd:element>
    <xsd:element name="Visibility" ma:index="16" nillable="true" ma:displayName="Visibility" ma:default="Full Visibility" ma:format="Dropdown" ma:internalName="Visibility" ma:readOnly="false">
      <xsd:simpleType>
        <xsd:restriction base="dms:Choice">
          <xsd:enumeration value="Full Visibility"/>
        </xsd:restriction>
      </xsd:simpleType>
    </xsd:element>
    <xsd:element name="SignificantOrder" ma:index="24" nillable="true" ma:displayName="SignificantOrder" ma:default="0" ma:description="Whether this document set contains a significant order" ma:internalName="SignificantOrder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0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?mso-contentType ?>
<SharedContentType xmlns="Microsoft.SharePoint.Taxonomy.ContentTypeSync" SourceId="1af0c028-e016-4365-948e-cc2e26d65303" ContentTypeId="0x0101006E56B4D1795A2E4DB2F0B01679ED314A" PreviousValue="true"/>
</file>

<file path=customXml/itemProps1.xml><?xml version="1.0" encoding="utf-8"?>
<ds:datastoreItem xmlns:ds="http://schemas.openxmlformats.org/officeDocument/2006/customXml" ds:itemID="{37F60B09-320D-40BB-8A24-3BD1CD5D118A}">
  <ds:schemaRefs>
    <ds:schemaRef ds:uri="6a7bd91e-004b-490a-8704-e368d63d59a0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schemas.microsoft.com/office/2006/documentManagement/types"/>
    <ds:schemaRef ds:uri="http://schemas.microsoft.com/office/2006/metadata/properties"/>
    <ds:schemaRef ds:uri="http://www.w3.org/XML/1998/namespace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64016F17-E206-40B6-AB04-7C03A0D42F6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BAD0886-7A86-47CC-AF7A-58629A0AD0C7}"/>
</file>

<file path=customXml/itemProps4.xml><?xml version="1.0" encoding="utf-8"?>
<ds:datastoreItem xmlns:ds="http://schemas.openxmlformats.org/officeDocument/2006/customXml" ds:itemID="{2C39A563-4F7F-4FDF-A931-99983A1B97BF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282</Words>
  <Application>Microsoft Office PowerPoint</Application>
  <PresentationFormat>On-screen Show (4:3)</PresentationFormat>
  <Paragraphs>35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4" baseType="lpstr">
      <vt:lpstr>Arial</vt:lpstr>
      <vt:lpstr>Default Design</vt:lpstr>
      <vt:lpstr>PowerPoint Presentation</vt:lpstr>
      <vt:lpstr>PowerPoint Presentation</vt:lpstr>
    </vt:vector>
  </TitlesOfParts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modified xsi:type="dcterms:W3CDTF">2017-06-29T23:47:12Z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0x0101006E56B4D1795A2E4DB2F0B01679ED314A002FBA46385B763E4BA3C42C8B3FB0ACBF</vt:lpwstr>
  </property>
  <property fmtid="{D5CDD505-2E9C-101B-9397-08002B2CF9AE}" pid="3" name="_docset_NoMedatataSyncRequired">
    <vt:lpwstr>False</vt:lpwstr>
  </property>
  <property fmtid="{D5CDD505-2E9C-101B-9397-08002B2CF9AE}" pid="4" name="IsEFSEC">
    <vt:bool>false</vt:bool>
  </property>
</Properties>
</file>