
<file path=[Content_Types].xml><?xml version="1.0" encoding="utf-8"?>
<Types xmlns="http://schemas.openxmlformats.org/package/2006/content-types">
  <Default Extension="png" ContentType="image/png"/>
  <Default Extension="wmf" ContentType="image/x-wmf"/>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841" r:id="rId2"/>
  </p:sldMasterIdLst>
  <p:notesMasterIdLst>
    <p:notesMasterId r:id="rId24"/>
  </p:notesMasterIdLst>
  <p:handoutMasterIdLst>
    <p:handoutMasterId r:id="rId25"/>
  </p:handoutMasterIdLst>
  <p:sldIdLst>
    <p:sldId id="290" r:id="rId3"/>
    <p:sldId id="291" r:id="rId4"/>
    <p:sldId id="292" r:id="rId5"/>
    <p:sldId id="293" r:id="rId6"/>
    <p:sldId id="294" r:id="rId7"/>
    <p:sldId id="295" r:id="rId8"/>
    <p:sldId id="312" r:id="rId9"/>
    <p:sldId id="313" r:id="rId10"/>
    <p:sldId id="314" r:id="rId11"/>
    <p:sldId id="315" r:id="rId12"/>
    <p:sldId id="300" r:id="rId13"/>
    <p:sldId id="301" r:id="rId14"/>
    <p:sldId id="302" r:id="rId15"/>
    <p:sldId id="303" r:id="rId16"/>
    <p:sldId id="305" r:id="rId17"/>
    <p:sldId id="307" r:id="rId18"/>
    <p:sldId id="308" r:id="rId19"/>
    <p:sldId id="309" r:id="rId20"/>
    <p:sldId id="310" r:id="rId21"/>
    <p:sldId id="311" r:id="rId22"/>
    <p:sldId id="306" r:id="rId23"/>
  </p:sldIdLst>
  <p:sldSz cx="9144000" cy="6858000" type="screen4x3"/>
  <p:notesSz cx="6858000" cy="9144000"/>
  <p:defaultTextStyle>
    <a:defPPr>
      <a:defRPr lang="en-US"/>
    </a:defPPr>
    <a:lvl1pPr algn="l" rtl="0" fontAlgn="base">
      <a:spcBef>
        <a:spcPct val="0"/>
      </a:spcBef>
      <a:spcAft>
        <a:spcPct val="0"/>
      </a:spcAft>
      <a:defRPr sz="2400" kern="1200">
        <a:solidFill>
          <a:srgbClr val="CCCCCC"/>
        </a:solidFill>
        <a:latin typeface="Verdana" pitchFamily="34" charset="0"/>
        <a:ea typeface="+mn-ea"/>
        <a:cs typeface="Arial" charset="0"/>
      </a:defRPr>
    </a:lvl1pPr>
    <a:lvl2pPr marL="457200" algn="l" rtl="0" fontAlgn="base">
      <a:spcBef>
        <a:spcPct val="0"/>
      </a:spcBef>
      <a:spcAft>
        <a:spcPct val="0"/>
      </a:spcAft>
      <a:defRPr sz="2400" kern="1200">
        <a:solidFill>
          <a:srgbClr val="CCCCCC"/>
        </a:solidFill>
        <a:latin typeface="Verdana" pitchFamily="34" charset="0"/>
        <a:ea typeface="+mn-ea"/>
        <a:cs typeface="Arial" charset="0"/>
      </a:defRPr>
    </a:lvl2pPr>
    <a:lvl3pPr marL="914400" algn="l" rtl="0" fontAlgn="base">
      <a:spcBef>
        <a:spcPct val="0"/>
      </a:spcBef>
      <a:spcAft>
        <a:spcPct val="0"/>
      </a:spcAft>
      <a:defRPr sz="2400" kern="1200">
        <a:solidFill>
          <a:srgbClr val="CCCCCC"/>
        </a:solidFill>
        <a:latin typeface="Verdana" pitchFamily="34" charset="0"/>
        <a:ea typeface="+mn-ea"/>
        <a:cs typeface="Arial" charset="0"/>
      </a:defRPr>
    </a:lvl3pPr>
    <a:lvl4pPr marL="1371600" algn="l" rtl="0" fontAlgn="base">
      <a:spcBef>
        <a:spcPct val="0"/>
      </a:spcBef>
      <a:spcAft>
        <a:spcPct val="0"/>
      </a:spcAft>
      <a:defRPr sz="2400" kern="1200">
        <a:solidFill>
          <a:srgbClr val="CCCCCC"/>
        </a:solidFill>
        <a:latin typeface="Verdana" pitchFamily="34" charset="0"/>
        <a:ea typeface="+mn-ea"/>
        <a:cs typeface="Arial" charset="0"/>
      </a:defRPr>
    </a:lvl4pPr>
    <a:lvl5pPr marL="1828800" algn="l" rtl="0" fontAlgn="base">
      <a:spcBef>
        <a:spcPct val="0"/>
      </a:spcBef>
      <a:spcAft>
        <a:spcPct val="0"/>
      </a:spcAft>
      <a:defRPr sz="2400" kern="1200">
        <a:solidFill>
          <a:srgbClr val="CCCCCC"/>
        </a:solidFill>
        <a:latin typeface="Verdana" pitchFamily="34" charset="0"/>
        <a:ea typeface="+mn-ea"/>
        <a:cs typeface="Arial" charset="0"/>
      </a:defRPr>
    </a:lvl5pPr>
    <a:lvl6pPr marL="2286000" algn="l" defTabSz="914400" rtl="0" eaLnBrk="1" latinLnBrk="0" hangingPunct="1">
      <a:defRPr sz="2400" kern="1200">
        <a:solidFill>
          <a:srgbClr val="CCCCCC"/>
        </a:solidFill>
        <a:latin typeface="Verdana" pitchFamily="34" charset="0"/>
        <a:ea typeface="+mn-ea"/>
        <a:cs typeface="Arial" charset="0"/>
      </a:defRPr>
    </a:lvl6pPr>
    <a:lvl7pPr marL="2743200" algn="l" defTabSz="914400" rtl="0" eaLnBrk="1" latinLnBrk="0" hangingPunct="1">
      <a:defRPr sz="2400" kern="1200">
        <a:solidFill>
          <a:srgbClr val="CCCCCC"/>
        </a:solidFill>
        <a:latin typeface="Verdana" pitchFamily="34" charset="0"/>
        <a:ea typeface="+mn-ea"/>
        <a:cs typeface="Arial" charset="0"/>
      </a:defRPr>
    </a:lvl7pPr>
    <a:lvl8pPr marL="3200400" algn="l" defTabSz="914400" rtl="0" eaLnBrk="1" latinLnBrk="0" hangingPunct="1">
      <a:defRPr sz="2400" kern="1200">
        <a:solidFill>
          <a:srgbClr val="CCCCCC"/>
        </a:solidFill>
        <a:latin typeface="Verdana" pitchFamily="34" charset="0"/>
        <a:ea typeface="+mn-ea"/>
        <a:cs typeface="Arial" charset="0"/>
      </a:defRPr>
    </a:lvl8pPr>
    <a:lvl9pPr marL="3657600" algn="l" defTabSz="914400" rtl="0" eaLnBrk="1" latinLnBrk="0" hangingPunct="1">
      <a:defRPr sz="2400" kern="1200">
        <a:solidFill>
          <a:srgbClr val="CCCCCC"/>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A00A1"/>
    <a:srgbClr val="81017E"/>
    <a:srgbClr val="0C2577"/>
    <a:srgbClr val="FFFCFF"/>
    <a:srgbClr val="FCFFFF"/>
    <a:srgbClr val="FFFFFD"/>
    <a:srgbClr val="FD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1" autoAdjust="0"/>
    <p:restoredTop sz="94617" autoAdjust="0"/>
  </p:normalViewPr>
  <p:slideViewPr>
    <p:cSldViewPr>
      <p:cViewPr varScale="1">
        <p:scale>
          <a:sx n="51" d="100"/>
          <a:sy n="51" d="100"/>
        </p:scale>
        <p:origin x="-533" y="-86"/>
      </p:cViewPr>
      <p:guideLst>
        <p:guide orient="horz" pos="1231"/>
        <p:guide pos="2879"/>
        <p:guide pos="5508"/>
        <p:guide pos="251"/>
        <p:guide pos="5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06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sen\Local%20Settings\Temporary%20Internet%20Files\Content.Outlook\69EOMZ9A\WA_LOCAL_RATE_2_CHARTS-%25_lin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sz="1400">
                <a:solidFill>
                  <a:schemeClr val="tx2"/>
                </a:solidFill>
              </a:defRPr>
            </a:pPr>
            <a:r>
              <a:rPr lang="en-US" sz="1400" b="1" dirty="0" smtClean="0">
                <a:solidFill>
                  <a:schemeClr val="tx2"/>
                </a:solidFill>
                <a:latin typeface="Georgia" pitchFamily="18" charset="0"/>
              </a:rPr>
              <a:t>Distribution</a:t>
            </a:r>
            <a:r>
              <a:rPr lang="en-US" sz="1400" b="1" baseline="0" dirty="0" smtClean="0">
                <a:solidFill>
                  <a:schemeClr val="tx2"/>
                </a:solidFill>
                <a:latin typeface="Georgia" pitchFamily="18" charset="0"/>
              </a:rPr>
              <a:t> </a:t>
            </a:r>
            <a:r>
              <a:rPr lang="en-US" sz="1400" b="1" baseline="0" dirty="0">
                <a:solidFill>
                  <a:schemeClr val="tx2"/>
                </a:solidFill>
                <a:latin typeface="Georgia" pitchFamily="18" charset="0"/>
              </a:rPr>
              <a:t>of </a:t>
            </a:r>
            <a:r>
              <a:rPr lang="en-US" sz="1400" b="1" dirty="0">
                <a:solidFill>
                  <a:schemeClr val="tx2"/>
                </a:solidFill>
                <a:latin typeface="Georgia" pitchFamily="18" charset="0"/>
              </a:rPr>
              <a:t>Primary Lines by Average Local Residential Rate</a:t>
            </a:r>
          </a:p>
        </c:rich>
      </c:tx>
      <c:layout>
        <c:manualLayout>
          <c:xMode val="edge"/>
          <c:yMode val="edge"/>
          <c:x val="0.14548577053826608"/>
          <c:y val="1.8803946829989562E-2"/>
        </c:manualLayout>
      </c:layout>
    </c:title>
    <c:plotArea>
      <c:layout>
        <c:manualLayout>
          <c:layoutTarget val="inner"/>
          <c:xMode val="edge"/>
          <c:yMode val="edge"/>
          <c:x val="0.13347262704715177"/>
          <c:y val="0.16443935782000113"/>
          <c:w val="0.86105841706202602"/>
          <c:h val="0.66011317269392977"/>
        </c:manualLayout>
      </c:layout>
      <c:barChart>
        <c:barDir val="col"/>
        <c:grouping val="clustered"/>
        <c:ser>
          <c:idx val="1"/>
          <c:order val="0"/>
          <c:spPr>
            <a:solidFill>
              <a:srgbClr val="FF0000"/>
            </a:solidFill>
            <a:ln>
              <a:solidFill>
                <a:schemeClr val="tx1"/>
              </a:solidFill>
            </a:ln>
          </c:spPr>
          <c:dLbls>
            <c:txPr>
              <a:bodyPr/>
              <a:lstStyle/>
              <a:p>
                <a:pPr>
                  <a:defRPr sz="1100" b="1">
                    <a:solidFill>
                      <a:srgbClr val="0070C0"/>
                    </a:solidFill>
                    <a:latin typeface="Georgia" pitchFamily="18" charset="0"/>
                  </a:defRPr>
                </a:pPr>
                <a:endParaRPr lang="en-US"/>
              </a:p>
            </c:txPr>
            <c:showVal val="1"/>
          </c:dLbls>
          <c:cat>
            <c:strRef>
              <c:f>WA_TOTAL_LINES!$E$38:$J$38</c:f>
              <c:strCache>
                <c:ptCount val="6"/>
                <c:pt idx="0">
                  <c:v>Less than $8</c:v>
                </c:pt>
                <c:pt idx="1">
                  <c:v>$8 - $12</c:v>
                </c:pt>
                <c:pt idx="2">
                  <c:v>$12 - $15</c:v>
                </c:pt>
                <c:pt idx="3">
                  <c:v>$15 - $20</c:v>
                </c:pt>
                <c:pt idx="4">
                  <c:v>$20 - $25</c:v>
                </c:pt>
                <c:pt idx="5">
                  <c:v>More than $25</c:v>
                </c:pt>
              </c:strCache>
            </c:strRef>
          </c:cat>
          <c:val>
            <c:numRef>
              <c:f>WA_TOTAL_LINES!$E$40:$J$40</c:f>
              <c:numCache>
                <c:formatCode>0.0%</c:formatCode>
                <c:ptCount val="6"/>
                <c:pt idx="0">
                  <c:v>0</c:v>
                </c:pt>
                <c:pt idx="1">
                  <c:v>1.8274505263803826E-2</c:v>
                </c:pt>
                <c:pt idx="2">
                  <c:v>0.66119366377620703</c:v>
                </c:pt>
                <c:pt idx="3">
                  <c:v>0.24890163022584921</c:v>
                </c:pt>
                <c:pt idx="4">
                  <c:v>6.8762659962870024E-2</c:v>
                </c:pt>
                <c:pt idx="5">
                  <c:v>2.8675407712708684E-3</c:v>
                </c:pt>
              </c:numCache>
            </c:numRef>
          </c:val>
        </c:ser>
        <c:axId val="73479296"/>
        <c:axId val="73481216"/>
      </c:barChart>
      <c:catAx>
        <c:axId val="73479296"/>
        <c:scaling>
          <c:orientation val="minMax"/>
        </c:scaling>
        <c:axPos val="b"/>
        <c:title>
          <c:tx>
            <c:rich>
              <a:bodyPr/>
              <a:lstStyle/>
              <a:p>
                <a:pPr algn="ctr">
                  <a:defRPr sz="1200">
                    <a:solidFill>
                      <a:srgbClr val="0070C0"/>
                    </a:solidFill>
                    <a:latin typeface="Georgia" pitchFamily="18" charset="0"/>
                    <a:cs typeface="Arial" pitchFamily="34" charset="0"/>
                  </a:defRPr>
                </a:pPr>
                <a:r>
                  <a:rPr lang="en-US" sz="1200" dirty="0">
                    <a:solidFill>
                      <a:srgbClr val="0070C0"/>
                    </a:solidFill>
                    <a:latin typeface="Georgia" pitchFamily="18" charset="0"/>
                    <a:cs typeface="Arial" pitchFamily="34" charset="0"/>
                  </a:rPr>
                  <a:t>Local Residential Rate per </a:t>
                </a:r>
                <a:r>
                  <a:rPr lang="en-US" sz="1200" baseline="0" dirty="0" smtClean="0">
                    <a:solidFill>
                      <a:srgbClr val="0070C0"/>
                    </a:solidFill>
                    <a:latin typeface="Georgia" pitchFamily="18" charset="0"/>
                    <a:cs typeface="Arial" pitchFamily="34" charset="0"/>
                  </a:rPr>
                  <a:t>Line </a:t>
                </a:r>
                <a:r>
                  <a:rPr lang="en-US" sz="1200" baseline="0" dirty="0">
                    <a:solidFill>
                      <a:srgbClr val="0070C0"/>
                    </a:solidFill>
                    <a:latin typeface="Georgia" pitchFamily="18" charset="0"/>
                    <a:cs typeface="Arial" pitchFamily="34" charset="0"/>
                  </a:rPr>
                  <a:t>Range</a:t>
                </a:r>
                <a:endParaRPr lang="en-US" sz="1200" dirty="0">
                  <a:solidFill>
                    <a:srgbClr val="0070C0"/>
                  </a:solidFill>
                  <a:latin typeface="Georgia" pitchFamily="18" charset="0"/>
                  <a:cs typeface="Arial" pitchFamily="34" charset="0"/>
                </a:endParaRPr>
              </a:p>
            </c:rich>
          </c:tx>
          <c:layout>
            <c:manualLayout>
              <c:xMode val="edge"/>
              <c:yMode val="edge"/>
              <c:x val="0.36159217596863075"/>
              <c:y val="0.89980953971361954"/>
            </c:manualLayout>
          </c:layout>
        </c:title>
        <c:majorTickMark val="none"/>
        <c:tickLblPos val="nextTo"/>
        <c:txPr>
          <a:bodyPr/>
          <a:lstStyle/>
          <a:p>
            <a:pPr>
              <a:defRPr b="1">
                <a:solidFill>
                  <a:schemeClr val="accent1"/>
                </a:solidFill>
                <a:latin typeface="Georgia" pitchFamily="18" charset="0"/>
              </a:defRPr>
            </a:pPr>
            <a:endParaRPr lang="en-US"/>
          </a:p>
        </c:txPr>
        <c:crossAx val="73481216"/>
        <c:crosses val="autoZero"/>
        <c:auto val="1"/>
        <c:lblAlgn val="ctr"/>
        <c:lblOffset val="100"/>
      </c:catAx>
      <c:valAx>
        <c:axId val="73481216"/>
        <c:scaling>
          <c:orientation val="minMax"/>
        </c:scaling>
        <c:axPos val="l"/>
        <c:title>
          <c:tx>
            <c:rich>
              <a:bodyPr/>
              <a:lstStyle/>
              <a:p>
                <a:pPr>
                  <a:defRPr sz="1200" b="1">
                    <a:solidFill>
                      <a:srgbClr val="0070C0"/>
                    </a:solidFill>
                    <a:latin typeface="Georgia" pitchFamily="18" charset="0"/>
                    <a:cs typeface="Arial" pitchFamily="34" charset="0"/>
                  </a:defRPr>
                </a:pPr>
                <a:r>
                  <a:rPr lang="en-US" sz="1200" b="1">
                    <a:solidFill>
                      <a:srgbClr val="0070C0"/>
                    </a:solidFill>
                    <a:latin typeface="Georgia" pitchFamily="18" charset="0"/>
                    <a:cs typeface="Arial" pitchFamily="34" charset="0"/>
                  </a:rPr>
                  <a:t>% of  Primary  Lines</a:t>
                </a:r>
              </a:p>
            </c:rich>
          </c:tx>
          <c:layout/>
        </c:title>
        <c:numFmt formatCode="0.0%" sourceLinked="1"/>
        <c:tickLblPos val="nextTo"/>
        <c:txPr>
          <a:bodyPr/>
          <a:lstStyle/>
          <a:p>
            <a:pPr>
              <a:defRPr b="1">
                <a:solidFill>
                  <a:schemeClr val="accent1"/>
                </a:solidFill>
                <a:latin typeface="Georgia" pitchFamily="18" charset="0"/>
              </a:defRPr>
            </a:pPr>
            <a:endParaRPr lang="en-US"/>
          </a:p>
        </c:txPr>
        <c:crossAx val="73479296"/>
        <c:crosses val="autoZero"/>
        <c:crossBetween val="between"/>
      </c:valAx>
    </c:plotArea>
    <c:plotVisOnly val="1"/>
  </c:chart>
  <c:spPr>
    <a:ln>
      <a:solidFill>
        <a:srgbClr val="C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Sheet1!$C$1</c:f>
              <c:strCache>
                <c:ptCount val="1"/>
                <c:pt idx="0">
                  <c:v>Per-Minute Access Charges - Interstate*</c:v>
                </c:pt>
              </c:strCache>
            </c:strRef>
          </c:tx>
          <c:marker>
            <c:symbol val="none"/>
          </c:marker>
          <c:cat>
            <c:numRef>
              <c:f>Sheet1!$B$2:$B$15</c:f>
              <c:numCache>
                <c:formatCode>General</c:formatCode>
                <c:ptCount val="1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numCache>
            </c:numRef>
          </c:cat>
          <c:val>
            <c:numRef>
              <c:f>Sheet1!$C$2:$C$15</c:f>
              <c:numCache>
                <c:formatCode>General</c:formatCode>
                <c:ptCount val="14"/>
                <c:pt idx="0">
                  <c:v>6.9</c:v>
                </c:pt>
                <c:pt idx="1">
                  <c:v>6.2</c:v>
                </c:pt>
                <c:pt idx="2">
                  <c:v>6</c:v>
                </c:pt>
                <c:pt idx="3">
                  <c:v>5.2</c:v>
                </c:pt>
                <c:pt idx="4">
                  <c:v>3.8</c:v>
                </c:pt>
                <c:pt idx="5">
                  <c:v>2.8</c:v>
                </c:pt>
                <c:pt idx="6">
                  <c:v>1.9000000000000001</c:v>
                </c:pt>
                <c:pt idx="7">
                  <c:v>1.7</c:v>
                </c:pt>
                <c:pt idx="8">
                  <c:v>1.5</c:v>
                </c:pt>
                <c:pt idx="9">
                  <c:v>1.4</c:v>
                </c:pt>
                <c:pt idx="10">
                  <c:v>1.5</c:v>
                </c:pt>
                <c:pt idx="11">
                  <c:v>1.6</c:v>
                </c:pt>
                <c:pt idx="12">
                  <c:v>1.6</c:v>
                </c:pt>
                <c:pt idx="13">
                  <c:v>1.7</c:v>
                </c:pt>
              </c:numCache>
            </c:numRef>
          </c:val>
        </c:ser>
        <c:ser>
          <c:idx val="1"/>
          <c:order val="1"/>
          <c:tx>
            <c:strRef>
              <c:f>Sheet1!$D$1</c:f>
              <c:strCache>
                <c:ptCount val="1"/>
                <c:pt idx="0">
                  <c:v> Average Revenue Per Minute - Interstate**</c:v>
                </c:pt>
              </c:strCache>
            </c:strRef>
          </c:tx>
          <c:marker>
            <c:symbol val="none"/>
          </c:marker>
          <c:cat>
            <c:numRef>
              <c:f>Sheet1!$B$2:$B$15</c:f>
              <c:numCache>
                <c:formatCode>General</c:formatCode>
                <c:ptCount val="1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numCache>
            </c:numRef>
          </c:cat>
          <c:val>
            <c:numRef>
              <c:f>Sheet1!$D$2:$D$15</c:f>
              <c:numCache>
                <c:formatCode>General</c:formatCode>
                <c:ptCount val="14"/>
                <c:pt idx="0">
                  <c:v>14</c:v>
                </c:pt>
                <c:pt idx="1">
                  <c:v>12</c:v>
                </c:pt>
                <c:pt idx="2">
                  <c:v>12</c:v>
                </c:pt>
                <c:pt idx="3">
                  <c:v>11</c:v>
                </c:pt>
                <c:pt idx="4">
                  <c:v>11</c:v>
                </c:pt>
                <c:pt idx="5">
                  <c:v>11</c:v>
                </c:pt>
                <c:pt idx="6">
                  <c:v>9</c:v>
                </c:pt>
                <c:pt idx="7">
                  <c:v>8</c:v>
                </c:pt>
                <c:pt idx="8">
                  <c:v>7</c:v>
                </c:pt>
                <c:pt idx="9">
                  <c:v>6</c:v>
                </c:pt>
                <c:pt idx="10">
                  <c:v>6</c:v>
                </c:pt>
                <c:pt idx="11">
                  <c:v>7</c:v>
                </c:pt>
                <c:pt idx="12">
                  <c:v>6</c:v>
                </c:pt>
                <c:pt idx="13">
                  <c:v>7</c:v>
                </c:pt>
              </c:numCache>
            </c:numRef>
          </c:val>
        </c:ser>
        <c:marker val="1"/>
        <c:axId val="85336064"/>
        <c:axId val="85337600"/>
      </c:lineChart>
      <c:catAx>
        <c:axId val="85336064"/>
        <c:scaling>
          <c:orientation val="minMax"/>
        </c:scaling>
        <c:axPos val="b"/>
        <c:numFmt formatCode="General" sourceLinked="1"/>
        <c:tickLblPos val="nextTo"/>
        <c:txPr>
          <a:bodyPr/>
          <a:lstStyle/>
          <a:p>
            <a:pPr>
              <a:defRPr sz="1200">
                <a:latin typeface="Georgia" pitchFamily="18" charset="0"/>
              </a:defRPr>
            </a:pPr>
            <a:endParaRPr lang="en-US"/>
          </a:p>
        </c:txPr>
        <c:crossAx val="85337600"/>
        <c:crosses val="autoZero"/>
        <c:auto val="1"/>
        <c:lblAlgn val="ctr"/>
        <c:lblOffset val="100"/>
      </c:catAx>
      <c:valAx>
        <c:axId val="85337600"/>
        <c:scaling>
          <c:orientation val="minMax"/>
        </c:scaling>
        <c:axPos val="l"/>
        <c:numFmt formatCode="General" sourceLinked="1"/>
        <c:tickLblPos val="nextTo"/>
        <c:txPr>
          <a:bodyPr/>
          <a:lstStyle/>
          <a:p>
            <a:pPr>
              <a:defRPr sz="1200">
                <a:latin typeface="Georgia" pitchFamily="18" charset="0"/>
              </a:defRPr>
            </a:pPr>
            <a:endParaRPr lang="en-US"/>
          </a:p>
        </c:txPr>
        <c:crossAx val="85336064"/>
        <c:crosses val="autoZero"/>
        <c:crossBetween val="between"/>
      </c:valAx>
      <c:spPr>
        <a:ln w="12700">
          <a:solidFill>
            <a:schemeClr val="tx1"/>
          </a:solidFill>
        </a:ln>
      </c:spPr>
    </c:plotArea>
    <c:legend>
      <c:legendPos val="b"/>
      <c:txPr>
        <a:bodyPr/>
        <a:lstStyle/>
        <a:p>
          <a:pPr>
            <a:defRPr sz="1100">
              <a:latin typeface="Georgia" pitchFamily="18" charset="0"/>
            </a:defRPr>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spcBef>
                <a:spcPct val="50000"/>
              </a:spcBef>
              <a:defRPr sz="1200">
                <a:latin typeface="Verdana" pitchFamily="-111" charset="0"/>
                <a:ea typeface="Arial" pitchFamily="-111" charset="-52"/>
                <a:cs typeface="Arial" pitchFamily="-111" charset="-52"/>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spcBef>
                <a:spcPct val="50000"/>
              </a:spcBef>
              <a:defRPr sz="1200">
                <a:latin typeface="Verdana" pitchFamily="-111" charset="0"/>
                <a:ea typeface="Arial" pitchFamily="-111" charset="-52"/>
                <a:cs typeface="Arial" pitchFamily="-111" charset="-52"/>
              </a:defRPr>
            </a:lvl1pPr>
          </a:lstStyle>
          <a:p>
            <a:pPr>
              <a:defRPr/>
            </a:pPr>
            <a:fld id="{9A527D5D-B3F8-45E6-B513-DA63EE05DC51}" type="datetimeFigureOut">
              <a:rPr lang="en-US"/>
              <a:pPr>
                <a:defRPr/>
              </a:pPr>
              <a:t>5/5/2010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spcBef>
                <a:spcPct val="50000"/>
              </a:spcBef>
              <a:defRPr sz="1200">
                <a:latin typeface="Verdana" pitchFamily="-111" charset="0"/>
                <a:ea typeface="Arial" pitchFamily="-111" charset="-52"/>
                <a:cs typeface="Arial" pitchFamily="-111" charset="-52"/>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spcBef>
                <a:spcPct val="50000"/>
              </a:spcBef>
              <a:defRPr sz="1200">
                <a:latin typeface="Verdana" pitchFamily="-111" charset="0"/>
                <a:ea typeface="Arial" pitchFamily="-111" charset="-52"/>
                <a:cs typeface="Arial" pitchFamily="-111" charset="-52"/>
              </a:defRPr>
            </a:lvl1pPr>
          </a:lstStyle>
          <a:p>
            <a:pPr>
              <a:defRPr/>
            </a:pPr>
            <a:fld id="{2BE216AA-E0AD-4FAB-9E12-028FF2584EA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Arial" pitchFamily="-111" charset="-52"/>
                <a:ea typeface="Arial" pitchFamily="-111" charset="-52"/>
                <a:cs typeface="Arial" pitchFamily="-111" charset="-52"/>
              </a:defRPr>
            </a:lvl1pPr>
          </a:lstStyle>
          <a:p>
            <a:pPr>
              <a:defRPr/>
            </a:pPr>
            <a:fld id="{57784380-7E58-4648-8F75-0E511478DFB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1" charset="-52"/>
        <a:ea typeface="+mn-ea"/>
        <a:cs typeface="+mn-cs"/>
      </a:defRPr>
    </a:lvl1pPr>
    <a:lvl2pPr marL="4572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1" charset="-52"/>
        <a:ea typeface="ＭＳ Ｐゴシック" pitchFamily="-111"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4BECF62-6DD9-4EBA-B293-130550687E08}" type="slidenum">
              <a:rPr lang="en-US" smtClean="0">
                <a:latin typeface="Arial" charset="0"/>
                <a:cs typeface="Arial" charset="0"/>
              </a:rPr>
              <a:pPr/>
              <a:t>1</a:t>
            </a:fld>
            <a:endParaRPr lang="en-US" smtClean="0">
              <a:latin typeface="Arial" charset="0"/>
              <a:cs typeface="Arial" charset="0"/>
            </a:endParaRPr>
          </a:p>
        </p:txBody>
      </p:sp>
      <p:sp>
        <p:nvSpPr>
          <p:cNvPr id="36867" name="Rectangle 2"/>
          <p:cNvSpPr>
            <a:spLocks noRot="1" noChangeArrowheads="1" noTextEdit="1"/>
          </p:cNvSpPr>
          <p:nvPr>
            <p:ph type="sldImg"/>
          </p:nvPr>
        </p:nvSpPr>
        <p:spPr>
          <a:xfrm>
            <a:off x="1162050" y="711200"/>
            <a:ext cx="4557713" cy="3417888"/>
          </a:xfrm>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DBCE8C-462A-4CB1-9162-42840B113E8B}" type="slidenum">
              <a:rPr lang="en-US" sz="1200">
                <a:solidFill>
                  <a:schemeClr val="tx1"/>
                </a:solidFill>
                <a:latin typeface="Arial" charset="0"/>
              </a:rPr>
              <a:pPr algn="r"/>
              <a:t>5</a:t>
            </a:fld>
            <a:endParaRPr lang="en-US" sz="120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charset="0"/>
            </a:endParaRPr>
          </a:p>
        </p:txBody>
      </p:sp>
      <p:sp>
        <p:nvSpPr>
          <p:cNvPr id="38916" name="Slide Number Placeholder 3"/>
          <p:cNvSpPr>
            <a:spLocks noGrp="1"/>
          </p:cNvSpPr>
          <p:nvPr>
            <p:ph type="sldNum" sz="quarter" idx="5"/>
          </p:nvPr>
        </p:nvSpPr>
        <p:spPr>
          <a:noFill/>
        </p:spPr>
        <p:txBody>
          <a:bodyPr/>
          <a:lstStyle/>
          <a:p>
            <a:fld id="{23078515-D686-4985-9DD2-91D7A74285DE}" type="slidenum">
              <a:rPr lang="en-US" smtClean="0">
                <a:latin typeface="Arial" charset="0"/>
                <a:cs typeface="Arial" charset="0"/>
              </a:rPr>
              <a:pPr/>
              <a:t>8</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603D430-4DA3-4299-9AD6-F1A9069EDBB1}" type="slidenum">
              <a:rPr lang="en-US" smtClean="0">
                <a:latin typeface="Arial" charset="0"/>
                <a:cs typeface="Arial" charset="0"/>
              </a:rPr>
              <a:pPr/>
              <a:t>9</a:t>
            </a:fld>
            <a:endParaRPr lang="en-US" smtClean="0">
              <a:latin typeface="Arial" charset="0"/>
              <a:cs typeface="Arial" charset="0"/>
            </a:endParaRPr>
          </a:p>
        </p:txBody>
      </p:sp>
      <p:sp>
        <p:nvSpPr>
          <p:cNvPr id="39939" name="Rectangle 2"/>
          <p:cNvSpPr>
            <a:spLocks noGrp="1" noRot="1" noChangeAspect="1" noChangeArrowheads="1" noTextEdit="1"/>
          </p:cNvSpPr>
          <p:nvPr>
            <p:ph type="sldImg"/>
          </p:nvPr>
        </p:nvSpPr>
        <p:spPr>
          <a:xfrm>
            <a:off x="1162050" y="711200"/>
            <a:ext cx="4557713" cy="3417888"/>
          </a:xfrm>
          <a:ln/>
        </p:spPr>
      </p:sp>
      <p:sp>
        <p:nvSpPr>
          <p:cNvPr id="39940" name="Rectangle 3"/>
          <p:cNvSpPr>
            <a:spLocks noGrp="1" noChangeArrowheads="1"/>
          </p:cNvSpPr>
          <p:nvPr>
            <p:ph type="body" idx="1"/>
          </p:nvPr>
        </p:nvSpPr>
        <p:spPr>
          <a:noFill/>
          <a:ln/>
        </p:spPr>
        <p:txBody>
          <a:bodyPr lIns="91431" tIns="45716" rIns="91431" bIns="45716"/>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mtClean="0">
                <a:latin typeface="Arial" charset="0"/>
              </a:rPr>
              <a:t>Note that Dr. Aron is available to present her full findings in the future. </a:t>
            </a:r>
          </a:p>
        </p:txBody>
      </p:sp>
      <p:sp>
        <p:nvSpPr>
          <p:cNvPr id="40964" name="Slide Number Placeholder 3"/>
          <p:cNvSpPr>
            <a:spLocks noGrp="1"/>
          </p:cNvSpPr>
          <p:nvPr>
            <p:ph type="sldNum" sz="quarter" idx="5"/>
          </p:nvPr>
        </p:nvSpPr>
        <p:spPr>
          <a:noFill/>
        </p:spPr>
        <p:txBody>
          <a:bodyPr/>
          <a:lstStyle/>
          <a:p>
            <a:fld id="{4D522BC4-23AD-47D5-B7A4-9FAF4062BE3A}" type="slidenum">
              <a:rPr lang="en-US" smtClean="0">
                <a:latin typeface="Arial" charset="0"/>
                <a:cs typeface="Arial" charset="0"/>
              </a:rPr>
              <a:pPr/>
              <a:t>15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81000" indent="-381000" eaLnBrk="1" hangingPunct="1">
              <a:defRPr/>
            </a:pPr>
            <a:r>
              <a:rPr lang="en-US" dirty="0" smtClean="0"/>
              <a:t>Examples of arbitrage:</a:t>
            </a:r>
          </a:p>
          <a:p>
            <a:pPr marL="381000" indent="-381000" eaLnBrk="1" hangingPunct="1">
              <a:buFontTx/>
              <a:buChar char="•"/>
              <a:defRPr/>
            </a:pPr>
            <a:endParaRPr lang="en-US" dirty="0" smtClean="0"/>
          </a:p>
          <a:p>
            <a:pPr marL="381000" indent="-381000" eaLnBrk="1" hangingPunct="1">
              <a:buFontTx/>
              <a:buChar char="•"/>
              <a:defRPr/>
            </a:pPr>
            <a:r>
              <a:rPr lang="en-US" dirty="0" smtClean="0"/>
              <a:t>International Telecom OCN 7485 </a:t>
            </a:r>
          </a:p>
          <a:p>
            <a:pPr marL="381000" indent="-381000" eaLnBrk="1" hangingPunct="1">
              <a:buFontTx/>
              <a:buChar char="•"/>
              <a:defRPr/>
            </a:pPr>
            <a:r>
              <a:rPr lang="en-US" dirty="0" err="1" smtClean="0"/>
              <a:t>Telwise</a:t>
            </a:r>
            <a:r>
              <a:rPr lang="en-US" dirty="0" smtClean="0"/>
              <a:t> OCN 4718  </a:t>
            </a:r>
          </a:p>
          <a:p>
            <a:pPr marL="579438" lvl="2" indent="-342900" eaLnBrk="1" hangingPunct="1">
              <a:defRPr/>
            </a:pPr>
            <a:r>
              <a:rPr lang="en-US" dirty="0" smtClean="0">
                <a:cs typeface="+mn-cs"/>
              </a:rPr>
              <a:t>Both carriers are doing chat type stuff.</a:t>
            </a:r>
          </a:p>
          <a:p>
            <a:pPr eaLnBrk="1" hangingPunct="1">
              <a:defRPr/>
            </a:pPr>
            <a:endParaRPr lang="en-US" dirty="0"/>
          </a:p>
        </p:txBody>
      </p:sp>
      <p:sp>
        <p:nvSpPr>
          <p:cNvPr id="41988" name="Slide Number Placeholder 3"/>
          <p:cNvSpPr>
            <a:spLocks noGrp="1"/>
          </p:cNvSpPr>
          <p:nvPr>
            <p:ph type="sldNum" sz="quarter" idx="5"/>
          </p:nvPr>
        </p:nvSpPr>
        <p:spPr>
          <a:noFill/>
        </p:spPr>
        <p:txBody>
          <a:bodyPr/>
          <a:lstStyle/>
          <a:p>
            <a:fld id="{0091D7B4-1BC8-4616-A78B-78261D126C09}" type="slidenum">
              <a:rPr lang="en-US" smtClean="0">
                <a:latin typeface="Arial" charset="0"/>
                <a:cs typeface="Arial" charset="0"/>
              </a:rPr>
              <a:pPr/>
              <a:t>19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descr="gov_bus2.jpg"/>
          <p:cNvPicPr>
            <a:picLocks noChangeAspect="1"/>
          </p:cNvPicPr>
          <p:nvPr userDrawn="1"/>
        </p:nvPicPr>
        <p:blipFill>
          <a:blip r:embed="rId2"/>
          <a:srcRect/>
          <a:stretch>
            <a:fillRect/>
          </a:stretch>
        </p:blipFill>
        <p:spPr bwMode="auto">
          <a:xfrm>
            <a:off x="0" y="0"/>
            <a:ext cx="8520113" cy="6324600"/>
          </a:xfrm>
          <a:prstGeom prst="rect">
            <a:avLst/>
          </a:prstGeom>
          <a:noFill/>
          <a:ln w="9525">
            <a:noFill/>
            <a:miter lim="800000"/>
            <a:headEnd/>
            <a:tailEnd/>
          </a:ln>
        </p:spPr>
      </p:pic>
      <p:pic>
        <p:nvPicPr>
          <p:cNvPr id="5" name="Picture 4" descr="att_globe_rgb_grd_pos_2.jpg"/>
          <p:cNvPicPr>
            <a:picLocks noChangeAspect="1"/>
          </p:cNvPicPr>
          <p:nvPr userDrawn="1"/>
        </p:nvPicPr>
        <p:blipFill>
          <a:blip r:embed="rId3"/>
          <a:srcRect/>
          <a:stretch>
            <a:fillRect/>
          </a:stretch>
        </p:blipFill>
        <p:spPr bwMode="auto">
          <a:xfrm>
            <a:off x="8077200" y="381000"/>
            <a:ext cx="549275" cy="549275"/>
          </a:xfrm>
          <a:prstGeom prst="rect">
            <a:avLst/>
          </a:prstGeom>
          <a:noFill/>
          <a:ln w="9525">
            <a:noFill/>
            <a:miter lim="800000"/>
            <a:headEnd/>
            <a:tailEnd/>
          </a:ln>
        </p:spPr>
      </p:pic>
      <p:sp>
        <p:nvSpPr>
          <p:cNvPr id="11" name="Title 19"/>
          <p:cNvSpPr>
            <a:spLocks noGrp="1"/>
          </p:cNvSpPr>
          <p:nvPr>
            <p:ph type="title"/>
          </p:nvPr>
        </p:nvSpPr>
        <p:spPr>
          <a:xfrm>
            <a:off x="400025" y="1954213"/>
            <a:ext cx="6610375" cy="685800"/>
          </a:xfrm>
          <a:prstGeom prst="rect">
            <a:avLst/>
          </a:prstGeom>
        </p:spPr>
        <p:txBody>
          <a:bodyPr lIns="0" tIns="0" rIns="0" bIns="0" anchor="t" anchorCtr="0"/>
          <a:lstStyle>
            <a:lvl1pPr>
              <a:defRPr sz="3200" b="0">
                <a:solidFill>
                  <a:schemeClr val="bg2"/>
                </a:solidFill>
              </a:defRPr>
            </a:lvl1pPr>
          </a:lstStyle>
          <a:p>
            <a:r>
              <a:rPr lang="en-US" dirty="0" smtClean="0"/>
              <a:t>Click to edit Master title style</a:t>
            </a:r>
            <a:endParaRPr lang="en-US" dirty="0"/>
          </a:p>
        </p:txBody>
      </p:sp>
      <p:sp>
        <p:nvSpPr>
          <p:cNvPr id="12" name="Text Placeholder 21"/>
          <p:cNvSpPr>
            <a:spLocks noGrp="1"/>
          </p:cNvSpPr>
          <p:nvPr>
            <p:ph type="body" sz="quarter" idx="10"/>
          </p:nvPr>
        </p:nvSpPr>
        <p:spPr>
          <a:xfrm>
            <a:off x="400025" y="2665413"/>
            <a:ext cx="6258760" cy="685800"/>
          </a:xfrm>
          <a:prstGeom prst="rect">
            <a:avLst/>
          </a:prstGeom>
        </p:spPr>
        <p:txBody>
          <a:bodyPr vert="horz" lIns="0" tIns="0" rIns="0" bIns="0"/>
          <a:lstStyle>
            <a:lvl1pPr>
              <a:defRPr sz="220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6" name="Footer Placeholder 8"/>
          <p:cNvSpPr>
            <a:spLocks noGrp="1"/>
          </p:cNvSpPr>
          <p:nvPr>
            <p:ph type="ftr" sz="quarter" idx="11"/>
          </p:nvPr>
        </p:nvSpPr>
        <p:spPr>
          <a:xfrm>
            <a:off x="398463" y="6503988"/>
            <a:ext cx="5545137" cy="173037"/>
          </a:xfrm>
        </p:spPr>
        <p:txBody>
          <a:bodyPr/>
          <a:lstStyle>
            <a:lvl1pPr>
              <a:defRPr/>
            </a:lvl1pPr>
          </a:lstStyle>
          <a:p>
            <a:pPr>
              <a:defRPr/>
            </a:pPr>
            <a:r>
              <a:rPr lang="en-US"/>
              <a:t>© 2010 AT&amp;T Intellectual Property. All rights reserved. AT&amp;T and the AT&amp;T logo are trademarks of AT&amp;T Intellectual Property.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0" hangingPunct="0">
              <a:spcBef>
                <a:spcPct val="50000"/>
              </a:spcBef>
              <a:defRPr>
                <a:latin typeface="Verdana" pitchFamily="-111" charset="0"/>
                <a:ea typeface="Arial" pitchFamily="-111" charset="-52"/>
                <a:cs typeface="Arial" pitchFamily="-111" charset="-52"/>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066F0456-86FE-4B3F-9D9A-61D280D167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1171575" y="6578600"/>
            <a:ext cx="1647825" cy="152400"/>
          </a:xfrm>
          <a:prstGeom prst="rect">
            <a:avLst/>
          </a:prstGeom>
        </p:spPr>
        <p:txBody>
          <a:bodyPr/>
          <a:lstStyle>
            <a:lvl1pPr>
              <a:defRPr>
                <a:cs typeface="Arial" pitchFamily="34" charset="0"/>
              </a:defRPr>
            </a:lvl1pPr>
          </a:lstStyle>
          <a:p>
            <a:pPr>
              <a:defRPr/>
            </a:pPr>
            <a:endParaRPr lang="en-US"/>
          </a:p>
        </p:txBody>
      </p:sp>
      <p:sp>
        <p:nvSpPr>
          <p:cNvPr id="3" name="Rectangle 8"/>
          <p:cNvSpPr>
            <a:spLocks noGrp="1" noChangeArrowheads="1"/>
          </p:cNvSpPr>
          <p:nvPr>
            <p:ph type="sldNum" sz="quarter" idx="11"/>
          </p:nvPr>
        </p:nvSpPr>
        <p:spPr/>
        <p:txBody>
          <a:bodyPr/>
          <a:lstStyle>
            <a:lvl1pPr>
              <a:defRPr/>
            </a:lvl1pPr>
          </a:lstStyle>
          <a:p>
            <a:pPr>
              <a:defRPr/>
            </a:pPr>
            <a:r>
              <a:rPr lang="en-US"/>
              <a:t>Page </a:t>
            </a:r>
            <a:fld id="{FB5E7869-12A0-421B-9661-71BE4DB01C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DE202C-AFB0-43D0-AC2E-7577194F11D4}" type="datetimeFigureOut">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1EF8F-066D-485A-8562-F62BD78D71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1950F1-1223-4168-9D6D-3E8AF0E2D862}" type="datetimeFigureOut">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368986-88A4-4515-874C-8804879E535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52A7F8-CF57-4951-B295-44FD21AC6C27}" type="datetimeFigureOut">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3BDAAE-9007-4D26-B766-8D394BFE447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0EEA6D-DC85-4BED-B216-29EFCFD7E0C9}" type="datetimeFigureOut">
              <a:rPr lang="en-US"/>
              <a:pPr>
                <a:defRPr/>
              </a:pPr>
              <a:t>5/5/2010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715975-8CF6-4601-AA4E-2BDFE637347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10DF27-A730-4446-82E4-6AE584BC7E8C}" type="datetimeFigureOut">
              <a:rPr lang="en-US"/>
              <a:pPr>
                <a:defRPr/>
              </a:pPr>
              <a:t>5/5/2010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B1E7D8-C00B-4BA4-91E0-5001EC7DB48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F3F608-4514-4278-AC25-20529A052DA4}" type="datetimeFigureOut">
              <a:rPr lang="en-US"/>
              <a:pPr>
                <a:defRPr/>
              </a:pPr>
              <a:t>5/5/2010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A5C75-A2BF-44FA-98FD-090FB0B7127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2B5394-48D4-457F-85E8-10D6B865C377}" type="datetimeFigureOut">
              <a:rPr lang="en-US"/>
              <a:pPr>
                <a:defRPr/>
              </a:pPr>
              <a:t>5/5/2010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9DA25B-835A-403C-9070-DB71F37F11E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8FD52F-78FB-4068-ADDD-63BC92BD55C3}" type="datetimeFigureOut">
              <a:rPr lang="en-US"/>
              <a:pPr>
                <a:defRPr/>
              </a:pPr>
              <a:t>5/5/2010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0F46CE-BC3C-485B-B9CE-7B9A3DC8EB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descr="gvnr_bus.jpg"/>
          <p:cNvPicPr>
            <a:picLocks noChangeAspect="1"/>
          </p:cNvPicPr>
          <p:nvPr userDrawn="1"/>
        </p:nvPicPr>
        <p:blipFill>
          <a:blip r:embed="rId2"/>
          <a:srcRect/>
          <a:stretch>
            <a:fillRect/>
          </a:stretch>
        </p:blipFill>
        <p:spPr bwMode="auto">
          <a:xfrm>
            <a:off x="0" y="0"/>
            <a:ext cx="3200400" cy="2706688"/>
          </a:xfrm>
          <a:prstGeom prst="rect">
            <a:avLst/>
          </a:prstGeom>
          <a:noFill/>
          <a:ln w="9525">
            <a:noFill/>
            <a:miter lim="800000"/>
            <a:headEnd/>
            <a:tailEnd/>
          </a:ln>
        </p:spPr>
      </p:pic>
      <p:pic>
        <p:nvPicPr>
          <p:cNvPr id="5" name="Picture 4" descr="att_globe_rgb_grd_pos_2.jpg"/>
          <p:cNvPicPr>
            <a:picLocks noChangeAspect="1"/>
          </p:cNvPicPr>
          <p:nvPr userDrawn="1"/>
        </p:nvPicPr>
        <p:blipFill>
          <a:blip r:embed="rId3"/>
          <a:srcRect/>
          <a:stretch>
            <a:fillRect/>
          </a:stretch>
        </p:blipFill>
        <p:spPr bwMode="auto">
          <a:xfrm>
            <a:off x="8077200" y="381000"/>
            <a:ext cx="549275" cy="549275"/>
          </a:xfrm>
          <a:prstGeom prst="rect">
            <a:avLst/>
          </a:prstGeom>
          <a:noFill/>
          <a:ln w="9525">
            <a:noFill/>
            <a:miter lim="800000"/>
            <a:headEnd/>
            <a:tailEnd/>
          </a:ln>
        </p:spPr>
      </p:pic>
      <p:sp>
        <p:nvSpPr>
          <p:cNvPr id="7" name="Title 19"/>
          <p:cNvSpPr>
            <a:spLocks noGrp="1"/>
          </p:cNvSpPr>
          <p:nvPr>
            <p:ph type="title"/>
          </p:nvPr>
        </p:nvSpPr>
        <p:spPr>
          <a:xfrm>
            <a:off x="1079500" y="2895600"/>
            <a:ext cx="7162799" cy="685800"/>
          </a:xfrm>
          <a:prstGeom prst="rect">
            <a:avLst/>
          </a:prstGeom>
        </p:spPr>
        <p:txBody>
          <a:bodyPr lIns="0" tIns="0" rIns="0" bIns="0" anchor="t" anchorCtr="0"/>
          <a:lstStyle>
            <a:lvl1pPr>
              <a:defRPr sz="3200" b="0">
                <a:solidFill>
                  <a:schemeClr val="tx2"/>
                </a:solidFill>
              </a:defRPr>
            </a:lvl1pPr>
          </a:lstStyle>
          <a:p>
            <a:r>
              <a:rPr lang="en-US" dirty="0" smtClean="0"/>
              <a:t>Click to edit Master title style</a:t>
            </a:r>
            <a:endParaRPr lang="en-US" dirty="0"/>
          </a:p>
        </p:txBody>
      </p:sp>
      <p:sp>
        <p:nvSpPr>
          <p:cNvPr id="12" name="Text Placeholder 21"/>
          <p:cNvSpPr>
            <a:spLocks noGrp="1"/>
          </p:cNvSpPr>
          <p:nvPr>
            <p:ph type="body" sz="quarter" idx="10"/>
          </p:nvPr>
        </p:nvSpPr>
        <p:spPr>
          <a:xfrm>
            <a:off x="1079500" y="3606800"/>
            <a:ext cx="6781800" cy="685800"/>
          </a:xfrm>
          <a:prstGeom prst="rect">
            <a:avLst/>
          </a:prstGeom>
        </p:spPr>
        <p:txBody>
          <a:bodyPr vert="horz" lIns="0" tIns="0" rIns="0" bIns="0"/>
          <a:lstStyle>
            <a:lvl1pPr>
              <a:defRPr sz="2200">
                <a:solidFill>
                  <a:schemeClr val="accent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6" name="Footer Placeholder 9"/>
          <p:cNvSpPr>
            <a:spLocks noGrp="1"/>
          </p:cNvSpPr>
          <p:nvPr>
            <p:ph type="ftr" sz="quarter" idx="11"/>
          </p:nvPr>
        </p:nvSpPr>
        <p:spPr/>
        <p:txBody>
          <a:bodyPr/>
          <a:lstStyle>
            <a:lvl1pPr>
              <a:defRPr/>
            </a:lvl1pPr>
          </a:lstStyle>
          <a:p>
            <a:pPr>
              <a:defRPr/>
            </a:pPr>
            <a:r>
              <a:rPr lang="en-US"/>
              <a:t>© 2010 AT&amp;T Intellectual Property. All rights reserved. AT&amp;T and the AT&amp;T logo are trademarks of AT&amp;T Intellectual Property. </a:t>
            </a:r>
            <a:endParaRPr lang="en-US" dirty="0"/>
          </a:p>
        </p:txBody>
      </p:sp>
      <p:sp>
        <p:nvSpPr>
          <p:cNvPr id="8" name="Slide Number Placeholder 10"/>
          <p:cNvSpPr>
            <a:spLocks noGrp="1"/>
          </p:cNvSpPr>
          <p:nvPr>
            <p:ph type="sldNum" sz="quarter" idx="12"/>
          </p:nvPr>
        </p:nvSpPr>
        <p:spPr/>
        <p:txBody>
          <a:bodyPr/>
          <a:lstStyle>
            <a:lvl1pPr>
              <a:defRPr/>
            </a:lvl1pPr>
          </a:lstStyle>
          <a:p>
            <a:pPr>
              <a:defRPr/>
            </a:pPr>
            <a:fld id="{05E139A3-740F-4832-8C25-564632155E7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45452B-2E4A-4AB3-9FDC-491C77DA4F9F}" type="datetimeFigureOut">
              <a:rPr lang="en-US"/>
              <a:pPr>
                <a:defRPr/>
              </a:pPr>
              <a:t>5/5/2010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E7715C-5A00-46BC-83CA-DE6554CD992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1F86B0-A04D-44DF-8243-7BB2A2C563DB}" type="datetimeFigureOut">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BC082-7F57-4BBC-B7CC-70C29702D90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4F387E-34BC-412B-A1BB-C0C947BA761A}" type="datetimeFigureOut">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E7EDA6-F6AF-4B05-9B08-C4D0C87D82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lobe_Alone_rgb.jpg"/>
          <p:cNvPicPr>
            <a:picLocks noChangeAspect="1"/>
          </p:cNvPicPr>
          <p:nvPr userDrawn="1"/>
        </p:nvPicPr>
        <p:blipFill>
          <a:blip r:embed="rId2"/>
          <a:srcRect/>
          <a:stretch>
            <a:fillRect/>
          </a:stretch>
        </p:blipFill>
        <p:spPr bwMode="auto">
          <a:xfrm>
            <a:off x="8405813" y="6281738"/>
            <a:ext cx="368300" cy="369887"/>
          </a:xfrm>
          <a:prstGeom prst="rect">
            <a:avLst/>
          </a:prstGeom>
          <a:noFill/>
          <a:ln w="9525">
            <a:noFill/>
            <a:miter lim="800000"/>
            <a:headEnd/>
            <a:tailEnd/>
          </a:ln>
        </p:spPr>
      </p:pic>
      <p:sp>
        <p:nvSpPr>
          <p:cNvPr id="16" name="Title 15"/>
          <p:cNvSpPr>
            <a:spLocks noGrp="1"/>
          </p:cNvSpPr>
          <p:nvPr>
            <p:ph type="title"/>
          </p:nvPr>
        </p:nvSpPr>
        <p:spPr>
          <a:xfrm>
            <a:off x="407230" y="381000"/>
            <a:ext cx="8335133" cy="838200"/>
          </a:xfrm>
          <a:prstGeom prst="rect">
            <a:avLst/>
          </a:prstGeom>
        </p:spPr>
        <p:txBody>
          <a:bodyPr lIns="0" tIns="0" rIns="0" bIns="0"/>
          <a:lstStyle>
            <a:lvl1pPr>
              <a:defRPr sz="2000" b="0">
                <a:solidFill>
                  <a:schemeClr val="tx2"/>
                </a:solidFill>
              </a:defRPr>
            </a:lvl1pPr>
          </a:lstStyle>
          <a:p>
            <a:r>
              <a:rPr lang="en-US" dirty="0" smtClean="0"/>
              <a:t>Click to edit Master title style</a:t>
            </a:r>
            <a:endParaRPr lang="en-US" dirty="0"/>
          </a:p>
        </p:txBody>
      </p:sp>
      <p:sp>
        <p:nvSpPr>
          <p:cNvPr id="20" name="Content Placeholder 2"/>
          <p:cNvSpPr>
            <a:spLocks noGrp="1"/>
          </p:cNvSpPr>
          <p:nvPr>
            <p:ph sz="half" idx="10"/>
          </p:nvPr>
        </p:nvSpPr>
        <p:spPr>
          <a:xfrm>
            <a:off x="407229" y="1954213"/>
            <a:ext cx="8335133" cy="2858560"/>
          </a:xfrm>
          <a:prstGeom prst="rect">
            <a:avLst/>
          </a:prstGeom>
        </p:spPr>
        <p:txBody>
          <a:bodyPr lIns="0" tIns="0" rIns="0" bIns="0"/>
          <a:lstStyle>
            <a:lvl1pPr>
              <a:defRPr sz="2000">
                <a:solidFill>
                  <a:schemeClr val="accent1"/>
                </a:solidFill>
              </a:defRPr>
            </a:lvl1pPr>
            <a:lvl2pPr>
              <a:buClr>
                <a:schemeClr val="accent1"/>
              </a:buClr>
              <a:buSzPct val="100000"/>
              <a:defRPr sz="2000">
                <a:solidFill>
                  <a:schemeClr val="accent1"/>
                </a:solidFill>
              </a:defRPr>
            </a:lvl2pPr>
            <a:lvl3pPr>
              <a:buClr>
                <a:schemeClr val="accent1"/>
              </a:buClr>
              <a:buSzPct val="100000"/>
              <a:defRPr sz="1800">
                <a:solidFill>
                  <a:schemeClr val="accent1"/>
                </a:solidFill>
              </a:defRPr>
            </a:lvl3pPr>
            <a:lvl4pPr>
              <a:buClr>
                <a:schemeClr val="accent1"/>
              </a:buClr>
              <a:buSzPct val="100000"/>
              <a:defRPr sz="1600">
                <a:solidFill>
                  <a:schemeClr val="accent1"/>
                </a:solidFill>
              </a:defRPr>
            </a:lvl4pPr>
            <a:lvl5pPr>
              <a:buClr>
                <a:schemeClr val="accent1"/>
              </a:buClr>
              <a:buSzPct val="100000"/>
              <a:defRPr sz="16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6"/>
          <p:cNvSpPr>
            <a:spLocks noGrp="1"/>
          </p:cNvSpPr>
          <p:nvPr>
            <p:ph type="ftr" sz="quarter" idx="11"/>
          </p:nvPr>
        </p:nvSpPr>
        <p:spPr/>
        <p:txBody>
          <a:bodyPr/>
          <a:lstStyle>
            <a:lvl1pPr algn="l">
              <a:defRPr sz="600">
                <a:solidFill>
                  <a:schemeClr val="accent1"/>
                </a:solidFill>
                <a:latin typeface="Verdana"/>
                <a:cs typeface="Verdana"/>
              </a:defRPr>
            </a:lvl1pPr>
          </a:lstStyle>
          <a:p>
            <a:pPr>
              <a:defRPr/>
            </a:pPr>
            <a:r>
              <a:rPr lang="en-US"/>
              <a:t>© 2010 AT&amp;T Intellectual Property. All rights reserved. AT&amp;T and the AT&amp;T logo are trademarks of AT&amp;T Intellectual Property. </a:t>
            </a:r>
            <a:endParaRPr lang="en-US" dirty="0"/>
          </a:p>
        </p:txBody>
      </p:sp>
      <p:sp>
        <p:nvSpPr>
          <p:cNvPr id="6" name="Slide Number Placeholder 11"/>
          <p:cNvSpPr>
            <a:spLocks noGrp="1"/>
          </p:cNvSpPr>
          <p:nvPr>
            <p:ph type="sldNum" sz="quarter" idx="12"/>
          </p:nvPr>
        </p:nvSpPr>
        <p:spPr/>
        <p:txBody>
          <a:bodyPr/>
          <a:lstStyle>
            <a:lvl1pPr>
              <a:defRPr/>
            </a:lvl1pPr>
          </a:lstStyle>
          <a:p>
            <a:pPr>
              <a:defRPr/>
            </a:pPr>
            <a:fld id="{E8891CEE-9A6D-4B5C-8ECA-3265A6C48E1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3" descr="Globe_Alone_rgb.jpg"/>
          <p:cNvPicPr>
            <a:picLocks noChangeAspect="1"/>
          </p:cNvPicPr>
          <p:nvPr userDrawn="1"/>
        </p:nvPicPr>
        <p:blipFill>
          <a:blip r:embed="rId2"/>
          <a:srcRect/>
          <a:stretch>
            <a:fillRect/>
          </a:stretch>
        </p:blipFill>
        <p:spPr bwMode="auto">
          <a:xfrm>
            <a:off x="8405813" y="6281738"/>
            <a:ext cx="368300" cy="369887"/>
          </a:xfrm>
          <a:prstGeom prst="rect">
            <a:avLst/>
          </a:prstGeom>
          <a:noFill/>
          <a:ln w="9525">
            <a:noFill/>
            <a:miter lim="800000"/>
            <a:headEnd/>
            <a:tailEnd/>
          </a:ln>
        </p:spPr>
      </p:pic>
      <p:sp>
        <p:nvSpPr>
          <p:cNvPr id="7" name="Content Placeholder 2"/>
          <p:cNvSpPr>
            <a:spLocks noGrp="1"/>
          </p:cNvSpPr>
          <p:nvPr>
            <p:ph sz="half" idx="10"/>
          </p:nvPr>
        </p:nvSpPr>
        <p:spPr>
          <a:xfrm>
            <a:off x="407230" y="1954213"/>
            <a:ext cx="3941762" cy="3087160"/>
          </a:xfrm>
          <a:prstGeom prst="rect">
            <a:avLst/>
          </a:prstGeom>
        </p:spPr>
        <p:txBody>
          <a:bodyPr lIns="0" tIns="0" rIns="0" bIns="0"/>
          <a:lstStyle>
            <a:lvl1pPr>
              <a:defRPr sz="1800">
                <a:solidFill>
                  <a:schemeClr val="accent1"/>
                </a:solidFill>
              </a:defRPr>
            </a:lvl1pPr>
            <a:lvl2pPr>
              <a:buClr>
                <a:schemeClr val="accent1"/>
              </a:buClr>
              <a:buSzPct val="100000"/>
              <a:defRPr sz="1800">
                <a:solidFill>
                  <a:schemeClr val="accent1"/>
                </a:solidFill>
              </a:defRPr>
            </a:lvl2pPr>
            <a:lvl3pPr>
              <a:buClr>
                <a:schemeClr val="accent1"/>
              </a:buClr>
              <a:buSzPct val="100000"/>
              <a:defRPr sz="1700">
                <a:solidFill>
                  <a:schemeClr val="accent1"/>
                </a:solidFill>
              </a:defRPr>
            </a:lvl3pPr>
            <a:lvl4pPr>
              <a:buClr>
                <a:schemeClr val="accent1"/>
              </a:buClr>
              <a:buSzPct val="100000"/>
              <a:defRPr sz="1500">
                <a:solidFill>
                  <a:schemeClr val="accent1"/>
                </a:solidFill>
              </a:defRPr>
            </a:lvl4pPr>
            <a:lvl5pPr>
              <a:buClr>
                <a:schemeClr val="accent1"/>
              </a:buClr>
              <a:buSzPct val="100000"/>
              <a:defRPr sz="15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795838" y="1954213"/>
            <a:ext cx="3943350" cy="3087160"/>
          </a:xfrm>
          <a:prstGeom prst="rect">
            <a:avLst/>
          </a:prstGeom>
        </p:spPr>
        <p:txBody>
          <a:bodyPr lIns="0" tIns="0" rIns="0" bIns="0"/>
          <a:lstStyle>
            <a:lvl1pPr>
              <a:defRPr sz="1800">
                <a:solidFill>
                  <a:schemeClr val="accent1"/>
                </a:solidFill>
              </a:defRPr>
            </a:lvl1pPr>
            <a:lvl2pPr>
              <a:buClr>
                <a:schemeClr val="accent1"/>
              </a:buClr>
              <a:buSzPct val="100000"/>
              <a:defRPr sz="1800">
                <a:solidFill>
                  <a:schemeClr val="accent1"/>
                </a:solidFill>
              </a:defRPr>
            </a:lvl2pPr>
            <a:lvl3pPr>
              <a:buClr>
                <a:schemeClr val="accent1"/>
              </a:buClr>
              <a:buSzPct val="100000"/>
              <a:defRPr sz="1700">
                <a:solidFill>
                  <a:schemeClr val="accent1"/>
                </a:solidFill>
              </a:defRPr>
            </a:lvl3pPr>
            <a:lvl4pPr>
              <a:buClr>
                <a:schemeClr val="accent1"/>
              </a:buClr>
              <a:buSzPct val="100000"/>
              <a:defRPr sz="1500">
                <a:solidFill>
                  <a:schemeClr val="accent1"/>
                </a:solidFill>
              </a:defRPr>
            </a:lvl4pPr>
            <a:lvl5pPr>
              <a:buClr>
                <a:schemeClr val="accent1"/>
              </a:buClr>
              <a:buSzPct val="100000"/>
              <a:defRPr sz="15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5"/>
          <p:cNvSpPr>
            <a:spLocks noGrp="1"/>
          </p:cNvSpPr>
          <p:nvPr>
            <p:ph type="title"/>
          </p:nvPr>
        </p:nvSpPr>
        <p:spPr>
          <a:xfrm>
            <a:off x="400050" y="381000"/>
            <a:ext cx="8339138" cy="838200"/>
          </a:xfrm>
          <a:prstGeom prst="rect">
            <a:avLst/>
          </a:prstGeom>
        </p:spPr>
        <p:txBody>
          <a:bodyPr lIns="0" tIns="0" rIns="0" bIns="0"/>
          <a:lstStyle>
            <a:lvl1pPr>
              <a:defRPr sz="2000" b="0">
                <a:solidFill>
                  <a:schemeClr val="tx2"/>
                </a:solidFill>
              </a:defRPr>
            </a:lvl1pPr>
          </a:lstStyle>
          <a:p>
            <a:r>
              <a:rPr lang="en-US" dirty="0" smtClean="0"/>
              <a:t>Click to edit Master title style</a:t>
            </a:r>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75C578B1-15B2-49BF-90D8-EB1D37DCF5A1}"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 2010 AT&amp;T Intellectual Property. All rights reserved. AT&amp;T and the AT&amp;T logo are trademarks of AT&amp;T Intellectual Property.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3" descr="Globe_Alone_rgb.jpg"/>
          <p:cNvPicPr>
            <a:picLocks noChangeAspect="1"/>
          </p:cNvPicPr>
          <p:nvPr userDrawn="1"/>
        </p:nvPicPr>
        <p:blipFill>
          <a:blip r:embed="rId2"/>
          <a:srcRect/>
          <a:stretch>
            <a:fillRect/>
          </a:stretch>
        </p:blipFill>
        <p:spPr bwMode="auto">
          <a:xfrm>
            <a:off x="8405813" y="6281738"/>
            <a:ext cx="368300" cy="369887"/>
          </a:xfrm>
          <a:prstGeom prst="rect">
            <a:avLst/>
          </a:prstGeom>
          <a:noFill/>
          <a:ln w="9525">
            <a:noFill/>
            <a:miter lim="800000"/>
            <a:headEnd/>
            <a:tailEnd/>
          </a:ln>
        </p:spPr>
      </p:pic>
      <p:sp>
        <p:nvSpPr>
          <p:cNvPr id="6" name="Content Placeholder 2"/>
          <p:cNvSpPr>
            <a:spLocks noGrp="1"/>
          </p:cNvSpPr>
          <p:nvPr>
            <p:ph sz="half" idx="10"/>
          </p:nvPr>
        </p:nvSpPr>
        <p:spPr>
          <a:xfrm>
            <a:off x="407230" y="2640013"/>
            <a:ext cx="3941762" cy="3087160"/>
          </a:xfrm>
          <a:prstGeom prst="rect">
            <a:avLst/>
          </a:prstGeom>
        </p:spPr>
        <p:txBody>
          <a:bodyPr lIns="0" tIns="0" rIns="0" bIns="0"/>
          <a:lstStyle>
            <a:lvl1pPr>
              <a:defRPr sz="2000">
                <a:solidFill>
                  <a:schemeClr val="accent1"/>
                </a:solidFill>
              </a:defRPr>
            </a:lvl1pPr>
            <a:lvl2pPr>
              <a:buClr>
                <a:schemeClr val="accent1"/>
              </a:buClr>
              <a:buSzPct val="100000"/>
              <a:defRPr sz="2000">
                <a:solidFill>
                  <a:schemeClr val="accent1"/>
                </a:solidFill>
              </a:defRPr>
            </a:lvl2pPr>
            <a:lvl3pPr>
              <a:buClr>
                <a:schemeClr val="accent1"/>
              </a:buClr>
              <a:buSzPct val="100000"/>
              <a:defRPr sz="1800">
                <a:solidFill>
                  <a:schemeClr val="accent1"/>
                </a:solidFill>
              </a:defRPr>
            </a:lvl3pPr>
            <a:lvl4pPr>
              <a:buClr>
                <a:schemeClr val="accent1"/>
              </a:buClr>
              <a:buSzPct val="100000"/>
              <a:defRPr sz="1600">
                <a:solidFill>
                  <a:schemeClr val="accent1"/>
                </a:solidFill>
              </a:defRPr>
            </a:lvl4pPr>
            <a:lvl5pPr>
              <a:buClr>
                <a:schemeClr val="accent1"/>
              </a:buClr>
              <a:buSzPct val="100000"/>
              <a:defRPr sz="16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795910" y="2640013"/>
            <a:ext cx="3943350" cy="3087160"/>
          </a:xfrm>
          <a:prstGeom prst="rect">
            <a:avLst/>
          </a:prstGeom>
        </p:spPr>
        <p:txBody>
          <a:bodyPr lIns="0" tIns="0" rIns="0" bIns="0"/>
          <a:lstStyle>
            <a:lvl1pPr>
              <a:defRPr sz="2000">
                <a:solidFill>
                  <a:schemeClr val="accent1"/>
                </a:solidFill>
              </a:defRPr>
            </a:lvl1pPr>
            <a:lvl2pPr>
              <a:buClr>
                <a:schemeClr val="accent1"/>
              </a:buClr>
              <a:buSzPct val="100000"/>
              <a:defRPr sz="2000">
                <a:solidFill>
                  <a:schemeClr val="accent1"/>
                </a:solidFill>
              </a:defRPr>
            </a:lvl2pPr>
            <a:lvl3pPr>
              <a:buClr>
                <a:schemeClr val="accent1"/>
              </a:buClr>
              <a:buSzPct val="100000"/>
              <a:defRPr sz="1800">
                <a:solidFill>
                  <a:schemeClr val="accent1"/>
                </a:solidFill>
              </a:defRPr>
            </a:lvl3pPr>
            <a:lvl4pPr>
              <a:buClr>
                <a:schemeClr val="accent1"/>
              </a:buClr>
              <a:buSzPct val="100000"/>
              <a:defRPr sz="1600">
                <a:solidFill>
                  <a:schemeClr val="accent1"/>
                </a:solidFill>
              </a:defRPr>
            </a:lvl4pPr>
            <a:lvl5pPr>
              <a:buClr>
                <a:schemeClr val="accent1"/>
              </a:buClr>
              <a:buSzPct val="100000"/>
              <a:defRPr sz="16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a:xfrm>
            <a:off x="407230" y="1954213"/>
            <a:ext cx="3936170" cy="639762"/>
          </a:xfrm>
          <a:prstGeom prst="rect">
            <a:avLst/>
          </a:prstGeom>
        </p:spPr>
        <p:txBody>
          <a:bodyPr lIns="0" tIns="0" rIns="0" bIns="0"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Text Placeholder 4"/>
          <p:cNvSpPr>
            <a:spLocks noGrp="1"/>
          </p:cNvSpPr>
          <p:nvPr>
            <p:ph type="body" sz="quarter" idx="3"/>
          </p:nvPr>
        </p:nvSpPr>
        <p:spPr>
          <a:xfrm>
            <a:off x="4800600" y="1954213"/>
            <a:ext cx="3938660" cy="639762"/>
          </a:xfrm>
          <a:prstGeom prst="rect">
            <a:avLst/>
          </a:prstGeom>
        </p:spPr>
        <p:txBody>
          <a:bodyPr lIns="0" tIns="0" rIns="0" bIns="0"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itle 15"/>
          <p:cNvSpPr>
            <a:spLocks noGrp="1"/>
          </p:cNvSpPr>
          <p:nvPr>
            <p:ph type="title"/>
          </p:nvPr>
        </p:nvSpPr>
        <p:spPr>
          <a:xfrm>
            <a:off x="400050" y="381000"/>
            <a:ext cx="8339138" cy="838200"/>
          </a:xfrm>
          <a:prstGeom prst="rect">
            <a:avLst/>
          </a:prstGeom>
        </p:spPr>
        <p:txBody>
          <a:bodyPr lIns="0" tIns="0" rIns="0" bIns="0"/>
          <a:lstStyle>
            <a:lvl1pPr>
              <a:defRPr sz="2000" b="0">
                <a:solidFill>
                  <a:schemeClr val="tx2"/>
                </a:solidFill>
              </a:defRPr>
            </a:lvl1pPr>
          </a:lstStyle>
          <a:p>
            <a:r>
              <a:rPr lang="en-US" dirty="0" smtClean="0"/>
              <a:t>Click to edit Master title style</a:t>
            </a:r>
            <a:endParaRPr lang="en-US" dirty="0"/>
          </a:p>
        </p:txBody>
      </p:sp>
      <p:sp>
        <p:nvSpPr>
          <p:cNvPr id="12" name="Slide Number Placeholder 13"/>
          <p:cNvSpPr>
            <a:spLocks noGrp="1"/>
          </p:cNvSpPr>
          <p:nvPr>
            <p:ph type="sldNum" sz="quarter" idx="11"/>
          </p:nvPr>
        </p:nvSpPr>
        <p:spPr/>
        <p:txBody>
          <a:bodyPr/>
          <a:lstStyle>
            <a:lvl1pPr>
              <a:defRPr/>
            </a:lvl1pPr>
          </a:lstStyle>
          <a:p>
            <a:pPr>
              <a:defRPr/>
            </a:pPr>
            <a:fld id="{CD902605-04C4-4EE6-89DA-48B8E98B26C8}" type="slidenum">
              <a:rPr lang="en-US"/>
              <a:pPr>
                <a:defRPr/>
              </a:pPr>
              <a:t>‹#›</a:t>
            </a:fld>
            <a:endParaRPr lang="en-US" dirty="0"/>
          </a:p>
        </p:txBody>
      </p:sp>
      <p:sp>
        <p:nvSpPr>
          <p:cNvPr id="13" name="Footer Placeholder 14"/>
          <p:cNvSpPr>
            <a:spLocks noGrp="1"/>
          </p:cNvSpPr>
          <p:nvPr>
            <p:ph type="ftr" sz="quarter" idx="12"/>
          </p:nvPr>
        </p:nvSpPr>
        <p:spPr/>
        <p:txBody>
          <a:bodyPr/>
          <a:lstStyle>
            <a:lvl1pPr>
              <a:defRPr/>
            </a:lvl1pPr>
          </a:lstStyle>
          <a:p>
            <a:pPr>
              <a:defRPr/>
            </a:pPr>
            <a:r>
              <a:rPr lang="en-US"/>
              <a:t>© 2010 AT&amp;T Intellectual Property. All rights reserved. AT&amp;T and the AT&amp;T logo are trademarks of AT&amp;T Intellectual Property.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Line 6"/>
          <p:cNvSpPr>
            <a:spLocks noChangeShapeType="1"/>
          </p:cNvSpPr>
          <p:nvPr userDrawn="1"/>
        </p:nvSpPr>
        <p:spPr bwMode="auto">
          <a:xfrm>
            <a:off x="4529138" y="2562225"/>
            <a:ext cx="0" cy="3479800"/>
          </a:xfrm>
          <a:prstGeom prst="line">
            <a:avLst/>
          </a:prstGeom>
          <a:noFill/>
          <a:ln w="19050">
            <a:solidFill>
              <a:schemeClr val="accent1"/>
            </a:solidFill>
            <a:round/>
            <a:headEnd/>
            <a:tailEnd/>
          </a:ln>
          <a:effectLst/>
        </p:spPr>
        <p:txBody>
          <a:bodyPr/>
          <a:lstStyle/>
          <a:p>
            <a:pPr algn="ctr" eaLnBrk="0" hangingPunct="0">
              <a:spcBef>
                <a:spcPct val="50000"/>
              </a:spcBef>
              <a:defRPr/>
            </a:pPr>
            <a:endParaRPr lang="en-US">
              <a:latin typeface="Verdana" pitchFamily="-111" charset="0"/>
              <a:ea typeface="Arial" pitchFamily="-111" charset="-52"/>
              <a:cs typeface="Arial" pitchFamily="-111" charset="-52"/>
            </a:endParaRPr>
          </a:p>
        </p:txBody>
      </p:sp>
      <p:sp>
        <p:nvSpPr>
          <p:cNvPr id="9" name="Line 7"/>
          <p:cNvSpPr>
            <a:spLocks noChangeShapeType="1"/>
          </p:cNvSpPr>
          <p:nvPr userDrawn="1"/>
        </p:nvSpPr>
        <p:spPr bwMode="auto">
          <a:xfrm>
            <a:off x="1271588" y="2566988"/>
            <a:ext cx="6561137" cy="0"/>
          </a:xfrm>
          <a:prstGeom prst="line">
            <a:avLst/>
          </a:prstGeom>
          <a:noFill/>
          <a:ln w="19050">
            <a:solidFill>
              <a:schemeClr val="accent1"/>
            </a:solidFill>
            <a:round/>
            <a:headEnd/>
            <a:tailEnd/>
          </a:ln>
          <a:effectLst/>
        </p:spPr>
        <p:txBody>
          <a:bodyPr/>
          <a:lstStyle/>
          <a:p>
            <a:pPr algn="ctr" eaLnBrk="0" hangingPunct="0">
              <a:spcBef>
                <a:spcPct val="50000"/>
              </a:spcBef>
              <a:defRPr/>
            </a:pPr>
            <a:endParaRPr lang="en-US">
              <a:latin typeface="Verdana" pitchFamily="-111" charset="0"/>
              <a:ea typeface="Arial" pitchFamily="-111" charset="-52"/>
              <a:cs typeface="Arial" pitchFamily="-111" charset="-52"/>
            </a:endParaRPr>
          </a:p>
        </p:txBody>
      </p:sp>
      <p:pic>
        <p:nvPicPr>
          <p:cNvPr id="10" name="Picture 6" descr="Globe_Alone_rgb.jpg"/>
          <p:cNvPicPr>
            <a:picLocks noChangeAspect="1"/>
          </p:cNvPicPr>
          <p:nvPr userDrawn="1"/>
        </p:nvPicPr>
        <p:blipFill>
          <a:blip r:embed="rId2"/>
          <a:srcRect/>
          <a:stretch>
            <a:fillRect/>
          </a:stretch>
        </p:blipFill>
        <p:spPr bwMode="auto">
          <a:xfrm>
            <a:off x="8405813" y="6281738"/>
            <a:ext cx="368300" cy="369887"/>
          </a:xfrm>
          <a:prstGeom prst="rect">
            <a:avLst/>
          </a:prstGeom>
          <a:noFill/>
          <a:ln w="9525">
            <a:noFill/>
            <a:miter lim="800000"/>
            <a:headEnd/>
            <a:tailEnd/>
          </a:ln>
        </p:spPr>
      </p:pic>
      <p:sp>
        <p:nvSpPr>
          <p:cNvPr id="6" name="Content Placeholder 2"/>
          <p:cNvSpPr>
            <a:spLocks noGrp="1"/>
          </p:cNvSpPr>
          <p:nvPr>
            <p:ph sz="half" idx="10"/>
          </p:nvPr>
        </p:nvSpPr>
        <p:spPr>
          <a:xfrm>
            <a:off x="1284475" y="2669756"/>
            <a:ext cx="3150531" cy="3434210"/>
          </a:xfrm>
          <a:prstGeom prst="rect">
            <a:avLst/>
          </a:prstGeom>
        </p:spPr>
        <p:txBody>
          <a:bodyPr lIns="0" tIns="0" rIns="0" bIns="0"/>
          <a:lstStyle>
            <a:lvl1pPr>
              <a:spcBef>
                <a:spcPts val="400"/>
              </a:spcBef>
              <a:spcAft>
                <a:spcPts val="0"/>
              </a:spcAft>
              <a:defRPr sz="1800">
                <a:solidFill>
                  <a:schemeClr val="accent1"/>
                </a:solidFill>
              </a:defRPr>
            </a:lvl1pPr>
            <a:lvl2pPr marL="287338" indent="-195263">
              <a:spcBef>
                <a:spcPts val="400"/>
              </a:spcBef>
              <a:spcAft>
                <a:spcPts val="0"/>
              </a:spcAft>
              <a:buClr>
                <a:schemeClr val="accent1"/>
              </a:buClr>
              <a:buSzPct val="100000"/>
              <a:buFont typeface="Lucida Grande"/>
              <a:buChar char="•"/>
              <a:defRPr sz="1800">
                <a:solidFill>
                  <a:schemeClr val="accent1"/>
                </a:solidFill>
              </a:defRPr>
            </a:lvl2pPr>
            <a:lvl3pPr>
              <a:spcBef>
                <a:spcPts val="400"/>
              </a:spcBef>
              <a:spcAft>
                <a:spcPts val="0"/>
              </a:spcAft>
              <a:buClr>
                <a:schemeClr val="accent1"/>
              </a:buClr>
              <a:defRPr sz="1800">
                <a:solidFill>
                  <a:schemeClr val="accent1"/>
                </a:solidFill>
              </a:defRPr>
            </a:lvl3pPr>
            <a:lvl4pPr>
              <a:spcBef>
                <a:spcPts val="400"/>
              </a:spcBef>
              <a:spcAft>
                <a:spcPts val="0"/>
              </a:spcAft>
              <a:buClr>
                <a:schemeClr val="accent1"/>
              </a:buClr>
              <a:buSzPct val="100000"/>
              <a:defRPr sz="1800">
                <a:solidFill>
                  <a:schemeClr val="accent1"/>
                </a:solidFill>
              </a:defRPr>
            </a:lvl4pPr>
            <a:lvl5pPr>
              <a:spcBef>
                <a:spcPts val="400"/>
              </a:spcBef>
              <a:spcAft>
                <a:spcPts val="0"/>
              </a:spcAft>
              <a:buClr>
                <a:schemeClr val="accent1"/>
              </a:buClr>
              <a:defRPr sz="18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591050" y="2669756"/>
            <a:ext cx="3295682" cy="3434210"/>
          </a:xfrm>
          <a:prstGeom prst="rect">
            <a:avLst/>
          </a:prstGeom>
        </p:spPr>
        <p:txBody>
          <a:bodyPr lIns="0" tIns="0" rIns="0" bIns="0"/>
          <a:lstStyle>
            <a:lvl1pPr>
              <a:spcBef>
                <a:spcPts val="400"/>
              </a:spcBef>
              <a:spcAft>
                <a:spcPts val="0"/>
              </a:spcAft>
              <a:defRPr sz="1800">
                <a:solidFill>
                  <a:schemeClr val="accent1"/>
                </a:solidFill>
              </a:defRPr>
            </a:lvl1pPr>
            <a:lvl2pPr marL="287338" indent="-195263">
              <a:spcBef>
                <a:spcPts val="400"/>
              </a:spcBef>
              <a:spcAft>
                <a:spcPts val="0"/>
              </a:spcAft>
              <a:buClr>
                <a:schemeClr val="accent1"/>
              </a:buClr>
              <a:buSzPct val="100000"/>
              <a:defRPr sz="1800">
                <a:solidFill>
                  <a:schemeClr val="accent1"/>
                </a:solidFill>
              </a:defRPr>
            </a:lvl2pPr>
            <a:lvl3pPr>
              <a:spcBef>
                <a:spcPts val="400"/>
              </a:spcBef>
              <a:spcAft>
                <a:spcPts val="0"/>
              </a:spcAft>
              <a:buClr>
                <a:schemeClr val="accent1"/>
              </a:buClr>
              <a:defRPr sz="1800">
                <a:solidFill>
                  <a:schemeClr val="accent1"/>
                </a:solidFill>
              </a:defRPr>
            </a:lvl3pPr>
            <a:lvl4pPr>
              <a:spcBef>
                <a:spcPts val="400"/>
              </a:spcBef>
              <a:spcAft>
                <a:spcPts val="0"/>
              </a:spcAft>
              <a:buClr>
                <a:schemeClr val="accent1"/>
              </a:buClr>
              <a:buSzPct val="100000"/>
              <a:defRPr sz="1800">
                <a:solidFill>
                  <a:schemeClr val="accent1"/>
                </a:solidFill>
              </a:defRPr>
            </a:lvl4pPr>
            <a:lvl5pPr>
              <a:spcBef>
                <a:spcPts val="400"/>
              </a:spcBef>
              <a:spcAft>
                <a:spcPts val="0"/>
              </a:spcAft>
              <a:buClr>
                <a:schemeClr val="accent1"/>
              </a:buClr>
              <a:defRPr sz="18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5"/>
          <p:cNvSpPr>
            <a:spLocks noGrp="1"/>
          </p:cNvSpPr>
          <p:nvPr>
            <p:ph type="title"/>
          </p:nvPr>
        </p:nvSpPr>
        <p:spPr>
          <a:xfrm>
            <a:off x="400050" y="381000"/>
            <a:ext cx="8339138" cy="838200"/>
          </a:xfrm>
          <a:prstGeom prst="rect">
            <a:avLst/>
          </a:prstGeom>
        </p:spPr>
        <p:txBody>
          <a:bodyPr lIns="0" tIns="0" rIns="0" bIns="0"/>
          <a:lstStyle>
            <a:lvl1pPr>
              <a:defRPr sz="2000" b="0">
                <a:solidFill>
                  <a:schemeClr val="tx2"/>
                </a:solidFill>
              </a:defRPr>
            </a:lvl1pPr>
          </a:lstStyle>
          <a:p>
            <a:r>
              <a:rPr lang="en-US" dirty="0" smtClean="0"/>
              <a:t>Click to edit Master title style</a:t>
            </a:r>
            <a:endParaRPr lang="en-US" dirty="0"/>
          </a:p>
        </p:txBody>
      </p:sp>
      <p:sp>
        <p:nvSpPr>
          <p:cNvPr id="17" name="Text Placeholder 16"/>
          <p:cNvSpPr>
            <a:spLocks noGrp="1"/>
          </p:cNvSpPr>
          <p:nvPr>
            <p:ph type="body" sz="quarter" idx="13"/>
          </p:nvPr>
        </p:nvSpPr>
        <p:spPr>
          <a:xfrm>
            <a:off x="1270071" y="1981200"/>
            <a:ext cx="6603858" cy="533400"/>
          </a:xfrm>
          <a:prstGeom prst="rect">
            <a:avLst/>
          </a:prstGeom>
        </p:spPr>
        <p:txBody>
          <a:bodyPr vert="horz" bIns="0" anchor="b" anchorCtr="0"/>
          <a:lstStyle>
            <a:lvl1pPr algn="ctr">
              <a:defRPr>
                <a:solidFill>
                  <a:srgbClr val="808080"/>
                </a:solidFill>
              </a:defRPr>
            </a:lvl1pPr>
          </a:lstStyle>
          <a:p>
            <a:pPr lvl="0"/>
            <a:r>
              <a:rPr lang="en-US" dirty="0" smtClean="0"/>
              <a:t>Click to edit Master text styles</a:t>
            </a:r>
            <a:endParaRPr lang="en-US" dirty="0"/>
          </a:p>
        </p:txBody>
      </p:sp>
      <p:sp>
        <p:nvSpPr>
          <p:cNvPr id="12" name="Slide Number Placeholder 9"/>
          <p:cNvSpPr>
            <a:spLocks noGrp="1"/>
          </p:cNvSpPr>
          <p:nvPr>
            <p:ph type="sldNum" sz="quarter" idx="14"/>
          </p:nvPr>
        </p:nvSpPr>
        <p:spPr/>
        <p:txBody>
          <a:bodyPr/>
          <a:lstStyle>
            <a:lvl1pPr>
              <a:defRPr/>
            </a:lvl1pPr>
          </a:lstStyle>
          <a:p>
            <a:pPr>
              <a:defRPr/>
            </a:pPr>
            <a:fld id="{D8CC0884-7D6D-4BB5-8F72-E030492575F5}" type="slidenum">
              <a:rPr lang="en-US"/>
              <a:pPr>
                <a:defRPr/>
              </a:pPr>
              <a:t>‹#›</a:t>
            </a:fld>
            <a:endParaRPr lang="en-US" dirty="0"/>
          </a:p>
        </p:txBody>
      </p:sp>
      <p:sp>
        <p:nvSpPr>
          <p:cNvPr id="13" name="Footer Placeholder 15"/>
          <p:cNvSpPr>
            <a:spLocks noGrp="1"/>
          </p:cNvSpPr>
          <p:nvPr>
            <p:ph type="ftr" sz="quarter" idx="15"/>
          </p:nvPr>
        </p:nvSpPr>
        <p:spPr/>
        <p:txBody>
          <a:bodyPr/>
          <a:lstStyle>
            <a:lvl1pPr>
              <a:defRPr/>
            </a:lvl1pPr>
          </a:lstStyle>
          <a:p>
            <a:pPr>
              <a:defRPr/>
            </a:pPr>
            <a:r>
              <a:rPr lang="en-US"/>
              <a:t>© 2010 AT&amp;T Intellectual Property. All rights reserved. AT&amp;T and the AT&amp;T logo are trademarks of AT&amp;T Intellectual Property.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3" descr="Globe_Alone_rgb.jpg"/>
          <p:cNvPicPr>
            <a:picLocks noChangeAspect="1"/>
          </p:cNvPicPr>
          <p:nvPr userDrawn="1"/>
        </p:nvPicPr>
        <p:blipFill>
          <a:blip r:embed="rId2"/>
          <a:srcRect/>
          <a:stretch>
            <a:fillRect/>
          </a:stretch>
        </p:blipFill>
        <p:spPr bwMode="auto">
          <a:xfrm>
            <a:off x="8405813" y="6281738"/>
            <a:ext cx="368300" cy="369887"/>
          </a:xfrm>
          <a:prstGeom prst="rect">
            <a:avLst/>
          </a:prstGeom>
          <a:noFill/>
          <a:ln w="9525">
            <a:noFill/>
            <a:miter lim="800000"/>
            <a:headEnd/>
            <a:tailEnd/>
          </a:ln>
        </p:spPr>
      </p:pic>
      <p:sp>
        <p:nvSpPr>
          <p:cNvPr id="8" name="Title 15"/>
          <p:cNvSpPr>
            <a:spLocks noGrp="1"/>
          </p:cNvSpPr>
          <p:nvPr>
            <p:ph type="title"/>
          </p:nvPr>
        </p:nvSpPr>
        <p:spPr>
          <a:xfrm>
            <a:off x="410444" y="381000"/>
            <a:ext cx="8328744" cy="838200"/>
          </a:xfrm>
          <a:prstGeom prst="rect">
            <a:avLst/>
          </a:prstGeom>
        </p:spPr>
        <p:txBody>
          <a:bodyPr lIns="0" tIns="0" rIns="0" bIns="0"/>
          <a:lstStyle>
            <a:lvl1pPr>
              <a:defRPr sz="2000" b="0">
                <a:solidFill>
                  <a:schemeClr val="tx2"/>
                </a:solidFill>
              </a:defRPr>
            </a:lvl1pPr>
          </a:lstStyle>
          <a:p>
            <a:r>
              <a:rPr lang="en-US" dirty="0" smtClean="0"/>
              <a:t>Click to edit Master 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152228AF-95BE-451A-ABF8-823DA053EC2C}" type="slidenum">
              <a:rPr lang="en-US"/>
              <a:pPr>
                <a:defRPr/>
              </a:pPr>
              <a:t>‹#›</a:t>
            </a:fld>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a:t>© 2010 AT&amp;T Intellectual Property. All rights reserved. AT&amp;T and the AT&amp;T logo are trademarks of AT&amp;T Intellectual Property.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Footer Placeholder 3"/>
          <p:cNvSpPr txBox="1">
            <a:spLocks/>
          </p:cNvSpPr>
          <p:nvPr userDrawn="1"/>
        </p:nvSpPr>
        <p:spPr>
          <a:xfrm>
            <a:off x="835025" y="6629400"/>
            <a:ext cx="7089775" cy="47625"/>
          </a:xfrm>
          <a:prstGeom prst="rect">
            <a:avLst/>
          </a:prstGeom>
        </p:spPr>
        <p:txBody>
          <a:bodyPr lIns="0" tIns="0" rIns="0" bIns="0"/>
          <a:lstStyle/>
          <a:p>
            <a:pPr eaLnBrk="0" hangingPunct="0">
              <a:spcBef>
                <a:spcPct val="50000"/>
              </a:spcBef>
              <a:defRPr/>
            </a:pPr>
            <a:r>
              <a:rPr lang="en-US" sz="800" dirty="0">
                <a:cs typeface="Arial" pitchFamily="34" charset="0"/>
              </a:rPr>
              <a:t>© 2010 AT&amp;T Intellectual Property. All rights reserved. AT&amp;T and the AT&amp;T logo are trademarks of AT&amp;T Intellectual Property</a:t>
            </a:r>
            <a:endParaRPr lang="en-US" sz="800" b="1" dirty="0">
              <a:solidFill>
                <a:schemeClr val="accent1"/>
              </a:solidFill>
              <a:latin typeface="Verdana" pitchFamily="-111" charset="0"/>
              <a:ea typeface="Arial" pitchFamily="-111" charset="-52"/>
              <a:cs typeface="Arial" pitchFamily="-111" charset="-52"/>
            </a:endParaRPr>
          </a:p>
        </p:txBody>
      </p:sp>
      <p:sp>
        <p:nvSpPr>
          <p:cNvPr id="2" name="Title 1"/>
          <p:cNvSpPr>
            <a:spLocks noGrp="1"/>
          </p:cNvSpPr>
          <p:nvPr>
            <p:ph type="title"/>
          </p:nvPr>
        </p:nvSpPr>
        <p:spPr>
          <a:xfrm>
            <a:off x="460375" y="457200"/>
            <a:ext cx="8037513"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77838" y="1549400"/>
            <a:ext cx="8037512" cy="40513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
          <p:cNvSpPr>
            <a:spLocks noGrp="1" noChangeArrowheads="1"/>
          </p:cNvSpPr>
          <p:nvPr>
            <p:ph type="dt" sz="half" idx="10"/>
          </p:nvPr>
        </p:nvSpPr>
        <p:spPr>
          <a:xfrm>
            <a:off x="1171575" y="6578600"/>
            <a:ext cx="1647825" cy="152400"/>
          </a:xfrm>
          <a:prstGeom prst="rect">
            <a:avLst/>
          </a:prstGeom>
        </p:spPr>
        <p:txBody>
          <a:bodyPr/>
          <a:lstStyle>
            <a:lvl1pPr algn="ctr" eaLnBrk="0" hangingPunct="0">
              <a:spcBef>
                <a:spcPct val="50000"/>
              </a:spcBef>
              <a:defRPr>
                <a:latin typeface="Verdana" pitchFamily="-111" charset="0"/>
                <a:ea typeface="Arial" pitchFamily="-111" charset="-52"/>
                <a:cs typeface="Arial" pitchFamily="-111" charset="-52"/>
              </a:defRPr>
            </a:lvl1pPr>
          </a:lstStyle>
          <a:p>
            <a:pPr>
              <a:defRPr/>
            </a:pPr>
            <a:endParaRPr lang="en-US"/>
          </a:p>
        </p:txBody>
      </p:sp>
      <p:sp>
        <p:nvSpPr>
          <p:cNvPr id="6" name="Rectangle 8"/>
          <p:cNvSpPr>
            <a:spLocks noGrp="1" noChangeArrowheads="1"/>
          </p:cNvSpPr>
          <p:nvPr>
            <p:ph type="sldNum" sz="quarter" idx="11"/>
          </p:nvPr>
        </p:nvSpPr>
        <p:spPr>
          <a:xfrm>
            <a:off x="406400" y="6477000"/>
            <a:ext cx="355600" cy="203200"/>
          </a:xfrm>
        </p:spPr>
        <p:txBody>
          <a:bodyPr/>
          <a:lstStyle>
            <a:lvl1pPr>
              <a:defRPr/>
            </a:lvl1pPr>
          </a:lstStyle>
          <a:p>
            <a:pPr>
              <a:defRPr/>
            </a:pPr>
            <a:r>
              <a:rPr lang="en-US"/>
              <a:t>Page </a:t>
            </a:r>
            <a:fld id="{E70336EC-C869-41D9-8D28-D43814E838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ooter Placeholder 3"/>
          <p:cNvSpPr txBox="1">
            <a:spLocks/>
          </p:cNvSpPr>
          <p:nvPr userDrawn="1"/>
        </p:nvSpPr>
        <p:spPr>
          <a:xfrm>
            <a:off x="835025" y="6629400"/>
            <a:ext cx="7089775" cy="47625"/>
          </a:xfrm>
          <a:prstGeom prst="rect">
            <a:avLst/>
          </a:prstGeom>
        </p:spPr>
        <p:txBody>
          <a:bodyPr lIns="0" tIns="0" rIns="0" bIns="0"/>
          <a:lstStyle/>
          <a:p>
            <a:pPr eaLnBrk="0" hangingPunct="0">
              <a:spcBef>
                <a:spcPct val="50000"/>
              </a:spcBef>
              <a:defRPr/>
            </a:pPr>
            <a:r>
              <a:rPr lang="en-US" sz="800" dirty="0">
                <a:cs typeface="Arial" pitchFamily="34" charset="0"/>
              </a:rPr>
              <a:t>© 2010 AT&amp;T Intellectual Property. All rights reserved. AT&amp;T and the AT&amp;T logo are trademarks of AT&amp;T Intellectual Property</a:t>
            </a:r>
            <a:endParaRPr lang="en-US" sz="800" b="1" dirty="0">
              <a:solidFill>
                <a:schemeClr val="accent1"/>
              </a:solidFill>
              <a:latin typeface="Verdana" pitchFamily="-111" charset="0"/>
              <a:ea typeface="Arial" pitchFamily="-111" charset="-52"/>
              <a:cs typeface="Arial" pitchFamily="-111" charset="-52"/>
            </a:endParaRPr>
          </a:p>
        </p:txBody>
      </p:sp>
      <p:sp>
        <p:nvSpPr>
          <p:cNvPr id="2" name="Title 1"/>
          <p:cNvSpPr>
            <a:spLocks noGrp="1"/>
          </p:cNvSpPr>
          <p:nvPr>
            <p:ph type="title"/>
          </p:nvPr>
        </p:nvSpPr>
        <p:spPr>
          <a:xfrm>
            <a:off x="460375" y="457200"/>
            <a:ext cx="8037513" cy="838200"/>
          </a:xfrm>
          <a:prstGeom prst="rect">
            <a:avLst/>
          </a:prstGeom>
        </p:spPr>
        <p:txBody>
          <a:bodyPr/>
          <a:lstStyle/>
          <a:p>
            <a:r>
              <a:rPr lang="en-US" smtClean="0"/>
              <a:t>Click to edit Master title style</a:t>
            </a:r>
            <a:endParaRPr lang="en-US"/>
          </a:p>
        </p:txBody>
      </p:sp>
      <p:sp>
        <p:nvSpPr>
          <p:cNvPr id="4" name="Rectangle 7"/>
          <p:cNvSpPr>
            <a:spLocks noGrp="1" noChangeArrowheads="1"/>
          </p:cNvSpPr>
          <p:nvPr>
            <p:ph type="dt" sz="half" idx="10"/>
          </p:nvPr>
        </p:nvSpPr>
        <p:spPr>
          <a:xfrm>
            <a:off x="1171575" y="6578600"/>
            <a:ext cx="1647825" cy="152400"/>
          </a:xfrm>
          <a:prstGeom prst="rect">
            <a:avLst/>
          </a:prstGeom>
        </p:spPr>
        <p:txBody>
          <a:bodyPr/>
          <a:lstStyle>
            <a:lvl1pPr algn="ctr" eaLnBrk="0" hangingPunct="0">
              <a:spcBef>
                <a:spcPct val="50000"/>
              </a:spcBef>
              <a:defRPr>
                <a:latin typeface="Verdana" pitchFamily="-111" charset="0"/>
                <a:ea typeface="Arial" pitchFamily="-111" charset="-52"/>
                <a:cs typeface="Arial" pitchFamily="-111" charset="-52"/>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835025" y="6503988"/>
            <a:ext cx="6008688" cy="173037"/>
          </a:xfrm>
          <a:prstGeom prst="rect">
            <a:avLst/>
          </a:prstGeom>
        </p:spPr>
        <p:txBody>
          <a:bodyPr vert="horz" lIns="0" tIns="0" rIns="0" bIns="0" rtlCol="0" anchor="ctr"/>
          <a:lstStyle>
            <a:lvl1pPr algn="l" eaLnBrk="0" hangingPunct="0">
              <a:spcBef>
                <a:spcPct val="50000"/>
              </a:spcBef>
              <a:defRPr sz="600">
                <a:solidFill>
                  <a:schemeClr val="accent1"/>
                </a:solidFill>
                <a:latin typeface="Verdana"/>
                <a:ea typeface="Arial" pitchFamily="-111" charset="-52"/>
                <a:cs typeface="Verdana"/>
              </a:defRPr>
            </a:lvl1pPr>
          </a:lstStyle>
          <a:p>
            <a:pPr>
              <a:defRPr/>
            </a:pPr>
            <a:r>
              <a:rPr lang="en-US"/>
              <a:t>© 2010 AT&amp;T Intellectual Property. All rights reserved. AT&amp;T and the AT&amp;T logo are trademarks of AT&amp;T Intellectual Property. </a:t>
            </a:r>
            <a:endParaRPr lang="en-US" dirty="0"/>
          </a:p>
        </p:txBody>
      </p:sp>
      <p:sp>
        <p:nvSpPr>
          <p:cNvPr id="8" name="Slide Number Placeholder 7"/>
          <p:cNvSpPr>
            <a:spLocks noGrp="1"/>
          </p:cNvSpPr>
          <p:nvPr>
            <p:ph type="sldNum" sz="quarter" idx="4"/>
          </p:nvPr>
        </p:nvSpPr>
        <p:spPr>
          <a:xfrm>
            <a:off x="406400" y="6527800"/>
            <a:ext cx="373063" cy="152400"/>
          </a:xfrm>
          <a:prstGeom prst="rect">
            <a:avLst/>
          </a:prstGeom>
        </p:spPr>
        <p:txBody>
          <a:bodyPr vert="horz" lIns="0" tIns="0" rIns="0" bIns="0" rtlCol="0" anchor="t" anchorCtr="0"/>
          <a:lstStyle>
            <a:lvl1pPr algn="l" eaLnBrk="0" hangingPunct="0">
              <a:spcBef>
                <a:spcPct val="50000"/>
              </a:spcBef>
              <a:defRPr sz="800" b="1">
                <a:solidFill>
                  <a:schemeClr val="accent1"/>
                </a:solidFill>
                <a:latin typeface="Verdana" pitchFamily="-111" charset="0"/>
                <a:ea typeface="Arial" pitchFamily="-111" charset="-52"/>
                <a:cs typeface="Arial" pitchFamily="-111" charset="-52"/>
              </a:defRPr>
            </a:lvl1pPr>
          </a:lstStyle>
          <a:p>
            <a:pPr>
              <a:defRPr/>
            </a:pPr>
            <a:fld id="{CCD367EF-96B2-4841-B72B-1652C707A9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iming>
    <p:tnLst>
      <p:par>
        <p:cTn id="1" dur="indefinite" restart="never" nodeType="tmRoot"/>
      </p:par>
    </p:tnLst>
  </p:timing>
  <p:hf hdr="0" dt="0"/>
  <p:txStyles>
    <p:titleStyle>
      <a:lvl1pPr algn="l" defTabSz="947738" rtl="0" eaLnBrk="0" fontAlgn="base" hangingPunct="0">
        <a:lnSpc>
          <a:spcPct val="105000"/>
        </a:lnSpc>
        <a:spcBef>
          <a:spcPct val="0"/>
        </a:spcBef>
        <a:spcAft>
          <a:spcPct val="0"/>
        </a:spcAft>
        <a:defRPr sz="2600" b="1">
          <a:solidFill>
            <a:schemeClr val="accent1"/>
          </a:solidFill>
          <a:latin typeface="+mj-lt"/>
          <a:ea typeface="+mj-ea"/>
          <a:cs typeface="+mj-cs"/>
        </a:defRPr>
      </a:lvl1pPr>
      <a:lvl2pPr algn="l" defTabSz="947738" rtl="0" eaLnBrk="0" fontAlgn="base" hangingPunct="0">
        <a:lnSpc>
          <a:spcPct val="105000"/>
        </a:lnSpc>
        <a:spcBef>
          <a:spcPct val="0"/>
        </a:spcBef>
        <a:spcAft>
          <a:spcPct val="0"/>
        </a:spcAft>
        <a:defRPr sz="2600" b="1">
          <a:solidFill>
            <a:schemeClr val="accent1"/>
          </a:solidFill>
          <a:latin typeface="Verdana" pitchFamily="-111" charset="0"/>
        </a:defRPr>
      </a:lvl2pPr>
      <a:lvl3pPr algn="l" defTabSz="947738" rtl="0" eaLnBrk="0" fontAlgn="base" hangingPunct="0">
        <a:lnSpc>
          <a:spcPct val="105000"/>
        </a:lnSpc>
        <a:spcBef>
          <a:spcPct val="0"/>
        </a:spcBef>
        <a:spcAft>
          <a:spcPct val="0"/>
        </a:spcAft>
        <a:defRPr sz="2600" b="1">
          <a:solidFill>
            <a:schemeClr val="accent1"/>
          </a:solidFill>
          <a:latin typeface="Verdana" pitchFamily="-111" charset="0"/>
        </a:defRPr>
      </a:lvl3pPr>
      <a:lvl4pPr algn="l" defTabSz="947738" rtl="0" eaLnBrk="0" fontAlgn="base" hangingPunct="0">
        <a:lnSpc>
          <a:spcPct val="105000"/>
        </a:lnSpc>
        <a:spcBef>
          <a:spcPct val="0"/>
        </a:spcBef>
        <a:spcAft>
          <a:spcPct val="0"/>
        </a:spcAft>
        <a:defRPr sz="2600" b="1">
          <a:solidFill>
            <a:schemeClr val="accent1"/>
          </a:solidFill>
          <a:latin typeface="Verdana" pitchFamily="-111" charset="0"/>
        </a:defRPr>
      </a:lvl4pPr>
      <a:lvl5pPr algn="l" defTabSz="947738" rtl="0" eaLnBrk="0" fontAlgn="base" hangingPunct="0">
        <a:lnSpc>
          <a:spcPct val="105000"/>
        </a:lnSpc>
        <a:spcBef>
          <a:spcPct val="0"/>
        </a:spcBef>
        <a:spcAft>
          <a:spcPct val="0"/>
        </a:spcAft>
        <a:defRPr sz="2600" b="1">
          <a:solidFill>
            <a:schemeClr val="accent1"/>
          </a:solidFill>
          <a:latin typeface="Verdana" pitchFamily="-111" charset="0"/>
        </a:defRPr>
      </a:lvl5pPr>
      <a:lvl6pPr marL="457200" algn="l" defTabSz="947738" rtl="0" eaLnBrk="0" fontAlgn="base" hangingPunct="0">
        <a:lnSpc>
          <a:spcPct val="105000"/>
        </a:lnSpc>
        <a:spcBef>
          <a:spcPct val="0"/>
        </a:spcBef>
        <a:spcAft>
          <a:spcPct val="0"/>
        </a:spcAft>
        <a:defRPr sz="2600" b="1">
          <a:solidFill>
            <a:schemeClr val="accent1"/>
          </a:solidFill>
          <a:latin typeface="Verdana" pitchFamily="-111" charset="0"/>
        </a:defRPr>
      </a:lvl6pPr>
      <a:lvl7pPr marL="914400" algn="l" defTabSz="947738" rtl="0" eaLnBrk="0" fontAlgn="base" hangingPunct="0">
        <a:lnSpc>
          <a:spcPct val="105000"/>
        </a:lnSpc>
        <a:spcBef>
          <a:spcPct val="0"/>
        </a:spcBef>
        <a:spcAft>
          <a:spcPct val="0"/>
        </a:spcAft>
        <a:defRPr sz="2600" b="1">
          <a:solidFill>
            <a:schemeClr val="accent1"/>
          </a:solidFill>
          <a:latin typeface="Verdana" pitchFamily="-111" charset="0"/>
        </a:defRPr>
      </a:lvl7pPr>
      <a:lvl8pPr marL="1371600" algn="l" defTabSz="947738" rtl="0" eaLnBrk="0" fontAlgn="base" hangingPunct="0">
        <a:lnSpc>
          <a:spcPct val="105000"/>
        </a:lnSpc>
        <a:spcBef>
          <a:spcPct val="0"/>
        </a:spcBef>
        <a:spcAft>
          <a:spcPct val="0"/>
        </a:spcAft>
        <a:defRPr sz="2600" b="1">
          <a:solidFill>
            <a:schemeClr val="accent1"/>
          </a:solidFill>
          <a:latin typeface="Verdana" pitchFamily="-111" charset="0"/>
        </a:defRPr>
      </a:lvl8pPr>
      <a:lvl9pPr marL="1828800" algn="l" defTabSz="947738" rtl="0" eaLnBrk="0" fontAlgn="base" hangingPunct="0">
        <a:lnSpc>
          <a:spcPct val="105000"/>
        </a:lnSpc>
        <a:spcBef>
          <a:spcPct val="0"/>
        </a:spcBef>
        <a:spcAft>
          <a:spcPct val="0"/>
        </a:spcAft>
        <a:defRPr sz="2600" b="1">
          <a:solidFill>
            <a:schemeClr val="accent1"/>
          </a:solidFill>
          <a:latin typeface="Verdana" pitchFamily="-111" charset="0"/>
        </a:defRPr>
      </a:lvl9pPr>
    </p:titleStyle>
    <p:bodyStyle>
      <a:lvl1pPr marL="342900" indent="-342900" algn="l" defTabSz="947738" rtl="0" eaLnBrk="0" fontAlgn="base" hangingPunct="0">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eaLnBrk="0" fontAlgn="base" hangingPunct="0">
        <a:spcBef>
          <a:spcPct val="10000"/>
        </a:spcBef>
        <a:spcAft>
          <a:spcPct val="30000"/>
        </a:spcAft>
        <a:buClr>
          <a:schemeClr val="tx1"/>
        </a:buClr>
        <a:buSzPct val="80000"/>
        <a:buChar char="•"/>
        <a:defRPr sz="2000">
          <a:solidFill>
            <a:schemeClr val="tx1"/>
          </a:solidFill>
          <a:latin typeface="+mn-lt"/>
          <a:ea typeface="ＭＳ Ｐゴシック" pitchFamily="-111" charset="-128"/>
          <a:cs typeface="ＭＳ Ｐゴシック"/>
        </a:defRPr>
      </a:lvl2pPr>
      <a:lvl3pPr marL="461963" indent="-225425" algn="l" defTabSz="947738" rtl="0" eaLnBrk="0" fontAlgn="base" hangingPunct="0">
        <a:spcBef>
          <a:spcPct val="0"/>
        </a:spcBef>
        <a:spcAft>
          <a:spcPct val="20000"/>
        </a:spcAft>
        <a:buClr>
          <a:schemeClr val="tx1"/>
        </a:buClr>
        <a:buSzPct val="80000"/>
        <a:buFont typeface="IB Wb Regular" charset="0"/>
        <a:buChar char="–"/>
        <a:defRPr>
          <a:solidFill>
            <a:schemeClr val="tx1"/>
          </a:solidFill>
          <a:latin typeface="+mn-lt"/>
          <a:ea typeface="ＭＳ Ｐゴシック" pitchFamily="-111" charset="-128"/>
          <a:cs typeface="ＭＳ Ｐゴシック"/>
        </a:defRPr>
      </a:lvl3pPr>
      <a:lvl4pPr marL="692150" indent="-228600" algn="l" defTabSz="947738" rtl="0" eaLnBrk="0" fontAlgn="base" hangingPunct="0">
        <a:spcBef>
          <a:spcPct val="0"/>
        </a:spcBef>
        <a:spcAft>
          <a:spcPct val="20000"/>
        </a:spcAft>
        <a:buClr>
          <a:schemeClr val="tx1"/>
        </a:buClr>
        <a:buSzPct val="80000"/>
        <a:buChar char="•"/>
        <a:defRPr sz="1600">
          <a:solidFill>
            <a:schemeClr val="tx1"/>
          </a:solidFill>
          <a:latin typeface="+mn-lt"/>
          <a:ea typeface="ＭＳ Ｐゴシック" pitchFamily="-111" charset="-128"/>
          <a:cs typeface="ＭＳ Ｐゴシック"/>
        </a:defRPr>
      </a:lvl4pPr>
      <a:lvl5pPr marL="915988" indent="-222250" algn="l" defTabSz="947738" rtl="0" eaLnBrk="0" fontAlgn="base" hangingPunct="0">
        <a:spcBef>
          <a:spcPct val="0"/>
        </a:spcBef>
        <a:spcAft>
          <a:spcPct val="20000"/>
        </a:spcAft>
        <a:buClr>
          <a:schemeClr val="tx1"/>
        </a:buClr>
        <a:buSzPct val="80000"/>
        <a:buFont typeface="Verdana" pitchFamily="34" charset="0"/>
        <a:buChar char="–"/>
        <a:defRPr sz="1600">
          <a:solidFill>
            <a:schemeClr val="tx1"/>
          </a:solidFill>
          <a:latin typeface="+mn-lt"/>
          <a:ea typeface="ＭＳ Ｐゴシック" pitchFamily="-111" charset="-128"/>
          <a:cs typeface="ＭＳ Ｐゴシック"/>
        </a:defRPr>
      </a:lvl5pPr>
      <a:lvl6pPr marL="13731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DD729001-B7DC-4C0F-B155-FFF61D4CD203}" type="datetimeFigureOut">
              <a:rPr lang="en-US"/>
              <a:pPr>
                <a:defRPr/>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435ED286-B6B8-4D83-BD35-AAE22A7BA4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bwMode="auto">
          <a:xfrm>
            <a:off x="400050" y="1954213"/>
            <a:ext cx="6610350" cy="685800"/>
          </a:xfrm>
          <a:noFill/>
          <a:ln>
            <a:miter lim="800000"/>
            <a:headEnd/>
            <a:tailEnd/>
          </a:ln>
        </p:spPr>
        <p:txBody>
          <a:bodyPr vert="horz" wrap="square" numCol="1" compatLnSpc="1">
            <a:prstTxWarp prst="textNoShape">
              <a:avLst/>
            </a:prstTxWarp>
          </a:bodyPr>
          <a:lstStyle/>
          <a:p>
            <a:pPr algn="ctr"/>
            <a:r>
              <a:rPr lang="en-US" smtClean="0"/>
              <a:t> </a:t>
            </a:r>
          </a:p>
        </p:txBody>
      </p:sp>
      <p:sp>
        <p:nvSpPr>
          <p:cNvPr id="18435" name="Rectangle 5"/>
          <p:cNvSpPr>
            <a:spLocks noGrp="1" noChangeArrowheads="1"/>
          </p:cNvSpPr>
          <p:nvPr>
            <p:ph type="body" sz="quarter" idx="10"/>
          </p:nvPr>
        </p:nvSpPr>
        <p:spPr bwMode="auto">
          <a:xfrm>
            <a:off x="400050" y="2665413"/>
            <a:ext cx="6259513" cy="685800"/>
          </a:xfrm>
          <a:noFill/>
          <a:ln>
            <a:miter lim="800000"/>
            <a:headEnd/>
            <a:tailEnd/>
          </a:ln>
        </p:spPr>
        <p:txBody>
          <a:bodyPr wrap="square" numCol="1" anchor="t" anchorCtr="0" compatLnSpc="1">
            <a:prstTxWarp prst="textNoShape">
              <a:avLst/>
            </a:prstTxWarp>
          </a:bodyPr>
          <a:lstStyle/>
          <a:p>
            <a:pPr marL="0" indent="0" algn="ctr"/>
            <a:r>
              <a:rPr lang="en-US" smtClean="0"/>
              <a:t>Washington State Review of</a:t>
            </a:r>
          </a:p>
          <a:p>
            <a:pPr marL="0" indent="0" algn="ctr"/>
            <a:r>
              <a:rPr lang="en-US" smtClean="0"/>
              <a:t> Universal Service Policies</a:t>
            </a:r>
          </a:p>
          <a:p>
            <a:pPr marL="0" indent="0" algn="ctr"/>
            <a:endParaRPr lang="en-US" smtClean="0"/>
          </a:p>
          <a:p>
            <a:pPr marL="0" indent="0" algn="ctr"/>
            <a:r>
              <a:rPr lang="en-US" smtClean="0"/>
              <a:t>Joel Lubin</a:t>
            </a:r>
          </a:p>
          <a:p>
            <a:pPr marL="0" indent="0" algn="ctr"/>
            <a:r>
              <a:rPr lang="en-US" smtClean="0"/>
              <a:t>Vice President, Public Policy </a:t>
            </a:r>
          </a:p>
          <a:p>
            <a:pPr marL="0" indent="0" algn="ctr"/>
            <a:endParaRPr lang="en-US" smtClean="0"/>
          </a:p>
          <a:p>
            <a:pPr marL="0" indent="0" algn="ctr"/>
            <a:r>
              <a:rPr lang="en-US" smtClean="0"/>
              <a:t>May 5, 2010</a:t>
            </a:r>
          </a:p>
          <a:p>
            <a:pPr marL="0" indent="0" algn="ctr"/>
            <a:endParaRPr lang="en-US" smtClean="0"/>
          </a:p>
          <a:p>
            <a:pPr marL="0" indent="0" algn="ctr"/>
            <a:endParaRPr lang="en-US" smtClean="0"/>
          </a:p>
          <a:p>
            <a:pPr marL="0" indent="0" algn="ctr"/>
            <a:endParaRPr lang="en-US" smtClean="0"/>
          </a:p>
          <a:p>
            <a:pPr marL="0" indent="0" algn="ctr"/>
            <a:endParaRPr lang="en-US" smtClean="0"/>
          </a:p>
          <a:p>
            <a:pPr marL="0" indent="0" algn="ctr"/>
            <a:endParaRPr lang="en-US" smtClean="0"/>
          </a:p>
          <a:p>
            <a:pPr marL="0" indent="0" algn="ctr"/>
            <a:endParaRPr lang="en-US" smtClean="0"/>
          </a:p>
          <a:p>
            <a:pPr marL="0" indent="0"/>
            <a:r>
              <a:rPr lang="en-US" smtClean="0"/>
              <a:t>DRAFT</a:t>
            </a:r>
          </a:p>
        </p:txBody>
      </p:sp>
      <p:sp>
        <p:nvSpPr>
          <p:cNvPr id="18436" name="Slide Number Placeholder 7"/>
          <p:cNvSpPr txBox="1">
            <a:spLocks/>
          </p:cNvSpPr>
          <p:nvPr/>
        </p:nvSpPr>
        <p:spPr bwMode="auto">
          <a:xfrm>
            <a:off x="406400" y="6527800"/>
            <a:ext cx="373063" cy="152400"/>
          </a:xfrm>
          <a:prstGeom prst="rect">
            <a:avLst/>
          </a:prstGeom>
          <a:noFill/>
          <a:ln w="9525">
            <a:noFill/>
            <a:miter lim="800000"/>
            <a:headEnd/>
            <a:tailEnd/>
          </a:ln>
        </p:spPr>
        <p:txBody>
          <a:bodyPr lIns="0" tIns="0" rIns="0" bIns="0"/>
          <a:lstStyle/>
          <a:p>
            <a:pPr eaLnBrk="0" hangingPunct="0">
              <a:spcBef>
                <a:spcPct val="50000"/>
              </a:spcBef>
            </a:pPr>
            <a:fld id="{B0D9501D-5DF8-45BB-B9BF-BE5515A846B5}" type="slidenum">
              <a:rPr lang="en-US" sz="800" b="1">
                <a:solidFill>
                  <a:schemeClr val="accent1"/>
                </a:solidFill>
              </a:rPr>
              <a:pPr eaLnBrk="0" hangingPunct="0">
                <a:spcBef>
                  <a:spcPct val="50000"/>
                </a:spcBef>
              </a:pPr>
              <a:t>1</a:t>
            </a:fld>
            <a:endParaRPr lang="en-US" sz="800" b="1">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bwMode="auto">
          <a:xfrm>
            <a:off x="457200" y="381000"/>
            <a:ext cx="8229600" cy="1036638"/>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chemeClr val="tx2"/>
                </a:solidFill>
              </a:rPr>
              <a:t>Washington Local Retail Residential Rates Are Not “Reasonably Comparable” Under § 254 of the Federal Communications Act</a:t>
            </a:r>
            <a:endParaRPr lang="en-US" sz="1200" smtClean="0">
              <a:solidFill>
                <a:schemeClr val="tx2"/>
              </a:solidFill>
            </a:endParaRPr>
          </a:p>
        </p:txBody>
      </p:sp>
      <p:graphicFrame>
        <p:nvGraphicFramePr>
          <p:cNvPr id="10" name="Content Placeholder 9"/>
          <p:cNvGraphicFramePr>
            <a:graphicFrameLocks noGrp="1"/>
          </p:cNvGraphicFramePr>
          <p:nvPr>
            <p:ph idx="1"/>
          </p:nvPr>
        </p:nvGraphicFramePr>
        <p:xfrm>
          <a:off x="609600" y="1371600"/>
          <a:ext cx="790575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92BE55FC-C9EE-4BA5-BC24-690A16CB9C46}" type="slidenum">
              <a:rPr lang="en-US" smtClean="0">
                <a:latin typeface="Verdana" pitchFamily="34" charset="0"/>
                <a:cs typeface="Arial" charset="0"/>
              </a:rPr>
              <a:pPr/>
              <a:t>10</a:t>
            </a:fld>
            <a:endParaRPr lang="en-US" smtClean="0">
              <a:latin typeface="Verdana"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2800" smtClean="0">
                <a:solidFill>
                  <a:schemeClr val="tx2"/>
                </a:solidFill>
              </a:rPr>
              <a:t>Current Access System Not Sustainable in Broadband World</a:t>
            </a:r>
          </a:p>
        </p:txBody>
      </p:sp>
      <p:sp>
        <p:nvSpPr>
          <p:cNvPr id="24579"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Clr>
                <a:schemeClr val="accent1"/>
              </a:buClr>
              <a:buFontTx/>
              <a:buChar char="•"/>
            </a:pPr>
            <a:r>
              <a:rPr lang="en-US" smtClean="0">
                <a:solidFill>
                  <a:schemeClr val="accent1"/>
                </a:solidFill>
              </a:rPr>
              <a:t>Broadband retail, broadband access, wireless voice/data, and cable voice/data rates do </a:t>
            </a:r>
            <a:r>
              <a:rPr lang="en-US" u="sng" smtClean="0">
                <a:solidFill>
                  <a:schemeClr val="accent1"/>
                </a:solidFill>
              </a:rPr>
              <a:t>not</a:t>
            </a:r>
            <a:r>
              <a:rPr lang="en-US" smtClean="0">
                <a:solidFill>
                  <a:schemeClr val="accent1"/>
                </a:solidFill>
              </a:rPr>
              <a:t> rely on any switched access subsidies; wireline consumer local retail rates in Washington currently </a:t>
            </a:r>
            <a:r>
              <a:rPr lang="en-US" u="sng" smtClean="0">
                <a:solidFill>
                  <a:schemeClr val="accent1"/>
                </a:solidFill>
              </a:rPr>
              <a:t>do</a:t>
            </a:r>
            <a:r>
              <a:rPr lang="en-US" smtClean="0">
                <a:solidFill>
                  <a:schemeClr val="accent1"/>
                </a:solidFill>
              </a:rPr>
              <a:t> rely on switched access subsidies.</a:t>
            </a:r>
          </a:p>
          <a:p>
            <a:pPr marL="0" indent="0">
              <a:buClr>
                <a:schemeClr val="accent1"/>
              </a:buClr>
              <a:buFontTx/>
              <a:buChar char="•"/>
            </a:pPr>
            <a:r>
              <a:rPr lang="en-US" smtClean="0">
                <a:solidFill>
                  <a:schemeClr val="accent1"/>
                </a:solidFill>
              </a:rPr>
              <a:t>In the National Broadband Plan, the FCC noted that the current per minute access system was never designed to promote deployment of broadband networks. </a:t>
            </a:r>
          </a:p>
          <a:p>
            <a:pPr marL="0" indent="0">
              <a:buClr>
                <a:schemeClr val="accent1"/>
              </a:buClr>
              <a:buFontTx/>
              <a:buChar char="•"/>
            </a:pPr>
            <a:r>
              <a:rPr lang="en-US" smtClean="0">
                <a:solidFill>
                  <a:schemeClr val="accent1"/>
                </a:solidFill>
              </a:rPr>
              <a:t>The new Internet Protocol (IP) world is not based on per minutes of use but on the amount of bandwidth consumed a month. </a:t>
            </a:r>
          </a:p>
          <a:p>
            <a:pPr marL="0" indent="0"/>
            <a:endParaRPr lang="en-US" smtClean="0"/>
          </a:p>
          <a:p>
            <a:pPr lvl="1"/>
            <a:endParaRPr lang="en-US" b="1" smtClean="0">
              <a:latin typeface="Times New Roman" pitchFamily="18" charset="0"/>
              <a:ea typeface="ＭＳ Ｐゴシック" pitchFamily="34" charset="-128"/>
              <a:cs typeface="Times New Roman" pitchFamily="18" charset="0"/>
            </a:endParaRPr>
          </a:p>
          <a:p>
            <a:pPr marL="0" indent="0"/>
            <a:endParaRPr lang="en-US" sz="2400" b="1" smtClean="0">
              <a:latin typeface="Times New Roman" pitchFamily="18" charset="0"/>
            </a:endParaRPr>
          </a:p>
          <a:p>
            <a:pPr marL="0" indent="0"/>
            <a:endParaRPr lang="en-US" smtClean="0">
              <a:latin typeface="Times New Roman" pitchFamily="18" charset="0"/>
            </a:endParaRPr>
          </a:p>
        </p:txBody>
      </p:sp>
      <p:sp>
        <p:nvSpPr>
          <p:cNvPr id="24580"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10526BD8-290C-47BF-B44B-FDCCBE698743}" type="slidenum">
              <a:rPr lang="en-US" smtClean="0">
                <a:latin typeface="Verdana" pitchFamily="34" charset="0"/>
                <a:cs typeface="Arial" charset="0"/>
              </a:rPr>
              <a:pPr/>
              <a:t>11</a:t>
            </a:fld>
            <a:endParaRPr lang="en-US" smtClean="0">
              <a:latin typeface="Verdana" pitchFamily="34"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mtClean="0">
                <a:solidFill>
                  <a:schemeClr val="tx2"/>
                </a:solidFill>
              </a:rPr>
              <a:t>Components for Reform in Washington – AT&amp;T Proposal</a:t>
            </a:r>
          </a:p>
        </p:txBody>
      </p:sp>
      <p:sp>
        <p:nvSpPr>
          <p:cNvPr id="2560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Clr>
                <a:schemeClr val="accent1"/>
              </a:buClr>
              <a:buFontTx/>
              <a:buChar char="•"/>
            </a:pPr>
            <a:r>
              <a:rPr lang="en-US" smtClean="0">
                <a:solidFill>
                  <a:schemeClr val="accent1"/>
                </a:solidFill>
              </a:rPr>
              <a:t>Switched Access Rate Reductions: </a:t>
            </a:r>
          </a:p>
          <a:p>
            <a:pPr marL="0" indent="0">
              <a:buClr>
                <a:schemeClr val="accent1"/>
              </a:buClr>
              <a:buFontTx/>
              <a:buChar char="•"/>
            </a:pPr>
            <a:r>
              <a:rPr lang="en-US" smtClean="0">
                <a:solidFill>
                  <a:schemeClr val="accent1"/>
                </a:solidFill>
                <a:ea typeface="ＭＳ Ｐゴシック" pitchFamily="34" charset="-128"/>
              </a:rPr>
              <a:t>All incumbent LECs (ILECs) should be required to immediately reduce intrastate switched access rates to interstate levels.</a:t>
            </a:r>
          </a:p>
          <a:p>
            <a:pPr lvl="3">
              <a:buClr>
                <a:schemeClr val="accent1"/>
              </a:buClr>
            </a:pPr>
            <a:r>
              <a:rPr lang="en-US" smtClean="0">
                <a:solidFill>
                  <a:schemeClr val="accent1"/>
                </a:solidFill>
                <a:ea typeface="ＭＳ Ｐゴシック" pitchFamily="34" charset="-128"/>
              </a:rPr>
              <a:t>CLECs required to immediately mirror intrastate access rates of ILECs with which CLECs compete.</a:t>
            </a:r>
          </a:p>
          <a:p>
            <a:pPr lvl="1">
              <a:buClr>
                <a:schemeClr val="accent1"/>
              </a:buClr>
            </a:pPr>
            <a:r>
              <a:rPr lang="en-US" smtClean="0">
                <a:solidFill>
                  <a:schemeClr val="accent1"/>
                </a:solidFill>
                <a:ea typeface="ＭＳ Ｐゴシック" pitchFamily="34" charset="-128"/>
              </a:rPr>
              <a:t>Recovery of Lost Access Revenues:</a:t>
            </a:r>
          </a:p>
          <a:p>
            <a:pPr lvl="3">
              <a:buClr>
                <a:schemeClr val="accent1"/>
              </a:buClr>
            </a:pPr>
            <a:r>
              <a:rPr lang="en-US" smtClean="0">
                <a:solidFill>
                  <a:schemeClr val="accent1"/>
                </a:solidFill>
                <a:ea typeface="ＭＳ Ｐゴシック" pitchFamily="34" charset="-128"/>
              </a:rPr>
              <a:t>Establish a statewide benchmark to which ILECs can increase local rates. </a:t>
            </a:r>
          </a:p>
          <a:p>
            <a:pPr lvl="3">
              <a:buClr>
                <a:schemeClr val="accent1"/>
              </a:buClr>
            </a:pPr>
            <a:r>
              <a:rPr lang="en-US" smtClean="0">
                <a:solidFill>
                  <a:schemeClr val="accent1"/>
                </a:solidFill>
                <a:ea typeface="ＭＳ Ｐゴシック" pitchFamily="34" charset="-128"/>
              </a:rPr>
              <a:t>Amounts needed in excess of benchmark should be recovered through a state universal service fund.</a:t>
            </a:r>
          </a:p>
          <a:p>
            <a:pPr lvl="3">
              <a:buClr>
                <a:schemeClr val="accent1"/>
              </a:buClr>
            </a:pPr>
            <a:r>
              <a:rPr lang="en-US" smtClean="0">
                <a:solidFill>
                  <a:schemeClr val="accent1"/>
                </a:solidFill>
                <a:ea typeface="ＭＳ Ｐゴシック" pitchFamily="34" charset="-128"/>
              </a:rPr>
              <a:t>A transition period for local rates to increase to the benchmark may be appropriate. </a:t>
            </a:r>
          </a:p>
        </p:txBody>
      </p:sp>
      <p:sp>
        <p:nvSpPr>
          <p:cNvPr id="25604"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E9D55AEA-0F6E-4C69-8CA0-3023F89692B1}" type="slidenum">
              <a:rPr lang="en-US" smtClean="0">
                <a:latin typeface="Verdana" pitchFamily="34" charset="0"/>
                <a:cs typeface="Arial" charset="0"/>
              </a:rPr>
              <a:pPr/>
              <a:t>12</a:t>
            </a:fld>
            <a:endParaRPr lang="en-US" smtClean="0">
              <a:latin typeface="Verdana" pitchFamily="34"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914400" y="5943600"/>
            <a:ext cx="7162800" cy="0"/>
          </a:xfrm>
          <a:prstGeom prst="line">
            <a:avLst/>
          </a:prstGeom>
          <a:noFill/>
          <a:ln w="9525">
            <a:solidFill>
              <a:schemeClr val="tx1"/>
            </a:solidFill>
            <a:round/>
            <a:headEnd/>
            <a:tailEnd/>
          </a:ln>
        </p:spPr>
        <p:txBody>
          <a:bodyPr/>
          <a:lstStyle/>
          <a:p>
            <a:endParaRPr lang="en-US"/>
          </a:p>
        </p:txBody>
      </p:sp>
      <p:sp>
        <p:nvSpPr>
          <p:cNvPr id="26627" name="Rectangle 4"/>
          <p:cNvSpPr>
            <a:spLocks noChangeArrowheads="1"/>
          </p:cNvSpPr>
          <p:nvPr/>
        </p:nvSpPr>
        <p:spPr bwMode="auto">
          <a:xfrm>
            <a:off x="1066800" y="3886200"/>
            <a:ext cx="1219200" cy="2057400"/>
          </a:xfrm>
          <a:prstGeom prst="rect">
            <a:avLst/>
          </a:prstGeom>
          <a:solidFill>
            <a:srgbClr val="993300"/>
          </a:solidFill>
          <a:ln w="28575">
            <a:solidFill>
              <a:schemeClr val="tx1"/>
            </a:solidFill>
            <a:miter lim="800000"/>
            <a:headEnd/>
            <a:tailEnd/>
          </a:ln>
        </p:spPr>
        <p:txBody>
          <a:bodyPr wrap="none" anchor="ctr"/>
          <a:lstStyle/>
          <a:p>
            <a:pPr algn="ctr" eaLnBrk="0" hangingPunct="0">
              <a:spcBef>
                <a:spcPct val="50000"/>
              </a:spcBef>
            </a:pPr>
            <a:endParaRPr lang="en-US"/>
          </a:p>
        </p:txBody>
      </p:sp>
      <p:sp>
        <p:nvSpPr>
          <p:cNvPr id="26628" name="Text Box 7"/>
          <p:cNvSpPr txBox="1">
            <a:spLocks noChangeArrowheads="1"/>
          </p:cNvSpPr>
          <p:nvPr/>
        </p:nvSpPr>
        <p:spPr bwMode="auto">
          <a:xfrm>
            <a:off x="1219200" y="3048000"/>
            <a:ext cx="1447800" cy="304800"/>
          </a:xfrm>
          <a:prstGeom prst="rect">
            <a:avLst/>
          </a:prstGeom>
          <a:noFill/>
          <a:ln w="9525">
            <a:noFill/>
            <a:miter lim="800000"/>
            <a:headEnd/>
            <a:tailEnd/>
          </a:ln>
        </p:spPr>
        <p:txBody>
          <a:bodyPr>
            <a:spAutoFit/>
          </a:bodyPr>
          <a:lstStyle/>
          <a:p>
            <a:pPr algn="ctr" eaLnBrk="0" hangingPunct="0">
              <a:spcBef>
                <a:spcPct val="50000"/>
              </a:spcBef>
            </a:pPr>
            <a:r>
              <a:rPr lang="en-US" sz="1400">
                <a:solidFill>
                  <a:schemeClr val="bg1"/>
                </a:solidFill>
                <a:latin typeface="Times New Roman" pitchFamily="18" charset="0"/>
              </a:rPr>
              <a:t>State SLC</a:t>
            </a:r>
          </a:p>
        </p:txBody>
      </p:sp>
      <p:sp>
        <p:nvSpPr>
          <p:cNvPr id="26629" name="Text Box 9"/>
          <p:cNvSpPr txBox="1">
            <a:spLocks noChangeArrowheads="1"/>
          </p:cNvSpPr>
          <p:nvPr/>
        </p:nvSpPr>
        <p:spPr bwMode="auto">
          <a:xfrm>
            <a:off x="1219200" y="3505200"/>
            <a:ext cx="1447800" cy="304800"/>
          </a:xfrm>
          <a:prstGeom prst="rect">
            <a:avLst/>
          </a:prstGeom>
          <a:noFill/>
          <a:ln w="9525">
            <a:noFill/>
            <a:miter lim="800000"/>
            <a:headEnd/>
            <a:tailEnd/>
          </a:ln>
        </p:spPr>
        <p:txBody>
          <a:bodyPr>
            <a:spAutoFit/>
          </a:bodyPr>
          <a:lstStyle/>
          <a:p>
            <a:pPr algn="ctr" eaLnBrk="0" hangingPunct="0">
              <a:spcBef>
                <a:spcPct val="50000"/>
              </a:spcBef>
            </a:pPr>
            <a:r>
              <a:rPr lang="en-US" sz="1400">
                <a:solidFill>
                  <a:schemeClr val="bg1"/>
                </a:solidFill>
                <a:latin typeface="Times New Roman" pitchFamily="18" charset="0"/>
              </a:rPr>
              <a:t>State USF</a:t>
            </a:r>
          </a:p>
        </p:txBody>
      </p:sp>
      <p:sp>
        <p:nvSpPr>
          <p:cNvPr id="26630" name="Text Box 10"/>
          <p:cNvSpPr txBox="1">
            <a:spLocks noChangeArrowheads="1"/>
          </p:cNvSpPr>
          <p:nvPr/>
        </p:nvSpPr>
        <p:spPr bwMode="auto">
          <a:xfrm>
            <a:off x="914400" y="4648200"/>
            <a:ext cx="1524000" cy="304800"/>
          </a:xfrm>
          <a:prstGeom prst="rect">
            <a:avLst/>
          </a:prstGeom>
          <a:noFill/>
          <a:ln w="9525">
            <a:noFill/>
            <a:miter lim="800000"/>
            <a:headEnd/>
            <a:tailEnd/>
          </a:ln>
        </p:spPr>
        <p:txBody>
          <a:bodyPr>
            <a:spAutoFit/>
          </a:bodyPr>
          <a:lstStyle/>
          <a:p>
            <a:pPr algn="ctr" eaLnBrk="0" hangingPunct="0">
              <a:spcBef>
                <a:spcPct val="50000"/>
              </a:spcBef>
            </a:pPr>
            <a:r>
              <a:rPr lang="en-US" sz="1400">
                <a:solidFill>
                  <a:schemeClr val="bg1"/>
                </a:solidFill>
                <a:latin typeface="Times New Roman" pitchFamily="18" charset="0"/>
              </a:rPr>
              <a:t>   Local Rate **</a:t>
            </a:r>
          </a:p>
        </p:txBody>
      </p:sp>
      <p:sp>
        <p:nvSpPr>
          <p:cNvPr id="26631" name="Rectangle 11"/>
          <p:cNvSpPr>
            <a:spLocks noChangeArrowheads="1"/>
          </p:cNvSpPr>
          <p:nvPr/>
        </p:nvSpPr>
        <p:spPr bwMode="auto">
          <a:xfrm>
            <a:off x="2743200" y="3048000"/>
            <a:ext cx="1143000" cy="2895600"/>
          </a:xfrm>
          <a:prstGeom prst="rect">
            <a:avLst/>
          </a:prstGeom>
          <a:solidFill>
            <a:srgbClr val="FF0000"/>
          </a:solidFill>
          <a:ln w="28575">
            <a:solidFill>
              <a:schemeClr val="tx1"/>
            </a:solidFill>
            <a:miter lim="800000"/>
            <a:headEnd/>
            <a:tailEnd/>
          </a:ln>
        </p:spPr>
        <p:txBody>
          <a:bodyPr wrap="none" anchor="ctr"/>
          <a:lstStyle/>
          <a:p>
            <a:pPr algn="ctr" eaLnBrk="0" hangingPunct="0">
              <a:spcBef>
                <a:spcPct val="50000"/>
              </a:spcBef>
            </a:pPr>
            <a:endParaRPr lang="en-US" sz="1800">
              <a:solidFill>
                <a:srgbClr val="FF0000"/>
              </a:solidFill>
            </a:endParaRPr>
          </a:p>
        </p:txBody>
      </p:sp>
      <p:sp>
        <p:nvSpPr>
          <p:cNvPr id="26632" name="Text Box 12"/>
          <p:cNvSpPr txBox="1">
            <a:spLocks noChangeArrowheads="1"/>
          </p:cNvSpPr>
          <p:nvPr/>
        </p:nvSpPr>
        <p:spPr bwMode="auto">
          <a:xfrm>
            <a:off x="2667000" y="3505200"/>
            <a:ext cx="1219200" cy="1384300"/>
          </a:xfrm>
          <a:prstGeom prst="rect">
            <a:avLst/>
          </a:prstGeom>
          <a:noFill/>
          <a:ln w="9525">
            <a:noFill/>
            <a:miter lim="800000"/>
            <a:headEnd/>
            <a:tailEnd/>
          </a:ln>
        </p:spPr>
        <p:txBody>
          <a:bodyPr>
            <a:spAutoFit/>
          </a:bodyPr>
          <a:lstStyle/>
          <a:p>
            <a:pPr algn="ctr" eaLnBrk="0" hangingPunct="0">
              <a:spcBef>
                <a:spcPct val="50000"/>
              </a:spcBef>
            </a:pPr>
            <a:r>
              <a:rPr lang="en-US" sz="1400" i="1">
                <a:solidFill>
                  <a:schemeClr val="bg1"/>
                </a:solidFill>
                <a:latin typeface="Times New Roman" pitchFamily="18" charset="0"/>
              </a:rPr>
              <a:t>State Benchmark Target</a:t>
            </a:r>
          </a:p>
          <a:p>
            <a:pPr algn="ctr" eaLnBrk="0" hangingPunct="0">
              <a:spcBef>
                <a:spcPct val="50000"/>
              </a:spcBef>
            </a:pPr>
            <a:r>
              <a:rPr lang="en-US" sz="1400" i="1">
                <a:solidFill>
                  <a:schemeClr val="bg1"/>
                </a:solidFill>
                <a:latin typeface="Times New Roman" pitchFamily="18" charset="0"/>
              </a:rPr>
              <a:t>For example:</a:t>
            </a:r>
          </a:p>
          <a:p>
            <a:pPr algn="ctr" eaLnBrk="0" hangingPunct="0">
              <a:spcBef>
                <a:spcPct val="50000"/>
              </a:spcBef>
            </a:pPr>
            <a:r>
              <a:rPr lang="en-US" sz="1400" i="1">
                <a:solidFill>
                  <a:schemeClr val="bg1"/>
                </a:solidFill>
                <a:latin typeface="Times New Roman" pitchFamily="18" charset="0"/>
              </a:rPr>
              <a:t>$20</a:t>
            </a:r>
          </a:p>
        </p:txBody>
      </p:sp>
      <p:sp>
        <p:nvSpPr>
          <p:cNvPr id="26633" name="Text Box 15"/>
          <p:cNvSpPr txBox="1">
            <a:spLocks noChangeArrowheads="1"/>
          </p:cNvSpPr>
          <p:nvPr/>
        </p:nvSpPr>
        <p:spPr bwMode="auto">
          <a:xfrm>
            <a:off x="457200" y="5988050"/>
            <a:ext cx="3429000" cy="579438"/>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tx2"/>
                </a:solidFill>
                <a:latin typeface="Times New Roman" pitchFamily="18" charset="0"/>
              </a:rPr>
              <a:t>Residential Revenues per Line</a:t>
            </a:r>
          </a:p>
          <a:p>
            <a:pPr algn="ctr" eaLnBrk="0" hangingPunct="0">
              <a:spcBef>
                <a:spcPct val="50000"/>
              </a:spcBef>
            </a:pPr>
            <a:r>
              <a:rPr lang="en-US" sz="1200">
                <a:solidFill>
                  <a:schemeClr val="tx2"/>
                </a:solidFill>
                <a:latin typeface="Times New Roman" pitchFamily="18" charset="0"/>
              </a:rPr>
              <a:t>** Includes Mandatory EAS</a:t>
            </a:r>
          </a:p>
        </p:txBody>
      </p:sp>
      <p:sp>
        <p:nvSpPr>
          <p:cNvPr id="26634" name="Rectangle 16"/>
          <p:cNvSpPr>
            <a:spLocks noChangeArrowheads="1"/>
          </p:cNvSpPr>
          <p:nvPr/>
        </p:nvSpPr>
        <p:spPr bwMode="auto">
          <a:xfrm>
            <a:off x="304800" y="152400"/>
            <a:ext cx="8458200" cy="461963"/>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tx2"/>
                </a:solidFill>
              </a:rPr>
              <a:t>State Benchmark Mechanism </a:t>
            </a:r>
          </a:p>
        </p:txBody>
      </p:sp>
      <p:sp>
        <p:nvSpPr>
          <p:cNvPr id="26635" name="Rectangle 4"/>
          <p:cNvSpPr>
            <a:spLocks noChangeArrowheads="1"/>
          </p:cNvSpPr>
          <p:nvPr/>
        </p:nvSpPr>
        <p:spPr bwMode="auto">
          <a:xfrm>
            <a:off x="3886200" y="3886200"/>
            <a:ext cx="1143000" cy="2057400"/>
          </a:xfrm>
          <a:prstGeom prst="rect">
            <a:avLst/>
          </a:prstGeom>
          <a:solidFill>
            <a:srgbClr val="00B0F0"/>
          </a:solidFill>
          <a:ln w="28575">
            <a:solidFill>
              <a:schemeClr val="tx1"/>
            </a:solidFill>
            <a:miter lim="800000"/>
            <a:headEnd/>
            <a:tailEnd/>
          </a:ln>
        </p:spPr>
        <p:txBody>
          <a:bodyPr wrap="none" anchor="ctr"/>
          <a:lstStyle/>
          <a:p>
            <a:pPr algn="ctr" eaLnBrk="0" hangingPunct="0">
              <a:spcBef>
                <a:spcPct val="50000"/>
              </a:spcBef>
            </a:pPr>
            <a:endParaRPr lang="en-US"/>
          </a:p>
        </p:txBody>
      </p:sp>
      <p:sp>
        <p:nvSpPr>
          <p:cNvPr id="26636" name="Text Box 10"/>
          <p:cNvSpPr txBox="1">
            <a:spLocks noChangeArrowheads="1"/>
          </p:cNvSpPr>
          <p:nvPr/>
        </p:nvSpPr>
        <p:spPr bwMode="auto">
          <a:xfrm>
            <a:off x="3886200" y="4572000"/>
            <a:ext cx="1143000" cy="304800"/>
          </a:xfrm>
          <a:prstGeom prst="rect">
            <a:avLst/>
          </a:prstGeom>
          <a:noFill/>
          <a:ln w="9525">
            <a:noFill/>
            <a:miter lim="800000"/>
            <a:headEnd/>
            <a:tailEnd/>
          </a:ln>
        </p:spPr>
        <p:txBody>
          <a:bodyPr>
            <a:spAutoFit/>
          </a:bodyPr>
          <a:lstStyle/>
          <a:p>
            <a:pPr algn="ctr" eaLnBrk="0" hangingPunct="0">
              <a:spcBef>
                <a:spcPct val="50000"/>
              </a:spcBef>
            </a:pPr>
            <a:r>
              <a:rPr lang="en-US" sz="1400">
                <a:solidFill>
                  <a:schemeClr val="bg1"/>
                </a:solidFill>
                <a:latin typeface="Times New Roman" pitchFamily="18" charset="0"/>
              </a:rPr>
              <a:t> State USF</a:t>
            </a:r>
          </a:p>
        </p:txBody>
      </p:sp>
      <p:sp>
        <p:nvSpPr>
          <p:cNvPr id="26637" name="Rectangle 11"/>
          <p:cNvSpPr>
            <a:spLocks noChangeArrowheads="1"/>
          </p:cNvSpPr>
          <p:nvPr/>
        </p:nvSpPr>
        <p:spPr bwMode="auto">
          <a:xfrm>
            <a:off x="5867400" y="3733800"/>
            <a:ext cx="1143000" cy="2209800"/>
          </a:xfrm>
          <a:prstGeom prst="rect">
            <a:avLst/>
          </a:prstGeom>
          <a:solidFill>
            <a:srgbClr val="FF0000"/>
          </a:solidFill>
          <a:ln w="28575">
            <a:solidFill>
              <a:schemeClr val="tx1"/>
            </a:solidFill>
            <a:miter lim="800000"/>
            <a:headEnd/>
            <a:tailEnd/>
          </a:ln>
        </p:spPr>
        <p:txBody>
          <a:bodyPr wrap="none" anchor="ctr"/>
          <a:lstStyle/>
          <a:p>
            <a:pPr algn="ctr" eaLnBrk="0" hangingPunct="0">
              <a:spcBef>
                <a:spcPct val="50000"/>
              </a:spcBef>
            </a:pPr>
            <a:endParaRPr lang="en-US" sz="1800">
              <a:solidFill>
                <a:srgbClr val="FF0000"/>
              </a:solidFill>
            </a:endParaRPr>
          </a:p>
        </p:txBody>
      </p:sp>
      <p:sp>
        <p:nvSpPr>
          <p:cNvPr id="26638" name="Text Box 12"/>
          <p:cNvSpPr txBox="1">
            <a:spLocks noChangeArrowheads="1"/>
          </p:cNvSpPr>
          <p:nvPr/>
        </p:nvSpPr>
        <p:spPr bwMode="auto">
          <a:xfrm>
            <a:off x="5867400" y="4191000"/>
            <a:ext cx="1219200" cy="1384300"/>
          </a:xfrm>
          <a:prstGeom prst="rect">
            <a:avLst/>
          </a:prstGeom>
          <a:noFill/>
          <a:ln w="9525">
            <a:noFill/>
            <a:miter lim="800000"/>
            <a:headEnd/>
            <a:tailEnd/>
          </a:ln>
        </p:spPr>
        <p:txBody>
          <a:bodyPr>
            <a:spAutoFit/>
          </a:bodyPr>
          <a:lstStyle/>
          <a:p>
            <a:pPr algn="ctr" eaLnBrk="0" hangingPunct="0">
              <a:spcBef>
                <a:spcPct val="50000"/>
              </a:spcBef>
            </a:pPr>
            <a:r>
              <a:rPr lang="en-US" sz="1400" i="1">
                <a:solidFill>
                  <a:schemeClr val="bg1"/>
                </a:solidFill>
                <a:latin typeface="Times New Roman" pitchFamily="18" charset="0"/>
              </a:rPr>
              <a:t>State Benchmark Target</a:t>
            </a:r>
          </a:p>
          <a:p>
            <a:pPr algn="ctr" eaLnBrk="0" hangingPunct="0">
              <a:spcBef>
                <a:spcPct val="50000"/>
              </a:spcBef>
            </a:pPr>
            <a:r>
              <a:rPr lang="en-US" sz="1400" i="1">
                <a:solidFill>
                  <a:schemeClr val="bg1"/>
                </a:solidFill>
                <a:latin typeface="Times New Roman" pitchFamily="18" charset="0"/>
              </a:rPr>
              <a:t>For example:</a:t>
            </a:r>
          </a:p>
          <a:p>
            <a:pPr algn="ctr" eaLnBrk="0" hangingPunct="0">
              <a:spcBef>
                <a:spcPct val="50000"/>
              </a:spcBef>
            </a:pPr>
            <a:r>
              <a:rPr lang="en-US" sz="1400" i="1">
                <a:solidFill>
                  <a:schemeClr val="bg1"/>
                </a:solidFill>
                <a:latin typeface="Times New Roman" pitchFamily="18" charset="0"/>
              </a:rPr>
              <a:t>$18</a:t>
            </a:r>
          </a:p>
        </p:txBody>
      </p:sp>
      <p:sp>
        <p:nvSpPr>
          <p:cNvPr id="26639" name="Rectangle 4"/>
          <p:cNvSpPr>
            <a:spLocks noChangeArrowheads="1"/>
          </p:cNvSpPr>
          <p:nvPr/>
        </p:nvSpPr>
        <p:spPr bwMode="auto">
          <a:xfrm>
            <a:off x="7010400" y="3352800"/>
            <a:ext cx="1066800" cy="2590800"/>
          </a:xfrm>
          <a:prstGeom prst="rect">
            <a:avLst/>
          </a:prstGeom>
          <a:solidFill>
            <a:srgbClr val="00B0F0"/>
          </a:solidFill>
          <a:ln w="28575">
            <a:solidFill>
              <a:schemeClr val="tx1"/>
            </a:solidFill>
            <a:miter lim="800000"/>
            <a:headEnd/>
            <a:tailEnd/>
          </a:ln>
        </p:spPr>
        <p:txBody>
          <a:bodyPr wrap="none" anchor="ctr"/>
          <a:lstStyle/>
          <a:p>
            <a:pPr algn="ctr" eaLnBrk="0" hangingPunct="0">
              <a:spcBef>
                <a:spcPct val="50000"/>
              </a:spcBef>
            </a:pPr>
            <a:endParaRPr lang="en-US"/>
          </a:p>
        </p:txBody>
      </p:sp>
      <p:sp>
        <p:nvSpPr>
          <p:cNvPr id="26640" name="Text Box 10"/>
          <p:cNvSpPr txBox="1">
            <a:spLocks noChangeArrowheads="1"/>
          </p:cNvSpPr>
          <p:nvPr/>
        </p:nvSpPr>
        <p:spPr bwMode="auto">
          <a:xfrm>
            <a:off x="7086600" y="4495800"/>
            <a:ext cx="990600" cy="307975"/>
          </a:xfrm>
          <a:prstGeom prst="rect">
            <a:avLst/>
          </a:prstGeom>
          <a:noFill/>
          <a:ln w="9525">
            <a:noFill/>
            <a:miter lim="800000"/>
            <a:headEnd/>
            <a:tailEnd/>
          </a:ln>
        </p:spPr>
        <p:txBody>
          <a:bodyPr>
            <a:spAutoFit/>
          </a:bodyPr>
          <a:lstStyle/>
          <a:p>
            <a:pPr algn="ctr" eaLnBrk="0" hangingPunct="0">
              <a:spcBef>
                <a:spcPct val="50000"/>
              </a:spcBef>
            </a:pPr>
            <a:r>
              <a:rPr lang="en-US" sz="1400">
                <a:solidFill>
                  <a:schemeClr val="bg1"/>
                </a:solidFill>
                <a:latin typeface="Times New Roman" pitchFamily="18" charset="0"/>
              </a:rPr>
              <a:t>State USF</a:t>
            </a:r>
          </a:p>
        </p:txBody>
      </p:sp>
      <p:sp>
        <p:nvSpPr>
          <p:cNvPr id="26641" name="TextBox 25"/>
          <p:cNvSpPr txBox="1">
            <a:spLocks noChangeArrowheads="1"/>
          </p:cNvSpPr>
          <p:nvPr/>
        </p:nvSpPr>
        <p:spPr bwMode="auto">
          <a:xfrm>
            <a:off x="990600" y="1066800"/>
            <a:ext cx="7467600" cy="1016000"/>
          </a:xfrm>
          <a:prstGeom prst="rect">
            <a:avLst/>
          </a:prstGeom>
          <a:noFill/>
          <a:ln w="9525">
            <a:noFill/>
            <a:miter lim="800000"/>
            <a:headEnd/>
            <a:tailEnd/>
          </a:ln>
        </p:spPr>
        <p:txBody>
          <a:bodyPr>
            <a:spAutoFit/>
          </a:bodyPr>
          <a:lstStyle/>
          <a:p>
            <a:pPr algn="ctr" eaLnBrk="0" hangingPunct="0">
              <a:spcBef>
                <a:spcPct val="50000"/>
              </a:spcBef>
            </a:pPr>
            <a:r>
              <a:rPr lang="en-US" sz="2000">
                <a:solidFill>
                  <a:schemeClr val="accent1"/>
                </a:solidFill>
              </a:rPr>
              <a:t>Size of state universal service fund will vary with the  state benchmark. Benchmark goes up, fund goes down Benchmark goes down, fund goes up</a:t>
            </a:r>
          </a:p>
        </p:txBody>
      </p:sp>
      <p:sp>
        <p:nvSpPr>
          <p:cNvPr id="26642" name="Slide Number Placeholder 7"/>
          <p:cNvSpPr txBox="1">
            <a:spLocks/>
          </p:cNvSpPr>
          <p:nvPr/>
        </p:nvSpPr>
        <p:spPr bwMode="auto">
          <a:xfrm>
            <a:off x="406400" y="6527800"/>
            <a:ext cx="373063" cy="152400"/>
          </a:xfrm>
          <a:prstGeom prst="rect">
            <a:avLst/>
          </a:prstGeom>
          <a:noFill/>
          <a:ln w="9525">
            <a:noFill/>
            <a:miter lim="800000"/>
            <a:headEnd/>
            <a:tailEnd/>
          </a:ln>
        </p:spPr>
        <p:txBody>
          <a:bodyPr lIns="0" tIns="0" rIns="0" bIns="0"/>
          <a:lstStyle/>
          <a:p>
            <a:pPr eaLnBrk="0" hangingPunct="0">
              <a:spcBef>
                <a:spcPct val="50000"/>
              </a:spcBef>
            </a:pPr>
            <a:fld id="{7479CF6A-59B4-45BE-8BA6-30BE0DDCD107}" type="slidenum">
              <a:rPr lang="en-US" sz="800" b="1">
                <a:solidFill>
                  <a:schemeClr val="accent1"/>
                </a:solidFill>
              </a:rPr>
              <a:pPr eaLnBrk="0" hangingPunct="0">
                <a:spcBef>
                  <a:spcPct val="50000"/>
                </a:spcBef>
              </a:pPr>
              <a:t>13</a:t>
            </a:fld>
            <a:endParaRPr lang="en-US" sz="800" b="1">
              <a:solidFill>
                <a:schemeClr val="accent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2800" smtClean="0">
                <a:solidFill>
                  <a:schemeClr val="tx2"/>
                </a:solidFill>
              </a:rPr>
              <a:t>Washington Commission As the Policy Leader Should Direct Reform</a:t>
            </a:r>
          </a:p>
        </p:txBody>
      </p:sp>
      <p:sp>
        <p:nvSpPr>
          <p:cNvPr id="16387" name="Rectangle 3"/>
          <p:cNvSpPr>
            <a:spLocks noGrp="1" noChangeArrowheads="1"/>
          </p:cNvSpPr>
          <p:nvPr>
            <p:ph idx="1"/>
          </p:nvPr>
        </p:nvSpPr>
        <p:spPr/>
        <p:txBody>
          <a:bodyPr/>
          <a:lstStyle/>
          <a:p>
            <a:pPr lvl="1">
              <a:buClr>
                <a:schemeClr val="accent1"/>
              </a:buClr>
              <a:buFont typeface="Arial" pitchFamily="34" charset="0"/>
              <a:buChar char="•"/>
              <a:defRPr/>
            </a:pPr>
            <a:r>
              <a:rPr lang="en-US" sz="1800" dirty="0" smtClean="0">
                <a:solidFill>
                  <a:schemeClr val="accent1"/>
                </a:solidFill>
              </a:rPr>
              <a:t>WA should take a leadership role and take the opportunity to ACT NOW to ensure the viability of the telephone companies in the state.  </a:t>
            </a:r>
          </a:p>
          <a:p>
            <a:pPr lvl="1">
              <a:buClr>
                <a:schemeClr val="accent1"/>
              </a:buClr>
              <a:buFont typeface="Arial" pitchFamily="34" charset="0"/>
              <a:buChar char="•"/>
              <a:defRPr/>
            </a:pPr>
            <a:r>
              <a:rPr lang="en-US" sz="1800" dirty="0" smtClean="0">
                <a:solidFill>
                  <a:schemeClr val="accent1"/>
                </a:solidFill>
              </a:rPr>
              <a:t>WA rebalancing of local rates would be in line with the National Broadband Plan which encourages states to complete rebalancing of local rates to offset the impact of lost access revenues, and move from rates set at levels that reflect old implicit subsidies to levels that are more consistent with cost. </a:t>
            </a:r>
          </a:p>
          <a:p>
            <a:pPr lvl="1">
              <a:buClr>
                <a:schemeClr val="accent1"/>
              </a:buClr>
              <a:buFont typeface="Arial" pitchFamily="34" charset="0"/>
              <a:buChar char="•"/>
              <a:defRPr/>
            </a:pPr>
            <a:r>
              <a:rPr lang="en-US" sz="1800" dirty="0" smtClean="0">
                <a:solidFill>
                  <a:schemeClr val="accent1"/>
                </a:solidFill>
              </a:rPr>
              <a:t>Reform will prepare customers for the broadband world.</a:t>
            </a:r>
          </a:p>
          <a:p>
            <a:pPr lvl="1">
              <a:buClr>
                <a:schemeClr val="accent1"/>
              </a:buClr>
              <a:buFont typeface="Arial" pitchFamily="34" charset="0"/>
              <a:buChar char="•"/>
              <a:defRPr/>
            </a:pPr>
            <a:r>
              <a:rPr lang="en-US" sz="1800" dirty="0" smtClean="0">
                <a:solidFill>
                  <a:schemeClr val="accent1"/>
                </a:solidFill>
              </a:rPr>
              <a:t>The FCC’s plan is to issue an access reform NPRM in 4</a:t>
            </a:r>
            <a:r>
              <a:rPr lang="en-US" sz="1800" baseline="30000" dirty="0" smtClean="0">
                <a:solidFill>
                  <a:schemeClr val="accent1"/>
                </a:solidFill>
              </a:rPr>
              <a:t>th</a:t>
            </a:r>
            <a:r>
              <a:rPr lang="en-US" sz="1800" dirty="0" smtClean="0">
                <a:solidFill>
                  <a:schemeClr val="accent1"/>
                </a:solidFill>
              </a:rPr>
              <a:t> quarter 2010, and no date for an order.    </a:t>
            </a:r>
          </a:p>
          <a:p>
            <a:pPr lvl="1">
              <a:buClr>
                <a:schemeClr val="accent1"/>
              </a:buClr>
              <a:buFont typeface="Arial" pitchFamily="34" charset="0"/>
              <a:buChar char="•"/>
              <a:defRPr/>
            </a:pPr>
            <a:r>
              <a:rPr lang="en-US" sz="1800" dirty="0" smtClean="0">
                <a:solidFill>
                  <a:schemeClr val="accent1"/>
                </a:solidFill>
              </a:rPr>
              <a:t>A number of other states have already acted on access reform.   </a:t>
            </a:r>
          </a:p>
          <a:p>
            <a:pPr lvl="2">
              <a:buClr>
                <a:schemeClr val="accent1"/>
              </a:buClr>
              <a:buFont typeface="Arial" pitchFamily="34" charset="0"/>
              <a:buChar char="•"/>
              <a:defRPr/>
            </a:pPr>
            <a:r>
              <a:rPr lang="en-US" dirty="0" smtClean="0">
                <a:solidFill>
                  <a:schemeClr val="accent1"/>
                </a:solidFill>
              </a:rPr>
              <a:t>Kansas,  Maine, Massachusetts, Michigan, New Mexico, New Jersey</a:t>
            </a:r>
          </a:p>
          <a:p>
            <a:pPr lvl="1">
              <a:buFont typeface="Arial" pitchFamily="34" charset="0"/>
              <a:buChar char="•"/>
              <a:defRPr/>
            </a:pPr>
            <a:endParaRPr lang="en-US" sz="1800" dirty="0" smtClean="0">
              <a:solidFill>
                <a:schemeClr val="accent1"/>
              </a:solidFill>
            </a:endParaRPr>
          </a:p>
          <a:p>
            <a:pPr lvl="1">
              <a:buFont typeface="Arial" pitchFamily="34" charset="0"/>
              <a:buChar char="•"/>
              <a:defRPr/>
            </a:pPr>
            <a:endParaRPr lang="en-US" sz="1800" dirty="0" smtClean="0">
              <a:ea typeface="+mn-ea"/>
              <a:cs typeface="+mn-cs"/>
            </a:endParaRPr>
          </a:p>
          <a:p>
            <a:pPr marL="0" indent="0">
              <a:defRPr/>
            </a:pPr>
            <a:endParaRPr lang="en-US" sz="2400" b="1" dirty="0" smtClean="0">
              <a:latin typeface="Times New Roman" pitchFamily="18" charset="0"/>
            </a:endParaRPr>
          </a:p>
          <a:p>
            <a:pPr marL="0" indent="0">
              <a:defRPr/>
            </a:pPr>
            <a:endParaRPr lang="en-US" dirty="0" smtClean="0">
              <a:latin typeface="Times New Roman" pitchFamily="18" charset="0"/>
            </a:endParaRPr>
          </a:p>
        </p:txBody>
      </p:sp>
      <p:sp>
        <p:nvSpPr>
          <p:cNvPr id="27652"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FB118FE6-1F8F-4506-8A58-F697712C9702}" type="slidenum">
              <a:rPr lang="en-US" smtClean="0">
                <a:latin typeface="Verdana" pitchFamily="34" charset="0"/>
                <a:cs typeface="Arial" charset="0"/>
              </a:rPr>
              <a:pPr/>
              <a:t>14</a:t>
            </a:fld>
            <a:endParaRPr lang="en-US" smtClean="0">
              <a:latin typeface="Verdana" pitchFamily="34"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mtClean="0">
                <a:solidFill>
                  <a:schemeClr val="tx2"/>
                </a:solidFill>
              </a:rPr>
              <a:t>Consumers Have a Direct Benefit From Access Reductions</a:t>
            </a:r>
          </a:p>
        </p:txBody>
      </p:sp>
      <p:sp>
        <p:nvSpPr>
          <p:cNvPr id="28675" name="Content Placeholder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Clr>
                <a:schemeClr val="accent1"/>
              </a:buClr>
              <a:buFontTx/>
              <a:buChar char="•"/>
            </a:pPr>
            <a:r>
              <a:rPr lang="en-US" smtClean="0">
                <a:solidFill>
                  <a:schemeClr val="accent1"/>
                </a:solidFill>
              </a:rPr>
              <a:t>Excessive intrastate switched access rates harm consumers, competition and distorts investment</a:t>
            </a:r>
          </a:p>
          <a:p>
            <a:pPr marL="0" indent="0">
              <a:buClr>
                <a:schemeClr val="accent1"/>
              </a:buClr>
              <a:buFontTx/>
              <a:buChar char="•"/>
            </a:pPr>
            <a:r>
              <a:rPr lang="en-US" smtClean="0">
                <a:solidFill>
                  <a:schemeClr val="accent1"/>
                </a:solidFill>
              </a:rPr>
              <a:t>National Broadband Plan – “The continued decline in revenues and free cash flows at unpredictable levels could hamper carriers’ ability to implement network upgrade investment or other capital improvements”</a:t>
            </a:r>
          </a:p>
          <a:p>
            <a:pPr marL="0" indent="0">
              <a:buClr>
                <a:schemeClr val="accent1"/>
              </a:buClr>
              <a:buFontTx/>
              <a:buChar char="•"/>
            </a:pPr>
            <a:r>
              <a:rPr lang="en-US" smtClean="0">
                <a:solidFill>
                  <a:schemeClr val="accent1"/>
                </a:solidFill>
              </a:rPr>
              <a:t>Dr. Debra Aron has conducted a study for AT&amp;T and found that he downward trend in access charges has been accompanied by a comparable trend in long distance prices.  Long distance prices have fallen as access rates have fallen.</a:t>
            </a:r>
          </a:p>
          <a:p>
            <a:pPr marL="0" indent="0">
              <a:buFontTx/>
              <a:buChar char="•"/>
            </a:pPr>
            <a:endParaRPr lang="en-US" smtClean="0"/>
          </a:p>
        </p:txBody>
      </p:sp>
      <p:sp>
        <p:nvSpPr>
          <p:cNvPr id="28676"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ECDD9C8E-6ABD-484D-8B99-630CBB23D6D1}" type="slidenum">
              <a:rPr lang="en-US" smtClean="0">
                <a:latin typeface="Verdana" pitchFamily="34" charset="0"/>
                <a:cs typeface="Arial" charset="0"/>
              </a:rPr>
              <a:pPr/>
              <a:t>15</a:t>
            </a:fld>
            <a:endParaRPr lang="en-US" smtClean="0">
              <a:latin typeface="Verdana" pitchFamily="34"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079500" y="2895600"/>
            <a:ext cx="7162800" cy="685800"/>
          </a:xfrm>
          <a:noFill/>
          <a:ln>
            <a:miter lim="800000"/>
            <a:headEnd/>
            <a:tailEnd/>
          </a:ln>
        </p:spPr>
        <p:txBody>
          <a:bodyPr vert="horz" wrap="square" lIns="91440" tIns="45720" rIns="91440" bIns="45720" numCol="1" compatLnSpc="1">
            <a:prstTxWarp prst="textNoShape">
              <a:avLst/>
            </a:prstTxWarp>
          </a:bodyPr>
          <a:lstStyle/>
          <a:p>
            <a:pPr algn="ctr"/>
            <a:r>
              <a:rPr lang="en-US" smtClean="0"/>
              <a:t>APPENDIX</a:t>
            </a:r>
          </a:p>
        </p:txBody>
      </p:sp>
      <p:sp>
        <p:nvSpPr>
          <p:cNvPr id="29699" name="Slide Number Placehold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63D99615-108F-4B13-BA7F-F002CA0BFFC4}" type="slidenum">
              <a:rPr lang="en-US" smtClean="0">
                <a:latin typeface="Verdana" pitchFamily="34" charset="0"/>
                <a:cs typeface="Arial" charset="0"/>
              </a:rPr>
              <a:pPr/>
              <a:t>16</a:t>
            </a:fld>
            <a:endParaRPr lang="en-US" smtClean="0">
              <a:latin typeface="Verdana" pitchFamily="34"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2800" smtClean="0">
                <a:solidFill>
                  <a:schemeClr val="tx2"/>
                </a:solidFill>
              </a:rPr>
              <a:t>Background</a:t>
            </a:r>
          </a:p>
        </p:txBody>
      </p:sp>
      <p:sp>
        <p:nvSpPr>
          <p:cNvPr id="15363" name="Rectangle 3"/>
          <p:cNvSpPr>
            <a:spLocks noGrp="1" noChangeArrowheads="1"/>
          </p:cNvSpPr>
          <p:nvPr>
            <p:ph idx="1"/>
          </p:nvPr>
        </p:nvSpPr>
        <p:spPr/>
        <p:txBody>
          <a:bodyPr/>
          <a:lstStyle/>
          <a:p>
            <a:pPr marL="0" indent="0">
              <a:buClr>
                <a:schemeClr val="accent1"/>
              </a:buClr>
              <a:buFontTx/>
              <a:buChar char="•"/>
              <a:defRPr/>
            </a:pPr>
            <a:r>
              <a:rPr lang="en-US" dirty="0" smtClean="0">
                <a:solidFill>
                  <a:schemeClr val="accent1"/>
                </a:solidFill>
              </a:rPr>
              <a:t>Switched Access Charges: paid by long distance providers to local exchange carriers (LECs) for the origination and termination of long distance calls. </a:t>
            </a:r>
          </a:p>
          <a:p>
            <a:pPr marL="809625" lvl="3" indent="-342900">
              <a:spcAft>
                <a:spcPct val="0"/>
              </a:spcAft>
              <a:buClr>
                <a:schemeClr val="accent1"/>
              </a:buClr>
              <a:buFont typeface="Arial" pitchFamily="34" charset="0"/>
              <a:buChar char="•"/>
              <a:defRPr/>
            </a:pPr>
            <a:r>
              <a:rPr lang="en-US" sz="1800" dirty="0" smtClean="0">
                <a:solidFill>
                  <a:schemeClr val="accent1"/>
                </a:solidFill>
              </a:rPr>
              <a:t>Long distance providers must use LEC facilities when a LEC residential customer makes or receives long distance calls.</a:t>
            </a:r>
          </a:p>
          <a:p>
            <a:pPr marL="809625" lvl="3" indent="-342900">
              <a:spcAft>
                <a:spcPct val="0"/>
              </a:spcAft>
              <a:buClr>
                <a:schemeClr val="accent1"/>
              </a:buClr>
              <a:buFont typeface="Arial" pitchFamily="34" charset="0"/>
              <a:buChar char="•"/>
              <a:defRPr/>
            </a:pPr>
            <a:r>
              <a:rPr lang="en-US" sz="1800" dirty="0" smtClean="0">
                <a:solidFill>
                  <a:schemeClr val="accent1"/>
                </a:solidFill>
              </a:rPr>
              <a:t>Long distance providers pay switched access charges for this use of the LEC’s facilities; cannot avoid paying these charges when a LEC’s residential customers make toll calls</a:t>
            </a:r>
          </a:p>
          <a:p>
            <a:pPr marL="1033463" lvl="4" indent="-342900">
              <a:spcAft>
                <a:spcPct val="0"/>
              </a:spcAft>
              <a:buClr>
                <a:schemeClr val="accent1"/>
              </a:buClr>
              <a:buFont typeface="Verdana" pitchFamily="-111" charset="0"/>
              <a:buChar char="–"/>
              <a:defRPr/>
            </a:pPr>
            <a:endParaRPr lang="en-US" sz="1800" dirty="0" smtClean="0">
              <a:solidFill>
                <a:schemeClr val="accent1"/>
              </a:solidFill>
            </a:endParaRPr>
          </a:p>
          <a:p>
            <a:pPr marL="0" indent="0">
              <a:buClr>
                <a:schemeClr val="accent1"/>
              </a:buClr>
              <a:buSzTx/>
              <a:buFontTx/>
              <a:buChar char="•"/>
              <a:defRPr/>
            </a:pPr>
            <a:r>
              <a:rPr lang="en-US" dirty="0" smtClean="0">
                <a:solidFill>
                  <a:schemeClr val="accent1"/>
                </a:solidFill>
              </a:rPr>
              <a:t>Established by FCC at divesture as a mechanism to maintain division of revenues system principles in the newly opened long distance market. </a:t>
            </a:r>
          </a:p>
          <a:p>
            <a:pPr lvl="3">
              <a:buClr>
                <a:schemeClr val="accent1"/>
              </a:buClr>
              <a:buSzTx/>
              <a:buFont typeface="Arial" pitchFamily="34" charset="0"/>
              <a:buChar char="•"/>
              <a:defRPr/>
            </a:pPr>
            <a:r>
              <a:rPr lang="en-US" sz="1800" dirty="0" smtClean="0">
                <a:solidFill>
                  <a:schemeClr val="accent1"/>
                </a:solidFill>
              </a:rPr>
              <a:t>Local rates were set artificially low and subsidized by high long distance rate revenues.</a:t>
            </a:r>
          </a:p>
          <a:p>
            <a:pPr lvl="1">
              <a:buClr>
                <a:srgbClr val="000000"/>
              </a:buClr>
              <a:buSzTx/>
              <a:defRPr/>
            </a:pPr>
            <a:endParaRPr lang="en-US" dirty="0" smtClean="0"/>
          </a:p>
          <a:p>
            <a:pPr lvl="2">
              <a:buClr>
                <a:srgbClr val="000000"/>
              </a:buClr>
              <a:buSzTx/>
              <a:buFont typeface="Arial" pitchFamily="34" charset="0"/>
              <a:buChar char="•"/>
              <a:defRPr/>
            </a:pPr>
            <a:endParaRPr lang="en-US" sz="2000" dirty="0" smtClean="0"/>
          </a:p>
          <a:p>
            <a:pPr marL="0" indent="0">
              <a:spcBef>
                <a:spcPct val="0"/>
              </a:spcBef>
              <a:spcAft>
                <a:spcPct val="0"/>
              </a:spcAft>
              <a:buFontTx/>
              <a:buChar char="•"/>
              <a:defRPr/>
            </a:pPr>
            <a:endParaRPr lang="en-US" sz="1800" b="1" dirty="0" smtClean="0">
              <a:solidFill>
                <a:srgbClr val="C00000"/>
              </a:solidFill>
            </a:endParaRPr>
          </a:p>
        </p:txBody>
      </p:sp>
      <p:sp>
        <p:nvSpPr>
          <p:cNvPr id="30724"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78941E19-5285-439E-B50A-77967EAA39D0}" type="slidenum">
              <a:rPr lang="en-US" smtClean="0">
                <a:latin typeface="Verdana" pitchFamily="34" charset="0"/>
                <a:cs typeface="Arial" charset="0"/>
              </a:rPr>
              <a:pPr/>
              <a:t>17</a:t>
            </a:fld>
            <a:endParaRPr lang="en-US" smtClean="0">
              <a:latin typeface="Verdana"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mtClean="0">
                <a:solidFill>
                  <a:schemeClr val="tx2"/>
                </a:solidFill>
              </a:rPr>
              <a:t>Switched Access</a:t>
            </a:r>
          </a:p>
        </p:txBody>
      </p:sp>
      <p:sp>
        <p:nvSpPr>
          <p:cNvPr id="31747" name="Content Placeholder 2"/>
          <p:cNvSpPr>
            <a:spLocks noGrp="1"/>
          </p:cNvSpPr>
          <p:nvPr>
            <p:ph idx="1"/>
          </p:nvPr>
        </p:nvSpPr>
        <p:spPr bwMode="auto">
          <a:xfrm>
            <a:off x="304800" y="990600"/>
            <a:ext cx="8037513" cy="5486400"/>
          </a:xfrm>
          <a:noFill/>
          <a:ln>
            <a:miter lim="800000"/>
            <a:headEnd/>
            <a:tailEnd/>
          </a:ln>
        </p:spPr>
        <p:txBody>
          <a:bodyPr vert="horz" wrap="square" lIns="91440" tIns="45720" rIns="91440" bIns="45720" numCol="1" anchor="t" anchorCtr="0" compatLnSpc="1">
            <a:prstTxWarp prst="textNoShape">
              <a:avLst/>
            </a:prstTxWarp>
          </a:bodyPr>
          <a:lstStyle/>
          <a:p>
            <a:pPr lvl="1">
              <a:buClr>
                <a:schemeClr val="accent1"/>
              </a:buClr>
              <a:buSzTx/>
            </a:pPr>
            <a:r>
              <a:rPr lang="en-US" smtClean="0">
                <a:solidFill>
                  <a:schemeClr val="accent1"/>
                </a:solidFill>
                <a:ea typeface="ＭＳ Ｐゴシック" pitchFamily="34" charset="-128"/>
              </a:rPr>
              <a:t>Interstate switched access charges:  </a:t>
            </a:r>
          </a:p>
          <a:p>
            <a:pPr lvl="4">
              <a:buClr>
                <a:schemeClr val="accent1"/>
              </a:buClr>
              <a:buSzTx/>
              <a:buFont typeface="Arial" charset="0"/>
              <a:buChar char="•"/>
            </a:pPr>
            <a:r>
              <a:rPr lang="en-US" sz="2000" smtClean="0">
                <a:solidFill>
                  <a:schemeClr val="accent1"/>
                </a:solidFill>
                <a:ea typeface="ＭＳ Ｐゴシック" pitchFamily="34" charset="-128"/>
              </a:rPr>
              <a:t>Applies to interstate calls</a:t>
            </a:r>
          </a:p>
          <a:p>
            <a:pPr lvl="4">
              <a:buClr>
                <a:schemeClr val="accent1"/>
              </a:buClr>
              <a:buSzTx/>
              <a:buFont typeface="Arial" charset="0"/>
              <a:buChar char="•"/>
            </a:pPr>
            <a:r>
              <a:rPr lang="en-US" sz="2000" smtClean="0">
                <a:solidFill>
                  <a:schemeClr val="accent1"/>
                </a:solidFill>
                <a:ea typeface="ＭＳ Ｐゴシック" pitchFamily="34" charset="-128"/>
              </a:rPr>
              <a:t>FCC has already reduced subsidies</a:t>
            </a:r>
          </a:p>
          <a:p>
            <a:pPr lvl="3">
              <a:buClr>
                <a:srgbClr val="000000"/>
              </a:buClr>
              <a:buSzTx/>
              <a:buFontTx/>
              <a:buNone/>
            </a:pPr>
            <a:endParaRPr lang="en-US" sz="2000" smtClean="0">
              <a:solidFill>
                <a:schemeClr val="accent1"/>
              </a:solidFill>
              <a:ea typeface="ＭＳ Ｐゴシック" pitchFamily="34" charset="-128"/>
            </a:endParaRPr>
          </a:p>
          <a:p>
            <a:pPr lvl="1">
              <a:buClr>
                <a:schemeClr val="accent1"/>
              </a:buClr>
              <a:buSzTx/>
            </a:pPr>
            <a:r>
              <a:rPr lang="en-US" smtClean="0">
                <a:solidFill>
                  <a:schemeClr val="accent1"/>
                </a:solidFill>
                <a:ea typeface="ＭＳ Ｐゴシック" pitchFamily="34" charset="-128"/>
              </a:rPr>
              <a:t>Intrastate switched access charges:</a:t>
            </a:r>
          </a:p>
          <a:p>
            <a:pPr lvl="4">
              <a:buClr>
                <a:schemeClr val="accent1"/>
              </a:buClr>
              <a:buSzTx/>
              <a:buFont typeface="Arial" charset="0"/>
              <a:buChar char="•"/>
            </a:pPr>
            <a:r>
              <a:rPr lang="en-US" sz="2000" smtClean="0">
                <a:solidFill>
                  <a:schemeClr val="accent1"/>
                </a:solidFill>
                <a:ea typeface="ＭＳ Ｐゴシック" pitchFamily="34" charset="-128"/>
              </a:rPr>
              <a:t>Applies to intrastate calls</a:t>
            </a:r>
          </a:p>
          <a:p>
            <a:pPr lvl="4">
              <a:buClr>
                <a:schemeClr val="accent1"/>
              </a:buClr>
              <a:buSzTx/>
              <a:buFont typeface="Arial" charset="0"/>
              <a:buChar char="•"/>
            </a:pPr>
            <a:r>
              <a:rPr lang="en-US" sz="2000" smtClean="0">
                <a:solidFill>
                  <a:schemeClr val="accent1"/>
                </a:solidFill>
                <a:ea typeface="ＭＳ Ｐゴシック" pitchFamily="34" charset="-128"/>
              </a:rPr>
              <a:t>In Washington there is substantial disparity between the rates and elements for intrastate access charges versus interstate access charges</a:t>
            </a:r>
          </a:p>
          <a:p>
            <a:pPr marL="0" indent="0">
              <a:spcBef>
                <a:spcPct val="0"/>
              </a:spcBef>
              <a:spcAft>
                <a:spcPct val="0"/>
              </a:spcAft>
              <a:buFontTx/>
              <a:buChar char="•"/>
            </a:pPr>
            <a:endParaRPr lang="en-US" smtClean="0">
              <a:solidFill>
                <a:schemeClr val="accent1"/>
              </a:solidFill>
            </a:endParaRPr>
          </a:p>
          <a:p>
            <a:pPr marL="0" indent="0">
              <a:spcBef>
                <a:spcPct val="0"/>
              </a:spcBef>
              <a:spcAft>
                <a:spcPct val="0"/>
              </a:spcAft>
              <a:buClr>
                <a:schemeClr val="accent1"/>
              </a:buClr>
              <a:buFontTx/>
              <a:buChar char="•"/>
            </a:pPr>
            <a:r>
              <a:rPr lang="en-US" smtClean="0">
                <a:solidFill>
                  <a:schemeClr val="accent1"/>
                </a:solidFill>
              </a:rPr>
              <a:t>In-state toll calls use the same LEC facilities that are used for interstate toll calls and local calls.  </a:t>
            </a:r>
          </a:p>
          <a:p>
            <a:pPr marL="0" indent="0">
              <a:spcBef>
                <a:spcPct val="0"/>
              </a:spcBef>
              <a:spcAft>
                <a:spcPct val="0"/>
              </a:spcAft>
              <a:buFontTx/>
              <a:buChar char="•"/>
            </a:pPr>
            <a:endParaRPr lang="en-US" sz="1800" b="1" smtClean="0">
              <a:solidFill>
                <a:schemeClr val="accent1"/>
              </a:solidFill>
            </a:endParaRPr>
          </a:p>
          <a:p>
            <a:pPr marL="0" indent="0">
              <a:spcBef>
                <a:spcPct val="0"/>
              </a:spcBef>
              <a:spcAft>
                <a:spcPct val="0"/>
              </a:spcAft>
              <a:buFontTx/>
              <a:buChar char="•"/>
            </a:pPr>
            <a:endParaRPr lang="en-US" sz="1800" smtClean="0">
              <a:solidFill>
                <a:schemeClr val="accent1"/>
              </a:solidFill>
            </a:endParaRPr>
          </a:p>
          <a:p>
            <a:pPr marL="0" indent="0"/>
            <a:endParaRPr lang="en-US" sz="1400" smtClean="0"/>
          </a:p>
        </p:txBody>
      </p:sp>
      <p:sp>
        <p:nvSpPr>
          <p:cNvPr id="31748" name="Footer Placeholder 3"/>
          <p:cNvSpPr txBox="1">
            <a:spLocks/>
          </p:cNvSpPr>
          <p:nvPr/>
        </p:nvSpPr>
        <p:spPr bwMode="auto">
          <a:xfrm>
            <a:off x="835025" y="6629400"/>
            <a:ext cx="7089775" cy="47625"/>
          </a:xfrm>
          <a:prstGeom prst="rect">
            <a:avLst/>
          </a:prstGeom>
          <a:noFill/>
          <a:ln w="9525">
            <a:noFill/>
            <a:miter lim="800000"/>
            <a:headEnd/>
            <a:tailEnd/>
          </a:ln>
        </p:spPr>
        <p:txBody>
          <a:bodyPr lIns="0" tIns="0" rIns="0" bIns="0"/>
          <a:lstStyle/>
          <a:p>
            <a:pPr eaLnBrk="0" hangingPunct="0">
              <a:spcBef>
                <a:spcPct val="50000"/>
              </a:spcBef>
            </a:pPr>
            <a:r>
              <a:rPr lang="en-US" sz="800"/>
              <a:t>© 2010 AT&amp;T Intellectual Property. All rights reserved. AT&amp;T and the AT&amp;T logo are trademarks of AT&amp;T Intellectual Property</a:t>
            </a:r>
            <a:endParaRPr lang="en-US" sz="800" b="1">
              <a:solidFill>
                <a:schemeClr val="accent1"/>
              </a:solidFill>
            </a:endParaRPr>
          </a:p>
        </p:txBody>
      </p:sp>
      <p:sp>
        <p:nvSpPr>
          <p:cNvPr id="31749"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A5F75CE3-A416-4924-91C4-A0201EA88B07}" type="slidenum">
              <a:rPr lang="en-US" smtClean="0">
                <a:latin typeface="Verdana" pitchFamily="34" charset="0"/>
                <a:cs typeface="Arial" charset="0"/>
              </a:rPr>
              <a:pPr/>
              <a:t>18</a:t>
            </a:fld>
            <a:endParaRPr lang="en-US" smtClean="0">
              <a:latin typeface="Verdana" pitchFamily="34"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457200"/>
            <a:ext cx="8037513" cy="8382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mtClean="0">
                <a:solidFill>
                  <a:schemeClr val="tx2"/>
                </a:solidFill>
              </a:rPr>
              <a:t>Why Address Intrastate Switched Access? </a:t>
            </a:r>
            <a:br>
              <a:rPr lang="en-US" smtClean="0">
                <a:solidFill>
                  <a:schemeClr val="tx2"/>
                </a:solidFill>
              </a:rPr>
            </a:br>
            <a:r>
              <a:rPr lang="en-US" smtClean="0">
                <a:solidFill>
                  <a:schemeClr val="tx2"/>
                </a:solidFill>
              </a:rPr>
              <a:t>Current system is broken. </a:t>
            </a:r>
            <a:br>
              <a:rPr lang="en-US" smtClean="0">
                <a:solidFill>
                  <a:schemeClr val="tx2"/>
                </a:solidFill>
              </a:rPr>
            </a:br>
            <a:endParaRPr lang="en-US" smtClean="0">
              <a:solidFill>
                <a:schemeClr val="tx2"/>
              </a:solidFill>
            </a:endParaRPr>
          </a:p>
        </p:txBody>
      </p:sp>
      <p:sp>
        <p:nvSpPr>
          <p:cNvPr id="27651" name="Content Placeholder 2"/>
          <p:cNvSpPr>
            <a:spLocks noGrp="1"/>
          </p:cNvSpPr>
          <p:nvPr>
            <p:ph idx="1"/>
          </p:nvPr>
        </p:nvSpPr>
        <p:spPr>
          <a:xfrm>
            <a:off x="304800" y="1600200"/>
            <a:ext cx="8113713" cy="5486400"/>
          </a:xfrm>
        </p:spPr>
        <p:txBody>
          <a:bodyPr/>
          <a:lstStyle/>
          <a:p>
            <a:pPr lvl="1">
              <a:lnSpc>
                <a:spcPct val="80000"/>
              </a:lnSpc>
              <a:buClr>
                <a:schemeClr val="accent1"/>
              </a:buClr>
              <a:defRPr/>
            </a:pPr>
            <a:r>
              <a:rPr lang="en-US" sz="1800" dirty="0" smtClean="0">
                <a:solidFill>
                  <a:schemeClr val="accent1"/>
                </a:solidFill>
              </a:rPr>
              <a:t>Single industry segment, intrastate long distance providers, almost exclusively funding this subsidy, disadvantaging consumers, creating market distortions, and arbitrage.</a:t>
            </a:r>
          </a:p>
          <a:p>
            <a:pPr lvl="1">
              <a:lnSpc>
                <a:spcPct val="80000"/>
              </a:lnSpc>
              <a:buClr>
                <a:schemeClr val="accent1"/>
              </a:buClr>
              <a:defRPr/>
            </a:pPr>
            <a:r>
              <a:rPr lang="en-US" sz="1800" dirty="0" smtClean="0">
                <a:solidFill>
                  <a:schemeClr val="accent1"/>
                </a:solidFill>
              </a:rPr>
              <a:t>Due to loss of LEC lines and declining long distance minutes of use (MOUs), access revenues are in decline and cannot be sustained.  Created prior to the advent of the Internet, e-mail, text messaging, wireless and VoIP, all of which customers use instead of long distance voice. </a:t>
            </a:r>
          </a:p>
          <a:p>
            <a:pPr lvl="1">
              <a:lnSpc>
                <a:spcPct val="80000"/>
              </a:lnSpc>
              <a:buClr>
                <a:schemeClr val="accent1"/>
              </a:buClr>
              <a:defRPr/>
            </a:pPr>
            <a:r>
              <a:rPr lang="en-US" sz="1800" dirty="0" smtClean="0">
                <a:solidFill>
                  <a:schemeClr val="accent1"/>
                </a:solidFill>
              </a:rPr>
              <a:t>In-state toll calls are typically more expensive for residential customers – even though local calls and toll calls use the same LEC facilities – because in-state access charges are priced significantly over cost to subsidize local telephone service.  </a:t>
            </a:r>
          </a:p>
          <a:p>
            <a:pPr lvl="1">
              <a:lnSpc>
                <a:spcPct val="80000"/>
              </a:lnSpc>
              <a:buClr>
                <a:schemeClr val="accent1"/>
              </a:buClr>
              <a:defRPr/>
            </a:pPr>
            <a:r>
              <a:rPr lang="en-US" sz="1800" dirty="0" smtClean="0">
                <a:solidFill>
                  <a:schemeClr val="accent1"/>
                </a:solidFill>
              </a:rPr>
              <a:t>Customers pay less for interstate toll calls because the FCC reduced implicit subsidies in interstate access charges.  Subsidies were made explicit.  </a:t>
            </a:r>
          </a:p>
          <a:p>
            <a:pPr lvl="1">
              <a:lnSpc>
                <a:spcPct val="80000"/>
              </a:lnSpc>
              <a:buClr>
                <a:schemeClr val="accent1"/>
              </a:buClr>
              <a:defRPr/>
            </a:pPr>
            <a:r>
              <a:rPr lang="en-US" sz="1800" dirty="0" smtClean="0">
                <a:solidFill>
                  <a:schemeClr val="accent1"/>
                </a:solidFill>
                <a:ea typeface="+mn-ea"/>
                <a:cs typeface="+mn-cs"/>
              </a:rPr>
              <a:t>So long as ILECs have provider of last resort obligations,  they will likely need additional revenues post access reform and local rate rebalancing to maintain the network facilities needed to satisfy their COLR service obligations in high cost areas.</a:t>
            </a:r>
          </a:p>
          <a:p>
            <a:pPr lvl="1">
              <a:lnSpc>
                <a:spcPct val="80000"/>
              </a:lnSpc>
              <a:buFontTx/>
              <a:buNone/>
              <a:defRPr/>
            </a:pPr>
            <a:endParaRPr lang="en-US" dirty="0" smtClean="0">
              <a:solidFill>
                <a:schemeClr val="tx2"/>
              </a:solidFill>
            </a:endParaRPr>
          </a:p>
          <a:p>
            <a:pPr lvl="1">
              <a:lnSpc>
                <a:spcPct val="80000"/>
              </a:lnSpc>
              <a:buFontTx/>
              <a:buNone/>
              <a:defRPr/>
            </a:pPr>
            <a:endParaRPr lang="en-US" dirty="0" smtClean="0">
              <a:solidFill>
                <a:schemeClr val="tx2"/>
              </a:solidFill>
            </a:endParaRPr>
          </a:p>
        </p:txBody>
      </p:sp>
      <p:sp>
        <p:nvSpPr>
          <p:cNvPr id="32772" name="Footer Placeholder 3"/>
          <p:cNvSpPr txBox="1">
            <a:spLocks/>
          </p:cNvSpPr>
          <p:nvPr/>
        </p:nvSpPr>
        <p:spPr bwMode="auto">
          <a:xfrm>
            <a:off x="835025" y="6629400"/>
            <a:ext cx="6861175" cy="76200"/>
          </a:xfrm>
          <a:prstGeom prst="rect">
            <a:avLst/>
          </a:prstGeom>
          <a:noFill/>
          <a:ln w="9525">
            <a:noFill/>
            <a:miter lim="800000"/>
            <a:headEnd/>
            <a:tailEnd/>
          </a:ln>
        </p:spPr>
        <p:txBody>
          <a:bodyPr lIns="0" tIns="0" rIns="0" bIns="0"/>
          <a:lstStyle/>
          <a:p>
            <a:r>
              <a:rPr lang="en-US" sz="800"/>
              <a:t>© 2010 AT&amp;T Intellectual Property. All rights reserved. AT&amp;T and the AT&amp;T logo are trademarks of AT&amp;T Intellectual Property. </a:t>
            </a:r>
          </a:p>
        </p:txBody>
      </p:sp>
      <p:sp>
        <p:nvSpPr>
          <p:cNvPr id="32773"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ACE40716-8127-45D0-ADFA-FE76BA009D81}" type="slidenum">
              <a:rPr lang="en-US" smtClean="0">
                <a:latin typeface="Verdana" pitchFamily="34" charset="0"/>
                <a:cs typeface="Arial" charset="0"/>
              </a:rPr>
              <a:pPr/>
              <a:t>19</a:t>
            </a:fld>
            <a:endParaRPr lang="en-US" smtClean="0">
              <a:latin typeface="Verdana"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2"/>
                </a:solidFill>
              </a:rPr>
              <a:t>Universal Service and Switched Access Reform </a:t>
            </a:r>
          </a:p>
        </p:txBody>
      </p:sp>
      <p:sp>
        <p:nvSpPr>
          <p:cNvPr id="1945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800" smtClean="0">
                <a:solidFill>
                  <a:schemeClr val="accent1"/>
                </a:solidFill>
              </a:rPr>
              <a:t>Issue:</a:t>
            </a:r>
          </a:p>
          <a:p>
            <a:pPr lvl="2">
              <a:buClr>
                <a:schemeClr val="accent1"/>
              </a:buClr>
              <a:buFont typeface="Arial" charset="0"/>
              <a:buChar char="•"/>
            </a:pPr>
            <a:r>
              <a:rPr lang="en-US" smtClean="0">
                <a:solidFill>
                  <a:schemeClr val="accent1"/>
                </a:solidFill>
                <a:ea typeface="ＭＳ Ｐゴシック" pitchFamily="34" charset="-128"/>
              </a:rPr>
              <a:t>Washington’s intrastate switched access rates which are paid on intrastate minutes of use (MOUs) for long distance calls contain subsidies from long distance providers to subsidize local rates (keeping them artificially low). </a:t>
            </a:r>
          </a:p>
          <a:p>
            <a:pPr lvl="2">
              <a:buClr>
                <a:schemeClr val="accent1"/>
              </a:buClr>
              <a:buFont typeface="Arial" charset="0"/>
              <a:buChar char="•"/>
            </a:pPr>
            <a:r>
              <a:rPr lang="en-US" smtClean="0">
                <a:solidFill>
                  <a:schemeClr val="accent1"/>
                </a:solidFill>
                <a:ea typeface="ＭＳ Ｐゴシック" pitchFamily="34" charset="-128"/>
              </a:rPr>
              <a:t>This current system is harming consumers in the state of Washington.</a:t>
            </a:r>
          </a:p>
          <a:p>
            <a:pPr lvl="2">
              <a:buFont typeface="IB Wb Regular" charset="0"/>
              <a:buNone/>
            </a:pPr>
            <a:endParaRPr lang="en-US" smtClean="0">
              <a:solidFill>
                <a:schemeClr val="accent1"/>
              </a:solidFill>
              <a:ea typeface="ＭＳ Ｐゴシック" pitchFamily="34" charset="-128"/>
            </a:endParaRPr>
          </a:p>
        </p:txBody>
      </p:sp>
      <p:sp>
        <p:nvSpPr>
          <p:cNvPr id="19460"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67FD3714-5309-4141-8101-B9FAC9E699E1}" type="slidenum">
              <a:rPr lang="en-US" smtClean="0">
                <a:latin typeface="Verdana" pitchFamily="34" charset="0"/>
                <a:cs typeface="Arial" charset="0"/>
              </a:rPr>
              <a:pPr/>
              <a:t>2</a:t>
            </a:fld>
            <a:endParaRPr lang="en-US" smtClean="0">
              <a:latin typeface="Verdana" pitchFamily="34"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mtClean="0">
                <a:solidFill>
                  <a:schemeClr val="tx2"/>
                </a:solidFill>
              </a:rPr>
              <a:t>Other States Have Recognized Need for Change, Finding Consumers Benefit</a:t>
            </a:r>
          </a:p>
        </p:txBody>
      </p:sp>
      <p:sp>
        <p:nvSpPr>
          <p:cNvPr id="3379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382588" lvl="1" indent="-381000">
              <a:buClr>
                <a:schemeClr val="accent1"/>
              </a:buClr>
            </a:pPr>
            <a:r>
              <a:rPr lang="en-US" sz="1400" b="1" smtClean="0">
                <a:solidFill>
                  <a:schemeClr val="accent1"/>
                </a:solidFill>
                <a:ea typeface="ＭＳ Ｐゴシック" pitchFamily="34" charset="-128"/>
              </a:rPr>
              <a:t>NJ Order – “…</a:t>
            </a:r>
            <a:r>
              <a:rPr lang="en-US" sz="1400" smtClean="0">
                <a:solidFill>
                  <a:schemeClr val="accent1"/>
                </a:solidFill>
                <a:ea typeface="ＭＳ Ｐゴシック" pitchFamily="34" charset="-128"/>
              </a:rPr>
              <a:t>the Board HEREBY FINDS that a reduction of Intrastate Access Rates will benefit customers because there is a relationship between reduced access charges and toll reductions”  and “… market discipline (will) drive IXC rates lower…”</a:t>
            </a:r>
          </a:p>
          <a:p>
            <a:pPr marL="382588" lvl="1" indent="-381000">
              <a:buClr>
                <a:schemeClr val="accent1"/>
              </a:buClr>
            </a:pPr>
            <a:r>
              <a:rPr lang="en-US" sz="1400" b="1" smtClean="0">
                <a:solidFill>
                  <a:schemeClr val="accent1"/>
                </a:solidFill>
                <a:ea typeface="ＭＳ Ｐゴシック" pitchFamily="34" charset="-128"/>
              </a:rPr>
              <a:t>WV Order – 1) “</a:t>
            </a:r>
            <a:r>
              <a:rPr lang="en-US" sz="1400" smtClean="0">
                <a:solidFill>
                  <a:schemeClr val="accent1"/>
                </a:solidFill>
                <a:ea typeface="ＭＳ Ｐゴシック" pitchFamily="34" charset="-128"/>
              </a:rPr>
              <a:t>The public interest would be best-served by capping CLEC intrastate access rates at competing ILEC levels, as has been required by the FCC and numerous other states.” </a:t>
            </a:r>
            <a:r>
              <a:rPr lang="en-US" sz="1400" b="1" smtClean="0">
                <a:solidFill>
                  <a:schemeClr val="accent1"/>
                </a:solidFill>
                <a:ea typeface="ＭＳ Ｐゴシック" pitchFamily="34" charset="-128"/>
              </a:rPr>
              <a:t> 2) “</a:t>
            </a:r>
            <a:r>
              <a:rPr lang="en-US" sz="1400" smtClean="0">
                <a:solidFill>
                  <a:schemeClr val="accent1"/>
                </a:solidFill>
                <a:ea typeface="ＭＳ Ｐゴシック" pitchFamily="34" charset="-128"/>
              </a:rPr>
              <a:t>Maintaining the existing disparity between CLEC and ILEC intrastate access rates is not beneficial for consumers in West Virginia. A reduction in switched access rates will promote competition, more closely align a carrier's prices and costs and remedy existing rate disparities.”</a:t>
            </a:r>
          </a:p>
          <a:p>
            <a:pPr marL="382588" lvl="1" indent="-381000">
              <a:buClr>
                <a:schemeClr val="accent1"/>
              </a:buClr>
            </a:pPr>
            <a:r>
              <a:rPr lang="en-US" sz="1400" b="1" smtClean="0">
                <a:solidFill>
                  <a:schemeClr val="accent1"/>
                </a:solidFill>
                <a:ea typeface="ＭＳ Ｐゴシック" pitchFamily="34" charset="-128"/>
              </a:rPr>
              <a:t>MA Order - “</a:t>
            </a:r>
            <a:r>
              <a:rPr lang="en-US" sz="1400" smtClean="0">
                <a:solidFill>
                  <a:schemeClr val="accent1"/>
                </a:solidFill>
                <a:ea typeface="ＭＳ Ｐゴシック" pitchFamily="34" charset="-128"/>
              </a:rPr>
              <a:t>The Department finds that by capping these inter-carrier rates, a market distortion will be removed, thus furthering competition within the telecommunications industry.  The Department also finds that this increased competition will result in lower long distance rates for consumers in the Commonwealth.</a:t>
            </a:r>
          </a:p>
          <a:p>
            <a:pPr marL="0" indent="0"/>
            <a:endParaRPr lang="en-US" smtClean="0"/>
          </a:p>
        </p:txBody>
      </p:sp>
      <p:sp>
        <p:nvSpPr>
          <p:cNvPr id="33796" name="Footer Placeholder 3"/>
          <p:cNvSpPr txBox="1">
            <a:spLocks/>
          </p:cNvSpPr>
          <p:nvPr/>
        </p:nvSpPr>
        <p:spPr bwMode="auto">
          <a:xfrm>
            <a:off x="835025" y="6629400"/>
            <a:ext cx="7089775" cy="47625"/>
          </a:xfrm>
          <a:prstGeom prst="rect">
            <a:avLst/>
          </a:prstGeom>
          <a:noFill/>
          <a:ln w="9525">
            <a:noFill/>
            <a:miter lim="800000"/>
            <a:headEnd/>
            <a:tailEnd/>
          </a:ln>
        </p:spPr>
        <p:txBody>
          <a:bodyPr lIns="0" tIns="0" rIns="0" bIns="0"/>
          <a:lstStyle/>
          <a:p>
            <a:pPr eaLnBrk="0" hangingPunct="0">
              <a:spcBef>
                <a:spcPct val="50000"/>
              </a:spcBef>
            </a:pPr>
            <a:r>
              <a:rPr lang="en-US" sz="800"/>
              <a:t>© 2010 AT&amp;T Intellectual Property. All rights reserved. AT&amp;T and the AT&amp;T logo are trademarks of AT&amp;T Intellectual Property</a:t>
            </a:r>
            <a:endParaRPr lang="en-US" sz="800" b="1">
              <a:solidFill>
                <a:schemeClr val="accent1"/>
              </a:solidFill>
            </a:endParaRPr>
          </a:p>
        </p:txBody>
      </p:sp>
      <p:sp>
        <p:nvSpPr>
          <p:cNvPr id="33797"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DA169BCF-A225-419C-8977-B2E136FF8013}" type="slidenum">
              <a:rPr lang="en-US" smtClean="0">
                <a:latin typeface="Verdana" pitchFamily="34" charset="0"/>
                <a:cs typeface="Arial" charset="0"/>
              </a:rPr>
              <a:pPr/>
              <a:t>20</a:t>
            </a:fld>
            <a:endParaRPr lang="en-US" smtClean="0">
              <a:latin typeface="Verdana" pitchFamily="34"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bwMode="auto">
          <a:xfrm>
            <a:off x="411163" y="381000"/>
            <a:ext cx="8328025" cy="8382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b="1" smtClean="0"/>
              <a:t>Industry Interstate Data Clearly Indicates That Long-Distance Prices Closely Followed Access Charges </a:t>
            </a:r>
            <a:endParaRPr lang="en-US" sz="1200" b="1" smtClean="0"/>
          </a:p>
        </p:txBody>
      </p:sp>
      <p:graphicFrame>
        <p:nvGraphicFramePr>
          <p:cNvPr id="8" name="Content Placeholder 7"/>
          <p:cNvGraphicFramePr>
            <a:graphicFrameLocks noGrp="1"/>
          </p:cNvGraphicFramePr>
          <p:nvPr>
            <p:ph idx="4294967295"/>
          </p:nvPr>
        </p:nvGraphicFramePr>
        <p:xfrm>
          <a:off x="457200" y="1524000"/>
          <a:ext cx="8037513"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5791200"/>
            <a:ext cx="6858000" cy="1408113"/>
          </a:xfrm>
          <a:prstGeom prst="rect">
            <a:avLst/>
          </a:prstGeom>
          <a:noFill/>
        </p:spPr>
        <p:txBody>
          <a:bodyPr>
            <a:spAutoFit/>
          </a:bodyPr>
          <a:lstStyle/>
          <a:p>
            <a:pPr eaLnBrk="0" hangingPunct="0">
              <a:spcBef>
                <a:spcPct val="50000"/>
              </a:spcBef>
              <a:defRPr/>
            </a:pPr>
            <a:r>
              <a:rPr lang="en-US" sz="1100" b="1" dirty="0">
                <a:solidFill>
                  <a:schemeClr val="accent1">
                    <a:lumMod val="75000"/>
                  </a:schemeClr>
                </a:solidFill>
                <a:latin typeface="Georgia" pitchFamily="18" charset="0"/>
                <a:ea typeface="Calibri" pitchFamily="34" charset="0"/>
                <a:cs typeface="Arial" pitchFamily="-111" charset="-52"/>
              </a:rPr>
              <a:t>* Interstate Per-Minute Access Charges (National Average in Cents per Minute) from Table 7.8 of the Universal Service Monitoring Report , 2009</a:t>
            </a:r>
          </a:p>
          <a:p>
            <a:pPr eaLnBrk="0" hangingPunct="0">
              <a:spcBef>
                <a:spcPct val="50000"/>
              </a:spcBef>
              <a:defRPr/>
            </a:pPr>
            <a:r>
              <a:rPr lang="en-US" sz="1100" b="1" dirty="0">
                <a:solidFill>
                  <a:schemeClr val="accent1">
                    <a:lumMod val="75000"/>
                  </a:schemeClr>
                </a:solidFill>
                <a:latin typeface="Georgia" pitchFamily="18" charset="0"/>
                <a:ea typeface="Arial" pitchFamily="-111" charset="-52"/>
                <a:cs typeface="Arial" pitchFamily="-111" charset="-52"/>
              </a:rPr>
              <a:t>** Average Revenue per Minute (All Carriers All Interstate Switched Services) from Table 7.6 of the Universal Service Monitoring Report, 2009</a:t>
            </a:r>
          </a:p>
          <a:p>
            <a:pPr algn="ctr" eaLnBrk="0" hangingPunct="0">
              <a:spcBef>
                <a:spcPct val="50000"/>
              </a:spcBef>
              <a:defRPr/>
            </a:pPr>
            <a:endParaRPr lang="en-US" dirty="0">
              <a:latin typeface="Verdana" pitchFamily="-111" charset="0"/>
              <a:ea typeface="Arial" pitchFamily="-111" charset="-52"/>
              <a:cs typeface="Arial" pitchFamily="-111" charset="-52"/>
            </a:endParaRPr>
          </a:p>
        </p:txBody>
      </p:sp>
      <p:sp>
        <p:nvSpPr>
          <p:cNvPr id="34821" name="Footer Placeholder 3"/>
          <p:cNvSpPr>
            <a:spLocks noGrp="1"/>
          </p:cNvSpPr>
          <p:nvPr>
            <p:ph type="ftr" sz="quarter" idx="11"/>
          </p:nvPr>
        </p:nvSpPr>
        <p:spPr bwMode="auto">
          <a:xfrm>
            <a:off x="762000" y="6629400"/>
            <a:ext cx="6008688" cy="123825"/>
          </a:xfrm>
          <a:noFill/>
          <a:ln>
            <a:miter lim="800000"/>
            <a:headEnd/>
            <a:tailEnd/>
          </a:ln>
        </p:spPr>
        <p:txBody>
          <a:bodyPr wrap="square" numCol="1" anchorCtr="0" compatLnSpc="1">
            <a:prstTxWarp prst="textNoShape">
              <a:avLst/>
            </a:prstTxWarp>
          </a:bodyPr>
          <a:lstStyle/>
          <a:p>
            <a:r>
              <a:rPr lang="en-US" smtClean="0">
                <a:latin typeface="Verdana" pitchFamily="34" charset="0"/>
                <a:ea typeface="Arial" charset="0"/>
                <a:cs typeface="Verdana" pitchFamily="34" charset="0"/>
              </a:rPr>
              <a:t>© 2010 AT&amp;T Intellectual Property. All rights reserved. AT&amp;T and the AT&amp;T logo are trademarks of AT&amp;T Intellectual Property. </a:t>
            </a:r>
          </a:p>
        </p:txBody>
      </p:sp>
      <p:sp>
        <p:nvSpPr>
          <p:cNvPr id="34822" name="Slide Number Placeholder 7"/>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79D24FEF-C1C2-491A-B21B-52840DE623B1}" type="slidenum">
              <a:rPr lang="en-US" smtClean="0">
                <a:latin typeface="Verdana" pitchFamily="34" charset="0"/>
                <a:cs typeface="Arial" charset="0"/>
              </a:rPr>
              <a:pPr/>
              <a:t>21</a:t>
            </a:fld>
            <a:endParaRPr lang="en-US" smtClean="0">
              <a:latin typeface="Verdana" pitchFamily="34"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2800" smtClean="0">
                <a:solidFill>
                  <a:schemeClr val="tx2"/>
                </a:solidFill>
              </a:rPr>
              <a:t>Universal Broadband Availability and Switched Access Reform </a:t>
            </a:r>
            <a:endParaRPr lang="en-US" sz="2800" smtClean="0"/>
          </a:p>
        </p:txBody>
      </p:sp>
      <p:sp>
        <p:nvSpPr>
          <p:cNvPr id="2048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800" smtClean="0">
                <a:solidFill>
                  <a:schemeClr val="accent1"/>
                </a:solidFill>
              </a:rPr>
              <a:t>The National Broadband Plan</a:t>
            </a:r>
          </a:p>
          <a:p>
            <a:pPr lvl="2">
              <a:buClr>
                <a:schemeClr val="accent1"/>
              </a:buClr>
              <a:buFont typeface="Arial" charset="0"/>
              <a:buChar char="•"/>
            </a:pPr>
            <a:r>
              <a:rPr lang="en-US" sz="2000" smtClean="0">
                <a:solidFill>
                  <a:schemeClr val="accent1"/>
                </a:solidFill>
                <a:ea typeface="ＭＳ Ｐゴシック" pitchFamily="34" charset="-128"/>
              </a:rPr>
              <a:t>Comprehensive reform of universal service and ICC needed to close the broadband availability gap</a:t>
            </a:r>
          </a:p>
          <a:p>
            <a:pPr lvl="2">
              <a:buClr>
                <a:schemeClr val="accent1"/>
              </a:buClr>
              <a:buFont typeface="Arial" charset="0"/>
              <a:buChar char="•"/>
            </a:pPr>
            <a:r>
              <a:rPr lang="en-US" sz="2000" smtClean="0">
                <a:solidFill>
                  <a:schemeClr val="accent1"/>
                </a:solidFill>
                <a:ea typeface="ＭＳ Ｐゴシック" pitchFamily="34" charset="-128"/>
              </a:rPr>
              <a:t>“A comprehensive reform program is required to shift from primarily supporting voice communications to supporting a broadband platform that enables many applications, including voice”</a:t>
            </a:r>
          </a:p>
          <a:p>
            <a:pPr lvl="2">
              <a:buClr>
                <a:schemeClr val="accent1"/>
              </a:buClr>
              <a:buFont typeface="Arial" charset="0"/>
              <a:buChar char="•"/>
            </a:pPr>
            <a:r>
              <a:rPr lang="en-US" sz="2000" smtClean="0">
                <a:solidFill>
                  <a:schemeClr val="accent1"/>
                </a:solidFill>
                <a:ea typeface="ＭＳ Ｐゴシック" pitchFamily="34" charset="-128"/>
              </a:rPr>
              <a:t>“The continued decline in ICC revenues ….at unpredictable levels could hamper carriers’ ability to implement network upgrade investments or other capital improvements”</a:t>
            </a:r>
          </a:p>
          <a:p>
            <a:pPr lvl="1"/>
            <a:endParaRPr lang="en-US" sz="2400" smtClean="0">
              <a:ea typeface="ＭＳ Ｐゴシック" pitchFamily="34" charset="-128"/>
            </a:endParaRPr>
          </a:p>
        </p:txBody>
      </p:sp>
      <p:sp>
        <p:nvSpPr>
          <p:cNvPr id="20484"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D1EEAE0D-42DC-4A62-9ECE-D6E9D0AC84C3}" type="slidenum">
              <a:rPr lang="en-US" smtClean="0">
                <a:latin typeface="Verdana" pitchFamily="34" charset="0"/>
                <a:cs typeface="Arial" charset="0"/>
              </a:rPr>
              <a:pPr/>
              <a:t>3</a:t>
            </a:fld>
            <a:endParaRPr lang="en-US" smtClean="0">
              <a:latin typeface="Verdana" pitchFamily="34"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mtClean="0">
                <a:solidFill>
                  <a:schemeClr val="tx2"/>
                </a:solidFill>
              </a:rPr>
              <a:t>Network Access Diagram</a:t>
            </a:r>
            <a:br>
              <a:rPr lang="en-US" smtClean="0">
                <a:solidFill>
                  <a:schemeClr val="tx2"/>
                </a:solidFill>
              </a:rPr>
            </a:br>
            <a:r>
              <a:rPr lang="en-US" sz="1400" smtClean="0">
                <a:solidFill>
                  <a:schemeClr val="tx2"/>
                </a:solidFill>
              </a:rPr>
              <a:t>(Same infrastructure functionality is used for intrastate access, interstate access, reciprocal compensation and intraMTA calling)</a:t>
            </a:r>
            <a:r>
              <a:rPr lang="en-US" smtClean="0"/>
              <a:t/>
            </a:r>
            <a:br>
              <a:rPr lang="en-US" smtClean="0"/>
            </a:br>
            <a:endParaRPr lang="en-US" smtClean="0">
              <a:solidFill>
                <a:srgbClr val="FF0000"/>
              </a:solidFill>
            </a:endParaRPr>
          </a:p>
        </p:txBody>
      </p:sp>
      <p:sp>
        <p:nvSpPr>
          <p:cNvPr id="5" name="Isosceles Triangle 4"/>
          <p:cNvSpPr/>
          <p:nvPr/>
        </p:nvSpPr>
        <p:spPr>
          <a:xfrm>
            <a:off x="2667000" y="2362200"/>
            <a:ext cx="762000" cy="9144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sp>
        <p:nvSpPr>
          <p:cNvPr id="7" name="Rounded Rectangle 6"/>
          <p:cNvSpPr/>
          <p:nvPr/>
        </p:nvSpPr>
        <p:spPr>
          <a:xfrm>
            <a:off x="5867400" y="2438400"/>
            <a:ext cx="1219200"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dirty="0"/>
              <a:t>SWC</a:t>
            </a:r>
          </a:p>
        </p:txBody>
      </p:sp>
      <p:sp>
        <p:nvSpPr>
          <p:cNvPr id="8" name="Oval 7"/>
          <p:cNvSpPr/>
          <p:nvPr/>
        </p:nvSpPr>
        <p:spPr>
          <a:xfrm>
            <a:off x="7696200" y="2438400"/>
            <a:ext cx="914400" cy="9144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1600" dirty="0"/>
              <a:t>POP</a:t>
            </a:r>
          </a:p>
        </p:txBody>
      </p:sp>
      <p:cxnSp>
        <p:nvCxnSpPr>
          <p:cNvPr id="10" name="Straight Connector 9"/>
          <p:cNvCxnSpPr/>
          <p:nvPr/>
        </p:nvCxnSpPr>
        <p:spPr>
          <a:xfrm>
            <a:off x="1600200" y="28956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28956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62800" y="2895600"/>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3962400" y="4191000"/>
            <a:ext cx="762000" cy="9144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cxnSp>
        <p:nvCxnSpPr>
          <p:cNvPr id="17" name="Straight Connector 16"/>
          <p:cNvCxnSpPr/>
          <p:nvPr/>
        </p:nvCxnSpPr>
        <p:spPr>
          <a:xfrm rot="16200000" flipH="1">
            <a:off x="3124200" y="3733800"/>
            <a:ext cx="990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572000" y="3733800"/>
            <a:ext cx="9906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21516" name="TextBox 19"/>
          <p:cNvSpPr txBox="1">
            <a:spLocks noChangeArrowheads="1"/>
          </p:cNvSpPr>
          <p:nvPr/>
        </p:nvSpPr>
        <p:spPr bwMode="auto">
          <a:xfrm>
            <a:off x="457200" y="3429000"/>
            <a:ext cx="1219200" cy="523875"/>
          </a:xfrm>
          <a:prstGeom prst="rect">
            <a:avLst/>
          </a:prstGeom>
          <a:noFill/>
          <a:ln w="9525">
            <a:noFill/>
            <a:miter lim="800000"/>
            <a:headEnd/>
            <a:tailEnd/>
          </a:ln>
        </p:spPr>
        <p:txBody>
          <a:bodyPr>
            <a:spAutoFit/>
          </a:bodyPr>
          <a:lstStyle/>
          <a:p>
            <a:pPr algn="ctr" eaLnBrk="0" hangingPunct="0">
              <a:spcBef>
                <a:spcPct val="50000"/>
              </a:spcBef>
            </a:pPr>
            <a:r>
              <a:rPr lang="en-US" sz="1400"/>
              <a:t>Customer Premises</a:t>
            </a:r>
          </a:p>
        </p:txBody>
      </p:sp>
      <p:sp>
        <p:nvSpPr>
          <p:cNvPr id="21517" name="TextBox 20"/>
          <p:cNvSpPr txBox="1">
            <a:spLocks noChangeArrowheads="1"/>
          </p:cNvSpPr>
          <p:nvPr/>
        </p:nvSpPr>
        <p:spPr bwMode="auto">
          <a:xfrm>
            <a:off x="1828800" y="2590800"/>
            <a:ext cx="647700" cy="369888"/>
          </a:xfrm>
          <a:prstGeom prst="rect">
            <a:avLst/>
          </a:prstGeom>
          <a:noFill/>
          <a:ln w="9525">
            <a:noFill/>
            <a:miter lim="800000"/>
            <a:headEnd/>
            <a:tailEnd/>
          </a:ln>
        </p:spPr>
        <p:txBody>
          <a:bodyPr wrap="none">
            <a:spAutoFit/>
          </a:bodyPr>
          <a:lstStyle/>
          <a:p>
            <a:pPr algn="ctr" eaLnBrk="0" hangingPunct="0">
              <a:spcBef>
                <a:spcPct val="50000"/>
              </a:spcBef>
            </a:pPr>
            <a:r>
              <a:rPr lang="en-US"/>
              <a:t>Loop</a:t>
            </a:r>
          </a:p>
        </p:txBody>
      </p:sp>
      <p:sp>
        <p:nvSpPr>
          <p:cNvPr id="21518" name="TextBox 21"/>
          <p:cNvSpPr txBox="1">
            <a:spLocks noChangeArrowheads="1"/>
          </p:cNvSpPr>
          <p:nvPr/>
        </p:nvSpPr>
        <p:spPr bwMode="auto">
          <a:xfrm>
            <a:off x="2514600" y="3276600"/>
            <a:ext cx="1103313" cy="307975"/>
          </a:xfrm>
          <a:prstGeom prst="rect">
            <a:avLst/>
          </a:prstGeom>
          <a:noFill/>
          <a:ln w="9525">
            <a:noFill/>
            <a:miter lim="800000"/>
            <a:headEnd/>
            <a:tailEnd/>
          </a:ln>
        </p:spPr>
        <p:txBody>
          <a:bodyPr wrap="none">
            <a:spAutoFit/>
          </a:bodyPr>
          <a:lstStyle/>
          <a:p>
            <a:pPr algn="ctr" eaLnBrk="0" hangingPunct="0">
              <a:spcBef>
                <a:spcPct val="50000"/>
              </a:spcBef>
            </a:pPr>
            <a:r>
              <a:rPr lang="en-US" sz="1400"/>
              <a:t>End Office</a:t>
            </a:r>
          </a:p>
        </p:txBody>
      </p:sp>
      <p:sp>
        <p:nvSpPr>
          <p:cNvPr id="21519" name="TextBox 22"/>
          <p:cNvSpPr txBox="1">
            <a:spLocks noChangeArrowheads="1"/>
          </p:cNvSpPr>
          <p:nvPr/>
        </p:nvSpPr>
        <p:spPr bwMode="auto">
          <a:xfrm>
            <a:off x="3581400" y="5105400"/>
            <a:ext cx="1543050" cy="369888"/>
          </a:xfrm>
          <a:prstGeom prst="rect">
            <a:avLst/>
          </a:prstGeom>
          <a:noFill/>
          <a:ln w="9525">
            <a:noFill/>
            <a:miter lim="800000"/>
            <a:headEnd/>
            <a:tailEnd/>
          </a:ln>
        </p:spPr>
        <p:txBody>
          <a:bodyPr wrap="none">
            <a:spAutoFit/>
          </a:bodyPr>
          <a:lstStyle/>
          <a:p>
            <a:pPr algn="ctr" eaLnBrk="0" hangingPunct="0">
              <a:spcBef>
                <a:spcPct val="50000"/>
              </a:spcBef>
            </a:pPr>
            <a:r>
              <a:rPr lang="en-US"/>
              <a:t>Tandem Office</a:t>
            </a:r>
          </a:p>
        </p:txBody>
      </p:sp>
      <p:sp>
        <p:nvSpPr>
          <p:cNvPr id="21520" name="TextBox 23"/>
          <p:cNvSpPr txBox="1">
            <a:spLocks noChangeArrowheads="1"/>
          </p:cNvSpPr>
          <p:nvPr/>
        </p:nvSpPr>
        <p:spPr bwMode="auto">
          <a:xfrm>
            <a:off x="5486400" y="3352800"/>
            <a:ext cx="2011363" cy="307975"/>
          </a:xfrm>
          <a:prstGeom prst="rect">
            <a:avLst/>
          </a:prstGeom>
          <a:noFill/>
          <a:ln w="9525">
            <a:noFill/>
            <a:miter lim="800000"/>
            <a:headEnd/>
            <a:tailEnd/>
          </a:ln>
        </p:spPr>
        <p:txBody>
          <a:bodyPr wrap="none">
            <a:spAutoFit/>
          </a:bodyPr>
          <a:lstStyle/>
          <a:p>
            <a:pPr algn="ctr" eaLnBrk="0" hangingPunct="0">
              <a:spcBef>
                <a:spcPct val="50000"/>
              </a:spcBef>
            </a:pPr>
            <a:r>
              <a:rPr lang="en-US" sz="1400"/>
              <a:t>Serving Wire Center</a:t>
            </a:r>
          </a:p>
        </p:txBody>
      </p:sp>
      <p:sp>
        <p:nvSpPr>
          <p:cNvPr id="21521" name="TextBox 24"/>
          <p:cNvSpPr txBox="1">
            <a:spLocks noChangeArrowheads="1"/>
          </p:cNvSpPr>
          <p:nvPr/>
        </p:nvSpPr>
        <p:spPr bwMode="auto">
          <a:xfrm>
            <a:off x="7620000" y="3352800"/>
            <a:ext cx="1143000" cy="846138"/>
          </a:xfrm>
          <a:prstGeom prst="rect">
            <a:avLst/>
          </a:prstGeom>
          <a:noFill/>
          <a:ln w="9525">
            <a:noFill/>
            <a:miter lim="800000"/>
            <a:headEnd/>
            <a:tailEnd/>
          </a:ln>
        </p:spPr>
        <p:txBody>
          <a:bodyPr>
            <a:spAutoFit/>
          </a:bodyPr>
          <a:lstStyle/>
          <a:p>
            <a:pPr algn="ctr" eaLnBrk="0" hangingPunct="0">
              <a:spcBef>
                <a:spcPct val="50000"/>
              </a:spcBef>
            </a:pPr>
            <a:r>
              <a:rPr lang="en-US" sz="1400"/>
              <a:t>IXC </a:t>
            </a:r>
          </a:p>
          <a:p>
            <a:pPr algn="ctr" eaLnBrk="0" hangingPunct="0">
              <a:spcBef>
                <a:spcPct val="50000"/>
              </a:spcBef>
            </a:pPr>
            <a:r>
              <a:rPr lang="en-US" sz="1400"/>
              <a:t>Point-of-Presence</a:t>
            </a:r>
          </a:p>
        </p:txBody>
      </p:sp>
      <p:sp>
        <p:nvSpPr>
          <p:cNvPr id="29" name="Right Brace 28"/>
          <p:cNvSpPr/>
          <p:nvPr/>
        </p:nvSpPr>
        <p:spPr>
          <a:xfrm rot="16200000">
            <a:off x="4267200" y="-914400"/>
            <a:ext cx="533400" cy="6019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en-US"/>
          </a:p>
        </p:txBody>
      </p:sp>
      <p:sp>
        <p:nvSpPr>
          <p:cNvPr id="21523" name="TextBox 29"/>
          <p:cNvSpPr txBox="1">
            <a:spLocks noChangeArrowheads="1"/>
          </p:cNvSpPr>
          <p:nvPr/>
        </p:nvSpPr>
        <p:spPr bwMode="auto">
          <a:xfrm>
            <a:off x="2895600" y="1524000"/>
            <a:ext cx="3292475" cy="369888"/>
          </a:xfrm>
          <a:prstGeom prst="rect">
            <a:avLst/>
          </a:prstGeom>
          <a:noFill/>
          <a:ln w="9525">
            <a:noFill/>
            <a:miter lim="800000"/>
            <a:headEnd/>
            <a:tailEnd/>
          </a:ln>
        </p:spPr>
        <p:txBody>
          <a:bodyPr wrap="none">
            <a:spAutoFit/>
          </a:bodyPr>
          <a:lstStyle/>
          <a:p>
            <a:pPr algn="ctr" eaLnBrk="0" hangingPunct="0">
              <a:spcBef>
                <a:spcPct val="50000"/>
              </a:spcBef>
            </a:pPr>
            <a:r>
              <a:rPr lang="en-US"/>
              <a:t>Incumbent Local Carrier Network</a:t>
            </a:r>
          </a:p>
        </p:txBody>
      </p:sp>
      <p:pic>
        <p:nvPicPr>
          <p:cNvPr id="21524" name="Picture 3" descr="C:\Documents and Settings\KDailey\Local Settings\Temporary Internet Files\Content.IE5\EL8VN3K5\MCj04122700000[1].wmf"/>
          <p:cNvPicPr>
            <a:picLocks noChangeAspect="1" noChangeArrowheads="1"/>
          </p:cNvPicPr>
          <p:nvPr/>
        </p:nvPicPr>
        <p:blipFill>
          <a:blip r:embed="rId2"/>
          <a:srcRect/>
          <a:stretch>
            <a:fillRect/>
          </a:stretch>
        </p:blipFill>
        <p:spPr bwMode="auto">
          <a:xfrm>
            <a:off x="228600" y="2286000"/>
            <a:ext cx="1247775" cy="1211263"/>
          </a:xfrm>
          <a:prstGeom prst="rect">
            <a:avLst/>
          </a:prstGeom>
          <a:noFill/>
          <a:ln w="9525">
            <a:noFill/>
            <a:miter lim="800000"/>
            <a:headEnd/>
            <a:tailEnd/>
          </a:ln>
        </p:spPr>
      </p:pic>
      <p:sp>
        <p:nvSpPr>
          <p:cNvPr id="21525" name="Slide Number Placeholder 7"/>
          <p:cNvSpPr txBox="1">
            <a:spLocks/>
          </p:cNvSpPr>
          <p:nvPr/>
        </p:nvSpPr>
        <p:spPr bwMode="auto">
          <a:xfrm>
            <a:off x="406400" y="6527800"/>
            <a:ext cx="373063" cy="152400"/>
          </a:xfrm>
          <a:prstGeom prst="rect">
            <a:avLst/>
          </a:prstGeom>
          <a:noFill/>
          <a:ln w="9525">
            <a:noFill/>
            <a:miter lim="800000"/>
            <a:headEnd/>
            <a:tailEnd/>
          </a:ln>
        </p:spPr>
        <p:txBody>
          <a:bodyPr lIns="0" tIns="0" rIns="0" bIns="0"/>
          <a:lstStyle/>
          <a:p>
            <a:pPr eaLnBrk="0" hangingPunct="0">
              <a:spcBef>
                <a:spcPct val="50000"/>
              </a:spcBef>
            </a:pPr>
            <a:fld id="{81241F19-4489-409B-8738-2785487668FC}" type="slidenum">
              <a:rPr lang="en-US" sz="800" b="1">
                <a:solidFill>
                  <a:schemeClr val="accent1"/>
                </a:solidFill>
              </a:rPr>
              <a:pPr eaLnBrk="0" hangingPunct="0">
                <a:spcBef>
                  <a:spcPct val="50000"/>
                </a:spcBef>
              </a:pPr>
              <a:t>4</a:t>
            </a:fld>
            <a:endParaRPr lang="en-US" sz="800" b="1">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txBox="1">
            <a:spLocks noGrp="1"/>
          </p:cNvSpPr>
          <p:nvPr/>
        </p:nvSpPr>
        <p:spPr bwMode="auto">
          <a:xfrm>
            <a:off x="381000" y="6580188"/>
            <a:ext cx="152400" cy="125412"/>
          </a:xfrm>
          <a:prstGeom prst="rect">
            <a:avLst/>
          </a:prstGeom>
          <a:noFill/>
          <a:ln w="9525">
            <a:noFill/>
            <a:miter lim="800000"/>
            <a:headEnd/>
            <a:tailEnd/>
          </a:ln>
        </p:spPr>
        <p:txBody>
          <a:bodyPr anchor="ctr"/>
          <a:lstStyle/>
          <a:p>
            <a:pPr eaLnBrk="0" hangingPunct="0"/>
            <a:r>
              <a:rPr lang="en-US" sz="900">
                <a:solidFill>
                  <a:srgbClr val="FFFFFF"/>
                </a:solidFill>
                <a:latin typeface="Arial" charset="0"/>
              </a:rPr>
              <a:t>Page </a:t>
            </a:r>
            <a:fld id="{BF26FC69-C367-4142-A959-3A7B1D2DE3B3}" type="slidenum">
              <a:rPr lang="en-US" sz="900">
                <a:solidFill>
                  <a:srgbClr val="FFFFFF"/>
                </a:solidFill>
                <a:latin typeface="Arial" charset="0"/>
              </a:rPr>
              <a:pPr eaLnBrk="0" hangingPunct="0"/>
              <a:t>5</a:t>
            </a:fld>
            <a:endParaRPr lang="en-US" sz="900">
              <a:solidFill>
                <a:srgbClr val="FFFFFF"/>
              </a:solidFill>
              <a:latin typeface="Arial" charset="0"/>
            </a:endParaRPr>
          </a:p>
        </p:txBody>
      </p:sp>
      <p:graphicFrame>
        <p:nvGraphicFramePr>
          <p:cNvPr id="1026" name="Object 2"/>
          <p:cNvGraphicFramePr>
            <a:graphicFrameLocks noChangeAspect="1"/>
          </p:cNvGraphicFramePr>
          <p:nvPr/>
        </p:nvGraphicFramePr>
        <p:xfrm>
          <a:off x="990600" y="838200"/>
          <a:ext cx="7772400" cy="5410200"/>
        </p:xfrm>
        <a:graphic>
          <a:graphicData uri="http://schemas.openxmlformats.org/presentationml/2006/ole">
            <p:oleObj spid="_x0000_s1026" r:id="rId4" imgW="7773074" imgH="5407621" progId="Excel.Chart.8">
              <p:embed/>
            </p:oleObj>
          </a:graphicData>
        </a:graphic>
      </p:graphicFrame>
      <p:sp>
        <p:nvSpPr>
          <p:cNvPr id="1028" name="Rectangle 3"/>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algn="ctr"/>
            <a:r>
              <a:rPr lang="en-US" sz="2400" smtClean="0">
                <a:solidFill>
                  <a:schemeClr val="tx2"/>
                </a:solidFill>
              </a:rPr>
              <a:t>National</a:t>
            </a:r>
            <a:r>
              <a:rPr lang="en-US" sz="2400" b="0" smtClean="0">
                <a:solidFill>
                  <a:schemeClr val="tx2"/>
                </a:solidFill>
              </a:rPr>
              <a:t> </a:t>
            </a:r>
            <a:r>
              <a:rPr lang="en-US" sz="2400" smtClean="0">
                <a:solidFill>
                  <a:schemeClr val="tx2"/>
                </a:solidFill>
              </a:rPr>
              <a:t>--The Current System is Broken</a:t>
            </a:r>
          </a:p>
        </p:txBody>
      </p:sp>
      <p:sp>
        <p:nvSpPr>
          <p:cNvPr id="1029" name="Text Box 4"/>
          <p:cNvSpPr txBox="1">
            <a:spLocks noChangeArrowheads="1"/>
          </p:cNvSpPr>
          <p:nvPr/>
        </p:nvSpPr>
        <p:spPr bwMode="auto">
          <a:xfrm rot="-5400000">
            <a:off x="-992981" y="3155157"/>
            <a:ext cx="3619500" cy="366712"/>
          </a:xfrm>
          <a:prstGeom prst="rect">
            <a:avLst/>
          </a:prstGeom>
          <a:noFill/>
          <a:ln w="9525">
            <a:noFill/>
            <a:miter lim="800000"/>
            <a:headEnd/>
            <a:tailEnd/>
          </a:ln>
        </p:spPr>
        <p:txBody>
          <a:bodyPr wrap="none">
            <a:spAutoFit/>
          </a:bodyPr>
          <a:lstStyle/>
          <a:p>
            <a:r>
              <a:rPr lang="en-US" sz="1800" b="1">
                <a:solidFill>
                  <a:schemeClr val="accent1"/>
                </a:solidFill>
                <a:latin typeface="Times New Roman" pitchFamily="18" charset="0"/>
              </a:rPr>
              <a:t>Average Rates in Cents per Minute</a:t>
            </a:r>
          </a:p>
        </p:txBody>
      </p:sp>
      <p:grpSp>
        <p:nvGrpSpPr>
          <p:cNvPr id="1030" name="Group 5"/>
          <p:cNvGrpSpPr>
            <a:grpSpLocks/>
          </p:cNvGrpSpPr>
          <p:nvPr/>
        </p:nvGrpSpPr>
        <p:grpSpPr bwMode="auto">
          <a:xfrm>
            <a:off x="609600" y="5867400"/>
            <a:ext cx="7848600" cy="533400"/>
            <a:chOff x="240" y="3792"/>
            <a:chExt cx="4944" cy="336"/>
          </a:xfrm>
        </p:grpSpPr>
        <p:sp>
          <p:nvSpPr>
            <p:cNvPr id="57350" name="Rectangle 6"/>
            <p:cNvSpPr>
              <a:spLocks noChangeArrowheads="1"/>
            </p:cNvSpPr>
            <p:nvPr/>
          </p:nvSpPr>
          <p:spPr bwMode="auto">
            <a:xfrm>
              <a:off x="240" y="3792"/>
              <a:ext cx="4944" cy="336"/>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spcBef>
                  <a:spcPct val="50000"/>
                </a:spcBef>
                <a:defRPr/>
              </a:pPr>
              <a:endParaRPr lang="en-US">
                <a:latin typeface="Verdana" pitchFamily="-111" charset="0"/>
                <a:ea typeface="Arial" pitchFamily="-111" charset="-52"/>
              </a:endParaRPr>
            </a:p>
          </p:txBody>
        </p:sp>
        <p:sp>
          <p:nvSpPr>
            <p:cNvPr id="1058" name="Text Box 7"/>
            <p:cNvSpPr txBox="1">
              <a:spLocks noChangeArrowheads="1"/>
            </p:cNvSpPr>
            <p:nvPr/>
          </p:nvSpPr>
          <p:spPr bwMode="auto">
            <a:xfrm>
              <a:off x="240" y="3792"/>
              <a:ext cx="4944" cy="330"/>
            </a:xfrm>
            <a:prstGeom prst="rect">
              <a:avLst/>
            </a:prstGeom>
            <a:noFill/>
            <a:ln w="9525">
              <a:noFill/>
              <a:miter lim="800000"/>
              <a:headEnd/>
              <a:tailEnd/>
            </a:ln>
          </p:spPr>
          <p:txBody>
            <a:bodyPr>
              <a:spAutoFit/>
            </a:bodyPr>
            <a:lstStyle/>
            <a:p>
              <a:r>
                <a:rPr lang="en-US" sz="1400" b="1">
                  <a:solidFill>
                    <a:schemeClr val="accent1"/>
                  </a:solidFill>
                  <a:latin typeface="Georgia" pitchFamily="18" charset="0"/>
                </a:rPr>
                <a:t>High (</a:t>
              </a:r>
              <a:r>
                <a:rPr lang="en-US" sz="1400" b="1">
                  <a:solidFill>
                    <a:schemeClr val="accent1"/>
                  </a:solidFill>
                  <a:latin typeface="Georgia" pitchFamily="18" charset="0"/>
                  <a:cs typeface="Times New Roman" pitchFamily="18" charset="0"/>
                </a:rPr>
                <a:t>¢/min)</a:t>
              </a:r>
              <a:r>
                <a:rPr lang="en-US" sz="1400" b="1">
                  <a:solidFill>
                    <a:schemeClr val="accent1"/>
                  </a:solidFill>
                  <a:latin typeface="Georgia" pitchFamily="18" charset="0"/>
                </a:rPr>
                <a:t>:   1.5     8.9      9.9    34.9    6.8    35.9            4.1      0.07              34.9      4.1</a:t>
              </a:r>
            </a:p>
            <a:p>
              <a:r>
                <a:rPr lang="en-US" sz="1400" b="1">
                  <a:solidFill>
                    <a:schemeClr val="accent1"/>
                  </a:solidFill>
                  <a:latin typeface="Georgia" pitchFamily="18" charset="0"/>
                </a:rPr>
                <a:t>Low  (</a:t>
              </a:r>
              <a:r>
                <a:rPr lang="en-US" sz="1400" b="1">
                  <a:solidFill>
                    <a:schemeClr val="accent1"/>
                  </a:solidFill>
                  <a:latin typeface="Georgia" pitchFamily="18" charset="0"/>
                  <a:cs typeface="Times New Roman" pitchFamily="18" charset="0"/>
                </a:rPr>
                <a:t>¢/min)</a:t>
              </a:r>
              <a:r>
                <a:rPr lang="en-US" sz="1400" b="1">
                  <a:solidFill>
                    <a:schemeClr val="accent1"/>
                  </a:solidFill>
                  <a:latin typeface="Georgia" pitchFamily="18" charset="0"/>
                </a:rPr>
                <a:t>:   0.5     0.3     0.4       0.7    0.2      0.4            0.0      0.0                0.2       0.0</a:t>
              </a:r>
            </a:p>
          </p:txBody>
        </p:sp>
      </p:grpSp>
      <p:sp>
        <p:nvSpPr>
          <p:cNvPr id="1031" name="Text Box 8"/>
          <p:cNvSpPr txBox="1">
            <a:spLocks noChangeArrowheads="1"/>
          </p:cNvSpPr>
          <p:nvPr/>
        </p:nvSpPr>
        <p:spPr bwMode="auto">
          <a:xfrm>
            <a:off x="1143000" y="5562600"/>
            <a:ext cx="7772400" cy="336550"/>
          </a:xfrm>
          <a:prstGeom prst="rect">
            <a:avLst/>
          </a:prstGeom>
          <a:noFill/>
          <a:ln w="9525">
            <a:noFill/>
            <a:miter lim="800000"/>
            <a:headEnd/>
            <a:tailEnd/>
          </a:ln>
        </p:spPr>
        <p:txBody>
          <a:bodyPr>
            <a:spAutoFit/>
          </a:bodyPr>
          <a:lstStyle/>
          <a:p>
            <a:r>
              <a:rPr lang="en-US" sz="1600" b="1">
                <a:solidFill>
                  <a:srgbClr val="FF9900"/>
                </a:solidFill>
                <a:latin typeface="Times New Roman" pitchFamily="18" charset="0"/>
              </a:rPr>
              <a:t>              </a:t>
            </a:r>
            <a:r>
              <a:rPr lang="en-US" sz="1600" b="1">
                <a:solidFill>
                  <a:schemeClr val="accent1"/>
                </a:solidFill>
                <a:latin typeface="Times New Roman" pitchFamily="18" charset="0"/>
              </a:rPr>
              <a:t>Long Distance Calls (Access)                        Local Calls         Wireless Calls</a:t>
            </a:r>
          </a:p>
        </p:txBody>
      </p:sp>
      <p:sp>
        <p:nvSpPr>
          <p:cNvPr id="1032" name="Text Box 9"/>
          <p:cNvSpPr txBox="1">
            <a:spLocks noChangeArrowheads="1"/>
          </p:cNvSpPr>
          <p:nvPr/>
        </p:nvSpPr>
        <p:spPr bwMode="auto">
          <a:xfrm>
            <a:off x="1676400" y="3657600"/>
            <a:ext cx="1235075" cy="64611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Large ILEC</a:t>
            </a:r>
          </a:p>
          <a:p>
            <a:r>
              <a:rPr lang="en-US" sz="1200" b="1">
                <a:solidFill>
                  <a:schemeClr val="tx2"/>
                </a:solidFill>
                <a:latin typeface="Times New Roman" pitchFamily="18" charset="0"/>
              </a:rPr>
              <a:t>Interstate</a:t>
            </a:r>
          </a:p>
          <a:p>
            <a:r>
              <a:rPr lang="en-US" sz="1200" b="1">
                <a:solidFill>
                  <a:schemeClr val="tx2"/>
                </a:solidFill>
                <a:latin typeface="Times New Roman" pitchFamily="18" charset="0"/>
              </a:rPr>
              <a:t>  (0.6)</a:t>
            </a:r>
          </a:p>
        </p:txBody>
      </p:sp>
      <p:sp>
        <p:nvSpPr>
          <p:cNvPr id="1033" name="Text Box 10"/>
          <p:cNvSpPr txBox="1">
            <a:spLocks noChangeArrowheads="1"/>
          </p:cNvSpPr>
          <p:nvPr/>
        </p:nvSpPr>
        <p:spPr bwMode="auto">
          <a:xfrm>
            <a:off x="1981200" y="3200400"/>
            <a:ext cx="1219200" cy="457200"/>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Small ILEC Interstate (1.8</a:t>
            </a:r>
            <a:r>
              <a:rPr lang="en-US" sz="1200" b="1">
                <a:solidFill>
                  <a:srgbClr val="0000FF"/>
                </a:solidFill>
                <a:latin typeface="Times New Roman" pitchFamily="18" charset="0"/>
              </a:rPr>
              <a:t>)</a:t>
            </a:r>
          </a:p>
        </p:txBody>
      </p:sp>
      <p:sp>
        <p:nvSpPr>
          <p:cNvPr id="1034" name="Text Box 11"/>
          <p:cNvSpPr txBox="1">
            <a:spLocks noChangeArrowheads="1"/>
          </p:cNvSpPr>
          <p:nvPr/>
        </p:nvSpPr>
        <p:spPr bwMode="auto">
          <a:xfrm>
            <a:off x="1752600" y="3733800"/>
            <a:ext cx="184150" cy="457200"/>
          </a:xfrm>
          <a:prstGeom prst="rect">
            <a:avLst/>
          </a:prstGeom>
          <a:noFill/>
          <a:ln w="9525">
            <a:noFill/>
            <a:miter lim="800000"/>
            <a:headEnd/>
            <a:tailEnd/>
          </a:ln>
        </p:spPr>
        <p:txBody>
          <a:bodyPr wrap="none">
            <a:spAutoFit/>
          </a:bodyPr>
          <a:lstStyle/>
          <a:p>
            <a:endParaRPr lang="en-US">
              <a:solidFill>
                <a:schemeClr val="tx1"/>
              </a:solidFill>
              <a:latin typeface="Times New Roman" pitchFamily="18" charset="0"/>
            </a:endParaRPr>
          </a:p>
        </p:txBody>
      </p:sp>
      <p:sp>
        <p:nvSpPr>
          <p:cNvPr id="1035" name="Line 12"/>
          <p:cNvSpPr>
            <a:spLocks noChangeShapeType="1"/>
          </p:cNvSpPr>
          <p:nvPr/>
        </p:nvSpPr>
        <p:spPr bwMode="auto">
          <a:xfrm>
            <a:off x="2133600" y="4267200"/>
            <a:ext cx="0" cy="457200"/>
          </a:xfrm>
          <a:prstGeom prst="line">
            <a:avLst/>
          </a:prstGeom>
          <a:noFill/>
          <a:ln w="9525">
            <a:solidFill>
              <a:schemeClr val="tx1"/>
            </a:solidFill>
            <a:round/>
            <a:headEnd/>
            <a:tailEnd type="triangle" w="med" len="med"/>
          </a:ln>
        </p:spPr>
        <p:txBody>
          <a:bodyPr/>
          <a:lstStyle/>
          <a:p>
            <a:endParaRPr lang="en-US"/>
          </a:p>
        </p:txBody>
      </p:sp>
      <p:sp>
        <p:nvSpPr>
          <p:cNvPr id="1036" name="Text Box 13"/>
          <p:cNvSpPr txBox="1">
            <a:spLocks noChangeArrowheads="1"/>
          </p:cNvSpPr>
          <p:nvPr/>
        </p:nvSpPr>
        <p:spPr bwMode="auto">
          <a:xfrm>
            <a:off x="2460625" y="2811463"/>
            <a:ext cx="184150" cy="457200"/>
          </a:xfrm>
          <a:prstGeom prst="rect">
            <a:avLst/>
          </a:prstGeom>
          <a:noFill/>
          <a:ln w="9525">
            <a:noFill/>
            <a:miter lim="800000"/>
            <a:headEnd/>
            <a:tailEnd/>
          </a:ln>
        </p:spPr>
        <p:txBody>
          <a:bodyPr>
            <a:spAutoFit/>
          </a:bodyPr>
          <a:lstStyle/>
          <a:p>
            <a:pPr>
              <a:spcBef>
                <a:spcPct val="50000"/>
              </a:spcBef>
            </a:pPr>
            <a:endParaRPr lang="en-US">
              <a:solidFill>
                <a:schemeClr val="tx1"/>
              </a:solidFill>
              <a:latin typeface="Times New Roman" pitchFamily="18" charset="0"/>
            </a:endParaRPr>
          </a:p>
        </p:txBody>
      </p:sp>
      <p:sp>
        <p:nvSpPr>
          <p:cNvPr id="1037" name="Text Box 14"/>
          <p:cNvSpPr txBox="1">
            <a:spLocks noChangeArrowheads="1"/>
          </p:cNvSpPr>
          <p:nvPr/>
        </p:nvSpPr>
        <p:spPr bwMode="auto">
          <a:xfrm>
            <a:off x="2286000" y="2667000"/>
            <a:ext cx="1295400" cy="457200"/>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Large ILEC</a:t>
            </a:r>
          </a:p>
          <a:p>
            <a:r>
              <a:rPr lang="en-US" sz="1200" b="1">
                <a:solidFill>
                  <a:schemeClr val="tx2"/>
                </a:solidFill>
                <a:latin typeface="Times New Roman" pitchFamily="18" charset="0"/>
              </a:rPr>
              <a:t>Intrastate (2.5)</a:t>
            </a:r>
          </a:p>
        </p:txBody>
      </p:sp>
      <p:sp>
        <p:nvSpPr>
          <p:cNvPr id="1038" name="Text Box 15"/>
          <p:cNvSpPr txBox="1">
            <a:spLocks noChangeArrowheads="1"/>
          </p:cNvSpPr>
          <p:nvPr/>
        </p:nvSpPr>
        <p:spPr bwMode="auto">
          <a:xfrm>
            <a:off x="2971800" y="1524000"/>
            <a:ext cx="2111375" cy="276225"/>
          </a:xfrm>
          <a:prstGeom prst="rect">
            <a:avLst/>
          </a:prstGeom>
          <a:noFill/>
          <a:ln w="9525">
            <a:noFill/>
            <a:miter lim="800000"/>
            <a:headEnd/>
            <a:tailEnd/>
          </a:ln>
        </p:spPr>
        <p:txBody>
          <a:bodyPr>
            <a:spAutoFit/>
          </a:bodyPr>
          <a:lstStyle/>
          <a:p>
            <a:pPr>
              <a:spcBef>
                <a:spcPct val="50000"/>
              </a:spcBef>
            </a:pPr>
            <a:r>
              <a:rPr lang="en-US" sz="1200" b="1">
                <a:solidFill>
                  <a:schemeClr val="tx2"/>
                </a:solidFill>
                <a:latin typeface="Times New Roman" pitchFamily="18" charset="0"/>
              </a:rPr>
              <a:t>Small ILEC Intrastate ( 5.1)</a:t>
            </a:r>
          </a:p>
        </p:txBody>
      </p:sp>
      <p:sp>
        <p:nvSpPr>
          <p:cNvPr id="1039" name="Text Box 16"/>
          <p:cNvSpPr txBox="1">
            <a:spLocks noChangeArrowheads="1"/>
          </p:cNvSpPr>
          <p:nvPr/>
        </p:nvSpPr>
        <p:spPr bwMode="auto">
          <a:xfrm>
            <a:off x="4114800" y="2286000"/>
            <a:ext cx="1752600" cy="274638"/>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CLEC Interstate (0.6)</a:t>
            </a:r>
            <a:endParaRPr lang="en-US">
              <a:solidFill>
                <a:schemeClr val="tx2"/>
              </a:solidFill>
              <a:latin typeface="Times New Roman" pitchFamily="18" charset="0"/>
            </a:endParaRPr>
          </a:p>
        </p:txBody>
      </p:sp>
      <p:sp>
        <p:nvSpPr>
          <p:cNvPr id="1040" name="Text Box 17"/>
          <p:cNvSpPr txBox="1">
            <a:spLocks noChangeArrowheads="1"/>
          </p:cNvSpPr>
          <p:nvPr/>
        </p:nvSpPr>
        <p:spPr bwMode="auto">
          <a:xfrm>
            <a:off x="4495800" y="2590800"/>
            <a:ext cx="1676400" cy="274638"/>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CLEC Intrastate (3.0)</a:t>
            </a:r>
            <a:endParaRPr lang="en-US">
              <a:solidFill>
                <a:schemeClr val="tx2"/>
              </a:solidFill>
              <a:latin typeface="Times New Roman" pitchFamily="18" charset="0"/>
            </a:endParaRPr>
          </a:p>
        </p:txBody>
      </p:sp>
      <p:sp>
        <p:nvSpPr>
          <p:cNvPr id="1041" name="Text Box 18"/>
          <p:cNvSpPr txBox="1">
            <a:spLocks noChangeArrowheads="1"/>
          </p:cNvSpPr>
          <p:nvPr/>
        </p:nvSpPr>
        <p:spPr bwMode="auto">
          <a:xfrm>
            <a:off x="6629400" y="3429000"/>
            <a:ext cx="15240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CMRS – ILEC InterMTA ( 1.1)</a:t>
            </a:r>
            <a:endParaRPr lang="en-US">
              <a:solidFill>
                <a:schemeClr val="tx2"/>
              </a:solidFill>
              <a:latin typeface="Times New Roman" pitchFamily="18" charset="0"/>
            </a:endParaRPr>
          </a:p>
        </p:txBody>
      </p:sp>
      <p:sp>
        <p:nvSpPr>
          <p:cNvPr id="1042" name="Line 19"/>
          <p:cNvSpPr>
            <a:spLocks noChangeShapeType="1"/>
          </p:cNvSpPr>
          <p:nvPr/>
        </p:nvSpPr>
        <p:spPr bwMode="auto">
          <a:xfrm>
            <a:off x="4800600" y="2819400"/>
            <a:ext cx="0" cy="457200"/>
          </a:xfrm>
          <a:prstGeom prst="line">
            <a:avLst/>
          </a:prstGeom>
          <a:noFill/>
          <a:ln w="9525">
            <a:solidFill>
              <a:schemeClr val="tx1"/>
            </a:solidFill>
            <a:round/>
            <a:headEnd/>
            <a:tailEnd type="triangle" w="med" len="med"/>
          </a:ln>
        </p:spPr>
        <p:txBody>
          <a:bodyPr/>
          <a:lstStyle/>
          <a:p>
            <a:endParaRPr lang="en-US"/>
          </a:p>
        </p:txBody>
      </p:sp>
      <p:sp>
        <p:nvSpPr>
          <p:cNvPr id="1043" name="Text Box 20"/>
          <p:cNvSpPr txBox="1">
            <a:spLocks noChangeArrowheads="1"/>
          </p:cNvSpPr>
          <p:nvPr/>
        </p:nvSpPr>
        <p:spPr bwMode="auto">
          <a:xfrm>
            <a:off x="7391400" y="3886200"/>
            <a:ext cx="13716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CMRS – ILEC IntraMTA (0.25)</a:t>
            </a:r>
            <a:endParaRPr lang="en-US">
              <a:solidFill>
                <a:schemeClr val="tx2"/>
              </a:solidFill>
              <a:latin typeface="Times New Roman" pitchFamily="18" charset="0"/>
            </a:endParaRPr>
          </a:p>
        </p:txBody>
      </p:sp>
      <p:sp>
        <p:nvSpPr>
          <p:cNvPr id="1044" name="Text Box 21"/>
          <p:cNvSpPr txBox="1">
            <a:spLocks noChangeArrowheads="1"/>
          </p:cNvSpPr>
          <p:nvPr/>
        </p:nvSpPr>
        <p:spPr bwMode="auto">
          <a:xfrm>
            <a:off x="6651625" y="4335463"/>
            <a:ext cx="184150" cy="457200"/>
          </a:xfrm>
          <a:prstGeom prst="rect">
            <a:avLst/>
          </a:prstGeom>
          <a:noFill/>
          <a:ln w="9525">
            <a:noFill/>
            <a:miter lim="800000"/>
            <a:headEnd/>
            <a:tailEnd/>
          </a:ln>
        </p:spPr>
        <p:txBody>
          <a:bodyPr>
            <a:spAutoFit/>
          </a:bodyPr>
          <a:lstStyle/>
          <a:p>
            <a:pPr>
              <a:spcBef>
                <a:spcPct val="50000"/>
              </a:spcBef>
            </a:pPr>
            <a:endParaRPr lang="en-US">
              <a:solidFill>
                <a:schemeClr val="tx1"/>
              </a:solidFill>
              <a:latin typeface="Times New Roman" pitchFamily="18" charset="0"/>
            </a:endParaRPr>
          </a:p>
        </p:txBody>
      </p:sp>
      <p:sp>
        <p:nvSpPr>
          <p:cNvPr id="1045" name="Text Box 22"/>
          <p:cNvSpPr txBox="1">
            <a:spLocks noChangeArrowheads="1"/>
          </p:cNvSpPr>
          <p:nvPr/>
        </p:nvSpPr>
        <p:spPr bwMode="auto">
          <a:xfrm>
            <a:off x="5334000" y="3733800"/>
            <a:ext cx="1143000" cy="457200"/>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Recip Comp Voice (0.25)</a:t>
            </a:r>
            <a:endParaRPr lang="en-US">
              <a:solidFill>
                <a:schemeClr val="tx2"/>
              </a:solidFill>
              <a:latin typeface="Times New Roman" pitchFamily="18" charset="0"/>
            </a:endParaRPr>
          </a:p>
        </p:txBody>
      </p:sp>
      <p:sp>
        <p:nvSpPr>
          <p:cNvPr id="1046" name="Text Box 23"/>
          <p:cNvSpPr txBox="1">
            <a:spLocks noChangeArrowheads="1"/>
          </p:cNvSpPr>
          <p:nvPr/>
        </p:nvSpPr>
        <p:spPr bwMode="auto">
          <a:xfrm>
            <a:off x="6934200" y="4495800"/>
            <a:ext cx="184150" cy="457200"/>
          </a:xfrm>
          <a:prstGeom prst="rect">
            <a:avLst/>
          </a:prstGeom>
          <a:noFill/>
          <a:ln w="9525">
            <a:noFill/>
            <a:miter lim="800000"/>
            <a:headEnd/>
            <a:tailEnd/>
          </a:ln>
        </p:spPr>
        <p:txBody>
          <a:bodyPr wrap="none">
            <a:spAutoFit/>
          </a:bodyPr>
          <a:lstStyle/>
          <a:p>
            <a:endParaRPr lang="en-US">
              <a:solidFill>
                <a:schemeClr val="tx1"/>
              </a:solidFill>
              <a:latin typeface="Times New Roman" pitchFamily="18" charset="0"/>
            </a:endParaRPr>
          </a:p>
        </p:txBody>
      </p:sp>
      <p:sp>
        <p:nvSpPr>
          <p:cNvPr id="1047" name="Text Box 24"/>
          <p:cNvSpPr txBox="1">
            <a:spLocks noChangeArrowheads="1"/>
          </p:cNvSpPr>
          <p:nvPr/>
        </p:nvSpPr>
        <p:spPr bwMode="auto">
          <a:xfrm>
            <a:off x="5867400" y="4267200"/>
            <a:ext cx="1066800" cy="457200"/>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rPr>
              <a:t>Recip Comp ISP ( 0.07)</a:t>
            </a:r>
            <a:endParaRPr lang="en-US">
              <a:solidFill>
                <a:schemeClr val="tx2"/>
              </a:solidFill>
              <a:latin typeface="Times New Roman" pitchFamily="18" charset="0"/>
            </a:endParaRPr>
          </a:p>
        </p:txBody>
      </p:sp>
      <p:sp>
        <p:nvSpPr>
          <p:cNvPr id="1048" name="Line 25"/>
          <p:cNvSpPr>
            <a:spLocks noChangeShapeType="1"/>
          </p:cNvSpPr>
          <p:nvPr/>
        </p:nvSpPr>
        <p:spPr bwMode="auto">
          <a:xfrm>
            <a:off x="5791200" y="4191000"/>
            <a:ext cx="46038" cy="685800"/>
          </a:xfrm>
          <a:prstGeom prst="line">
            <a:avLst/>
          </a:prstGeom>
          <a:noFill/>
          <a:ln w="9525">
            <a:solidFill>
              <a:schemeClr val="tx1"/>
            </a:solidFill>
            <a:round/>
            <a:headEnd/>
            <a:tailEnd type="triangle" w="med" len="med"/>
          </a:ln>
        </p:spPr>
        <p:txBody>
          <a:bodyPr/>
          <a:lstStyle/>
          <a:p>
            <a:endParaRPr lang="en-US"/>
          </a:p>
        </p:txBody>
      </p:sp>
      <p:sp>
        <p:nvSpPr>
          <p:cNvPr id="1049" name="Line 26"/>
          <p:cNvSpPr>
            <a:spLocks noChangeShapeType="1"/>
          </p:cNvSpPr>
          <p:nvPr/>
        </p:nvSpPr>
        <p:spPr bwMode="auto">
          <a:xfrm>
            <a:off x="6324600" y="4724400"/>
            <a:ext cx="46038" cy="304800"/>
          </a:xfrm>
          <a:prstGeom prst="line">
            <a:avLst/>
          </a:prstGeom>
          <a:noFill/>
          <a:ln w="9525">
            <a:solidFill>
              <a:schemeClr val="tx1"/>
            </a:solidFill>
            <a:round/>
            <a:headEnd/>
            <a:tailEnd type="triangle" w="med" len="med"/>
          </a:ln>
        </p:spPr>
        <p:txBody>
          <a:bodyPr/>
          <a:lstStyle/>
          <a:p>
            <a:endParaRPr lang="en-US"/>
          </a:p>
        </p:txBody>
      </p:sp>
      <p:sp>
        <p:nvSpPr>
          <p:cNvPr id="1050" name="Line 27"/>
          <p:cNvSpPr>
            <a:spLocks noChangeShapeType="1"/>
          </p:cNvSpPr>
          <p:nvPr/>
        </p:nvSpPr>
        <p:spPr bwMode="auto">
          <a:xfrm>
            <a:off x="2743200" y="3657600"/>
            <a:ext cx="0" cy="381000"/>
          </a:xfrm>
          <a:prstGeom prst="line">
            <a:avLst/>
          </a:prstGeom>
          <a:noFill/>
          <a:ln w="9525">
            <a:solidFill>
              <a:schemeClr val="tx1"/>
            </a:solidFill>
            <a:round/>
            <a:headEnd/>
            <a:tailEnd type="triangle" w="med" len="med"/>
          </a:ln>
        </p:spPr>
        <p:txBody>
          <a:bodyPr/>
          <a:lstStyle/>
          <a:p>
            <a:endParaRPr lang="en-US"/>
          </a:p>
        </p:txBody>
      </p:sp>
      <p:sp>
        <p:nvSpPr>
          <p:cNvPr id="1051" name="Line 28"/>
          <p:cNvSpPr>
            <a:spLocks noChangeShapeType="1"/>
          </p:cNvSpPr>
          <p:nvPr/>
        </p:nvSpPr>
        <p:spPr bwMode="auto">
          <a:xfrm>
            <a:off x="3200400" y="3124200"/>
            <a:ext cx="0" cy="457200"/>
          </a:xfrm>
          <a:prstGeom prst="line">
            <a:avLst/>
          </a:prstGeom>
          <a:noFill/>
          <a:ln w="9525">
            <a:solidFill>
              <a:schemeClr val="tx1"/>
            </a:solidFill>
            <a:round/>
            <a:headEnd/>
            <a:tailEnd type="triangle" w="med" len="med"/>
          </a:ln>
        </p:spPr>
        <p:txBody>
          <a:bodyPr/>
          <a:lstStyle/>
          <a:p>
            <a:endParaRPr lang="en-US"/>
          </a:p>
        </p:txBody>
      </p:sp>
      <p:sp>
        <p:nvSpPr>
          <p:cNvPr id="1052" name="Line 29"/>
          <p:cNvSpPr>
            <a:spLocks noChangeShapeType="1"/>
          </p:cNvSpPr>
          <p:nvPr/>
        </p:nvSpPr>
        <p:spPr bwMode="auto">
          <a:xfrm>
            <a:off x="3810000" y="1828800"/>
            <a:ext cx="0" cy="228600"/>
          </a:xfrm>
          <a:prstGeom prst="line">
            <a:avLst/>
          </a:prstGeom>
          <a:noFill/>
          <a:ln w="9525">
            <a:solidFill>
              <a:schemeClr val="tx1"/>
            </a:solidFill>
            <a:round/>
            <a:headEnd/>
            <a:tailEnd type="triangle" w="med" len="med"/>
          </a:ln>
        </p:spPr>
        <p:txBody>
          <a:bodyPr/>
          <a:lstStyle/>
          <a:p>
            <a:endParaRPr lang="en-US"/>
          </a:p>
        </p:txBody>
      </p:sp>
      <p:sp>
        <p:nvSpPr>
          <p:cNvPr id="1053" name="Line 30"/>
          <p:cNvSpPr>
            <a:spLocks noChangeShapeType="1"/>
          </p:cNvSpPr>
          <p:nvPr/>
        </p:nvSpPr>
        <p:spPr bwMode="auto">
          <a:xfrm>
            <a:off x="4297363" y="2514600"/>
            <a:ext cx="46037" cy="2209800"/>
          </a:xfrm>
          <a:prstGeom prst="line">
            <a:avLst/>
          </a:prstGeom>
          <a:noFill/>
          <a:ln w="9525">
            <a:solidFill>
              <a:schemeClr val="tx1"/>
            </a:solidFill>
            <a:round/>
            <a:headEnd/>
            <a:tailEnd type="triangle" w="med" len="med"/>
          </a:ln>
        </p:spPr>
        <p:txBody>
          <a:bodyPr/>
          <a:lstStyle/>
          <a:p>
            <a:endParaRPr lang="en-US"/>
          </a:p>
        </p:txBody>
      </p:sp>
      <p:sp>
        <p:nvSpPr>
          <p:cNvPr id="1054" name="Line 31"/>
          <p:cNvSpPr>
            <a:spLocks noChangeShapeType="1"/>
          </p:cNvSpPr>
          <p:nvPr/>
        </p:nvSpPr>
        <p:spPr bwMode="auto">
          <a:xfrm>
            <a:off x="7832725" y="4343400"/>
            <a:ext cx="46038" cy="609600"/>
          </a:xfrm>
          <a:prstGeom prst="line">
            <a:avLst/>
          </a:prstGeom>
          <a:noFill/>
          <a:ln w="9525">
            <a:solidFill>
              <a:schemeClr val="tx1"/>
            </a:solidFill>
            <a:round/>
            <a:headEnd/>
            <a:tailEnd type="triangle" w="med" len="med"/>
          </a:ln>
        </p:spPr>
        <p:txBody>
          <a:bodyPr/>
          <a:lstStyle/>
          <a:p>
            <a:endParaRPr lang="en-US"/>
          </a:p>
        </p:txBody>
      </p:sp>
      <p:sp>
        <p:nvSpPr>
          <p:cNvPr id="1055" name="Line 32"/>
          <p:cNvSpPr>
            <a:spLocks noChangeShapeType="1"/>
          </p:cNvSpPr>
          <p:nvPr/>
        </p:nvSpPr>
        <p:spPr bwMode="auto">
          <a:xfrm>
            <a:off x="7239000" y="3886200"/>
            <a:ext cx="46038" cy="533400"/>
          </a:xfrm>
          <a:prstGeom prst="line">
            <a:avLst/>
          </a:prstGeom>
          <a:noFill/>
          <a:ln w="9525">
            <a:solidFill>
              <a:schemeClr val="tx1"/>
            </a:solidFill>
            <a:round/>
            <a:headEnd/>
            <a:tailEnd type="triangle" w="med" len="med"/>
          </a:ln>
        </p:spPr>
        <p:txBody>
          <a:bodyPr/>
          <a:lstStyle/>
          <a:p>
            <a:endParaRPr lang="en-US"/>
          </a:p>
        </p:txBody>
      </p:sp>
      <p:sp>
        <p:nvSpPr>
          <p:cNvPr id="1056" name="Slide Number Placeholder 7"/>
          <p:cNvSpPr txBox="1">
            <a:spLocks/>
          </p:cNvSpPr>
          <p:nvPr/>
        </p:nvSpPr>
        <p:spPr bwMode="auto">
          <a:xfrm>
            <a:off x="406400" y="6527800"/>
            <a:ext cx="373063" cy="152400"/>
          </a:xfrm>
          <a:prstGeom prst="rect">
            <a:avLst/>
          </a:prstGeom>
          <a:noFill/>
          <a:ln w="9525">
            <a:noFill/>
            <a:miter lim="800000"/>
            <a:headEnd/>
            <a:tailEnd/>
          </a:ln>
        </p:spPr>
        <p:txBody>
          <a:bodyPr lIns="0" tIns="0" rIns="0" bIns="0"/>
          <a:lstStyle/>
          <a:p>
            <a:pPr eaLnBrk="0" hangingPunct="0">
              <a:spcBef>
                <a:spcPct val="50000"/>
              </a:spcBef>
            </a:pPr>
            <a:fld id="{524B9F5F-CC6D-4E35-AE45-91AABE200A33}" type="slidenum">
              <a:rPr lang="en-US" sz="800" b="1">
                <a:solidFill>
                  <a:schemeClr val="accent1"/>
                </a:solidFill>
              </a:rPr>
              <a:pPr eaLnBrk="0" hangingPunct="0">
                <a:spcBef>
                  <a:spcPct val="50000"/>
                </a:spcBef>
              </a:pPr>
              <a:t>5</a:t>
            </a:fld>
            <a:endParaRPr lang="en-US" sz="800" b="1">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txBox="1">
            <a:spLocks noGrp="1"/>
          </p:cNvSpPr>
          <p:nvPr/>
        </p:nvSpPr>
        <p:spPr bwMode="auto">
          <a:xfrm>
            <a:off x="6248400" y="6172200"/>
            <a:ext cx="2133600" cy="476250"/>
          </a:xfrm>
          <a:prstGeom prst="rect">
            <a:avLst/>
          </a:prstGeom>
          <a:noFill/>
          <a:ln w="9525">
            <a:noFill/>
            <a:miter lim="800000"/>
            <a:headEnd/>
            <a:tailEnd/>
          </a:ln>
        </p:spPr>
        <p:txBody>
          <a:bodyPr anchor="ctr"/>
          <a:lstStyle/>
          <a:p>
            <a:pPr eaLnBrk="0" hangingPunct="0"/>
            <a:fld id="{1AB7E924-5BA2-4E4E-9144-20D3CBD9817C}" type="slidenum">
              <a:rPr lang="en-US" sz="900">
                <a:solidFill>
                  <a:srgbClr val="FFFFFF"/>
                </a:solidFill>
                <a:latin typeface="Arial" charset="0"/>
              </a:rPr>
              <a:pPr eaLnBrk="0" hangingPunct="0"/>
              <a:t>6</a:t>
            </a:fld>
            <a:endParaRPr lang="en-US" sz="900">
              <a:solidFill>
                <a:srgbClr val="FFFFFF"/>
              </a:solidFill>
              <a:latin typeface="Arial" charset="0"/>
            </a:endParaRPr>
          </a:p>
        </p:txBody>
      </p:sp>
      <p:sp>
        <p:nvSpPr>
          <p:cNvPr id="205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2400" smtClean="0">
                <a:solidFill>
                  <a:schemeClr val="tx2"/>
                </a:solidFill>
              </a:rPr>
              <a:t>WASHINGTON-</a:t>
            </a:r>
            <a:r>
              <a:rPr lang="en-US" sz="2400" smtClean="0"/>
              <a:t> </a:t>
            </a:r>
            <a:r>
              <a:rPr lang="en-US" sz="2400" smtClean="0">
                <a:solidFill>
                  <a:schemeClr val="tx2"/>
                </a:solidFill>
              </a:rPr>
              <a:t>The Current System is Broken</a:t>
            </a:r>
          </a:p>
        </p:txBody>
      </p:sp>
      <p:graphicFrame>
        <p:nvGraphicFramePr>
          <p:cNvPr id="2050" name="Object 2"/>
          <p:cNvGraphicFramePr>
            <a:graphicFrameLocks noChangeAspect="1"/>
          </p:cNvGraphicFramePr>
          <p:nvPr/>
        </p:nvGraphicFramePr>
        <p:xfrm>
          <a:off x="628650" y="1038225"/>
          <a:ext cx="7600950" cy="4781550"/>
        </p:xfrm>
        <a:graphic>
          <a:graphicData uri="http://schemas.openxmlformats.org/presentationml/2006/ole">
            <p:oleObj spid="_x0000_s2050" r:id="rId3" imgW="7602371" imgH="4785775" progId="Excel.Chart.8">
              <p:embed/>
            </p:oleObj>
          </a:graphicData>
        </a:graphic>
      </p:graphicFrame>
      <p:sp>
        <p:nvSpPr>
          <p:cNvPr id="2053" name="Text Box 38"/>
          <p:cNvSpPr txBox="1">
            <a:spLocks noChangeArrowheads="1"/>
          </p:cNvSpPr>
          <p:nvPr/>
        </p:nvSpPr>
        <p:spPr bwMode="auto">
          <a:xfrm rot="-5400000">
            <a:off x="-1492249" y="3144837"/>
            <a:ext cx="4006850" cy="307975"/>
          </a:xfrm>
          <a:prstGeom prst="rect">
            <a:avLst/>
          </a:prstGeom>
          <a:noFill/>
          <a:ln w="9525">
            <a:noFill/>
            <a:miter lim="800000"/>
            <a:headEnd/>
            <a:tailEnd/>
          </a:ln>
        </p:spPr>
        <p:txBody>
          <a:bodyPr>
            <a:spAutoFit/>
          </a:bodyPr>
          <a:lstStyle/>
          <a:p>
            <a:r>
              <a:rPr lang="en-US" sz="1400" b="1">
                <a:solidFill>
                  <a:schemeClr val="accent1"/>
                </a:solidFill>
              </a:rPr>
              <a:t>Average Rate in Cents per Minute</a:t>
            </a:r>
          </a:p>
        </p:txBody>
      </p:sp>
      <p:sp>
        <p:nvSpPr>
          <p:cNvPr id="2054" name="Text Box 43"/>
          <p:cNvSpPr txBox="1">
            <a:spLocks noChangeArrowheads="1"/>
          </p:cNvSpPr>
          <p:nvPr/>
        </p:nvSpPr>
        <p:spPr bwMode="auto">
          <a:xfrm>
            <a:off x="1524000" y="4114800"/>
            <a:ext cx="1082675" cy="64611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Large ILEC</a:t>
            </a:r>
          </a:p>
          <a:p>
            <a:r>
              <a:rPr lang="en-US" sz="1200" b="1">
                <a:solidFill>
                  <a:schemeClr val="tx2"/>
                </a:solidFill>
                <a:latin typeface="Times New Roman" pitchFamily="18" charset="0"/>
                <a:cs typeface="Times New Roman" pitchFamily="18" charset="0"/>
              </a:rPr>
              <a:t>Interstate</a:t>
            </a:r>
          </a:p>
          <a:p>
            <a:r>
              <a:rPr lang="en-US" sz="1200" b="1">
                <a:solidFill>
                  <a:schemeClr val="tx2"/>
                </a:solidFill>
                <a:latin typeface="Times New Roman" pitchFamily="18" charset="0"/>
                <a:cs typeface="Times New Roman" pitchFamily="18" charset="0"/>
              </a:rPr>
              <a:t>  (.7)</a:t>
            </a:r>
          </a:p>
        </p:txBody>
      </p:sp>
      <p:sp>
        <p:nvSpPr>
          <p:cNvPr id="2055" name="Text Box 44"/>
          <p:cNvSpPr txBox="1">
            <a:spLocks noChangeArrowheads="1"/>
          </p:cNvSpPr>
          <p:nvPr/>
        </p:nvSpPr>
        <p:spPr bwMode="auto">
          <a:xfrm>
            <a:off x="1447800" y="3429000"/>
            <a:ext cx="12192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Mid ILEC Interstate (.7)</a:t>
            </a:r>
          </a:p>
        </p:txBody>
      </p:sp>
      <p:sp>
        <p:nvSpPr>
          <p:cNvPr id="2056" name="Text Box 45"/>
          <p:cNvSpPr txBox="1">
            <a:spLocks noChangeArrowheads="1"/>
          </p:cNvSpPr>
          <p:nvPr/>
        </p:nvSpPr>
        <p:spPr bwMode="auto">
          <a:xfrm>
            <a:off x="1541463" y="3730625"/>
            <a:ext cx="184150" cy="396875"/>
          </a:xfrm>
          <a:prstGeom prst="rect">
            <a:avLst/>
          </a:prstGeom>
          <a:noFill/>
          <a:ln w="9525">
            <a:noFill/>
            <a:miter lim="800000"/>
            <a:headEnd/>
            <a:tailEnd/>
          </a:ln>
        </p:spPr>
        <p:txBody>
          <a:bodyPr wrap="none">
            <a:spAutoFit/>
          </a:bodyPr>
          <a:lstStyle/>
          <a:p>
            <a:endParaRPr lang="en-US" sz="2000">
              <a:solidFill>
                <a:schemeClr val="folHlink"/>
              </a:solidFill>
            </a:endParaRPr>
          </a:p>
        </p:txBody>
      </p:sp>
      <p:sp>
        <p:nvSpPr>
          <p:cNvPr id="2057" name="Line 46"/>
          <p:cNvSpPr>
            <a:spLocks noChangeShapeType="1"/>
          </p:cNvSpPr>
          <p:nvPr/>
        </p:nvSpPr>
        <p:spPr bwMode="auto">
          <a:xfrm flipH="1">
            <a:off x="1981200" y="4495800"/>
            <a:ext cx="46038" cy="304800"/>
          </a:xfrm>
          <a:prstGeom prst="line">
            <a:avLst/>
          </a:prstGeom>
          <a:noFill/>
          <a:ln w="9525">
            <a:solidFill>
              <a:schemeClr val="tx1"/>
            </a:solidFill>
            <a:round/>
            <a:headEnd/>
            <a:tailEnd type="triangle" w="med" len="med"/>
          </a:ln>
        </p:spPr>
        <p:txBody>
          <a:bodyPr/>
          <a:lstStyle/>
          <a:p>
            <a:endParaRPr lang="en-US"/>
          </a:p>
        </p:txBody>
      </p:sp>
      <p:sp>
        <p:nvSpPr>
          <p:cNvPr id="2058" name="Text Box 47"/>
          <p:cNvSpPr txBox="1">
            <a:spLocks noChangeArrowheads="1"/>
          </p:cNvSpPr>
          <p:nvPr/>
        </p:nvSpPr>
        <p:spPr bwMode="auto">
          <a:xfrm>
            <a:off x="2249488" y="2590800"/>
            <a:ext cx="722312" cy="461963"/>
          </a:xfrm>
          <a:prstGeom prst="rect">
            <a:avLst/>
          </a:prstGeom>
          <a:noFill/>
          <a:ln w="9525">
            <a:noFill/>
            <a:miter lim="800000"/>
            <a:headEnd/>
            <a:tailEnd/>
          </a:ln>
        </p:spPr>
        <p:txBody>
          <a:bodyPr>
            <a:spAutoFit/>
          </a:bodyPr>
          <a:lstStyle/>
          <a:p>
            <a:pPr>
              <a:spcBef>
                <a:spcPct val="50000"/>
              </a:spcBef>
            </a:pPr>
            <a:endParaRPr lang="en-US">
              <a:solidFill>
                <a:schemeClr val="tx1"/>
              </a:solidFill>
              <a:latin typeface="Times New Roman" pitchFamily="18" charset="0"/>
            </a:endParaRPr>
          </a:p>
        </p:txBody>
      </p:sp>
      <p:sp>
        <p:nvSpPr>
          <p:cNvPr id="2059" name="Text Box 48"/>
          <p:cNvSpPr txBox="1">
            <a:spLocks noChangeArrowheads="1"/>
          </p:cNvSpPr>
          <p:nvPr/>
        </p:nvSpPr>
        <p:spPr bwMode="auto">
          <a:xfrm>
            <a:off x="2209800" y="1828800"/>
            <a:ext cx="12954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Large ILEC</a:t>
            </a:r>
          </a:p>
          <a:p>
            <a:r>
              <a:rPr lang="en-US" sz="1200" b="1">
                <a:solidFill>
                  <a:schemeClr val="tx2"/>
                </a:solidFill>
                <a:latin typeface="Times New Roman" pitchFamily="18" charset="0"/>
                <a:cs typeface="Times New Roman" pitchFamily="18" charset="0"/>
              </a:rPr>
              <a:t>Intrastate (1.6)</a:t>
            </a:r>
          </a:p>
        </p:txBody>
      </p:sp>
      <p:sp>
        <p:nvSpPr>
          <p:cNvPr id="2060" name="Text Box 49"/>
          <p:cNvSpPr txBox="1">
            <a:spLocks noChangeArrowheads="1"/>
          </p:cNvSpPr>
          <p:nvPr/>
        </p:nvSpPr>
        <p:spPr bwMode="auto">
          <a:xfrm>
            <a:off x="4648200" y="1828800"/>
            <a:ext cx="1524000" cy="430213"/>
          </a:xfrm>
          <a:prstGeom prst="rect">
            <a:avLst/>
          </a:prstGeom>
          <a:noFill/>
          <a:ln w="9525">
            <a:noFill/>
            <a:miter lim="800000"/>
            <a:headEnd/>
            <a:tailEnd/>
          </a:ln>
        </p:spPr>
        <p:txBody>
          <a:bodyPr>
            <a:spAutoFit/>
          </a:bodyPr>
          <a:lstStyle/>
          <a:p>
            <a:pPr>
              <a:spcBef>
                <a:spcPct val="50000"/>
              </a:spcBef>
            </a:pPr>
            <a:r>
              <a:rPr lang="en-US" sz="1000" b="1">
                <a:solidFill>
                  <a:schemeClr val="tx2"/>
                </a:solidFill>
              </a:rPr>
              <a:t>Small ILEC </a:t>
            </a:r>
            <a:r>
              <a:rPr lang="en-US" sz="1200" b="1">
                <a:solidFill>
                  <a:schemeClr val="tx2"/>
                </a:solidFill>
                <a:latin typeface="Times New Roman" pitchFamily="18" charset="0"/>
                <a:cs typeface="Times New Roman" pitchFamily="18" charset="0"/>
              </a:rPr>
              <a:t>Intrastate</a:t>
            </a:r>
            <a:r>
              <a:rPr lang="en-US" sz="1000" b="1">
                <a:solidFill>
                  <a:schemeClr val="tx2"/>
                </a:solidFill>
              </a:rPr>
              <a:t> (8.7)</a:t>
            </a:r>
          </a:p>
        </p:txBody>
      </p:sp>
      <p:sp>
        <p:nvSpPr>
          <p:cNvPr id="2061" name="Text Box 50"/>
          <p:cNvSpPr txBox="1">
            <a:spLocks noChangeArrowheads="1"/>
          </p:cNvSpPr>
          <p:nvPr/>
        </p:nvSpPr>
        <p:spPr bwMode="auto">
          <a:xfrm>
            <a:off x="4191000" y="2362200"/>
            <a:ext cx="914400" cy="64611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CLEC Interstate (.6)</a:t>
            </a:r>
            <a:endParaRPr lang="en-US" sz="1200">
              <a:solidFill>
                <a:schemeClr val="tx2"/>
              </a:solidFill>
              <a:latin typeface="Times New Roman" pitchFamily="18" charset="0"/>
              <a:cs typeface="Times New Roman" pitchFamily="18" charset="0"/>
            </a:endParaRPr>
          </a:p>
        </p:txBody>
      </p:sp>
      <p:sp>
        <p:nvSpPr>
          <p:cNvPr id="2062" name="Text Box 51"/>
          <p:cNvSpPr txBox="1">
            <a:spLocks noChangeArrowheads="1"/>
          </p:cNvSpPr>
          <p:nvPr/>
        </p:nvSpPr>
        <p:spPr bwMode="auto">
          <a:xfrm>
            <a:off x="4724400" y="2819400"/>
            <a:ext cx="12192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CLEC Intrastate (2.0)</a:t>
            </a:r>
            <a:endParaRPr lang="en-US" sz="1200">
              <a:solidFill>
                <a:schemeClr val="tx2"/>
              </a:solidFill>
              <a:latin typeface="Times New Roman" pitchFamily="18" charset="0"/>
              <a:cs typeface="Times New Roman" pitchFamily="18" charset="0"/>
            </a:endParaRPr>
          </a:p>
        </p:txBody>
      </p:sp>
      <p:sp>
        <p:nvSpPr>
          <p:cNvPr id="2063" name="Text Box 52"/>
          <p:cNvSpPr txBox="1">
            <a:spLocks noChangeArrowheads="1"/>
          </p:cNvSpPr>
          <p:nvPr/>
        </p:nvSpPr>
        <p:spPr bwMode="auto">
          <a:xfrm>
            <a:off x="6477000" y="3200400"/>
            <a:ext cx="990600" cy="8302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CMRS – ILEC InterMTA </a:t>
            </a:r>
          </a:p>
          <a:p>
            <a:r>
              <a:rPr lang="en-US" sz="1200" b="1">
                <a:solidFill>
                  <a:schemeClr val="tx2"/>
                </a:solidFill>
                <a:latin typeface="Times New Roman" pitchFamily="18" charset="0"/>
                <a:cs typeface="Times New Roman" pitchFamily="18" charset="0"/>
              </a:rPr>
              <a:t>( 1.5)</a:t>
            </a:r>
            <a:endParaRPr lang="en-US" sz="1200">
              <a:solidFill>
                <a:schemeClr val="tx2"/>
              </a:solidFill>
              <a:latin typeface="Times New Roman" pitchFamily="18" charset="0"/>
              <a:cs typeface="Times New Roman" pitchFamily="18" charset="0"/>
            </a:endParaRPr>
          </a:p>
        </p:txBody>
      </p:sp>
      <p:sp>
        <p:nvSpPr>
          <p:cNvPr id="2064" name="Line 53"/>
          <p:cNvSpPr>
            <a:spLocks noChangeShapeType="1"/>
          </p:cNvSpPr>
          <p:nvPr/>
        </p:nvSpPr>
        <p:spPr bwMode="auto">
          <a:xfrm>
            <a:off x="5638800" y="4800600"/>
            <a:ext cx="0" cy="228600"/>
          </a:xfrm>
          <a:prstGeom prst="line">
            <a:avLst/>
          </a:prstGeom>
          <a:noFill/>
          <a:ln w="9525">
            <a:solidFill>
              <a:schemeClr val="tx1"/>
            </a:solidFill>
            <a:round/>
            <a:headEnd/>
            <a:tailEnd type="triangle" w="med" len="med"/>
          </a:ln>
        </p:spPr>
        <p:txBody>
          <a:bodyPr/>
          <a:lstStyle/>
          <a:p>
            <a:endParaRPr lang="en-US"/>
          </a:p>
        </p:txBody>
      </p:sp>
      <p:sp>
        <p:nvSpPr>
          <p:cNvPr id="2065" name="Text Box 54"/>
          <p:cNvSpPr txBox="1">
            <a:spLocks noChangeArrowheads="1"/>
          </p:cNvSpPr>
          <p:nvPr/>
        </p:nvSpPr>
        <p:spPr bwMode="auto">
          <a:xfrm>
            <a:off x="7315200" y="3962400"/>
            <a:ext cx="1143000" cy="8302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CMRS – ILEC IntraMTA (.07)</a:t>
            </a:r>
            <a:endParaRPr lang="en-US" sz="1200">
              <a:solidFill>
                <a:schemeClr val="tx2"/>
              </a:solidFill>
              <a:latin typeface="Times New Roman" pitchFamily="18" charset="0"/>
              <a:cs typeface="Times New Roman" pitchFamily="18" charset="0"/>
            </a:endParaRPr>
          </a:p>
        </p:txBody>
      </p:sp>
      <p:sp>
        <p:nvSpPr>
          <p:cNvPr id="2066" name="Text Box 55"/>
          <p:cNvSpPr txBox="1">
            <a:spLocks noChangeArrowheads="1"/>
          </p:cNvSpPr>
          <p:nvPr/>
        </p:nvSpPr>
        <p:spPr bwMode="auto">
          <a:xfrm>
            <a:off x="6440488" y="4291013"/>
            <a:ext cx="184150" cy="457200"/>
          </a:xfrm>
          <a:prstGeom prst="rect">
            <a:avLst/>
          </a:prstGeom>
          <a:noFill/>
          <a:ln w="9525">
            <a:noFill/>
            <a:miter lim="800000"/>
            <a:headEnd/>
            <a:tailEnd/>
          </a:ln>
        </p:spPr>
        <p:txBody>
          <a:bodyPr>
            <a:spAutoFit/>
          </a:bodyPr>
          <a:lstStyle/>
          <a:p>
            <a:pPr>
              <a:spcBef>
                <a:spcPct val="50000"/>
              </a:spcBef>
            </a:pPr>
            <a:endParaRPr lang="en-US">
              <a:solidFill>
                <a:schemeClr val="tx1"/>
              </a:solidFill>
              <a:latin typeface="Times New Roman" pitchFamily="18" charset="0"/>
            </a:endParaRPr>
          </a:p>
        </p:txBody>
      </p:sp>
      <p:sp>
        <p:nvSpPr>
          <p:cNvPr id="2067" name="Text Box 56"/>
          <p:cNvSpPr txBox="1">
            <a:spLocks noChangeArrowheads="1"/>
          </p:cNvSpPr>
          <p:nvPr/>
        </p:nvSpPr>
        <p:spPr bwMode="auto">
          <a:xfrm>
            <a:off x="5257800" y="4343400"/>
            <a:ext cx="11430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Recip Comp Voice (.25)</a:t>
            </a:r>
            <a:endParaRPr lang="en-US" sz="1200">
              <a:solidFill>
                <a:schemeClr val="tx2"/>
              </a:solidFill>
              <a:latin typeface="Times New Roman" pitchFamily="18" charset="0"/>
              <a:cs typeface="Times New Roman" pitchFamily="18" charset="0"/>
            </a:endParaRPr>
          </a:p>
        </p:txBody>
      </p:sp>
      <p:sp>
        <p:nvSpPr>
          <p:cNvPr id="2068" name="Text Box 57"/>
          <p:cNvSpPr txBox="1">
            <a:spLocks noChangeArrowheads="1"/>
          </p:cNvSpPr>
          <p:nvPr/>
        </p:nvSpPr>
        <p:spPr bwMode="auto">
          <a:xfrm>
            <a:off x="6723063" y="4451350"/>
            <a:ext cx="184150" cy="457200"/>
          </a:xfrm>
          <a:prstGeom prst="rect">
            <a:avLst/>
          </a:prstGeom>
          <a:noFill/>
          <a:ln w="9525">
            <a:noFill/>
            <a:miter lim="800000"/>
            <a:headEnd/>
            <a:tailEnd/>
          </a:ln>
        </p:spPr>
        <p:txBody>
          <a:bodyPr wrap="none">
            <a:spAutoFit/>
          </a:bodyPr>
          <a:lstStyle/>
          <a:p>
            <a:endParaRPr lang="en-US">
              <a:solidFill>
                <a:schemeClr val="tx1"/>
              </a:solidFill>
              <a:latin typeface="Times New Roman" pitchFamily="18" charset="0"/>
            </a:endParaRPr>
          </a:p>
        </p:txBody>
      </p:sp>
      <p:sp>
        <p:nvSpPr>
          <p:cNvPr id="2069" name="Text Box 58"/>
          <p:cNvSpPr txBox="1">
            <a:spLocks noChangeArrowheads="1"/>
          </p:cNvSpPr>
          <p:nvPr/>
        </p:nvSpPr>
        <p:spPr bwMode="auto">
          <a:xfrm>
            <a:off x="5410200" y="3657600"/>
            <a:ext cx="1066800" cy="461963"/>
          </a:xfrm>
          <a:prstGeom prst="rect">
            <a:avLst/>
          </a:prstGeom>
          <a:noFill/>
          <a:ln w="9525">
            <a:noFill/>
            <a:miter lim="800000"/>
            <a:headEnd/>
            <a:tailEnd/>
          </a:ln>
        </p:spPr>
        <p:txBody>
          <a:bodyPr>
            <a:spAutoFit/>
          </a:bodyPr>
          <a:lstStyle/>
          <a:p>
            <a:r>
              <a:rPr lang="en-US" sz="1200" b="1">
                <a:solidFill>
                  <a:schemeClr val="tx2"/>
                </a:solidFill>
                <a:latin typeface="Times New Roman" pitchFamily="18" charset="0"/>
                <a:cs typeface="Times New Roman" pitchFamily="18" charset="0"/>
              </a:rPr>
              <a:t>Recip Comp ISP ( .07)</a:t>
            </a:r>
            <a:endParaRPr lang="en-US" sz="1200">
              <a:solidFill>
                <a:schemeClr val="tx2"/>
              </a:solidFill>
              <a:latin typeface="Times New Roman" pitchFamily="18" charset="0"/>
              <a:cs typeface="Times New Roman" pitchFamily="18" charset="0"/>
            </a:endParaRPr>
          </a:p>
        </p:txBody>
      </p:sp>
      <p:sp>
        <p:nvSpPr>
          <p:cNvPr id="2070" name="Line 59"/>
          <p:cNvSpPr>
            <a:spLocks noChangeShapeType="1"/>
          </p:cNvSpPr>
          <p:nvPr/>
        </p:nvSpPr>
        <p:spPr bwMode="auto">
          <a:xfrm>
            <a:off x="4800600" y="3352800"/>
            <a:ext cx="0" cy="990600"/>
          </a:xfrm>
          <a:prstGeom prst="line">
            <a:avLst/>
          </a:prstGeom>
          <a:noFill/>
          <a:ln w="9525">
            <a:solidFill>
              <a:schemeClr val="tx1"/>
            </a:solidFill>
            <a:round/>
            <a:headEnd/>
            <a:tailEnd type="triangle" w="med" len="med"/>
          </a:ln>
        </p:spPr>
        <p:txBody>
          <a:bodyPr/>
          <a:lstStyle/>
          <a:p>
            <a:endParaRPr lang="en-US"/>
          </a:p>
        </p:txBody>
      </p:sp>
      <p:sp>
        <p:nvSpPr>
          <p:cNvPr id="2071" name="Line 60"/>
          <p:cNvSpPr>
            <a:spLocks noChangeShapeType="1"/>
          </p:cNvSpPr>
          <p:nvPr/>
        </p:nvSpPr>
        <p:spPr bwMode="auto">
          <a:xfrm>
            <a:off x="7010400" y="3810000"/>
            <a:ext cx="76200" cy="685800"/>
          </a:xfrm>
          <a:prstGeom prst="line">
            <a:avLst/>
          </a:prstGeom>
          <a:noFill/>
          <a:ln w="9525">
            <a:solidFill>
              <a:schemeClr val="tx1"/>
            </a:solidFill>
            <a:round/>
            <a:headEnd/>
            <a:tailEnd type="triangle" w="med" len="med"/>
          </a:ln>
        </p:spPr>
        <p:txBody>
          <a:bodyPr/>
          <a:lstStyle/>
          <a:p>
            <a:endParaRPr lang="en-US"/>
          </a:p>
        </p:txBody>
      </p:sp>
      <p:sp>
        <p:nvSpPr>
          <p:cNvPr id="2072" name="Line 61"/>
          <p:cNvSpPr>
            <a:spLocks noChangeShapeType="1"/>
          </p:cNvSpPr>
          <p:nvPr/>
        </p:nvSpPr>
        <p:spPr bwMode="auto">
          <a:xfrm>
            <a:off x="2667000" y="3276600"/>
            <a:ext cx="76200" cy="914400"/>
          </a:xfrm>
          <a:prstGeom prst="line">
            <a:avLst/>
          </a:prstGeom>
          <a:noFill/>
          <a:ln w="9525">
            <a:solidFill>
              <a:schemeClr val="tx1"/>
            </a:solidFill>
            <a:round/>
            <a:headEnd/>
            <a:tailEnd type="triangle" w="med" len="med"/>
          </a:ln>
        </p:spPr>
        <p:txBody>
          <a:bodyPr/>
          <a:lstStyle/>
          <a:p>
            <a:endParaRPr lang="en-US"/>
          </a:p>
        </p:txBody>
      </p:sp>
      <p:sp>
        <p:nvSpPr>
          <p:cNvPr id="2073" name="Line 64"/>
          <p:cNvSpPr>
            <a:spLocks noChangeShapeType="1"/>
          </p:cNvSpPr>
          <p:nvPr/>
        </p:nvSpPr>
        <p:spPr bwMode="auto">
          <a:xfrm flipH="1">
            <a:off x="4419600" y="2819400"/>
            <a:ext cx="76200" cy="2057400"/>
          </a:xfrm>
          <a:prstGeom prst="line">
            <a:avLst/>
          </a:prstGeom>
          <a:noFill/>
          <a:ln w="9525">
            <a:solidFill>
              <a:schemeClr val="tx1"/>
            </a:solidFill>
            <a:round/>
            <a:headEnd/>
            <a:tailEnd type="triangle" w="med" len="med"/>
          </a:ln>
        </p:spPr>
        <p:txBody>
          <a:bodyPr/>
          <a:lstStyle/>
          <a:p>
            <a:endParaRPr lang="en-US"/>
          </a:p>
        </p:txBody>
      </p:sp>
      <p:sp>
        <p:nvSpPr>
          <p:cNvPr id="2074" name="Line 65"/>
          <p:cNvSpPr>
            <a:spLocks noChangeShapeType="1"/>
          </p:cNvSpPr>
          <p:nvPr/>
        </p:nvSpPr>
        <p:spPr bwMode="auto">
          <a:xfrm flipH="1">
            <a:off x="7620000" y="4419600"/>
            <a:ext cx="152400" cy="609600"/>
          </a:xfrm>
          <a:prstGeom prst="line">
            <a:avLst/>
          </a:prstGeom>
          <a:noFill/>
          <a:ln w="9525">
            <a:solidFill>
              <a:schemeClr val="tx1"/>
            </a:solidFill>
            <a:round/>
            <a:headEnd/>
            <a:tailEnd type="triangle" w="med" len="med"/>
          </a:ln>
        </p:spPr>
        <p:txBody>
          <a:bodyPr/>
          <a:lstStyle/>
          <a:p>
            <a:endParaRPr lang="en-US"/>
          </a:p>
        </p:txBody>
      </p:sp>
      <p:sp>
        <p:nvSpPr>
          <p:cNvPr id="2075" name="Line 66"/>
          <p:cNvSpPr>
            <a:spLocks noChangeShapeType="1"/>
          </p:cNvSpPr>
          <p:nvPr/>
        </p:nvSpPr>
        <p:spPr bwMode="auto">
          <a:xfrm>
            <a:off x="6096000" y="4114800"/>
            <a:ext cx="152400" cy="914400"/>
          </a:xfrm>
          <a:prstGeom prst="line">
            <a:avLst/>
          </a:prstGeom>
          <a:noFill/>
          <a:ln w="9525">
            <a:solidFill>
              <a:schemeClr val="tx1"/>
            </a:solidFill>
            <a:round/>
            <a:headEnd/>
            <a:tailEnd type="triangle" w="med" len="med"/>
          </a:ln>
        </p:spPr>
        <p:txBody>
          <a:bodyPr/>
          <a:lstStyle/>
          <a:p>
            <a:endParaRPr lang="en-US"/>
          </a:p>
        </p:txBody>
      </p:sp>
      <p:sp>
        <p:nvSpPr>
          <p:cNvPr id="2076" name="Line 62"/>
          <p:cNvSpPr>
            <a:spLocks noChangeShapeType="1"/>
          </p:cNvSpPr>
          <p:nvPr/>
        </p:nvSpPr>
        <p:spPr bwMode="auto">
          <a:xfrm flipH="1">
            <a:off x="2286000" y="3810000"/>
            <a:ext cx="46038" cy="914400"/>
          </a:xfrm>
          <a:prstGeom prst="line">
            <a:avLst/>
          </a:prstGeom>
          <a:noFill/>
          <a:ln w="9525">
            <a:solidFill>
              <a:schemeClr val="tx1"/>
            </a:solidFill>
            <a:round/>
            <a:headEnd/>
            <a:tailEnd type="triangle" w="med" len="med"/>
          </a:ln>
        </p:spPr>
        <p:txBody>
          <a:bodyPr/>
          <a:lstStyle/>
          <a:p>
            <a:endParaRPr lang="en-US"/>
          </a:p>
        </p:txBody>
      </p:sp>
      <p:sp>
        <p:nvSpPr>
          <p:cNvPr id="2077" name="TextBox 35"/>
          <p:cNvSpPr txBox="1">
            <a:spLocks noChangeArrowheads="1"/>
          </p:cNvSpPr>
          <p:nvPr/>
        </p:nvSpPr>
        <p:spPr bwMode="auto">
          <a:xfrm>
            <a:off x="2895600" y="990600"/>
            <a:ext cx="990600" cy="738188"/>
          </a:xfrm>
          <a:prstGeom prst="rect">
            <a:avLst/>
          </a:prstGeom>
          <a:noFill/>
          <a:ln w="9525">
            <a:noFill/>
            <a:miter lim="800000"/>
            <a:headEnd/>
            <a:tailEnd/>
          </a:ln>
        </p:spPr>
        <p:txBody>
          <a:bodyPr>
            <a:spAutoFit/>
          </a:bodyPr>
          <a:lstStyle/>
          <a:p>
            <a:pPr algn="ctr" eaLnBrk="0" hangingPunct="0">
              <a:spcBef>
                <a:spcPct val="50000"/>
              </a:spcBef>
            </a:pPr>
            <a:r>
              <a:rPr lang="en-US" sz="1200" b="1">
                <a:solidFill>
                  <a:schemeClr val="tx2"/>
                </a:solidFill>
                <a:latin typeface="Times New Roman" pitchFamily="18" charset="0"/>
                <a:cs typeface="Times New Roman" pitchFamily="18" charset="0"/>
              </a:rPr>
              <a:t>Mid ILEC Intrastate</a:t>
            </a:r>
          </a:p>
          <a:p>
            <a:pPr algn="ctr" eaLnBrk="0" hangingPunct="0">
              <a:spcBef>
                <a:spcPct val="50000"/>
              </a:spcBef>
            </a:pPr>
            <a:r>
              <a:rPr lang="en-US" sz="1200" b="1">
                <a:solidFill>
                  <a:schemeClr val="tx2"/>
                </a:solidFill>
                <a:latin typeface="Times New Roman" pitchFamily="18" charset="0"/>
                <a:cs typeface="Times New Roman" pitchFamily="18" charset="0"/>
              </a:rPr>
              <a:t>(7.7</a:t>
            </a:r>
            <a:r>
              <a:rPr lang="en-US" sz="1000" b="1">
                <a:solidFill>
                  <a:schemeClr val="tx2"/>
                </a:solidFill>
              </a:rPr>
              <a:t>)</a:t>
            </a:r>
          </a:p>
        </p:txBody>
      </p:sp>
      <p:sp>
        <p:nvSpPr>
          <p:cNvPr id="2078" name="Line 62"/>
          <p:cNvSpPr>
            <a:spLocks noChangeShapeType="1"/>
          </p:cNvSpPr>
          <p:nvPr/>
        </p:nvSpPr>
        <p:spPr bwMode="auto">
          <a:xfrm>
            <a:off x="3429000" y="1600200"/>
            <a:ext cx="46038" cy="533400"/>
          </a:xfrm>
          <a:prstGeom prst="line">
            <a:avLst/>
          </a:prstGeom>
          <a:noFill/>
          <a:ln w="9525">
            <a:solidFill>
              <a:schemeClr val="tx1"/>
            </a:solidFill>
            <a:round/>
            <a:headEnd/>
            <a:tailEnd type="triangle" w="med" len="med"/>
          </a:ln>
        </p:spPr>
        <p:txBody>
          <a:bodyPr/>
          <a:lstStyle/>
          <a:p>
            <a:endParaRPr lang="en-US"/>
          </a:p>
        </p:txBody>
      </p:sp>
      <p:sp>
        <p:nvSpPr>
          <p:cNvPr id="2079" name="Line 64"/>
          <p:cNvSpPr>
            <a:spLocks noChangeShapeType="1"/>
          </p:cNvSpPr>
          <p:nvPr/>
        </p:nvSpPr>
        <p:spPr bwMode="auto">
          <a:xfrm>
            <a:off x="2895600" y="2286000"/>
            <a:ext cx="152400" cy="2133600"/>
          </a:xfrm>
          <a:prstGeom prst="line">
            <a:avLst/>
          </a:prstGeom>
          <a:noFill/>
          <a:ln w="9525">
            <a:solidFill>
              <a:schemeClr val="tx1"/>
            </a:solidFill>
            <a:round/>
            <a:headEnd/>
            <a:tailEnd type="triangle" w="med" len="med"/>
          </a:ln>
        </p:spPr>
        <p:txBody>
          <a:bodyPr/>
          <a:lstStyle/>
          <a:p>
            <a:endParaRPr lang="en-US"/>
          </a:p>
        </p:txBody>
      </p:sp>
      <p:grpSp>
        <p:nvGrpSpPr>
          <p:cNvPr id="2080" name="Group 39"/>
          <p:cNvGrpSpPr>
            <a:grpSpLocks/>
          </p:cNvGrpSpPr>
          <p:nvPr/>
        </p:nvGrpSpPr>
        <p:grpSpPr bwMode="auto">
          <a:xfrm>
            <a:off x="304800" y="5410200"/>
            <a:ext cx="7772400" cy="555625"/>
            <a:chOff x="240" y="3792"/>
            <a:chExt cx="4944" cy="336"/>
          </a:xfrm>
        </p:grpSpPr>
        <p:sp>
          <p:nvSpPr>
            <p:cNvPr id="35" name="Rectangle 40"/>
            <p:cNvSpPr>
              <a:spLocks noChangeArrowheads="1"/>
            </p:cNvSpPr>
            <p:nvPr/>
          </p:nvSpPr>
          <p:spPr bwMode="auto">
            <a:xfrm>
              <a:off x="240" y="3792"/>
              <a:ext cx="4944" cy="336"/>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spcBef>
                  <a:spcPct val="50000"/>
                </a:spcBef>
                <a:defRPr/>
              </a:pPr>
              <a:endParaRPr lang="en-US">
                <a:latin typeface="Verdana" pitchFamily="-111" charset="0"/>
                <a:ea typeface="Arial" pitchFamily="-111" charset="-52"/>
              </a:endParaRPr>
            </a:p>
          </p:txBody>
        </p:sp>
        <p:sp>
          <p:nvSpPr>
            <p:cNvPr id="2083" name="Text Box 41"/>
            <p:cNvSpPr txBox="1">
              <a:spLocks noChangeArrowheads="1"/>
            </p:cNvSpPr>
            <p:nvPr/>
          </p:nvSpPr>
          <p:spPr bwMode="auto">
            <a:xfrm>
              <a:off x="240" y="3792"/>
              <a:ext cx="4944" cy="317"/>
            </a:xfrm>
            <a:prstGeom prst="rect">
              <a:avLst/>
            </a:prstGeom>
            <a:noFill/>
            <a:ln w="9525">
              <a:noFill/>
              <a:miter lim="800000"/>
              <a:headEnd/>
              <a:tailEnd/>
            </a:ln>
          </p:spPr>
          <p:txBody>
            <a:bodyPr>
              <a:spAutoFit/>
            </a:bodyPr>
            <a:lstStyle/>
            <a:p>
              <a:r>
                <a:rPr lang="en-US" sz="1400" b="1">
                  <a:solidFill>
                    <a:schemeClr val="accent1"/>
                  </a:solidFill>
                  <a:latin typeface="Georgia" pitchFamily="18" charset="0"/>
                </a:rPr>
                <a:t>High (</a:t>
              </a:r>
              <a:r>
                <a:rPr lang="en-US" sz="1400" b="1">
                  <a:solidFill>
                    <a:schemeClr val="accent1"/>
                  </a:solidFill>
                  <a:latin typeface="Georgia" pitchFamily="18" charset="0"/>
                  <a:cs typeface="Times New Roman" pitchFamily="18" charset="0"/>
                </a:rPr>
                <a:t>¢/min)</a:t>
              </a:r>
              <a:r>
                <a:rPr lang="en-US" sz="1400" b="1">
                  <a:solidFill>
                    <a:schemeClr val="accent1"/>
                  </a:solidFill>
                  <a:latin typeface="Georgia" pitchFamily="18" charset="0"/>
                </a:rPr>
                <a:t>:   1.1     .9     3.5     1.9   12.8    8.7    3.5    4.7      2.1      0.7            12.8    2.0</a:t>
              </a:r>
            </a:p>
            <a:p>
              <a:r>
                <a:rPr lang="en-US" sz="1400" b="1">
                  <a:solidFill>
                    <a:schemeClr val="accent1"/>
                  </a:solidFill>
                  <a:latin typeface="Georgia" pitchFamily="18" charset="0"/>
                </a:rPr>
                <a:t>Low  (</a:t>
              </a:r>
              <a:r>
                <a:rPr lang="en-US" sz="1400" b="1">
                  <a:solidFill>
                    <a:schemeClr val="accent1"/>
                  </a:solidFill>
                  <a:latin typeface="Georgia" pitchFamily="18" charset="0"/>
                  <a:cs typeface="Times New Roman" pitchFamily="18" charset="0"/>
                </a:rPr>
                <a:t>¢/min)</a:t>
              </a:r>
              <a:r>
                <a:rPr lang="en-US" sz="1400" b="1">
                  <a:solidFill>
                    <a:schemeClr val="accent1"/>
                  </a:solidFill>
                  <a:latin typeface="Georgia" pitchFamily="18" charset="0"/>
                </a:rPr>
                <a:t>:     .7    .4        .4     1.1      4.8    8.7       .4       .1     0.0     0.0              0.1    0.0</a:t>
              </a:r>
            </a:p>
          </p:txBody>
        </p:sp>
      </p:grpSp>
      <p:sp>
        <p:nvSpPr>
          <p:cNvPr id="2081" name="Slide Number Placeholder 7"/>
          <p:cNvSpPr txBox="1">
            <a:spLocks/>
          </p:cNvSpPr>
          <p:nvPr/>
        </p:nvSpPr>
        <p:spPr bwMode="auto">
          <a:xfrm>
            <a:off x="406400" y="6527800"/>
            <a:ext cx="373063" cy="152400"/>
          </a:xfrm>
          <a:prstGeom prst="rect">
            <a:avLst/>
          </a:prstGeom>
          <a:noFill/>
          <a:ln w="9525">
            <a:noFill/>
            <a:miter lim="800000"/>
            <a:headEnd/>
            <a:tailEnd/>
          </a:ln>
        </p:spPr>
        <p:txBody>
          <a:bodyPr lIns="0" tIns="0" rIns="0" bIns="0"/>
          <a:lstStyle/>
          <a:p>
            <a:pPr eaLnBrk="0" hangingPunct="0">
              <a:spcBef>
                <a:spcPct val="50000"/>
              </a:spcBef>
            </a:pPr>
            <a:fld id="{987BA844-B453-4046-B469-A52BC0EE8BF6}" type="slidenum">
              <a:rPr lang="en-US" sz="800" b="1">
                <a:solidFill>
                  <a:schemeClr val="accent1"/>
                </a:solidFill>
              </a:rPr>
              <a:pPr eaLnBrk="0" hangingPunct="0">
                <a:spcBef>
                  <a:spcPct val="50000"/>
                </a:spcBef>
              </a:pPr>
              <a:t>6</a:t>
            </a:fld>
            <a:endParaRPr lang="en-US" sz="800" b="1">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5"/>
          <p:cNvSpPr txBox="1">
            <a:spLocks noGrp="1"/>
          </p:cNvSpPr>
          <p:nvPr/>
        </p:nvSpPr>
        <p:spPr bwMode="auto">
          <a:xfrm>
            <a:off x="835025" y="6503988"/>
            <a:ext cx="6008688" cy="173037"/>
          </a:xfrm>
          <a:prstGeom prst="rect">
            <a:avLst/>
          </a:prstGeom>
          <a:noFill/>
          <a:ln w="9525">
            <a:noFill/>
            <a:miter lim="800000"/>
            <a:headEnd/>
            <a:tailEnd/>
          </a:ln>
        </p:spPr>
        <p:txBody>
          <a:bodyPr lIns="0" tIns="0" rIns="0" bIns="0" anchor="ctr"/>
          <a:lstStyle/>
          <a:p>
            <a:r>
              <a:rPr lang="en-US" sz="600">
                <a:solidFill>
                  <a:schemeClr val="accent1"/>
                </a:solidFill>
              </a:rPr>
              <a:t>© 2010 AT&amp;T Intellectual Property. All rights reserved. AT&amp;T and the AT&amp;T logo are trademarks of AT&amp;T Intellectual Property. </a:t>
            </a:r>
          </a:p>
        </p:txBody>
      </p:sp>
      <p:pic>
        <p:nvPicPr>
          <p:cNvPr id="22531" name="Picture 7" descr="wa-access_111009.gif"/>
          <p:cNvPicPr>
            <a:picLocks noChangeAspect="1"/>
          </p:cNvPicPr>
          <p:nvPr/>
        </p:nvPicPr>
        <p:blipFill>
          <a:blip r:embed="rId2"/>
          <a:srcRect/>
          <a:stretch>
            <a:fillRect/>
          </a:stretch>
        </p:blipFill>
        <p:spPr bwMode="auto">
          <a:xfrm>
            <a:off x="914400" y="498475"/>
            <a:ext cx="7427913" cy="5064125"/>
          </a:xfrm>
          <a:prstGeom prst="rect">
            <a:avLst/>
          </a:prstGeom>
          <a:noFill/>
          <a:ln w="9525">
            <a:noFill/>
            <a:miter lim="800000"/>
            <a:headEnd/>
            <a:tailEnd/>
          </a:ln>
        </p:spPr>
      </p:pic>
      <p:sp>
        <p:nvSpPr>
          <p:cNvPr id="8" name="Text Box 8"/>
          <p:cNvSpPr txBox="1">
            <a:spLocks noChangeArrowheads="1"/>
          </p:cNvSpPr>
          <p:nvPr/>
        </p:nvSpPr>
        <p:spPr bwMode="auto">
          <a:xfrm>
            <a:off x="76200" y="5410200"/>
            <a:ext cx="5105400" cy="1138238"/>
          </a:xfrm>
          <a:prstGeom prst="rect">
            <a:avLst/>
          </a:prstGeom>
          <a:noFill/>
          <a:ln w="9525">
            <a:noFill/>
            <a:miter lim="800000"/>
            <a:headEnd/>
            <a:tailEnd/>
          </a:ln>
        </p:spPr>
        <p:txBody>
          <a:bodyPr>
            <a:spAutoFit/>
          </a:bodyPr>
          <a:lstStyle/>
          <a:p>
            <a:pPr>
              <a:defRPr/>
            </a:pPr>
            <a:r>
              <a:rPr lang="en-US" sz="800" b="1" dirty="0">
                <a:solidFill>
                  <a:schemeClr val="tx2"/>
                </a:solidFill>
                <a:latin typeface="+mn-lt"/>
                <a:ea typeface="Arial" pitchFamily="-111" charset="-52"/>
                <a:cs typeface="Arial" pitchFamily="34" charset="0"/>
              </a:rPr>
              <a:t>Based  on following ILEC switched access  rate per minute:</a:t>
            </a:r>
          </a:p>
          <a:p>
            <a:pPr>
              <a:defRPr/>
            </a:pPr>
            <a:r>
              <a:rPr lang="en-US" sz="800" b="1" dirty="0">
                <a:solidFill>
                  <a:schemeClr val="tx2"/>
                </a:solidFill>
                <a:latin typeface="+mn-lt"/>
                <a:ea typeface="Arial" pitchFamily="-111" charset="-52"/>
                <a:cs typeface="Arial" pitchFamily="34" charset="0"/>
              </a:rPr>
              <a:t>Qwest - WA intrastate originating rate : $0.1482 </a:t>
            </a:r>
          </a:p>
          <a:p>
            <a:pPr>
              <a:defRPr/>
            </a:pPr>
            <a:r>
              <a:rPr lang="en-US" sz="800" b="1" dirty="0">
                <a:solidFill>
                  <a:schemeClr val="tx2"/>
                </a:solidFill>
                <a:latin typeface="+mn-lt"/>
                <a:ea typeface="Arial" pitchFamily="-111" charset="-52"/>
                <a:cs typeface="Arial" pitchFamily="34" charset="0"/>
              </a:rPr>
              <a:t>Qwest - WA intrastate terminating rate: $0.30711</a:t>
            </a:r>
          </a:p>
          <a:p>
            <a:pPr>
              <a:defRPr/>
            </a:pPr>
            <a:r>
              <a:rPr lang="en-US" sz="800" b="1" dirty="0">
                <a:solidFill>
                  <a:schemeClr val="tx2"/>
                </a:solidFill>
                <a:latin typeface="+mn-lt"/>
                <a:ea typeface="Arial" pitchFamily="-111" charset="-52"/>
                <a:cs typeface="Arial" pitchFamily="34" charset="0"/>
              </a:rPr>
              <a:t>Qwest - WA interstate rate:  $0.072</a:t>
            </a:r>
          </a:p>
          <a:p>
            <a:pPr>
              <a:defRPr/>
            </a:pPr>
            <a:r>
              <a:rPr lang="en-US" sz="800" b="1" dirty="0">
                <a:solidFill>
                  <a:schemeClr val="tx2"/>
                </a:solidFill>
                <a:latin typeface="+mn-lt"/>
                <a:ea typeface="Arial" pitchFamily="-111" charset="-52"/>
                <a:cs typeface="Arial" pitchFamily="34" charset="0"/>
              </a:rPr>
              <a:t>Verizon - NY interstate rate: $0.077</a:t>
            </a:r>
          </a:p>
          <a:p>
            <a:pPr>
              <a:defRPr/>
            </a:pPr>
            <a:r>
              <a:rPr lang="en-US" sz="800" dirty="0">
                <a:solidFill>
                  <a:schemeClr val="tx1"/>
                </a:solidFill>
                <a:latin typeface="+mn-lt"/>
                <a:ea typeface="Arial" pitchFamily="-111" charset="-52"/>
                <a:cs typeface="Arial" pitchFamily="34" charset="0"/>
              </a:rPr>
              <a:t>.</a:t>
            </a:r>
          </a:p>
        </p:txBody>
      </p:sp>
      <p:sp>
        <p:nvSpPr>
          <p:cNvPr id="22533" name="TextBox 10"/>
          <p:cNvSpPr txBox="1">
            <a:spLocks noChangeArrowheads="1"/>
          </p:cNvSpPr>
          <p:nvPr/>
        </p:nvSpPr>
        <p:spPr bwMode="auto">
          <a:xfrm>
            <a:off x="1600200" y="2590800"/>
            <a:ext cx="5638800" cy="1323975"/>
          </a:xfrm>
          <a:prstGeom prst="rect">
            <a:avLst/>
          </a:prstGeom>
          <a:noFill/>
          <a:ln w="9525">
            <a:noFill/>
            <a:miter lim="800000"/>
            <a:headEnd/>
            <a:tailEnd/>
          </a:ln>
        </p:spPr>
        <p:txBody>
          <a:bodyPr>
            <a:spAutoFit/>
          </a:bodyPr>
          <a:lstStyle/>
          <a:p>
            <a:r>
              <a:rPr lang="en-US" sz="2000">
                <a:solidFill>
                  <a:srgbClr val="FF0000"/>
                </a:solidFill>
              </a:rPr>
              <a:t>Do you know that a 10 minute call</a:t>
            </a:r>
          </a:p>
          <a:p>
            <a:r>
              <a:rPr lang="en-US" sz="2000">
                <a:solidFill>
                  <a:srgbClr val="FF0000"/>
                </a:solidFill>
              </a:rPr>
              <a:t>from Seattle to Olympia</a:t>
            </a:r>
          </a:p>
          <a:p>
            <a:r>
              <a:rPr lang="en-US" sz="2000">
                <a:solidFill>
                  <a:srgbClr val="FF0000"/>
                </a:solidFill>
              </a:rPr>
              <a:t>cost </a:t>
            </a:r>
            <a:r>
              <a:rPr lang="en-US" sz="2000" b="1" i="1">
                <a:solidFill>
                  <a:srgbClr val="FF0000"/>
                </a:solidFill>
              </a:rPr>
              <a:t>3 times more</a:t>
            </a:r>
            <a:r>
              <a:rPr lang="en-US" sz="2000">
                <a:solidFill>
                  <a:srgbClr val="FF0000"/>
                </a:solidFill>
              </a:rPr>
              <a:t> than a 10 minute call</a:t>
            </a:r>
          </a:p>
          <a:p>
            <a:r>
              <a:rPr lang="en-US" sz="2000">
                <a:solidFill>
                  <a:srgbClr val="FF0000"/>
                </a:solidFill>
              </a:rPr>
              <a:t>from Seattle to New York City??</a:t>
            </a:r>
          </a:p>
        </p:txBody>
      </p:sp>
      <p:sp>
        <p:nvSpPr>
          <p:cNvPr id="22534" name="Slide Number Placeholder 7"/>
          <p:cNvSpPr>
            <a:spLocks noGrp="1"/>
          </p:cNvSpPr>
          <p:nvPr>
            <p:ph type="sldNum" sz="quarter" idx="11"/>
          </p:nvPr>
        </p:nvSpPr>
        <p:spPr bwMode="auto">
          <a:noFill/>
          <a:ln>
            <a:miter lim="800000"/>
            <a:headEnd/>
            <a:tailEnd/>
          </a:ln>
        </p:spPr>
        <p:txBody>
          <a:bodyPr wrap="square" numCol="1" compatLnSpc="1">
            <a:prstTxWarp prst="textNoShape">
              <a:avLst/>
            </a:prstTxWarp>
          </a:bodyPr>
          <a:lstStyle/>
          <a:p>
            <a:fld id="{E4C99E19-86AD-4C39-8245-AFBBC0A4784C}" type="slidenum">
              <a:rPr lang="en-US" smtClean="0">
                <a:latin typeface="Verdana" pitchFamily="34" charset="0"/>
                <a:cs typeface="Arial" charset="0"/>
              </a:rPr>
              <a:pPr/>
              <a:t>7</a:t>
            </a:fld>
            <a:endParaRPr lang="en-US" smtClean="0">
              <a:latin typeface="Verdana" pitchFamily="34"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bwMode="auto">
          <a:xfrm>
            <a:off x="457200" y="3810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sz="1600" smtClean="0">
                <a:solidFill>
                  <a:schemeClr val="tx2"/>
                </a:solidFill>
              </a:rPr>
              <a:t>Intrastate Access MOUs and Access Lines Have Been Declining For All ILECs in Washington State -- Decline Has Accelerated In Recent Years</a:t>
            </a:r>
          </a:p>
        </p:txBody>
      </p:sp>
      <p:graphicFrame>
        <p:nvGraphicFramePr>
          <p:cNvPr id="3074" name="Content Placeholder 3"/>
          <p:cNvGraphicFramePr>
            <a:graphicFrameLocks noGrp="1"/>
          </p:cNvGraphicFramePr>
          <p:nvPr>
            <p:ph idx="1"/>
          </p:nvPr>
        </p:nvGraphicFramePr>
        <p:xfrm>
          <a:off x="457200" y="1600200"/>
          <a:ext cx="8229600" cy="4525963"/>
        </p:xfrm>
        <a:graphic>
          <a:graphicData uri="http://schemas.openxmlformats.org/presentationml/2006/ole">
            <p:oleObj spid="_x0000_s3074" r:id="rId4" imgW="8230313" imgH="4523624" progId="Excel.Chart.8">
              <p:embed/>
            </p:oleObj>
          </a:graphicData>
        </a:graphic>
      </p:graphicFrame>
      <p:sp>
        <p:nvSpPr>
          <p:cNvPr id="3076" name="TextBox 4"/>
          <p:cNvSpPr txBox="1">
            <a:spLocks noChangeArrowheads="1"/>
          </p:cNvSpPr>
          <p:nvPr/>
        </p:nvSpPr>
        <p:spPr bwMode="auto">
          <a:xfrm>
            <a:off x="5257800" y="1905000"/>
            <a:ext cx="2438400" cy="477838"/>
          </a:xfrm>
          <a:prstGeom prst="rect">
            <a:avLst/>
          </a:prstGeom>
          <a:noFill/>
          <a:ln w="9525">
            <a:noFill/>
            <a:miter lim="800000"/>
            <a:headEnd/>
            <a:tailEnd/>
          </a:ln>
        </p:spPr>
        <p:txBody>
          <a:bodyPr>
            <a:spAutoFit/>
          </a:bodyPr>
          <a:lstStyle/>
          <a:p>
            <a:r>
              <a:rPr lang="en-US" sz="1000" b="1">
                <a:solidFill>
                  <a:schemeClr val="tx2"/>
                </a:solidFill>
              </a:rPr>
              <a:t>CAGR 2000-2008    </a:t>
            </a:r>
            <a:r>
              <a:rPr lang="en-US" sz="1000" b="1">
                <a:solidFill>
                  <a:schemeClr val="accent1"/>
                </a:solidFill>
              </a:rPr>
              <a:t>-8.3    </a:t>
            </a:r>
            <a:r>
              <a:rPr lang="en-US" sz="1000" b="1">
                <a:solidFill>
                  <a:srgbClr val="FF0000"/>
                </a:solidFill>
              </a:rPr>
              <a:t> -5.5</a:t>
            </a:r>
          </a:p>
          <a:p>
            <a:r>
              <a:rPr lang="en-US" sz="1000" b="1">
                <a:solidFill>
                  <a:schemeClr val="tx2"/>
                </a:solidFill>
              </a:rPr>
              <a:t>CAGR 2006-2008  </a:t>
            </a:r>
            <a:r>
              <a:rPr lang="en-US" sz="1000" b="1">
                <a:solidFill>
                  <a:schemeClr val="accent1"/>
                </a:solidFill>
              </a:rPr>
              <a:t>-11.2     </a:t>
            </a:r>
            <a:r>
              <a:rPr lang="en-US" sz="1000" b="1">
                <a:solidFill>
                  <a:srgbClr val="FF0000"/>
                </a:solidFill>
              </a:rPr>
              <a:t>-9.6 </a:t>
            </a:r>
          </a:p>
        </p:txBody>
      </p:sp>
      <p:sp>
        <p:nvSpPr>
          <p:cNvPr id="6" name="TextBox 5"/>
          <p:cNvSpPr txBox="1"/>
          <p:nvPr/>
        </p:nvSpPr>
        <p:spPr>
          <a:xfrm>
            <a:off x="228600" y="1600201"/>
            <a:ext cx="400110" cy="3733800"/>
          </a:xfrm>
          <a:prstGeom prst="rect">
            <a:avLst/>
          </a:prstGeom>
          <a:noFill/>
        </p:spPr>
        <p:txBody>
          <a:bodyPr vert="vert270">
            <a:spAutoFit/>
          </a:bodyPr>
          <a:lstStyle/>
          <a:p>
            <a:pPr algn="ctr">
              <a:defRPr/>
            </a:pPr>
            <a:r>
              <a:rPr lang="en-US" sz="1400" b="1" dirty="0">
                <a:solidFill>
                  <a:schemeClr val="accent1"/>
                </a:solidFill>
                <a:cs typeface="Arial" pitchFamily="34" charset="0"/>
              </a:rPr>
              <a:t>Access Minutes (Millions)</a:t>
            </a:r>
          </a:p>
        </p:txBody>
      </p:sp>
      <p:sp>
        <p:nvSpPr>
          <p:cNvPr id="7" name="TextBox 6"/>
          <p:cNvSpPr txBox="1"/>
          <p:nvPr/>
        </p:nvSpPr>
        <p:spPr>
          <a:xfrm>
            <a:off x="8610600" y="1676400"/>
            <a:ext cx="400110" cy="3733800"/>
          </a:xfrm>
          <a:prstGeom prst="rect">
            <a:avLst/>
          </a:prstGeom>
          <a:noFill/>
        </p:spPr>
        <p:txBody>
          <a:bodyPr vert="vert270">
            <a:spAutoFit/>
          </a:bodyPr>
          <a:lstStyle/>
          <a:p>
            <a:pPr algn="ctr">
              <a:defRPr/>
            </a:pPr>
            <a:r>
              <a:rPr lang="en-US" sz="1400" b="1" dirty="0">
                <a:solidFill>
                  <a:srgbClr val="C00000"/>
                </a:solidFill>
                <a:cs typeface="Arial" pitchFamily="34" charset="0"/>
              </a:rPr>
              <a:t>Access Lines (Thousands)</a:t>
            </a:r>
          </a:p>
        </p:txBody>
      </p:sp>
      <p:sp>
        <p:nvSpPr>
          <p:cNvPr id="3079" name="TextBox 8"/>
          <p:cNvSpPr txBox="1">
            <a:spLocks noChangeArrowheads="1"/>
          </p:cNvSpPr>
          <p:nvPr/>
        </p:nvSpPr>
        <p:spPr bwMode="auto">
          <a:xfrm>
            <a:off x="457200" y="990600"/>
            <a:ext cx="8077200" cy="461963"/>
          </a:xfrm>
          <a:prstGeom prst="rect">
            <a:avLst/>
          </a:prstGeom>
          <a:noFill/>
          <a:ln w="9525">
            <a:noFill/>
            <a:miter lim="800000"/>
            <a:headEnd/>
            <a:tailEnd/>
          </a:ln>
        </p:spPr>
        <p:txBody>
          <a:bodyPr>
            <a:spAutoFit/>
          </a:bodyPr>
          <a:lstStyle/>
          <a:p>
            <a:r>
              <a:rPr lang="en-US" sz="1200" b="1">
                <a:solidFill>
                  <a:srgbClr val="FF0000"/>
                </a:solidFill>
              </a:rPr>
              <a:t>[From 2000 to 2008, Total Access Lines have decreased by 36% and Total Access MOU have decreased by 50%]</a:t>
            </a:r>
          </a:p>
        </p:txBody>
      </p:sp>
      <p:sp>
        <p:nvSpPr>
          <p:cNvPr id="3080" name="Slide Number Placeholder 7"/>
          <p:cNvSpPr>
            <a:spLocks noGrp="1"/>
          </p:cNvSpPr>
          <p:nvPr>
            <p:ph type="sldNum" sz="quarter" idx="11"/>
          </p:nvPr>
        </p:nvSpPr>
        <p:spPr bwMode="auto">
          <a:xfrm>
            <a:off x="406400" y="6527800"/>
            <a:ext cx="373063" cy="152400"/>
          </a:xfrm>
          <a:noFill/>
          <a:ln>
            <a:miter lim="800000"/>
            <a:headEnd/>
            <a:tailEnd/>
          </a:ln>
        </p:spPr>
        <p:txBody>
          <a:bodyPr wrap="square" numCol="1" compatLnSpc="1">
            <a:prstTxWarp prst="textNoShape">
              <a:avLst/>
            </a:prstTxWarp>
          </a:bodyPr>
          <a:lstStyle/>
          <a:p>
            <a:fld id="{0B388552-013D-46C5-9C06-B26FCBC40646}" type="slidenum">
              <a:rPr lang="en-US" smtClean="0">
                <a:latin typeface="Verdana" pitchFamily="34" charset="0"/>
                <a:cs typeface="Arial" charset="0"/>
              </a:rPr>
              <a:pPr/>
              <a:t>8</a:t>
            </a:fld>
            <a:endParaRPr lang="en-US" smtClean="0">
              <a:latin typeface="Verdana"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381000" y="76200"/>
            <a:ext cx="8116888" cy="1981200"/>
          </a:xfrm>
          <a:noFill/>
          <a:ln>
            <a:miter lim="800000"/>
            <a:headEnd/>
            <a:tailEnd/>
          </a:ln>
        </p:spPr>
        <p:txBody>
          <a:bodyPr vert="horz" wrap="square" lIns="91440" tIns="45720" rIns="91440" bIns="45720" numCol="1" anchor="t" anchorCtr="0" compatLnSpc="1">
            <a:prstTxWarp prst="textNoShape">
              <a:avLst/>
            </a:prstTxWarp>
          </a:bodyPr>
          <a:lstStyle/>
          <a:p>
            <a:pPr marL="342900" indent="-342900"/>
            <a:r>
              <a:rPr lang="en-US" sz="1600" smtClean="0">
                <a:solidFill>
                  <a:schemeClr val="tx2"/>
                </a:solidFill>
              </a:rPr>
              <a:t>Wire Centers with Fewer Lines Tend To Have Higher Average Cost per Line* -- </a:t>
            </a:r>
            <a:r>
              <a:rPr lang="en-US" sz="1600" u="sng" smtClean="0">
                <a:solidFill>
                  <a:schemeClr val="tx2"/>
                </a:solidFill>
              </a:rPr>
              <a:t>Washington State</a:t>
            </a:r>
            <a:r>
              <a:rPr lang="en-US" sz="1600" smtClean="0">
                <a:solidFill>
                  <a:schemeClr val="tx2"/>
                </a:solidFill>
              </a:rPr>
              <a:t> Data. </a:t>
            </a:r>
            <a:br>
              <a:rPr lang="en-US" sz="1600" smtClean="0">
                <a:solidFill>
                  <a:schemeClr val="tx2"/>
                </a:solidFill>
              </a:rPr>
            </a:br>
            <a:r>
              <a:rPr lang="en-US" sz="1200" smtClean="0">
                <a:solidFill>
                  <a:schemeClr val="tx2"/>
                </a:solidFill>
              </a:rPr>
              <a:t/>
            </a:r>
            <a:br>
              <a:rPr lang="en-US" sz="1200" smtClean="0">
                <a:solidFill>
                  <a:schemeClr val="tx2"/>
                </a:solidFill>
              </a:rPr>
            </a:br>
            <a:r>
              <a:rPr lang="en-US" sz="1100" smtClean="0">
                <a:solidFill>
                  <a:schemeClr val="tx2"/>
                </a:solidFill>
              </a:rPr>
              <a:t>Even wire centers with many lines can contain extremely high-cost, low-density areas. So long as ILECs have provider of last resort obligations,  they will likely need additional revenues post access reform and local rate rebalancing to maintain the network facilities needed to satisfy their COLR service obligations in high cost areas</a:t>
            </a:r>
            <a:r>
              <a:rPr lang="en-US" sz="1200" smtClean="0">
                <a:solidFill>
                  <a:schemeClr val="tx2"/>
                </a:solidFill>
              </a:rPr>
              <a:t>.</a:t>
            </a:r>
            <a:r>
              <a:rPr lang="en-US" sz="1800" smtClean="0"/>
              <a:t/>
            </a:r>
            <a:br>
              <a:rPr lang="en-US" sz="1800" smtClean="0"/>
            </a:br>
            <a:r>
              <a:rPr lang="en-US" sz="2000" smtClean="0">
                <a:solidFill>
                  <a:schemeClr val="tx1"/>
                </a:solidFill>
              </a:rPr>
              <a:t> </a:t>
            </a:r>
            <a:r>
              <a:rPr lang="en-US" sz="2000" smtClean="0">
                <a:solidFill>
                  <a:srgbClr val="FF0000"/>
                </a:solidFill>
              </a:rPr>
              <a:t> </a:t>
            </a:r>
          </a:p>
        </p:txBody>
      </p:sp>
      <p:graphicFrame>
        <p:nvGraphicFramePr>
          <p:cNvPr id="4098" name="Content Placeholder 7"/>
          <p:cNvGraphicFramePr>
            <a:graphicFrameLocks noGrp="1"/>
          </p:cNvGraphicFramePr>
          <p:nvPr>
            <p:ph idx="1"/>
          </p:nvPr>
        </p:nvGraphicFramePr>
        <p:xfrm>
          <a:off x="685800" y="1600200"/>
          <a:ext cx="7848600" cy="4191000"/>
        </p:xfrm>
        <a:graphic>
          <a:graphicData uri="http://schemas.openxmlformats.org/presentationml/2006/ole">
            <p:oleObj spid="_x0000_s4098" name="Chart" r:id="rId4" imgW="7848600" imgH="4191000" progId="Excel.Chart.8">
              <p:embed/>
            </p:oleObj>
          </a:graphicData>
        </a:graphic>
      </p:graphicFrame>
      <p:sp>
        <p:nvSpPr>
          <p:cNvPr id="6" name="Slide Number Placeholder 4"/>
          <p:cNvSpPr>
            <a:spLocks noGrp="1"/>
          </p:cNvSpPr>
          <p:nvPr>
            <p:ph type="sldNum" sz="quarter" idx="11"/>
          </p:nvPr>
        </p:nvSpPr>
        <p:spPr>
          <a:xfrm>
            <a:off x="914400" y="6400800"/>
            <a:ext cx="5029200" cy="76200"/>
          </a:xfrm>
        </p:spPr>
        <p:txBody>
          <a:bodyPr/>
          <a:lstStyle/>
          <a:p>
            <a:pPr>
              <a:defRPr/>
            </a:pPr>
            <a:r>
              <a:rPr lang="en-US" sz="1200" dirty="0" smtClean="0"/>
              <a:t>* “FCC’s Hybrid Cost Proxy Model (HCPM)” </a:t>
            </a:r>
            <a:endParaRPr lang="en-US" sz="1200" dirty="0">
              <a:latin typeface="+mn-lt"/>
            </a:endParaRPr>
          </a:p>
        </p:txBody>
      </p:sp>
      <p:sp>
        <p:nvSpPr>
          <p:cNvPr id="10" name="TextBox 9"/>
          <p:cNvSpPr txBox="1"/>
          <p:nvPr/>
        </p:nvSpPr>
        <p:spPr>
          <a:xfrm>
            <a:off x="1828800" y="5715000"/>
            <a:ext cx="6477000" cy="307975"/>
          </a:xfrm>
          <a:prstGeom prst="rect">
            <a:avLst/>
          </a:prstGeom>
          <a:noFill/>
        </p:spPr>
        <p:txBody>
          <a:bodyPr>
            <a:spAutoFit/>
          </a:bodyPr>
          <a:lstStyle/>
          <a:p>
            <a:pPr>
              <a:defRPr/>
            </a:pPr>
            <a:r>
              <a:rPr lang="en-US" sz="1400" b="1" dirty="0">
                <a:solidFill>
                  <a:schemeClr val="accent1">
                    <a:lumMod val="50000"/>
                  </a:schemeClr>
                </a:solidFill>
                <a:cs typeface="Arial" pitchFamily="34" charset="0"/>
              </a:rPr>
              <a:t>Lines per Wire Center</a:t>
            </a:r>
          </a:p>
        </p:txBody>
      </p:sp>
      <p:sp>
        <p:nvSpPr>
          <p:cNvPr id="11" name="TextBox 10"/>
          <p:cNvSpPr txBox="1"/>
          <p:nvPr/>
        </p:nvSpPr>
        <p:spPr>
          <a:xfrm>
            <a:off x="8610600" y="1676400"/>
            <a:ext cx="369332" cy="3962400"/>
          </a:xfrm>
          <a:prstGeom prst="rect">
            <a:avLst/>
          </a:prstGeom>
          <a:noFill/>
        </p:spPr>
        <p:txBody>
          <a:bodyPr vert="vert270">
            <a:spAutoFit/>
          </a:bodyPr>
          <a:lstStyle/>
          <a:p>
            <a:pPr algn="ctr">
              <a:defRPr/>
            </a:pPr>
            <a:r>
              <a:rPr lang="en-US" sz="1200" b="1" dirty="0">
                <a:solidFill>
                  <a:srgbClr val="FF0000"/>
                </a:solidFill>
                <a:cs typeface="Arial" pitchFamily="34" charset="0"/>
              </a:rPr>
              <a:t>Average Cost/Line Month</a:t>
            </a:r>
            <a:r>
              <a:rPr lang="en-US" sz="1200" b="1" dirty="0">
                <a:solidFill>
                  <a:schemeClr val="accent1">
                    <a:lumMod val="50000"/>
                  </a:schemeClr>
                </a:solidFill>
                <a:cs typeface="Arial" pitchFamily="34" charset="0"/>
              </a:rPr>
              <a:t>*</a:t>
            </a:r>
          </a:p>
        </p:txBody>
      </p:sp>
      <p:sp>
        <p:nvSpPr>
          <p:cNvPr id="12" name="TextBox 11"/>
          <p:cNvSpPr txBox="1"/>
          <p:nvPr/>
        </p:nvSpPr>
        <p:spPr>
          <a:xfrm>
            <a:off x="228600" y="1676400"/>
            <a:ext cx="369332" cy="4038600"/>
          </a:xfrm>
          <a:prstGeom prst="rect">
            <a:avLst/>
          </a:prstGeom>
          <a:noFill/>
        </p:spPr>
        <p:txBody>
          <a:bodyPr vert="vert270">
            <a:spAutoFit/>
          </a:bodyPr>
          <a:lstStyle/>
          <a:p>
            <a:pPr algn="ctr">
              <a:defRPr/>
            </a:pPr>
            <a:r>
              <a:rPr lang="en-US" sz="1200" b="1" dirty="0">
                <a:solidFill>
                  <a:srgbClr val="0000FF"/>
                </a:solidFill>
                <a:cs typeface="Arial" pitchFamily="34" charset="0"/>
              </a:rPr>
              <a:t>Total Number of Lines (000)</a:t>
            </a:r>
          </a:p>
        </p:txBody>
      </p:sp>
      <p:sp>
        <p:nvSpPr>
          <p:cNvPr id="4104" name="TextBox 8"/>
          <p:cNvSpPr txBox="1">
            <a:spLocks noChangeArrowheads="1"/>
          </p:cNvSpPr>
          <p:nvPr/>
        </p:nvSpPr>
        <p:spPr bwMode="auto">
          <a:xfrm>
            <a:off x="76200" y="6019800"/>
            <a:ext cx="8153400" cy="276225"/>
          </a:xfrm>
          <a:prstGeom prst="rect">
            <a:avLst/>
          </a:prstGeom>
          <a:noFill/>
          <a:ln w="9525">
            <a:noFill/>
            <a:miter lim="800000"/>
            <a:headEnd/>
            <a:tailEnd/>
          </a:ln>
        </p:spPr>
        <p:txBody>
          <a:bodyPr>
            <a:spAutoFit/>
          </a:bodyPr>
          <a:lstStyle/>
          <a:p>
            <a:r>
              <a:rPr lang="en-US" sz="1200" b="1">
                <a:solidFill>
                  <a:srgbClr val="7030A0"/>
                </a:solidFill>
                <a:latin typeface="Georgia" pitchFamily="18" charset="0"/>
              </a:rPr>
              <a:t># of Wire Centers           25                 39                 80               56                 44               35                   53                19</a:t>
            </a:r>
          </a:p>
        </p:txBody>
      </p:sp>
      <p:sp>
        <p:nvSpPr>
          <p:cNvPr id="4105" name="Slide Number Placeholder 7"/>
          <p:cNvSpPr txBox="1">
            <a:spLocks/>
          </p:cNvSpPr>
          <p:nvPr/>
        </p:nvSpPr>
        <p:spPr bwMode="auto">
          <a:xfrm>
            <a:off x="406400" y="6527800"/>
            <a:ext cx="373063" cy="152400"/>
          </a:xfrm>
          <a:prstGeom prst="rect">
            <a:avLst/>
          </a:prstGeom>
          <a:noFill/>
          <a:ln w="9525">
            <a:noFill/>
            <a:miter lim="800000"/>
            <a:headEnd/>
            <a:tailEnd/>
          </a:ln>
        </p:spPr>
        <p:txBody>
          <a:bodyPr lIns="0" tIns="0" rIns="0" bIns="0"/>
          <a:lstStyle/>
          <a:p>
            <a:pPr eaLnBrk="0" hangingPunct="0">
              <a:spcBef>
                <a:spcPct val="50000"/>
              </a:spcBef>
            </a:pPr>
            <a:fld id="{D33AEE9D-F91E-4D26-9DCC-0EF0C6F3DB7E}" type="slidenum">
              <a:rPr lang="en-US" sz="800" b="1">
                <a:solidFill>
                  <a:schemeClr val="accent1"/>
                </a:solidFill>
              </a:rPr>
              <a:pPr eaLnBrk="0" hangingPunct="0">
                <a:spcBef>
                  <a:spcPct val="50000"/>
                </a:spcBef>
              </a:pPr>
              <a:t>9</a:t>
            </a:fld>
            <a:endParaRPr lang="en-US" sz="800" b="1">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t_opt2_orng_073107">
  <a:themeElements>
    <a:clrScheme name="AT&amp;T Color Palette">
      <a:dk1>
        <a:srgbClr val="FF7200"/>
      </a:dk1>
      <a:lt1>
        <a:srgbClr val="FFFFFF"/>
      </a:lt1>
      <a:dk2>
        <a:srgbClr val="067AB4"/>
      </a:dk2>
      <a:lt2>
        <a:srgbClr val="FFFFFF"/>
      </a:lt2>
      <a:accent1>
        <a:srgbClr val="808080"/>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BACFB75134C8974E85C00FB4D29BB1AC" ma:contentTypeVersion="131" ma:contentTypeDescription="" ma:contentTypeScope="" ma:versionID="b7b9907a3537b18e4795b786a84ba1e1">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UT</Prefix>
    <DocumentSetType xmlns="dc463f71-b30c-4ab2-9473-d307f9d35888">Document</DocumentSetType>
    <IsConfidential xmlns="dc463f71-b30c-4ab2-9473-d307f9d35888">false</IsConfidential>
    <AgendaOrder xmlns="dc463f71-b30c-4ab2-9473-d307f9d35888">false</AgendaOrder>
    <CaseType xmlns="dc463f71-b30c-4ab2-9473-d307f9d35888">Staff Investigation</CaseType>
    <IndustryCode xmlns="dc463f71-b30c-4ab2-9473-d307f9d35888">170</IndustryCode>
    <CaseStatus xmlns="dc463f71-b30c-4ab2-9473-d307f9d35888">Closed</CaseStatus>
    <OpenedDate xmlns="dc463f71-b30c-4ab2-9473-d307f9d35888">2010-04-07T07:00:00+00:00</OpenedDate>
    <Date1 xmlns="dc463f71-b30c-4ab2-9473-d307f9d35888">2010-05-05T07:00:00+00:00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100562</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Props1.xml><?xml version="1.0" encoding="utf-8"?>
<ds:datastoreItem xmlns:ds="http://schemas.openxmlformats.org/officeDocument/2006/customXml" ds:itemID="{FA948F5E-2BC7-4809-88A6-7ACFFDA52E20}"/>
</file>

<file path=customXml/itemProps2.xml><?xml version="1.0" encoding="utf-8"?>
<ds:datastoreItem xmlns:ds="http://schemas.openxmlformats.org/officeDocument/2006/customXml" ds:itemID="{72DD677D-D168-4811-A3C9-037D10FC02D0}"/>
</file>

<file path=customXml/itemProps3.xml><?xml version="1.0" encoding="utf-8"?>
<ds:datastoreItem xmlns:ds="http://schemas.openxmlformats.org/officeDocument/2006/customXml" ds:itemID="{E5DB3CD1-310B-4C2F-B578-C5448DB8E768}"/>
</file>

<file path=customXml/itemProps4.xml><?xml version="1.0" encoding="utf-8"?>
<ds:datastoreItem xmlns:ds="http://schemas.openxmlformats.org/officeDocument/2006/customXml" ds:itemID="{67A326C9-23F0-45BB-9DA7-B8FD531ED974}"/>
</file>

<file path=docProps/app.xml><?xml version="1.0" encoding="utf-8"?>
<Properties xmlns="http://schemas.openxmlformats.org/officeDocument/2006/extended-properties" xmlns:vt="http://schemas.openxmlformats.org/officeDocument/2006/docPropsVTypes">
  <Template/>
  <TotalTime>813</TotalTime>
  <Words>1885</Words>
  <Application>Microsoft Office PowerPoint</Application>
  <PresentationFormat>On-screen Show (4:3)</PresentationFormat>
  <Paragraphs>214</Paragraphs>
  <Slides>21</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Verdana</vt:lpstr>
      <vt:lpstr>Arial</vt:lpstr>
      <vt:lpstr>ＭＳ Ｐゴシック</vt:lpstr>
      <vt:lpstr>IB Wb Regular</vt:lpstr>
      <vt:lpstr>Calibri</vt:lpstr>
      <vt:lpstr>Times New Roman</vt:lpstr>
      <vt:lpstr>Georgia</vt:lpstr>
      <vt:lpstr>att_opt2_orng_073107</vt:lpstr>
      <vt:lpstr>Custom Design</vt:lpstr>
      <vt:lpstr>Microsoft Office Excel Chart</vt:lpstr>
      <vt:lpstr> </vt:lpstr>
      <vt:lpstr>Universal Service and Switched Access Reform </vt:lpstr>
      <vt:lpstr>Universal Broadband Availability and Switched Access Reform </vt:lpstr>
      <vt:lpstr>Network Access Diagram (Same infrastructure functionality is used for intrastate access, interstate access, reciprocal compensation and intraMTA calling) </vt:lpstr>
      <vt:lpstr>National --The Current System is Broken</vt:lpstr>
      <vt:lpstr>WASHINGTON- The Current System is Broken</vt:lpstr>
      <vt:lpstr>Slide 7</vt:lpstr>
      <vt:lpstr>Intrastate Access MOUs and Access Lines Have Been Declining For All ILECs in Washington State -- Decline Has Accelerated In Recent Years</vt:lpstr>
      <vt:lpstr>Wire Centers with Fewer Lines Tend To Have Higher Average Cost per Line* -- Washington State Data.   Even wire centers with many lines can contain extremely high-cost, low-density areas. So long as ILECs have provider of last resort obligations,  they will likely need additional revenues post access reform and local rate rebalancing to maintain the network facilities needed to satisfy their COLR service obligations in high cost areas.   </vt:lpstr>
      <vt:lpstr>Washington Local Retail Residential Rates Are Not “Reasonably Comparable” Under § 254 of the Federal Communications Act</vt:lpstr>
      <vt:lpstr>Current Access System Not Sustainable in Broadband World</vt:lpstr>
      <vt:lpstr>Components for Reform in Washington – AT&amp;T Proposal</vt:lpstr>
      <vt:lpstr>Slide 13</vt:lpstr>
      <vt:lpstr>Washington Commission As the Policy Leader Should Direct Reform</vt:lpstr>
      <vt:lpstr>Consumers Have a Direct Benefit From Access Reductions</vt:lpstr>
      <vt:lpstr>APPENDIX</vt:lpstr>
      <vt:lpstr>Background</vt:lpstr>
      <vt:lpstr>Switched Access</vt:lpstr>
      <vt:lpstr>Why Address Intrastate Switched Access?  Current system is broken.  </vt:lpstr>
      <vt:lpstr>Other States Have Recognized Need for Change, Finding Consumers Benefit</vt:lpstr>
      <vt:lpstr>Industry Interstate Data Clearly Indicates That Long-Distance Prices Closely Followed Access Charges </vt:lpstr>
    </vt:vector>
  </TitlesOfParts>
  <Company>A Guys Creations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ME FIRST – THEN DELETE THE SLIDE</dc:title>
  <dc:creator>Andrew Johnson</dc:creator>
  <cp:lastModifiedBy>NMoen</cp:lastModifiedBy>
  <cp:revision>123</cp:revision>
  <cp:lastPrinted>2010-04-09T13:48:54Z</cp:lastPrinted>
  <dcterms:created xsi:type="dcterms:W3CDTF">2010-04-12T18:00:17Z</dcterms:created>
  <dcterms:modified xsi:type="dcterms:W3CDTF">2010-05-05T21:30:39Z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0x0101006E56B4D1795A2E4DB2F0B01679ED314A00BACFB75134C8974E85C00FB4D29BB1AC</vt:lpwstr>
  </property>
  <property fmtid="{D5CDD505-2E9C-101B-9397-08002B2CF9AE}" pid="3" name="_docset_NoMedatataSyncRequired">
    <vt:lpwstr>False</vt:lpwstr>
  </property>
</Properties>
</file>