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9" r:id="rId5"/>
    <p:sldId id="258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76" r:id="rId14"/>
    <p:sldId id="273" r:id="rId15"/>
    <p:sldId id="271" r:id="rId16"/>
    <p:sldId id="274" r:id="rId17"/>
    <p:sldId id="278" r:id="rId18"/>
    <p:sldId id="268" r:id="rId19"/>
    <p:sldId id="270" r:id="rId2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65035" autoAdjust="0"/>
  </p:normalViewPr>
  <p:slideViewPr>
    <p:cSldViewPr snapToGrid="0" snapToObjects="1">
      <p:cViewPr varScale="1">
        <p:scale>
          <a:sx n="80" d="100"/>
          <a:sy n="80" d="100"/>
        </p:scale>
        <p:origin x="25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0442FD2-E0D4-418B-A6F2-70DF56BA4BD3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1E76230-4893-4D05-AE3E-E28F24E0C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7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1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1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0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8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4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4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8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7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1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052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054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6D9F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5213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fld id="{BE9FACF1-95AF-4D92-839E-09269058B22C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92875"/>
            <a:ext cx="3951287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7900" y="6490447"/>
            <a:ext cx="546100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fld id="{FE0557FD-D66C-4DAF-83F8-E209458020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474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24EF-FAED-438B-BF59-5928B045E9F2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9C4B0-9ABA-44FF-B48A-121BB2FD8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69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E238-0D7F-4A51-996C-1D2D5A8DD8C3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3BEB-C859-4977-ADA8-1DBD8F2A92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0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D8B9-0609-4F91-9BBE-527DDBD290B1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9999-FF15-4BED-B8DC-198CE34AE6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96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DD02-12AD-47DC-85EA-6DEFD6F3EA49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912B0-4DBB-43A6-9CED-6C47AD633F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14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7FEF-AAFF-4E42-926A-2767DBC7B222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0D73-4805-47B6-B33A-B76A1DC0A4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793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6D82-DF57-453F-8668-86C2D8761D5E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7BBBE-CBDA-48C9-9105-4D10A4AA0F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96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537B-5CDF-41EF-996B-2B38887B7170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E017E-E2C5-4A3A-968A-00F7EDEEBE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872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953A-4D8D-4CD7-B374-12978486F065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56D0B-D195-4053-9F58-0A0C20708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70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A385-39B0-41BE-A9C6-901B0D991CB7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5DDA9-F3EB-4539-9383-8CEC6C6020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06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B659-B319-4526-9634-EE1EE90EB4D4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CDE1-EE3D-464D-870D-24238FC626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9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CF9763-AC72-44FD-B77E-A76468B6B5CD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92183C-3667-415A-A286-F1D4EF69A5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760413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WUTC Workshop</a:t>
            </a:r>
            <a:br>
              <a:rPr lang="en-US" altLang="en-US" dirty="0" smtClean="0"/>
            </a:br>
            <a:r>
              <a:rPr lang="en-US" altLang="en-US" dirty="0" smtClean="0"/>
              <a:t>Docket U-161024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230438"/>
            <a:ext cx="6400800" cy="1373187"/>
          </a:xfrm>
        </p:spPr>
        <p:txBody>
          <a:bodyPr/>
          <a:lstStyle/>
          <a:p>
            <a:r>
              <a:rPr lang="en-US" altLang="en-US" dirty="0" smtClean="0"/>
              <a:t>Pacific Power Distribution Planning</a:t>
            </a:r>
          </a:p>
          <a:p>
            <a:r>
              <a:rPr lang="en-US" altLang="en-US" dirty="0" smtClean="0"/>
              <a:t>March 10,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T&amp;D </a:t>
            </a:r>
            <a:r>
              <a:rPr lang="en-US" dirty="0" smtClean="0"/>
              <a:t>Planning-Storage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Washington Clean Energy Fund 2 Discussion (page 17)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Appendix </a:t>
            </a:r>
            <a:r>
              <a:rPr lang="en-US" sz="2400" dirty="0"/>
              <a:t>G Washington Clean Energy Fund 2 Grant Application (pages 65-69)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8" y="3011200"/>
            <a:ext cx="3696790" cy="29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6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Simplified Distribution Resource Plan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778273"/>
            <a:ext cx="69627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 Experience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051845"/>
            <a:ext cx="7239229" cy="33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 Experience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18" y="2028165"/>
            <a:ext cx="4443834" cy="33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70" y="449872"/>
            <a:ext cx="8229600" cy="1143000"/>
          </a:xfrm>
        </p:spPr>
        <p:txBody>
          <a:bodyPr/>
          <a:lstStyle/>
          <a:p>
            <a:r>
              <a:rPr lang="en-US" dirty="0" smtClean="0"/>
              <a:t>Planning Challenges in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" y="2922814"/>
            <a:ext cx="3495692" cy="328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20686"/>
            <a:ext cx="4100257" cy="3984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699" y="1600200"/>
            <a:ext cx="349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Planning Approach:  required loose integration of scenarios against which plans are developed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74" y="1592872"/>
            <a:ext cx="333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Planning Approach:  requires tight integration of scenarios against which plans are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Preserve the quality of service to our customers</a:t>
            </a:r>
          </a:p>
          <a:p>
            <a:r>
              <a:rPr lang="en-US" sz="2000" dirty="0" smtClean="0"/>
              <a:t>Load Modeling</a:t>
            </a:r>
          </a:p>
          <a:p>
            <a:pPr lvl="1"/>
            <a:r>
              <a:rPr lang="en-US" sz="1600" dirty="0" smtClean="0"/>
              <a:t>Variability in our customers’ needs</a:t>
            </a:r>
          </a:p>
          <a:p>
            <a:pPr lvl="1"/>
            <a:r>
              <a:rPr lang="en-US" sz="1600" dirty="0"/>
              <a:t>Changes in forecasting methods and data sources</a:t>
            </a:r>
          </a:p>
          <a:p>
            <a:pPr lvl="1"/>
            <a:r>
              <a:rPr lang="en-US" sz="1600" dirty="0" smtClean="0"/>
              <a:t>Interrelationship between energy sources and distribution planning decisions</a:t>
            </a:r>
          </a:p>
          <a:p>
            <a:pPr lvl="1"/>
            <a:r>
              <a:rPr lang="en-US" sz="1600" dirty="0" smtClean="0"/>
              <a:t>Distribution Power Flow software is in its formative state</a:t>
            </a:r>
          </a:p>
          <a:p>
            <a:r>
              <a:rPr lang="en-US" sz="2000" dirty="0" smtClean="0"/>
              <a:t>Process and Policy</a:t>
            </a:r>
          </a:p>
          <a:p>
            <a:pPr lvl="1"/>
            <a:r>
              <a:rPr lang="en-US" sz="1600" dirty="0"/>
              <a:t>Distribution models become more critical</a:t>
            </a:r>
          </a:p>
          <a:p>
            <a:pPr lvl="1"/>
            <a:r>
              <a:rPr lang="en-US" sz="1600" dirty="0" smtClean="0"/>
              <a:t>Technology </a:t>
            </a:r>
            <a:r>
              <a:rPr lang="en-US" sz="1600" dirty="0"/>
              <a:t>rapidly </a:t>
            </a:r>
            <a:r>
              <a:rPr lang="en-US" sz="1600" dirty="0" smtClean="0"/>
              <a:t>evolving</a:t>
            </a:r>
            <a:endParaRPr lang="en-US" sz="1600" dirty="0"/>
          </a:p>
          <a:p>
            <a:pPr lvl="1"/>
            <a:r>
              <a:rPr lang="en-US" sz="1600" dirty="0" smtClean="0"/>
              <a:t>Addressing emerging </a:t>
            </a:r>
            <a:r>
              <a:rPr lang="en-US" sz="1600" dirty="0"/>
              <a:t>i</a:t>
            </a:r>
            <a:r>
              <a:rPr lang="en-US" sz="1600" dirty="0" smtClean="0"/>
              <a:t>ssues </a:t>
            </a:r>
          </a:p>
          <a:p>
            <a:pPr lvl="1"/>
            <a:r>
              <a:rPr lang="en-US" sz="1600" dirty="0" smtClean="0"/>
              <a:t>Translating distribution into transmission planning</a:t>
            </a:r>
          </a:p>
          <a:p>
            <a:pPr lvl="1"/>
            <a:r>
              <a:rPr lang="en-US" sz="1600" dirty="0" smtClean="0"/>
              <a:t>Pricing structures drive certain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810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 margins </a:t>
            </a:r>
            <a:r>
              <a:rPr lang="en-US" sz="2400" dirty="0"/>
              <a:t>for </a:t>
            </a:r>
            <a:r>
              <a:rPr lang="en-US" sz="2400" dirty="0" smtClean="0"/>
              <a:t> distribution planning</a:t>
            </a:r>
          </a:p>
          <a:p>
            <a:r>
              <a:rPr lang="en-US" sz="2400" dirty="0"/>
              <a:t>Identification of relevant </a:t>
            </a:r>
            <a:r>
              <a:rPr lang="en-US" sz="2400" dirty="0" smtClean="0"/>
              <a:t>costs, risks, benefits</a:t>
            </a:r>
            <a:endParaRPr lang="en-US" sz="2400" dirty="0"/>
          </a:p>
          <a:p>
            <a:r>
              <a:rPr lang="en-US" sz="2400" dirty="0" smtClean="0"/>
              <a:t>Maintain focus </a:t>
            </a:r>
            <a:r>
              <a:rPr lang="en-US" sz="2400" dirty="0"/>
              <a:t>on </a:t>
            </a:r>
            <a:r>
              <a:rPr lang="en-US" sz="2400" dirty="0" smtClean="0"/>
              <a:t>industry developments </a:t>
            </a:r>
          </a:p>
          <a:p>
            <a:pPr lvl="1"/>
            <a:r>
              <a:rPr lang="en-US" sz="2000" dirty="0" smtClean="0"/>
              <a:t>Modeling </a:t>
            </a:r>
            <a:r>
              <a:rPr lang="en-US" sz="2000" dirty="0"/>
              <a:t>tool </a:t>
            </a:r>
            <a:r>
              <a:rPr lang="en-US" sz="2000" dirty="0" smtClean="0"/>
              <a:t>developments in </a:t>
            </a:r>
            <a:r>
              <a:rPr lang="en-US" sz="2000" dirty="0"/>
              <a:t>p</a:t>
            </a:r>
            <a:r>
              <a:rPr lang="en-US" sz="2000" dirty="0" smtClean="0"/>
              <a:t>ower </a:t>
            </a:r>
            <a:r>
              <a:rPr lang="en-US" sz="2000" dirty="0"/>
              <a:t>flow software</a:t>
            </a:r>
          </a:p>
          <a:p>
            <a:pPr lvl="1"/>
            <a:r>
              <a:rPr lang="en-US" sz="2000" dirty="0"/>
              <a:t>Greater data needs now and in the future</a:t>
            </a:r>
          </a:p>
          <a:p>
            <a:pPr lvl="1"/>
            <a:r>
              <a:rPr lang="en-US" sz="2000" dirty="0"/>
              <a:t>Integration and interfaces between data sources and data uses is critical to ensure proper answers are developed</a:t>
            </a:r>
          </a:p>
          <a:p>
            <a:r>
              <a:rPr lang="en-US" sz="2400" dirty="0" smtClean="0"/>
              <a:t>Distribution models and application become </a:t>
            </a:r>
            <a:r>
              <a:rPr lang="en-US" sz="2400" dirty="0"/>
              <a:t>more </a:t>
            </a:r>
            <a:r>
              <a:rPr lang="en-US" sz="2400" dirty="0" smtClean="0"/>
              <a:t>critical</a:t>
            </a:r>
          </a:p>
          <a:p>
            <a:r>
              <a:rPr lang="en-US" sz="2400" dirty="0" smtClean="0"/>
              <a:t>T&amp;D Planning and the IRP</a:t>
            </a:r>
          </a:p>
          <a:p>
            <a:pPr lvl="1"/>
            <a:r>
              <a:rPr lang="en-US" sz="2000" dirty="0" smtClean="0"/>
              <a:t>Distinct and Separate Requirements</a:t>
            </a:r>
          </a:p>
        </p:txBody>
      </p:sp>
    </p:spTree>
    <p:extLst>
      <p:ext uri="{BB962C8B-B14F-4D97-AF65-F5344CB8AC3E}">
        <p14:creationId xmlns:p14="http://schemas.microsoft.com/office/powerpoint/2010/main" val="7569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Pacific Power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Kevin Putnam, Director-Field Engineering and Area Planning</a:t>
            </a:r>
          </a:p>
          <a:p>
            <a:r>
              <a:rPr lang="en-US" altLang="en-US" sz="2400" dirty="0"/>
              <a:t>Scott Beyer, Director-Transmission Planning</a:t>
            </a:r>
          </a:p>
          <a:p>
            <a:r>
              <a:rPr lang="en-US" altLang="en-US" sz="2400" dirty="0" smtClean="0"/>
              <a:t>Heide Caswell, Director-T&amp;D Asset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Electric T&amp;D Planning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Define</a:t>
            </a:r>
          </a:p>
          <a:p>
            <a:pPr lvl="1"/>
            <a:r>
              <a:rPr lang="en-US" altLang="en-US" sz="2000" dirty="0"/>
              <a:t>Tools</a:t>
            </a:r>
          </a:p>
          <a:p>
            <a:pPr lvl="1"/>
            <a:r>
              <a:rPr lang="en-US" altLang="en-US" sz="2000" dirty="0" smtClean="0"/>
              <a:t>Process</a:t>
            </a:r>
          </a:p>
          <a:p>
            <a:pPr lvl="1"/>
            <a:r>
              <a:rPr lang="en-US" altLang="en-US" sz="2000" dirty="0" smtClean="0"/>
              <a:t>Solution Selection</a:t>
            </a:r>
          </a:p>
          <a:p>
            <a:pPr lvl="1"/>
            <a:r>
              <a:rPr lang="en-US" altLang="en-US" sz="2000" dirty="0" smtClean="0"/>
              <a:t>Examples/Experiences</a:t>
            </a:r>
          </a:p>
          <a:p>
            <a:pPr lvl="2"/>
            <a:r>
              <a:rPr lang="en-US" altLang="en-US" sz="1600" dirty="0" smtClean="0"/>
              <a:t>DER Screening Tool</a:t>
            </a:r>
          </a:p>
          <a:p>
            <a:pPr lvl="2"/>
            <a:r>
              <a:rPr lang="en-US" altLang="en-US" sz="1600" dirty="0" smtClean="0"/>
              <a:t>Energy Storage</a:t>
            </a:r>
          </a:p>
          <a:p>
            <a:pPr lvl="2"/>
            <a:r>
              <a:rPr lang="en-US" altLang="en-US" sz="1600" dirty="0" smtClean="0"/>
              <a:t>Simplified California DRP</a:t>
            </a:r>
            <a:endParaRPr lang="en-US" altLang="en-US" sz="1600" dirty="0"/>
          </a:p>
          <a:p>
            <a:r>
              <a:rPr lang="en-US" altLang="en-US" sz="2400" dirty="0"/>
              <a:t>Challenges</a:t>
            </a:r>
          </a:p>
          <a:p>
            <a:r>
              <a:rPr lang="en-US" sz="2400" dirty="0" smtClean="0"/>
              <a:t>Moving Forward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Planning Study (5 year)</a:t>
            </a:r>
          </a:p>
          <a:p>
            <a:pPr lvl="1"/>
            <a:r>
              <a:rPr lang="en-US" dirty="0" smtClean="0"/>
              <a:t>Less than 35kV</a:t>
            </a:r>
          </a:p>
          <a:p>
            <a:pPr lvl="1"/>
            <a:r>
              <a:rPr lang="en-US" dirty="0" smtClean="0"/>
              <a:t>Distribution Substation Getaway to End of Feeder</a:t>
            </a:r>
          </a:p>
          <a:p>
            <a:r>
              <a:rPr lang="en-US" dirty="0" smtClean="0"/>
              <a:t>Area Planning Study (10 year)</a:t>
            </a:r>
          </a:p>
          <a:p>
            <a:pPr lvl="1"/>
            <a:r>
              <a:rPr lang="en-US" dirty="0" smtClean="0"/>
              <a:t>Distribution Substations</a:t>
            </a:r>
          </a:p>
          <a:p>
            <a:pPr lvl="1"/>
            <a:r>
              <a:rPr lang="en-US" dirty="0" smtClean="0"/>
              <a:t>Sub-Transmission</a:t>
            </a:r>
          </a:p>
          <a:p>
            <a:pPr lvl="1"/>
            <a:r>
              <a:rPr lang="en-US" dirty="0" smtClean="0"/>
              <a:t>Transmission</a:t>
            </a:r>
          </a:p>
          <a:p>
            <a:r>
              <a:rPr lang="en-US" dirty="0" smtClean="0"/>
              <a:t>Transmission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Transmission</a:t>
            </a:r>
          </a:p>
          <a:p>
            <a:pPr lvl="1"/>
            <a:r>
              <a:rPr lang="en-US" sz="1400" dirty="0"/>
              <a:t>Production cost model (GRIDVIEW)</a:t>
            </a:r>
          </a:p>
          <a:p>
            <a:pPr lvl="1"/>
            <a:r>
              <a:rPr lang="en-US" sz="1400" dirty="0"/>
              <a:t>Power flow model (</a:t>
            </a:r>
            <a:r>
              <a:rPr lang="en-US" sz="1400" dirty="0" smtClean="0"/>
              <a:t>PSS/E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SCADA</a:t>
            </a:r>
          </a:p>
          <a:p>
            <a:pPr lvl="1"/>
            <a:r>
              <a:rPr lang="en-US" sz="1400" dirty="0"/>
              <a:t>PI Historian</a:t>
            </a:r>
          </a:p>
          <a:p>
            <a:r>
              <a:rPr lang="en-US" sz="2400" dirty="0"/>
              <a:t>Distribution</a:t>
            </a:r>
          </a:p>
          <a:p>
            <a:pPr lvl="1"/>
            <a:r>
              <a:rPr lang="en-US" sz="1400" dirty="0"/>
              <a:t>Power flow model (CYME)</a:t>
            </a:r>
          </a:p>
          <a:p>
            <a:pPr lvl="1"/>
            <a:r>
              <a:rPr lang="en-US" sz="1400" dirty="0" smtClean="0"/>
              <a:t>CYME </a:t>
            </a:r>
            <a:r>
              <a:rPr lang="en-US" sz="1400" dirty="0"/>
              <a:t>Gateway (Data)</a:t>
            </a:r>
          </a:p>
          <a:p>
            <a:pPr lvl="1"/>
            <a:r>
              <a:rPr lang="en-US" sz="1400" dirty="0"/>
              <a:t>Reliability </a:t>
            </a:r>
            <a:r>
              <a:rPr lang="en-US" sz="1400" dirty="0" smtClean="0"/>
              <a:t>model (GREATER, FIRE)</a:t>
            </a:r>
            <a:endParaRPr lang="en-US" sz="1400" dirty="0"/>
          </a:p>
          <a:p>
            <a:pPr lvl="1"/>
            <a:r>
              <a:rPr lang="en-US" sz="1400" dirty="0" smtClean="0"/>
              <a:t>SCADA</a:t>
            </a:r>
            <a:endParaRPr lang="en-US" sz="1400" dirty="0"/>
          </a:p>
          <a:p>
            <a:pPr lvl="1"/>
            <a:r>
              <a:rPr lang="en-US" sz="1400" dirty="0"/>
              <a:t>PI Historian</a:t>
            </a:r>
          </a:p>
          <a:p>
            <a:pPr lvl="1"/>
            <a:r>
              <a:rPr lang="en-US" sz="1400" dirty="0" smtClean="0"/>
              <a:t>DER </a:t>
            </a:r>
            <a:r>
              <a:rPr lang="en-US" sz="1400" dirty="0"/>
              <a:t>Screening tool</a:t>
            </a:r>
          </a:p>
          <a:p>
            <a:r>
              <a:rPr lang="en-US" sz="2400" dirty="0" smtClean="0"/>
              <a:t>Customer</a:t>
            </a:r>
            <a:endParaRPr lang="en-US" sz="2400" dirty="0"/>
          </a:p>
          <a:p>
            <a:pPr lvl="1"/>
            <a:r>
              <a:rPr lang="en-US" sz="1400" dirty="0" smtClean="0"/>
              <a:t>Production/load resource </a:t>
            </a:r>
            <a:r>
              <a:rPr lang="en-US" sz="1400" dirty="0"/>
              <a:t>meters</a:t>
            </a:r>
          </a:p>
          <a:p>
            <a:pPr lvl="1"/>
            <a:r>
              <a:rPr lang="en-US" sz="1400" dirty="0"/>
              <a:t>AMI meters (in certain jurisdictions)</a:t>
            </a:r>
          </a:p>
          <a:p>
            <a:endParaRPr lang="en-US" dirty="0"/>
          </a:p>
        </p:txBody>
      </p:sp>
      <p:pic>
        <p:nvPicPr>
          <p:cNvPr id="10242" name="Picture 2" descr="C:\Users\p09183\AppData\Local\Microsoft\Windows\Temporary Internet Files\Content.Outlook\CW5G7ZGK\CYME 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00" y="2401433"/>
            <a:ext cx="4474134" cy="32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drives the need?</a:t>
            </a:r>
          </a:p>
          <a:p>
            <a:pPr lvl="1"/>
            <a:r>
              <a:rPr lang="en-US" dirty="0" smtClean="0"/>
              <a:t>New Customer Uses</a:t>
            </a:r>
            <a:endParaRPr lang="en-US" dirty="0"/>
          </a:p>
          <a:p>
            <a:pPr lvl="1"/>
            <a:r>
              <a:rPr lang="en-US" dirty="0" smtClean="0"/>
              <a:t>Enhance </a:t>
            </a:r>
            <a:r>
              <a:rPr lang="en-US" dirty="0"/>
              <a:t>system capacity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system reliability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work required by mandates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/>
              <a:t>equipment/modernize grid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Planning-Process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8" y="1600200"/>
            <a:ext cx="81169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Planning Information</a:t>
            </a:r>
          </a:p>
          <a:p>
            <a:r>
              <a:rPr lang="en-US" dirty="0" smtClean="0"/>
              <a:t>Improve System Operation</a:t>
            </a:r>
          </a:p>
          <a:p>
            <a:r>
              <a:rPr lang="en-US" dirty="0" smtClean="0"/>
              <a:t>Modernize the Energy Grid</a:t>
            </a:r>
          </a:p>
          <a:p>
            <a:r>
              <a:rPr lang="en-US" dirty="0" smtClean="0"/>
              <a:t>Enhance System Capacity</a:t>
            </a:r>
          </a:p>
          <a:p>
            <a:r>
              <a:rPr lang="en-US" dirty="0" smtClean="0"/>
              <a:t>Customer Solutions</a:t>
            </a:r>
          </a:p>
          <a:p>
            <a:r>
              <a:rPr lang="en-US" dirty="0" smtClean="0"/>
              <a:t>Utilize Advanced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Power Smart Grid Report 9/1/2016</a:t>
            </a:r>
          </a:p>
          <a:p>
            <a:pPr lvl="1"/>
            <a:r>
              <a:rPr lang="en-US" dirty="0" smtClean="0"/>
              <a:t>DER Template Discussion (pages 14,15)</a:t>
            </a:r>
          </a:p>
          <a:p>
            <a:pPr lvl="1"/>
            <a:r>
              <a:rPr lang="en-US" dirty="0" smtClean="0"/>
              <a:t>Appendix E DER Template (pages 46-63)</a:t>
            </a:r>
          </a:p>
          <a:p>
            <a:pPr lvl="2"/>
            <a:r>
              <a:rPr lang="en-US" dirty="0" smtClean="0"/>
              <a:t>Solar</a:t>
            </a:r>
          </a:p>
          <a:p>
            <a:pPr lvl="2"/>
            <a:r>
              <a:rPr lang="en-US" dirty="0" smtClean="0"/>
              <a:t>Solar and Energy Storage</a:t>
            </a:r>
          </a:p>
          <a:p>
            <a:pPr lvl="2"/>
            <a:r>
              <a:rPr lang="en-US" dirty="0" smtClean="0"/>
              <a:t>DSM Alternative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0" y="3357160"/>
            <a:ext cx="2185126" cy="280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2017-03-08T08:00:00+00:00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96" ma:contentTypeDescription="" ma:contentTypeScope="" ma:versionID="859932ca5db3606b7b7f561acaa4d8e2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DCFF8-8403-4E00-9015-99A1F92BC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A874E-A0D6-492A-BEDE-36C7D4E5E425}"/>
</file>

<file path=customXml/itemProps3.xml><?xml version="1.0" encoding="utf-8"?>
<ds:datastoreItem xmlns:ds="http://schemas.openxmlformats.org/officeDocument/2006/customXml" ds:itemID="{DACFF02F-9997-4453-89C6-28DEC1B920F0}">
  <ds:schemaRefs>
    <ds:schemaRef ds:uri="http://purl.org/dc/terms/"/>
    <ds:schemaRef ds:uri="6a7bd91e-004b-490a-8704-e368d63d59a0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930AD4E-1FBC-4EDE-8A40-B0AB87D479CF}"/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436</Words>
  <Application>Microsoft Office PowerPoint</Application>
  <PresentationFormat>On-screen Show (4:3)</PresentationFormat>
  <Paragraphs>112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ヒラギノ角ゴ Pro W3</vt:lpstr>
      <vt:lpstr>Office Theme</vt:lpstr>
      <vt:lpstr>WUTC Workshop Docket U-161024</vt:lpstr>
      <vt:lpstr>Pacific Power</vt:lpstr>
      <vt:lpstr>Agenda</vt:lpstr>
      <vt:lpstr>Electric T&amp;D Planning-Define</vt:lpstr>
      <vt:lpstr>Electric T&amp;D Planning-Tools</vt:lpstr>
      <vt:lpstr>Electric T&amp;D Planning</vt:lpstr>
      <vt:lpstr>Electric T&amp;D Planning-Process</vt:lpstr>
      <vt:lpstr>Electric T&amp;D Planning-Solutions</vt:lpstr>
      <vt:lpstr>Electric T&amp;D Planning-Screening</vt:lpstr>
      <vt:lpstr>Electric T&amp;D Planning-Storage</vt:lpstr>
      <vt:lpstr>DRP Experience</vt:lpstr>
      <vt:lpstr>DRP Experience</vt:lpstr>
      <vt:lpstr>DRP Experience</vt:lpstr>
      <vt:lpstr>Planning Challenges in the Future</vt:lpstr>
      <vt:lpstr>Challenges</vt:lpstr>
      <vt:lpstr>Moving Forward</vt:lpstr>
    </vt:vector>
  </TitlesOfParts>
  <Company>RIESTER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38</dc:creator>
  <cp:lastModifiedBy>Kredel, Ashley (UTC)</cp:lastModifiedBy>
  <cp:revision>85</cp:revision>
  <cp:lastPrinted>2017-03-08T19:29:56Z</cp:lastPrinted>
  <dcterms:created xsi:type="dcterms:W3CDTF">2010-10-13T18:29:50Z</dcterms:created>
  <dcterms:modified xsi:type="dcterms:W3CDTF">2017-03-09T00:06:28Z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