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3.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2.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22.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1.xml" ContentType="application/vnd.openxmlformats-officedocument.presentationml.slideLayout+xml"/>
  <Override PartName="/ppt/notesSlides/notesSlide2.xml" ContentType="application/vnd.openxmlformats-officedocument.presentationml.notesSlide+xml"/>
  <Override PartName="/ppt/slideLayouts/slideLayout26.xml" ContentType="application/vnd.openxmlformats-officedocument.presentationml.slideLayout+xml"/>
  <Override PartName="/ppt/notesSlides/notesSlide1.xml" ContentType="application/vnd.openxmlformats-officedocument.presentationml.notesSlide+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23.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4.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5" r:id="rId1"/>
    <p:sldMasterId id="2147483669" r:id="rId2"/>
  </p:sldMasterIdLst>
  <p:notesMasterIdLst>
    <p:notesMasterId r:id="rId17"/>
  </p:notesMasterIdLst>
  <p:handoutMasterIdLst>
    <p:handoutMasterId r:id="rId18"/>
  </p:handoutMasterIdLst>
  <p:sldIdLst>
    <p:sldId id="256" r:id="rId3"/>
    <p:sldId id="443" r:id="rId4"/>
    <p:sldId id="442" r:id="rId5"/>
    <p:sldId id="444" r:id="rId6"/>
    <p:sldId id="445" r:id="rId7"/>
    <p:sldId id="446" r:id="rId8"/>
    <p:sldId id="447" r:id="rId9"/>
    <p:sldId id="448" r:id="rId10"/>
    <p:sldId id="449" r:id="rId11"/>
    <p:sldId id="450" r:id="rId12"/>
    <p:sldId id="451" r:id="rId13"/>
    <p:sldId id="452" r:id="rId14"/>
    <p:sldId id="453" r:id="rId15"/>
    <p:sldId id="454" r:id="rId16"/>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6609" autoAdjust="0"/>
    <p:restoredTop sz="95229" autoAdjust="0"/>
  </p:normalViewPr>
  <p:slideViewPr>
    <p:cSldViewPr>
      <p:cViewPr>
        <p:scale>
          <a:sx n="66" d="100"/>
          <a:sy n="66" d="100"/>
        </p:scale>
        <p:origin x="-2004" y="-27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66" d="100"/>
          <a:sy n="66" d="100"/>
        </p:scale>
        <p:origin x="-2424" y="-58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26" Type="http://schemas.openxmlformats.org/officeDocument/2006/relationships/customXml" Target="../customXml/item4.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customXml" Target="../customXml/item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76803" name="Rectangle 3"/>
          <p:cNvSpPr>
            <a:spLocks noGrp="1" noChangeArrowheads="1"/>
          </p:cNvSpPr>
          <p:nvPr>
            <p:ph type="dt" sz="quarter"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8159DB48-C05D-4D27-B027-17F955EEE0A2}" type="datetimeFigureOut">
              <a:rPr lang="en-US"/>
              <a:pPr>
                <a:defRPr/>
              </a:pPr>
              <a:t>2/27/2012</a:t>
            </a:fld>
            <a:endParaRPr lang="en-US"/>
          </a:p>
        </p:txBody>
      </p:sp>
      <p:sp>
        <p:nvSpPr>
          <p:cNvPr id="76804" name="Rectangle 4"/>
          <p:cNvSpPr>
            <a:spLocks noGrp="1" noChangeArrowheads="1"/>
          </p:cNvSpPr>
          <p:nvPr>
            <p:ph type="ftr" sz="quarter" idx="2"/>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6805" name="Rectangle 5"/>
          <p:cNvSpPr>
            <a:spLocks noGrp="1" noChangeArrowheads="1"/>
          </p:cNvSpPr>
          <p:nvPr>
            <p:ph type="sldNum" sz="quarter" idx="3"/>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23B6DDC-22C2-4482-BCD5-CAA80332E67C}" type="slidenum">
              <a:rPr lang="en-US"/>
              <a:pPr>
                <a:defRPr/>
              </a:pPr>
              <a:t>‹#›</a:t>
            </a:fld>
            <a:endParaRPr lang="en-US"/>
          </a:p>
        </p:txBody>
      </p:sp>
    </p:spTree>
    <p:extLst>
      <p:ext uri="{BB962C8B-B14F-4D97-AF65-F5344CB8AC3E}">
        <p14:creationId xmlns:p14="http://schemas.microsoft.com/office/powerpoint/2010/main" val="3910744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41987"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174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41989"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990"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41991"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A240A3AC-BE3F-40F5-B508-00132F1EE91A}" type="slidenum">
              <a:rPr lang="en-US"/>
              <a:pPr>
                <a:defRPr/>
              </a:pPr>
              <a:t>‹#›</a:t>
            </a:fld>
            <a:endParaRPr lang="en-US"/>
          </a:p>
        </p:txBody>
      </p:sp>
    </p:spTree>
    <p:extLst>
      <p:ext uri="{BB962C8B-B14F-4D97-AF65-F5344CB8AC3E}">
        <p14:creationId xmlns:p14="http://schemas.microsoft.com/office/powerpoint/2010/main" val="3607935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p:spPr>
        <p:txBody>
          <a:bodyPr/>
          <a:lstStyle/>
          <a:p>
            <a:fld id="{9ED30C0B-7579-4792-84F1-02A5714559FE}" type="slidenum">
              <a:rPr lang="en-US" smtClean="0"/>
              <a:pPr/>
              <a:t>1</a:t>
            </a:fld>
            <a:endParaRPr lang="en-US" smtClean="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noTextEdit="1"/>
          </p:cNvSpPr>
          <p:nvPr>
            <p:ph type="sldImg"/>
          </p:nvPr>
        </p:nvSpPr>
        <p:spPr>
          <a:ln/>
        </p:spPr>
      </p:sp>
      <p:sp>
        <p:nvSpPr>
          <p:cNvPr id="37890" name="Notes Placeholder 2"/>
          <p:cNvSpPr>
            <a:spLocks noGrp="1"/>
          </p:cNvSpPr>
          <p:nvPr>
            <p:ph type="body" idx="1"/>
          </p:nvPr>
        </p:nvSpPr>
        <p:spPr>
          <a:noFill/>
          <a:ln/>
        </p:spPr>
        <p:txBody>
          <a:bodyPr/>
          <a:lstStyle/>
          <a:p>
            <a:endParaRPr lang="en-US" smtClean="0"/>
          </a:p>
        </p:txBody>
      </p:sp>
      <p:sp>
        <p:nvSpPr>
          <p:cNvPr id="37891" name="Slide Number Placeholder 3"/>
          <p:cNvSpPr>
            <a:spLocks noGrp="1"/>
          </p:cNvSpPr>
          <p:nvPr>
            <p:ph type="sldNum" sz="quarter" idx="5"/>
          </p:nvPr>
        </p:nvSpPr>
        <p:spPr>
          <a:noFill/>
        </p:spPr>
        <p:txBody>
          <a:bodyPr/>
          <a:lstStyle/>
          <a:p>
            <a:fld id="{F8140379-E623-41A4-8FC9-ED613C5619EB}" type="slidenum">
              <a:rPr lang="en-US" smtClean="0"/>
              <a:pPr/>
              <a:t>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323012" name="Rectangle 4"/>
          <p:cNvSpPr>
            <a:spLocks noGrp="1" noChangeArrowheads="1"/>
          </p:cNvSpPr>
          <p:nvPr>
            <p:ph type="ctrTitle"/>
          </p:nvPr>
        </p:nvSpPr>
        <p:spPr>
          <a:xfrm>
            <a:off x="438150" y="1863725"/>
            <a:ext cx="8172450" cy="1143000"/>
          </a:xfrm>
        </p:spPr>
        <p:txBody>
          <a:bodyPr/>
          <a:lstStyle>
            <a:lvl1pPr>
              <a:defRPr sz="2400">
                <a:solidFill>
                  <a:srgbClr val="00853F"/>
                </a:solidFill>
              </a:defRPr>
            </a:lvl1pPr>
          </a:lstStyle>
          <a:p>
            <a:r>
              <a:rPr lang="en-US"/>
              <a:t>Click to edit Master title style</a:t>
            </a:r>
          </a:p>
        </p:txBody>
      </p:sp>
      <p:sp>
        <p:nvSpPr>
          <p:cNvPr id="1323013" name="Rectangle 5"/>
          <p:cNvSpPr>
            <a:spLocks noGrp="1" noChangeArrowheads="1"/>
          </p:cNvSpPr>
          <p:nvPr>
            <p:ph type="subTitle" idx="1"/>
          </p:nvPr>
        </p:nvSpPr>
        <p:spPr>
          <a:xfrm>
            <a:off x="438150" y="328613"/>
            <a:ext cx="1901825" cy="457200"/>
          </a:xfrm>
        </p:spPr>
        <p:txBody>
          <a:bodyPr/>
          <a:lstStyle>
            <a:lvl1pPr>
              <a:defRPr sz="1200">
                <a:solidFill>
                  <a:srgbClr val="00853F"/>
                </a:solidFill>
              </a:defRPr>
            </a:lvl1pPr>
          </a:lstStyle>
          <a:p>
            <a:r>
              <a:rPr lang="en-US"/>
              <a:t>Click to edit Master subtitle style</a:t>
            </a:r>
          </a:p>
        </p:txBody>
      </p:sp>
      <p:sp>
        <p:nvSpPr>
          <p:cNvPr id="4" name="Rectangle 6"/>
          <p:cNvSpPr>
            <a:spLocks noGrp="1" noChangeArrowheads="1"/>
          </p:cNvSpPr>
          <p:nvPr>
            <p:ph type="ftr" sz="quarter" idx="10"/>
          </p:nvPr>
        </p:nvSpPr>
        <p:spPr/>
        <p:txBody>
          <a:bodyPr/>
          <a:lstStyle>
            <a:lvl1pPr>
              <a:defRPr/>
            </a:lvl1pPr>
          </a:lstStyle>
          <a:p>
            <a:pPr>
              <a:defRPr/>
            </a:pPr>
            <a:endParaRPr lang="en-US"/>
          </a:p>
        </p:txBody>
      </p:sp>
    </p:spTree>
  </p:cSld>
  <p:clrMapOvr>
    <a:masterClrMapping/>
  </p:clrMapOvr>
  <p:transition spd="med">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ln/>
        </p:spPr>
        <p:txBody>
          <a:bodyPr/>
          <a:lstStyle>
            <a:lvl1pPr>
              <a:defRPr/>
            </a:lvl1pPr>
          </a:lstStyle>
          <a:p>
            <a:pPr>
              <a:defRPr/>
            </a:pP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303518BB-ADC8-4687-B0B8-3A49A98D3C10}" type="slidenum">
              <a:rPr lang="en-US"/>
              <a:pPr>
                <a:defRPr/>
              </a:pPr>
              <a:t>‹#›</a:t>
            </a:fld>
            <a:endParaRPr lang="en-US"/>
          </a:p>
        </p:txBody>
      </p:sp>
    </p:spTree>
  </p:cSld>
  <p:clrMapOvr>
    <a:masterClrMapping/>
  </p:clrMapOvr>
  <p:transition spd="med">
    <p:zoom/>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3988"/>
            <a:ext cx="2095500" cy="5256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3988"/>
            <a:ext cx="6134100"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ln/>
        </p:spPr>
        <p:txBody>
          <a:bodyPr/>
          <a:lstStyle>
            <a:lvl1pPr>
              <a:defRPr/>
            </a:lvl1pPr>
          </a:lstStyle>
          <a:p>
            <a:pPr>
              <a:defRPr/>
            </a:pP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4964684F-4B9E-489A-8659-E5789AEC06BD}" type="slidenum">
              <a:rPr lang="en-US"/>
              <a:pPr>
                <a:defRPr/>
              </a:pPr>
              <a:t>‹#›</a:t>
            </a:fld>
            <a:endParaRPr lang="en-US"/>
          </a:p>
        </p:txBody>
      </p:sp>
    </p:spTree>
  </p:cSld>
  <p:clrMapOvr>
    <a:masterClrMapping/>
  </p:clrMapOvr>
  <p:transition spd="med">
    <p:zoom/>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668547" name="Rectangle 3"/>
          <p:cNvSpPr>
            <a:spLocks noGrp="1" noChangeArrowheads="1"/>
          </p:cNvSpPr>
          <p:nvPr>
            <p:ph type="ctrTitle"/>
          </p:nvPr>
        </p:nvSpPr>
        <p:spPr>
          <a:xfrm>
            <a:off x="438150" y="1828800"/>
            <a:ext cx="8172450" cy="1143000"/>
          </a:xfrm>
        </p:spPr>
        <p:txBody>
          <a:bodyPr/>
          <a:lstStyle>
            <a:lvl1pPr>
              <a:defRPr sz="2400">
                <a:solidFill>
                  <a:srgbClr val="00853F"/>
                </a:solidFill>
              </a:defRPr>
            </a:lvl1pPr>
          </a:lstStyle>
          <a:p>
            <a:r>
              <a:rPr lang="en-US"/>
              <a:t>Click to edit Master title style</a:t>
            </a:r>
          </a:p>
        </p:txBody>
      </p:sp>
      <p:sp>
        <p:nvSpPr>
          <p:cNvPr id="2668548" name="Rectangle 4"/>
          <p:cNvSpPr>
            <a:spLocks noGrp="1" noChangeArrowheads="1"/>
          </p:cNvSpPr>
          <p:nvPr>
            <p:ph type="subTitle" idx="1"/>
          </p:nvPr>
        </p:nvSpPr>
        <p:spPr>
          <a:xfrm>
            <a:off x="447675" y="304800"/>
            <a:ext cx="1685925" cy="609600"/>
          </a:xfrm>
        </p:spPr>
        <p:txBody>
          <a:bodyPr/>
          <a:lstStyle>
            <a:lvl1pPr>
              <a:defRPr sz="1200">
                <a:solidFill>
                  <a:srgbClr val="00853F"/>
                </a:solidFill>
              </a:defRPr>
            </a:lvl1pPr>
          </a:lstStyle>
          <a:p>
            <a:r>
              <a:rPr lang="en-US"/>
              <a:t>Click to edit Master subtitle style</a:t>
            </a:r>
          </a:p>
        </p:txBody>
      </p:sp>
    </p:spTree>
  </p:cSld>
  <p:clrMapOvr>
    <a:masterClrMapping/>
  </p:clrMapOvr>
  <p:transition spd="med">
    <p:zoom/>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defRPr sz="1600"/>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C7F7ADA-7797-459A-AA35-405F15D18BAF}" type="slidenum">
              <a:rPr lang="en-US"/>
              <a:pPr>
                <a:defRPr/>
              </a:pPr>
              <a:t>‹#›</a:t>
            </a:fld>
            <a:endParaRPr lang="en-US"/>
          </a:p>
        </p:txBody>
      </p:sp>
    </p:spTree>
  </p:cSld>
  <p:clrMapOvr>
    <a:masterClrMapping/>
  </p:clrMapOvr>
  <p:transition spd="med">
    <p:zoom/>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22A9A521-3167-4AAF-BF04-58B3916BE205}" type="slidenum">
              <a:rPr lang="en-US"/>
              <a:pPr>
                <a:defRPr/>
              </a:pPr>
              <a:t>‹#›</a:t>
            </a:fld>
            <a:endParaRPr lang="en-US"/>
          </a:p>
        </p:txBody>
      </p:sp>
    </p:spTree>
  </p:cSld>
  <p:clrMapOvr>
    <a:masterClrMapping/>
  </p:clrMapOvr>
  <p:transition spd="med">
    <p:zoom/>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1B54FCD5-A0AC-4FE5-B233-E08AABEB639C}" type="slidenum">
              <a:rPr lang="en-US"/>
              <a:pPr>
                <a:defRPr/>
              </a:pPr>
              <a:t>‹#›</a:t>
            </a:fld>
            <a:endParaRPr lang="en-US"/>
          </a:p>
        </p:txBody>
      </p:sp>
    </p:spTree>
  </p:cSld>
  <p:clrMapOvr>
    <a:masterClrMapping/>
  </p:clrMapOvr>
  <p:transition spd="med">
    <p:zoom/>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fld id="{425BC2F9-B47F-435D-91C5-BEAA341587C6}" type="slidenum">
              <a:rPr lang="en-US"/>
              <a:pPr>
                <a:defRPr/>
              </a:pPr>
              <a:t>‹#›</a:t>
            </a:fld>
            <a:endParaRPr lang="en-US"/>
          </a:p>
        </p:txBody>
      </p:sp>
    </p:spTree>
  </p:cSld>
  <p:clrMapOvr>
    <a:masterClrMapping/>
  </p:clrMapOvr>
  <p:transition spd="med">
    <p:zoom/>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fld id="{04F118E9-8A34-4BFA-9736-124519C3DABF}" type="slidenum">
              <a:rPr lang="en-US"/>
              <a:pPr>
                <a:defRPr/>
              </a:pPr>
              <a:t>‹#›</a:t>
            </a:fld>
            <a:endParaRPr lang="en-US"/>
          </a:p>
        </p:txBody>
      </p:sp>
    </p:spTree>
  </p:cSld>
  <p:clrMapOvr>
    <a:masterClrMapping/>
  </p:clrMapOvr>
  <p:transition spd="med">
    <p:zoom/>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a:spLocks noGrp="1" noChangeArrowheads="1"/>
          </p:cNvSpPr>
          <p:nvPr>
            <p:ph type="ftr" sz="quarter" idx="10"/>
          </p:nvPr>
        </p:nvSpPr>
        <p:spPr>
          <a:xfrm>
            <a:off x="2743200" y="6477000"/>
            <a:ext cx="3886200" cy="231775"/>
          </a:xfrm>
        </p:spPr>
        <p:txBody>
          <a:bodyPr/>
          <a:lstStyle>
            <a:lvl1pPr>
              <a:defRPr/>
            </a:lvl1pPr>
          </a:lstStyle>
          <a:p>
            <a:pPr>
              <a:defRPr/>
            </a:pPr>
            <a:r>
              <a:rPr lang="en-US"/>
              <a:t>Highly Confidential, For Internal Use Only, Not for Distribution</a:t>
            </a:r>
          </a:p>
        </p:txBody>
      </p:sp>
      <p:sp>
        <p:nvSpPr>
          <p:cNvPr id="3" name="Rectangle 2"/>
          <p:cNvSpPr>
            <a:spLocks noGrp="1" noChangeArrowheads="1"/>
          </p:cNvSpPr>
          <p:nvPr>
            <p:ph type="sldNum" sz="quarter" idx="11"/>
          </p:nvPr>
        </p:nvSpPr>
        <p:spPr/>
        <p:txBody>
          <a:bodyPr/>
          <a:lstStyle>
            <a:lvl1pPr>
              <a:defRPr/>
            </a:lvl1pPr>
          </a:lstStyle>
          <a:p>
            <a:pPr>
              <a:defRPr/>
            </a:pPr>
            <a:fld id="{C5E2B727-EB70-4A51-B5CE-E3E4173D5ACB}" type="slidenum">
              <a:rPr lang="en-US"/>
              <a:pPr>
                <a:defRPr/>
              </a:pPr>
              <a:t>‹#›</a:t>
            </a:fld>
            <a:endParaRPr lang="en-US"/>
          </a:p>
        </p:txBody>
      </p:sp>
    </p:spTree>
  </p:cSld>
  <p:clrMapOvr>
    <a:masterClrMapping/>
  </p:clrMapOvr>
  <p:transition spd="med">
    <p:zoom/>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4DAF77BD-9D3A-4CCB-A3D8-8F57E2892B6E}" type="slidenum">
              <a:rPr lang="en-US"/>
              <a:pPr>
                <a:defRPr/>
              </a:pPr>
              <a:t>‹#›</a:t>
            </a:fld>
            <a:endParaRPr lang="en-US"/>
          </a:p>
        </p:txBody>
      </p:sp>
    </p:spTree>
  </p:cSld>
  <p:clrMapOvr>
    <a:masterClrMapping/>
  </p:clrMapOvr>
  <p:transition spd="med">
    <p:zoom/>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ln/>
        </p:spPr>
        <p:txBody>
          <a:bodyPr/>
          <a:lstStyle>
            <a:lvl1pPr>
              <a:defRPr/>
            </a:lvl1pPr>
          </a:lstStyle>
          <a:p>
            <a:pPr>
              <a:defRPr/>
            </a:pP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C37DEB65-66EB-4D26-88AF-1F68D202D76D}" type="slidenum">
              <a:rPr lang="en-US"/>
              <a:pPr>
                <a:defRPr/>
              </a:pPr>
              <a:t>‹#›</a:t>
            </a:fld>
            <a:endParaRPr lang="en-US"/>
          </a:p>
        </p:txBody>
      </p:sp>
    </p:spTree>
  </p:cSld>
  <p:clrMapOvr>
    <a:masterClrMapping/>
  </p:clrMapOvr>
  <p:transition spd="med">
    <p:zoom/>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DD1DBEDA-F9FB-4F51-BDE7-997B277A9939}" type="slidenum">
              <a:rPr lang="en-US"/>
              <a:pPr>
                <a:defRPr/>
              </a:pPr>
              <a:t>‹#›</a:t>
            </a:fld>
            <a:endParaRPr lang="en-US"/>
          </a:p>
        </p:txBody>
      </p:sp>
    </p:spTree>
  </p:cSld>
  <p:clrMapOvr>
    <a:masterClrMapping/>
  </p:clrMapOvr>
  <p:transition spd="med">
    <p:zoom/>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02251158-4E86-437B-B898-EBD94270E65A}" type="slidenum">
              <a:rPr lang="en-US"/>
              <a:pPr>
                <a:defRPr/>
              </a:pPr>
              <a:t>‹#›</a:t>
            </a:fld>
            <a:endParaRPr lang="en-US"/>
          </a:p>
        </p:txBody>
      </p:sp>
    </p:spTree>
  </p:cSld>
  <p:clrMapOvr>
    <a:masterClrMapping/>
  </p:clrMapOvr>
  <p:transition spd="med">
    <p:zoom/>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43700" y="153988"/>
            <a:ext cx="2095500" cy="52562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53988"/>
            <a:ext cx="6134100" cy="52562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72081807-6832-4F1C-A3EA-050CB9F0D967}" type="slidenum">
              <a:rPr lang="en-US"/>
              <a:pPr>
                <a:defRPr/>
              </a:pPr>
              <a:t>‹#›</a:t>
            </a:fld>
            <a:endParaRPr lang="en-US"/>
          </a:p>
        </p:txBody>
      </p:sp>
    </p:spTree>
  </p:cSld>
  <p:clrMapOvr>
    <a:masterClrMapping/>
  </p:clrMapOvr>
  <p:transition spd="med">
    <p:zoom/>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53988"/>
            <a:ext cx="8382000" cy="612775"/>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041400"/>
            <a:ext cx="8153400" cy="4368800"/>
          </a:xfrm>
        </p:spPr>
        <p:txBody>
          <a:bodyPr/>
          <a:lstStyle/>
          <a:p>
            <a:pPr lvl="0"/>
            <a:endParaRPr lang="en-US" noProof="0" smtClean="0"/>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143DDD37-8704-4570-B5FA-43464C869793}" type="slidenum">
              <a:rPr lang="en-US"/>
              <a:pPr>
                <a:defRPr/>
              </a:pPr>
              <a:t>‹#›</a:t>
            </a:fld>
            <a:endParaRPr lang="en-US"/>
          </a:p>
        </p:txBody>
      </p:sp>
    </p:spTree>
  </p:cSld>
  <p:clrMapOvr>
    <a:masterClrMapping/>
  </p:clrMapOvr>
  <p:transition spd="med">
    <p:zoom/>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153988"/>
            <a:ext cx="8382000" cy="6127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8153400" cy="210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3302000"/>
            <a:ext cx="8153400" cy="210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DBE6505-EE12-498A-931A-99BAABF1E2EC}" type="slidenum">
              <a:rPr lang="en-US"/>
              <a:pPr>
                <a:defRPr/>
              </a:pPr>
              <a:t>‹#›</a:t>
            </a:fld>
            <a:endParaRPr lang="en-US"/>
          </a:p>
        </p:txBody>
      </p:sp>
    </p:spTree>
  </p:cSld>
  <p:clrMapOvr>
    <a:masterClrMapping/>
  </p:clrMapOvr>
  <p:transition spd="med">
    <p:zoom/>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3988"/>
            <a:ext cx="8382000" cy="6127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041400"/>
            <a:ext cx="4000500" cy="210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302000"/>
            <a:ext cx="4000500" cy="210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165D7E46-1FD5-4CFE-82F4-510DE723791C}" type="slidenum">
              <a:rPr lang="en-US"/>
              <a:pPr>
                <a:defRPr/>
              </a:pPr>
              <a:t>‹#›</a:t>
            </a:fld>
            <a:endParaRPr lang="en-US"/>
          </a:p>
        </p:txBody>
      </p:sp>
    </p:spTree>
  </p:cSld>
  <p:clrMapOvr>
    <a:masterClrMapping/>
  </p:clrMapOvr>
  <p:transition spd="med">
    <p:zoom/>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3988"/>
            <a:ext cx="8382000" cy="6127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41400"/>
            <a:ext cx="4000500" cy="436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58BEF308-F0A2-45B3-8748-5F31414817C0}" type="slidenum">
              <a:rPr lang="en-US"/>
              <a:pPr>
                <a:defRPr/>
              </a:pPr>
              <a:t>‹#›</a:t>
            </a:fld>
            <a:endParaRPr lang="en-US"/>
          </a:p>
        </p:txBody>
      </p:sp>
    </p:spTree>
  </p:cSld>
  <p:clrMapOvr>
    <a:masterClrMapping/>
  </p:clrMapOvr>
  <p:transition spd="med">
    <p:zoom/>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3988"/>
            <a:ext cx="8382000" cy="6127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041400"/>
            <a:ext cx="4000500" cy="4368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10100" y="1041400"/>
            <a:ext cx="4000500" cy="210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10100" y="3302000"/>
            <a:ext cx="4000500" cy="210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0"/>
          </p:nvPr>
        </p:nvSpPr>
        <p:spPr>
          <a:ln/>
        </p:spPr>
        <p:txBody>
          <a:bodyPr/>
          <a:lstStyle>
            <a:lvl1pPr>
              <a:defRPr/>
            </a:lvl1pPr>
          </a:lstStyle>
          <a:p>
            <a:pPr>
              <a:defRPr/>
            </a:pPr>
            <a:endParaRPr lang="en-US"/>
          </a:p>
        </p:txBody>
      </p:sp>
      <p:sp>
        <p:nvSpPr>
          <p:cNvPr id="7" name="Rectangle 6"/>
          <p:cNvSpPr>
            <a:spLocks noGrp="1" noChangeArrowheads="1"/>
          </p:cNvSpPr>
          <p:nvPr>
            <p:ph type="sldNum" sz="quarter" idx="11"/>
          </p:nvPr>
        </p:nvSpPr>
        <p:spPr>
          <a:ln/>
        </p:spPr>
        <p:txBody>
          <a:bodyPr/>
          <a:lstStyle>
            <a:lvl1pPr>
              <a:defRPr/>
            </a:lvl1pPr>
          </a:lstStyle>
          <a:p>
            <a:pPr>
              <a:defRPr/>
            </a:pPr>
            <a:fld id="{F8F3F5C9-D9A0-4CA2-AF00-7F54425FA1DA}" type="slidenum">
              <a:rPr lang="en-US"/>
              <a:pPr>
                <a:defRPr/>
              </a:pPr>
              <a:t>‹#›</a:t>
            </a:fld>
            <a:endParaRPr lang="en-US"/>
          </a:p>
        </p:txBody>
      </p:sp>
    </p:spTree>
  </p:cSld>
  <p:clrMapOvr>
    <a:masterClrMapping/>
  </p:clrMapOvr>
  <p:transition spd="med">
    <p:zoom/>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963FB384-F81D-4E4B-97AB-60965B5FF28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ftr" sz="quarter" idx="10"/>
          </p:nvPr>
        </p:nvSpPr>
        <p:spPr>
          <a:ln/>
        </p:spPr>
        <p:txBody>
          <a:bodyPr/>
          <a:lstStyle>
            <a:lvl1pPr>
              <a:defRPr/>
            </a:lvl1pPr>
          </a:lstStyle>
          <a:p>
            <a:pPr>
              <a:defRPr/>
            </a:pPr>
            <a:endParaRPr lang="en-US"/>
          </a:p>
        </p:txBody>
      </p:sp>
      <p:sp>
        <p:nvSpPr>
          <p:cNvPr id="5" name="Rectangle 7"/>
          <p:cNvSpPr>
            <a:spLocks noGrp="1" noChangeArrowheads="1"/>
          </p:cNvSpPr>
          <p:nvPr>
            <p:ph type="sldNum" sz="quarter" idx="11"/>
          </p:nvPr>
        </p:nvSpPr>
        <p:spPr>
          <a:ln/>
        </p:spPr>
        <p:txBody>
          <a:bodyPr/>
          <a:lstStyle>
            <a:lvl1pPr>
              <a:defRPr/>
            </a:lvl1pPr>
          </a:lstStyle>
          <a:p>
            <a:pPr>
              <a:defRPr/>
            </a:pPr>
            <a:fld id="{AF97E73E-315B-4319-BDB8-EDA9C50B4138}" type="slidenum">
              <a:rPr lang="en-US"/>
              <a:pPr>
                <a:defRPr/>
              </a:pPr>
              <a:t>‹#›</a:t>
            </a:fld>
            <a:endParaRPr lang="en-US"/>
          </a:p>
        </p:txBody>
      </p:sp>
    </p:spTree>
  </p:cSld>
  <p:clrMapOvr>
    <a:masterClrMapping/>
  </p:clrMapOvr>
  <p:transition spd="med">
    <p:zoom/>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041400"/>
            <a:ext cx="4000500" cy="4368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ftr" sz="quarter" idx="10"/>
          </p:nvPr>
        </p:nvSpPr>
        <p:spPr>
          <a:ln/>
        </p:spPr>
        <p:txBody>
          <a:bodyPr/>
          <a:lstStyle>
            <a:lvl1pPr>
              <a:defRPr/>
            </a:lvl1pPr>
          </a:lstStyle>
          <a:p>
            <a:pPr>
              <a:defRPr/>
            </a:pP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015FD37D-3ABB-4C0C-96EE-E576171A2FF4}" type="slidenum">
              <a:rPr lang="en-US"/>
              <a:pPr>
                <a:defRPr/>
              </a:pPr>
              <a:t>‹#›</a:t>
            </a:fld>
            <a:endParaRPr lang="en-US"/>
          </a:p>
        </p:txBody>
      </p:sp>
    </p:spTree>
  </p:cSld>
  <p:clrMapOvr>
    <a:masterClrMapping/>
  </p:clrMapOvr>
  <p:transition spd="med">
    <p:zoom/>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ftr" sz="quarter" idx="10"/>
          </p:nvPr>
        </p:nvSpPr>
        <p:spPr>
          <a:ln/>
        </p:spPr>
        <p:txBody>
          <a:bodyPr/>
          <a:lstStyle>
            <a:lvl1pPr>
              <a:defRPr/>
            </a:lvl1pPr>
          </a:lstStyle>
          <a:p>
            <a:pPr>
              <a:defRPr/>
            </a:pPr>
            <a:endParaRPr lang="en-US"/>
          </a:p>
        </p:txBody>
      </p:sp>
      <p:sp>
        <p:nvSpPr>
          <p:cNvPr id="8" name="Rectangle 7"/>
          <p:cNvSpPr>
            <a:spLocks noGrp="1" noChangeArrowheads="1"/>
          </p:cNvSpPr>
          <p:nvPr>
            <p:ph type="sldNum" sz="quarter" idx="11"/>
          </p:nvPr>
        </p:nvSpPr>
        <p:spPr>
          <a:ln/>
        </p:spPr>
        <p:txBody>
          <a:bodyPr/>
          <a:lstStyle>
            <a:lvl1pPr>
              <a:defRPr/>
            </a:lvl1pPr>
          </a:lstStyle>
          <a:p>
            <a:pPr>
              <a:defRPr/>
            </a:pPr>
            <a:fld id="{16065047-D6D0-431A-8FC8-8C0EB00E2D96}" type="slidenum">
              <a:rPr lang="en-US"/>
              <a:pPr>
                <a:defRPr/>
              </a:pPr>
              <a:t>‹#›</a:t>
            </a:fld>
            <a:endParaRPr lang="en-US"/>
          </a:p>
        </p:txBody>
      </p:sp>
    </p:spTree>
  </p:cSld>
  <p:clrMapOvr>
    <a:masterClrMapping/>
  </p:clrMapOvr>
  <p:transition spd="med">
    <p:zoom/>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ftr" sz="quarter" idx="10"/>
          </p:nvPr>
        </p:nvSpPr>
        <p:spPr>
          <a:ln/>
        </p:spPr>
        <p:txBody>
          <a:bodyPr/>
          <a:lstStyle>
            <a:lvl1pPr>
              <a:defRPr/>
            </a:lvl1pPr>
          </a:lstStyle>
          <a:p>
            <a:pPr>
              <a:defRPr/>
            </a:pPr>
            <a:endParaRPr lang="en-US"/>
          </a:p>
        </p:txBody>
      </p:sp>
      <p:sp>
        <p:nvSpPr>
          <p:cNvPr id="4" name="Rectangle 7"/>
          <p:cNvSpPr>
            <a:spLocks noGrp="1" noChangeArrowheads="1"/>
          </p:cNvSpPr>
          <p:nvPr>
            <p:ph type="sldNum" sz="quarter" idx="11"/>
          </p:nvPr>
        </p:nvSpPr>
        <p:spPr>
          <a:ln/>
        </p:spPr>
        <p:txBody>
          <a:bodyPr/>
          <a:lstStyle>
            <a:lvl1pPr>
              <a:defRPr/>
            </a:lvl1pPr>
          </a:lstStyle>
          <a:p>
            <a:pPr>
              <a:defRPr/>
            </a:pPr>
            <a:fld id="{73D7D83C-7F6B-468D-AECA-47E48FFE3E91}" type="slidenum">
              <a:rPr lang="en-US"/>
              <a:pPr>
                <a:defRPr/>
              </a:pPr>
              <a:t>‹#›</a:t>
            </a:fld>
            <a:endParaRPr lang="en-US"/>
          </a:p>
        </p:txBody>
      </p:sp>
    </p:spTree>
  </p:cSld>
  <p:clrMapOvr>
    <a:masterClrMapping/>
  </p:clrMapOvr>
  <p:transition spd="med">
    <p:zoom/>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ftr" sz="quarter" idx="10"/>
          </p:nvPr>
        </p:nvSpPr>
        <p:spPr>
          <a:ln/>
        </p:spPr>
        <p:txBody>
          <a:bodyPr/>
          <a:lstStyle>
            <a:lvl1pPr>
              <a:defRPr/>
            </a:lvl1pPr>
          </a:lstStyle>
          <a:p>
            <a:pPr>
              <a:defRPr/>
            </a:pPr>
            <a:endParaRPr lang="en-US"/>
          </a:p>
        </p:txBody>
      </p:sp>
      <p:sp>
        <p:nvSpPr>
          <p:cNvPr id="3" name="Rectangle 7"/>
          <p:cNvSpPr>
            <a:spLocks noGrp="1" noChangeArrowheads="1"/>
          </p:cNvSpPr>
          <p:nvPr>
            <p:ph type="sldNum" sz="quarter" idx="11"/>
          </p:nvPr>
        </p:nvSpPr>
        <p:spPr>
          <a:ln/>
        </p:spPr>
        <p:txBody>
          <a:bodyPr/>
          <a:lstStyle>
            <a:lvl1pPr>
              <a:defRPr/>
            </a:lvl1pPr>
          </a:lstStyle>
          <a:p>
            <a:pPr>
              <a:defRPr/>
            </a:pPr>
            <a:fld id="{1B219690-6EBE-4EC3-AFC8-ADD66097D95C}" type="slidenum">
              <a:rPr lang="en-US"/>
              <a:pPr>
                <a:defRPr/>
              </a:pPr>
              <a:t>‹#›</a:t>
            </a:fld>
            <a:endParaRPr lang="en-US"/>
          </a:p>
        </p:txBody>
      </p:sp>
    </p:spTree>
  </p:cSld>
  <p:clrMapOvr>
    <a:masterClrMapping/>
  </p:clrMapOvr>
  <p:transition spd="med">
    <p:zoom/>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F96F8644-A75C-47B2-ACA5-E8E1DAE8CD72}" type="slidenum">
              <a:rPr lang="en-US"/>
              <a:pPr>
                <a:defRPr/>
              </a:pPr>
              <a:t>‹#›</a:t>
            </a:fld>
            <a:endParaRPr lang="en-US"/>
          </a:p>
        </p:txBody>
      </p:sp>
    </p:spTree>
  </p:cSld>
  <p:clrMapOvr>
    <a:masterClrMapping/>
  </p:clrMapOvr>
  <p:transition spd="med">
    <p:zoom/>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ftr" sz="quarter" idx="10"/>
          </p:nvPr>
        </p:nvSpPr>
        <p:spPr>
          <a:ln/>
        </p:spPr>
        <p:txBody>
          <a:bodyPr/>
          <a:lstStyle>
            <a:lvl1pPr>
              <a:defRPr/>
            </a:lvl1pPr>
          </a:lstStyle>
          <a:p>
            <a:pPr>
              <a:defRPr/>
            </a:pPr>
            <a:endParaRPr lang="en-US"/>
          </a:p>
        </p:txBody>
      </p:sp>
      <p:sp>
        <p:nvSpPr>
          <p:cNvPr id="6" name="Rectangle 7"/>
          <p:cNvSpPr>
            <a:spLocks noGrp="1" noChangeArrowheads="1"/>
          </p:cNvSpPr>
          <p:nvPr>
            <p:ph type="sldNum" sz="quarter" idx="11"/>
          </p:nvPr>
        </p:nvSpPr>
        <p:spPr>
          <a:ln/>
        </p:spPr>
        <p:txBody>
          <a:bodyPr/>
          <a:lstStyle>
            <a:lvl1pPr>
              <a:defRPr/>
            </a:lvl1pPr>
          </a:lstStyle>
          <a:p>
            <a:pPr>
              <a:defRPr/>
            </a:pPr>
            <a:fld id="{18966682-F1B7-4DAA-87CA-900916D725D8}" type="slidenum">
              <a:rPr lang="en-US"/>
              <a:pPr>
                <a:defRPr/>
              </a:pPr>
              <a:t>‹#›</a:t>
            </a:fld>
            <a:endParaRPr lang="en-US"/>
          </a:p>
        </p:txBody>
      </p:sp>
    </p:spTree>
  </p:cSld>
  <p:clrMapOvr>
    <a:masterClrMapping/>
  </p:clrMapOvr>
  <p:transition spd="med">
    <p:zoom/>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4"/>
          <p:cNvSpPr>
            <a:spLocks noGrp="1" noChangeArrowheads="1"/>
          </p:cNvSpPr>
          <p:nvPr>
            <p:ph type="title"/>
          </p:nvPr>
        </p:nvSpPr>
        <p:spPr bwMode="auto">
          <a:xfrm>
            <a:off x="457200" y="153988"/>
            <a:ext cx="8382000" cy="612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027" name="Rectangle 5"/>
          <p:cNvSpPr>
            <a:spLocks noGrp="1" noChangeArrowheads="1"/>
          </p:cNvSpPr>
          <p:nvPr>
            <p:ph type="body" idx="1"/>
          </p:nvPr>
        </p:nvSpPr>
        <p:spPr bwMode="auto">
          <a:xfrm>
            <a:off x="457200" y="1041400"/>
            <a:ext cx="8153400" cy="436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321990"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321991" name="Rectangle 7"/>
          <p:cNvSpPr>
            <a:spLocks noGrp="1" noChangeArrowheads="1"/>
          </p:cNvSpPr>
          <p:nvPr>
            <p:ph type="sldNum" sz="quarter" idx="4"/>
          </p:nvPr>
        </p:nvSpPr>
        <p:spPr bwMode="auto">
          <a:xfrm>
            <a:off x="457200" y="6462713"/>
            <a:ext cx="1298575" cy="1651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65F044F9-E7DB-4AC8-92A4-B8A507D5408A}"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8" r:id="rId1"/>
    <p:sldLayoutId id="2147483682" r:id="rId2"/>
    <p:sldLayoutId id="2147483681" r:id="rId3"/>
    <p:sldLayoutId id="2147483680" r:id="rId4"/>
    <p:sldLayoutId id="2147483679" r:id="rId5"/>
    <p:sldLayoutId id="2147483678" r:id="rId6"/>
    <p:sldLayoutId id="2147483677" r:id="rId7"/>
    <p:sldLayoutId id="2147483676" r:id="rId8"/>
    <p:sldLayoutId id="2147483675" r:id="rId9"/>
    <p:sldLayoutId id="2147483674" r:id="rId10"/>
    <p:sldLayoutId id="2147483673" r:id="rId11"/>
  </p:sldLayoutIdLst>
  <p:transition spd="med">
    <p:zoom/>
  </p:transition>
  <p:timing>
    <p:tnLst>
      <p:par>
        <p:cTn id="1" dur="indefinite" restart="never" nodeType="tmRoot"/>
      </p:par>
    </p:tnLst>
  </p:timing>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Arial" charset="0"/>
        </a:defRPr>
      </a:lvl2pPr>
      <a:lvl3pPr algn="l" rtl="0" eaLnBrk="0" fontAlgn="base" hangingPunct="0">
        <a:spcBef>
          <a:spcPct val="0"/>
        </a:spcBef>
        <a:spcAft>
          <a:spcPct val="0"/>
        </a:spcAft>
        <a:defRPr sz="2800">
          <a:solidFill>
            <a:schemeClr val="bg1"/>
          </a:solidFill>
          <a:latin typeface="Arial" charset="0"/>
        </a:defRPr>
      </a:lvl3pPr>
      <a:lvl4pPr algn="l" rtl="0" eaLnBrk="0" fontAlgn="base" hangingPunct="0">
        <a:spcBef>
          <a:spcPct val="0"/>
        </a:spcBef>
        <a:spcAft>
          <a:spcPct val="0"/>
        </a:spcAft>
        <a:defRPr sz="2800">
          <a:solidFill>
            <a:schemeClr val="bg1"/>
          </a:solidFill>
          <a:latin typeface="Arial" charset="0"/>
        </a:defRPr>
      </a:lvl4pPr>
      <a:lvl5pPr algn="l" rtl="0" eaLnBrk="0" fontAlgn="base" hangingPunct="0">
        <a:spcBef>
          <a:spcPct val="0"/>
        </a:spcBef>
        <a:spcAft>
          <a:spcPct val="0"/>
        </a:spcAft>
        <a:defRPr sz="2800">
          <a:solidFill>
            <a:schemeClr val="bg1"/>
          </a:solidFill>
          <a:latin typeface="Arial" charset="0"/>
        </a:defRPr>
      </a:lvl5pPr>
      <a:lvl6pPr marL="457200" algn="l" rtl="0" fontAlgn="base">
        <a:spcBef>
          <a:spcPct val="0"/>
        </a:spcBef>
        <a:spcAft>
          <a:spcPct val="0"/>
        </a:spcAft>
        <a:defRPr sz="2800">
          <a:solidFill>
            <a:schemeClr val="bg1"/>
          </a:solidFill>
          <a:latin typeface="Arial" charset="0"/>
        </a:defRPr>
      </a:lvl6pPr>
      <a:lvl7pPr marL="914400" algn="l" rtl="0" fontAlgn="base">
        <a:spcBef>
          <a:spcPct val="0"/>
        </a:spcBef>
        <a:spcAft>
          <a:spcPct val="0"/>
        </a:spcAft>
        <a:defRPr sz="2800">
          <a:solidFill>
            <a:schemeClr val="bg1"/>
          </a:solidFill>
          <a:latin typeface="Arial" charset="0"/>
        </a:defRPr>
      </a:lvl7pPr>
      <a:lvl8pPr marL="1371600" algn="l" rtl="0" fontAlgn="base">
        <a:spcBef>
          <a:spcPct val="0"/>
        </a:spcBef>
        <a:spcAft>
          <a:spcPct val="0"/>
        </a:spcAft>
        <a:defRPr sz="2800">
          <a:solidFill>
            <a:schemeClr val="bg1"/>
          </a:solidFill>
          <a:latin typeface="Arial" charset="0"/>
        </a:defRPr>
      </a:lvl8pPr>
      <a:lvl9pPr marL="1828800" algn="l" rtl="0" fontAlgn="base">
        <a:spcBef>
          <a:spcPct val="0"/>
        </a:spcBef>
        <a:spcAft>
          <a:spcPct val="0"/>
        </a:spcAft>
        <a:defRPr sz="2800">
          <a:solidFill>
            <a:schemeClr val="bg1"/>
          </a:solidFill>
          <a:latin typeface="Arial"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457200" indent="-165100" algn="l" rtl="0" eaLnBrk="0" fontAlgn="base" hangingPunct="0">
        <a:spcBef>
          <a:spcPct val="20000"/>
        </a:spcBef>
        <a:spcAft>
          <a:spcPct val="0"/>
        </a:spcAft>
        <a:buFont typeface="Arial" charset="0"/>
        <a:buChar char="•"/>
        <a:defRPr sz="2400">
          <a:solidFill>
            <a:schemeClr val="tx1"/>
          </a:solidFill>
          <a:latin typeface="+mn-lt"/>
        </a:defRPr>
      </a:lvl2pPr>
      <a:lvl3pPr marL="800100" indent="-165100" algn="l" rtl="0" eaLnBrk="0" fontAlgn="base" hangingPunct="0">
        <a:spcBef>
          <a:spcPct val="20000"/>
        </a:spcBef>
        <a:spcAft>
          <a:spcPct val="0"/>
        </a:spcAft>
        <a:buFont typeface="Arial" charset="0"/>
        <a:buChar char="-"/>
        <a:defRPr>
          <a:solidFill>
            <a:schemeClr val="tx1"/>
          </a:solidFill>
          <a:latin typeface="+mn-lt"/>
        </a:defRPr>
      </a:lvl3pPr>
      <a:lvl4pPr marL="1257300" indent="-228600" algn="l" rtl="0" eaLnBrk="0" fontAlgn="base" hangingPunct="0">
        <a:spcBef>
          <a:spcPct val="20000"/>
        </a:spcBef>
        <a:spcAft>
          <a:spcPct val="0"/>
        </a:spcAft>
        <a:buFont typeface="Arial" charset="0"/>
        <a:buChar char="–"/>
        <a:defRPr>
          <a:solidFill>
            <a:schemeClr val="tx1"/>
          </a:solidFill>
          <a:latin typeface="+mn-lt"/>
        </a:defRPr>
      </a:lvl4pPr>
      <a:lvl5pPr marL="1600200" indent="-165100" algn="l" rtl="0" eaLnBrk="0" fontAlgn="base" hangingPunct="0">
        <a:spcBef>
          <a:spcPct val="20000"/>
        </a:spcBef>
        <a:spcAft>
          <a:spcPct val="0"/>
        </a:spcAft>
        <a:buFont typeface="Arial" charset="0"/>
        <a:buChar char="▪"/>
        <a:defRPr sz="1200">
          <a:solidFill>
            <a:schemeClr val="tx1"/>
          </a:solidFill>
          <a:latin typeface="+mn-lt"/>
        </a:defRPr>
      </a:lvl5pPr>
      <a:lvl6pPr marL="2057400" indent="-165100" algn="l" rtl="0" fontAlgn="base">
        <a:spcBef>
          <a:spcPct val="20000"/>
        </a:spcBef>
        <a:spcAft>
          <a:spcPct val="0"/>
        </a:spcAft>
        <a:buFont typeface="Arial" charset="0"/>
        <a:buChar char="▪"/>
        <a:defRPr sz="1200">
          <a:solidFill>
            <a:schemeClr val="tx1"/>
          </a:solidFill>
          <a:latin typeface="+mn-lt"/>
        </a:defRPr>
      </a:lvl6pPr>
      <a:lvl7pPr marL="2514600" indent="-165100" algn="l" rtl="0" fontAlgn="base">
        <a:spcBef>
          <a:spcPct val="20000"/>
        </a:spcBef>
        <a:spcAft>
          <a:spcPct val="0"/>
        </a:spcAft>
        <a:buFont typeface="Arial" charset="0"/>
        <a:buChar char="▪"/>
        <a:defRPr sz="1200">
          <a:solidFill>
            <a:schemeClr val="tx1"/>
          </a:solidFill>
          <a:latin typeface="+mn-lt"/>
        </a:defRPr>
      </a:lvl7pPr>
      <a:lvl8pPr marL="2971800" indent="-165100" algn="l" rtl="0" fontAlgn="base">
        <a:spcBef>
          <a:spcPct val="20000"/>
        </a:spcBef>
        <a:spcAft>
          <a:spcPct val="0"/>
        </a:spcAft>
        <a:buFont typeface="Arial" charset="0"/>
        <a:buChar char="▪"/>
        <a:defRPr sz="1200">
          <a:solidFill>
            <a:schemeClr val="tx1"/>
          </a:solidFill>
          <a:latin typeface="+mn-lt"/>
        </a:defRPr>
      </a:lvl8pPr>
      <a:lvl9pPr marL="3429000" indent="-165100" algn="l" rtl="0" fontAlgn="base">
        <a:spcBef>
          <a:spcPct val="20000"/>
        </a:spcBef>
        <a:spcAft>
          <a:spcPct val="0"/>
        </a:spcAft>
        <a:buFont typeface="Arial" charset="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3"/>
          <p:cNvSpPr>
            <a:spLocks noGrp="1" noChangeArrowheads="1"/>
          </p:cNvSpPr>
          <p:nvPr>
            <p:ph type="title"/>
          </p:nvPr>
        </p:nvSpPr>
        <p:spPr bwMode="auto">
          <a:xfrm>
            <a:off x="457200" y="153988"/>
            <a:ext cx="8382000" cy="6127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title style</a:t>
            </a:r>
          </a:p>
        </p:txBody>
      </p:sp>
      <p:sp>
        <p:nvSpPr>
          <p:cNvPr id="13315" name="Rectangle 4"/>
          <p:cNvSpPr>
            <a:spLocks noGrp="1" noChangeArrowheads="1"/>
          </p:cNvSpPr>
          <p:nvPr>
            <p:ph type="body" idx="1"/>
          </p:nvPr>
        </p:nvSpPr>
        <p:spPr bwMode="auto">
          <a:xfrm>
            <a:off x="457200" y="1041400"/>
            <a:ext cx="8153400" cy="4368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667525" name="Rectangle 5"/>
          <p:cNvSpPr>
            <a:spLocks noGrp="1" noChangeArrowheads="1"/>
          </p:cNvSpPr>
          <p:nvPr>
            <p:ph type="ftr" sz="quarter" idx="3"/>
          </p:nvPr>
        </p:nvSpPr>
        <p:spPr bwMode="auto">
          <a:xfrm>
            <a:off x="3124200" y="6462713"/>
            <a:ext cx="2895600" cy="231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US"/>
          </a:p>
        </p:txBody>
      </p:sp>
      <p:sp>
        <p:nvSpPr>
          <p:cNvPr id="2667526" name="Rectangle 6"/>
          <p:cNvSpPr>
            <a:spLocks noGrp="1" noChangeArrowheads="1"/>
          </p:cNvSpPr>
          <p:nvPr>
            <p:ph type="sldNum" sz="quarter" idx="4"/>
          </p:nvPr>
        </p:nvSpPr>
        <p:spPr bwMode="auto">
          <a:xfrm>
            <a:off x="457200" y="6462713"/>
            <a:ext cx="457200" cy="2428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fld id="{DD5B15F4-DC8F-4954-AE3A-D06C3EED2066}"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99" r:id="rId1"/>
    <p:sldLayoutId id="2147483697" r:id="rId2"/>
    <p:sldLayoutId id="2147483696" r:id="rId3"/>
    <p:sldLayoutId id="2147483695" r:id="rId4"/>
    <p:sldLayoutId id="2147483694" r:id="rId5"/>
    <p:sldLayoutId id="2147483693" r:id="rId6"/>
    <p:sldLayoutId id="2147483700" r:id="rId7"/>
    <p:sldLayoutId id="2147483692" r:id="rId8"/>
    <p:sldLayoutId id="2147483691" r:id="rId9"/>
    <p:sldLayoutId id="2147483690" r:id="rId10"/>
    <p:sldLayoutId id="2147483689" r:id="rId11"/>
    <p:sldLayoutId id="2147483688" r:id="rId12"/>
    <p:sldLayoutId id="2147483687" r:id="rId13"/>
    <p:sldLayoutId id="2147483686" r:id="rId14"/>
    <p:sldLayoutId id="2147483685" r:id="rId15"/>
    <p:sldLayoutId id="2147483684" r:id="rId16"/>
    <p:sldLayoutId id="2147483683" r:id="rId17"/>
  </p:sldLayoutIdLst>
  <p:transition spd="med">
    <p:zoom/>
  </p:transition>
  <p:timing>
    <p:tnLst>
      <p:par>
        <p:cTn id="1" dur="indefinite" restart="never" nodeType="tmRoot"/>
      </p:par>
    </p:tnLst>
  </p:timing>
  <p:hf hdr="0" ftr="0" dt="0"/>
  <p:txStyles>
    <p:titleStyle>
      <a:lvl1pPr algn="l" rtl="0" eaLnBrk="0" fontAlgn="base" hangingPunct="0">
        <a:spcBef>
          <a:spcPct val="0"/>
        </a:spcBef>
        <a:spcAft>
          <a:spcPct val="0"/>
        </a:spcAft>
        <a:defRPr sz="2800">
          <a:solidFill>
            <a:schemeClr val="bg1"/>
          </a:solidFill>
          <a:latin typeface="+mj-lt"/>
          <a:ea typeface="+mj-ea"/>
          <a:cs typeface="+mj-cs"/>
        </a:defRPr>
      </a:lvl1pPr>
      <a:lvl2pPr algn="l" rtl="0" eaLnBrk="0" fontAlgn="base" hangingPunct="0">
        <a:spcBef>
          <a:spcPct val="0"/>
        </a:spcBef>
        <a:spcAft>
          <a:spcPct val="0"/>
        </a:spcAft>
        <a:defRPr sz="2800">
          <a:solidFill>
            <a:schemeClr val="bg1"/>
          </a:solidFill>
          <a:latin typeface="Arial" charset="0"/>
        </a:defRPr>
      </a:lvl2pPr>
      <a:lvl3pPr algn="l" rtl="0" eaLnBrk="0" fontAlgn="base" hangingPunct="0">
        <a:spcBef>
          <a:spcPct val="0"/>
        </a:spcBef>
        <a:spcAft>
          <a:spcPct val="0"/>
        </a:spcAft>
        <a:defRPr sz="2800">
          <a:solidFill>
            <a:schemeClr val="bg1"/>
          </a:solidFill>
          <a:latin typeface="Arial" charset="0"/>
        </a:defRPr>
      </a:lvl3pPr>
      <a:lvl4pPr algn="l" rtl="0" eaLnBrk="0" fontAlgn="base" hangingPunct="0">
        <a:spcBef>
          <a:spcPct val="0"/>
        </a:spcBef>
        <a:spcAft>
          <a:spcPct val="0"/>
        </a:spcAft>
        <a:defRPr sz="2800">
          <a:solidFill>
            <a:schemeClr val="bg1"/>
          </a:solidFill>
          <a:latin typeface="Arial" charset="0"/>
        </a:defRPr>
      </a:lvl4pPr>
      <a:lvl5pPr algn="l" rtl="0" eaLnBrk="0" fontAlgn="base" hangingPunct="0">
        <a:spcBef>
          <a:spcPct val="0"/>
        </a:spcBef>
        <a:spcAft>
          <a:spcPct val="0"/>
        </a:spcAft>
        <a:defRPr sz="2800">
          <a:solidFill>
            <a:schemeClr val="bg1"/>
          </a:solidFill>
          <a:latin typeface="Arial" charset="0"/>
        </a:defRPr>
      </a:lvl5pPr>
      <a:lvl6pPr marL="457200" algn="l" rtl="0" fontAlgn="base">
        <a:spcBef>
          <a:spcPct val="0"/>
        </a:spcBef>
        <a:spcAft>
          <a:spcPct val="0"/>
        </a:spcAft>
        <a:defRPr sz="2800">
          <a:solidFill>
            <a:schemeClr val="bg1"/>
          </a:solidFill>
          <a:latin typeface="Arial" charset="0"/>
        </a:defRPr>
      </a:lvl6pPr>
      <a:lvl7pPr marL="914400" algn="l" rtl="0" fontAlgn="base">
        <a:spcBef>
          <a:spcPct val="0"/>
        </a:spcBef>
        <a:spcAft>
          <a:spcPct val="0"/>
        </a:spcAft>
        <a:defRPr sz="2800">
          <a:solidFill>
            <a:schemeClr val="bg1"/>
          </a:solidFill>
          <a:latin typeface="Arial" charset="0"/>
        </a:defRPr>
      </a:lvl7pPr>
      <a:lvl8pPr marL="1371600" algn="l" rtl="0" fontAlgn="base">
        <a:spcBef>
          <a:spcPct val="0"/>
        </a:spcBef>
        <a:spcAft>
          <a:spcPct val="0"/>
        </a:spcAft>
        <a:defRPr sz="2800">
          <a:solidFill>
            <a:schemeClr val="bg1"/>
          </a:solidFill>
          <a:latin typeface="Arial" charset="0"/>
        </a:defRPr>
      </a:lvl8pPr>
      <a:lvl9pPr marL="1828800" algn="l" rtl="0" fontAlgn="base">
        <a:spcBef>
          <a:spcPct val="0"/>
        </a:spcBef>
        <a:spcAft>
          <a:spcPct val="0"/>
        </a:spcAft>
        <a:defRPr sz="2800">
          <a:solidFill>
            <a:schemeClr val="bg1"/>
          </a:solidFill>
          <a:latin typeface="Arial" charset="0"/>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mn-cs"/>
        </a:defRPr>
      </a:lvl1pPr>
      <a:lvl2pPr marL="457200" indent="-165100" algn="l" rtl="0" eaLnBrk="0" fontAlgn="base" hangingPunct="0">
        <a:spcBef>
          <a:spcPct val="20000"/>
        </a:spcBef>
        <a:spcAft>
          <a:spcPct val="0"/>
        </a:spcAft>
        <a:buFont typeface="Arial" charset="0"/>
        <a:buChar char="•"/>
        <a:defRPr sz="1600">
          <a:solidFill>
            <a:schemeClr val="tx1"/>
          </a:solidFill>
          <a:latin typeface="+mn-lt"/>
        </a:defRPr>
      </a:lvl2pPr>
      <a:lvl3pPr marL="800100" indent="-165100" algn="l" rtl="0" eaLnBrk="0" fontAlgn="base" hangingPunct="0">
        <a:spcBef>
          <a:spcPct val="20000"/>
        </a:spcBef>
        <a:spcAft>
          <a:spcPct val="0"/>
        </a:spcAft>
        <a:buFont typeface="Arial" charset="0"/>
        <a:buChar char="-"/>
        <a:defRPr sz="1400">
          <a:solidFill>
            <a:schemeClr val="tx1"/>
          </a:solidFill>
          <a:latin typeface="+mn-lt"/>
        </a:defRPr>
      </a:lvl3pPr>
      <a:lvl4pPr marL="1257300" indent="-228600" algn="l" rtl="0" eaLnBrk="0" fontAlgn="base" hangingPunct="0">
        <a:spcBef>
          <a:spcPct val="20000"/>
        </a:spcBef>
        <a:spcAft>
          <a:spcPct val="0"/>
        </a:spcAft>
        <a:buFont typeface="Arial" charset="0"/>
        <a:buChar char="–"/>
        <a:defRPr sz="1400">
          <a:solidFill>
            <a:schemeClr val="tx1"/>
          </a:solidFill>
          <a:latin typeface="+mn-lt"/>
        </a:defRPr>
      </a:lvl4pPr>
      <a:lvl5pPr marL="1600200" indent="-165100" algn="l" rtl="0" eaLnBrk="0" fontAlgn="base" hangingPunct="0">
        <a:spcBef>
          <a:spcPct val="20000"/>
        </a:spcBef>
        <a:spcAft>
          <a:spcPct val="0"/>
        </a:spcAft>
        <a:buFont typeface="Arial" charset="0"/>
        <a:buChar char="▪"/>
        <a:defRPr sz="1200">
          <a:solidFill>
            <a:schemeClr val="tx1"/>
          </a:solidFill>
          <a:latin typeface="+mn-lt"/>
        </a:defRPr>
      </a:lvl5pPr>
      <a:lvl6pPr marL="2057400" indent="-165100" algn="l" rtl="0" fontAlgn="base">
        <a:spcBef>
          <a:spcPct val="20000"/>
        </a:spcBef>
        <a:spcAft>
          <a:spcPct val="0"/>
        </a:spcAft>
        <a:buFont typeface="Arial" charset="0"/>
        <a:buChar char="▪"/>
        <a:defRPr sz="1200">
          <a:solidFill>
            <a:schemeClr val="tx1"/>
          </a:solidFill>
          <a:latin typeface="+mn-lt"/>
        </a:defRPr>
      </a:lvl6pPr>
      <a:lvl7pPr marL="2514600" indent="-165100" algn="l" rtl="0" fontAlgn="base">
        <a:spcBef>
          <a:spcPct val="20000"/>
        </a:spcBef>
        <a:spcAft>
          <a:spcPct val="0"/>
        </a:spcAft>
        <a:buFont typeface="Arial" charset="0"/>
        <a:buChar char="▪"/>
        <a:defRPr sz="1200">
          <a:solidFill>
            <a:schemeClr val="tx1"/>
          </a:solidFill>
          <a:latin typeface="+mn-lt"/>
        </a:defRPr>
      </a:lvl7pPr>
      <a:lvl8pPr marL="2971800" indent="-165100" algn="l" rtl="0" fontAlgn="base">
        <a:spcBef>
          <a:spcPct val="20000"/>
        </a:spcBef>
        <a:spcAft>
          <a:spcPct val="0"/>
        </a:spcAft>
        <a:buFont typeface="Arial" charset="0"/>
        <a:buChar char="▪"/>
        <a:defRPr sz="1200">
          <a:solidFill>
            <a:schemeClr val="tx1"/>
          </a:solidFill>
          <a:latin typeface="+mn-lt"/>
        </a:defRPr>
      </a:lvl8pPr>
      <a:lvl9pPr marL="3429000" indent="-165100" algn="l" rtl="0" fontAlgn="base">
        <a:spcBef>
          <a:spcPct val="20000"/>
        </a:spcBef>
        <a:spcAft>
          <a:spcPct val="0"/>
        </a:spcAft>
        <a:buFont typeface="Arial" charset="0"/>
        <a:buChar char="▪"/>
        <a:defRPr sz="12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a:spLocks noGrp="1" noChangeArrowheads="1"/>
          </p:cNvSpPr>
          <p:nvPr>
            <p:ph type="ctrTitle"/>
          </p:nvPr>
        </p:nvSpPr>
        <p:spPr>
          <a:xfrm>
            <a:off x="609600" y="1219200"/>
            <a:ext cx="8096250" cy="1905000"/>
          </a:xfrm>
        </p:spPr>
        <p:txBody>
          <a:bodyPr/>
          <a:lstStyle/>
          <a:p>
            <a:pPr eaLnBrk="1" hangingPunct="1"/>
            <a:r>
              <a:rPr lang="en-US" sz="2800" b="1" smtClean="0">
                <a:solidFill>
                  <a:schemeClr val="tx1"/>
                </a:solidFill>
              </a:rPr>
              <a:t>Summary and State Implications</a:t>
            </a:r>
            <a:br>
              <a:rPr lang="en-US" sz="2800" b="1" smtClean="0">
                <a:solidFill>
                  <a:schemeClr val="tx1"/>
                </a:solidFill>
              </a:rPr>
            </a:br>
            <a:r>
              <a:rPr lang="en-US" sz="2800" b="1" smtClean="0">
                <a:solidFill>
                  <a:schemeClr val="tx1"/>
                </a:solidFill>
              </a:rPr>
              <a:t>FCC Report and Order and Further Notice of Proposed Rulemaking</a:t>
            </a:r>
            <a:br>
              <a:rPr lang="en-US" sz="2800" b="1" smtClean="0">
                <a:solidFill>
                  <a:schemeClr val="tx1"/>
                </a:solidFill>
              </a:rPr>
            </a:br>
            <a:endParaRPr lang="en-US" sz="2800" smtClean="0">
              <a:solidFill>
                <a:schemeClr val="tx1"/>
              </a:solidFill>
            </a:endParaRPr>
          </a:p>
        </p:txBody>
      </p:sp>
      <p:sp>
        <p:nvSpPr>
          <p:cNvPr id="33794" name="Rectangle 3"/>
          <p:cNvSpPr>
            <a:spLocks noGrp="1" noChangeArrowheads="1"/>
          </p:cNvSpPr>
          <p:nvPr>
            <p:ph type="subTitle" idx="1"/>
          </p:nvPr>
        </p:nvSpPr>
        <p:spPr>
          <a:xfrm>
            <a:off x="4876800" y="3581400"/>
            <a:ext cx="3276600" cy="1752600"/>
          </a:xfrm>
        </p:spPr>
        <p:txBody>
          <a:bodyPr/>
          <a:lstStyle/>
          <a:p>
            <a:pPr marL="0" indent="0" eaLnBrk="1" hangingPunct="1">
              <a:lnSpc>
                <a:spcPct val="90000"/>
              </a:lnSpc>
            </a:pPr>
            <a:r>
              <a:rPr lang="en-US" sz="2400" b="1" i="1" smtClean="0">
                <a:solidFill>
                  <a:schemeClr val="tx1"/>
                </a:solidFill>
              </a:rPr>
              <a:t>CenturyLink</a:t>
            </a:r>
          </a:p>
          <a:p>
            <a:pPr marL="0" indent="0" eaLnBrk="1" hangingPunct="1">
              <a:lnSpc>
                <a:spcPct val="90000"/>
              </a:lnSpc>
            </a:pPr>
            <a:endParaRPr lang="en-US" sz="2400" b="1" i="1" smtClean="0">
              <a:solidFill>
                <a:schemeClr val="tx1"/>
              </a:solidFill>
            </a:endParaRPr>
          </a:p>
          <a:p>
            <a:pPr marL="0" indent="0" eaLnBrk="1" hangingPunct="1">
              <a:lnSpc>
                <a:spcPct val="90000"/>
              </a:lnSpc>
            </a:pPr>
            <a:r>
              <a:rPr lang="en-US" sz="2400" b="1" i="1" smtClean="0">
                <a:solidFill>
                  <a:schemeClr val="tx1"/>
                </a:solidFill>
              </a:rPr>
              <a:t>February 28, 2012</a:t>
            </a:r>
          </a:p>
        </p:txBody>
      </p:sp>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le 1"/>
          <p:cNvSpPr>
            <a:spLocks noGrp="1"/>
          </p:cNvSpPr>
          <p:nvPr>
            <p:ph type="title"/>
          </p:nvPr>
        </p:nvSpPr>
        <p:spPr>
          <a:xfrm>
            <a:off x="457200" y="228600"/>
            <a:ext cx="8382000" cy="612775"/>
          </a:xfrm>
        </p:spPr>
        <p:txBody>
          <a:bodyPr/>
          <a:lstStyle/>
          <a:p>
            <a:r>
              <a:rPr lang="en-US" smtClean="0">
                <a:solidFill>
                  <a:schemeClr val="tx1"/>
                </a:solidFill>
              </a:rPr>
              <a:t>Intercarrier Compensation Reform: Summary</a:t>
            </a:r>
          </a:p>
        </p:txBody>
      </p:sp>
      <p:sp>
        <p:nvSpPr>
          <p:cNvPr id="45058" name="Content Placeholder 2"/>
          <p:cNvSpPr>
            <a:spLocks noGrp="1"/>
          </p:cNvSpPr>
          <p:nvPr>
            <p:ph idx="1"/>
          </p:nvPr>
        </p:nvSpPr>
        <p:spPr>
          <a:xfrm>
            <a:off x="381000" y="914400"/>
            <a:ext cx="8458200" cy="5562600"/>
          </a:xfrm>
        </p:spPr>
        <p:txBody>
          <a:bodyPr/>
          <a:lstStyle/>
          <a:p>
            <a:r>
              <a:rPr lang="en-US" sz="2000" smtClean="0"/>
              <a:t>The FCC order sets forth several Intercarrier Compensation (ICC) reforms:</a:t>
            </a:r>
          </a:p>
          <a:p>
            <a:pPr>
              <a:buFontTx/>
              <a:buChar char="•"/>
            </a:pPr>
            <a:r>
              <a:rPr lang="en-US" sz="2000" smtClean="0"/>
              <a:t>The FCC adopted rules to address phantom traffic and access stimulation to address longstanding arbitrage issues.</a:t>
            </a:r>
          </a:p>
          <a:p>
            <a:pPr>
              <a:buFontTx/>
              <a:buChar char="•"/>
            </a:pPr>
            <a:r>
              <a:rPr lang="en-US" sz="2000" smtClean="0"/>
              <a:t>The order also determines that IP non-local traffic is subject to interstate access charges beginning January 1, 2012. It made no determination regarding the traffic prior to that date. </a:t>
            </a:r>
          </a:p>
          <a:p>
            <a:pPr>
              <a:buFontTx/>
              <a:buChar char="•"/>
            </a:pPr>
            <a:r>
              <a:rPr lang="en-US" sz="2000" smtClean="0"/>
              <a:t>The FCC issues a reconsideration order establishing bill and keep as the default rate for all intra-MTA traffic exchange with CMRS providers starting July 1, 2012.</a:t>
            </a:r>
          </a:p>
          <a:p>
            <a:pPr>
              <a:buFontTx/>
              <a:buChar char="•"/>
            </a:pPr>
            <a:r>
              <a:rPr lang="en-US" sz="2000" smtClean="0"/>
              <a:t>Interstate and </a:t>
            </a:r>
            <a:r>
              <a:rPr lang="en-US" sz="2000" u="sng" smtClean="0"/>
              <a:t>intrastate</a:t>
            </a:r>
            <a:r>
              <a:rPr lang="en-US" sz="2000" smtClean="0"/>
              <a:t> switched access charges are defined as reciprocal compensation subject to the FCC authority under the Telecom Act and a default rate transition is set in motion. </a:t>
            </a:r>
          </a:p>
          <a:p>
            <a:pPr>
              <a:buFontTx/>
              <a:buChar char="•"/>
            </a:pPr>
            <a:r>
              <a:rPr lang="en-US" sz="2000" smtClean="0"/>
              <a:t>Default access charges remain tariffed but negotiated agreements are acceptable.</a:t>
            </a:r>
          </a:p>
          <a:p>
            <a:pPr>
              <a:buFontTx/>
              <a:buChar char="•"/>
            </a:pPr>
            <a:r>
              <a:rPr lang="en-US" sz="2000" smtClean="0"/>
              <a:t>NOTE:  AT&amp;T and CenturyLink have both filed limited appeals of the order and will participate in the case at the 10</a:t>
            </a:r>
            <a:r>
              <a:rPr lang="en-US" sz="2000" baseline="30000" smtClean="0"/>
              <a:t>th</a:t>
            </a:r>
            <a:r>
              <a:rPr lang="en-US" sz="2000" smtClean="0"/>
              <a:t> circuit in Denver, CO.</a:t>
            </a:r>
          </a:p>
        </p:txBody>
      </p:sp>
      <p:sp>
        <p:nvSpPr>
          <p:cNvPr id="45059" name="Slide Number Placeholder 3"/>
          <p:cNvSpPr>
            <a:spLocks noGrp="1"/>
          </p:cNvSpPr>
          <p:nvPr>
            <p:ph type="sldNum" sz="quarter" idx="11"/>
          </p:nvPr>
        </p:nvSpPr>
        <p:spPr>
          <a:noFill/>
        </p:spPr>
        <p:txBody>
          <a:bodyPr/>
          <a:lstStyle/>
          <a:p>
            <a:fld id="{69990140-9CE6-475D-912A-76E12F2B6FF3}" type="slidenum">
              <a:rPr lang="en-US" smtClean="0"/>
              <a:pPr/>
              <a:t>10</a:t>
            </a:fld>
            <a:endParaRPr lang="en-US" smtClean="0"/>
          </a:p>
        </p:txBody>
      </p:sp>
    </p:spTree>
  </p:cSld>
  <p:clrMapOvr>
    <a:masterClrMapping/>
  </p:clrMapOvr>
  <p:transition spd="med">
    <p:zo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le 1"/>
          <p:cNvSpPr>
            <a:spLocks noGrp="1"/>
          </p:cNvSpPr>
          <p:nvPr>
            <p:ph type="title"/>
          </p:nvPr>
        </p:nvSpPr>
        <p:spPr/>
        <p:txBody>
          <a:bodyPr/>
          <a:lstStyle/>
          <a:p>
            <a:r>
              <a:rPr lang="en-US" smtClean="0">
                <a:solidFill>
                  <a:schemeClr val="tx1"/>
                </a:solidFill>
              </a:rPr>
              <a:t>ICC Reform: Switched Access Charge Transition</a:t>
            </a:r>
          </a:p>
        </p:txBody>
      </p:sp>
      <p:sp>
        <p:nvSpPr>
          <p:cNvPr id="46082" name="Content Placeholder 2"/>
          <p:cNvSpPr>
            <a:spLocks noGrp="1"/>
          </p:cNvSpPr>
          <p:nvPr>
            <p:ph idx="1"/>
          </p:nvPr>
        </p:nvSpPr>
        <p:spPr/>
        <p:txBody>
          <a:bodyPr/>
          <a:lstStyle/>
          <a:p>
            <a:pPr>
              <a:buFontTx/>
              <a:buChar char="•"/>
            </a:pPr>
            <a:r>
              <a:rPr lang="en-US" sz="2000" smtClean="0"/>
              <a:t>All interstate and intrastate switched access charged are capped as of the effective date of the FCC rules; December 29, 2011. </a:t>
            </a:r>
          </a:p>
          <a:p>
            <a:pPr>
              <a:buFontTx/>
              <a:buChar char="•"/>
            </a:pPr>
            <a:r>
              <a:rPr lang="en-US" sz="2000" smtClean="0"/>
              <a:t>Default Intrastate terminating switched access charges are transitioned to parity with interstate in two steps; July 1, 2012 and July 1, 2013. </a:t>
            </a:r>
          </a:p>
          <a:p>
            <a:pPr>
              <a:buFontTx/>
              <a:buChar char="•"/>
            </a:pPr>
            <a:r>
              <a:rPr lang="en-US" sz="2000" smtClean="0"/>
              <a:t>Once parity is reached, Interstate and intrastate terminating switched access default charges for the majority of the elements are subsequently transitioned to bill and keep over the following four years. </a:t>
            </a:r>
          </a:p>
          <a:p>
            <a:pPr>
              <a:buFontTx/>
              <a:buChar char="•"/>
            </a:pPr>
            <a:r>
              <a:rPr lang="en-US" sz="2000" smtClean="0"/>
              <a:t>Disposition of the remaining access elements is the subject of a FNPRM at the FCC. </a:t>
            </a:r>
          </a:p>
        </p:txBody>
      </p:sp>
      <p:sp>
        <p:nvSpPr>
          <p:cNvPr id="46083" name="Slide Number Placeholder 3"/>
          <p:cNvSpPr>
            <a:spLocks noGrp="1"/>
          </p:cNvSpPr>
          <p:nvPr>
            <p:ph type="sldNum" sz="quarter" idx="11"/>
          </p:nvPr>
        </p:nvSpPr>
        <p:spPr>
          <a:noFill/>
        </p:spPr>
        <p:txBody>
          <a:bodyPr/>
          <a:lstStyle/>
          <a:p>
            <a:fld id="{F8F3631F-4A6B-4152-892D-17DB00EEB4F5}" type="slidenum">
              <a:rPr lang="en-US" smtClean="0"/>
              <a:pPr/>
              <a:t>11</a:t>
            </a:fld>
            <a:endParaRPr lang="en-US" smtClean="0"/>
          </a:p>
        </p:txBody>
      </p:sp>
    </p:spTree>
  </p:cSld>
  <p:clrMapOvr>
    <a:masterClrMapping/>
  </p:clrMapOvr>
  <p:transition spd="med">
    <p:zoom/>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le 1"/>
          <p:cNvSpPr>
            <a:spLocks noGrp="1"/>
          </p:cNvSpPr>
          <p:nvPr>
            <p:ph type="title"/>
          </p:nvPr>
        </p:nvSpPr>
        <p:spPr/>
        <p:txBody>
          <a:bodyPr/>
          <a:lstStyle/>
          <a:p>
            <a:r>
              <a:rPr lang="en-US" smtClean="0">
                <a:solidFill>
                  <a:schemeClr val="tx1"/>
                </a:solidFill>
              </a:rPr>
              <a:t>ICC Reform: State Roles</a:t>
            </a:r>
            <a:r>
              <a:rPr lang="en-US" smtClean="0"/>
              <a:t>	</a:t>
            </a:r>
          </a:p>
        </p:txBody>
      </p:sp>
      <p:sp>
        <p:nvSpPr>
          <p:cNvPr id="47106" name="Content Placeholder 2"/>
          <p:cNvSpPr>
            <a:spLocks noGrp="1"/>
          </p:cNvSpPr>
          <p:nvPr>
            <p:ph idx="1"/>
          </p:nvPr>
        </p:nvSpPr>
        <p:spPr/>
        <p:txBody>
          <a:bodyPr/>
          <a:lstStyle/>
          <a:p>
            <a:pPr>
              <a:buFontTx/>
              <a:buChar char="•"/>
            </a:pPr>
            <a:r>
              <a:rPr lang="en-US" sz="2000" smtClean="0"/>
              <a:t>Default intrastate switched access rates remain in intrastate tariffs throughout the transition.</a:t>
            </a:r>
          </a:p>
          <a:p>
            <a:pPr>
              <a:buFontTx/>
              <a:buChar char="•"/>
            </a:pPr>
            <a:r>
              <a:rPr lang="en-US" sz="2000" smtClean="0"/>
              <a:t>States should review intrastate switched access reductions through the transition to ensure compliance with the FCC rules for default  intrastate switched access charges. </a:t>
            </a:r>
          </a:p>
          <a:p>
            <a:pPr>
              <a:buFontTx/>
              <a:buChar char="•"/>
            </a:pPr>
            <a:r>
              <a:rPr lang="en-US" sz="2000" smtClean="0"/>
              <a:t>Initial intrastate tariffs will be filed pursuant to state rules to be effective July 1, 2012.</a:t>
            </a:r>
          </a:p>
          <a:p>
            <a:pPr>
              <a:buFontTx/>
              <a:buChar char="•"/>
            </a:pPr>
            <a:r>
              <a:rPr lang="en-US" sz="2000" smtClean="0"/>
              <a:t>Intrastate tariffs will be updated to address the applicability of interstate access charges to IP-traffic. </a:t>
            </a:r>
          </a:p>
          <a:p>
            <a:pPr>
              <a:buFontTx/>
              <a:buChar char="•"/>
            </a:pPr>
            <a:r>
              <a:rPr lang="en-US" sz="2000" smtClean="0"/>
              <a:t>Incumbent providers will need maximum flexibility to adjust to significant switched access reductions to ensure there is no consumer or investment harm. </a:t>
            </a:r>
          </a:p>
        </p:txBody>
      </p:sp>
      <p:sp>
        <p:nvSpPr>
          <p:cNvPr id="47107" name="Slide Number Placeholder 3"/>
          <p:cNvSpPr>
            <a:spLocks noGrp="1"/>
          </p:cNvSpPr>
          <p:nvPr>
            <p:ph type="sldNum" sz="quarter" idx="11"/>
          </p:nvPr>
        </p:nvSpPr>
        <p:spPr>
          <a:noFill/>
        </p:spPr>
        <p:txBody>
          <a:bodyPr/>
          <a:lstStyle/>
          <a:p>
            <a:fld id="{F5179E1B-DB3B-47B2-8413-9CA2199579D1}" type="slidenum">
              <a:rPr lang="en-US" smtClean="0"/>
              <a:pPr/>
              <a:t>12</a:t>
            </a:fld>
            <a:endParaRPr lang="en-US" smtClean="0"/>
          </a:p>
        </p:txBody>
      </p:sp>
    </p:spTree>
  </p:cSld>
  <p:clrMapOvr>
    <a:masterClrMapping/>
  </p:clrMapOvr>
  <p:transition spd="med">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le 1"/>
          <p:cNvSpPr>
            <a:spLocks noGrp="1"/>
          </p:cNvSpPr>
          <p:nvPr>
            <p:ph type="title"/>
          </p:nvPr>
        </p:nvSpPr>
        <p:spPr/>
        <p:txBody>
          <a:bodyPr/>
          <a:lstStyle/>
          <a:p>
            <a:r>
              <a:rPr lang="en-US" smtClean="0">
                <a:solidFill>
                  <a:schemeClr val="tx1"/>
                </a:solidFill>
              </a:rPr>
              <a:t>Retail Customer Impacts</a:t>
            </a:r>
          </a:p>
        </p:txBody>
      </p:sp>
      <p:sp>
        <p:nvSpPr>
          <p:cNvPr id="48130" name="Content Placeholder 2"/>
          <p:cNvSpPr>
            <a:spLocks noGrp="1"/>
          </p:cNvSpPr>
          <p:nvPr>
            <p:ph idx="1"/>
          </p:nvPr>
        </p:nvSpPr>
        <p:spPr>
          <a:xfrm>
            <a:off x="381000" y="1041400"/>
            <a:ext cx="8305800" cy="5207000"/>
          </a:xfrm>
        </p:spPr>
        <p:txBody>
          <a:bodyPr/>
          <a:lstStyle/>
          <a:p>
            <a:pPr>
              <a:buFontTx/>
              <a:buChar char="•"/>
            </a:pPr>
            <a:r>
              <a:rPr lang="en-US" sz="2000" smtClean="0"/>
              <a:t>The FCC has placed a strict overall budget on the CAF support program to limit increases in the Federal USF contributions. </a:t>
            </a:r>
          </a:p>
          <a:p>
            <a:pPr>
              <a:buFontTx/>
              <a:buChar char="•"/>
            </a:pPr>
            <a:r>
              <a:rPr lang="en-US" sz="2000" smtClean="0"/>
              <a:t>Beginning July 1, 2012 carriers will be allowed to recover a portion of the lost ICC revenues through a transitional end user charge and, in some cases, additional USF support. </a:t>
            </a:r>
          </a:p>
          <a:p>
            <a:pPr>
              <a:buFontTx/>
              <a:buChar char="•"/>
            </a:pPr>
            <a:r>
              <a:rPr lang="en-US" sz="2000" smtClean="0"/>
              <a:t>The Access Recover Charge (ARC) will be calculated separately and likely combined with the SLC for billing purposes.  </a:t>
            </a:r>
          </a:p>
          <a:p>
            <a:pPr>
              <a:buFontTx/>
              <a:buChar char="•"/>
            </a:pPr>
            <a:r>
              <a:rPr lang="en-US" sz="2000" smtClean="0"/>
              <a:t>For residential and single line businesses the ARC can increase no more than $0.50 per year up to $2.50. </a:t>
            </a:r>
          </a:p>
          <a:p>
            <a:pPr>
              <a:buFontTx/>
              <a:buChar char="•"/>
            </a:pPr>
            <a:r>
              <a:rPr lang="en-US" sz="2000" smtClean="0"/>
              <a:t>A residential rate cap of $30, inclusive of basic service and mandatory fees, also constrains the level of the ARC [pending PFR]. </a:t>
            </a:r>
          </a:p>
          <a:p>
            <a:pPr>
              <a:buFontTx/>
              <a:buChar char="•"/>
            </a:pPr>
            <a:r>
              <a:rPr lang="en-US" sz="2000" smtClean="0"/>
              <a:t>The multi-line business ARC can increase no more than $1 per year, up to a maximum of $5, with the SLC+ARC no greater than $12.20. </a:t>
            </a:r>
          </a:p>
          <a:p>
            <a:pPr>
              <a:buFontTx/>
              <a:buChar char="•"/>
            </a:pPr>
            <a:r>
              <a:rPr lang="en-US" sz="2000" smtClean="0"/>
              <a:t>Additional PFR item seeks reconsideration of “collected revenues” instead of “billed revenues.”</a:t>
            </a:r>
          </a:p>
        </p:txBody>
      </p:sp>
      <p:sp>
        <p:nvSpPr>
          <p:cNvPr id="48131" name="Slide Number Placeholder 3"/>
          <p:cNvSpPr>
            <a:spLocks noGrp="1"/>
          </p:cNvSpPr>
          <p:nvPr>
            <p:ph type="sldNum" sz="quarter" idx="11"/>
          </p:nvPr>
        </p:nvSpPr>
        <p:spPr>
          <a:noFill/>
        </p:spPr>
        <p:txBody>
          <a:bodyPr/>
          <a:lstStyle/>
          <a:p>
            <a:fld id="{2A3D8F55-13EB-4CF9-8767-69534DE7BE21}" type="slidenum">
              <a:rPr lang="en-US" smtClean="0"/>
              <a:pPr/>
              <a:t>13</a:t>
            </a:fld>
            <a:endParaRPr lang="en-US" smtClean="0"/>
          </a:p>
        </p:txBody>
      </p:sp>
    </p:spTree>
  </p:cSld>
  <p:clrMapOvr>
    <a:masterClrMapping/>
  </p:clrMapOvr>
  <p:transition spd="med">
    <p:zoom/>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le 1"/>
          <p:cNvSpPr>
            <a:spLocks noGrp="1"/>
          </p:cNvSpPr>
          <p:nvPr>
            <p:ph type="title"/>
          </p:nvPr>
        </p:nvSpPr>
        <p:spPr/>
        <p:txBody>
          <a:bodyPr/>
          <a:lstStyle/>
          <a:p>
            <a:r>
              <a:rPr lang="en-US" smtClean="0">
                <a:solidFill>
                  <a:schemeClr val="tx1"/>
                </a:solidFill>
              </a:rPr>
              <a:t>Conclusion</a:t>
            </a:r>
          </a:p>
        </p:txBody>
      </p:sp>
      <p:sp>
        <p:nvSpPr>
          <p:cNvPr id="49154" name="Content Placeholder 2"/>
          <p:cNvSpPr>
            <a:spLocks noGrp="1"/>
          </p:cNvSpPr>
          <p:nvPr>
            <p:ph idx="1"/>
          </p:nvPr>
        </p:nvSpPr>
        <p:spPr>
          <a:xfrm>
            <a:off x="457200" y="838200"/>
            <a:ext cx="8153400" cy="4572000"/>
          </a:xfrm>
        </p:spPr>
        <p:txBody>
          <a:bodyPr/>
          <a:lstStyle/>
          <a:p>
            <a:pPr>
              <a:buFontTx/>
              <a:buChar char="•"/>
            </a:pPr>
            <a:r>
              <a:rPr lang="en-US" sz="2000" smtClean="0"/>
              <a:t>The FCC order is highly detailed and touches on many policy issues that are important to state policymakers.</a:t>
            </a:r>
          </a:p>
          <a:p>
            <a:pPr>
              <a:buFontTx/>
              <a:buChar char="•"/>
            </a:pPr>
            <a:r>
              <a:rPr lang="en-US" sz="2000" smtClean="0"/>
              <a:t>States have a key role in the reform process. </a:t>
            </a:r>
          </a:p>
          <a:p>
            <a:pPr>
              <a:buFontTx/>
              <a:buChar char="•"/>
            </a:pPr>
            <a:r>
              <a:rPr lang="en-US" sz="2000" smtClean="0"/>
              <a:t>The intent of the order is to simplify the existing intercarrier compensation system while advancing the goals of the National Broadband Plan by making broadband  service available in unserved and underserved high-cost markets. </a:t>
            </a:r>
          </a:p>
          <a:p>
            <a:pPr>
              <a:buFontTx/>
              <a:buChar char="•"/>
            </a:pPr>
            <a:r>
              <a:rPr lang="en-US" sz="2000" smtClean="0"/>
              <a:t>State voice service requirements, including COLR, are not preempted so states must carefully examine their high cost support mechanisms, regulatory requirements, and competitive policies to ensure that any mandates are properly supported and that there is competitive equity among providers. </a:t>
            </a:r>
          </a:p>
          <a:p>
            <a:pPr>
              <a:buFontTx/>
              <a:buChar char="•"/>
            </a:pPr>
            <a:r>
              <a:rPr lang="en-US" sz="2000" smtClean="0"/>
              <a:t>We commit to working with Commission staff on how the order impacts individual states. </a:t>
            </a:r>
            <a:endParaRPr lang="en-US" smtClean="0"/>
          </a:p>
        </p:txBody>
      </p:sp>
      <p:sp>
        <p:nvSpPr>
          <p:cNvPr id="49155" name="Slide Number Placeholder 3"/>
          <p:cNvSpPr>
            <a:spLocks noGrp="1"/>
          </p:cNvSpPr>
          <p:nvPr>
            <p:ph type="sldNum" sz="quarter" idx="11"/>
          </p:nvPr>
        </p:nvSpPr>
        <p:spPr>
          <a:noFill/>
        </p:spPr>
        <p:txBody>
          <a:bodyPr/>
          <a:lstStyle/>
          <a:p>
            <a:fld id="{D4889383-953E-43D8-8352-CC0685DE8720}" type="slidenum">
              <a:rPr lang="en-US" smtClean="0"/>
              <a:pPr/>
              <a:t>14</a:t>
            </a:fld>
            <a:endParaRPr lang="en-US" smtClean="0"/>
          </a:p>
        </p:txBody>
      </p:sp>
    </p:spTree>
  </p:cSld>
  <p:clrMapOvr>
    <a:masterClrMapping/>
  </p:clrMapOvr>
  <p:transition spd="med">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p:txBody>
          <a:bodyPr/>
          <a:lstStyle/>
          <a:p>
            <a:r>
              <a:rPr lang="en-US" smtClean="0">
                <a:solidFill>
                  <a:schemeClr val="tx1"/>
                </a:solidFill>
              </a:rPr>
              <a:t>Introduction</a:t>
            </a:r>
          </a:p>
        </p:txBody>
      </p:sp>
      <p:sp>
        <p:nvSpPr>
          <p:cNvPr id="35842" name="Content Placeholder 2"/>
          <p:cNvSpPr>
            <a:spLocks noGrp="1"/>
          </p:cNvSpPr>
          <p:nvPr>
            <p:ph idx="1"/>
          </p:nvPr>
        </p:nvSpPr>
        <p:spPr>
          <a:xfrm>
            <a:off x="609600" y="914400"/>
            <a:ext cx="7924800" cy="5029200"/>
          </a:xfrm>
        </p:spPr>
        <p:txBody>
          <a:bodyPr/>
          <a:lstStyle/>
          <a:p>
            <a:pPr>
              <a:buFontTx/>
              <a:buChar char="•"/>
            </a:pPr>
            <a:r>
              <a:rPr lang="en-US" sz="2000" smtClean="0"/>
              <a:t>We welcome the opportunity to provide Commission staff with an overview of the order and of the state role under the FCC-ordered changes. With such a lengthy and significant order, we continue the process of review and may have additional insight and reaction in the future.</a:t>
            </a:r>
          </a:p>
          <a:p>
            <a:pPr>
              <a:buFontTx/>
              <a:buChar char="•"/>
            </a:pPr>
            <a:r>
              <a:rPr lang="en-US" sz="2000" smtClean="0"/>
              <a:t>Much of the regulatory and implementation activity associated with the changes falls to the states and we look forward to working closely with Commission staff to interpret and implement the order. </a:t>
            </a:r>
          </a:p>
          <a:p>
            <a:pPr>
              <a:buFontTx/>
              <a:buChar char="•"/>
            </a:pPr>
            <a:r>
              <a:rPr lang="en-US" sz="2000" smtClean="0"/>
              <a:t>This overview generally addresses the FCC order as it applies to us and other companies that are price cap regulated at the federal level. </a:t>
            </a:r>
          </a:p>
          <a:p>
            <a:pPr>
              <a:buFontTx/>
              <a:buChar char="•"/>
            </a:pPr>
            <a:endParaRPr lang="en-US" smtClean="0"/>
          </a:p>
        </p:txBody>
      </p:sp>
      <p:sp>
        <p:nvSpPr>
          <p:cNvPr id="35843" name="Slide Number Placeholder 3"/>
          <p:cNvSpPr>
            <a:spLocks noGrp="1"/>
          </p:cNvSpPr>
          <p:nvPr>
            <p:ph type="sldNum" sz="quarter" idx="11"/>
          </p:nvPr>
        </p:nvSpPr>
        <p:spPr>
          <a:noFill/>
        </p:spPr>
        <p:txBody>
          <a:bodyPr/>
          <a:lstStyle/>
          <a:p>
            <a:fld id="{72E2F119-0160-424C-83B0-34410E3EDC1D}" type="slidenum">
              <a:rPr lang="en-US" smtClean="0"/>
              <a:pPr/>
              <a:t>2</a:t>
            </a:fld>
            <a:endParaRPr lang="en-US" smtClean="0"/>
          </a:p>
        </p:txBody>
      </p:sp>
    </p:spTree>
  </p:cSld>
  <p:clrMapOvr>
    <a:masterClrMapping/>
  </p:clrMapOvr>
  <p:transition spd="med">
    <p:zoom/>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1"/>
          <p:cNvSpPr>
            <a:spLocks noGrp="1"/>
          </p:cNvSpPr>
          <p:nvPr>
            <p:ph type="title"/>
          </p:nvPr>
        </p:nvSpPr>
        <p:spPr/>
        <p:txBody>
          <a:bodyPr/>
          <a:lstStyle/>
          <a:p>
            <a:r>
              <a:rPr lang="en-US" smtClean="0">
                <a:solidFill>
                  <a:schemeClr val="tx1"/>
                </a:solidFill>
              </a:rPr>
              <a:t>Federal Universal Service Principles Expanded to Explicitly Support Broadband</a:t>
            </a:r>
          </a:p>
        </p:txBody>
      </p:sp>
      <p:sp>
        <p:nvSpPr>
          <p:cNvPr id="36866" name="Content Placeholder 2"/>
          <p:cNvSpPr>
            <a:spLocks noGrp="1"/>
          </p:cNvSpPr>
          <p:nvPr>
            <p:ph idx="1"/>
          </p:nvPr>
        </p:nvSpPr>
        <p:spPr>
          <a:xfrm>
            <a:off x="304800" y="1041400"/>
            <a:ext cx="8458200" cy="4826000"/>
          </a:xfrm>
        </p:spPr>
        <p:txBody>
          <a:bodyPr/>
          <a:lstStyle/>
          <a:p>
            <a:pPr marL="685800">
              <a:buFontTx/>
              <a:buChar char="•"/>
            </a:pPr>
            <a:r>
              <a:rPr lang="en-US" sz="2000" smtClean="0"/>
              <a:t>The FCC created a new Universal Service Principle under Section 254(b): “Support for Advanced Services – Universal Service support should be directed where possible to networks that provide advance services, as well as voice services.”</a:t>
            </a:r>
          </a:p>
          <a:p>
            <a:pPr marL="685800">
              <a:buFontTx/>
              <a:buChar char="•"/>
            </a:pPr>
            <a:r>
              <a:rPr lang="en-US" sz="2000" smtClean="0"/>
              <a:t>The FCC did not add broadband service to the list of supported services but instead required that the supported network be broadband capable and that all recipients offer voice and broadband services as a condition of receipt of Federal USF.</a:t>
            </a:r>
          </a:p>
          <a:p>
            <a:pPr marL="685800">
              <a:buFontTx/>
              <a:buChar char="•"/>
            </a:pPr>
            <a:r>
              <a:rPr lang="en-US" sz="2000" smtClean="0"/>
              <a:t>The FCC did not alter state obligations regarding voice service, including COLR obligations, while noting the need to harmonize purpose and effect.</a:t>
            </a:r>
          </a:p>
          <a:p>
            <a:pPr marL="685800">
              <a:buFontTx/>
              <a:buChar char="•"/>
            </a:pPr>
            <a:r>
              <a:rPr lang="en-US" sz="2000" smtClean="0"/>
              <a:t>The Supported Service definition was renamed “Voice Telephony Service”  to be technology neutral; allowing VoIP to qualify. Access to operator services and directory assistance was dropped from the definition.</a:t>
            </a:r>
          </a:p>
          <a:p>
            <a:pPr marL="685800">
              <a:buFontTx/>
              <a:buChar char="•"/>
            </a:pPr>
            <a:endParaRPr lang="en-US" sz="1400" smtClean="0"/>
          </a:p>
        </p:txBody>
      </p:sp>
      <p:sp>
        <p:nvSpPr>
          <p:cNvPr id="36867" name="Slide Number Placeholder 3"/>
          <p:cNvSpPr>
            <a:spLocks noGrp="1"/>
          </p:cNvSpPr>
          <p:nvPr>
            <p:ph type="sldNum" sz="quarter" idx="11"/>
          </p:nvPr>
        </p:nvSpPr>
        <p:spPr>
          <a:noFill/>
        </p:spPr>
        <p:txBody>
          <a:bodyPr/>
          <a:lstStyle/>
          <a:p>
            <a:fld id="{01C3774C-5814-4F58-ADD8-6B0243E365E7}" type="slidenum">
              <a:rPr lang="en-US" smtClean="0"/>
              <a:pPr/>
              <a:t>3</a:t>
            </a:fld>
            <a:endParaRPr lang="en-US" smtClean="0"/>
          </a:p>
        </p:txBody>
      </p:sp>
    </p:spTree>
  </p:cSld>
  <p:clrMapOvr>
    <a:masterClrMapping/>
  </p:clrMapOvr>
  <p:transition spd="med">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a:lstStyle/>
          <a:p>
            <a:r>
              <a:rPr lang="en-US" smtClean="0">
                <a:solidFill>
                  <a:schemeClr val="tx1"/>
                </a:solidFill>
              </a:rPr>
              <a:t>Federal Universal Service Reform: Phase I</a:t>
            </a:r>
            <a:r>
              <a:rPr lang="en-US" smtClean="0"/>
              <a:t>		</a:t>
            </a:r>
          </a:p>
        </p:txBody>
      </p:sp>
      <p:sp>
        <p:nvSpPr>
          <p:cNvPr id="38914" name="Content Placeholder 2"/>
          <p:cNvSpPr>
            <a:spLocks noGrp="1"/>
          </p:cNvSpPr>
          <p:nvPr>
            <p:ph idx="1"/>
          </p:nvPr>
        </p:nvSpPr>
        <p:spPr>
          <a:xfrm>
            <a:off x="457200" y="762000"/>
            <a:ext cx="8153400" cy="5562600"/>
          </a:xfrm>
        </p:spPr>
        <p:txBody>
          <a:bodyPr/>
          <a:lstStyle/>
          <a:p>
            <a:r>
              <a:rPr lang="en-US" sz="2000" smtClean="0"/>
              <a:t>	The FCC order will transition present high cost USF support in price-cap areas to a larger Connect America Fund (CAF) program supporting broadband networks in targeted high cost areas. </a:t>
            </a:r>
          </a:p>
          <a:p>
            <a:r>
              <a:rPr lang="en-US" sz="2000" u="sng" smtClean="0"/>
              <a:t>CAF: Phase I</a:t>
            </a:r>
          </a:p>
          <a:p>
            <a:pPr>
              <a:buFontTx/>
              <a:buChar char="•"/>
            </a:pPr>
            <a:r>
              <a:rPr lang="en-US" sz="2000" smtClean="0"/>
              <a:t>Existing High Cost Support Mechanism: Legacy support levels are frozen at 2011 levels and were announced in February 2012. These amounts will be distributed on a monthly basis effective January 2012 until Phase II has been implemented.</a:t>
            </a:r>
          </a:p>
          <a:p>
            <a:pPr>
              <a:buFontTx/>
              <a:buChar char="•"/>
            </a:pPr>
            <a:r>
              <a:rPr lang="en-US" sz="2000" smtClean="0"/>
              <a:t>Phase I Incremental Support: Up to $300M additional funding will be made available to price cap carriers for the deployment of broadband. </a:t>
            </a:r>
          </a:p>
          <a:p>
            <a:pPr>
              <a:buFontTx/>
              <a:buChar char="•"/>
            </a:pPr>
            <a:r>
              <a:rPr lang="en-US" sz="2000" smtClean="0"/>
              <a:t>Incremental Support is calculated at the holding company level nationally based on the model currently used to determine high cost funding for non-rural carriers.</a:t>
            </a:r>
          </a:p>
          <a:p>
            <a:pPr>
              <a:buFontTx/>
              <a:buChar char="•"/>
            </a:pPr>
            <a:r>
              <a:rPr lang="en-US" sz="2000" smtClean="0"/>
              <a:t>Available funding amounts will be announced by the FCC 2Q; carriers can accept all, some, or none.</a:t>
            </a:r>
          </a:p>
          <a:p>
            <a:pPr lvl="1"/>
            <a:endParaRPr lang="en-US" sz="900" smtClean="0"/>
          </a:p>
          <a:p>
            <a:pPr lvl="1"/>
            <a:endParaRPr lang="en-US" sz="1000" smtClean="0"/>
          </a:p>
        </p:txBody>
      </p:sp>
      <p:sp>
        <p:nvSpPr>
          <p:cNvPr id="38915" name="Slide Number Placeholder 3"/>
          <p:cNvSpPr>
            <a:spLocks noGrp="1"/>
          </p:cNvSpPr>
          <p:nvPr>
            <p:ph type="sldNum" sz="quarter" idx="11"/>
          </p:nvPr>
        </p:nvSpPr>
        <p:spPr>
          <a:noFill/>
        </p:spPr>
        <p:txBody>
          <a:bodyPr/>
          <a:lstStyle/>
          <a:p>
            <a:fld id="{71668B78-9A65-4A7B-AFF1-980D7F6FC75F}" type="slidenum">
              <a:rPr lang="en-US" smtClean="0"/>
              <a:pPr/>
              <a:t>4</a:t>
            </a:fld>
            <a:endParaRPr lang="en-US" smtClean="0"/>
          </a:p>
        </p:txBody>
      </p:sp>
    </p:spTree>
  </p:cSld>
  <p:clrMapOvr>
    <a:masterClrMapping/>
  </p:clrMapOvr>
  <p:transition spd="med">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a:lstStyle/>
          <a:p>
            <a:r>
              <a:rPr lang="en-US" smtClean="0">
                <a:solidFill>
                  <a:schemeClr val="tx1"/>
                </a:solidFill>
              </a:rPr>
              <a:t>Federal Universal Service Reform: Phase I</a:t>
            </a:r>
          </a:p>
        </p:txBody>
      </p:sp>
      <p:sp>
        <p:nvSpPr>
          <p:cNvPr id="39938" name="Content Placeholder 2"/>
          <p:cNvSpPr>
            <a:spLocks noGrp="1"/>
          </p:cNvSpPr>
          <p:nvPr>
            <p:ph idx="1"/>
          </p:nvPr>
        </p:nvSpPr>
        <p:spPr>
          <a:xfrm>
            <a:off x="533400" y="914400"/>
            <a:ext cx="8001000" cy="5029200"/>
          </a:xfrm>
        </p:spPr>
        <p:txBody>
          <a:bodyPr/>
          <a:lstStyle/>
          <a:p>
            <a:r>
              <a:rPr lang="en-US" u="sng" smtClean="0"/>
              <a:t>CAF Phase I Obligations</a:t>
            </a:r>
          </a:p>
          <a:p>
            <a:pPr>
              <a:buFontTx/>
              <a:buChar char="•"/>
            </a:pPr>
            <a:r>
              <a:rPr lang="en-US" sz="2000" smtClean="0"/>
              <a:t>Within 90 days, the carrier must provide notice to the states of the amount of support it accepts and identify the areas by wire center and census block  that it intends to deploy broadband.</a:t>
            </a:r>
          </a:p>
          <a:p>
            <a:pPr>
              <a:buFontTx/>
              <a:buChar char="•"/>
            </a:pPr>
            <a:r>
              <a:rPr lang="en-US" sz="2000" smtClean="0"/>
              <a:t>Frozen high-cost support must be used in a manner consistent with achieving universal availability of voice and broadband. If Phase I support is extended beyond 2012, the requirement to use frozen support for expanding broadband into currently unserved locations will phase in. </a:t>
            </a:r>
          </a:p>
          <a:p>
            <a:pPr>
              <a:buFontTx/>
              <a:buChar char="•"/>
            </a:pPr>
            <a:r>
              <a:rPr lang="en-US" sz="2000" smtClean="0"/>
              <a:t>Recipients of  incremental CAF Phase I support must deploy broadband of at least 4/1 Mbps to at least one unserved location for each $775 in support it receives. </a:t>
            </a:r>
          </a:p>
          <a:p>
            <a:pPr>
              <a:buFontTx/>
              <a:buChar char="•"/>
            </a:pPr>
            <a:r>
              <a:rPr lang="en-US" sz="2000" smtClean="0"/>
              <a:t>Deployment of must occur in areas shown on the National Broadband Map as unserved at 768/200 Kbps. [pending PFR]</a:t>
            </a:r>
          </a:p>
          <a:p>
            <a:pPr>
              <a:buFontTx/>
              <a:buChar char="•"/>
            </a:pPr>
            <a:r>
              <a:rPr lang="en-US" sz="2000" smtClean="0"/>
              <a:t>2/3 of locations must be built within 2 years; 100% within 3 years.</a:t>
            </a:r>
          </a:p>
          <a:p>
            <a:pPr lvl="1"/>
            <a:endParaRPr lang="en-US" sz="1800" smtClean="0"/>
          </a:p>
          <a:p>
            <a:endParaRPr lang="en-US" smtClean="0"/>
          </a:p>
        </p:txBody>
      </p:sp>
      <p:sp>
        <p:nvSpPr>
          <p:cNvPr id="39939" name="Slide Number Placeholder 3"/>
          <p:cNvSpPr>
            <a:spLocks noGrp="1"/>
          </p:cNvSpPr>
          <p:nvPr>
            <p:ph type="sldNum" sz="quarter" idx="11"/>
          </p:nvPr>
        </p:nvSpPr>
        <p:spPr>
          <a:noFill/>
        </p:spPr>
        <p:txBody>
          <a:bodyPr/>
          <a:lstStyle/>
          <a:p>
            <a:fld id="{B80B16B8-350C-482C-A199-20FA198F862B}" type="slidenum">
              <a:rPr lang="en-US" smtClean="0"/>
              <a:pPr/>
              <a:t>5</a:t>
            </a:fld>
            <a:endParaRPr lang="en-US" smtClean="0"/>
          </a:p>
        </p:txBody>
      </p:sp>
    </p:spTree>
  </p:cSld>
  <p:clrMapOvr>
    <a:masterClrMapping/>
  </p:clrMapOvr>
  <p:transition spd="med">
    <p:zoom/>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Title 1"/>
          <p:cNvSpPr>
            <a:spLocks noGrp="1"/>
          </p:cNvSpPr>
          <p:nvPr>
            <p:ph type="title"/>
          </p:nvPr>
        </p:nvSpPr>
        <p:spPr/>
        <p:txBody>
          <a:bodyPr/>
          <a:lstStyle/>
          <a:p>
            <a:r>
              <a:rPr lang="en-US" smtClean="0">
                <a:solidFill>
                  <a:schemeClr val="tx1"/>
                </a:solidFill>
              </a:rPr>
              <a:t>Federal Universal Service Reform: Phase II</a:t>
            </a:r>
          </a:p>
        </p:txBody>
      </p:sp>
      <p:sp>
        <p:nvSpPr>
          <p:cNvPr id="40962" name="Content Placeholder 2"/>
          <p:cNvSpPr>
            <a:spLocks noGrp="1"/>
          </p:cNvSpPr>
          <p:nvPr>
            <p:ph idx="1"/>
          </p:nvPr>
        </p:nvSpPr>
        <p:spPr>
          <a:xfrm>
            <a:off x="457200" y="914400"/>
            <a:ext cx="8153400" cy="5562600"/>
          </a:xfrm>
        </p:spPr>
        <p:txBody>
          <a:bodyPr/>
          <a:lstStyle/>
          <a:p>
            <a:r>
              <a:rPr lang="en-US" sz="2000" u="sng" smtClean="0"/>
              <a:t>CAF Phase II</a:t>
            </a:r>
          </a:p>
          <a:p>
            <a:pPr>
              <a:buFontTx/>
              <a:buChar char="•"/>
            </a:pPr>
            <a:r>
              <a:rPr lang="en-US" sz="2000" smtClean="0"/>
              <a:t>During 2012, the FCC will develop a forward looking cost model to estimate the cost of deploying broadband capable networks in high cost areas and to identify at a granular level where support will be available. Currently targeted for introduction in 2013. </a:t>
            </a:r>
          </a:p>
          <a:p>
            <a:pPr lvl="1">
              <a:buFontTx/>
              <a:buChar char="•"/>
            </a:pPr>
            <a:r>
              <a:rPr lang="en-US" smtClean="0"/>
              <a:t>ABC Plan proponents have submitted their model to the FCC for consideration.</a:t>
            </a:r>
          </a:p>
          <a:p>
            <a:pPr>
              <a:buFontTx/>
              <a:buChar char="•"/>
            </a:pPr>
            <a:r>
              <a:rPr lang="en-US" sz="2000" smtClean="0"/>
              <a:t>Supported locations will be in areas not served by an unsubsidized wireline competitor.</a:t>
            </a:r>
          </a:p>
          <a:p>
            <a:pPr>
              <a:buFontTx/>
              <a:buChar char="•"/>
            </a:pPr>
            <a:r>
              <a:rPr lang="en-US" sz="2000" smtClean="0"/>
              <a:t>Total available support for price cap carriers will be limited to the $1.8B annual budget. </a:t>
            </a:r>
          </a:p>
          <a:p>
            <a:pPr>
              <a:buFontTx/>
              <a:buChar char="•"/>
            </a:pPr>
            <a:r>
              <a:rPr lang="en-US" sz="2000" smtClean="0"/>
              <a:t>Annual support, as determined by the cost model, for a period of five years will be offered to each price cap carrier on a state by state basis in exchange for a commitment to offer voice service throughout its service area and broadband service to supported locations. </a:t>
            </a:r>
          </a:p>
          <a:p>
            <a:pPr>
              <a:buFontTx/>
              <a:buChar char="•"/>
            </a:pPr>
            <a:r>
              <a:rPr lang="en-US" sz="2000" smtClean="0"/>
              <a:t>Support will be awarded through a competitive bid auction for all areas where a price cap LEC declines the Phase II support. </a:t>
            </a:r>
          </a:p>
          <a:p>
            <a:pPr>
              <a:buFontTx/>
              <a:buChar char="•"/>
            </a:pPr>
            <a:endParaRPr lang="en-US" smtClean="0"/>
          </a:p>
        </p:txBody>
      </p:sp>
      <p:sp>
        <p:nvSpPr>
          <p:cNvPr id="40963" name="Slide Number Placeholder 3"/>
          <p:cNvSpPr>
            <a:spLocks noGrp="1"/>
          </p:cNvSpPr>
          <p:nvPr>
            <p:ph type="sldNum" sz="quarter" idx="11"/>
          </p:nvPr>
        </p:nvSpPr>
        <p:spPr>
          <a:noFill/>
        </p:spPr>
        <p:txBody>
          <a:bodyPr/>
          <a:lstStyle/>
          <a:p>
            <a:fld id="{64B0F761-9F35-4989-B5AC-60B5786F9C87}" type="slidenum">
              <a:rPr lang="en-US" smtClean="0"/>
              <a:pPr/>
              <a:t>6</a:t>
            </a:fld>
            <a:endParaRPr lang="en-US" smtClean="0"/>
          </a:p>
        </p:txBody>
      </p:sp>
    </p:spTree>
  </p:cSld>
  <p:clrMapOvr>
    <a:masterClrMapping/>
  </p:clrMapOvr>
  <p:transition spd="med">
    <p:zo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le 1"/>
          <p:cNvSpPr>
            <a:spLocks noGrp="1"/>
          </p:cNvSpPr>
          <p:nvPr>
            <p:ph type="title"/>
          </p:nvPr>
        </p:nvSpPr>
        <p:spPr/>
        <p:txBody>
          <a:bodyPr/>
          <a:lstStyle/>
          <a:p>
            <a:r>
              <a:rPr lang="en-US" smtClean="0">
                <a:solidFill>
                  <a:schemeClr val="tx1"/>
                </a:solidFill>
              </a:rPr>
              <a:t>Federal Universal Service Reform: Phase II</a:t>
            </a:r>
          </a:p>
        </p:txBody>
      </p:sp>
      <p:sp>
        <p:nvSpPr>
          <p:cNvPr id="41986" name="Content Placeholder 2"/>
          <p:cNvSpPr>
            <a:spLocks noGrp="1"/>
          </p:cNvSpPr>
          <p:nvPr>
            <p:ph idx="1"/>
          </p:nvPr>
        </p:nvSpPr>
        <p:spPr>
          <a:xfrm>
            <a:off x="533400" y="1041400"/>
            <a:ext cx="7924800" cy="4368800"/>
          </a:xfrm>
        </p:spPr>
        <p:txBody>
          <a:bodyPr/>
          <a:lstStyle/>
          <a:p>
            <a:r>
              <a:rPr lang="en-US" u="sng" smtClean="0"/>
              <a:t>CAF Phase II Obligations</a:t>
            </a:r>
          </a:p>
          <a:p>
            <a:pPr>
              <a:buFontTx/>
              <a:buChar char="•"/>
            </a:pPr>
            <a:r>
              <a:rPr lang="en-US" smtClean="0"/>
              <a:t>By the end of the 3</a:t>
            </a:r>
            <a:r>
              <a:rPr lang="en-US" baseline="30000" smtClean="0"/>
              <a:t>rd</a:t>
            </a:r>
            <a:r>
              <a:rPr lang="en-US" smtClean="0"/>
              <a:t> year, carriers must offer at least 4/1 Mbps broadband service to at least 85% of the high cost locations</a:t>
            </a:r>
          </a:p>
          <a:p>
            <a:pPr>
              <a:buFontTx/>
              <a:buChar char="•"/>
            </a:pPr>
            <a:r>
              <a:rPr lang="en-US" smtClean="0"/>
              <a:t>By the end of the 5</a:t>
            </a:r>
            <a:r>
              <a:rPr lang="en-US" baseline="30000" smtClean="0"/>
              <a:t>th</a:t>
            </a:r>
            <a:r>
              <a:rPr lang="en-US" smtClean="0"/>
              <a:t> year, carriers must offer at least 4/1 Mbps broadband service to 100% of the high cost locations and 6/1.5 Mbps to a portion of the locations (to be identified by the CAF Model)</a:t>
            </a:r>
          </a:p>
          <a:p>
            <a:pPr>
              <a:buFontTx/>
              <a:buChar char="•"/>
            </a:pPr>
            <a:r>
              <a:rPr lang="en-US" smtClean="0"/>
              <a:t>Waivers can be sought for the 1 Mbps upstream requirement to the extent a carrier can demonstrate that the support is insufficient</a:t>
            </a:r>
          </a:p>
        </p:txBody>
      </p:sp>
      <p:sp>
        <p:nvSpPr>
          <p:cNvPr id="41987" name="Slide Number Placeholder 3"/>
          <p:cNvSpPr>
            <a:spLocks noGrp="1"/>
          </p:cNvSpPr>
          <p:nvPr>
            <p:ph type="sldNum" sz="quarter" idx="11"/>
          </p:nvPr>
        </p:nvSpPr>
        <p:spPr>
          <a:noFill/>
        </p:spPr>
        <p:txBody>
          <a:bodyPr/>
          <a:lstStyle/>
          <a:p>
            <a:fld id="{D654F293-92C8-40D7-8926-E984F9083808}" type="slidenum">
              <a:rPr lang="en-US" smtClean="0"/>
              <a:pPr/>
              <a:t>7</a:t>
            </a:fld>
            <a:endParaRPr lang="en-US" smtClean="0"/>
          </a:p>
        </p:txBody>
      </p:sp>
    </p:spTree>
  </p:cSld>
  <p:clrMapOvr>
    <a:masterClrMapping/>
  </p:clrMapOvr>
  <p:transition spd="med">
    <p:zo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le 1"/>
          <p:cNvSpPr>
            <a:spLocks noGrp="1"/>
          </p:cNvSpPr>
          <p:nvPr>
            <p:ph type="title"/>
          </p:nvPr>
        </p:nvSpPr>
        <p:spPr>
          <a:xfrm>
            <a:off x="381000" y="228600"/>
            <a:ext cx="8382000" cy="612775"/>
          </a:xfrm>
        </p:spPr>
        <p:txBody>
          <a:bodyPr/>
          <a:lstStyle/>
          <a:p>
            <a:r>
              <a:rPr lang="en-US" smtClean="0">
                <a:solidFill>
                  <a:schemeClr val="tx1"/>
                </a:solidFill>
              </a:rPr>
              <a:t>Federal Universal Service Reform: State Roles</a:t>
            </a:r>
          </a:p>
        </p:txBody>
      </p:sp>
      <p:sp>
        <p:nvSpPr>
          <p:cNvPr id="43010" name="Content Placeholder 2"/>
          <p:cNvSpPr>
            <a:spLocks noGrp="1"/>
          </p:cNvSpPr>
          <p:nvPr>
            <p:ph idx="1"/>
          </p:nvPr>
        </p:nvSpPr>
        <p:spPr/>
        <p:txBody>
          <a:bodyPr/>
          <a:lstStyle/>
          <a:p>
            <a:r>
              <a:rPr lang="en-US" sz="2200" smtClean="0"/>
              <a:t>Eligible Telecommunications Carrier (ETC) Certification</a:t>
            </a:r>
          </a:p>
          <a:p>
            <a:pPr>
              <a:buFontTx/>
              <a:buChar char="•"/>
            </a:pPr>
            <a:r>
              <a:rPr lang="en-US" sz="2200" smtClean="0"/>
              <a:t>States maintain an ongoing role in annual ETC certifications. </a:t>
            </a:r>
          </a:p>
          <a:p>
            <a:pPr>
              <a:buFontTx/>
              <a:buChar char="•"/>
            </a:pPr>
            <a:r>
              <a:rPr lang="en-US" sz="2200" smtClean="0"/>
              <a:t>States now must certify all high-cost support was used in the preceding year and will be used in the coming calendar year consistent with purposes for which the support is intended.  </a:t>
            </a:r>
          </a:p>
          <a:p>
            <a:pPr>
              <a:buFontTx/>
              <a:buChar char="•"/>
            </a:pPr>
            <a:r>
              <a:rPr lang="en-US" sz="2200" smtClean="0"/>
              <a:t>Annual certifications by the state must be filed by October 1 of each year in order for carriers to receive full support in the succeeding year. </a:t>
            </a:r>
          </a:p>
          <a:p>
            <a:pPr>
              <a:buFontTx/>
              <a:buChar char="•"/>
            </a:pPr>
            <a:endParaRPr lang="en-US" smtClean="0"/>
          </a:p>
        </p:txBody>
      </p:sp>
      <p:sp>
        <p:nvSpPr>
          <p:cNvPr id="43011" name="Slide Number Placeholder 3"/>
          <p:cNvSpPr>
            <a:spLocks noGrp="1"/>
          </p:cNvSpPr>
          <p:nvPr>
            <p:ph type="sldNum" sz="quarter" idx="11"/>
          </p:nvPr>
        </p:nvSpPr>
        <p:spPr>
          <a:noFill/>
        </p:spPr>
        <p:txBody>
          <a:bodyPr/>
          <a:lstStyle/>
          <a:p>
            <a:fld id="{A06A2F05-244D-4003-B6B6-87FD66DBEB0E}" type="slidenum">
              <a:rPr lang="en-US" smtClean="0"/>
              <a:pPr/>
              <a:t>8</a:t>
            </a:fld>
            <a:endParaRPr lang="en-US" smtClean="0"/>
          </a:p>
        </p:txBody>
      </p:sp>
    </p:spTree>
  </p:cSld>
  <p:clrMapOvr>
    <a:masterClrMapping/>
  </p:clrMapOvr>
  <p:transition spd="med">
    <p:zo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le 1"/>
          <p:cNvSpPr>
            <a:spLocks noGrp="1"/>
          </p:cNvSpPr>
          <p:nvPr>
            <p:ph type="title"/>
          </p:nvPr>
        </p:nvSpPr>
        <p:spPr>
          <a:xfrm>
            <a:off x="457200" y="228600"/>
            <a:ext cx="8382000" cy="612775"/>
          </a:xfrm>
        </p:spPr>
        <p:txBody>
          <a:bodyPr/>
          <a:lstStyle/>
          <a:p>
            <a:r>
              <a:rPr lang="en-US" smtClean="0">
                <a:solidFill>
                  <a:schemeClr val="tx1"/>
                </a:solidFill>
              </a:rPr>
              <a:t>Federal Universal Service Reform: State Roles</a:t>
            </a:r>
          </a:p>
        </p:txBody>
      </p:sp>
      <p:sp>
        <p:nvSpPr>
          <p:cNvPr id="44034" name="Content Placeholder 2"/>
          <p:cNvSpPr>
            <a:spLocks noGrp="1"/>
          </p:cNvSpPr>
          <p:nvPr>
            <p:ph idx="1"/>
          </p:nvPr>
        </p:nvSpPr>
        <p:spPr/>
        <p:txBody>
          <a:bodyPr/>
          <a:lstStyle/>
          <a:p>
            <a:pPr>
              <a:buFontTx/>
              <a:buChar char="•"/>
            </a:pPr>
            <a:r>
              <a:rPr lang="en-US" sz="2000" smtClean="0"/>
              <a:t>States should take an active role in monitoring the FCC’s development of the cost model for Phase II CAF funding and that broadband build out requirements and timelines are achievable. </a:t>
            </a:r>
          </a:p>
          <a:p>
            <a:pPr>
              <a:buFontTx/>
              <a:buChar char="•"/>
            </a:pPr>
            <a:r>
              <a:rPr lang="en-US" sz="2000" smtClean="0"/>
              <a:t>Broadband expansion into high cost areas will be jeopardized if unrealistically low amounts of support are available or build out requirements are not reasonable. </a:t>
            </a:r>
          </a:p>
          <a:p>
            <a:pPr>
              <a:buFontTx/>
              <a:buChar char="•"/>
            </a:pPr>
            <a:r>
              <a:rPr lang="en-US" sz="2000" smtClean="0"/>
              <a:t>With continued universal voice obligations and Federal high cost support increasingly focused only on broadband expansion in unserved areas, state high cost support remains a critical component to the maintenance of universal service at affordable rates. </a:t>
            </a:r>
          </a:p>
          <a:p>
            <a:pPr>
              <a:buFontTx/>
              <a:buChar char="•"/>
            </a:pPr>
            <a:r>
              <a:rPr lang="en-US" sz="2000" smtClean="0"/>
              <a:t>States should ensure that any state obligations, such as carrier of last resort, are consistent with and do not conflict with the new federal policies.</a:t>
            </a:r>
            <a:endParaRPr lang="en-US" sz="2000" smtClean="0">
              <a:solidFill>
                <a:srgbClr val="FF0000"/>
              </a:solidFill>
            </a:endParaRPr>
          </a:p>
        </p:txBody>
      </p:sp>
      <p:sp>
        <p:nvSpPr>
          <p:cNvPr id="44035" name="Slide Number Placeholder 3"/>
          <p:cNvSpPr>
            <a:spLocks noGrp="1"/>
          </p:cNvSpPr>
          <p:nvPr>
            <p:ph type="sldNum" sz="quarter" idx="11"/>
          </p:nvPr>
        </p:nvSpPr>
        <p:spPr>
          <a:noFill/>
        </p:spPr>
        <p:txBody>
          <a:bodyPr/>
          <a:lstStyle/>
          <a:p>
            <a:fld id="{6E8BFFEC-5DDB-49F7-AF1D-91C672F7858F}" type="slidenum">
              <a:rPr lang="en-US" smtClean="0"/>
              <a:pPr/>
              <a:t>9</a:t>
            </a:fld>
            <a:endParaRPr lang="en-US" smtClean="0"/>
          </a:p>
        </p:txBody>
      </p:sp>
    </p:spTree>
  </p:cSld>
  <p:clrMapOvr>
    <a:masterClrMapping/>
  </p:clrMapOvr>
  <p:transition spd="med">
    <p:zoom/>
  </p:transition>
</p:sld>
</file>

<file path=ppt/theme/theme1.xml><?xml version="1.0" encoding="utf-8"?>
<a:theme xmlns:a="http://schemas.openxmlformats.org/drawingml/2006/main" name="CenturyLinkTemplate">
  <a:themeElements>
    <a:clrScheme name="CenturyLinkTemplate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enturyLink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CenturyLink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enturyLink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enturyLink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enturyLink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enturyLink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enturyLink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enturyLink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enturyLink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enturyLink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enturyLink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enturyLink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enturyLink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enturyLinkTemplate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L_template3_INTERNAL">
  <a:themeElements>
    <a:clrScheme name="CL_template3_INTERNAL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fontScheme name="CL_template3_INTERN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defRPr>
        </a:defPPr>
      </a:lstStyle>
    </a:lnDef>
  </a:objectDefaults>
  <a:extraClrSchemeLst>
    <a:extraClrScheme>
      <a:clrScheme name="CL_template3_INTERN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template3_INTERN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template3_INTERN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template3_INTERN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template3_INTERN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template3_INTERN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template3_INTERN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template3_INTERN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template3_INTERN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template3_INTERN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template3_INTERN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template3_INTERN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CL_template3_INTERNAL 13">
        <a:dk1>
          <a:srgbClr val="000000"/>
        </a:dk1>
        <a:lt1>
          <a:srgbClr val="FFFFFF"/>
        </a:lt1>
        <a:dk2>
          <a:srgbClr val="00853F"/>
        </a:dk2>
        <a:lt2>
          <a:srgbClr val="808080"/>
        </a:lt2>
        <a:accent1>
          <a:srgbClr val="8CC63F"/>
        </a:accent1>
        <a:accent2>
          <a:srgbClr val="00853F"/>
        </a:accent2>
        <a:accent3>
          <a:srgbClr val="FFFFFF"/>
        </a:accent3>
        <a:accent4>
          <a:srgbClr val="000000"/>
        </a:accent4>
        <a:accent5>
          <a:srgbClr val="C5DFAF"/>
        </a:accent5>
        <a:accent6>
          <a:srgbClr val="007838"/>
        </a:accent6>
        <a:hlink>
          <a:srgbClr val="274D36"/>
        </a:hlink>
        <a:folHlink>
          <a:srgbClr val="CCDA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haredContentType xmlns="Microsoft.SharePoint.Taxonomy.ContentTypeSync" SourceId="015f1b76-b32e-440f-80a7-f0ca4d8a872c" ContentTypeId="0x0101006E56B4D1795A2E4DB2F0B01679ED314A" PreviousValue="true"/>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Filed Document" ma:contentTypeID="0x0101006E56B4D1795A2E4DB2F0B01679ED314A00AD6FBA98E44CBA428EA1C1146F61CB96" ma:contentTypeVersion="143" ma:contentTypeDescription="" ma:contentTypeScope="" ma:versionID="996afd48c41b49b7d1cbc29c0f05f64b">
  <xsd:schema xmlns:xsd="http://www.w3.org/2001/XMLSchema" xmlns:xs="http://www.w3.org/2001/XMLSchema" xmlns:p="http://schemas.microsoft.com/office/2006/metadata/properties" xmlns:ns1="http://schemas.microsoft.com/sharepoint/v3" xmlns:ns2="dc463f71-b30c-4ab2-9473-d307f9d35888" targetNamespace="http://schemas.microsoft.com/office/2006/metadata/properties" ma:root="true" ma:fieldsID="c67bbc6b01ef53d9eb67ed595f238aeb" ns1:_="" ns2:_="">
    <xsd:import namespace="http://schemas.microsoft.com/sharepoint/v3"/>
    <xsd:import namespace="dc463f71-b30c-4ab2-9473-d307f9d35888"/>
    <xsd:element name="properties">
      <xsd:complexType>
        <xsd:sequence>
          <xsd:element name="documentManagement">
            <xsd:complexType>
              <xsd:all>
                <xsd:element ref="ns2:IsConfidential" minOccurs="0"/>
                <xsd:element ref="ns2:IsHighlyConfidential" minOccurs="0"/>
                <xsd:element ref="ns2:Date1" minOccurs="0"/>
                <xsd:element ref="ns2:DocketNumber" minOccurs="0"/>
                <xsd:element ref="ns2:DocumentSetType" minOccurs="0"/>
                <xsd:element ref="ns2:IndustryCode" minOccurs="0"/>
                <xsd:element ref="ns2:CaseType" minOccurs="0"/>
                <xsd:element ref="ns2:CaseStatus" minOccurs="0"/>
                <xsd:element ref="ns2:AgendaOrder" minOccurs="0"/>
                <xsd:element ref="ns2:DelegatedOrder" minOccurs="0"/>
                <xsd:element ref="ns2:IsDocumentOrder" minOccurs="0"/>
                <xsd:element ref="ns2:CaseCompanyNames" minOccurs="0"/>
                <xsd:element ref="ns2:OpenedDate" minOccurs="0"/>
                <xsd:element ref="ns2:Prefix" minOccurs="0"/>
                <xsd:element ref="ns2:Visibility" minOccurs="0"/>
                <xsd:element ref="ns1:Nickname" minOccurs="0"/>
                <xsd:element ref="ns2:Significant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Nickname" ma:index="17" nillable="true" ma:displayName="Nickname" ma:internalName="Nicknam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c463f71-b30c-4ab2-9473-d307f9d35888" elementFormDefault="qualified">
    <xsd:import namespace="http://schemas.microsoft.com/office/2006/documentManagement/types"/>
    <xsd:import namespace="http://schemas.microsoft.com/office/infopath/2007/PartnerControls"/>
    <xsd:element name="IsConfidential" ma:index="2" nillable="true" ma:displayName="Is Confidential" ma:default="0" ma:internalName="IsConfidential" ma:readOnly="false">
      <xsd:simpleType>
        <xsd:restriction base="dms:Boolean"/>
      </xsd:simpleType>
    </xsd:element>
    <xsd:element name="IsHighlyConfidential" ma:index="3" nillable="true" ma:displayName="Is Highly Confidential" ma:default="0" ma:internalName="IsHighlyConfidential" ma:readOnly="false">
      <xsd:simpleType>
        <xsd:restriction base="dms:Boolean"/>
      </xsd:simpleType>
    </xsd:element>
    <xsd:element name="Date1" ma:index="4" nillable="true" ma:displayName="Date" ma:default="[today]" ma:description="Date the document set was requested" ma:format="DateOnly" ma:internalName="Date1" ma:readOnly="false">
      <xsd:simpleType>
        <xsd:restriction base="dms:DateTime"/>
      </xsd:simpleType>
    </xsd:element>
    <xsd:element name="DocketNumber" ma:index="5" nillable="true" ma:displayName="Docket Number" ma:internalName="DocketNumber" ma:readOnly="false">
      <xsd:simpleType>
        <xsd:restriction base="dms:Text">
          <xsd:maxLength value="255"/>
        </xsd:restriction>
      </xsd:simpleType>
    </xsd:element>
    <xsd:element name="DocumentSetType" ma:index="6" nillable="true" ma:displayName="Document Set Type" ma:internalName="DocumentSetType" ma:readOnly="false">
      <xsd:simpleType>
        <xsd:restriction base="dms:Text">
          <xsd:maxLength value="255"/>
        </xsd:restriction>
      </xsd:simpleType>
    </xsd:element>
    <xsd:element name="IndustryCode" ma:index="7" nillable="true" ma:displayName="Industry Code" ma:internalName="IndustryCode" ma:readOnly="false">
      <xsd:simpleType>
        <xsd:restriction base="dms:Text">
          <xsd:maxLength value="255"/>
        </xsd:restriction>
      </xsd:simpleType>
    </xsd:element>
    <xsd:element name="CaseType" ma:index="8" nillable="true" ma:displayName="CaseType" ma:internalName="CaseType" ma:readOnly="false">
      <xsd:simpleType>
        <xsd:restriction base="dms:Text">
          <xsd:maxLength value="255"/>
        </xsd:restriction>
      </xsd:simpleType>
    </xsd:element>
    <xsd:element name="CaseStatus" ma:index="9" nillable="true" ma:displayName="CaseStatus" ma:internalName="CaseStatus" ma:readOnly="false">
      <xsd:simpleType>
        <xsd:restriction base="dms:Text">
          <xsd:maxLength value="255"/>
        </xsd:restriction>
      </xsd:simpleType>
    </xsd:element>
    <xsd:element name="AgendaOrder" ma:index="10" nillable="true" ma:displayName="Agenda Order" ma:default="0" ma:internalName="AgendaOrder" ma:readOnly="false">
      <xsd:simpleType>
        <xsd:restriction base="dms:Boolean"/>
      </xsd:simpleType>
    </xsd:element>
    <xsd:element name="DelegatedOrder" ma:index="11" nillable="true" ma:displayName="DelegatedOrder" ma:default="0" ma:description="Is this a delegated order?" ma:internalName="DelegatedOrder" ma:readOnly="false">
      <xsd:simpleType>
        <xsd:restriction base="dms:Boolean"/>
      </xsd:simpleType>
    </xsd:element>
    <xsd:element name="IsDocumentOrder" ma:index="12" nillable="true" ma:displayName="IsDocumentOrder" ma:default="0" ma:internalName="IsDocumentOrder" ma:readOnly="false">
      <xsd:simpleType>
        <xsd:restriction base="dms:Boolean"/>
      </xsd:simpleType>
    </xsd:element>
    <xsd:element name="CaseCompanyNames" ma:index="13" nillable="true" ma:displayName="Company Names" ma:description="Company names delimited by ;" ma:internalName="CaseCompanyNames" ma:readOnly="false">
      <xsd:simpleType>
        <xsd:restriction base="dms:Note">
          <xsd:maxLength value="255"/>
        </xsd:restriction>
      </xsd:simpleType>
    </xsd:element>
    <xsd:element name="OpenedDate" ma:index="14" nillable="true" ma:displayName="OpenedDate" ma:format="DateOnly" ma:internalName="OpenedDate">
      <xsd:simpleType>
        <xsd:restriction base="dms:DateTime"/>
      </xsd:simpleType>
    </xsd:element>
    <xsd:element name="Prefix" ma:index="15" nillable="true" ma:displayName="Prefix" ma:description="Docket number prefix" ma:internalName="Prefix">
      <xsd:simpleType>
        <xsd:restriction base="dms:Text">
          <xsd:maxLength value="255"/>
        </xsd:restriction>
      </xsd:simpleType>
    </xsd:element>
    <xsd:element name="Visibility" ma:index="16" nillable="true" ma:displayName="Visibility" ma:default="Full Visibility" ma:format="Dropdown" ma:internalName="Visibility" ma:readOnly="false">
      <xsd:simpleType>
        <xsd:restriction base="dms:Choice">
          <xsd:enumeration value="Full Visibility"/>
        </xsd:restriction>
      </xsd:simpleType>
    </xsd:element>
    <xsd:element name="SignificantOrder" ma:index="24" nillable="true" ma:displayName="SignificantOrder" ma:default="0" ma:description="Whether this document set contains a significant order" ma:internalName="SignificantOrder">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0"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p:properties xmlns:p="http://schemas.microsoft.com/office/2006/metadata/properties" xmlns:xsi="http://www.w3.org/2001/XMLSchema-instance" xmlns:pc="http://schemas.microsoft.com/office/infopath/2007/PartnerControls">
  <documentManagement>
    <Prefix xmlns="dc463f71-b30c-4ab2-9473-d307f9d35888">UT</Prefix>
    <DocumentSetType xmlns="dc463f71-b30c-4ab2-9473-d307f9d35888">Document</DocumentSetType>
    <IsConfidential xmlns="dc463f71-b30c-4ab2-9473-d307f9d35888">false</IsConfidential>
    <AgendaOrder xmlns="dc463f71-b30c-4ab2-9473-d307f9d35888">false</AgendaOrder>
    <CaseType xmlns="dc463f71-b30c-4ab2-9473-d307f9d35888">Staff Investigation</CaseType>
    <IndustryCode xmlns="dc463f71-b30c-4ab2-9473-d307f9d35888">170</IndustryCode>
    <CaseStatus xmlns="dc463f71-b30c-4ab2-9473-d307f9d35888">Closed</CaseStatus>
    <OpenedDate xmlns="dc463f71-b30c-4ab2-9473-d307f9d35888">2011-10-04T07:00:00+00:00</OpenedDate>
    <Date1 xmlns="dc463f71-b30c-4ab2-9473-d307f9d35888">2012-02-28T08:00:00+00:00</Date1>
    <IsDocumentOrder xmlns="dc463f71-b30c-4ab2-9473-d307f9d35888" xsi:nil="true"/>
    <IsHighlyConfidential xmlns="dc463f71-b30c-4ab2-9473-d307f9d35888">false</IsHighlyConfidential>
    <CaseCompanyNames xmlns="dc463f71-b30c-4ab2-9473-d307f9d35888" xsi:nil="true"/>
    <DocketNumber xmlns="dc463f71-b30c-4ab2-9473-d307f9d35888">111761</DocketNumber>
    <DelegatedOrder xmlns="dc463f71-b30c-4ab2-9473-d307f9d35888">false</DelegatedOrder>
    <Visibility xmlns="dc463f71-b30c-4ab2-9473-d307f9d35888" xsi:nil="true"/>
    <Nickname xmlns="http://schemas.microsoft.com/sharepoint/v3" xsi:nil="true"/>
    <SignificantOrder xmlns="dc463f71-b30c-4ab2-9473-d307f9d35888">false</SignificantOrder>
  </documentManagement>
</p:properties>
</file>

<file path=customXml/itemProps1.xml><?xml version="1.0" encoding="utf-8"?>
<ds:datastoreItem xmlns:ds="http://schemas.openxmlformats.org/officeDocument/2006/customXml" ds:itemID="{DF2219B0-81DD-41B3-9250-B23F936B150C}"/>
</file>

<file path=customXml/itemProps2.xml><?xml version="1.0" encoding="utf-8"?>
<ds:datastoreItem xmlns:ds="http://schemas.openxmlformats.org/officeDocument/2006/customXml" ds:itemID="{365EF956-1BF1-479B-88ED-5FBA3B1DC583}"/>
</file>

<file path=customXml/itemProps3.xml><?xml version="1.0" encoding="utf-8"?>
<ds:datastoreItem xmlns:ds="http://schemas.openxmlformats.org/officeDocument/2006/customXml" ds:itemID="{8CE8EDE6-1F6A-4DDA-B8B6-2A8FAD0AB555}"/>
</file>

<file path=customXml/itemProps4.xml><?xml version="1.0" encoding="utf-8"?>
<ds:datastoreItem xmlns:ds="http://schemas.openxmlformats.org/officeDocument/2006/customXml" ds:itemID="{745504C3-3C9C-4D32-A815-5FA143C80688}"/>
</file>

<file path=docProps/app.xml><?xml version="1.0" encoding="utf-8"?>
<Properties xmlns="http://schemas.openxmlformats.org/officeDocument/2006/extended-properties" xmlns:vt="http://schemas.openxmlformats.org/officeDocument/2006/docPropsVTypes">
  <Template>PowerPoint</Template>
  <TotalTime>54153</TotalTime>
  <Words>1601</Words>
  <Application>Microsoft Office PowerPoint</Application>
  <PresentationFormat>On-screen Show (4:3)</PresentationFormat>
  <Paragraphs>98</Paragraphs>
  <Slides>14</Slides>
  <Notes>2</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CenturyLinkTemplate</vt:lpstr>
      <vt:lpstr>CL_template3_INTERNAL</vt:lpstr>
      <vt:lpstr>Summary and State Implications FCC Report and Order and Further Notice of Proposed Rulemaking </vt:lpstr>
      <vt:lpstr>Introduction</vt:lpstr>
      <vt:lpstr>Federal Universal Service Principles Expanded to Explicitly Support Broadband</vt:lpstr>
      <vt:lpstr>Federal Universal Service Reform: Phase I  </vt:lpstr>
      <vt:lpstr>Federal Universal Service Reform: Phase I</vt:lpstr>
      <vt:lpstr>Federal Universal Service Reform: Phase II</vt:lpstr>
      <vt:lpstr>Federal Universal Service Reform: Phase II</vt:lpstr>
      <vt:lpstr>Federal Universal Service Reform: State Roles</vt:lpstr>
      <vt:lpstr>Federal Universal Service Reform: State Roles</vt:lpstr>
      <vt:lpstr>Intercarrier Compensation Reform: Summary</vt:lpstr>
      <vt:lpstr>ICC Reform: Switched Access Charge Transition</vt:lpstr>
      <vt:lpstr>ICC Reform: State Roles </vt:lpstr>
      <vt:lpstr>Retail Customer Impacts</vt:lpstr>
      <vt:lpstr>Conclusion</vt:lpstr>
    </vt:vector>
  </TitlesOfParts>
  <Company>CenturyTel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Weekly Channel Reporting</dc:title>
  <dc:creator>John Hemphill</dc:creator>
  <cp:lastModifiedBy>Thomas, Brian (UTC)</cp:lastModifiedBy>
  <cp:revision>1180</cp:revision>
  <dcterms:created xsi:type="dcterms:W3CDTF">2008-11-17T22:01:06Z</dcterms:created>
  <dcterms:modified xsi:type="dcterms:W3CDTF">2012-02-27T16:47:57Z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0x0101006E56B4D1795A2E4DB2F0B01679ED314A00AD6FBA98E44CBA428EA1C1146F61CB96</vt:lpwstr>
  </property>
  <property fmtid="{D5CDD505-2E9C-101B-9397-08002B2CF9AE}" pid="3" name="_docset_NoMedatataSyncRequired">
    <vt:lpwstr>False</vt:lpwstr>
  </property>
</Properties>
</file>