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drawings/drawing1.xml" ContentType="application/vnd.openxmlformats-officedocument.drawingml.chartshapes+xml"/>
  <Override PartName="/ppt/presentation.xml" ContentType="application/vnd.openxmlformats-officedocument.presentationml.presentation.main+xml"/>
  <Override PartName="/ppt/slides/slide104.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5.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46.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49.xml" ContentType="application/vnd.openxmlformats-officedocument.presentationml.notesSlide+xml"/>
  <Override PartName="/ppt/notesSlides/notesSlide47.xml" ContentType="application/vnd.openxmlformats-officedocument.presentationml.notesSlide+xml"/>
  <Override PartName="/ppt/notesSlides/notesSlide52.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48.xml" ContentType="application/vnd.openxmlformats-officedocument.presentationml.notesSlide+xml"/>
  <Override PartName="/ppt/theme/themeOverride3.xml" ContentType="application/vnd.openxmlformats-officedocument.themeOverr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colors2.xml" ContentType="application/vnd.ms-office.chartcolorstyle+xml"/>
  <Override PartName="/ppt/charts/style2.xml" ContentType="application/vnd.ms-office.chartstyle+xml"/>
  <Override PartName="/ppt/charts/chart3.xml" ContentType="application/vnd.openxmlformats-officedocument.drawingml.char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377" r:id="rId2"/>
    <p:sldId id="378" r:id="rId3"/>
    <p:sldId id="436" r:id="rId4"/>
    <p:sldId id="437" r:id="rId5"/>
    <p:sldId id="438" r:id="rId6"/>
    <p:sldId id="439" r:id="rId7"/>
    <p:sldId id="440" r:id="rId8"/>
    <p:sldId id="441" r:id="rId9"/>
    <p:sldId id="442"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56" r:id="rId24"/>
    <p:sldId id="457" r:id="rId25"/>
    <p:sldId id="458" r:id="rId26"/>
    <p:sldId id="459" r:id="rId27"/>
    <p:sldId id="460" r:id="rId28"/>
    <p:sldId id="461" r:id="rId29"/>
    <p:sldId id="462" r:id="rId30"/>
    <p:sldId id="463" r:id="rId31"/>
    <p:sldId id="464" r:id="rId32"/>
    <p:sldId id="465" r:id="rId33"/>
    <p:sldId id="466" r:id="rId34"/>
    <p:sldId id="467" r:id="rId35"/>
    <p:sldId id="468" r:id="rId36"/>
    <p:sldId id="469" r:id="rId37"/>
    <p:sldId id="470" r:id="rId38"/>
    <p:sldId id="471" r:id="rId39"/>
    <p:sldId id="472" r:id="rId40"/>
    <p:sldId id="473" r:id="rId41"/>
    <p:sldId id="380" r:id="rId42"/>
    <p:sldId id="381" r:id="rId43"/>
    <p:sldId id="382" r:id="rId44"/>
    <p:sldId id="383" r:id="rId45"/>
    <p:sldId id="392" r:id="rId46"/>
    <p:sldId id="393" r:id="rId47"/>
    <p:sldId id="396" r:id="rId48"/>
    <p:sldId id="397" r:id="rId49"/>
    <p:sldId id="425" r:id="rId50"/>
    <p:sldId id="398" r:id="rId51"/>
    <p:sldId id="431" r:id="rId52"/>
    <p:sldId id="408" r:id="rId53"/>
    <p:sldId id="399" r:id="rId54"/>
    <p:sldId id="407" r:id="rId55"/>
    <p:sldId id="404" r:id="rId56"/>
    <p:sldId id="409" r:id="rId57"/>
    <p:sldId id="421" r:id="rId58"/>
    <p:sldId id="410" r:id="rId59"/>
    <p:sldId id="400" r:id="rId60"/>
    <p:sldId id="412" r:id="rId61"/>
    <p:sldId id="403" r:id="rId62"/>
    <p:sldId id="428" r:id="rId63"/>
    <p:sldId id="434" r:id="rId64"/>
    <p:sldId id="401" r:id="rId65"/>
    <p:sldId id="413" r:id="rId66"/>
    <p:sldId id="426" r:id="rId67"/>
    <p:sldId id="432" r:id="rId68"/>
    <p:sldId id="406" r:id="rId69"/>
    <p:sldId id="416" r:id="rId70"/>
    <p:sldId id="433" r:id="rId71"/>
    <p:sldId id="429" r:id="rId72"/>
    <p:sldId id="417" r:id="rId73"/>
    <p:sldId id="418" r:id="rId74"/>
    <p:sldId id="420" r:id="rId75"/>
    <p:sldId id="419" r:id="rId76"/>
    <p:sldId id="424" r:id="rId77"/>
    <p:sldId id="474" r:id="rId78"/>
    <p:sldId id="405" r:id="rId79"/>
    <p:sldId id="427" r:id="rId80"/>
    <p:sldId id="430" r:id="rId81"/>
    <p:sldId id="415" r:id="rId82"/>
    <p:sldId id="435" r:id="rId83"/>
    <p:sldId id="264" r:id="rId84"/>
    <p:sldId id="475" r:id="rId85"/>
    <p:sldId id="476" r:id="rId86"/>
    <p:sldId id="477" r:id="rId87"/>
    <p:sldId id="478" r:id="rId88"/>
    <p:sldId id="384" r:id="rId89"/>
    <p:sldId id="386" r:id="rId90"/>
    <p:sldId id="387" r:id="rId91"/>
    <p:sldId id="479" r:id="rId92"/>
    <p:sldId id="480" r:id="rId93"/>
    <p:sldId id="481" r:id="rId94"/>
    <p:sldId id="482" r:id="rId95"/>
    <p:sldId id="483" r:id="rId96"/>
    <p:sldId id="484" r:id="rId97"/>
    <p:sldId id="485" r:id="rId98"/>
    <p:sldId id="486" r:id="rId99"/>
    <p:sldId id="487" r:id="rId100"/>
    <p:sldId id="489" r:id="rId101"/>
    <p:sldId id="488" r:id="rId102"/>
    <p:sldId id="490" r:id="rId103"/>
    <p:sldId id="319" r:id="rId104"/>
    <p:sldId id="375" r:id="rId105"/>
    <p:sldId id="423"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D0A3"/>
    <a:srgbClr val="0BE5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6" autoAdjust="0"/>
    <p:restoredTop sz="94660"/>
  </p:normalViewPr>
  <p:slideViewPr>
    <p:cSldViewPr snapToGrid="0">
      <p:cViewPr varScale="1">
        <p:scale>
          <a:sx n="62" d="100"/>
          <a:sy n="62" d="100"/>
        </p:scale>
        <p:origin x="96" y="342"/>
      </p:cViewPr>
      <p:guideLst/>
    </p:cSldViewPr>
  </p:slideViewPr>
  <p:notesTextViewPr>
    <p:cViewPr>
      <p:scale>
        <a:sx n="1" d="1"/>
        <a:sy n="1" d="1"/>
      </p:scale>
      <p:origin x="0" y="0"/>
    </p:cViewPr>
  </p:notesTextViewPr>
  <p:sorterViewPr>
    <p:cViewPr>
      <p:scale>
        <a:sx n="100" d="100"/>
        <a:sy n="100" d="100"/>
      </p:scale>
      <p:origin x="0" y="-26142"/>
    </p:cViewPr>
  </p:sorterViewPr>
  <p:notesViewPr>
    <p:cSldViewPr snapToGrid="0">
      <p:cViewPr varScale="1">
        <p:scale>
          <a:sx n="70" d="100"/>
          <a:sy n="70" d="100"/>
        </p:scale>
        <p:origin x="252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ustomXml" Target="../customXml/item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ustomXml" Target="../customXml/item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115" Type="http://schemas.openxmlformats.org/officeDocument/2006/relationships/customXml" Target="../customXml/item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mark.sellers-vaughn\AppData\Local\Microsoft\Windows\Temporary%20Internet%20Files\Content.Outlook\DCSTY9ER\Served%20and%20Unserved%20Demand%2020%20yea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cap="small" baseline="0"/>
              <a:t>Load vs Temperature</a:t>
            </a:r>
          </a:p>
        </c:rich>
      </c:tx>
      <c:layout>
        <c:manualLayout>
          <c:xMode val="edge"/>
          <c:yMode val="edge"/>
          <c:x val="0.33901984155650267"/>
          <c:y val="5.3044608392513952E-2"/>
        </c:manualLayout>
      </c:layout>
      <c:overlay val="0"/>
    </c:title>
    <c:autoTitleDeleted val="0"/>
    <c:plotArea>
      <c:layout>
        <c:manualLayout>
          <c:layoutTarget val="inner"/>
          <c:xMode val="edge"/>
          <c:yMode val="edge"/>
          <c:x val="0.11653968430002588"/>
          <c:y val="0.21468872219733454"/>
          <c:w val="0.52547834043680319"/>
          <c:h val="0.56691169415631015"/>
        </c:manualLayout>
      </c:layout>
      <c:scatterChart>
        <c:scatterStyle val="lineMarker"/>
        <c:varyColors val="0"/>
        <c:ser>
          <c:idx val="0"/>
          <c:order val="0"/>
          <c:spPr>
            <a:ln w="28575">
              <a:noFill/>
            </a:ln>
          </c:spPr>
          <c:trendline>
            <c:spPr>
              <a:ln w="19050"/>
            </c:spPr>
            <c:trendlineType val="linear"/>
            <c:dispRSqr val="0"/>
            <c:dispEq val="1"/>
            <c:trendlineLbl>
              <c:layout>
                <c:manualLayout>
                  <c:x val="0.35641395169640494"/>
                  <c:y val="2.5071574761042841E-4"/>
                </c:manualLayout>
              </c:layout>
              <c:numFmt formatCode="General" sourceLinked="0"/>
              <c:txPr>
                <a:bodyPr/>
                <a:lstStyle/>
                <a:p>
                  <a:pPr>
                    <a:defRPr sz="1400" baseline="0"/>
                  </a:pPr>
                  <a:endParaRPr lang="en-US"/>
                </a:p>
              </c:txPr>
            </c:trendlineLbl>
          </c:trendline>
          <c:xVal>
            <c:numRef>
              <c:f>Sheet1!$B$5:$B$37</c:f>
              <c:numCache>
                <c:formatCode>General</c:formatCode>
                <c:ptCount val="33"/>
                <c:pt idx="0">
                  <c:v>2</c:v>
                </c:pt>
                <c:pt idx="1">
                  <c:v>4</c:v>
                </c:pt>
                <c:pt idx="2">
                  <c:v>42</c:v>
                </c:pt>
                <c:pt idx="3">
                  <c:v>23</c:v>
                </c:pt>
                <c:pt idx="4">
                  <c:v>6</c:v>
                </c:pt>
                <c:pt idx="5">
                  <c:v>9</c:v>
                </c:pt>
                <c:pt idx="6">
                  <c:v>33</c:v>
                </c:pt>
                <c:pt idx="7">
                  <c:v>15</c:v>
                </c:pt>
                <c:pt idx="8">
                  <c:v>8</c:v>
                </c:pt>
                <c:pt idx="9">
                  <c:v>10</c:v>
                </c:pt>
                <c:pt idx="10">
                  <c:v>18</c:v>
                </c:pt>
                <c:pt idx="11">
                  <c:v>16</c:v>
                </c:pt>
                <c:pt idx="12">
                  <c:v>12</c:v>
                </c:pt>
                <c:pt idx="13">
                  <c:v>12</c:v>
                </c:pt>
                <c:pt idx="14">
                  <c:v>15</c:v>
                </c:pt>
                <c:pt idx="15">
                  <c:v>13</c:v>
                </c:pt>
                <c:pt idx="16">
                  <c:v>20</c:v>
                </c:pt>
                <c:pt idx="17">
                  <c:v>25</c:v>
                </c:pt>
                <c:pt idx="18">
                  <c:v>24</c:v>
                </c:pt>
                <c:pt idx="19">
                  <c:v>26</c:v>
                </c:pt>
                <c:pt idx="20">
                  <c:v>31</c:v>
                </c:pt>
                <c:pt idx="21">
                  <c:v>28</c:v>
                </c:pt>
                <c:pt idx="22">
                  <c:v>35</c:v>
                </c:pt>
                <c:pt idx="23">
                  <c:v>33</c:v>
                </c:pt>
                <c:pt idx="24">
                  <c:v>34</c:v>
                </c:pt>
                <c:pt idx="25">
                  <c:v>38</c:v>
                </c:pt>
                <c:pt idx="26">
                  <c:v>36</c:v>
                </c:pt>
                <c:pt idx="27">
                  <c:v>40</c:v>
                </c:pt>
                <c:pt idx="28">
                  <c:v>44</c:v>
                </c:pt>
                <c:pt idx="29">
                  <c:v>43</c:v>
                </c:pt>
                <c:pt idx="30">
                  <c:v>45</c:v>
                </c:pt>
                <c:pt idx="31">
                  <c:v>48</c:v>
                </c:pt>
                <c:pt idx="32">
                  <c:v>51</c:v>
                </c:pt>
              </c:numCache>
            </c:numRef>
          </c:xVal>
          <c:yVal>
            <c:numRef>
              <c:f>Sheet1!$C$5:$C$37</c:f>
              <c:numCache>
                <c:formatCode>General</c:formatCode>
                <c:ptCount val="33"/>
                <c:pt idx="0">
                  <c:v>0.1</c:v>
                </c:pt>
                <c:pt idx="1">
                  <c:v>0.23</c:v>
                </c:pt>
                <c:pt idx="2">
                  <c:v>0.63</c:v>
                </c:pt>
                <c:pt idx="3">
                  <c:v>0.35</c:v>
                </c:pt>
                <c:pt idx="4">
                  <c:v>0.1658</c:v>
                </c:pt>
                <c:pt idx="5">
                  <c:v>0.19</c:v>
                </c:pt>
                <c:pt idx="6">
                  <c:v>0.47</c:v>
                </c:pt>
                <c:pt idx="7">
                  <c:v>0.222</c:v>
                </c:pt>
                <c:pt idx="8">
                  <c:v>0.254</c:v>
                </c:pt>
                <c:pt idx="9">
                  <c:v>0.28999999999999998</c:v>
                </c:pt>
                <c:pt idx="10">
                  <c:v>0.2994</c:v>
                </c:pt>
                <c:pt idx="11">
                  <c:v>0.32</c:v>
                </c:pt>
                <c:pt idx="12">
                  <c:v>0.3533</c:v>
                </c:pt>
                <c:pt idx="13">
                  <c:v>0.35799999999999998</c:v>
                </c:pt>
                <c:pt idx="14">
                  <c:v>0.38</c:v>
                </c:pt>
                <c:pt idx="15">
                  <c:v>0.38</c:v>
                </c:pt>
                <c:pt idx="16">
                  <c:v>0.44440000000000002</c:v>
                </c:pt>
                <c:pt idx="17">
                  <c:v>0.48</c:v>
                </c:pt>
                <c:pt idx="18">
                  <c:v>0.53351000000000004</c:v>
                </c:pt>
                <c:pt idx="19">
                  <c:v>0.54900000000000004</c:v>
                </c:pt>
                <c:pt idx="20">
                  <c:v>0.55549999999999999</c:v>
                </c:pt>
                <c:pt idx="21">
                  <c:v>0.56000000000000005</c:v>
                </c:pt>
                <c:pt idx="22">
                  <c:v>0.62</c:v>
                </c:pt>
                <c:pt idx="23">
                  <c:v>0.65400000000000003</c:v>
                </c:pt>
                <c:pt idx="24">
                  <c:v>0.68</c:v>
                </c:pt>
                <c:pt idx="25">
                  <c:v>0.68940000000000001</c:v>
                </c:pt>
                <c:pt idx="26">
                  <c:v>0.77659999999999996</c:v>
                </c:pt>
                <c:pt idx="27">
                  <c:v>0.78900000000000003</c:v>
                </c:pt>
                <c:pt idx="28">
                  <c:v>0.88</c:v>
                </c:pt>
                <c:pt idx="29">
                  <c:v>0.75</c:v>
                </c:pt>
                <c:pt idx="30">
                  <c:v>0.79</c:v>
                </c:pt>
                <c:pt idx="31">
                  <c:v>0.83</c:v>
                </c:pt>
                <c:pt idx="32">
                  <c:v>0.85</c:v>
                </c:pt>
              </c:numCache>
            </c:numRef>
          </c:yVal>
          <c:smooth val="0"/>
        </c:ser>
        <c:dLbls>
          <c:showLegendKey val="0"/>
          <c:showVal val="0"/>
          <c:showCatName val="0"/>
          <c:showSerName val="0"/>
          <c:showPercent val="0"/>
          <c:showBubbleSize val="0"/>
        </c:dLbls>
        <c:axId val="270994208"/>
        <c:axId val="270994600"/>
      </c:scatterChart>
      <c:valAx>
        <c:axId val="270994208"/>
        <c:scaling>
          <c:orientation val="minMax"/>
        </c:scaling>
        <c:delete val="0"/>
        <c:axPos val="b"/>
        <c:title>
          <c:tx>
            <c:rich>
              <a:bodyPr/>
              <a:lstStyle/>
              <a:p>
                <a:pPr>
                  <a:defRPr/>
                </a:pPr>
                <a:r>
                  <a:rPr lang="en-US" sz="1400" cap="small" baseline="0" dirty="0"/>
                  <a:t>Degree Day</a:t>
                </a:r>
              </a:p>
            </c:rich>
          </c:tx>
          <c:layout>
            <c:manualLayout>
              <c:xMode val="edge"/>
              <c:yMode val="edge"/>
              <c:x val="0.38751181102362203"/>
              <c:y val="0.89329663422244243"/>
            </c:manualLayout>
          </c:layout>
          <c:overlay val="0"/>
        </c:title>
        <c:numFmt formatCode="General" sourceLinked="1"/>
        <c:majorTickMark val="none"/>
        <c:minorTickMark val="none"/>
        <c:tickLblPos val="nextTo"/>
        <c:crossAx val="270994600"/>
        <c:crosses val="autoZero"/>
        <c:crossBetween val="midCat"/>
      </c:valAx>
      <c:valAx>
        <c:axId val="270994600"/>
        <c:scaling>
          <c:orientation val="minMax"/>
        </c:scaling>
        <c:delete val="0"/>
        <c:axPos val="l"/>
        <c:majorGridlines/>
        <c:title>
          <c:tx>
            <c:rich>
              <a:bodyPr/>
              <a:lstStyle/>
              <a:p>
                <a:pPr>
                  <a:defRPr sz="1400"/>
                </a:pPr>
                <a:r>
                  <a:rPr lang="en-US" sz="1400" cap="small" baseline="0"/>
                  <a:t>Mcfh</a:t>
                </a:r>
              </a:p>
            </c:rich>
          </c:tx>
          <c:layout>
            <c:manualLayout>
              <c:xMode val="edge"/>
              <c:yMode val="edge"/>
              <c:x val="4.4662652462559814E-3"/>
              <c:y val="0.39064871904765514"/>
            </c:manualLayout>
          </c:layout>
          <c:overlay val="0"/>
        </c:title>
        <c:numFmt formatCode="General" sourceLinked="1"/>
        <c:majorTickMark val="none"/>
        <c:minorTickMark val="none"/>
        <c:tickLblPos val="nextTo"/>
        <c:crossAx val="270994208"/>
        <c:crosses val="autoZero"/>
        <c:crossBetween val="midCat"/>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20  YEAR PRICE FORECAST - NORMAL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DATA!$E$4</c:f>
              <c:strCache>
                <c:ptCount val="1"/>
                <c:pt idx="0">
                  <c:v>CASCADE NYMEX PROJECTED PRICE</c:v>
                </c:pt>
              </c:strCache>
            </c:strRef>
          </c:tx>
          <c:spPr>
            <a:ln w="28575" cap="rnd">
              <a:solidFill>
                <a:schemeClr val="accent1"/>
              </a:solidFill>
              <a:round/>
            </a:ln>
            <a:effectLst/>
          </c:spPr>
          <c:marker>
            <c:symbol val="none"/>
          </c:marker>
          <c:cat>
            <c:numRef>
              <c:f>DATA!$A$5:$A$261</c:f>
              <c:numCache>
                <c:formatCode>[$-409]mmm\-yy;@</c:formatCode>
                <c:ptCount val="245"/>
                <c:pt idx="0">
                  <c:v>42675</c:v>
                </c:pt>
                <c:pt idx="1">
                  <c:v>42705</c:v>
                </c:pt>
                <c:pt idx="2">
                  <c:v>42736</c:v>
                </c:pt>
                <c:pt idx="3">
                  <c:v>42767</c:v>
                </c:pt>
                <c:pt idx="4">
                  <c:v>42795</c:v>
                </c:pt>
                <c:pt idx="5">
                  <c:v>42826</c:v>
                </c:pt>
                <c:pt idx="6">
                  <c:v>42856</c:v>
                </c:pt>
                <c:pt idx="7">
                  <c:v>42887</c:v>
                </c:pt>
                <c:pt idx="8">
                  <c:v>42917</c:v>
                </c:pt>
                <c:pt idx="9">
                  <c:v>42948</c:v>
                </c:pt>
                <c:pt idx="10">
                  <c:v>42979</c:v>
                </c:pt>
                <c:pt idx="11">
                  <c:v>43009</c:v>
                </c:pt>
                <c:pt idx="12">
                  <c:v>43040</c:v>
                </c:pt>
                <c:pt idx="13">
                  <c:v>43070</c:v>
                </c:pt>
                <c:pt idx="14">
                  <c:v>43101</c:v>
                </c:pt>
                <c:pt idx="15">
                  <c:v>43132</c:v>
                </c:pt>
                <c:pt idx="16">
                  <c:v>43160</c:v>
                </c:pt>
                <c:pt idx="17">
                  <c:v>43191</c:v>
                </c:pt>
                <c:pt idx="18">
                  <c:v>43221</c:v>
                </c:pt>
                <c:pt idx="19">
                  <c:v>43252</c:v>
                </c:pt>
                <c:pt idx="20">
                  <c:v>43282</c:v>
                </c:pt>
                <c:pt idx="21">
                  <c:v>43313</c:v>
                </c:pt>
                <c:pt idx="22">
                  <c:v>43344</c:v>
                </c:pt>
                <c:pt idx="23">
                  <c:v>43374</c:v>
                </c:pt>
                <c:pt idx="24">
                  <c:v>43405</c:v>
                </c:pt>
                <c:pt idx="25">
                  <c:v>43435</c:v>
                </c:pt>
                <c:pt idx="26">
                  <c:v>43466</c:v>
                </c:pt>
                <c:pt idx="27">
                  <c:v>43497</c:v>
                </c:pt>
                <c:pt idx="28">
                  <c:v>43525</c:v>
                </c:pt>
                <c:pt idx="29">
                  <c:v>43556</c:v>
                </c:pt>
                <c:pt idx="30">
                  <c:v>43586</c:v>
                </c:pt>
                <c:pt idx="31">
                  <c:v>43617</c:v>
                </c:pt>
                <c:pt idx="32">
                  <c:v>43647</c:v>
                </c:pt>
                <c:pt idx="33">
                  <c:v>43678</c:v>
                </c:pt>
                <c:pt idx="34">
                  <c:v>43709</c:v>
                </c:pt>
                <c:pt idx="35">
                  <c:v>43739</c:v>
                </c:pt>
                <c:pt idx="36">
                  <c:v>43770</c:v>
                </c:pt>
                <c:pt idx="37">
                  <c:v>43800</c:v>
                </c:pt>
                <c:pt idx="38">
                  <c:v>43831</c:v>
                </c:pt>
                <c:pt idx="39">
                  <c:v>43862</c:v>
                </c:pt>
                <c:pt idx="40">
                  <c:v>43891</c:v>
                </c:pt>
                <c:pt idx="41">
                  <c:v>43922</c:v>
                </c:pt>
                <c:pt idx="42">
                  <c:v>43952</c:v>
                </c:pt>
                <c:pt idx="43">
                  <c:v>43983</c:v>
                </c:pt>
                <c:pt idx="44">
                  <c:v>44013</c:v>
                </c:pt>
                <c:pt idx="45">
                  <c:v>44044</c:v>
                </c:pt>
                <c:pt idx="46">
                  <c:v>44075</c:v>
                </c:pt>
                <c:pt idx="47">
                  <c:v>44105</c:v>
                </c:pt>
                <c:pt idx="48">
                  <c:v>44136</c:v>
                </c:pt>
                <c:pt idx="49">
                  <c:v>44166</c:v>
                </c:pt>
                <c:pt idx="50">
                  <c:v>44197</c:v>
                </c:pt>
                <c:pt idx="51">
                  <c:v>44228</c:v>
                </c:pt>
                <c:pt idx="52">
                  <c:v>44256</c:v>
                </c:pt>
                <c:pt idx="53">
                  <c:v>44287</c:v>
                </c:pt>
                <c:pt idx="54">
                  <c:v>44317</c:v>
                </c:pt>
                <c:pt idx="55">
                  <c:v>44348</c:v>
                </c:pt>
                <c:pt idx="56">
                  <c:v>44378</c:v>
                </c:pt>
                <c:pt idx="57">
                  <c:v>44409</c:v>
                </c:pt>
                <c:pt idx="58">
                  <c:v>44440</c:v>
                </c:pt>
                <c:pt idx="59">
                  <c:v>44470</c:v>
                </c:pt>
                <c:pt idx="60">
                  <c:v>44501</c:v>
                </c:pt>
                <c:pt idx="61">
                  <c:v>44531</c:v>
                </c:pt>
                <c:pt idx="62">
                  <c:v>44562</c:v>
                </c:pt>
                <c:pt idx="63">
                  <c:v>44593</c:v>
                </c:pt>
                <c:pt idx="64">
                  <c:v>44621</c:v>
                </c:pt>
                <c:pt idx="65">
                  <c:v>44652</c:v>
                </c:pt>
                <c:pt idx="66">
                  <c:v>44682</c:v>
                </c:pt>
                <c:pt idx="67">
                  <c:v>44713</c:v>
                </c:pt>
                <c:pt idx="68">
                  <c:v>44743</c:v>
                </c:pt>
                <c:pt idx="69">
                  <c:v>44774</c:v>
                </c:pt>
                <c:pt idx="70">
                  <c:v>44805</c:v>
                </c:pt>
                <c:pt idx="71">
                  <c:v>44835</c:v>
                </c:pt>
                <c:pt idx="72">
                  <c:v>44866</c:v>
                </c:pt>
                <c:pt idx="73">
                  <c:v>44896</c:v>
                </c:pt>
                <c:pt idx="74">
                  <c:v>44927</c:v>
                </c:pt>
                <c:pt idx="75">
                  <c:v>44958</c:v>
                </c:pt>
                <c:pt idx="76">
                  <c:v>44986</c:v>
                </c:pt>
                <c:pt idx="77">
                  <c:v>45017</c:v>
                </c:pt>
                <c:pt idx="78">
                  <c:v>45047</c:v>
                </c:pt>
                <c:pt idx="79">
                  <c:v>45078</c:v>
                </c:pt>
                <c:pt idx="80">
                  <c:v>45108</c:v>
                </c:pt>
                <c:pt idx="81">
                  <c:v>45139</c:v>
                </c:pt>
                <c:pt idx="82">
                  <c:v>45170</c:v>
                </c:pt>
                <c:pt idx="83">
                  <c:v>45200</c:v>
                </c:pt>
                <c:pt idx="84">
                  <c:v>45231</c:v>
                </c:pt>
                <c:pt idx="85">
                  <c:v>45261</c:v>
                </c:pt>
                <c:pt idx="86">
                  <c:v>45292</c:v>
                </c:pt>
                <c:pt idx="87">
                  <c:v>45323</c:v>
                </c:pt>
                <c:pt idx="88">
                  <c:v>45352</c:v>
                </c:pt>
                <c:pt idx="89">
                  <c:v>45383</c:v>
                </c:pt>
                <c:pt idx="90">
                  <c:v>45413</c:v>
                </c:pt>
                <c:pt idx="91">
                  <c:v>45444</c:v>
                </c:pt>
                <c:pt idx="92">
                  <c:v>45474</c:v>
                </c:pt>
                <c:pt idx="93">
                  <c:v>45505</c:v>
                </c:pt>
                <c:pt idx="94">
                  <c:v>45536</c:v>
                </c:pt>
                <c:pt idx="95">
                  <c:v>45566</c:v>
                </c:pt>
                <c:pt idx="96">
                  <c:v>45597</c:v>
                </c:pt>
                <c:pt idx="97">
                  <c:v>45627</c:v>
                </c:pt>
                <c:pt idx="98">
                  <c:v>45658</c:v>
                </c:pt>
                <c:pt idx="99">
                  <c:v>45689</c:v>
                </c:pt>
                <c:pt idx="100">
                  <c:v>45717</c:v>
                </c:pt>
                <c:pt idx="101">
                  <c:v>45748</c:v>
                </c:pt>
                <c:pt idx="102">
                  <c:v>45778</c:v>
                </c:pt>
                <c:pt idx="103">
                  <c:v>45809</c:v>
                </c:pt>
                <c:pt idx="104">
                  <c:v>45839</c:v>
                </c:pt>
                <c:pt idx="105">
                  <c:v>45870</c:v>
                </c:pt>
                <c:pt idx="106">
                  <c:v>45901</c:v>
                </c:pt>
                <c:pt idx="107">
                  <c:v>45931</c:v>
                </c:pt>
                <c:pt idx="108">
                  <c:v>45962</c:v>
                </c:pt>
                <c:pt idx="109">
                  <c:v>45992</c:v>
                </c:pt>
                <c:pt idx="110">
                  <c:v>46023</c:v>
                </c:pt>
                <c:pt idx="111">
                  <c:v>46054</c:v>
                </c:pt>
                <c:pt idx="112">
                  <c:v>46082</c:v>
                </c:pt>
                <c:pt idx="113">
                  <c:v>46113</c:v>
                </c:pt>
                <c:pt idx="114">
                  <c:v>46143</c:v>
                </c:pt>
                <c:pt idx="115">
                  <c:v>46174</c:v>
                </c:pt>
                <c:pt idx="116">
                  <c:v>46204</c:v>
                </c:pt>
                <c:pt idx="117">
                  <c:v>46235</c:v>
                </c:pt>
                <c:pt idx="118">
                  <c:v>46266</c:v>
                </c:pt>
                <c:pt idx="119">
                  <c:v>46296</c:v>
                </c:pt>
                <c:pt idx="120">
                  <c:v>46327</c:v>
                </c:pt>
                <c:pt idx="121">
                  <c:v>46357</c:v>
                </c:pt>
                <c:pt idx="122">
                  <c:v>46388</c:v>
                </c:pt>
                <c:pt idx="123">
                  <c:v>46419</c:v>
                </c:pt>
                <c:pt idx="124">
                  <c:v>46447</c:v>
                </c:pt>
                <c:pt idx="125">
                  <c:v>46478</c:v>
                </c:pt>
                <c:pt idx="126">
                  <c:v>46508</c:v>
                </c:pt>
                <c:pt idx="127">
                  <c:v>46539</c:v>
                </c:pt>
                <c:pt idx="128">
                  <c:v>46569</c:v>
                </c:pt>
                <c:pt idx="129">
                  <c:v>46600</c:v>
                </c:pt>
                <c:pt idx="130">
                  <c:v>46631</c:v>
                </c:pt>
                <c:pt idx="131">
                  <c:v>46661</c:v>
                </c:pt>
                <c:pt idx="132">
                  <c:v>46692</c:v>
                </c:pt>
                <c:pt idx="133">
                  <c:v>46722</c:v>
                </c:pt>
                <c:pt idx="134">
                  <c:v>46753</c:v>
                </c:pt>
                <c:pt idx="135">
                  <c:v>46784</c:v>
                </c:pt>
                <c:pt idx="136">
                  <c:v>46813</c:v>
                </c:pt>
                <c:pt idx="137">
                  <c:v>46844</c:v>
                </c:pt>
                <c:pt idx="138">
                  <c:v>46874</c:v>
                </c:pt>
                <c:pt idx="139">
                  <c:v>46905</c:v>
                </c:pt>
                <c:pt idx="140">
                  <c:v>46935</c:v>
                </c:pt>
                <c:pt idx="141">
                  <c:v>46966</c:v>
                </c:pt>
                <c:pt idx="142">
                  <c:v>46997</c:v>
                </c:pt>
                <c:pt idx="143">
                  <c:v>47027</c:v>
                </c:pt>
                <c:pt idx="144">
                  <c:v>47058</c:v>
                </c:pt>
                <c:pt idx="145">
                  <c:v>47088</c:v>
                </c:pt>
                <c:pt idx="146">
                  <c:v>47119</c:v>
                </c:pt>
                <c:pt idx="147">
                  <c:v>47150</c:v>
                </c:pt>
                <c:pt idx="148">
                  <c:v>47178</c:v>
                </c:pt>
                <c:pt idx="149">
                  <c:v>47209</c:v>
                </c:pt>
                <c:pt idx="150">
                  <c:v>47239</c:v>
                </c:pt>
                <c:pt idx="151">
                  <c:v>47270</c:v>
                </c:pt>
                <c:pt idx="152">
                  <c:v>47300</c:v>
                </c:pt>
                <c:pt idx="153">
                  <c:v>47331</c:v>
                </c:pt>
                <c:pt idx="154">
                  <c:v>47362</c:v>
                </c:pt>
                <c:pt idx="155">
                  <c:v>47392</c:v>
                </c:pt>
                <c:pt idx="156">
                  <c:v>47423</c:v>
                </c:pt>
                <c:pt idx="157">
                  <c:v>47453</c:v>
                </c:pt>
                <c:pt idx="158">
                  <c:v>47484</c:v>
                </c:pt>
                <c:pt idx="159">
                  <c:v>47515</c:v>
                </c:pt>
                <c:pt idx="160">
                  <c:v>47543</c:v>
                </c:pt>
                <c:pt idx="161">
                  <c:v>47574</c:v>
                </c:pt>
                <c:pt idx="162">
                  <c:v>47604</c:v>
                </c:pt>
                <c:pt idx="163">
                  <c:v>47635</c:v>
                </c:pt>
                <c:pt idx="164">
                  <c:v>47665</c:v>
                </c:pt>
                <c:pt idx="165">
                  <c:v>47696</c:v>
                </c:pt>
                <c:pt idx="166">
                  <c:v>47727</c:v>
                </c:pt>
                <c:pt idx="167">
                  <c:v>47757</c:v>
                </c:pt>
                <c:pt idx="168">
                  <c:v>47788</c:v>
                </c:pt>
                <c:pt idx="169">
                  <c:v>47818</c:v>
                </c:pt>
                <c:pt idx="170">
                  <c:v>47849</c:v>
                </c:pt>
                <c:pt idx="171">
                  <c:v>47880</c:v>
                </c:pt>
                <c:pt idx="172">
                  <c:v>47908</c:v>
                </c:pt>
                <c:pt idx="173">
                  <c:v>47939</c:v>
                </c:pt>
                <c:pt idx="174">
                  <c:v>47969</c:v>
                </c:pt>
                <c:pt idx="175">
                  <c:v>48000</c:v>
                </c:pt>
                <c:pt idx="176">
                  <c:v>48030</c:v>
                </c:pt>
                <c:pt idx="177">
                  <c:v>48061</c:v>
                </c:pt>
                <c:pt idx="178">
                  <c:v>48092</c:v>
                </c:pt>
                <c:pt idx="179">
                  <c:v>48122</c:v>
                </c:pt>
                <c:pt idx="180">
                  <c:v>48153</c:v>
                </c:pt>
                <c:pt idx="181">
                  <c:v>48183</c:v>
                </c:pt>
                <c:pt idx="182">
                  <c:v>48214</c:v>
                </c:pt>
                <c:pt idx="183">
                  <c:v>48245</c:v>
                </c:pt>
                <c:pt idx="184">
                  <c:v>48274</c:v>
                </c:pt>
                <c:pt idx="185">
                  <c:v>48305</c:v>
                </c:pt>
                <c:pt idx="186">
                  <c:v>48335</c:v>
                </c:pt>
                <c:pt idx="187">
                  <c:v>48366</c:v>
                </c:pt>
                <c:pt idx="188">
                  <c:v>48396</c:v>
                </c:pt>
                <c:pt idx="189">
                  <c:v>48427</c:v>
                </c:pt>
                <c:pt idx="190">
                  <c:v>48458</c:v>
                </c:pt>
                <c:pt idx="191">
                  <c:v>48488</c:v>
                </c:pt>
                <c:pt idx="192">
                  <c:v>48519</c:v>
                </c:pt>
                <c:pt idx="193">
                  <c:v>48549</c:v>
                </c:pt>
                <c:pt idx="194">
                  <c:v>48580</c:v>
                </c:pt>
                <c:pt idx="195">
                  <c:v>48611</c:v>
                </c:pt>
                <c:pt idx="196">
                  <c:v>48639</c:v>
                </c:pt>
                <c:pt idx="197">
                  <c:v>48670</c:v>
                </c:pt>
                <c:pt idx="198">
                  <c:v>48700</c:v>
                </c:pt>
                <c:pt idx="199">
                  <c:v>48731</c:v>
                </c:pt>
                <c:pt idx="200">
                  <c:v>48761</c:v>
                </c:pt>
                <c:pt idx="201">
                  <c:v>48792</c:v>
                </c:pt>
                <c:pt idx="202">
                  <c:v>48823</c:v>
                </c:pt>
                <c:pt idx="203">
                  <c:v>48853</c:v>
                </c:pt>
                <c:pt idx="204">
                  <c:v>48884</c:v>
                </c:pt>
                <c:pt idx="205">
                  <c:v>48914</c:v>
                </c:pt>
                <c:pt idx="206">
                  <c:v>48945</c:v>
                </c:pt>
                <c:pt idx="207">
                  <c:v>48976</c:v>
                </c:pt>
                <c:pt idx="208">
                  <c:v>49004</c:v>
                </c:pt>
                <c:pt idx="209">
                  <c:v>49035</c:v>
                </c:pt>
                <c:pt idx="210">
                  <c:v>49065</c:v>
                </c:pt>
                <c:pt idx="211">
                  <c:v>49096</c:v>
                </c:pt>
                <c:pt idx="212">
                  <c:v>49126</c:v>
                </c:pt>
                <c:pt idx="213">
                  <c:v>49157</c:v>
                </c:pt>
                <c:pt idx="214">
                  <c:v>49188</c:v>
                </c:pt>
                <c:pt idx="215">
                  <c:v>49218</c:v>
                </c:pt>
                <c:pt idx="216">
                  <c:v>49249</c:v>
                </c:pt>
                <c:pt idx="217">
                  <c:v>49279</c:v>
                </c:pt>
                <c:pt idx="218">
                  <c:v>49310</c:v>
                </c:pt>
                <c:pt idx="219">
                  <c:v>49341</c:v>
                </c:pt>
                <c:pt idx="220">
                  <c:v>49369</c:v>
                </c:pt>
                <c:pt idx="221">
                  <c:v>49400</c:v>
                </c:pt>
                <c:pt idx="222">
                  <c:v>49430</c:v>
                </c:pt>
                <c:pt idx="223">
                  <c:v>49461</c:v>
                </c:pt>
                <c:pt idx="224">
                  <c:v>49491</c:v>
                </c:pt>
                <c:pt idx="225">
                  <c:v>49522</c:v>
                </c:pt>
                <c:pt idx="226">
                  <c:v>49553</c:v>
                </c:pt>
                <c:pt idx="227">
                  <c:v>49583</c:v>
                </c:pt>
                <c:pt idx="228">
                  <c:v>49614</c:v>
                </c:pt>
                <c:pt idx="229">
                  <c:v>49644</c:v>
                </c:pt>
                <c:pt idx="230">
                  <c:v>49675</c:v>
                </c:pt>
                <c:pt idx="231">
                  <c:v>49706</c:v>
                </c:pt>
                <c:pt idx="232">
                  <c:v>49735</c:v>
                </c:pt>
                <c:pt idx="233">
                  <c:v>49766</c:v>
                </c:pt>
                <c:pt idx="234">
                  <c:v>49796</c:v>
                </c:pt>
                <c:pt idx="235">
                  <c:v>49827</c:v>
                </c:pt>
                <c:pt idx="236">
                  <c:v>49857</c:v>
                </c:pt>
                <c:pt idx="237">
                  <c:v>49888</c:v>
                </c:pt>
                <c:pt idx="238">
                  <c:v>49919</c:v>
                </c:pt>
                <c:pt idx="239">
                  <c:v>49949</c:v>
                </c:pt>
                <c:pt idx="240">
                  <c:v>49980</c:v>
                </c:pt>
                <c:pt idx="241">
                  <c:v>50010</c:v>
                </c:pt>
                <c:pt idx="242">
                  <c:v>50041</c:v>
                </c:pt>
                <c:pt idx="243">
                  <c:v>50072</c:v>
                </c:pt>
                <c:pt idx="244">
                  <c:v>50100</c:v>
                </c:pt>
              </c:numCache>
            </c:numRef>
          </c:cat>
          <c:val>
            <c:numRef>
              <c:f>DATA!$E$5:$E$261</c:f>
              <c:numCache>
                <c:formatCode>_("$"* #,##0.0000_);_("$"* \(#,##0.0000\);_("$"* "-"??_);_(@_)</c:formatCode>
                <c:ptCount val="245"/>
                <c:pt idx="0">
                  <c:v>2.7721570793716173</c:v>
                </c:pt>
                <c:pt idx="1">
                  <c:v>3.0414694721855522</c:v>
                </c:pt>
                <c:pt idx="2">
                  <c:v>3.3722611973308876</c:v>
                </c:pt>
                <c:pt idx="3">
                  <c:v>3.3523046170404092</c:v>
                </c:pt>
                <c:pt idx="4">
                  <c:v>3.2989287325926409</c:v>
                </c:pt>
                <c:pt idx="5">
                  <c:v>3.0870065129026445</c:v>
                </c:pt>
                <c:pt idx="6">
                  <c:v>3.1174705708057822</c:v>
                </c:pt>
                <c:pt idx="7">
                  <c:v>3.1447032216333231</c:v>
                </c:pt>
                <c:pt idx="8">
                  <c:v>3.1893370052590044</c:v>
                </c:pt>
                <c:pt idx="9">
                  <c:v>3.1923927691981047</c:v>
                </c:pt>
                <c:pt idx="10">
                  <c:v>3.1566280837588359</c:v>
                </c:pt>
                <c:pt idx="11">
                  <c:v>3.1848894686106122</c:v>
                </c:pt>
                <c:pt idx="12">
                  <c:v>3.2586480735879291</c:v>
                </c:pt>
                <c:pt idx="13">
                  <c:v>3.36478189095617</c:v>
                </c:pt>
                <c:pt idx="14">
                  <c:v>3.5023305141038366</c:v>
                </c:pt>
                <c:pt idx="15">
                  <c:v>3.460360662097469</c:v>
                </c:pt>
                <c:pt idx="16">
                  <c:v>3.3700320830810901</c:v>
                </c:pt>
                <c:pt idx="17">
                  <c:v>3.0939803462687405</c:v>
                </c:pt>
                <c:pt idx="18">
                  <c:v>3.1656245998743273</c:v>
                </c:pt>
                <c:pt idx="19">
                  <c:v>3.184520329820193</c:v>
                </c:pt>
                <c:pt idx="20">
                  <c:v>3.193707505791556</c:v>
                </c:pt>
                <c:pt idx="21">
                  <c:v>3.2156938514050806</c:v>
                </c:pt>
                <c:pt idx="22">
                  <c:v>3.1211231022112504</c:v>
                </c:pt>
                <c:pt idx="23">
                  <c:v>3.1581146212290401</c:v>
                </c:pt>
                <c:pt idx="24">
                  <c:v>3.2206108331721284</c:v>
                </c:pt>
                <c:pt idx="25">
                  <c:v>3.3404554606825183</c:v>
                </c:pt>
                <c:pt idx="26">
                  <c:v>3.4962971519433879</c:v>
                </c:pt>
                <c:pt idx="27">
                  <c:v>3.4506430567660278</c:v>
                </c:pt>
                <c:pt idx="28">
                  <c:v>3.3637800458768545</c:v>
                </c:pt>
                <c:pt idx="29">
                  <c:v>3.1263378921075944</c:v>
                </c:pt>
                <c:pt idx="30">
                  <c:v>3.1967786965444214</c:v>
                </c:pt>
                <c:pt idx="31">
                  <c:v>3.2426602117953927</c:v>
                </c:pt>
                <c:pt idx="32">
                  <c:v>3.2370031682400793</c:v>
                </c:pt>
                <c:pt idx="33">
                  <c:v>3.2404938990217813</c:v>
                </c:pt>
                <c:pt idx="34">
                  <c:v>3.2183158727254106</c:v>
                </c:pt>
                <c:pt idx="35">
                  <c:v>3.2349654362423106</c:v>
                </c:pt>
                <c:pt idx="36">
                  <c:v>3.3273277340429703</c:v>
                </c:pt>
                <c:pt idx="37">
                  <c:v>3.4373579850331555</c:v>
                </c:pt>
                <c:pt idx="38">
                  <c:v>3.683693368025684</c:v>
                </c:pt>
                <c:pt idx="39">
                  <c:v>3.6338134107509141</c:v>
                </c:pt>
                <c:pt idx="40">
                  <c:v>3.5649840616090365</c:v>
                </c:pt>
                <c:pt idx="41">
                  <c:v>3.3012746466429825</c:v>
                </c:pt>
                <c:pt idx="42">
                  <c:v>3.3971971112908337</c:v>
                </c:pt>
                <c:pt idx="43">
                  <c:v>3.429022635597025</c:v>
                </c:pt>
                <c:pt idx="44">
                  <c:v>3.438990852084689</c:v>
                </c:pt>
                <c:pt idx="45">
                  <c:v>3.4355407226316013</c:v>
                </c:pt>
                <c:pt idx="46">
                  <c:v>3.4355177879961425</c:v>
                </c:pt>
                <c:pt idx="47">
                  <c:v>3.4729612185047998</c:v>
                </c:pt>
                <c:pt idx="48">
                  <c:v>3.5523330478792197</c:v>
                </c:pt>
                <c:pt idx="49">
                  <c:v>3.6927797656762547</c:v>
                </c:pt>
                <c:pt idx="50">
                  <c:v>3.805868164314453</c:v>
                </c:pt>
                <c:pt idx="51">
                  <c:v>3.7427473729765048</c:v>
                </c:pt>
                <c:pt idx="52">
                  <c:v>3.6946295157973932</c:v>
                </c:pt>
                <c:pt idx="53">
                  <c:v>3.4241123020295063</c:v>
                </c:pt>
                <c:pt idx="54">
                  <c:v>3.5576056441937385</c:v>
                </c:pt>
                <c:pt idx="55">
                  <c:v>3.5894878012833158</c:v>
                </c:pt>
                <c:pt idx="56">
                  <c:v>3.5833210521311365</c:v>
                </c:pt>
                <c:pt idx="57">
                  <c:v>3.6150498650378093</c:v>
                </c:pt>
                <c:pt idx="58">
                  <c:v>3.5934744708913628</c:v>
                </c:pt>
                <c:pt idx="59">
                  <c:v>3.6181348028745788</c:v>
                </c:pt>
                <c:pt idx="60">
                  <c:v>3.7335237044788676</c:v>
                </c:pt>
                <c:pt idx="61">
                  <c:v>3.8672718724229549</c:v>
                </c:pt>
                <c:pt idx="62">
                  <c:v>3.921763419053931</c:v>
                </c:pt>
                <c:pt idx="63">
                  <c:v>3.8386130326916978</c:v>
                </c:pt>
                <c:pt idx="64">
                  <c:v>3.8134685147921203</c:v>
                </c:pt>
                <c:pt idx="65">
                  <c:v>3.5370757420592946</c:v>
                </c:pt>
                <c:pt idx="66">
                  <c:v>3.683849309795602</c:v>
                </c:pt>
                <c:pt idx="67">
                  <c:v>3.7144407001535007</c:v>
                </c:pt>
                <c:pt idx="68">
                  <c:v>3.7218497723953892</c:v>
                </c:pt>
                <c:pt idx="69">
                  <c:v>3.7391232199828592</c:v>
                </c:pt>
                <c:pt idx="70">
                  <c:v>3.7157295703804949</c:v>
                </c:pt>
                <c:pt idx="71">
                  <c:v>3.7581972217245014</c:v>
                </c:pt>
                <c:pt idx="72">
                  <c:v>3.8756944658610388</c:v>
                </c:pt>
                <c:pt idx="73">
                  <c:v>4.0076319521482846</c:v>
                </c:pt>
                <c:pt idx="74">
                  <c:v>4.2067751001827265</c:v>
                </c:pt>
                <c:pt idx="75">
                  <c:v>4.1004383283750041</c:v>
                </c:pt>
                <c:pt idx="76">
                  <c:v>4.0539163061934671</c:v>
                </c:pt>
                <c:pt idx="77">
                  <c:v>3.8310918294069518</c:v>
                </c:pt>
                <c:pt idx="78">
                  <c:v>3.9692463458752565</c:v>
                </c:pt>
                <c:pt idx="79">
                  <c:v>4.0004961547917572</c:v>
                </c:pt>
                <c:pt idx="80">
                  <c:v>3.9980984246724733</c:v>
                </c:pt>
                <c:pt idx="81">
                  <c:v>4.0259384468193726</c:v>
                </c:pt>
                <c:pt idx="82">
                  <c:v>4.0032463408935008</c:v>
                </c:pt>
                <c:pt idx="83">
                  <c:v>4.046668741207168</c:v>
                </c:pt>
                <c:pt idx="84">
                  <c:v>4.2158947830107829</c:v>
                </c:pt>
                <c:pt idx="85">
                  <c:v>4.3488456706380338</c:v>
                </c:pt>
                <c:pt idx="86">
                  <c:v>4.3689663191830057</c:v>
                </c:pt>
                <c:pt idx="87">
                  <c:v>4.2800267935084655</c:v>
                </c:pt>
                <c:pt idx="88">
                  <c:v>4.2594989242356291</c:v>
                </c:pt>
                <c:pt idx="89">
                  <c:v>4.1060358902489895</c:v>
                </c:pt>
                <c:pt idx="90">
                  <c:v>4.229275826615746</c:v>
                </c:pt>
                <c:pt idx="91">
                  <c:v>4.2508277222811</c:v>
                </c:pt>
                <c:pt idx="92">
                  <c:v>4.2789759218630046</c:v>
                </c:pt>
                <c:pt idx="93">
                  <c:v>4.300043237858306</c:v>
                </c:pt>
                <c:pt idx="94">
                  <c:v>4.2725278128584918</c:v>
                </c:pt>
                <c:pt idx="95">
                  <c:v>4.3106480108900387</c:v>
                </c:pt>
                <c:pt idx="96">
                  <c:v>4.3417871116617714</c:v>
                </c:pt>
                <c:pt idx="97">
                  <c:v>4.432515579625667</c:v>
                </c:pt>
                <c:pt idx="98">
                  <c:v>4.5439539914307208</c:v>
                </c:pt>
                <c:pt idx="99">
                  <c:v>4.4860220043181531</c:v>
                </c:pt>
                <c:pt idx="100">
                  <c:v>4.2310767613364284</c:v>
                </c:pt>
                <c:pt idx="101">
                  <c:v>4.0658399061857819</c:v>
                </c:pt>
                <c:pt idx="102">
                  <c:v>4.1906154761858598</c:v>
                </c:pt>
                <c:pt idx="103">
                  <c:v>4.2135845228358306</c:v>
                </c:pt>
                <c:pt idx="104">
                  <c:v>4.2249918185599578</c:v>
                </c:pt>
                <c:pt idx="105">
                  <c:v>4.2501590085853831</c:v>
                </c:pt>
                <c:pt idx="106">
                  <c:v>4.2325808149961865</c:v>
                </c:pt>
                <c:pt idx="107">
                  <c:v>4.2767584685060331</c:v>
                </c:pt>
                <c:pt idx="108">
                  <c:v>4.3285857588651799</c:v>
                </c:pt>
                <c:pt idx="109">
                  <c:v>4.4815855456455562</c:v>
                </c:pt>
                <c:pt idx="110">
                  <c:v>4.3221075415210324</c:v>
                </c:pt>
                <c:pt idx="111">
                  <c:v>4.31864836275206</c:v>
                </c:pt>
                <c:pt idx="112">
                  <c:v>4.2135582964279497</c:v>
                </c:pt>
                <c:pt idx="113">
                  <c:v>4.0992156667009105</c:v>
                </c:pt>
                <c:pt idx="114">
                  <c:v>4.2062292806442718</c:v>
                </c:pt>
                <c:pt idx="115">
                  <c:v>4.2466821198757554</c:v>
                </c:pt>
                <c:pt idx="116">
                  <c:v>4.2775193019206537</c:v>
                </c:pt>
                <c:pt idx="117">
                  <c:v>4.289641566310098</c:v>
                </c:pt>
                <c:pt idx="118">
                  <c:v>4.2656095546073445</c:v>
                </c:pt>
                <c:pt idx="119">
                  <c:v>4.3063635249020917</c:v>
                </c:pt>
                <c:pt idx="120">
                  <c:v>4.390819830896648</c:v>
                </c:pt>
                <c:pt idx="121">
                  <c:v>4.5661717984799024</c:v>
                </c:pt>
                <c:pt idx="122">
                  <c:v>4.5453148624282065</c:v>
                </c:pt>
                <c:pt idx="123">
                  <c:v>4.5158350270155019</c:v>
                </c:pt>
                <c:pt idx="124">
                  <c:v>4.455161133800277</c:v>
                </c:pt>
                <c:pt idx="125">
                  <c:v>4.2989989368131329</c:v>
                </c:pt>
                <c:pt idx="126">
                  <c:v>4.4387481178688342</c:v>
                </c:pt>
                <c:pt idx="127">
                  <c:v>4.4702014293996033</c:v>
                </c:pt>
                <c:pt idx="128">
                  <c:v>4.4933038687695248</c:v>
                </c:pt>
                <c:pt idx="129">
                  <c:v>4.5140681901614457</c:v>
                </c:pt>
                <c:pt idx="130">
                  <c:v>4.495944345131246</c:v>
                </c:pt>
                <c:pt idx="131">
                  <c:v>4.5344578398212123</c:v>
                </c:pt>
                <c:pt idx="132">
                  <c:v>4.6320044889284819</c:v>
                </c:pt>
                <c:pt idx="133">
                  <c:v>4.7934235834915881</c:v>
                </c:pt>
                <c:pt idx="134">
                  <c:v>4.7969311962277503</c:v>
                </c:pt>
                <c:pt idx="135">
                  <c:v>4.7277576664442895</c:v>
                </c:pt>
                <c:pt idx="136">
                  <c:v>4.68368644061783</c:v>
                </c:pt>
                <c:pt idx="137">
                  <c:v>4.4816073033936181</c:v>
                </c:pt>
                <c:pt idx="138">
                  <c:v>4.630410931755665</c:v>
                </c:pt>
                <c:pt idx="139">
                  <c:v>4.6673506272675285</c:v>
                </c:pt>
                <c:pt idx="140">
                  <c:v>4.7048650747029352</c:v>
                </c:pt>
                <c:pt idx="141">
                  <c:v>4.7289548557193095</c:v>
                </c:pt>
                <c:pt idx="142">
                  <c:v>4.7173381111856152</c:v>
                </c:pt>
                <c:pt idx="143">
                  <c:v>4.7453750727283408</c:v>
                </c:pt>
                <c:pt idx="144">
                  <c:v>4.8946102483674228</c:v>
                </c:pt>
                <c:pt idx="145">
                  <c:v>5.0202914704076793</c:v>
                </c:pt>
                <c:pt idx="146">
                  <c:v>5.1661098604328792</c:v>
                </c:pt>
                <c:pt idx="147">
                  <c:v>5.1734267976433124</c:v>
                </c:pt>
                <c:pt idx="148">
                  <c:v>5.0745632645958452</c:v>
                </c:pt>
                <c:pt idx="149">
                  <c:v>4.8963829753505408</c:v>
                </c:pt>
                <c:pt idx="150">
                  <c:v>5.0359411167222863</c:v>
                </c:pt>
                <c:pt idx="151">
                  <c:v>5.083343036735668</c:v>
                </c:pt>
                <c:pt idx="152">
                  <c:v>5.1174590012687551</c:v>
                </c:pt>
                <c:pt idx="153">
                  <c:v>5.1392365868758141</c:v>
                </c:pt>
                <c:pt idx="154">
                  <c:v>5.124912157330006</c:v>
                </c:pt>
                <c:pt idx="155">
                  <c:v>5.1487909828710148</c:v>
                </c:pt>
                <c:pt idx="156">
                  <c:v>5.2435083699072633</c:v>
                </c:pt>
                <c:pt idx="157">
                  <c:v>5.4295115088973116</c:v>
                </c:pt>
                <c:pt idx="158">
                  <c:v>5.4198966776940658</c:v>
                </c:pt>
                <c:pt idx="159">
                  <c:v>5.3915860721053006</c:v>
                </c:pt>
                <c:pt idx="160">
                  <c:v>5.280404833385095</c:v>
                </c:pt>
                <c:pt idx="161">
                  <c:v>5.1137384570296174</c:v>
                </c:pt>
                <c:pt idx="162">
                  <c:v>5.2604774785482276</c:v>
                </c:pt>
                <c:pt idx="163">
                  <c:v>5.3081743828679011</c:v>
                </c:pt>
                <c:pt idx="164">
                  <c:v>5.3529068415128478</c:v>
                </c:pt>
                <c:pt idx="165">
                  <c:v>5.3728478696657493</c:v>
                </c:pt>
                <c:pt idx="166">
                  <c:v>5.3516755513631713</c:v>
                </c:pt>
                <c:pt idx="167">
                  <c:v>5.3635511091653481</c:v>
                </c:pt>
                <c:pt idx="168">
                  <c:v>5.399016259048075</c:v>
                </c:pt>
                <c:pt idx="169">
                  <c:v>5.5015524080560771</c:v>
                </c:pt>
                <c:pt idx="170">
                  <c:v>5.4603999452886001</c:v>
                </c:pt>
                <c:pt idx="171">
                  <c:v>5.4686192755605134</c:v>
                </c:pt>
                <c:pt idx="172">
                  <c:v>5.3532129217520943</c:v>
                </c:pt>
                <c:pt idx="173">
                  <c:v>5.0804902696586343</c:v>
                </c:pt>
                <c:pt idx="174">
                  <c:v>5.2258973046841755</c:v>
                </c:pt>
                <c:pt idx="175">
                  <c:v>5.2705066281239681</c:v>
                </c:pt>
                <c:pt idx="176">
                  <c:v>5.3045084342555002</c:v>
                </c:pt>
                <c:pt idx="177">
                  <c:v>5.3227186752240723</c:v>
                </c:pt>
                <c:pt idx="178">
                  <c:v>5.3155571263410053</c:v>
                </c:pt>
                <c:pt idx="179">
                  <c:v>5.3499305726320827</c:v>
                </c:pt>
                <c:pt idx="180">
                  <c:v>5.5527214473504021</c:v>
                </c:pt>
                <c:pt idx="181">
                  <c:v>5.6861937740168944</c:v>
                </c:pt>
                <c:pt idx="182">
                  <c:v>5.6785909061221744</c:v>
                </c:pt>
                <c:pt idx="183">
                  <c:v>5.2942540066574955</c:v>
                </c:pt>
                <c:pt idx="184">
                  <c:v>5.2478890537636165</c:v>
                </c:pt>
                <c:pt idx="185">
                  <c:v>4.9914914411854223</c:v>
                </c:pt>
                <c:pt idx="186">
                  <c:v>5.1010058226162958</c:v>
                </c:pt>
                <c:pt idx="187">
                  <c:v>5.1399322362874029</c:v>
                </c:pt>
                <c:pt idx="188">
                  <c:v>5.1743613931149666</c:v>
                </c:pt>
                <c:pt idx="189">
                  <c:v>5.1941517342091146</c:v>
                </c:pt>
                <c:pt idx="190">
                  <c:v>5.1840331663994856</c:v>
                </c:pt>
                <c:pt idx="191">
                  <c:v>5.2084088647686579</c:v>
                </c:pt>
                <c:pt idx="192">
                  <c:v>5.3638061720965364</c:v>
                </c:pt>
                <c:pt idx="193">
                  <c:v>5.454930085786998</c:v>
                </c:pt>
                <c:pt idx="194">
                  <c:v>5.8312737797144294</c:v>
                </c:pt>
                <c:pt idx="195">
                  <c:v>5.8407207460587198</c:v>
                </c:pt>
                <c:pt idx="196">
                  <c:v>5.5568564328448788</c:v>
                </c:pt>
                <c:pt idx="197">
                  <c:v>5.2695301919169033</c:v>
                </c:pt>
                <c:pt idx="198">
                  <c:v>5.4375909707413026</c:v>
                </c:pt>
                <c:pt idx="199">
                  <c:v>5.4807720821120531</c:v>
                </c:pt>
                <c:pt idx="200">
                  <c:v>5.5046426278086891</c:v>
                </c:pt>
                <c:pt idx="201">
                  <c:v>5.5261441194444911</c:v>
                </c:pt>
                <c:pt idx="202">
                  <c:v>5.5276519674443279</c:v>
                </c:pt>
                <c:pt idx="203">
                  <c:v>5.5468057341574424</c:v>
                </c:pt>
                <c:pt idx="204">
                  <c:v>5.6569384376502567</c:v>
                </c:pt>
                <c:pt idx="205">
                  <c:v>5.8100520377431737</c:v>
                </c:pt>
                <c:pt idx="206">
                  <c:v>5.790788037360084</c:v>
                </c:pt>
                <c:pt idx="207">
                  <c:v>5.8001304727129872</c:v>
                </c:pt>
                <c:pt idx="208">
                  <c:v>5.5871035541804037</c:v>
                </c:pt>
                <c:pt idx="209">
                  <c:v>5.3862089015801979</c:v>
                </c:pt>
                <c:pt idx="210">
                  <c:v>5.5528029805827357</c:v>
                </c:pt>
                <c:pt idx="211">
                  <c:v>5.5968579508165632</c:v>
                </c:pt>
                <c:pt idx="212">
                  <c:v>5.6396603125501947</c:v>
                </c:pt>
                <c:pt idx="213">
                  <c:v>5.6619961490716051</c:v>
                </c:pt>
                <c:pt idx="214">
                  <c:v>5.6447109213231794</c:v>
                </c:pt>
                <c:pt idx="215">
                  <c:v>5.662812619027302</c:v>
                </c:pt>
                <c:pt idx="216">
                  <c:v>5.7913948159255586</c:v>
                </c:pt>
                <c:pt idx="217">
                  <c:v>6.0087711236947978</c:v>
                </c:pt>
                <c:pt idx="218">
                  <c:v>5.9898554727699365</c:v>
                </c:pt>
                <c:pt idx="219">
                  <c:v>6.0000376877175983</c:v>
                </c:pt>
                <c:pt idx="220">
                  <c:v>5.7635469604133407</c:v>
                </c:pt>
                <c:pt idx="221">
                  <c:v>5.4857334575426862</c:v>
                </c:pt>
                <c:pt idx="222">
                  <c:v>5.6565969628942945</c:v>
                </c:pt>
                <c:pt idx="223">
                  <c:v>5.7018181457066319</c:v>
                </c:pt>
                <c:pt idx="224">
                  <c:v>5.7516675236808386</c:v>
                </c:pt>
                <c:pt idx="225">
                  <c:v>5.7714101797761064</c:v>
                </c:pt>
                <c:pt idx="226">
                  <c:v>5.7363435152621234</c:v>
                </c:pt>
                <c:pt idx="227">
                  <c:v>5.7608385298980007</c:v>
                </c:pt>
                <c:pt idx="228">
                  <c:v>5.8909641704469289</c:v>
                </c:pt>
                <c:pt idx="229">
                  <c:v>6.0822827369471106</c:v>
                </c:pt>
                <c:pt idx="230">
                  <c:v>6.1461037248448251</c:v>
                </c:pt>
                <c:pt idx="231">
                  <c:v>6.2078158856689818</c:v>
                </c:pt>
                <c:pt idx="232">
                  <c:v>6.0861387805785805</c:v>
                </c:pt>
                <c:pt idx="233">
                  <c:v>5.7496430480079601</c:v>
                </c:pt>
                <c:pt idx="234">
                  <c:v>6.0033567293513137</c:v>
                </c:pt>
                <c:pt idx="235">
                  <c:v>6.0544920581247421</c:v>
                </c:pt>
                <c:pt idx="236">
                  <c:v>6.0834270131996462</c:v>
                </c:pt>
                <c:pt idx="237">
                  <c:v>6.1038932606769407</c:v>
                </c:pt>
                <c:pt idx="238">
                  <c:v>6.0777645248730723</c:v>
                </c:pt>
                <c:pt idx="239">
                  <c:v>6.1186552906060063</c:v>
                </c:pt>
                <c:pt idx="240">
                  <c:v>6.2519401171313413</c:v>
                </c:pt>
                <c:pt idx="241">
                  <c:v>6.4180194430174184</c:v>
                </c:pt>
                <c:pt idx="242">
                  <c:v>6.2125508779874314</c:v>
                </c:pt>
                <c:pt idx="243">
                  <c:v>6.2737471409506718</c:v>
                </c:pt>
                <c:pt idx="244">
                  <c:v>6.1514078454159336</c:v>
                </c:pt>
              </c:numCache>
            </c:numRef>
          </c:val>
          <c:smooth val="0"/>
        </c:ser>
        <c:ser>
          <c:idx val="1"/>
          <c:order val="1"/>
          <c:tx>
            <c:strRef>
              <c:f>DATA!$H$4</c:f>
              <c:strCache>
                <c:ptCount val="1"/>
                <c:pt idx="0">
                  <c:v>CASCADE SUMAS FORECAST PRICE</c:v>
                </c:pt>
              </c:strCache>
            </c:strRef>
          </c:tx>
          <c:spPr>
            <a:ln w="28575" cap="rnd">
              <a:solidFill>
                <a:schemeClr val="accent2"/>
              </a:solidFill>
              <a:round/>
            </a:ln>
            <a:effectLst/>
          </c:spPr>
          <c:marker>
            <c:symbol val="none"/>
          </c:marker>
          <c:cat>
            <c:numRef>
              <c:f>DATA!$A$5:$A$261</c:f>
              <c:numCache>
                <c:formatCode>[$-409]mmm\-yy;@</c:formatCode>
                <c:ptCount val="245"/>
                <c:pt idx="0">
                  <c:v>42675</c:v>
                </c:pt>
                <c:pt idx="1">
                  <c:v>42705</c:v>
                </c:pt>
                <c:pt idx="2">
                  <c:v>42736</c:v>
                </c:pt>
                <c:pt idx="3">
                  <c:v>42767</c:v>
                </c:pt>
                <c:pt idx="4">
                  <c:v>42795</c:v>
                </c:pt>
                <c:pt idx="5">
                  <c:v>42826</c:v>
                </c:pt>
                <c:pt idx="6">
                  <c:v>42856</c:v>
                </c:pt>
                <c:pt idx="7">
                  <c:v>42887</c:v>
                </c:pt>
                <c:pt idx="8">
                  <c:v>42917</c:v>
                </c:pt>
                <c:pt idx="9">
                  <c:v>42948</c:v>
                </c:pt>
                <c:pt idx="10">
                  <c:v>42979</c:v>
                </c:pt>
                <c:pt idx="11">
                  <c:v>43009</c:v>
                </c:pt>
                <c:pt idx="12">
                  <c:v>43040</c:v>
                </c:pt>
                <c:pt idx="13">
                  <c:v>43070</c:v>
                </c:pt>
                <c:pt idx="14">
                  <c:v>43101</c:v>
                </c:pt>
                <c:pt idx="15">
                  <c:v>43132</c:v>
                </c:pt>
                <c:pt idx="16">
                  <c:v>43160</c:v>
                </c:pt>
                <c:pt idx="17">
                  <c:v>43191</c:v>
                </c:pt>
                <c:pt idx="18">
                  <c:v>43221</c:v>
                </c:pt>
                <c:pt idx="19">
                  <c:v>43252</c:v>
                </c:pt>
                <c:pt idx="20">
                  <c:v>43282</c:v>
                </c:pt>
                <c:pt idx="21">
                  <c:v>43313</c:v>
                </c:pt>
                <c:pt idx="22">
                  <c:v>43344</c:v>
                </c:pt>
                <c:pt idx="23">
                  <c:v>43374</c:v>
                </c:pt>
                <c:pt idx="24">
                  <c:v>43405</c:v>
                </c:pt>
                <c:pt idx="25">
                  <c:v>43435</c:v>
                </c:pt>
                <c:pt idx="26">
                  <c:v>43466</c:v>
                </c:pt>
                <c:pt idx="27">
                  <c:v>43497</c:v>
                </c:pt>
                <c:pt idx="28">
                  <c:v>43525</c:v>
                </c:pt>
                <c:pt idx="29">
                  <c:v>43556</c:v>
                </c:pt>
                <c:pt idx="30">
                  <c:v>43586</c:v>
                </c:pt>
                <c:pt idx="31">
                  <c:v>43617</c:v>
                </c:pt>
                <c:pt idx="32">
                  <c:v>43647</c:v>
                </c:pt>
                <c:pt idx="33">
                  <c:v>43678</c:v>
                </c:pt>
                <c:pt idx="34">
                  <c:v>43709</c:v>
                </c:pt>
                <c:pt idx="35">
                  <c:v>43739</c:v>
                </c:pt>
                <c:pt idx="36">
                  <c:v>43770</c:v>
                </c:pt>
                <c:pt idx="37">
                  <c:v>43800</c:v>
                </c:pt>
                <c:pt idx="38">
                  <c:v>43831</c:v>
                </c:pt>
                <c:pt idx="39">
                  <c:v>43862</c:v>
                </c:pt>
                <c:pt idx="40">
                  <c:v>43891</c:v>
                </c:pt>
                <c:pt idx="41">
                  <c:v>43922</c:v>
                </c:pt>
                <c:pt idx="42">
                  <c:v>43952</c:v>
                </c:pt>
                <c:pt idx="43">
                  <c:v>43983</c:v>
                </c:pt>
                <c:pt idx="44">
                  <c:v>44013</c:v>
                </c:pt>
                <c:pt idx="45">
                  <c:v>44044</c:v>
                </c:pt>
                <c:pt idx="46">
                  <c:v>44075</c:v>
                </c:pt>
                <c:pt idx="47">
                  <c:v>44105</c:v>
                </c:pt>
                <c:pt idx="48">
                  <c:v>44136</c:v>
                </c:pt>
                <c:pt idx="49">
                  <c:v>44166</c:v>
                </c:pt>
                <c:pt idx="50">
                  <c:v>44197</c:v>
                </c:pt>
                <c:pt idx="51">
                  <c:v>44228</c:v>
                </c:pt>
                <c:pt idx="52">
                  <c:v>44256</c:v>
                </c:pt>
                <c:pt idx="53">
                  <c:v>44287</c:v>
                </c:pt>
                <c:pt idx="54">
                  <c:v>44317</c:v>
                </c:pt>
                <c:pt idx="55">
                  <c:v>44348</c:v>
                </c:pt>
                <c:pt idx="56">
                  <c:v>44378</c:v>
                </c:pt>
                <c:pt idx="57">
                  <c:v>44409</c:v>
                </c:pt>
                <c:pt idx="58">
                  <c:v>44440</c:v>
                </c:pt>
                <c:pt idx="59">
                  <c:v>44470</c:v>
                </c:pt>
                <c:pt idx="60">
                  <c:v>44501</c:v>
                </c:pt>
                <c:pt idx="61">
                  <c:v>44531</c:v>
                </c:pt>
                <c:pt idx="62">
                  <c:v>44562</c:v>
                </c:pt>
                <c:pt idx="63">
                  <c:v>44593</c:v>
                </c:pt>
                <c:pt idx="64">
                  <c:v>44621</c:v>
                </c:pt>
                <c:pt idx="65">
                  <c:v>44652</c:v>
                </c:pt>
                <c:pt idx="66">
                  <c:v>44682</c:v>
                </c:pt>
                <c:pt idx="67">
                  <c:v>44713</c:v>
                </c:pt>
                <c:pt idx="68">
                  <c:v>44743</c:v>
                </c:pt>
                <c:pt idx="69">
                  <c:v>44774</c:v>
                </c:pt>
                <c:pt idx="70">
                  <c:v>44805</c:v>
                </c:pt>
                <c:pt idx="71">
                  <c:v>44835</c:v>
                </c:pt>
                <c:pt idx="72">
                  <c:v>44866</c:v>
                </c:pt>
                <c:pt idx="73">
                  <c:v>44896</c:v>
                </c:pt>
                <c:pt idx="74">
                  <c:v>44927</c:v>
                </c:pt>
                <c:pt idx="75">
                  <c:v>44958</c:v>
                </c:pt>
                <c:pt idx="76">
                  <c:v>44986</c:v>
                </c:pt>
                <c:pt idx="77">
                  <c:v>45017</c:v>
                </c:pt>
                <c:pt idx="78">
                  <c:v>45047</c:v>
                </c:pt>
                <c:pt idx="79">
                  <c:v>45078</c:v>
                </c:pt>
                <c:pt idx="80">
                  <c:v>45108</c:v>
                </c:pt>
                <c:pt idx="81">
                  <c:v>45139</c:v>
                </c:pt>
                <c:pt idx="82">
                  <c:v>45170</c:v>
                </c:pt>
                <c:pt idx="83">
                  <c:v>45200</c:v>
                </c:pt>
                <c:pt idx="84">
                  <c:v>45231</c:v>
                </c:pt>
                <c:pt idx="85">
                  <c:v>45261</c:v>
                </c:pt>
                <c:pt idx="86">
                  <c:v>45292</c:v>
                </c:pt>
                <c:pt idx="87">
                  <c:v>45323</c:v>
                </c:pt>
                <c:pt idx="88">
                  <c:v>45352</c:v>
                </c:pt>
                <c:pt idx="89">
                  <c:v>45383</c:v>
                </c:pt>
                <c:pt idx="90">
                  <c:v>45413</c:v>
                </c:pt>
                <c:pt idx="91">
                  <c:v>45444</c:v>
                </c:pt>
                <c:pt idx="92">
                  <c:v>45474</c:v>
                </c:pt>
                <c:pt idx="93">
                  <c:v>45505</c:v>
                </c:pt>
                <c:pt idx="94">
                  <c:v>45536</c:v>
                </c:pt>
                <c:pt idx="95">
                  <c:v>45566</c:v>
                </c:pt>
                <c:pt idx="96">
                  <c:v>45597</c:v>
                </c:pt>
                <c:pt idx="97">
                  <c:v>45627</c:v>
                </c:pt>
                <c:pt idx="98">
                  <c:v>45658</c:v>
                </c:pt>
                <c:pt idx="99">
                  <c:v>45689</c:v>
                </c:pt>
                <c:pt idx="100">
                  <c:v>45717</c:v>
                </c:pt>
                <c:pt idx="101">
                  <c:v>45748</c:v>
                </c:pt>
                <c:pt idx="102">
                  <c:v>45778</c:v>
                </c:pt>
                <c:pt idx="103">
                  <c:v>45809</c:v>
                </c:pt>
                <c:pt idx="104">
                  <c:v>45839</c:v>
                </c:pt>
                <c:pt idx="105">
                  <c:v>45870</c:v>
                </c:pt>
                <c:pt idx="106">
                  <c:v>45901</c:v>
                </c:pt>
                <c:pt idx="107">
                  <c:v>45931</c:v>
                </c:pt>
                <c:pt idx="108">
                  <c:v>45962</c:v>
                </c:pt>
                <c:pt idx="109">
                  <c:v>45992</c:v>
                </c:pt>
                <c:pt idx="110">
                  <c:v>46023</c:v>
                </c:pt>
                <c:pt idx="111">
                  <c:v>46054</c:v>
                </c:pt>
                <c:pt idx="112">
                  <c:v>46082</c:v>
                </c:pt>
                <c:pt idx="113">
                  <c:v>46113</c:v>
                </c:pt>
                <c:pt idx="114">
                  <c:v>46143</c:v>
                </c:pt>
                <c:pt idx="115">
                  <c:v>46174</c:v>
                </c:pt>
                <c:pt idx="116">
                  <c:v>46204</c:v>
                </c:pt>
                <c:pt idx="117">
                  <c:v>46235</c:v>
                </c:pt>
                <c:pt idx="118">
                  <c:v>46266</c:v>
                </c:pt>
                <c:pt idx="119">
                  <c:v>46296</c:v>
                </c:pt>
                <c:pt idx="120">
                  <c:v>46327</c:v>
                </c:pt>
                <c:pt idx="121">
                  <c:v>46357</c:v>
                </c:pt>
                <c:pt idx="122">
                  <c:v>46388</c:v>
                </c:pt>
                <c:pt idx="123">
                  <c:v>46419</c:v>
                </c:pt>
                <c:pt idx="124">
                  <c:v>46447</c:v>
                </c:pt>
                <c:pt idx="125">
                  <c:v>46478</c:v>
                </c:pt>
                <c:pt idx="126">
                  <c:v>46508</c:v>
                </c:pt>
                <c:pt idx="127">
                  <c:v>46539</c:v>
                </c:pt>
                <c:pt idx="128">
                  <c:v>46569</c:v>
                </c:pt>
                <c:pt idx="129">
                  <c:v>46600</c:v>
                </c:pt>
                <c:pt idx="130">
                  <c:v>46631</c:v>
                </c:pt>
                <c:pt idx="131">
                  <c:v>46661</c:v>
                </c:pt>
                <c:pt idx="132">
                  <c:v>46692</c:v>
                </c:pt>
                <c:pt idx="133">
                  <c:v>46722</c:v>
                </c:pt>
                <c:pt idx="134">
                  <c:v>46753</c:v>
                </c:pt>
                <c:pt idx="135">
                  <c:v>46784</c:v>
                </c:pt>
                <c:pt idx="136">
                  <c:v>46813</c:v>
                </c:pt>
                <c:pt idx="137">
                  <c:v>46844</c:v>
                </c:pt>
                <c:pt idx="138">
                  <c:v>46874</c:v>
                </c:pt>
                <c:pt idx="139">
                  <c:v>46905</c:v>
                </c:pt>
                <c:pt idx="140">
                  <c:v>46935</c:v>
                </c:pt>
                <c:pt idx="141">
                  <c:v>46966</c:v>
                </c:pt>
                <c:pt idx="142">
                  <c:v>46997</c:v>
                </c:pt>
                <c:pt idx="143">
                  <c:v>47027</c:v>
                </c:pt>
                <c:pt idx="144">
                  <c:v>47058</c:v>
                </c:pt>
                <c:pt idx="145">
                  <c:v>47088</c:v>
                </c:pt>
                <c:pt idx="146">
                  <c:v>47119</c:v>
                </c:pt>
                <c:pt idx="147">
                  <c:v>47150</c:v>
                </c:pt>
                <c:pt idx="148">
                  <c:v>47178</c:v>
                </c:pt>
                <c:pt idx="149">
                  <c:v>47209</c:v>
                </c:pt>
                <c:pt idx="150">
                  <c:v>47239</c:v>
                </c:pt>
                <c:pt idx="151">
                  <c:v>47270</c:v>
                </c:pt>
                <c:pt idx="152">
                  <c:v>47300</c:v>
                </c:pt>
                <c:pt idx="153">
                  <c:v>47331</c:v>
                </c:pt>
                <c:pt idx="154">
                  <c:v>47362</c:v>
                </c:pt>
                <c:pt idx="155">
                  <c:v>47392</c:v>
                </c:pt>
                <c:pt idx="156">
                  <c:v>47423</c:v>
                </c:pt>
                <c:pt idx="157">
                  <c:v>47453</c:v>
                </c:pt>
                <c:pt idx="158">
                  <c:v>47484</c:v>
                </c:pt>
                <c:pt idx="159">
                  <c:v>47515</c:v>
                </c:pt>
                <c:pt idx="160">
                  <c:v>47543</c:v>
                </c:pt>
                <c:pt idx="161">
                  <c:v>47574</c:v>
                </c:pt>
                <c:pt idx="162">
                  <c:v>47604</c:v>
                </c:pt>
                <c:pt idx="163">
                  <c:v>47635</c:v>
                </c:pt>
                <c:pt idx="164">
                  <c:v>47665</c:v>
                </c:pt>
                <c:pt idx="165">
                  <c:v>47696</c:v>
                </c:pt>
                <c:pt idx="166">
                  <c:v>47727</c:v>
                </c:pt>
                <c:pt idx="167">
                  <c:v>47757</c:v>
                </c:pt>
                <c:pt idx="168">
                  <c:v>47788</c:v>
                </c:pt>
                <c:pt idx="169">
                  <c:v>47818</c:v>
                </c:pt>
                <c:pt idx="170">
                  <c:v>47849</c:v>
                </c:pt>
                <c:pt idx="171">
                  <c:v>47880</c:v>
                </c:pt>
                <c:pt idx="172">
                  <c:v>47908</c:v>
                </c:pt>
                <c:pt idx="173">
                  <c:v>47939</c:v>
                </c:pt>
                <c:pt idx="174">
                  <c:v>47969</c:v>
                </c:pt>
                <c:pt idx="175">
                  <c:v>48000</c:v>
                </c:pt>
                <c:pt idx="176">
                  <c:v>48030</c:v>
                </c:pt>
                <c:pt idx="177">
                  <c:v>48061</c:v>
                </c:pt>
                <c:pt idx="178">
                  <c:v>48092</c:v>
                </c:pt>
                <c:pt idx="179">
                  <c:v>48122</c:v>
                </c:pt>
                <c:pt idx="180">
                  <c:v>48153</c:v>
                </c:pt>
                <c:pt idx="181">
                  <c:v>48183</c:v>
                </c:pt>
                <c:pt idx="182">
                  <c:v>48214</c:v>
                </c:pt>
                <c:pt idx="183">
                  <c:v>48245</c:v>
                </c:pt>
                <c:pt idx="184">
                  <c:v>48274</c:v>
                </c:pt>
                <c:pt idx="185">
                  <c:v>48305</c:v>
                </c:pt>
                <c:pt idx="186">
                  <c:v>48335</c:v>
                </c:pt>
                <c:pt idx="187">
                  <c:v>48366</c:v>
                </c:pt>
                <c:pt idx="188">
                  <c:v>48396</c:v>
                </c:pt>
                <c:pt idx="189">
                  <c:v>48427</c:v>
                </c:pt>
                <c:pt idx="190">
                  <c:v>48458</c:v>
                </c:pt>
                <c:pt idx="191">
                  <c:v>48488</c:v>
                </c:pt>
                <c:pt idx="192">
                  <c:v>48519</c:v>
                </c:pt>
                <c:pt idx="193">
                  <c:v>48549</c:v>
                </c:pt>
                <c:pt idx="194">
                  <c:v>48580</c:v>
                </c:pt>
                <c:pt idx="195">
                  <c:v>48611</c:v>
                </c:pt>
                <c:pt idx="196">
                  <c:v>48639</c:v>
                </c:pt>
                <c:pt idx="197">
                  <c:v>48670</c:v>
                </c:pt>
                <c:pt idx="198">
                  <c:v>48700</c:v>
                </c:pt>
                <c:pt idx="199">
                  <c:v>48731</c:v>
                </c:pt>
                <c:pt idx="200">
                  <c:v>48761</c:v>
                </c:pt>
                <c:pt idx="201">
                  <c:v>48792</c:v>
                </c:pt>
                <c:pt idx="202">
                  <c:v>48823</c:v>
                </c:pt>
                <c:pt idx="203">
                  <c:v>48853</c:v>
                </c:pt>
                <c:pt idx="204">
                  <c:v>48884</c:v>
                </c:pt>
                <c:pt idx="205">
                  <c:v>48914</c:v>
                </c:pt>
                <c:pt idx="206">
                  <c:v>48945</c:v>
                </c:pt>
                <c:pt idx="207">
                  <c:v>48976</c:v>
                </c:pt>
                <c:pt idx="208">
                  <c:v>49004</c:v>
                </c:pt>
                <c:pt idx="209">
                  <c:v>49035</c:v>
                </c:pt>
                <c:pt idx="210">
                  <c:v>49065</c:v>
                </c:pt>
                <c:pt idx="211">
                  <c:v>49096</c:v>
                </c:pt>
                <c:pt idx="212">
                  <c:v>49126</c:v>
                </c:pt>
                <c:pt idx="213">
                  <c:v>49157</c:v>
                </c:pt>
                <c:pt idx="214">
                  <c:v>49188</c:v>
                </c:pt>
                <c:pt idx="215">
                  <c:v>49218</c:v>
                </c:pt>
                <c:pt idx="216">
                  <c:v>49249</c:v>
                </c:pt>
                <c:pt idx="217">
                  <c:v>49279</c:v>
                </c:pt>
                <c:pt idx="218">
                  <c:v>49310</c:v>
                </c:pt>
                <c:pt idx="219">
                  <c:v>49341</c:v>
                </c:pt>
                <c:pt idx="220">
                  <c:v>49369</c:v>
                </c:pt>
                <c:pt idx="221">
                  <c:v>49400</c:v>
                </c:pt>
                <c:pt idx="222">
                  <c:v>49430</c:v>
                </c:pt>
                <c:pt idx="223">
                  <c:v>49461</c:v>
                </c:pt>
                <c:pt idx="224">
                  <c:v>49491</c:v>
                </c:pt>
                <c:pt idx="225">
                  <c:v>49522</c:v>
                </c:pt>
                <c:pt idx="226">
                  <c:v>49553</c:v>
                </c:pt>
                <c:pt idx="227">
                  <c:v>49583</c:v>
                </c:pt>
                <c:pt idx="228">
                  <c:v>49614</c:v>
                </c:pt>
                <c:pt idx="229">
                  <c:v>49644</c:v>
                </c:pt>
                <c:pt idx="230">
                  <c:v>49675</c:v>
                </c:pt>
                <c:pt idx="231">
                  <c:v>49706</c:v>
                </c:pt>
                <c:pt idx="232">
                  <c:v>49735</c:v>
                </c:pt>
                <c:pt idx="233">
                  <c:v>49766</c:v>
                </c:pt>
                <c:pt idx="234">
                  <c:v>49796</c:v>
                </c:pt>
                <c:pt idx="235">
                  <c:v>49827</c:v>
                </c:pt>
                <c:pt idx="236">
                  <c:v>49857</c:v>
                </c:pt>
                <c:pt idx="237">
                  <c:v>49888</c:v>
                </c:pt>
                <c:pt idx="238">
                  <c:v>49919</c:v>
                </c:pt>
                <c:pt idx="239">
                  <c:v>49949</c:v>
                </c:pt>
                <c:pt idx="240">
                  <c:v>49980</c:v>
                </c:pt>
                <c:pt idx="241">
                  <c:v>50010</c:v>
                </c:pt>
                <c:pt idx="242">
                  <c:v>50041</c:v>
                </c:pt>
                <c:pt idx="243">
                  <c:v>50072</c:v>
                </c:pt>
                <c:pt idx="244">
                  <c:v>50100</c:v>
                </c:pt>
              </c:numCache>
            </c:numRef>
          </c:cat>
          <c:val>
            <c:numRef>
              <c:f>DATA!$H$5:$H$261</c:f>
              <c:numCache>
                <c:formatCode>_("$"* #,##0.0000_);_("$"* \(#,##0.0000\);_("$"* "-"??_);_(@_)</c:formatCode>
                <c:ptCount val="245"/>
                <c:pt idx="0">
                  <c:v>2.7141069518822603</c:v>
                </c:pt>
                <c:pt idx="1">
                  <c:v>3.1225112001035145</c:v>
                </c:pt>
                <c:pt idx="2">
                  <c:v>3.3463361314181013</c:v>
                </c:pt>
                <c:pt idx="3">
                  <c:v>3.1983029025063399</c:v>
                </c:pt>
                <c:pt idx="4">
                  <c:v>2.8722715484880306</c:v>
                </c:pt>
                <c:pt idx="5">
                  <c:v>2.4682707398334598</c:v>
                </c:pt>
                <c:pt idx="6">
                  <c:v>2.431133998025647</c:v>
                </c:pt>
                <c:pt idx="7">
                  <c:v>2.4315887364689441</c:v>
                </c:pt>
                <c:pt idx="8">
                  <c:v>2.5969678834584569</c:v>
                </c:pt>
                <c:pt idx="9">
                  <c:v>2.6529294328449931</c:v>
                </c:pt>
                <c:pt idx="10">
                  <c:v>2.6464795118633497</c:v>
                </c:pt>
                <c:pt idx="11">
                  <c:v>2.7816821810485219</c:v>
                </c:pt>
                <c:pt idx="12">
                  <c:v>3.213525406410441</c:v>
                </c:pt>
                <c:pt idx="13">
                  <c:v>3.4465079995472805</c:v>
                </c:pt>
                <c:pt idx="14">
                  <c:v>3.4191975194603605</c:v>
                </c:pt>
                <c:pt idx="15">
                  <c:v>3.2929444912865877</c:v>
                </c:pt>
                <c:pt idx="16">
                  <c:v>3.1040365123644134</c:v>
                </c:pt>
                <c:pt idx="17">
                  <c:v>2.4822338672734601</c:v>
                </c:pt>
                <c:pt idx="18">
                  <c:v>2.3414961611608458</c:v>
                </c:pt>
                <c:pt idx="19">
                  <c:v>2.3395998641174849</c:v>
                </c:pt>
                <c:pt idx="20">
                  <c:v>2.4897394936222437</c:v>
                </c:pt>
                <c:pt idx="21">
                  <c:v>2.4998471053907032</c:v>
                </c:pt>
                <c:pt idx="22">
                  <c:v>2.6145175861467664</c:v>
                </c:pt>
                <c:pt idx="23">
                  <c:v>2.7005887067704646</c:v>
                </c:pt>
                <c:pt idx="24">
                  <c:v>3.1640187739792283</c:v>
                </c:pt>
                <c:pt idx="25">
                  <c:v>3.4494619258489032</c:v>
                </c:pt>
                <c:pt idx="26">
                  <c:v>3.3863855616744507</c:v>
                </c:pt>
                <c:pt idx="27">
                  <c:v>3.2250826125075704</c:v>
                </c:pt>
                <c:pt idx="28">
                  <c:v>3.0319582158507696</c:v>
                </c:pt>
                <c:pt idx="29">
                  <c:v>2.5941918511419475</c:v>
                </c:pt>
                <c:pt idx="30">
                  <c:v>2.551533946504839</c:v>
                </c:pt>
                <c:pt idx="31">
                  <c:v>2.5306545788485724</c:v>
                </c:pt>
                <c:pt idx="32">
                  <c:v>2.6599050217739837</c:v>
                </c:pt>
                <c:pt idx="33">
                  <c:v>2.6843860552724026</c:v>
                </c:pt>
                <c:pt idx="34">
                  <c:v>2.7015869197362314</c:v>
                </c:pt>
                <c:pt idx="35">
                  <c:v>2.8435680996410979</c:v>
                </c:pt>
                <c:pt idx="36">
                  <c:v>3.2665047205287374</c:v>
                </c:pt>
                <c:pt idx="37">
                  <c:v>3.5397763604535326</c:v>
                </c:pt>
                <c:pt idx="38">
                  <c:v>3.6110022545895051</c:v>
                </c:pt>
                <c:pt idx="39">
                  <c:v>3.3838816020208018</c:v>
                </c:pt>
                <c:pt idx="40">
                  <c:v>3.1973335087055514</c:v>
                </c:pt>
                <c:pt idx="41">
                  <c:v>2.7233489968982409</c:v>
                </c:pt>
                <c:pt idx="42">
                  <c:v>2.680836459968408</c:v>
                </c:pt>
                <c:pt idx="43">
                  <c:v>2.6559542837653942</c:v>
                </c:pt>
                <c:pt idx="44">
                  <c:v>2.7951505205220193</c:v>
                </c:pt>
                <c:pt idx="45">
                  <c:v>2.829738477638565</c:v>
                </c:pt>
                <c:pt idx="46">
                  <c:v>2.8544790158138311</c:v>
                </c:pt>
                <c:pt idx="47">
                  <c:v>3.0272316072886953</c:v>
                </c:pt>
                <c:pt idx="48">
                  <c:v>3.5113233553868906</c:v>
                </c:pt>
                <c:pt idx="49">
                  <c:v>3.8092200982636455</c:v>
                </c:pt>
                <c:pt idx="50">
                  <c:v>3.7391114457850669</c:v>
                </c:pt>
                <c:pt idx="51">
                  <c:v>3.504252196852673</c:v>
                </c:pt>
                <c:pt idx="52">
                  <c:v>3.3185624290953251</c:v>
                </c:pt>
                <c:pt idx="53">
                  <c:v>2.8172016016008188</c:v>
                </c:pt>
                <c:pt idx="54">
                  <c:v>2.8283365248523156</c:v>
                </c:pt>
                <c:pt idx="55">
                  <c:v>2.8263205630418637</c:v>
                </c:pt>
                <c:pt idx="56">
                  <c:v>2.9680408348085034</c:v>
                </c:pt>
                <c:pt idx="57">
                  <c:v>3.0065153563139755</c:v>
                </c:pt>
                <c:pt idx="58">
                  <c:v>3.0287638365955019</c:v>
                </c:pt>
                <c:pt idx="59">
                  <c:v>3.1941793388255553</c:v>
                </c:pt>
                <c:pt idx="60">
                  <c:v>3.6871563275483705</c:v>
                </c:pt>
                <c:pt idx="61">
                  <c:v>3.9692940464145883</c:v>
                </c:pt>
                <c:pt idx="62">
                  <c:v>3.8319230820256864</c:v>
                </c:pt>
                <c:pt idx="63">
                  <c:v>3.630956291743118</c:v>
                </c:pt>
                <c:pt idx="64">
                  <c:v>3.4326271821742673</c:v>
                </c:pt>
                <c:pt idx="65">
                  <c:v>2.987062410891435</c:v>
                </c:pt>
                <c:pt idx="66">
                  <c:v>3.0065780569807066</c:v>
                </c:pt>
                <c:pt idx="67">
                  <c:v>3.0053044817811783</c:v>
                </c:pt>
                <c:pt idx="68">
                  <c:v>3.1370559390519022</c:v>
                </c:pt>
                <c:pt idx="69">
                  <c:v>3.1738447985631328</c:v>
                </c:pt>
                <c:pt idx="70">
                  <c:v>3.1941369821179517</c:v>
                </c:pt>
                <c:pt idx="71">
                  <c:v>3.3633805279284572</c:v>
                </c:pt>
                <c:pt idx="72">
                  <c:v>3.8149323050264172</c:v>
                </c:pt>
                <c:pt idx="73">
                  <c:v>4.0746543613540993</c:v>
                </c:pt>
                <c:pt idx="74">
                  <c:v>4.076925384004694</c:v>
                </c:pt>
                <c:pt idx="75">
                  <c:v>3.878520083055979</c:v>
                </c:pt>
                <c:pt idx="76">
                  <c:v>3.711936783257495</c:v>
                </c:pt>
                <c:pt idx="77">
                  <c:v>3.2691857312098631</c:v>
                </c:pt>
                <c:pt idx="78">
                  <c:v>3.3042128412872858</c:v>
                </c:pt>
                <c:pt idx="79">
                  <c:v>3.3042481131188932</c:v>
                </c:pt>
                <c:pt idx="80">
                  <c:v>3.4392327503372515</c:v>
                </c:pt>
                <c:pt idx="81">
                  <c:v>3.4748232289017515</c:v>
                </c:pt>
                <c:pt idx="82">
                  <c:v>3.496362336444256</c:v>
                </c:pt>
                <c:pt idx="83">
                  <c:v>3.6650631205626452</c:v>
                </c:pt>
                <c:pt idx="84">
                  <c:v>4.1148455501098935</c:v>
                </c:pt>
                <c:pt idx="85">
                  <c:v>4.391840805539192</c:v>
                </c:pt>
                <c:pt idx="86">
                  <c:v>4.2098354008241543</c:v>
                </c:pt>
                <c:pt idx="87">
                  <c:v>4.0467149176813439</c:v>
                </c:pt>
                <c:pt idx="88">
                  <c:v>3.882827318865826</c:v>
                </c:pt>
                <c:pt idx="89">
                  <c:v>3.5115596789929659</c:v>
                </c:pt>
                <c:pt idx="90">
                  <c:v>3.4760206151227946</c:v>
                </c:pt>
                <c:pt idx="91">
                  <c:v>3.4766811627505483</c:v>
                </c:pt>
                <c:pt idx="92">
                  <c:v>3.5886447871765537</c:v>
                </c:pt>
                <c:pt idx="93">
                  <c:v>3.6178920220683883</c:v>
                </c:pt>
                <c:pt idx="94">
                  <c:v>3.6401219454316678</c:v>
                </c:pt>
                <c:pt idx="95">
                  <c:v>3.8382501324572145</c:v>
                </c:pt>
                <c:pt idx="96">
                  <c:v>4.2270795056414467</c:v>
                </c:pt>
                <c:pt idx="97">
                  <c:v>4.436407451238769</c:v>
                </c:pt>
                <c:pt idx="98">
                  <c:v>4.3193159361765439</c:v>
                </c:pt>
                <c:pt idx="99">
                  <c:v>4.1745636406272535</c:v>
                </c:pt>
                <c:pt idx="100">
                  <c:v>3.8849674629292945</c:v>
                </c:pt>
                <c:pt idx="101">
                  <c:v>3.4935563652005968</c:v>
                </c:pt>
                <c:pt idx="102">
                  <c:v>3.4878264406173294</c:v>
                </c:pt>
                <c:pt idx="103">
                  <c:v>3.4807883566657454</c:v>
                </c:pt>
                <c:pt idx="104">
                  <c:v>3.5807332315998557</c:v>
                </c:pt>
                <c:pt idx="105">
                  <c:v>3.608850618133248</c:v>
                </c:pt>
                <c:pt idx="106">
                  <c:v>3.6277182485019921</c:v>
                </c:pt>
                <c:pt idx="107">
                  <c:v>3.835769171675846</c:v>
                </c:pt>
                <c:pt idx="108">
                  <c:v>4.2104660022668892</c:v>
                </c:pt>
                <c:pt idx="109">
                  <c:v>4.4370371230069061</c:v>
                </c:pt>
                <c:pt idx="110">
                  <c:v>4.1473195532988338</c:v>
                </c:pt>
                <c:pt idx="111">
                  <c:v>4.0304221205656692</c:v>
                </c:pt>
                <c:pt idx="112">
                  <c:v>3.9055247765803873</c:v>
                </c:pt>
                <c:pt idx="113">
                  <c:v>3.5510790794747571</c:v>
                </c:pt>
                <c:pt idx="114">
                  <c:v>3.5506823182151432</c:v>
                </c:pt>
                <c:pt idx="115">
                  <c:v>3.5568592842847786</c:v>
                </c:pt>
                <c:pt idx="116">
                  <c:v>3.6420049135754704</c:v>
                </c:pt>
                <c:pt idx="117">
                  <c:v>3.6685555498389997</c:v>
                </c:pt>
                <c:pt idx="118">
                  <c:v>3.6869651302866648</c:v>
                </c:pt>
                <c:pt idx="119">
                  <c:v>3.8982646989446921</c:v>
                </c:pt>
                <c:pt idx="120">
                  <c:v>4.2421020874827189</c:v>
                </c:pt>
                <c:pt idx="121">
                  <c:v>4.4386678508271444</c:v>
                </c:pt>
                <c:pt idx="122">
                  <c:v>4.313432555528478</c:v>
                </c:pt>
                <c:pt idx="123">
                  <c:v>4.210902224672731</c:v>
                </c:pt>
                <c:pt idx="124">
                  <c:v>4.1149259033631358</c:v>
                </c:pt>
                <c:pt idx="125">
                  <c:v>3.7759388349076728</c:v>
                </c:pt>
                <c:pt idx="126">
                  <c:v>3.7848666241930999</c:v>
                </c:pt>
                <c:pt idx="127">
                  <c:v>3.7925897919011611</c:v>
                </c:pt>
                <c:pt idx="128">
                  <c:v>3.8688873219622266</c:v>
                </c:pt>
                <c:pt idx="129">
                  <c:v>3.8940950791292162</c:v>
                </c:pt>
                <c:pt idx="130">
                  <c:v>3.9113022606751118</c:v>
                </c:pt>
                <c:pt idx="131">
                  <c:v>4.1100505278494008</c:v>
                </c:pt>
                <c:pt idx="132">
                  <c:v>4.4688908664311136</c:v>
                </c:pt>
                <c:pt idx="133">
                  <c:v>4.7082287756268109</c:v>
                </c:pt>
                <c:pt idx="134">
                  <c:v>4.6251052316387735</c:v>
                </c:pt>
                <c:pt idx="135">
                  <c:v>4.4812381925427722</c:v>
                </c:pt>
                <c:pt idx="136">
                  <c:v>4.3659076017948726</c:v>
                </c:pt>
                <c:pt idx="137">
                  <c:v>4.0460326783261475</c:v>
                </c:pt>
                <c:pt idx="138">
                  <c:v>4.0471830002649831</c:v>
                </c:pt>
                <c:pt idx="139">
                  <c:v>4.0700046552396145</c:v>
                </c:pt>
                <c:pt idx="140">
                  <c:v>4.1499220640227286</c:v>
                </c:pt>
                <c:pt idx="141">
                  <c:v>4.1812926599790918</c:v>
                </c:pt>
                <c:pt idx="142">
                  <c:v>4.2077086010587603</c:v>
                </c:pt>
                <c:pt idx="143">
                  <c:v>4.4208080150020415</c:v>
                </c:pt>
                <c:pt idx="144">
                  <c:v>4.848250194119224</c:v>
                </c:pt>
                <c:pt idx="145">
                  <c:v>5.0399920307594979</c:v>
                </c:pt>
                <c:pt idx="146">
                  <c:v>5.0281696848271942</c:v>
                </c:pt>
                <c:pt idx="147">
                  <c:v>4.9233484168205424</c:v>
                </c:pt>
                <c:pt idx="148">
                  <c:v>4.77302947707238</c:v>
                </c:pt>
                <c:pt idx="149">
                  <c:v>4.4010199647217334</c:v>
                </c:pt>
                <c:pt idx="150">
                  <c:v>4.3865150784539644</c:v>
                </c:pt>
                <c:pt idx="151">
                  <c:v>4.3732590910875704</c:v>
                </c:pt>
                <c:pt idx="152">
                  <c:v>4.458919053406329</c:v>
                </c:pt>
                <c:pt idx="153">
                  <c:v>4.4900110032529224</c:v>
                </c:pt>
                <c:pt idx="154">
                  <c:v>4.5164817361422358</c:v>
                </c:pt>
                <c:pt idx="155">
                  <c:v>4.7342109898654838</c:v>
                </c:pt>
                <c:pt idx="156">
                  <c:v>5.2842492494182416</c:v>
                </c:pt>
                <c:pt idx="157">
                  <c:v>5.4887122118792622</c:v>
                </c:pt>
                <c:pt idx="158">
                  <c:v>5.302077807135837</c:v>
                </c:pt>
                <c:pt idx="159">
                  <c:v>5.1892457737584916</c:v>
                </c:pt>
                <c:pt idx="160">
                  <c:v>4.9518256669620362</c:v>
                </c:pt>
                <c:pt idx="161">
                  <c:v>4.5661167653500456</c:v>
                </c:pt>
                <c:pt idx="162">
                  <c:v>4.5421126464720949</c:v>
                </c:pt>
                <c:pt idx="163">
                  <c:v>4.4556039713218691</c:v>
                </c:pt>
                <c:pt idx="164">
                  <c:v>4.5423817015922294</c:v>
                </c:pt>
                <c:pt idx="165">
                  <c:v>4.5738646408085932</c:v>
                </c:pt>
                <c:pt idx="166">
                  <c:v>4.6003893445368593</c:v>
                </c:pt>
                <c:pt idx="167">
                  <c:v>4.9741123031266437</c:v>
                </c:pt>
                <c:pt idx="168">
                  <c:v>5.5195092723987802</c:v>
                </c:pt>
                <c:pt idx="169">
                  <c:v>5.7300883772627476</c:v>
                </c:pt>
                <c:pt idx="170">
                  <c:v>5.4457122211394839</c:v>
                </c:pt>
                <c:pt idx="171">
                  <c:v>5.3324720853296874</c:v>
                </c:pt>
                <c:pt idx="172">
                  <c:v>5.0987153098944447</c:v>
                </c:pt>
                <c:pt idx="173">
                  <c:v>4.6138601525220064</c:v>
                </c:pt>
                <c:pt idx="174">
                  <c:v>4.6383499169577069</c:v>
                </c:pt>
                <c:pt idx="175">
                  <c:v>4.5890093071458615</c:v>
                </c:pt>
                <c:pt idx="176">
                  <c:v>4.6735040473373228</c:v>
                </c:pt>
                <c:pt idx="177">
                  <c:v>4.7056750280363984</c:v>
                </c:pt>
                <c:pt idx="178">
                  <c:v>4.7330186180653619</c:v>
                </c:pt>
                <c:pt idx="179">
                  <c:v>5.1074702050319303</c:v>
                </c:pt>
                <c:pt idx="180">
                  <c:v>5.7032140285734982</c:v>
                </c:pt>
                <c:pt idx="181">
                  <c:v>5.8856416581565023</c:v>
                </c:pt>
                <c:pt idx="182">
                  <c:v>5.6941017230768391</c:v>
                </c:pt>
                <c:pt idx="183">
                  <c:v>5.1870098993252203</c:v>
                </c:pt>
                <c:pt idx="184">
                  <c:v>5.034095849387473</c:v>
                </c:pt>
                <c:pt idx="185">
                  <c:v>4.5015360226524122</c:v>
                </c:pt>
                <c:pt idx="186">
                  <c:v>4.4835582701988788</c:v>
                </c:pt>
                <c:pt idx="187">
                  <c:v>4.3985553700184736</c:v>
                </c:pt>
                <c:pt idx="188">
                  <c:v>4.472506197839885</c:v>
                </c:pt>
                <c:pt idx="189">
                  <c:v>4.5027220300148416</c:v>
                </c:pt>
                <c:pt idx="190">
                  <c:v>4.5285653928384342</c:v>
                </c:pt>
                <c:pt idx="191">
                  <c:v>4.9244477725255082</c:v>
                </c:pt>
                <c:pt idx="192">
                  <c:v>5.5957225140971509</c:v>
                </c:pt>
                <c:pt idx="193">
                  <c:v>5.7642919778937713</c:v>
                </c:pt>
                <c:pt idx="194">
                  <c:v>5.7810338746392897</c:v>
                </c:pt>
                <c:pt idx="195">
                  <c:v>5.7294023824390843</c:v>
                </c:pt>
                <c:pt idx="196">
                  <c:v>5.395752118805162</c:v>
                </c:pt>
                <c:pt idx="197">
                  <c:v>4.704406834532584</c:v>
                </c:pt>
                <c:pt idx="198">
                  <c:v>4.7260780977971875</c:v>
                </c:pt>
                <c:pt idx="199">
                  <c:v>4.6241688807583641</c:v>
                </c:pt>
                <c:pt idx="200">
                  <c:v>4.7129638529100966</c:v>
                </c:pt>
                <c:pt idx="201">
                  <c:v>4.7451821858016174</c:v>
                </c:pt>
                <c:pt idx="202">
                  <c:v>4.7723296079625062</c:v>
                </c:pt>
                <c:pt idx="203">
                  <c:v>5.1949525279795656</c:v>
                </c:pt>
                <c:pt idx="204">
                  <c:v>6.0344369577616028</c:v>
                </c:pt>
                <c:pt idx="205">
                  <c:v>6.2108702989219351</c:v>
                </c:pt>
                <c:pt idx="206">
                  <c:v>5.9023711366775116</c:v>
                </c:pt>
                <c:pt idx="207">
                  <c:v>5.7939086269621827</c:v>
                </c:pt>
                <c:pt idx="208">
                  <c:v>5.5154928009636759</c:v>
                </c:pt>
                <c:pt idx="209">
                  <c:v>4.9290523455426838</c:v>
                </c:pt>
                <c:pt idx="210">
                  <c:v>4.8363648298946442</c:v>
                </c:pt>
                <c:pt idx="211">
                  <c:v>4.8650780320850515</c:v>
                </c:pt>
                <c:pt idx="212">
                  <c:v>4.9557370404145544</c:v>
                </c:pt>
                <c:pt idx="213">
                  <c:v>4.9893258458384206</c:v>
                </c:pt>
                <c:pt idx="214">
                  <c:v>5.0176997858254779</c:v>
                </c:pt>
                <c:pt idx="215">
                  <c:v>5.554465311627113</c:v>
                </c:pt>
                <c:pt idx="216">
                  <c:v>6.2091348845607985</c:v>
                </c:pt>
                <c:pt idx="217">
                  <c:v>6.3876808640162199</c:v>
                </c:pt>
                <c:pt idx="218">
                  <c:v>6.1074137569169435</c:v>
                </c:pt>
                <c:pt idx="219">
                  <c:v>6.0025879837620204</c:v>
                </c:pt>
                <c:pt idx="220">
                  <c:v>5.7465759005921262</c:v>
                </c:pt>
                <c:pt idx="221">
                  <c:v>5.3982756102627514</c:v>
                </c:pt>
                <c:pt idx="222">
                  <c:v>5.2388563121218255</c:v>
                </c:pt>
                <c:pt idx="223">
                  <c:v>5.2609564037995913</c:v>
                </c:pt>
                <c:pt idx="224">
                  <c:v>5.3541742507739407</c:v>
                </c:pt>
                <c:pt idx="225">
                  <c:v>5.390143881543235</c:v>
                </c:pt>
                <c:pt idx="226">
                  <c:v>5.4206217365101166</c:v>
                </c:pt>
                <c:pt idx="227">
                  <c:v>5.9453988595889271</c:v>
                </c:pt>
                <c:pt idx="228">
                  <c:v>6.5296494105476768</c:v>
                </c:pt>
                <c:pt idx="229">
                  <c:v>6.6906664980729218</c:v>
                </c:pt>
                <c:pt idx="230">
                  <c:v>6.055149141191702</c:v>
                </c:pt>
                <c:pt idx="231">
                  <c:v>5.9899857058795014</c:v>
                </c:pt>
                <c:pt idx="232">
                  <c:v>5.7629694162930249</c:v>
                </c:pt>
                <c:pt idx="233">
                  <c:v>5.1935301364833704</c:v>
                </c:pt>
                <c:pt idx="234">
                  <c:v>5.2899292310685038</c:v>
                </c:pt>
                <c:pt idx="235">
                  <c:v>5.2861835268208983</c:v>
                </c:pt>
                <c:pt idx="236">
                  <c:v>5.4100156366589314</c:v>
                </c:pt>
                <c:pt idx="237">
                  <c:v>5.4463860079951054</c:v>
                </c:pt>
                <c:pt idx="238">
                  <c:v>5.4742262593918358</c:v>
                </c:pt>
                <c:pt idx="239">
                  <c:v>5.7463926300987129</c:v>
                </c:pt>
                <c:pt idx="240">
                  <c:v>6.3054658560934431</c:v>
                </c:pt>
                <c:pt idx="241">
                  <c:v>6.5776929784277414</c:v>
                </c:pt>
                <c:pt idx="242">
                  <c:v>6.1216207838508989</c:v>
                </c:pt>
                <c:pt idx="243">
                  <c:v>6.0562496368567409</c:v>
                </c:pt>
                <c:pt idx="244">
                  <c:v>5.8288659351015113</c:v>
                </c:pt>
              </c:numCache>
            </c:numRef>
          </c:val>
          <c:smooth val="0"/>
        </c:ser>
        <c:ser>
          <c:idx val="2"/>
          <c:order val="2"/>
          <c:tx>
            <c:strRef>
              <c:f>DATA!$K$4</c:f>
              <c:strCache>
                <c:ptCount val="1"/>
                <c:pt idx="0">
                  <c:v>CASCADE ROCKIES FORECAST PRICE</c:v>
                </c:pt>
              </c:strCache>
            </c:strRef>
          </c:tx>
          <c:spPr>
            <a:ln w="28575" cap="rnd">
              <a:solidFill>
                <a:schemeClr val="accent3"/>
              </a:solidFill>
              <a:round/>
            </a:ln>
            <a:effectLst/>
          </c:spPr>
          <c:marker>
            <c:symbol val="none"/>
          </c:marker>
          <c:cat>
            <c:numRef>
              <c:f>DATA!$A$5:$A$261</c:f>
              <c:numCache>
                <c:formatCode>[$-409]mmm\-yy;@</c:formatCode>
                <c:ptCount val="245"/>
                <c:pt idx="0">
                  <c:v>42675</c:v>
                </c:pt>
                <c:pt idx="1">
                  <c:v>42705</c:v>
                </c:pt>
                <c:pt idx="2">
                  <c:v>42736</c:v>
                </c:pt>
                <c:pt idx="3">
                  <c:v>42767</c:v>
                </c:pt>
                <c:pt idx="4">
                  <c:v>42795</c:v>
                </c:pt>
                <c:pt idx="5">
                  <c:v>42826</c:v>
                </c:pt>
                <c:pt idx="6">
                  <c:v>42856</c:v>
                </c:pt>
                <c:pt idx="7">
                  <c:v>42887</c:v>
                </c:pt>
                <c:pt idx="8">
                  <c:v>42917</c:v>
                </c:pt>
                <c:pt idx="9">
                  <c:v>42948</c:v>
                </c:pt>
                <c:pt idx="10">
                  <c:v>42979</c:v>
                </c:pt>
                <c:pt idx="11">
                  <c:v>43009</c:v>
                </c:pt>
                <c:pt idx="12">
                  <c:v>43040</c:v>
                </c:pt>
                <c:pt idx="13">
                  <c:v>43070</c:v>
                </c:pt>
                <c:pt idx="14">
                  <c:v>43101</c:v>
                </c:pt>
                <c:pt idx="15">
                  <c:v>43132</c:v>
                </c:pt>
                <c:pt idx="16">
                  <c:v>43160</c:v>
                </c:pt>
                <c:pt idx="17">
                  <c:v>43191</c:v>
                </c:pt>
                <c:pt idx="18">
                  <c:v>43221</c:v>
                </c:pt>
                <c:pt idx="19">
                  <c:v>43252</c:v>
                </c:pt>
                <c:pt idx="20">
                  <c:v>43282</c:v>
                </c:pt>
                <c:pt idx="21">
                  <c:v>43313</c:v>
                </c:pt>
                <c:pt idx="22">
                  <c:v>43344</c:v>
                </c:pt>
                <c:pt idx="23">
                  <c:v>43374</c:v>
                </c:pt>
                <c:pt idx="24">
                  <c:v>43405</c:v>
                </c:pt>
                <c:pt idx="25">
                  <c:v>43435</c:v>
                </c:pt>
                <c:pt idx="26">
                  <c:v>43466</c:v>
                </c:pt>
                <c:pt idx="27">
                  <c:v>43497</c:v>
                </c:pt>
                <c:pt idx="28">
                  <c:v>43525</c:v>
                </c:pt>
                <c:pt idx="29">
                  <c:v>43556</c:v>
                </c:pt>
                <c:pt idx="30">
                  <c:v>43586</c:v>
                </c:pt>
                <c:pt idx="31">
                  <c:v>43617</c:v>
                </c:pt>
                <c:pt idx="32">
                  <c:v>43647</c:v>
                </c:pt>
                <c:pt idx="33">
                  <c:v>43678</c:v>
                </c:pt>
                <c:pt idx="34">
                  <c:v>43709</c:v>
                </c:pt>
                <c:pt idx="35">
                  <c:v>43739</c:v>
                </c:pt>
                <c:pt idx="36">
                  <c:v>43770</c:v>
                </c:pt>
                <c:pt idx="37">
                  <c:v>43800</c:v>
                </c:pt>
                <c:pt idx="38">
                  <c:v>43831</c:v>
                </c:pt>
                <c:pt idx="39">
                  <c:v>43862</c:v>
                </c:pt>
                <c:pt idx="40">
                  <c:v>43891</c:v>
                </c:pt>
                <c:pt idx="41">
                  <c:v>43922</c:v>
                </c:pt>
                <c:pt idx="42">
                  <c:v>43952</c:v>
                </c:pt>
                <c:pt idx="43">
                  <c:v>43983</c:v>
                </c:pt>
                <c:pt idx="44">
                  <c:v>44013</c:v>
                </c:pt>
                <c:pt idx="45">
                  <c:v>44044</c:v>
                </c:pt>
                <c:pt idx="46">
                  <c:v>44075</c:v>
                </c:pt>
                <c:pt idx="47">
                  <c:v>44105</c:v>
                </c:pt>
                <c:pt idx="48">
                  <c:v>44136</c:v>
                </c:pt>
                <c:pt idx="49">
                  <c:v>44166</c:v>
                </c:pt>
                <c:pt idx="50">
                  <c:v>44197</c:v>
                </c:pt>
                <c:pt idx="51">
                  <c:v>44228</c:v>
                </c:pt>
                <c:pt idx="52">
                  <c:v>44256</c:v>
                </c:pt>
                <c:pt idx="53">
                  <c:v>44287</c:v>
                </c:pt>
                <c:pt idx="54">
                  <c:v>44317</c:v>
                </c:pt>
                <c:pt idx="55">
                  <c:v>44348</c:v>
                </c:pt>
                <c:pt idx="56">
                  <c:v>44378</c:v>
                </c:pt>
                <c:pt idx="57">
                  <c:v>44409</c:v>
                </c:pt>
                <c:pt idx="58">
                  <c:v>44440</c:v>
                </c:pt>
                <c:pt idx="59">
                  <c:v>44470</c:v>
                </c:pt>
                <c:pt idx="60">
                  <c:v>44501</c:v>
                </c:pt>
                <c:pt idx="61">
                  <c:v>44531</c:v>
                </c:pt>
                <c:pt idx="62">
                  <c:v>44562</c:v>
                </c:pt>
                <c:pt idx="63">
                  <c:v>44593</c:v>
                </c:pt>
                <c:pt idx="64">
                  <c:v>44621</c:v>
                </c:pt>
                <c:pt idx="65">
                  <c:v>44652</c:v>
                </c:pt>
                <c:pt idx="66">
                  <c:v>44682</c:v>
                </c:pt>
                <c:pt idx="67">
                  <c:v>44713</c:v>
                </c:pt>
                <c:pt idx="68">
                  <c:v>44743</c:v>
                </c:pt>
                <c:pt idx="69">
                  <c:v>44774</c:v>
                </c:pt>
                <c:pt idx="70">
                  <c:v>44805</c:v>
                </c:pt>
                <c:pt idx="71">
                  <c:v>44835</c:v>
                </c:pt>
                <c:pt idx="72">
                  <c:v>44866</c:v>
                </c:pt>
                <c:pt idx="73">
                  <c:v>44896</c:v>
                </c:pt>
                <c:pt idx="74">
                  <c:v>44927</c:v>
                </c:pt>
                <c:pt idx="75">
                  <c:v>44958</c:v>
                </c:pt>
                <c:pt idx="76">
                  <c:v>44986</c:v>
                </c:pt>
                <c:pt idx="77">
                  <c:v>45017</c:v>
                </c:pt>
                <c:pt idx="78">
                  <c:v>45047</c:v>
                </c:pt>
                <c:pt idx="79">
                  <c:v>45078</c:v>
                </c:pt>
                <c:pt idx="80">
                  <c:v>45108</c:v>
                </c:pt>
                <c:pt idx="81">
                  <c:v>45139</c:v>
                </c:pt>
                <c:pt idx="82">
                  <c:v>45170</c:v>
                </c:pt>
                <c:pt idx="83">
                  <c:v>45200</c:v>
                </c:pt>
                <c:pt idx="84">
                  <c:v>45231</c:v>
                </c:pt>
                <c:pt idx="85">
                  <c:v>45261</c:v>
                </c:pt>
                <c:pt idx="86">
                  <c:v>45292</c:v>
                </c:pt>
                <c:pt idx="87">
                  <c:v>45323</c:v>
                </c:pt>
                <c:pt idx="88">
                  <c:v>45352</c:v>
                </c:pt>
                <c:pt idx="89">
                  <c:v>45383</c:v>
                </c:pt>
                <c:pt idx="90">
                  <c:v>45413</c:v>
                </c:pt>
                <c:pt idx="91">
                  <c:v>45444</c:v>
                </c:pt>
                <c:pt idx="92">
                  <c:v>45474</c:v>
                </c:pt>
                <c:pt idx="93">
                  <c:v>45505</c:v>
                </c:pt>
                <c:pt idx="94">
                  <c:v>45536</c:v>
                </c:pt>
                <c:pt idx="95">
                  <c:v>45566</c:v>
                </c:pt>
                <c:pt idx="96">
                  <c:v>45597</c:v>
                </c:pt>
                <c:pt idx="97">
                  <c:v>45627</c:v>
                </c:pt>
                <c:pt idx="98">
                  <c:v>45658</c:v>
                </c:pt>
                <c:pt idx="99">
                  <c:v>45689</c:v>
                </c:pt>
                <c:pt idx="100">
                  <c:v>45717</c:v>
                </c:pt>
                <c:pt idx="101">
                  <c:v>45748</c:v>
                </c:pt>
                <c:pt idx="102">
                  <c:v>45778</c:v>
                </c:pt>
                <c:pt idx="103">
                  <c:v>45809</c:v>
                </c:pt>
                <c:pt idx="104">
                  <c:v>45839</c:v>
                </c:pt>
                <c:pt idx="105">
                  <c:v>45870</c:v>
                </c:pt>
                <c:pt idx="106">
                  <c:v>45901</c:v>
                </c:pt>
                <c:pt idx="107">
                  <c:v>45931</c:v>
                </c:pt>
                <c:pt idx="108">
                  <c:v>45962</c:v>
                </c:pt>
                <c:pt idx="109">
                  <c:v>45992</c:v>
                </c:pt>
                <c:pt idx="110">
                  <c:v>46023</c:v>
                </c:pt>
                <c:pt idx="111">
                  <c:v>46054</c:v>
                </c:pt>
                <c:pt idx="112">
                  <c:v>46082</c:v>
                </c:pt>
                <c:pt idx="113">
                  <c:v>46113</c:v>
                </c:pt>
                <c:pt idx="114">
                  <c:v>46143</c:v>
                </c:pt>
                <c:pt idx="115">
                  <c:v>46174</c:v>
                </c:pt>
                <c:pt idx="116">
                  <c:v>46204</c:v>
                </c:pt>
                <c:pt idx="117">
                  <c:v>46235</c:v>
                </c:pt>
                <c:pt idx="118">
                  <c:v>46266</c:v>
                </c:pt>
                <c:pt idx="119">
                  <c:v>46296</c:v>
                </c:pt>
                <c:pt idx="120">
                  <c:v>46327</c:v>
                </c:pt>
                <c:pt idx="121">
                  <c:v>46357</c:v>
                </c:pt>
                <c:pt idx="122">
                  <c:v>46388</c:v>
                </c:pt>
                <c:pt idx="123">
                  <c:v>46419</c:v>
                </c:pt>
                <c:pt idx="124">
                  <c:v>46447</c:v>
                </c:pt>
                <c:pt idx="125">
                  <c:v>46478</c:v>
                </c:pt>
                <c:pt idx="126">
                  <c:v>46508</c:v>
                </c:pt>
                <c:pt idx="127">
                  <c:v>46539</c:v>
                </c:pt>
                <c:pt idx="128">
                  <c:v>46569</c:v>
                </c:pt>
                <c:pt idx="129">
                  <c:v>46600</c:v>
                </c:pt>
                <c:pt idx="130">
                  <c:v>46631</c:v>
                </c:pt>
                <c:pt idx="131">
                  <c:v>46661</c:v>
                </c:pt>
                <c:pt idx="132">
                  <c:v>46692</c:v>
                </c:pt>
                <c:pt idx="133">
                  <c:v>46722</c:v>
                </c:pt>
                <c:pt idx="134">
                  <c:v>46753</c:v>
                </c:pt>
                <c:pt idx="135">
                  <c:v>46784</c:v>
                </c:pt>
                <c:pt idx="136">
                  <c:v>46813</c:v>
                </c:pt>
                <c:pt idx="137">
                  <c:v>46844</c:v>
                </c:pt>
                <c:pt idx="138">
                  <c:v>46874</c:v>
                </c:pt>
                <c:pt idx="139">
                  <c:v>46905</c:v>
                </c:pt>
                <c:pt idx="140">
                  <c:v>46935</c:v>
                </c:pt>
                <c:pt idx="141">
                  <c:v>46966</c:v>
                </c:pt>
                <c:pt idx="142">
                  <c:v>46997</c:v>
                </c:pt>
                <c:pt idx="143">
                  <c:v>47027</c:v>
                </c:pt>
                <c:pt idx="144">
                  <c:v>47058</c:v>
                </c:pt>
                <c:pt idx="145">
                  <c:v>47088</c:v>
                </c:pt>
                <c:pt idx="146">
                  <c:v>47119</c:v>
                </c:pt>
                <c:pt idx="147">
                  <c:v>47150</c:v>
                </c:pt>
                <c:pt idx="148">
                  <c:v>47178</c:v>
                </c:pt>
                <c:pt idx="149">
                  <c:v>47209</c:v>
                </c:pt>
                <c:pt idx="150">
                  <c:v>47239</c:v>
                </c:pt>
                <c:pt idx="151">
                  <c:v>47270</c:v>
                </c:pt>
                <c:pt idx="152">
                  <c:v>47300</c:v>
                </c:pt>
                <c:pt idx="153">
                  <c:v>47331</c:v>
                </c:pt>
                <c:pt idx="154">
                  <c:v>47362</c:v>
                </c:pt>
                <c:pt idx="155">
                  <c:v>47392</c:v>
                </c:pt>
                <c:pt idx="156">
                  <c:v>47423</c:v>
                </c:pt>
                <c:pt idx="157">
                  <c:v>47453</c:v>
                </c:pt>
                <c:pt idx="158">
                  <c:v>47484</c:v>
                </c:pt>
                <c:pt idx="159">
                  <c:v>47515</c:v>
                </c:pt>
                <c:pt idx="160">
                  <c:v>47543</c:v>
                </c:pt>
                <c:pt idx="161">
                  <c:v>47574</c:v>
                </c:pt>
                <c:pt idx="162">
                  <c:v>47604</c:v>
                </c:pt>
                <c:pt idx="163">
                  <c:v>47635</c:v>
                </c:pt>
                <c:pt idx="164">
                  <c:v>47665</c:v>
                </c:pt>
                <c:pt idx="165">
                  <c:v>47696</c:v>
                </c:pt>
                <c:pt idx="166">
                  <c:v>47727</c:v>
                </c:pt>
                <c:pt idx="167">
                  <c:v>47757</c:v>
                </c:pt>
                <c:pt idx="168">
                  <c:v>47788</c:v>
                </c:pt>
                <c:pt idx="169">
                  <c:v>47818</c:v>
                </c:pt>
                <c:pt idx="170">
                  <c:v>47849</c:v>
                </c:pt>
                <c:pt idx="171">
                  <c:v>47880</c:v>
                </c:pt>
                <c:pt idx="172">
                  <c:v>47908</c:v>
                </c:pt>
                <c:pt idx="173">
                  <c:v>47939</c:v>
                </c:pt>
                <c:pt idx="174">
                  <c:v>47969</c:v>
                </c:pt>
                <c:pt idx="175">
                  <c:v>48000</c:v>
                </c:pt>
                <c:pt idx="176">
                  <c:v>48030</c:v>
                </c:pt>
                <c:pt idx="177">
                  <c:v>48061</c:v>
                </c:pt>
                <c:pt idx="178">
                  <c:v>48092</c:v>
                </c:pt>
                <c:pt idx="179">
                  <c:v>48122</c:v>
                </c:pt>
                <c:pt idx="180">
                  <c:v>48153</c:v>
                </c:pt>
                <c:pt idx="181">
                  <c:v>48183</c:v>
                </c:pt>
                <c:pt idx="182">
                  <c:v>48214</c:v>
                </c:pt>
                <c:pt idx="183">
                  <c:v>48245</c:v>
                </c:pt>
                <c:pt idx="184">
                  <c:v>48274</c:v>
                </c:pt>
                <c:pt idx="185">
                  <c:v>48305</c:v>
                </c:pt>
                <c:pt idx="186">
                  <c:v>48335</c:v>
                </c:pt>
                <c:pt idx="187">
                  <c:v>48366</c:v>
                </c:pt>
                <c:pt idx="188">
                  <c:v>48396</c:v>
                </c:pt>
                <c:pt idx="189">
                  <c:v>48427</c:v>
                </c:pt>
                <c:pt idx="190">
                  <c:v>48458</c:v>
                </c:pt>
                <c:pt idx="191">
                  <c:v>48488</c:v>
                </c:pt>
                <c:pt idx="192">
                  <c:v>48519</c:v>
                </c:pt>
                <c:pt idx="193">
                  <c:v>48549</c:v>
                </c:pt>
                <c:pt idx="194">
                  <c:v>48580</c:v>
                </c:pt>
                <c:pt idx="195">
                  <c:v>48611</c:v>
                </c:pt>
                <c:pt idx="196">
                  <c:v>48639</c:v>
                </c:pt>
                <c:pt idx="197">
                  <c:v>48670</c:v>
                </c:pt>
                <c:pt idx="198">
                  <c:v>48700</c:v>
                </c:pt>
                <c:pt idx="199">
                  <c:v>48731</c:v>
                </c:pt>
                <c:pt idx="200">
                  <c:v>48761</c:v>
                </c:pt>
                <c:pt idx="201">
                  <c:v>48792</c:v>
                </c:pt>
                <c:pt idx="202">
                  <c:v>48823</c:v>
                </c:pt>
                <c:pt idx="203">
                  <c:v>48853</c:v>
                </c:pt>
                <c:pt idx="204">
                  <c:v>48884</c:v>
                </c:pt>
                <c:pt idx="205">
                  <c:v>48914</c:v>
                </c:pt>
                <c:pt idx="206">
                  <c:v>48945</c:v>
                </c:pt>
                <c:pt idx="207">
                  <c:v>48976</c:v>
                </c:pt>
                <c:pt idx="208">
                  <c:v>49004</c:v>
                </c:pt>
                <c:pt idx="209">
                  <c:v>49035</c:v>
                </c:pt>
                <c:pt idx="210">
                  <c:v>49065</c:v>
                </c:pt>
                <c:pt idx="211">
                  <c:v>49096</c:v>
                </c:pt>
                <c:pt idx="212">
                  <c:v>49126</c:v>
                </c:pt>
                <c:pt idx="213">
                  <c:v>49157</c:v>
                </c:pt>
                <c:pt idx="214">
                  <c:v>49188</c:v>
                </c:pt>
                <c:pt idx="215">
                  <c:v>49218</c:v>
                </c:pt>
                <c:pt idx="216">
                  <c:v>49249</c:v>
                </c:pt>
                <c:pt idx="217">
                  <c:v>49279</c:v>
                </c:pt>
                <c:pt idx="218">
                  <c:v>49310</c:v>
                </c:pt>
                <c:pt idx="219">
                  <c:v>49341</c:v>
                </c:pt>
                <c:pt idx="220">
                  <c:v>49369</c:v>
                </c:pt>
                <c:pt idx="221">
                  <c:v>49400</c:v>
                </c:pt>
                <c:pt idx="222">
                  <c:v>49430</c:v>
                </c:pt>
                <c:pt idx="223">
                  <c:v>49461</c:v>
                </c:pt>
                <c:pt idx="224">
                  <c:v>49491</c:v>
                </c:pt>
                <c:pt idx="225">
                  <c:v>49522</c:v>
                </c:pt>
                <c:pt idx="226">
                  <c:v>49553</c:v>
                </c:pt>
                <c:pt idx="227">
                  <c:v>49583</c:v>
                </c:pt>
                <c:pt idx="228">
                  <c:v>49614</c:v>
                </c:pt>
                <c:pt idx="229">
                  <c:v>49644</c:v>
                </c:pt>
                <c:pt idx="230">
                  <c:v>49675</c:v>
                </c:pt>
                <c:pt idx="231">
                  <c:v>49706</c:v>
                </c:pt>
                <c:pt idx="232">
                  <c:v>49735</c:v>
                </c:pt>
                <c:pt idx="233">
                  <c:v>49766</c:v>
                </c:pt>
                <c:pt idx="234">
                  <c:v>49796</c:v>
                </c:pt>
                <c:pt idx="235">
                  <c:v>49827</c:v>
                </c:pt>
                <c:pt idx="236">
                  <c:v>49857</c:v>
                </c:pt>
                <c:pt idx="237">
                  <c:v>49888</c:v>
                </c:pt>
                <c:pt idx="238">
                  <c:v>49919</c:v>
                </c:pt>
                <c:pt idx="239">
                  <c:v>49949</c:v>
                </c:pt>
                <c:pt idx="240">
                  <c:v>49980</c:v>
                </c:pt>
                <c:pt idx="241">
                  <c:v>50010</c:v>
                </c:pt>
                <c:pt idx="242">
                  <c:v>50041</c:v>
                </c:pt>
                <c:pt idx="243">
                  <c:v>50072</c:v>
                </c:pt>
                <c:pt idx="244">
                  <c:v>50100</c:v>
                </c:pt>
              </c:numCache>
            </c:numRef>
          </c:cat>
          <c:val>
            <c:numRef>
              <c:f>DATA!$K$5:$K$261</c:f>
              <c:numCache>
                <c:formatCode>_("$"* #,##0.0000_);_("$"* \(#,##0.0000\);_("$"* "-"??_);_(@_)</c:formatCode>
                <c:ptCount val="245"/>
                <c:pt idx="0">
                  <c:v>2.6674927665704287</c:v>
                </c:pt>
                <c:pt idx="1">
                  <c:v>3.0615151581012214</c:v>
                </c:pt>
                <c:pt idx="2">
                  <c:v>3.3710303274093425</c:v>
                </c:pt>
                <c:pt idx="3">
                  <c:v>3.2904606707862802</c:v>
                </c:pt>
                <c:pt idx="4">
                  <c:v>3.0603240643429084</c:v>
                </c:pt>
                <c:pt idx="5">
                  <c:v>2.7985074147027538</c:v>
                </c:pt>
                <c:pt idx="6">
                  <c:v>2.8316868819915744</c:v>
                </c:pt>
                <c:pt idx="7">
                  <c:v>2.8579352272636647</c:v>
                </c:pt>
                <c:pt idx="8">
                  <c:v>2.9280039288798529</c:v>
                </c:pt>
                <c:pt idx="9">
                  <c:v>2.9463616106266968</c:v>
                </c:pt>
                <c:pt idx="10">
                  <c:v>2.9129594296990957</c:v>
                </c:pt>
                <c:pt idx="11">
                  <c:v>2.9590971520519278</c:v>
                </c:pt>
                <c:pt idx="12">
                  <c:v>3.1510998857826631</c:v>
                </c:pt>
                <c:pt idx="13">
                  <c:v>3.3185084540754013</c:v>
                </c:pt>
                <c:pt idx="14">
                  <c:v>3.4163514170808176</c:v>
                </c:pt>
                <c:pt idx="15">
                  <c:v>3.3528752372180479</c:v>
                </c:pt>
                <c:pt idx="16">
                  <c:v>3.1604170883548051</c:v>
                </c:pt>
                <c:pt idx="17">
                  <c:v>2.8451927990496224</c:v>
                </c:pt>
                <c:pt idx="18">
                  <c:v>2.8626272166393347</c:v>
                </c:pt>
                <c:pt idx="19">
                  <c:v>2.8880713972348619</c:v>
                </c:pt>
                <c:pt idx="20">
                  <c:v>2.9208466795479393</c:v>
                </c:pt>
                <c:pt idx="21">
                  <c:v>2.9291676366739843</c:v>
                </c:pt>
                <c:pt idx="22">
                  <c:v>2.8907192682127851</c:v>
                </c:pt>
                <c:pt idx="23">
                  <c:v>2.9453568302236182</c:v>
                </c:pt>
                <c:pt idx="24">
                  <c:v>3.1098532555757732</c:v>
                </c:pt>
                <c:pt idx="25">
                  <c:v>3.3250283874212876</c:v>
                </c:pt>
                <c:pt idx="26">
                  <c:v>3.4095329370255074</c:v>
                </c:pt>
                <c:pt idx="27">
                  <c:v>3.3421076752868659</c:v>
                </c:pt>
                <c:pt idx="28">
                  <c:v>3.1992415237857257</c:v>
                </c:pt>
                <c:pt idx="29">
                  <c:v>2.9376548692435707</c:v>
                </c:pt>
                <c:pt idx="30">
                  <c:v>2.9591487191712749</c:v>
                </c:pt>
                <c:pt idx="31">
                  <c:v>2.976743336926388</c:v>
                </c:pt>
                <c:pt idx="32">
                  <c:v>3.0156340981224812</c:v>
                </c:pt>
                <c:pt idx="33">
                  <c:v>3.0242113976152156</c:v>
                </c:pt>
                <c:pt idx="34">
                  <c:v>3.0010212950846347</c:v>
                </c:pt>
                <c:pt idx="35">
                  <c:v>3.0592803184670005</c:v>
                </c:pt>
                <c:pt idx="36">
                  <c:v>3.2107468279689524</c:v>
                </c:pt>
                <c:pt idx="37">
                  <c:v>3.4227671337266958</c:v>
                </c:pt>
                <c:pt idx="38">
                  <c:v>3.6553455427554669</c:v>
                </c:pt>
                <c:pt idx="39">
                  <c:v>3.5409692351397286</c:v>
                </c:pt>
                <c:pt idx="40">
                  <c:v>3.3750197611894066</c:v>
                </c:pt>
                <c:pt idx="41">
                  <c:v>3.1239258073727747</c:v>
                </c:pt>
                <c:pt idx="42">
                  <c:v>3.1611649352058606</c:v>
                </c:pt>
                <c:pt idx="43">
                  <c:v>3.1885503358748872</c:v>
                </c:pt>
                <c:pt idx="44">
                  <c:v>3.2309449842507103</c:v>
                </c:pt>
                <c:pt idx="45">
                  <c:v>3.2472558740505786</c:v>
                </c:pt>
                <c:pt idx="46">
                  <c:v>3.2283960609150313</c:v>
                </c:pt>
                <c:pt idx="47">
                  <c:v>3.2922912353735105</c:v>
                </c:pt>
                <c:pt idx="48">
                  <c:v>3.4691401409595657</c:v>
                </c:pt>
                <c:pt idx="49">
                  <c:v>3.6997360906038823</c:v>
                </c:pt>
                <c:pt idx="50">
                  <c:v>3.784273470757717</c:v>
                </c:pt>
                <c:pt idx="51">
                  <c:v>3.6637639511275868</c:v>
                </c:pt>
                <c:pt idx="52">
                  <c:v>3.4992412191548339</c:v>
                </c:pt>
                <c:pt idx="53">
                  <c:v>3.2247486973041446</c:v>
                </c:pt>
                <c:pt idx="54">
                  <c:v>3.3171133013191696</c:v>
                </c:pt>
                <c:pt idx="55">
                  <c:v>3.3479078565725922</c:v>
                </c:pt>
                <c:pt idx="56">
                  <c:v>3.3887849424351923</c:v>
                </c:pt>
                <c:pt idx="57">
                  <c:v>3.4086593185254745</c:v>
                </c:pt>
                <c:pt idx="58">
                  <c:v>3.3844464582254572</c:v>
                </c:pt>
                <c:pt idx="59">
                  <c:v>3.4540484239453249</c:v>
                </c:pt>
                <c:pt idx="60">
                  <c:v>3.6391077064943143</c:v>
                </c:pt>
                <c:pt idx="61">
                  <c:v>3.8465432419333654</c:v>
                </c:pt>
                <c:pt idx="62">
                  <c:v>3.8775050277132275</c:v>
                </c:pt>
                <c:pt idx="63">
                  <c:v>3.7713099020788028</c:v>
                </c:pt>
                <c:pt idx="64">
                  <c:v>3.6055823216715286</c:v>
                </c:pt>
                <c:pt idx="65">
                  <c:v>3.3765801692814073</c:v>
                </c:pt>
                <c:pt idx="66">
                  <c:v>3.4651643522651305</c:v>
                </c:pt>
                <c:pt idx="67">
                  <c:v>3.4948461833759996</c:v>
                </c:pt>
                <c:pt idx="68">
                  <c:v>3.5326814542649045</c:v>
                </c:pt>
                <c:pt idx="69">
                  <c:v>3.5527472392334642</c:v>
                </c:pt>
                <c:pt idx="70">
                  <c:v>3.5304243673041187</c:v>
                </c:pt>
                <c:pt idx="71">
                  <c:v>3.6023796610722512</c:v>
                </c:pt>
                <c:pt idx="72">
                  <c:v>3.773627587296029</c:v>
                </c:pt>
                <c:pt idx="73">
                  <c:v>3.9661795342067432</c:v>
                </c:pt>
                <c:pt idx="74">
                  <c:v>4.1237959820356069</c:v>
                </c:pt>
                <c:pt idx="75">
                  <c:v>4.0169732069037076</c:v>
                </c:pt>
                <c:pt idx="76">
                  <c:v>3.8827781286808163</c:v>
                </c:pt>
                <c:pt idx="77">
                  <c:v>3.6480573872477153</c:v>
                </c:pt>
                <c:pt idx="78">
                  <c:v>3.7495571678058059</c:v>
                </c:pt>
                <c:pt idx="79">
                  <c:v>3.7802628470159618</c:v>
                </c:pt>
                <c:pt idx="80">
                  <c:v>3.817406448579681</c:v>
                </c:pt>
                <c:pt idx="81">
                  <c:v>3.8368719441257113</c:v>
                </c:pt>
                <c:pt idx="82">
                  <c:v>3.8172847602838047</c:v>
                </c:pt>
                <c:pt idx="83">
                  <c:v>3.8913294368607514</c:v>
                </c:pt>
                <c:pt idx="84">
                  <c:v>4.0773166066392932</c:v>
                </c:pt>
                <c:pt idx="85">
                  <c:v>4.2902594482000653</c:v>
                </c:pt>
                <c:pt idx="86">
                  <c:v>4.2569583103092077</c:v>
                </c:pt>
                <c:pt idx="87">
                  <c:v>4.173258163147338</c:v>
                </c:pt>
                <c:pt idx="88">
                  <c:v>4.0353549392078154</c:v>
                </c:pt>
                <c:pt idx="89">
                  <c:v>3.8591394611125298</c:v>
                </c:pt>
                <c:pt idx="90">
                  <c:v>3.9148590358920536</c:v>
                </c:pt>
                <c:pt idx="91">
                  <c:v>3.9448183539298558</c:v>
                </c:pt>
                <c:pt idx="92">
                  <c:v>3.9798030624806393</c:v>
                </c:pt>
                <c:pt idx="93">
                  <c:v>3.9966098262944465</c:v>
                </c:pt>
                <c:pt idx="94">
                  <c:v>3.9825930799866467</c:v>
                </c:pt>
                <c:pt idx="95">
                  <c:v>4.0478569136413043</c:v>
                </c:pt>
                <c:pt idx="96">
                  <c:v>4.202548211224074</c:v>
                </c:pt>
                <c:pt idx="97">
                  <c:v>4.3624312341303835</c:v>
                </c:pt>
                <c:pt idx="98">
                  <c:v>4.3670003539372129</c:v>
                </c:pt>
                <c:pt idx="99">
                  <c:v>4.2916110259386802</c:v>
                </c:pt>
                <c:pt idx="100">
                  <c:v>4.0326446564693841</c:v>
                </c:pt>
                <c:pt idx="101">
                  <c:v>3.8287685085901528</c:v>
                </c:pt>
                <c:pt idx="102">
                  <c:v>3.9085947475522307</c:v>
                </c:pt>
                <c:pt idx="103">
                  <c:v>3.9400007627391367</c:v>
                </c:pt>
                <c:pt idx="104">
                  <c:v>3.9687734658954317</c:v>
                </c:pt>
                <c:pt idx="105">
                  <c:v>3.9857569400438271</c:v>
                </c:pt>
                <c:pt idx="106">
                  <c:v>3.972071124649498</c:v>
                </c:pt>
                <c:pt idx="107">
                  <c:v>4.0359305299723349</c:v>
                </c:pt>
                <c:pt idx="108">
                  <c:v>4.1917189378146844</c:v>
                </c:pt>
                <c:pt idx="109">
                  <c:v>4.3752176885641365</c:v>
                </c:pt>
                <c:pt idx="110">
                  <c:v>4.1942747538906708</c:v>
                </c:pt>
                <c:pt idx="111">
                  <c:v>4.1381908977322226</c:v>
                </c:pt>
                <c:pt idx="112">
                  <c:v>4.0354581434225487</c:v>
                </c:pt>
                <c:pt idx="113">
                  <c:v>3.8496277629439204</c:v>
                </c:pt>
                <c:pt idx="114">
                  <c:v>3.9322961714604663</c:v>
                </c:pt>
                <c:pt idx="115">
                  <c:v>3.961236826285969</c:v>
                </c:pt>
                <c:pt idx="116">
                  <c:v>3.9874372600454731</c:v>
                </c:pt>
                <c:pt idx="117">
                  <c:v>4.0075569689378092</c:v>
                </c:pt>
                <c:pt idx="118">
                  <c:v>3.9994992931747912</c:v>
                </c:pt>
                <c:pt idx="119">
                  <c:v>4.0685485686306269</c:v>
                </c:pt>
                <c:pt idx="120">
                  <c:v>4.2328651996592912</c:v>
                </c:pt>
                <c:pt idx="121">
                  <c:v>4.3980401960599576</c:v>
                </c:pt>
                <c:pt idx="122">
                  <c:v>4.3607857514110933</c:v>
                </c:pt>
                <c:pt idx="123">
                  <c:v>4.3073007694426977</c:v>
                </c:pt>
                <c:pt idx="124">
                  <c:v>4.2194306954613179</c:v>
                </c:pt>
                <c:pt idx="125">
                  <c:v>4.0387774519056912</c:v>
                </c:pt>
                <c:pt idx="126">
                  <c:v>4.1298176361030405</c:v>
                </c:pt>
                <c:pt idx="127">
                  <c:v>4.1598834934944664</c:v>
                </c:pt>
                <c:pt idx="128">
                  <c:v>4.1835346298798868</c:v>
                </c:pt>
                <c:pt idx="129">
                  <c:v>4.2028119033431608</c:v>
                </c:pt>
                <c:pt idx="130">
                  <c:v>4.1956199753612076</c:v>
                </c:pt>
                <c:pt idx="131">
                  <c:v>4.252310205488385</c:v>
                </c:pt>
                <c:pt idx="132">
                  <c:v>4.4659919998221884</c:v>
                </c:pt>
                <c:pt idx="133">
                  <c:v>4.6234605968267974</c:v>
                </c:pt>
                <c:pt idx="134">
                  <c:v>4.6578521413239802</c:v>
                </c:pt>
                <c:pt idx="135">
                  <c:v>4.559063139669628</c:v>
                </c:pt>
                <c:pt idx="136">
                  <c:v>4.4551103576526394</c:v>
                </c:pt>
                <c:pt idx="137">
                  <c:v>4.3004286987988252</c:v>
                </c:pt>
                <c:pt idx="138">
                  <c:v>4.3875675309384565</c:v>
                </c:pt>
                <c:pt idx="139">
                  <c:v>4.4231324136975978</c:v>
                </c:pt>
                <c:pt idx="140">
                  <c:v>4.4605540326046498</c:v>
                </c:pt>
                <c:pt idx="141">
                  <c:v>4.4951197713470776</c:v>
                </c:pt>
                <c:pt idx="142">
                  <c:v>4.5032133339481053</c:v>
                </c:pt>
                <c:pt idx="143">
                  <c:v>4.546541131782825</c:v>
                </c:pt>
                <c:pt idx="144">
                  <c:v>4.8444082624680673</c:v>
                </c:pt>
                <c:pt idx="145">
                  <c:v>4.9951479341943301</c:v>
                </c:pt>
                <c:pt idx="146">
                  <c:v>5.061549392130571</c:v>
                </c:pt>
                <c:pt idx="147">
                  <c:v>5.0059293112015206</c:v>
                </c:pt>
                <c:pt idx="148">
                  <c:v>4.8571750222226946</c:v>
                </c:pt>
                <c:pt idx="149">
                  <c:v>4.669860995478003</c:v>
                </c:pt>
                <c:pt idx="150">
                  <c:v>4.7425576405722216</c:v>
                </c:pt>
                <c:pt idx="151">
                  <c:v>4.7697700848880498</c:v>
                </c:pt>
                <c:pt idx="152">
                  <c:v>4.8057685781566803</c:v>
                </c:pt>
                <c:pt idx="153">
                  <c:v>4.8228621384134351</c:v>
                </c:pt>
                <c:pt idx="154">
                  <c:v>4.830134529478471</c:v>
                </c:pt>
                <c:pt idx="155">
                  <c:v>4.877798450667715</c:v>
                </c:pt>
                <c:pt idx="156">
                  <c:v>5.2778636910847103</c:v>
                </c:pt>
                <c:pt idx="157">
                  <c:v>5.4376765517763781</c:v>
                </c:pt>
                <c:pt idx="158">
                  <c:v>5.3356443154576398</c:v>
                </c:pt>
                <c:pt idx="159">
                  <c:v>5.2725786317096777</c:v>
                </c:pt>
                <c:pt idx="160">
                  <c:v>5.0508423734809593</c:v>
                </c:pt>
                <c:pt idx="161">
                  <c:v>4.8431150736609769</c:v>
                </c:pt>
                <c:pt idx="162">
                  <c:v>4.9246815860014603</c:v>
                </c:pt>
                <c:pt idx="163">
                  <c:v>4.9453603806764885</c:v>
                </c:pt>
                <c:pt idx="164">
                  <c:v>5.0068207939954608</c:v>
                </c:pt>
                <c:pt idx="165">
                  <c:v>5.0255871045444387</c:v>
                </c:pt>
                <c:pt idx="166">
                  <c:v>5.0562154103917116</c:v>
                </c:pt>
                <c:pt idx="167">
                  <c:v>5.1675667018225955</c:v>
                </c:pt>
                <c:pt idx="168">
                  <c:v>5.5128353149178482</c:v>
                </c:pt>
                <c:pt idx="169">
                  <c:v>5.6775410235486428</c:v>
                </c:pt>
                <c:pt idx="170">
                  <c:v>5.4129454216535704</c:v>
                </c:pt>
                <c:pt idx="171">
                  <c:v>5.4100642058518122</c:v>
                </c:pt>
                <c:pt idx="172">
                  <c:v>5.1991868370141416</c:v>
                </c:pt>
                <c:pt idx="173">
                  <c:v>4.9467162651187717</c:v>
                </c:pt>
                <c:pt idx="174">
                  <c:v>5.0642819548794975</c:v>
                </c:pt>
                <c:pt idx="175">
                  <c:v>5.1056338965454984</c:v>
                </c:pt>
                <c:pt idx="176">
                  <c:v>5.1677149367535531</c:v>
                </c:pt>
                <c:pt idx="177">
                  <c:v>5.1872225212908534</c:v>
                </c:pt>
                <c:pt idx="178">
                  <c:v>5.1996050839493986</c:v>
                </c:pt>
                <c:pt idx="179">
                  <c:v>5.2625139018989486</c:v>
                </c:pt>
                <c:pt idx="180">
                  <c:v>5.5366505202207632</c:v>
                </c:pt>
                <c:pt idx="181">
                  <c:v>5.6761264456464477</c:v>
                </c:pt>
                <c:pt idx="182">
                  <c:v>5.651380365307646</c:v>
                </c:pt>
                <c:pt idx="183">
                  <c:v>5.2570621915972158</c:v>
                </c:pt>
                <c:pt idx="184">
                  <c:v>5.107693702108814</c:v>
                </c:pt>
                <c:pt idx="185">
                  <c:v>4.8819303549264959</c:v>
                </c:pt>
                <c:pt idx="186">
                  <c:v>4.9786889642860874</c:v>
                </c:pt>
                <c:pt idx="187">
                  <c:v>5.0180506746288325</c:v>
                </c:pt>
                <c:pt idx="188">
                  <c:v>5.073135260614535</c:v>
                </c:pt>
                <c:pt idx="189">
                  <c:v>5.099069711594602</c:v>
                </c:pt>
                <c:pt idx="190">
                  <c:v>5.1161739236807184</c:v>
                </c:pt>
                <c:pt idx="191">
                  <c:v>5.1550284988197506</c:v>
                </c:pt>
                <c:pt idx="192">
                  <c:v>5.4088376220855015</c:v>
                </c:pt>
                <c:pt idx="193">
                  <c:v>5.4973889023535447</c:v>
                </c:pt>
                <c:pt idx="194">
                  <c:v>5.8118429880691576</c:v>
                </c:pt>
                <c:pt idx="195">
                  <c:v>5.8107099759680967</c:v>
                </c:pt>
                <c:pt idx="196">
                  <c:v>5.4502072719392594</c:v>
                </c:pt>
                <c:pt idx="197">
                  <c:v>5.1828711193942478</c:v>
                </c:pt>
                <c:pt idx="198">
                  <c:v>5.2958522530944867</c:v>
                </c:pt>
                <c:pt idx="199">
                  <c:v>5.3344137726358172</c:v>
                </c:pt>
                <c:pt idx="200">
                  <c:v>5.3982030522660827</c:v>
                </c:pt>
                <c:pt idx="201">
                  <c:v>5.4144387296302305</c:v>
                </c:pt>
                <c:pt idx="202">
                  <c:v>5.4282476520449858</c:v>
                </c:pt>
                <c:pt idx="203">
                  <c:v>5.4561380564946749</c:v>
                </c:pt>
                <c:pt idx="204">
                  <c:v>5.651583787874995</c:v>
                </c:pt>
                <c:pt idx="205">
                  <c:v>5.7727638761937596</c:v>
                </c:pt>
                <c:pt idx="206">
                  <c:v>5.7108950598437476</c:v>
                </c:pt>
                <c:pt idx="207">
                  <c:v>5.7080267143592849</c:v>
                </c:pt>
                <c:pt idx="208">
                  <c:v>5.5103376694833894</c:v>
                </c:pt>
                <c:pt idx="209">
                  <c:v>5.2603354978740668</c:v>
                </c:pt>
                <c:pt idx="210">
                  <c:v>5.3994885098434295</c:v>
                </c:pt>
                <c:pt idx="211">
                  <c:v>5.4507028775575694</c:v>
                </c:pt>
                <c:pt idx="212">
                  <c:v>5.5134908444982518</c:v>
                </c:pt>
                <c:pt idx="213">
                  <c:v>5.5284566166524929</c:v>
                </c:pt>
                <c:pt idx="214">
                  <c:v>5.5318956079213439</c:v>
                </c:pt>
                <c:pt idx="215">
                  <c:v>5.5756009929425128</c:v>
                </c:pt>
                <c:pt idx="216">
                  <c:v>5.7923078617203672</c:v>
                </c:pt>
                <c:pt idx="217">
                  <c:v>5.9711786062157239</c:v>
                </c:pt>
                <c:pt idx="218">
                  <c:v>5.9228790348338691</c:v>
                </c:pt>
                <c:pt idx="219">
                  <c:v>5.9210620146098272</c:v>
                </c:pt>
                <c:pt idx="220">
                  <c:v>5.6528550041024843</c:v>
                </c:pt>
                <c:pt idx="221">
                  <c:v>5.3442427247455271</c:v>
                </c:pt>
                <c:pt idx="222">
                  <c:v>5.4730120687989752</c:v>
                </c:pt>
                <c:pt idx="223">
                  <c:v>5.5184996590998789</c:v>
                </c:pt>
                <c:pt idx="224">
                  <c:v>5.5722317627414872</c:v>
                </c:pt>
                <c:pt idx="225">
                  <c:v>5.5788976880485155</c:v>
                </c:pt>
                <c:pt idx="226">
                  <c:v>5.5890838389733819</c:v>
                </c:pt>
                <c:pt idx="227">
                  <c:v>5.6415899646639183</c:v>
                </c:pt>
                <c:pt idx="228">
                  <c:v>5.8719402577893547</c:v>
                </c:pt>
                <c:pt idx="229">
                  <c:v>6.0564750205486106</c:v>
                </c:pt>
                <c:pt idx="230">
                  <c:v>6.0689517037854097</c:v>
                </c:pt>
                <c:pt idx="231">
                  <c:v>6.1021061932137624</c:v>
                </c:pt>
                <c:pt idx="232">
                  <c:v>5.901274270949771</c:v>
                </c:pt>
                <c:pt idx="233">
                  <c:v>5.5547021650417392</c:v>
                </c:pt>
                <c:pt idx="234">
                  <c:v>5.760365668344841</c:v>
                </c:pt>
                <c:pt idx="235">
                  <c:v>5.8076342058422163</c:v>
                </c:pt>
                <c:pt idx="236">
                  <c:v>5.861170482442926</c:v>
                </c:pt>
                <c:pt idx="237">
                  <c:v>5.8812305493992065</c:v>
                </c:pt>
                <c:pt idx="238">
                  <c:v>5.8704516224384982</c:v>
                </c:pt>
                <c:pt idx="239">
                  <c:v>5.9440111718660855</c:v>
                </c:pt>
                <c:pt idx="240">
                  <c:v>6.1851242881824309</c:v>
                </c:pt>
                <c:pt idx="241">
                  <c:v>6.3970754969135388</c:v>
                </c:pt>
                <c:pt idx="242">
                  <c:v>6.1353724836024588</c:v>
                </c:pt>
                <c:pt idx="243">
                  <c:v>6.1680656413510082</c:v>
                </c:pt>
                <c:pt idx="244">
                  <c:v>5.9668022550462965</c:v>
                </c:pt>
              </c:numCache>
            </c:numRef>
          </c:val>
          <c:smooth val="0"/>
        </c:ser>
        <c:ser>
          <c:idx val="3"/>
          <c:order val="3"/>
          <c:tx>
            <c:strRef>
              <c:f>DATA!$N$4</c:f>
              <c:strCache>
                <c:ptCount val="1"/>
                <c:pt idx="0">
                  <c:v>CASCADE AECO FORECAST PRICE</c:v>
                </c:pt>
              </c:strCache>
            </c:strRef>
          </c:tx>
          <c:spPr>
            <a:ln w="28575" cap="rnd">
              <a:solidFill>
                <a:schemeClr val="accent4"/>
              </a:solidFill>
              <a:round/>
            </a:ln>
            <a:effectLst/>
          </c:spPr>
          <c:marker>
            <c:symbol val="none"/>
          </c:marker>
          <c:cat>
            <c:numRef>
              <c:f>DATA!$A$5:$A$261</c:f>
              <c:numCache>
                <c:formatCode>[$-409]mmm\-yy;@</c:formatCode>
                <c:ptCount val="245"/>
                <c:pt idx="0">
                  <c:v>42675</c:v>
                </c:pt>
                <c:pt idx="1">
                  <c:v>42705</c:v>
                </c:pt>
                <c:pt idx="2">
                  <c:v>42736</c:v>
                </c:pt>
                <c:pt idx="3">
                  <c:v>42767</c:v>
                </c:pt>
                <c:pt idx="4">
                  <c:v>42795</c:v>
                </c:pt>
                <c:pt idx="5">
                  <c:v>42826</c:v>
                </c:pt>
                <c:pt idx="6">
                  <c:v>42856</c:v>
                </c:pt>
                <c:pt idx="7">
                  <c:v>42887</c:v>
                </c:pt>
                <c:pt idx="8">
                  <c:v>42917</c:v>
                </c:pt>
                <c:pt idx="9">
                  <c:v>42948</c:v>
                </c:pt>
                <c:pt idx="10">
                  <c:v>42979</c:v>
                </c:pt>
                <c:pt idx="11">
                  <c:v>43009</c:v>
                </c:pt>
                <c:pt idx="12">
                  <c:v>43040</c:v>
                </c:pt>
                <c:pt idx="13">
                  <c:v>43070</c:v>
                </c:pt>
                <c:pt idx="14">
                  <c:v>43101</c:v>
                </c:pt>
                <c:pt idx="15">
                  <c:v>43132</c:v>
                </c:pt>
                <c:pt idx="16">
                  <c:v>43160</c:v>
                </c:pt>
                <c:pt idx="17">
                  <c:v>43191</c:v>
                </c:pt>
                <c:pt idx="18">
                  <c:v>43221</c:v>
                </c:pt>
                <c:pt idx="19">
                  <c:v>43252</c:v>
                </c:pt>
                <c:pt idx="20">
                  <c:v>43282</c:v>
                </c:pt>
                <c:pt idx="21">
                  <c:v>43313</c:v>
                </c:pt>
                <c:pt idx="22">
                  <c:v>43344</c:v>
                </c:pt>
                <c:pt idx="23">
                  <c:v>43374</c:v>
                </c:pt>
                <c:pt idx="24">
                  <c:v>43405</c:v>
                </c:pt>
                <c:pt idx="25">
                  <c:v>43435</c:v>
                </c:pt>
                <c:pt idx="26">
                  <c:v>43466</c:v>
                </c:pt>
                <c:pt idx="27">
                  <c:v>43497</c:v>
                </c:pt>
                <c:pt idx="28">
                  <c:v>43525</c:v>
                </c:pt>
                <c:pt idx="29">
                  <c:v>43556</c:v>
                </c:pt>
                <c:pt idx="30">
                  <c:v>43586</c:v>
                </c:pt>
                <c:pt idx="31">
                  <c:v>43617</c:v>
                </c:pt>
                <c:pt idx="32">
                  <c:v>43647</c:v>
                </c:pt>
                <c:pt idx="33">
                  <c:v>43678</c:v>
                </c:pt>
                <c:pt idx="34">
                  <c:v>43709</c:v>
                </c:pt>
                <c:pt idx="35">
                  <c:v>43739</c:v>
                </c:pt>
                <c:pt idx="36">
                  <c:v>43770</c:v>
                </c:pt>
                <c:pt idx="37">
                  <c:v>43800</c:v>
                </c:pt>
                <c:pt idx="38">
                  <c:v>43831</c:v>
                </c:pt>
                <c:pt idx="39">
                  <c:v>43862</c:v>
                </c:pt>
                <c:pt idx="40">
                  <c:v>43891</c:v>
                </c:pt>
                <c:pt idx="41">
                  <c:v>43922</c:v>
                </c:pt>
                <c:pt idx="42">
                  <c:v>43952</c:v>
                </c:pt>
                <c:pt idx="43">
                  <c:v>43983</c:v>
                </c:pt>
                <c:pt idx="44">
                  <c:v>44013</c:v>
                </c:pt>
                <c:pt idx="45">
                  <c:v>44044</c:v>
                </c:pt>
                <c:pt idx="46">
                  <c:v>44075</c:v>
                </c:pt>
                <c:pt idx="47">
                  <c:v>44105</c:v>
                </c:pt>
                <c:pt idx="48">
                  <c:v>44136</c:v>
                </c:pt>
                <c:pt idx="49">
                  <c:v>44166</c:v>
                </c:pt>
                <c:pt idx="50">
                  <c:v>44197</c:v>
                </c:pt>
                <c:pt idx="51">
                  <c:v>44228</c:v>
                </c:pt>
                <c:pt idx="52">
                  <c:v>44256</c:v>
                </c:pt>
                <c:pt idx="53">
                  <c:v>44287</c:v>
                </c:pt>
                <c:pt idx="54">
                  <c:v>44317</c:v>
                </c:pt>
                <c:pt idx="55">
                  <c:v>44348</c:v>
                </c:pt>
                <c:pt idx="56">
                  <c:v>44378</c:v>
                </c:pt>
                <c:pt idx="57">
                  <c:v>44409</c:v>
                </c:pt>
                <c:pt idx="58">
                  <c:v>44440</c:v>
                </c:pt>
                <c:pt idx="59">
                  <c:v>44470</c:v>
                </c:pt>
                <c:pt idx="60">
                  <c:v>44501</c:v>
                </c:pt>
                <c:pt idx="61">
                  <c:v>44531</c:v>
                </c:pt>
                <c:pt idx="62">
                  <c:v>44562</c:v>
                </c:pt>
                <c:pt idx="63">
                  <c:v>44593</c:v>
                </c:pt>
                <c:pt idx="64">
                  <c:v>44621</c:v>
                </c:pt>
                <c:pt idx="65">
                  <c:v>44652</c:v>
                </c:pt>
                <c:pt idx="66">
                  <c:v>44682</c:v>
                </c:pt>
                <c:pt idx="67">
                  <c:v>44713</c:v>
                </c:pt>
                <c:pt idx="68">
                  <c:v>44743</c:v>
                </c:pt>
                <c:pt idx="69">
                  <c:v>44774</c:v>
                </c:pt>
                <c:pt idx="70">
                  <c:v>44805</c:v>
                </c:pt>
                <c:pt idx="71">
                  <c:v>44835</c:v>
                </c:pt>
                <c:pt idx="72">
                  <c:v>44866</c:v>
                </c:pt>
                <c:pt idx="73">
                  <c:v>44896</c:v>
                </c:pt>
                <c:pt idx="74">
                  <c:v>44927</c:v>
                </c:pt>
                <c:pt idx="75">
                  <c:v>44958</c:v>
                </c:pt>
                <c:pt idx="76">
                  <c:v>44986</c:v>
                </c:pt>
                <c:pt idx="77">
                  <c:v>45017</c:v>
                </c:pt>
                <c:pt idx="78">
                  <c:v>45047</c:v>
                </c:pt>
                <c:pt idx="79">
                  <c:v>45078</c:v>
                </c:pt>
                <c:pt idx="80">
                  <c:v>45108</c:v>
                </c:pt>
                <c:pt idx="81">
                  <c:v>45139</c:v>
                </c:pt>
                <c:pt idx="82">
                  <c:v>45170</c:v>
                </c:pt>
                <c:pt idx="83">
                  <c:v>45200</c:v>
                </c:pt>
                <c:pt idx="84">
                  <c:v>45231</c:v>
                </c:pt>
                <c:pt idx="85">
                  <c:v>45261</c:v>
                </c:pt>
                <c:pt idx="86">
                  <c:v>45292</c:v>
                </c:pt>
                <c:pt idx="87">
                  <c:v>45323</c:v>
                </c:pt>
                <c:pt idx="88">
                  <c:v>45352</c:v>
                </c:pt>
                <c:pt idx="89">
                  <c:v>45383</c:v>
                </c:pt>
                <c:pt idx="90">
                  <c:v>45413</c:v>
                </c:pt>
                <c:pt idx="91">
                  <c:v>45444</c:v>
                </c:pt>
                <c:pt idx="92">
                  <c:v>45474</c:v>
                </c:pt>
                <c:pt idx="93">
                  <c:v>45505</c:v>
                </c:pt>
                <c:pt idx="94">
                  <c:v>45536</c:v>
                </c:pt>
                <c:pt idx="95">
                  <c:v>45566</c:v>
                </c:pt>
                <c:pt idx="96">
                  <c:v>45597</c:v>
                </c:pt>
                <c:pt idx="97">
                  <c:v>45627</c:v>
                </c:pt>
                <c:pt idx="98">
                  <c:v>45658</c:v>
                </c:pt>
                <c:pt idx="99">
                  <c:v>45689</c:v>
                </c:pt>
                <c:pt idx="100">
                  <c:v>45717</c:v>
                </c:pt>
                <c:pt idx="101">
                  <c:v>45748</c:v>
                </c:pt>
                <c:pt idx="102">
                  <c:v>45778</c:v>
                </c:pt>
                <c:pt idx="103">
                  <c:v>45809</c:v>
                </c:pt>
                <c:pt idx="104">
                  <c:v>45839</c:v>
                </c:pt>
                <c:pt idx="105">
                  <c:v>45870</c:v>
                </c:pt>
                <c:pt idx="106">
                  <c:v>45901</c:v>
                </c:pt>
                <c:pt idx="107">
                  <c:v>45931</c:v>
                </c:pt>
                <c:pt idx="108">
                  <c:v>45962</c:v>
                </c:pt>
                <c:pt idx="109">
                  <c:v>45992</c:v>
                </c:pt>
                <c:pt idx="110">
                  <c:v>46023</c:v>
                </c:pt>
                <c:pt idx="111">
                  <c:v>46054</c:v>
                </c:pt>
                <c:pt idx="112">
                  <c:v>46082</c:v>
                </c:pt>
                <c:pt idx="113">
                  <c:v>46113</c:v>
                </c:pt>
                <c:pt idx="114">
                  <c:v>46143</c:v>
                </c:pt>
                <c:pt idx="115">
                  <c:v>46174</c:v>
                </c:pt>
                <c:pt idx="116">
                  <c:v>46204</c:v>
                </c:pt>
                <c:pt idx="117">
                  <c:v>46235</c:v>
                </c:pt>
                <c:pt idx="118">
                  <c:v>46266</c:v>
                </c:pt>
                <c:pt idx="119">
                  <c:v>46296</c:v>
                </c:pt>
                <c:pt idx="120">
                  <c:v>46327</c:v>
                </c:pt>
                <c:pt idx="121">
                  <c:v>46357</c:v>
                </c:pt>
                <c:pt idx="122">
                  <c:v>46388</c:v>
                </c:pt>
                <c:pt idx="123">
                  <c:v>46419</c:v>
                </c:pt>
                <c:pt idx="124">
                  <c:v>46447</c:v>
                </c:pt>
                <c:pt idx="125">
                  <c:v>46478</c:v>
                </c:pt>
                <c:pt idx="126">
                  <c:v>46508</c:v>
                </c:pt>
                <c:pt idx="127">
                  <c:v>46539</c:v>
                </c:pt>
                <c:pt idx="128">
                  <c:v>46569</c:v>
                </c:pt>
                <c:pt idx="129">
                  <c:v>46600</c:v>
                </c:pt>
                <c:pt idx="130">
                  <c:v>46631</c:v>
                </c:pt>
                <c:pt idx="131">
                  <c:v>46661</c:v>
                </c:pt>
                <c:pt idx="132">
                  <c:v>46692</c:v>
                </c:pt>
                <c:pt idx="133">
                  <c:v>46722</c:v>
                </c:pt>
                <c:pt idx="134">
                  <c:v>46753</c:v>
                </c:pt>
                <c:pt idx="135">
                  <c:v>46784</c:v>
                </c:pt>
                <c:pt idx="136">
                  <c:v>46813</c:v>
                </c:pt>
                <c:pt idx="137">
                  <c:v>46844</c:v>
                </c:pt>
                <c:pt idx="138">
                  <c:v>46874</c:v>
                </c:pt>
                <c:pt idx="139">
                  <c:v>46905</c:v>
                </c:pt>
                <c:pt idx="140">
                  <c:v>46935</c:v>
                </c:pt>
                <c:pt idx="141">
                  <c:v>46966</c:v>
                </c:pt>
                <c:pt idx="142">
                  <c:v>46997</c:v>
                </c:pt>
                <c:pt idx="143">
                  <c:v>47027</c:v>
                </c:pt>
                <c:pt idx="144">
                  <c:v>47058</c:v>
                </c:pt>
                <c:pt idx="145">
                  <c:v>47088</c:v>
                </c:pt>
                <c:pt idx="146">
                  <c:v>47119</c:v>
                </c:pt>
                <c:pt idx="147">
                  <c:v>47150</c:v>
                </c:pt>
                <c:pt idx="148">
                  <c:v>47178</c:v>
                </c:pt>
                <c:pt idx="149">
                  <c:v>47209</c:v>
                </c:pt>
                <c:pt idx="150">
                  <c:v>47239</c:v>
                </c:pt>
                <c:pt idx="151">
                  <c:v>47270</c:v>
                </c:pt>
                <c:pt idx="152">
                  <c:v>47300</c:v>
                </c:pt>
                <c:pt idx="153">
                  <c:v>47331</c:v>
                </c:pt>
                <c:pt idx="154">
                  <c:v>47362</c:v>
                </c:pt>
                <c:pt idx="155">
                  <c:v>47392</c:v>
                </c:pt>
                <c:pt idx="156">
                  <c:v>47423</c:v>
                </c:pt>
                <c:pt idx="157">
                  <c:v>47453</c:v>
                </c:pt>
                <c:pt idx="158">
                  <c:v>47484</c:v>
                </c:pt>
                <c:pt idx="159">
                  <c:v>47515</c:v>
                </c:pt>
                <c:pt idx="160">
                  <c:v>47543</c:v>
                </c:pt>
                <c:pt idx="161">
                  <c:v>47574</c:v>
                </c:pt>
                <c:pt idx="162">
                  <c:v>47604</c:v>
                </c:pt>
                <c:pt idx="163">
                  <c:v>47635</c:v>
                </c:pt>
                <c:pt idx="164">
                  <c:v>47665</c:v>
                </c:pt>
                <c:pt idx="165">
                  <c:v>47696</c:v>
                </c:pt>
                <c:pt idx="166">
                  <c:v>47727</c:v>
                </c:pt>
                <c:pt idx="167">
                  <c:v>47757</c:v>
                </c:pt>
                <c:pt idx="168">
                  <c:v>47788</c:v>
                </c:pt>
                <c:pt idx="169">
                  <c:v>47818</c:v>
                </c:pt>
                <c:pt idx="170">
                  <c:v>47849</c:v>
                </c:pt>
                <c:pt idx="171">
                  <c:v>47880</c:v>
                </c:pt>
                <c:pt idx="172">
                  <c:v>47908</c:v>
                </c:pt>
                <c:pt idx="173">
                  <c:v>47939</c:v>
                </c:pt>
                <c:pt idx="174">
                  <c:v>47969</c:v>
                </c:pt>
                <c:pt idx="175">
                  <c:v>48000</c:v>
                </c:pt>
                <c:pt idx="176">
                  <c:v>48030</c:v>
                </c:pt>
                <c:pt idx="177">
                  <c:v>48061</c:v>
                </c:pt>
                <c:pt idx="178">
                  <c:v>48092</c:v>
                </c:pt>
                <c:pt idx="179">
                  <c:v>48122</c:v>
                </c:pt>
                <c:pt idx="180">
                  <c:v>48153</c:v>
                </c:pt>
                <c:pt idx="181">
                  <c:v>48183</c:v>
                </c:pt>
                <c:pt idx="182">
                  <c:v>48214</c:v>
                </c:pt>
                <c:pt idx="183">
                  <c:v>48245</c:v>
                </c:pt>
                <c:pt idx="184">
                  <c:v>48274</c:v>
                </c:pt>
                <c:pt idx="185">
                  <c:v>48305</c:v>
                </c:pt>
                <c:pt idx="186">
                  <c:v>48335</c:v>
                </c:pt>
                <c:pt idx="187">
                  <c:v>48366</c:v>
                </c:pt>
                <c:pt idx="188">
                  <c:v>48396</c:v>
                </c:pt>
                <c:pt idx="189">
                  <c:v>48427</c:v>
                </c:pt>
                <c:pt idx="190">
                  <c:v>48458</c:v>
                </c:pt>
                <c:pt idx="191">
                  <c:v>48488</c:v>
                </c:pt>
                <c:pt idx="192">
                  <c:v>48519</c:v>
                </c:pt>
                <c:pt idx="193">
                  <c:v>48549</c:v>
                </c:pt>
                <c:pt idx="194">
                  <c:v>48580</c:v>
                </c:pt>
                <c:pt idx="195">
                  <c:v>48611</c:v>
                </c:pt>
                <c:pt idx="196">
                  <c:v>48639</c:v>
                </c:pt>
                <c:pt idx="197">
                  <c:v>48670</c:v>
                </c:pt>
                <c:pt idx="198">
                  <c:v>48700</c:v>
                </c:pt>
                <c:pt idx="199">
                  <c:v>48731</c:v>
                </c:pt>
                <c:pt idx="200">
                  <c:v>48761</c:v>
                </c:pt>
                <c:pt idx="201">
                  <c:v>48792</c:v>
                </c:pt>
                <c:pt idx="202">
                  <c:v>48823</c:v>
                </c:pt>
                <c:pt idx="203">
                  <c:v>48853</c:v>
                </c:pt>
                <c:pt idx="204">
                  <c:v>48884</c:v>
                </c:pt>
                <c:pt idx="205">
                  <c:v>48914</c:v>
                </c:pt>
                <c:pt idx="206">
                  <c:v>48945</c:v>
                </c:pt>
                <c:pt idx="207">
                  <c:v>48976</c:v>
                </c:pt>
                <c:pt idx="208">
                  <c:v>49004</c:v>
                </c:pt>
                <c:pt idx="209">
                  <c:v>49035</c:v>
                </c:pt>
                <c:pt idx="210">
                  <c:v>49065</c:v>
                </c:pt>
                <c:pt idx="211">
                  <c:v>49096</c:v>
                </c:pt>
                <c:pt idx="212">
                  <c:v>49126</c:v>
                </c:pt>
                <c:pt idx="213">
                  <c:v>49157</c:v>
                </c:pt>
                <c:pt idx="214">
                  <c:v>49188</c:v>
                </c:pt>
                <c:pt idx="215">
                  <c:v>49218</c:v>
                </c:pt>
                <c:pt idx="216">
                  <c:v>49249</c:v>
                </c:pt>
                <c:pt idx="217">
                  <c:v>49279</c:v>
                </c:pt>
                <c:pt idx="218">
                  <c:v>49310</c:v>
                </c:pt>
                <c:pt idx="219">
                  <c:v>49341</c:v>
                </c:pt>
                <c:pt idx="220">
                  <c:v>49369</c:v>
                </c:pt>
                <c:pt idx="221">
                  <c:v>49400</c:v>
                </c:pt>
                <c:pt idx="222">
                  <c:v>49430</c:v>
                </c:pt>
                <c:pt idx="223">
                  <c:v>49461</c:v>
                </c:pt>
                <c:pt idx="224">
                  <c:v>49491</c:v>
                </c:pt>
                <c:pt idx="225">
                  <c:v>49522</c:v>
                </c:pt>
                <c:pt idx="226">
                  <c:v>49553</c:v>
                </c:pt>
                <c:pt idx="227">
                  <c:v>49583</c:v>
                </c:pt>
                <c:pt idx="228">
                  <c:v>49614</c:v>
                </c:pt>
                <c:pt idx="229">
                  <c:v>49644</c:v>
                </c:pt>
                <c:pt idx="230">
                  <c:v>49675</c:v>
                </c:pt>
                <c:pt idx="231">
                  <c:v>49706</c:v>
                </c:pt>
                <c:pt idx="232">
                  <c:v>49735</c:v>
                </c:pt>
                <c:pt idx="233">
                  <c:v>49766</c:v>
                </c:pt>
                <c:pt idx="234">
                  <c:v>49796</c:v>
                </c:pt>
                <c:pt idx="235">
                  <c:v>49827</c:v>
                </c:pt>
                <c:pt idx="236">
                  <c:v>49857</c:v>
                </c:pt>
                <c:pt idx="237">
                  <c:v>49888</c:v>
                </c:pt>
                <c:pt idx="238">
                  <c:v>49919</c:v>
                </c:pt>
                <c:pt idx="239">
                  <c:v>49949</c:v>
                </c:pt>
                <c:pt idx="240">
                  <c:v>49980</c:v>
                </c:pt>
                <c:pt idx="241">
                  <c:v>50010</c:v>
                </c:pt>
                <c:pt idx="242">
                  <c:v>50041</c:v>
                </c:pt>
                <c:pt idx="243">
                  <c:v>50072</c:v>
                </c:pt>
                <c:pt idx="244">
                  <c:v>50100</c:v>
                </c:pt>
              </c:numCache>
            </c:numRef>
          </c:cat>
          <c:val>
            <c:numRef>
              <c:f>DATA!$N$5:$N$261</c:f>
              <c:numCache>
                <c:formatCode>_("$"* #,##0.0000_);_("$"* \(#,##0.0000\);_("$"* "-"??_);_(@_)</c:formatCode>
                <c:ptCount val="245"/>
                <c:pt idx="0">
                  <c:v>1.9401516635065681</c:v>
                </c:pt>
                <c:pt idx="1">
                  <c:v>2.1515430282275583</c:v>
                </c:pt>
                <c:pt idx="2">
                  <c:v>2.4644390712463604</c:v>
                </c:pt>
                <c:pt idx="3">
                  <c:v>2.4831928415756428</c:v>
                </c:pt>
                <c:pt idx="4">
                  <c:v>2.4495237229412523</c:v>
                </c:pt>
                <c:pt idx="5">
                  <c:v>2.2479724393106184</c:v>
                </c:pt>
                <c:pt idx="6">
                  <c:v>2.260075076444533</c:v>
                </c:pt>
                <c:pt idx="7">
                  <c:v>2.282185056361326</c:v>
                </c:pt>
                <c:pt idx="8">
                  <c:v>2.3287111451565354</c:v>
                </c:pt>
                <c:pt idx="9">
                  <c:v>2.3416181247441918</c:v>
                </c:pt>
                <c:pt idx="10">
                  <c:v>2.3144619147009617</c:v>
                </c:pt>
                <c:pt idx="11">
                  <c:v>2.3452338876191949</c:v>
                </c:pt>
                <c:pt idx="12">
                  <c:v>2.495884395891268</c:v>
                </c:pt>
                <c:pt idx="13">
                  <c:v>2.5747740761464901</c:v>
                </c:pt>
                <c:pt idx="14">
                  <c:v>2.6836165449026885</c:v>
                </c:pt>
                <c:pt idx="15">
                  <c:v>2.6514763600249007</c:v>
                </c:pt>
                <c:pt idx="16">
                  <c:v>2.6076290069418664</c:v>
                </c:pt>
                <c:pt idx="17">
                  <c:v>2.317961538334822</c:v>
                </c:pt>
                <c:pt idx="18">
                  <c:v>2.3478284377001333</c:v>
                </c:pt>
                <c:pt idx="19">
                  <c:v>2.3721807497113057</c:v>
                </c:pt>
                <c:pt idx="20">
                  <c:v>2.3767417525595071</c:v>
                </c:pt>
                <c:pt idx="21">
                  <c:v>2.3808511236718757</c:v>
                </c:pt>
                <c:pt idx="22">
                  <c:v>2.3492839228537439</c:v>
                </c:pt>
                <c:pt idx="23">
                  <c:v>2.3953644584097469</c:v>
                </c:pt>
                <c:pt idx="24">
                  <c:v>2.4937356765382952</c:v>
                </c:pt>
                <c:pt idx="25">
                  <c:v>2.5965651537209986</c:v>
                </c:pt>
                <c:pt idx="26">
                  <c:v>2.7282203022061888</c:v>
                </c:pt>
                <c:pt idx="27">
                  <c:v>2.6945870248925616</c:v>
                </c:pt>
                <c:pt idx="28">
                  <c:v>2.6457763931523011</c:v>
                </c:pt>
                <c:pt idx="29">
                  <c:v>2.3800990293346094</c:v>
                </c:pt>
                <c:pt idx="30">
                  <c:v>2.409608614406312</c:v>
                </c:pt>
                <c:pt idx="31">
                  <c:v>2.4183053378467028</c:v>
                </c:pt>
                <c:pt idx="32">
                  <c:v>2.4340577025622716</c:v>
                </c:pt>
                <c:pt idx="33">
                  <c:v>2.4382465807850906</c:v>
                </c:pt>
                <c:pt idx="34">
                  <c:v>2.4239796820444743</c:v>
                </c:pt>
                <c:pt idx="35">
                  <c:v>2.4675712673184762</c:v>
                </c:pt>
                <c:pt idx="36">
                  <c:v>2.6286065754266721</c:v>
                </c:pt>
                <c:pt idx="37">
                  <c:v>2.7085651968287205</c:v>
                </c:pt>
                <c:pt idx="38">
                  <c:v>2.8865267246874748</c:v>
                </c:pt>
                <c:pt idx="39">
                  <c:v>2.83542445677727</c:v>
                </c:pt>
                <c:pt idx="40">
                  <c:v>2.7747665600848408</c:v>
                </c:pt>
                <c:pt idx="41">
                  <c:v>2.5023557483495069</c:v>
                </c:pt>
                <c:pt idx="42">
                  <c:v>2.537504460861522</c:v>
                </c:pt>
                <c:pt idx="43">
                  <c:v>2.5450675307151149</c:v>
                </c:pt>
                <c:pt idx="44">
                  <c:v>2.5598528347841727</c:v>
                </c:pt>
                <c:pt idx="45">
                  <c:v>2.5725266885730491</c:v>
                </c:pt>
                <c:pt idx="46">
                  <c:v>2.5635899832350417</c:v>
                </c:pt>
                <c:pt idx="47">
                  <c:v>2.613049560043017</c:v>
                </c:pt>
                <c:pt idx="48">
                  <c:v>2.7742942420912193</c:v>
                </c:pt>
                <c:pt idx="49">
                  <c:v>2.8400182954929969</c:v>
                </c:pt>
                <c:pt idx="50">
                  <c:v>2.9473873370410311</c:v>
                </c:pt>
                <c:pt idx="51">
                  <c:v>2.8858120177251192</c:v>
                </c:pt>
                <c:pt idx="52">
                  <c:v>2.8542696444648064</c:v>
                </c:pt>
                <c:pt idx="53">
                  <c:v>2.6382769657142227</c:v>
                </c:pt>
                <c:pt idx="54">
                  <c:v>2.7286645023009495</c:v>
                </c:pt>
                <c:pt idx="55">
                  <c:v>2.7592838308223895</c:v>
                </c:pt>
                <c:pt idx="56">
                  <c:v>2.7736625913396749</c:v>
                </c:pt>
                <c:pt idx="57">
                  <c:v>2.7895437172287809</c:v>
                </c:pt>
                <c:pt idx="58">
                  <c:v>2.7775768380345625</c:v>
                </c:pt>
                <c:pt idx="59">
                  <c:v>2.8319286163659441</c:v>
                </c:pt>
                <c:pt idx="60">
                  <c:v>2.9664550244493597</c:v>
                </c:pt>
                <c:pt idx="61">
                  <c:v>3.0312997016027383</c:v>
                </c:pt>
                <c:pt idx="62">
                  <c:v>3.0970895929363831</c:v>
                </c:pt>
                <c:pt idx="63">
                  <c:v>3.0338487860067254</c:v>
                </c:pt>
                <c:pt idx="64">
                  <c:v>3.0077477148158893</c:v>
                </c:pt>
                <c:pt idx="65">
                  <c:v>2.8037334191374086</c:v>
                </c:pt>
                <c:pt idx="66">
                  <c:v>2.8985402316861792</c:v>
                </c:pt>
                <c:pt idx="67">
                  <c:v>2.9280915996727179</c:v>
                </c:pt>
                <c:pt idx="68">
                  <c:v>2.9415976268560149</c:v>
                </c:pt>
                <c:pt idx="69">
                  <c:v>2.9572988098744335</c:v>
                </c:pt>
                <c:pt idx="70">
                  <c:v>2.9461620191092743</c:v>
                </c:pt>
                <c:pt idx="71">
                  <c:v>3.0012766586920496</c:v>
                </c:pt>
                <c:pt idx="72">
                  <c:v>3.1384158553639896</c:v>
                </c:pt>
                <c:pt idx="73">
                  <c:v>3.1974465439002278</c:v>
                </c:pt>
                <c:pt idx="74">
                  <c:v>3.3641990846155139</c:v>
                </c:pt>
                <c:pt idx="75">
                  <c:v>3.3001161360333162</c:v>
                </c:pt>
                <c:pt idx="76">
                  <c:v>3.2771813098896652</c:v>
                </c:pt>
                <c:pt idx="77">
                  <c:v>3.0817612916685961</c:v>
                </c:pt>
                <c:pt idx="78">
                  <c:v>3.1881463908116623</c:v>
                </c:pt>
                <c:pt idx="79">
                  <c:v>3.2184736189476109</c:v>
                </c:pt>
                <c:pt idx="80">
                  <c:v>3.2381893746854571</c:v>
                </c:pt>
                <c:pt idx="81">
                  <c:v>3.253223951585416</c:v>
                </c:pt>
                <c:pt idx="82">
                  <c:v>3.2443966500324599</c:v>
                </c:pt>
                <c:pt idx="83">
                  <c:v>3.3017159919243113</c:v>
                </c:pt>
                <c:pt idx="84">
                  <c:v>3.4449061326182813</c:v>
                </c:pt>
                <c:pt idx="85">
                  <c:v>3.4996208261793429</c:v>
                </c:pt>
                <c:pt idx="86">
                  <c:v>3.5207713040957893</c:v>
                </c:pt>
                <c:pt idx="87">
                  <c:v>3.4730528254056381</c:v>
                </c:pt>
                <c:pt idx="88">
                  <c:v>3.4567817626676822</c:v>
                </c:pt>
                <c:pt idx="89">
                  <c:v>3.2961685958526248</c:v>
                </c:pt>
                <c:pt idx="90">
                  <c:v>3.3533943808466828</c:v>
                </c:pt>
                <c:pt idx="91">
                  <c:v>3.3807042208791263</c:v>
                </c:pt>
                <c:pt idx="92">
                  <c:v>3.3962112927953774</c:v>
                </c:pt>
                <c:pt idx="93">
                  <c:v>3.4083737095481239</c:v>
                </c:pt>
                <c:pt idx="94">
                  <c:v>3.4053951888463336</c:v>
                </c:pt>
                <c:pt idx="95">
                  <c:v>3.4628964014302093</c:v>
                </c:pt>
                <c:pt idx="96">
                  <c:v>3.5869923051343999</c:v>
                </c:pt>
                <c:pt idx="97">
                  <c:v>3.6325141871455164</c:v>
                </c:pt>
                <c:pt idx="98">
                  <c:v>3.6773592119680716</c:v>
                </c:pt>
                <c:pt idx="99">
                  <c:v>3.6065525776742007</c:v>
                </c:pt>
                <c:pt idx="100">
                  <c:v>3.4658703262289872</c:v>
                </c:pt>
                <c:pt idx="101">
                  <c:v>3.2802289828388513</c:v>
                </c:pt>
                <c:pt idx="102">
                  <c:v>3.3675789506919367</c:v>
                </c:pt>
                <c:pt idx="103">
                  <c:v>3.3861800166423217</c:v>
                </c:pt>
                <c:pt idx="104">
                  <c:v>3.3972891558808453</c:v>
                </c:pt>
                <c:pt idx="105">
                  <c:v>3.4097715008829743</c:v>
                </c:pt>
                <c:pt idx="106">
                  <c:v>3.405579145176485</c:v>
                </c:pt>
                <c:pt idx="107">
                  <c:v>3.4632277385618861</c:v>
                </c:pt>
                <c:pt idx="108">
                  <c:v>3.6048633802749799</c:v>
                </c:pt>
                <c:pt idx="109">
                  <c:v>3.6460974575556371</c:v>
                </c:pt>
                <c:pt idx="110">
                  <c:v>3.5397358209519791</c:v>
                </c:pt>
                <c:pt idx="111">
                  <c:v>3.5166871080009905</c:v>
                </c:pt>
                <c:pt idx="112">
                  <c:v>3.5061389571046035</c:v>
                </c:pt>
                <c:pt idx="113">
                  <c:v>3.3469332344956539</c:v>
                </c:pt>
                <c:pt idx="114">
                  <c:v>3.4283394035320107</c:v>
                </c:pt>
                <c:pt idx="115">
                  <c:v>3.4567715403721166</c:v>
                </c:pt>
                <c:pt idx="116">
                  <c:v>3.4681628441233858</c:v>
                </c:pt>
                <c:pt idx="117">
                  <c:v>3.4817274147019939</c:v>
                </c:pt>
                <c:pt idx="118">
                  <c:v>3.4811372574224331</c:v>
                </c:pt>
                <c:pt idx="119">
                  <c:v>3.5364261635250713</c:v>
                </c:pt>
                <c:pt idx="120">
                  <c:v>3.6915362538543501</c:v>
                </c:pt>
                <c:pt idx="121">
                  <c:v>3.7335349923024888</c:v>
                </c:pt>
                <c:pt idx="122">
                  <c:v>3.7416245162790567</c:v>
                </c:pt>
                <c:pt idx="123">
                  <c:v>3.7237411886692189</c:v>
                </c:pt>
                <c:pt idx="124">
                  <c:v>3.7177889528064245</c:v>
                </c:pt>
                <c:pt idx="125">
                  <c:v>3.5635924043389235</c:v>
                </c:pt>
                <c:pt idx="126">
                  <c:v>3.6551560675822889</c:v>
                </c:pt>
                <c:pt idx="127">
                  <c:v>3.6834775920279705</c:v>
                </c:pt>
                <c:pt idx="128">
                  <c:v>3.6943033305767292</c:v>
                </c:pt>
                <c:pt idx="129">
                  <c:v>3.707914867599956</c:v>
                </c:pt>
                <c:pt idx="130">
                  <c:v>3.7085285266387964</c:v>
                </c:pt>
                <c:pt idx="131">
                  <c:v>3.763464920561324</c:v>
                </c:pt>
                <c:pt idx="132">
                  <c:v>3.9371946784273359</c:v>
                </c:pt>
                <c:pt idx="133">
                  <c:v>3.9750940205118885</c:v>
                </c:pt>
                <c:pt idx="134">
                  <c:v>3.9790954456706613</c:v>
                </c:pt>
                <c:pt idx="135">
                  <c:v>3.9562004937085646</c:v>
                </c:pt>
                <c:pt idx="136">
                  <c:v>3.9534030692892701</c:v>
                </c:pt>
                <c:pt idx="137">
                  <c:v>3.8361096676938633</c:v>
                </c:pt>
                <c:pt idx="138">
                  <c:v>3.9231999748210828</c:v>
                </c:pt>
                <c:pt idx="139">
                  <c:v>3.9557207302105351</c:v>
                </c:pt>
                <c:pt idx="140">
                  <c:v>3.9767335402584276</c:v>
                </c:pt>
                <c:pt idx="141">
                  <c:v>3.9943319640792607</c:v>
                </c:pt>
                <c:pt idx="142">
                  <c:v>4.0063609303971219</c:v>
                </c:pt>
                <c:pt idx="143">
                  <c:v>4.0368591475340896</c:v>
                </c:pt>
                <c:pt idx="144">
                  <c:v>4.2087807438754226</c:v>
                </c:pt>
                <c:pt idx="145">
                  <c:v>4.2529867422412639</c:v>
                </c:pt>
                <c:pt idx="146">
                  <c:v>4.3381777057648439</c:v>
                </c:pt>
                <c:pt idx="147">
                  <c:v>4.3430985237773587</c:v>
                </c:pt>
                <c:pt idx="148">
                  <c:v>4.3406314052755386</c:v>
                </c:pt>
                <c:pt idx="149">
                  <c:v>4.1626734188055945</c:v>
                </c:pt>
                <c:pt idx="150">
                  <c:v>4.2530468947772189</c:v>
                </c:pt>
                <c:pt idx="151">
                  <c:v>4.2518824383805862</c:v>
                </c:pt>
                <c:pt idx="152">
                  <c:v>4.2728217578088685</c:v>
                </c:pt>
                <c:pt idx="153">
                  <c:v>4.2890401679690537</c:v>
                </c:pt>
                <c:pt idx="154">
                  <c:v>4.2997957278835264</c:v>
                </c:pt>
                <c:pt idx="155">
                  <c:v>4.3319070281546992</c:v>
                </c:pt>
                <c:pt idx="156">
                  <c:v>4.4888029561719343</c:v>
                </c:pt>
                <c:pt idx="157">
                  <c:v>4.5312219460707697</c:v>
                </c:pt>
                <c:pt idx="158">
                  <c:v>4.5101914433348993</c:v>
                </c:pt>
                <c:pt idx="159">
                  <c:v>4.5156642882125304</c:v>
                </c:pt>
                <c:pt idx="160">
                  <c:v>4.5134383504863749</c:v>
                </c:pt>
                <c:pt idx="161">
                  <c:v>4.3239440497608568</c:v>
                </c:pt>
                <c:pt idx="162">
                  <c:v>4.4040293411493341</c:v>
                </c:pt>
                <c:pt idx="163">
                  <c:v>4.332309908661002</c:v>
                </c:pt>
                <c:pt idx="164">
                  <c:v>4.3536006995189487</c:v>
                </c:pt>
                <c:pt idx="165">
                  <c:v>4.37002247200836</c:v>
                </c:pt>
                <c:pt idx="166">
                  <c:v>4.3806620773448781</c:v>
                </c:pt>
                <c:pt idx="167">
                  <c:v>4.4134730101797626</c:v>
                </c:pt>
                <c:pt idx="168">
                  <c:v>4.593822325599807</c:v>
                </c:pt>
                <c:pt idx="169">
                  <c:v>4.6372752574757303</c:v>
                </c:pt>
                <c:pt idx="170">
                  <c:v>4.6029149020076208</c:v>
                </c:pt>
                <c:pt idx="171">
                  <c:v>4.6086462471610696</c:v>
                </c:pt>
                <c:pt idx="172">
                  <c:v>4.5620395067119208</c:v>
                </c:pt>
                <c:pt idx="173">
                  <c:v>4.370865974066259</c:v>
                </c:pt>
                <c:pt idx="174">
                  <c:v>4.4975581601547594</c:v>
                </c:pt>
                <c:pt idx="175">
                  <c:v>4.4617221227437538</c:v>
                </c:pt>
                <c:pt idx="176">
                  <c:v>4.4805456690580323</c:v>
                </c:pt>
                <c:pt idx="177">
                  <c:v>4.4975017489705458</c:v>
                </c:pt>
                <c:pt idx="178">
                  <c:v>4.5089229477687534</c:v>
                </c:pt>
                <c:pt idx="179">
                  <c:v>4.5422937268762809</c:v>
                </c:pt>
                <c:pt idx="180">
                  <c:v>4.7263879392620947</c:v>
                </c:pt>
                <c:pt idx="181">
                  <c:v>4.7708912237662968</c:v>
                </c:pt>
                <c:pt idx="182">
                  <c:v>4.7574911127834056</c:v>
                </c:pt>
                <c:pt idx="183">
                  <c:v>4.432201785054124</c:v>
                </c:pt>
                <c:pt idx="184">
                  <c:v>4.4351248512974912</c:v>
                </c:pt>
                <c:pt idx="185">
                  <c:v>4.263258856295522</c:v>
                </c:pt>
                <c:pt idx="186">
                  <c:v>4.3441950014818911</c:v>
                </c:pt>
                <c:pt idx="187">
                  <c:v>4.2712920156286271</c:v>
                </c:pt>
                <c:pt idx="188">
                  <c:v>4.2923269657416574</c:v>
                </c:pt>
                <c:pt idx="189">
                  <c:v>4.3096534743107187</c:v>
                </c:pt>
                <c:pt idx="190">
                  <c:v>4.3230275567241065</c:v>
                </c:pt>
                <c:pt idx="191">
                  <c:v>4.3536261541197607</c:v>
                </c:pt>
                <c:pt idx="192">
                  <c:v>4.5316408687091423</c:v>
                </c:pt>
                <c:pt idx="193">
                  <c:v>4.5715755969488718</c:v>
                </c:pt>
                <c:pt idx="194">
                  <c:v>4.8842133457389556</c:v>
                </c:pt>
                <c:pt idx="195">
                  <c:v>4.8907618359862157</c:v>
                </c:pt>
                <c:pt idx="196">
                  <c:v>4.6783063034286965</c:v>
                </c:pt>
                <c:pt idx="197">
                  <c:v>4.4598308875290034</c:v>
                </c:pt>
                <c:pt idx="198">
                  <c:v>4.5838242938806539</c:v>
                </c:pt>
                <c:pt idx="199">
                  <c:v>4.4974912360056383</c:v>
                </c:pt>
                <c:pt idx="200">
                  <c:v>4.5194583736718466</c:v>
                </c:pt>
                <c:pt idx="201">
                  <c:v>4.5362859539199079</c:v>
                </c:pt>
                <c:pt idx="202">
                  <c:v>4.5472211716576139</c:v>
                </c:pt>
                <c:pt idx="203">
                  <c:v>4.5811164284546084</c:v>
                </c:pt>
                <c:pt idx="204">
                  <c:v>4.7657943843945398</c:v>
                </c:pt>
                <c:pt idx="205">
                  <c:v>4.8113168406594262</c:v>
                </c:pt>
                <c:pt idx="206">
                  <c:v>4.7828223708756292</c:v>
                </c:pt>
                <c:pt idx="207">
                  <c:v>4.788340833912466</c:v>
                </c:pt>
                <c:pt idx="208">
                  <c:v>4.7491482927486057</c:v>
                </c:pt>
                <c:pt idx="209">
                  <c:v>4.5507101361028663</c:v>
                </c:pt>
                <c:pt idx="210">
                  <c:v>4.6910730934724327</c:v>
                </c:pt>
                <c:pt idx="211">
                  <c:v>4.7308593855507253</c:v>
                </c:pt>
                <c:pt idx="212">
                  <c:v>4.7539409282333249</c:v>
                </c:pt>
                <c:pt idx="213">
                  <c:v>4.7718057667098783</c:v>
                </c:pt>
                <c:pt idx="214">
                  <c:v>4.7838688675400096</c:v>
                </c:pt>
                <c:pt idx="215">
                  <c:v>4.8186841334376789</c:v>
                </c:pt>
                <c:pt idx="216">
                  <c:v>4.9817663541830157</c:v>
                </c:pt>
                <c:pt idx="217">
                  <c:v>5.0694257253471804</c:v>
                </c:pt>
                <c:pt idx="218">
                  <c:v>5.1588806510719314</c:v>
                </c:pt>
                <c:pt idx="219">
                  <c:v>5.1662988616369967</c:v>
                </c:pt>
                <c:pt idx="220">
                  <c:v>5.1630285124423221</c:v>
                </c:pt>
                <c:pt idx="221">
                  <c:v>4.9334738305882295</c:v>
                </c:pt>
                <c:pt idx="222">
                  <c:v>5.0781383272203549</c:v>
                </c:pt>
                <c:pt idx="223">
                  <c:v>5.1127951324581034</c:v>
                </c:pt>
                <c:pt idx="224">
                  <c:v>5.1377412999064305</c:v>
                </c:pt>
                <c:pt idx="225">
                  <c:v>5.1578371020563916</c:v>
                </c:pt>
                <c:pt idx="226">
                  <c:v>5.1716490842627083</c:v>
                </c:pt>
                <c:pt idx="227">
                  <c:v>5.2093898827319256</c:v>
                </c:pt>
                <c:pt idx="228">
                  <c:v>5.4125864889544895</c:v>
                </c:pt>
                <c:pt idx="229">
                  <c:v>5.46953690466216</c:v>
                </c:pt>
                <c:pt idx="230">
                  <c:v>5.2638615354678011</c:v>
                </c:pt>
                <c:pt idx="231">
                  <c:v>5.3147857653209218</c:v>
                </c:pt>
                <c:pt idx="232">
                  <c:v>5.2607573553926201</c:v>
                </c:pt>
                <c:pt idx="233">
                  <c:v>4.9614042880628215</c:v>
                </c:pt>
                <c:pt idx="234">
                  <c:v>5.1716346529756132</c:v>
                </c:pt>
                <c:pt idx="235">
                  <c:v>5.1920437129457957</c:v>
                </c:pt>
                <c:pt idx="236">
                  <c:v>5.2149391716536639</c:v>
                </c:pt>
                <c:pt idx="237">
                  <c:v>5.2311113701895984</c:v>
                </c:pt>
                <c:pt idx="238">
                  <c:v>5.2267738084660147</c:v>
                </c:pt>
                <c:pt idx="239">
                  <c:v>5.2831091309857969</c:v>
                </c:pt>
                <c:pt idx="240">
                  <c:v>5.4561804318523635</c:v>
                </c:pt>
                <c:pt idx="241">
                  <c:v>5.5323373823499926</c:v>
                </c:pt>
                <c:pt idx="242">
                  <c:v>5.3317027072470689</c:v>
                </c:pt>
                <c:pt idx="243">
                  <c:v>5.3821078681433292</c:v>
                </c:pt>
                <c:pt idx="244">
                  <c:v>5.3274249622138221</c:v>
                </c:pt>
              </c:numCache>
            </c:numRef>
          </c:val>
          <c:smooth val="0"/>
        </c:ser>
        <c:dLbls>
          <c:showLegendKey val="0"/>
          <c:showVal val="0"/>
          <c:showCatName val="0"/>
          <c:showSerName val="0"/>
          <c:showPercent val="0"/>
          <c:showBubbleSize val="0"/>
        </c:dLbls>
        <c:smooth val="0"/>
        <c:axId val="243359520"/>
        <c:axId val="243365792"/>
      </c:lineChart>
      <c:dateAx>
        <c:axId val="243359520"/>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3365792"/>
        <c:crosses val="autoZero"/>
        <c:auto val="1"/>
        <c:lblOffset val="100"/>
        <c:baseTimeUnit val="months"/>
        <c:majorUnit val="6"/>
        <c:majorTimeUnit val="months"/>
      </c:dateAx>
      <c:valAx>
        <c:axId val="24336579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33595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Potential Unserved 2025</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167055506950527E-2"/>
          <c:y val="1.5412189626826379E-2"/>
          <c:w val="0.90510522990181785"/>
          <c:h val="0.66201579641724861"/>
        </c:manualLayout>
      </c:layout>
      <c:barChart>
        <c:barDir val="col"/>
        <c:grouping val="stacked"/>
        <c:varyColors val="0"/>
        <c:ser>
          <c:idx val="0"/>
          <c:order val="0"/>
          <c:tx>
            <c:strRef>
              <c:f>'Total Unserved Demand'!$G$1</c:f>
              <c:strCache>
                <c:ptCount val="1"/>
                <c:pt idx="0">
                  <c:v>2025 Demand</c:v>
                </c:pt>
              </c:strCache>
            </c:strRef>
          </c:tx>
          <c:spPr>
            <a:solidFill>
              <a:schemeClr val="accent1"/>
            </a:solidFill>
            <a:ln>
              <a:noFill/>
            </a:ln>
            <a:effectLst/>
          </c:spPr>
          <c:invertIfNegative val="0"/>
          <c:cat>
            <c:strRef>
              <c:f>'Total Unserved Demand'!$F$2:$F$56</c:f>
              <c:strCache>
                <c:ptCount val="55"/>
                <c:pt idx="0">
                  <c:v>DEM AbrdnHoq</c:v>
                </c:pt>
                <c:pt idx="1">
                  <c:v>DEM Acme</c:v>
                </c:pt>
                <c:pt idx="2">
                  <c:v>DEM Advensch</c:v>
                </c:pt>
                <c:pt idx="3">
                  <c:v>DEM AMRender</c:v>
                </c:pt>
                <c:pt idx="4">
                  <c:v>DEM Arlingtn</c:v>
                </c:pt>
                <c:pt idx="5">
                  <c:v>DEM Athena</c:v>
                </c:pt>
                <c:pt idx="6">
                  <c:v>DEM Baker</c:v>
                </c:pt>
                <c:pt idx="7">
                  <c:v>DEM BendLop</c:v>
                </c:pt>
                <c:pt idx="8">
                  <c:v>DEM BrBkHLop</c:v>
                </c:pt>
                <c:pt idx="9">
                  <c:v>DEM BrmShelt</c:v>
                </c:pt>
                <c:pt idx="10">
                  <c:v>DEM CastleRk</c:v>
                </c:pt>
                <c:pt idx="11">
                  <c:v>DEM Chem</c:v>
                </c:pt>
                <c:pt idx="12">
                  <c:v>DEM Dehandry</c:v>
                </c:pt>
                <c:pt idx="13">
                  <c:v>DEM Deming</c:v>
                </c:pt>
                <c:pt idx="14">
                  <c:v>DEM EStwdLop</c:v>
                </c:pt>
                <c:pt idx="15">
                  <c:v>DEM Finley</c:v>
                </c:pt>
                <c:pt idx="16">
                  <c:v>DEM Gilc</c:v>
                </c:pt>
                <c:pt idx="17">
                  <c:v>DEM Grdvew</c:v>
                </c:pt>
                <c:pt idx="18">
                  <c:v>DEM Hrmston</c:v>
                </c:pt>
                <c:pt idx="19">
                  <c:v>DEM Huntgton</c:v>
                </c:pt>
                <c:pt idx="20">
                  <c:v>DEM Kalama</c:v>
                </c:pt>
                <c:pt idx="21">
                  <c:v>DEM Kalama2</c:v>
                </c:pt>
                <c:pt idx="22">
                  <c:v>DEM KnwckLop</c:v>
                </c:pt>
                <c:pt idx="23">
                  <c:v>DEM Lapi</c:v>
                </c:pt>
                <c:pt idx="24">
                  <c:v>DEM Lawrence</c:v>
                </c:pt>
                <c:pt idx="25">
                  <c:v>DEM LDSChurc</c:v>
                </c:pt>
                <c:pt idx="26">
                  <c:v>DEM Madr</c:v>
                </c:pt>
                <c:pt idx="27">
                  <c:v>DEM MilFree</c:v>
                </c:pt>
                <c:pt idx="28">
                  <c:v>DEM Mission</c:v>
                </c:pt>
                <c:pt idx="29">
                  <c:v>DEM MosLake</c:v>
                </c:pt>
                <c:pt idx="30">
                  <c:v>DEM Moxee</c:v>
                </c:pt>
                <c:pt idx="31">
                  <c:v>DEM NPasco</c:v>
                </c:pt>
                <c:pt idx="32">
                  <c:v>DEM NyssaOnt</c:v>
                </c:pt>
                <c:pt idx="33">
                  <c:v>DEM Othello</c:v>
                </c:pt>
                <c:pt idx="34">
                  <c:v>DEM Paterson</c:v>
                </c:pt>
                <c:pt idx="35">
                  <c:v>DEM Pendletn</c:v>
                </c:pt>
                <c:pt idx="36">
                  <c:v>DEM Prong</c:v>
                </c:pt>
                <c:pt idx="37">
                  <c:v>DEM Prosser</c:v>
                </c:pt>
                <c:pt idx="38">
                  <c:v>DEM Prvl</c:v>
                </c:pt>
                <c:pt idx="39">
                  <c:v>DEM Quincy</c:v>
                </c:pt>
                <c:pt idx="40">
                  <c:v>DEM Redm</c:v>
                </c:pt>
                <c:pt idx="41">
                  <c:v>DEM SedroLop</c:v>
                </c:pt>
                <c:pt idx="42">
                  <c:v>DEM SLongLop</c:v>
                </c:pt>
                <c:pt idx="43">
                  <c:v>DEM SmsSPLop</c:v>
                </c:pt>
                <c:pt idx="44">
                  <c:v>DEM StanTap</c:v>
                </c:pt>
                <c:pt idx="45">
                  <c:v>DEM Stea</c:v>
                </c:pt>
                <c:pt idx="46">
                  <c:v>DEM Sunside</c:v>
                </c:pt>
                <c:pt idx="47">
                  <c:v>DEM Topenish</c:v>
                </c:pt>
                <c:pt idx="48">
                  <c:v>DEM Umatilla</c:v>
                </c:pt>
                <c:pt idx="49">
                  <c:v>DEM Walla</c:v>
                </c:pt>
                <c:pt idx="50">
                  <c:v>DEM Wenatche</c:v>
                </c:pt>
                <c:pt idx="51">
                  <c:v>DEM Woodland</c:v>
                </c:pt>
                <c:pt idx="52">
                  <c:v>DEM YakChFrm</c:v>
                </c:pt>
                <c:pt idx="53">
                  <c:v>DEM YakFirCr</c:v>
                </c:pt>
                <c:pt idx="54">
                  <c:v>DEM YakmaLop</c:v>
                </c:pt>
              </c:strCache>
            </c:strRef>
          </c:cat>
          <c:val>
            <c:numRef>
              <c:f>'Total Unserved Demand'!$G$2:$G$56</c:f>
              <c:numCache>
                <c:formatCode>_(* #,##0_);_(* \(#,##0\);_(* "-"??_);_(@_)</c:formatCode>
                <c:ptCount val="55"/>
                <c:pt idx="0">
                  <c:v>5816.6587427258455</c:v>
                </c:pt>
                <c:pt idx="1">
                  <c:v>110.25132654208387</c:v>
                </c:pt>
                <c:pt idx="2">
                  <c:v>21.270834491588182</c:v>
                </c:pt>
                <c:pt idx="3">
                  <c:v>337.39618561230594</c:v>
                </c:pt>
                <c:pt idx="4">
                  <c:v>6021.6991058550848</c:v>
                </c:pt>
                <c:pt idx="5">
                  <c:v>509.807407855988</c:v>
                </c:pt>
                <c:pt idx="6">
                  <c:v>4480.9036329388628</c:v>
                </c:pt>
                <c:pt idx="7">
                  <c:v>50520.338922739058</c:v>
                </c:pt>
                <c:pt idx="8">
                  <c:v>7669.5338729769046</c:v>
                </c:pt>
                <c:pt idx="9">
                  <c:v>38647.649232298209</c:v>
                </c:pt>
                <c:pt idx="10">
                  <c:v>166.16123914718671</c:v>
                </c:pt>
                <c:pt idx="11">
                  <c:v>60.571860522031798</c:v>
                </c:pt>
                <c:pt idx="12">
                  <c:v>1.54358695726842</c:v>
                </c:pt>
                <c:pt idx="13">
                  <c:v>210.24193987250379</c:v>
                </c:pt>
                <c:pt idx="14">
                  <c:v>10470.848904922595</c:v>
                </c:pt>
                <c:pt idx="15">
                  <c:v>199.97584633529169</c:v>
                </c:pt>
                <c:pt idx="16">
                  <c:v>309.59430336952198</c:v>
                </c:pt>
                <c:pt idx="17">
                  <c:v>2051.7064034938808</c:v>
                </c:pt>
                <c:pt idx="18">
                  <c:v>7927.608489990238</c:v>
                </c:pt>
                <c:pt idx="19">
                  <c:v>132.8069381415844</c:v>
                </c:pt>
                <c:pt idx="20">
                  <c:v>1.0879239998757799</c:v>
                </c:pt>
                <c:pt idx="21">
                  <c:v>531.03379905223903</c:v>
                </c:pt>
                <c:pt idx="22">
                  <c:v>32456.228882074371</c:v>
                </c:pt>
                <c:pt idx="23">
                  <c:v>694.74869966507003</c:v>
                </c:pt>
                <c:pt idx="24">
                  <c:v>83.649036765564205</c:v>
                </c:pt>
                <c:pt idx="25">
                  <c:v>13.771329075098039</c:v>
                </c:pt>
                <c:pt idx="26">
                  <c:v>3778.3920019865004</c:v>
                </c:pt>
                <c:pt idx="27">
                  <c:v>631.04929588735104</c:v>
                </c:pt>
                <c:pt idx="28">
                  <c:v>624.71620738506294</c:v>
                </c:pt>
                <c:pt idx="29">
                  <c:v>3063.8830214738891</c:v>
                </c:pt>
                <c:pt idx="30">
                  <c:v>1374.9555715476165</c:v>
                </c:pt>
                <c:pt idx="31">
                  <c:v>7878.1515657901809</c:v>
                </c:pt>
                <c:pt idx="32">
                  <c:v>6978.8617715239507</c:v>
                </c:pt>
                <c:pt idx="33">
                  <c:v>2493.5420695692305</c:v>
                </c:pt>
                <c:pt idx="34">
                  <c:v>122.7037301287051</c:v>
                </c:pt>
                <c:pt idx="35">
                  <c:v>7829.225912690159</c:v>
                </c:pt>
                <c:pt idx="36">
                  <c:v>599.33990240097</c:v>
                </c:pt>
                <c:pt idx="37">
                  <c:v>1052.1655167740394</c:v>
                </c:pt>
                <c:pt idx="38">
                  <c:v>4723.4268113970747</c:v>
                </c:pt>
                <c:pt idx="39">
                  <c:v>654.79036048054661</c:v>
                </c:pt>
                <c:pt idx="40">
                  <c:v>12449.70780611038</c:v>
                </c:pt>
                <c:pt idx="41">
                  <c:v>32593.805298209158</c:v>
                </c:pt>
                <c:pt idx="42">
                  <c:v>5634.6804973945864</c:v>
                </c:pt>
                <c:pt idx="43">
                  <c:v>55228.972785174868</c:v>
                </c:pt>
                <c:pt idx="44">
                  <c:v>316.68389774858974</c:v>
                </c:pt>
                <c:pt idx="45">
                  <c:v>6411.2611003220154</c:v>
                </c:pt>
                <c:pt idx="46">
                  <c:v>3750.623015686866</c:v>
                </c:pt>
                <c:pt idx="47">
                  <c:v>4370.215418282899</c:v>
                </c:pt>
                <c:pt idx="48">
                  <c:v>1450.6433010101312</c:v>
                </c:pt>
                <c:pt idx="49">
                  <c:v>18653.727665543545</c:v>
                </c:pt>
                <c:pt idx="50">
                  <c:v>5207.5059142507525</c:v>
                </c:pt>
                <c:pt idx="51">
                  <c:v>1451.6234835609794</c:v>
                </c:pt>
                <c:pt idx="52">
                  <c:v>0.64049189677462004</c:v>
                </c:pt>
                <c:pt idx="53">
                  <c:v>421.37687839567701</c:v>
                </c:pt>
                <c:pt idx="54">
                  <c:v>33559.039633721113</c:v>
                </c:pt>
              </c:numCache>
            </c:numRef>
          </c:val>
        </c:ser>
        <c:ser>
          <c:idx val="1"/>
          <c:order val="1"/>
          <c:tx>
            <c:strRef>
              <c:f>'Total Unserved Demand'!$H$1</c:f>
              <c:strCache>
                <c:ptCount val="1"/>
                <c:pt idx="0">
                  <c:v>2025 Served</c:v>
                </c:pt>
              </c:strCache>
            </c:strRef>
          </c:tx>
          <c:spPr>
            <a:solidFill>
              <a:schemeClr val="accent2"/>
            </a:solidFill>
            <a:ln>
              <a:noFill/>
            </a:ln>
            <a:effectLst/>
          </c:spPr>
          <c:invertIfNegative val="0"/>
          <c:cat>
            <c:strRef>
              <c:f>'Total Unserved Demand'!$F$2:$F$56</c:f>
              <c:strCache>
                <c:ptCount val="55"/>
                <c:pt idx="0">
                  <c:v>DEM AbrdnHoq</c:v>
                </c:pt>
                <c:pt idx="1">
                  <c:v>DEM Acme</c:v>
                </c:pt>
                <c:pt idx="2">
                  <c:v>DEM Advensch</c:v>
                </c:pt>
                <c:pt idx="3">
                  <c:v>DEM AMRender</c:v>
                </c:pt>
                <c:pt idx="4">
                  <c:v>DEM Arlingtn</c:v>
                </c:pt>
                <c:pt idx="5">
                  <c:v>DEM Athena</c:v>
                </c:pt>
                <c:pt idx="6">
                  <c:v>DEM Baker</c:v>
                </c:pt>
                <c:pt idx="7">
                  <c:v>DEM BendLop</c:v>
                </c:pt>
                <c:pt idx="8">
                  <c:v>DEM BrBkHLop</c:v>
                </c:pt>
                <c:pt idx="9">
                  <c:v>DEM BrmShelt</c:v>
                </c:pt>
                <c:pt idx="10">
                  <c:v>DEM CastleRk</c:v>
                </c:pt>
                <c:pt idx="11">
                  <c:v>DEM Chem</c:v>
                </c:pt>
                <c:pt idx="12">
                  <c:v>DEM Dehandry</c:v>
                </c:pt>
                <c:pt idx="13">
                  <c:v>DEM Deming</c:v>
                </c:pt>
                <c:pt idx="14">
                  <c:v>DEM EStwdLop</c:v>
                </c:pt>
                <c:pt idx="15">
                  <c:v>DEM Finley</c:v>
                </c:pt>
                <c:pt idx="16">
                  <c:v>DEM Gilc</c:v>
                </c:pt>
                <c:pt idx="17">
                  <c:v>DEM Grdvew</c:v>
                </c:pt>
                <c:pt idx="18">
                  <c:v>DEM Hrmston</c:v>
                </c:pt>
                <c:pt idx="19">
                  <c:v>DEM Huntgton</c:v>
                </c:pt>
                <c:pt idx="20">
                  <c:v>DEM Kalama</c:v>
                </c:pt>
                <c:pt idx="21">
                  <c:v>DEM Kalama2</c:v>
                </c:pt>
                <c:pt idx="22">
                  <c:v>DEM KnwckLop</c:v>
                </c:pt>
                <c:pt idx="23">
                  <c:v>DEM Lapi</c:v>
                </c:pt>
                <c:pt idx="24">
                  <c:v>DEM Lawrence</c:v>
                </c:pt>
                <c:pt idx="25">
                  <c:v>DEM LDSChurc</c:v>
                </c:pt>
                <c:pt idx="26">
                  <c:v>DEM Madr</c:v>
                </c:pt>
                <c:pt idx="27">
                  <c:v>DEM MilFree</c:v>
                </c:pt>
                <c:pt idx="28">
                  <c:v>DEM Mission</c:v>
                </c:pt>
                <c:pt idx="29">
                  <c:v>DEM MosLake</c:v>
                </c:pt>
                <c:pt idx="30">
                  <c:v>DEM Moxee</c:v>
                </c:pt>
                <c:pt idx="31">
                  <c:v>DEM NPasco</c:v>
                </c:pt>
                <c:pt idx="32">
                  <c:v>DEM NyssaOnt</c:v>
                </c:pt>
                <c:pt idx="33">
                  <c:v>DEM Othello</c:v>
                </c:pt>
                <c:pt idx="34">
                  <c:v>DEM Paterson</c:v>
                </c:pt>
                <c:pt idx="35">
                  <c:v>DEM Pendletn</c:v>
                </c:pt>
                <c:pt idx="36">
                  <c:v>DEM Prong</c:v>
                </c:pt>
                <c:pt idx="37">
                  <c:v>DEM Prosser</c:v>
                </c:pt>
                <c:pt idx="38">
                  <c:v>DEM Prvl</c:v>
                </c:pt>
                <c:pt idx="39">
                  <c:v>DEM Quincy</c:v>
                </c:pt>
                <c:pt idx="40">
                  <c:v>DEM Redm</c:v>
                </c:pt>
                <c:pt idx="41">
                  <c:v>DEM SedroLop</c:v>
                </c:pt>
                <c:pt idx="42">
                  <c:v>DEM SLongLop</c:v>
                </c:pt>
                <c:pt idx="43">
                  <c:v>DEM SmsSPLop</c:v>
                </c:pt>
                <c:pt idx="44">
                  <c:v>DEM StanTap</c:v>
                </c:pt>
                <c:pt idx="45">
                  <c:v>DEM Stea</c:v>
                </c:pt>
                <c:pt idx="46">
                  <c:v>DEM Sunside</c:v>
                </c:pt>
                <c:pt idx="47">
                  <c:v>DEM Topenish</c:v>
                </c:pt>
                <c:pt idx="48">
                  <c:v>DEM Umatilla</c:v>
                </c:pt>
                <c:pt idx="49">
                  <c:v>DEM Walla</c:v>
                </c:pt>
                <c:pt idx="50">
                  <c:v>DEM Wenatche</c:v>
                </c:pt>
                <c:pt idx="51">
                  <c:v>DEM Woodland</c:v>
                </c:pt>
                <c:pt idx="52">
                  <c:v>DEM YakChFrm</c:v>
                </c:pt>
                <c:pt idx="53">
                  <c:v>DEM YakFirCr</c:v>
                </c:pt>
                <c:pt idx="54">
                  <c:v>DEM YakmaLop</c:v>
                </c:pt>
              </c:strCache>
            </c:strRef>
          </c:cat>
          <c:val>
            <c:numRef>
              <c:f>'Total Unserved Demand'!$H$2:$H$56</c:f>
              <c:numCache>
                <c:formatCode>_(* #,##0_);_(* \(#,##0\);_(* "-"??_);_(@_)</c:formatCode>
                <c:ptCount val="55"/>
                <c:pt idx="0">
                  <c:v>5816.6587427258455</c:v>
                </c:pt>
                <c:pt idx="1">
                  <c:v>110.25132654208387</c:v>
                </c:pt>
                <c:pt idx="2">
                  <c:v>21.270834491588182</c:v>
                </c:pt>
                <c:pt idx="3">
                  <c:v>337.39618561230594</c:v>
                </c:pt>
                <c:pt idx="4">
                  <c:v>6021.6991058550848</c:v>
                </c:pt>
                <c:pt idx="5">
                  <c:v>509.807407855988</c:v>
                </c:pt>
                <c:pt idx="6">
                  <c:v>4480.9036329388628</c:v>
                </c:pt>
                <c:pt idx="7">
                  <c:v>40719.883441925078</c:v>
                </c:pt>
                <c:pt idx="8">
                  <c:v>7669.5338729769046</c:v>
                </c:pt>
                <c:pt idx="9">
                  <c:v>38647.649232298209</c:v>
                </c:pt>
                <c:pt idx="10">
                  <c:v>166.16123914718671</c:v>
                </c:pt>
                <c:pt idx="11">
                  <c:v>60.571860522031798</c:v>
                </c:pt>
                <c:pt idx="12">
                  <c:v>1.54358695726842</c:v>
                </c:pt>
                <c:pt idx="13">
                  <c:v>210.24193987250382</c:v>
                </c:pt>
                <c:pt idx="14">
                  <c:v>10470.848904922595</c:v>
                </c:pt>
                <c:pt idx="15">
                  <c:v>199.97584633529169</c:v>
                </c:pt>
                <c:pt idx="16">
                  <c:v>309.59430336952198</c:v>
                </c:pt>
                <c:pt idx="17">
                  <c:v>2051.7064034938808</c:v>
                </c:pt>
                <c:pt idx="18">
                  <c:v>7927.608489990238</c:v>
                </c:pt>
                <c:pt idx="19">
                  <c:v>132.8069381415844</c:v>
                </c:pt>
                <c:pt idx="20">
                  <c:v>1.0879239998757799</c:v>
                </c:pt>
                <c:pt idx="21">
                  <c:v>531.03379905223903</c:v>
                </c:pt>
                <c:pt idx="22">
                  <c:v>32456.228882074371</c:v>
                </c:pt>
                <c:pt idx="23">
                  <c:v>203.652799129486</c:v>
                </c:pt>
                <c:pt idx="24">
                  <c:v>83.649036765564205</c:v>
                </c:pt>
                <c:pt idx="25">
                  <c:v>13.771329075098039</c:v>
                </c:pt>
                <c:pt idx="26">
                  <c:v>2408.9996665716135</c:v>
                </c:pt>
                <c:pt idx="27">
                  <c:v>631.04929588735104</c:v>
                </c:pt>
                <c:pt idx="28">
                  <c:v>624.71620738506294</c:v>
                </c:pt>
                <c:pt idx="29">
                  <c:v>3063.8830214738891</c:v>
                </c:pt>
                <c:pt idx="30">
                  <c:v>293.28267957316666</c:v>
                </c:pt>
                <c:pt idx="31">
                  <c:v>7878.1515657901809</c:v>
                </c:pt>
                <c:pt idx="32">
                  <c:v>6978.8617715239507</c:v>
                </c:pt>
                <c:pt idx="33">
                  <c:v>2493.5420695692305</c:v>
                </c:pt>
                <c:pt idx="34">
                  <c:v>122.7037301287051</c:v>
                </c:pt>
                <c:pt idx="35">
                  <c:v>7829.225912690159</c:v>
                </c:pt>
                <c:pt idx="36">
                  <c:v>599.33990240097</c:v>
                </c:pt>
                <c:pt idx="37">
                  <c:v>1052.1655167740394</c:v>
                </c:pt>
                <c:pt idx="38">
                  <c:v>3810.9996393322931</c:v>
                </c:pt>
                <c:pt idx="39">
                  <c:v>416.94122180342691</c:v>
                </c:pt>
                <c:pt idx="40">
                  <c:v>12015.776216983793</c:v>
                </c:pt>
                <c:pt idx="41">
                  <c:v>32593.805298209154</c:v>
                </c:pt>
                <c:pt idx="42">
                  <c:v>5634.6804973945864</c:v>
                </c:pt>
                <c:pt idx="43">
                  <c:v>55228.972785174868</c:v>
                </c:pt>
                <c:pt idx="44">
                  <c:v>232.00005479156991</c:v>
                </c:pt>
                <c:pt idx="45">
                  <c:v>5375.5979537963904</c:v>
                </c:pt>
                <c:pt idx="46">
                  <c:v>3750.623015686866</c:v>
                </c:pt>
                <c:pt idx="47">
                  <c:v>4370.215418282899</c:v>
                </c:pt>
                <c:pt idx="48">
                  <c:v>1450.6433010101312</c:v>
                </c:pt>
                <c:pt idx="49">
                  <c:v>18653.727665543545</c:v>
                </c:pt>
                <c:pt idx="50">
                  <c:v>2861.0053685106304</c:v>
                </c:pt>
                <c:pt idx="51">
                  <c:v>1451.6234835609794</c:v>
                </c:pt>
                <c:pt idx="52">
                  <c:v>0.64049189677462004</c:v>
                </c:pt>
                <c:pt idx="53">
                  <c:v>421.37687839567701</c:v>
                </c:pt>
                <c:pt idx="54">
                  <c:v>30132.250469177965</c:v>
                </c:pt>
              </c:numCache>
            </c:numRef>
          </c:val>
        </c:ser>
        <c:ser>
          <c:idx val="2"/>
          <c:order val="2"/>
          <c:tx>
            <c:strRef>
              <c:f>'Total Unserved Demand'!$I$1</c:f>
              <c:strCache>
                <c:ptCount val="1"/>
                <c:pt idx="0">
                  <c:v>2025 Unserved</c:v>
                </c:pt>
              </c:strCache>
            </c:strRef>
          </c:tx>
          <c:spPr>
            <a:solidFill>
              <a:schemeClr val="accent3"/>
            </a:solidFill>
            <a:ln>
              <a:noFill/>
            </a:ln>
            <a:effectLst/>
          </c:spPr>
          <c:invertIfNegative val="0"/>
          <c:cat>
            <c:strRef>
              <c:f>'Total Unserved Demand'!$F$2:$F$56</c:f>
              <c:strCache>
                <c:ptCount val="55"/>
                <c:pt idx="0">
                  <c:v>DEM AbrdnHoq</c:v>
                </c:pt>
                <c:pt idx="1">
                  <c:v>DEM Acme</c:v>
                </c:pt>
                <c:pt idx="2">
                  <c:v>DEM Advensch</c:v>
                </c:pt>
                <c:pt idx="3">
                  <c:v>DEM AMRender</c:v>
                </c:pt>
                <c:pt idx="4">
                  <c:v>DEM Arlingtn</c:v>
                </c:pt>
                <c:pt idx="5">
                  <c:v>DEM Athena</c:v>
                </c:pt>
                <c:pt idx="6">
                  <c:v>DEM Baker</c:v>
                </c:pt>
                <c:pt idx="7">
                  <c:v>DEM BendLop</c:v>
                </c:pt>
                <c:pt idx="8">
                  <c:v>DEM BrBkHLop</c:v>
                </c:pt>
                <c:pt idx="9">
                  <c:v>DEM BrmShelt</c:v>
                </c:pt>
                <c:pt idx="10">
                  <c:v>DEM CastleRk</c:v>
                </c:pt>
                <c:pt idx="11">
                  <c:v>DEM Chem</c:v>
                </c:pt>
                <c:pt idx="12">
                  <c:v>DEM Dehandry</c:v>
                </c:pt>
                <c:pt idx="13">
                  <c:v>DEM Deming</c:v>
                </c:pt>
                <c:pt idx="14">
                  <c:v>DEM EStwdLop</c:v>
                </c:pt>
                <c:pt idx="15">
                  <c:v>DEM Finley</c:v>
                </c:pt>
                <c:pt idx="16">
                  <c:v>DEM Gilc</c:v>
                </c:pt>
                <c:pt idx="17">
                  <c:v>DEM Grdvew</c:v>
                </c:pt>
                <c:pt idx="18">
                  <c:v>DEM Hrmston</c:v>
                </c:pt>
                <c:pt idx="19">
                  <c:v>DEM Huntgton</c:v>
                </c:pt>
                <c:pt idx="20">
                  <c:v>DEM Kalama</c:v>
                </c:pt>
                <c:pt idx="21">
                  <c:v>DEM Kalama2</c:v>
                </c:pt>
                <c:pt idx="22">
                  <c:v>DEM KnwckLop</c:v>
                </c:pt>
                <c:pt idx="23">
                  <c:v>DEM Lapi</c:v>
                </c:pt>
                <c:pt idx="24">
                  <c:v>DEM Lawrence</c:v>
                </c:pt>
                <c:pt idx="25">
                  <c:v>DEM LDSChurc</c:v>
                </c:pt>
                <c:pt idx="26">
                  <c:v>DEM Madr</c:v>
                </c:pt>
                <c:pt idx="27">
                  <c:v>DEM MilFree</c:v>
                </c:pt>
                <c:pt idx="28">
                  <c:v>DEM Mission</c:v>
                </c:pt>
                <c:pt idx="29">
                  <c:v>DEM MosLake</c:v>
                </c:pt>
                <c:pt idx="30">
                  <c:v>DEM Moxee</c:v>
                </c:pt>
                <c:pt idx="31">
                  <c:v>DEM NPasco</c:v>
                </c:pt>
                <c:pt idx="32">
                  <c:v>DEM NyssaOnt</c:v>
                </c:pt>
                <c:pt idx="33">
                  <c:v>DEM Othello</c:v>
                </c:pt>
                <c:pt idx="34">
                  <c:v>DEM Paterson</c:v>
                </c:pt>
                <c:pt idx="35">
                  <c:v>DEM Pendletn</c:v>
                </c:pt>
                <c:pt idx="36">
                  <c:v>DEM Prong</c:v>
                </c:pt>
                <c:pt idx="37">
                  <c:v>DEM Prosser</c:v>
                </c:pt>
                <c:pt idx="38">
                  <c:v>DEM Prvl</c:v>
                </c:pt>
                <c:pt idx="39">
                  <c:v>DEM Quincy</c:v>
                </c:pt>
                <c:pt idx="40">
                  <c:v>DEM Redm</c:v>
                </c:pt>
                <c:pt idx="41">
                  <c:v>DEM SedroLop</c:v>
                </c:pt>
                <c:pt idx="42">
                  <c:v>DEM SLongLop</c:v>
                </c:pt>
                <c:pt idx="43">
                  <c:v>DEM SmsSPLop</c:v>
                </c:pt>
                <c:pt idx="44">
                  <c:v>DEM StanTap</c:v>
                </c:pt>
                <c:pt idx="45">
                  <c:v>DEM Stea</c:v>
                </c:pt>
                <c:pt idx="46">
                  <c:v>DEM Sunside</c:v>
                </c:pt>
                <c:pt idx="47">
                  <c:v>DEM Topenish</c:v>
                </c:pt>
                <c:pt idx="48">
                  <c:v>DEM Umatilla</c:v>
                </c:pt>
                <c:pt idx="49">
                  <c:v>DEM Walla</c:v>
                </c:pt>
                <c:pt idx="50">
                  <c:v>DEM Wenatche</c:v>
                </c:pt>
                <c:pt idx="51">
                  <c:v>DEM Woodland</c:v>
                </c:pt>
                <c:pt idx="52">
                  <c:v>DEM YakChFrm</c:v>
                </c:pt>
                <c:pt idx="53">
                  <c:v>DEM YakFirCr</c:v>
                </c:pt>
                <c:pt idx="54">
                  <c:v>DEM YakmaLop</c:v>
                </c:pt>
              </c:strCache>
            </c:strRef>
          </c:cat>
          <c:val>
            <c:numRef>
              <c:f>'Total Unserved Demand'!$I$2:$I$56</c:f>
              <c:numCache>
                <c:formatCode>_(* #,##0_);_(* \(#,##0\);_(* "-"??_);_(@_)</c:formatCode>
                <c:ptCount val="55"/>
                <c:pt idx="0">
                  <c:v>0</c:v>
                </c:pt>
                <c:pt idx="1">
                  <c:v>0</c:v>
                </c:pt>
                <c:pt idx="2">
                  <c:v>0</c:v>
                </c:pt>
                <c:pt idx="3">
                  <c:v>0</c:v>
                </c:pt>
                <c:pt idx="4">
                  <c:v>0</c:v>
                </c:pt>
                <c:pt idx="5">
                  <c:v>0</c:v>
                </c:pt>
                <c:pt idx="6">
                  <c:v>0</c:v>
                </c:pt>
                <c:pt idx="7">
                  <c:v>9800.4554808139801</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491.09590053558406</c:v>
                </c:pt>
                <c:pt idx="24">
                  <c:v>0</c:v>
                </c:pt>
                <c:pt idx="25">
                  <c:v>0</c:v>
                </c:pt>
                <c:pt idx="26">
                  <c:v>1369.3923354148869</c:v>
                </c:pt>
                <c:pt idx="27">
                  <c:v>0</c:v>
                </c:pt>
                <c:pt idx="28">
                  <c:v>0</c:v>
                </c:pt>
                <c:pt idx="29">
                  <c:v>0</c:v>
                </c:pt>
                <c:pt idx="30">
                  <c:v>1081.6728919744498</c:v>
                </c:pt>
                <c:pt idx="31">
                  <c:v>0</c:v>
                </c:pt>
                <c:pt idx="32">
                  <c:v>0</c:v>
                </c:pt>
                <c:pt idx="33">
                  <c:v>0</c:v>
                </c:pt>
                <c:pt idx="34">
                  <c:v>0</c:v>
                </c:pt>
                <c:pt idx="35">
                  <c:v>0</c:v>
                </c:pt>
                <c:pt idx="36">
                  <c:v>0</c:v>
                </c:pt>
                <c:pt idx="37">
                  <c:v>0</c:v>
                </c:pt>
                <c:pt idx="38">
                  <c:v>912.42717206478164</c:v>
                </c:pt>
                <c:pt idx="39">
                  <c:v>237.8491386771197</c:v>
                </c:pt>
                <c:pt idx="40">
                  <c:v>433.93158912658691</c:v>
                </c:pt>
                <c:pt idx="41">
                  <c:v>0</c:v>
                </c:pt>
                <c:pt idx="42">
                  <c:v>0</c:v>
                </c:pt>
                <c:pt idx="43">
                  <c:v>0</c:v>
                </c:pt>
                <c:pt idx="44">
                  <c:v>84.683842957019834</c:v>
                </c:pt>
                <c:pt idx="45">
                  <c:v>1035.6631465256251</c:v>
                </c:pt>
                <c:pt idx="46">
                  <c:v>0</c:v>
                </c:pt>
                <c:pt idx="47">
                  <c:v>0</c:v>
                </c:pt>
                <c:pt idx="48">
                  <c:v>0</c:v>
                </c:pt>
                <c:pt idx="49">
                  <c:v>0</c:v>
                </c:pt>
                <c:pt idx="50">
                  <c:v>2346.5005457401221</c:v>
                </c:pt>
                <c:pt idx="51">
                  <c:v>0</c:v>
                </c:pt>
                <c:pt idx="52">
                  <c:v>0</c:v>
                </c:pt>
                <c:pt idx="53">
                  <c:v>0</c:v>
                </c:pt>
                <c:pt idx="54">
                  <c:v>3426.7891645431482</c:v>
                </c:pt>
              </c:numCache>
            </c:numRef>
          </c:val>
        </c:ser>
        <c:dLbls>
          <c:showLegendKey val="0"/>
          <c:showVal val="0"/>
          <c:showCatName val="0"/>
          <c:showSerName val="0"/>
          <c:showPercent val="0"/>
          <c:showBubbleSize val="0"/>
        </c:dLbls>
        <c:gapWidth val="150"/>
        <c:overlap val="100"/>
        <c:axId val="243364224"/>
        <c:axId val="276833464"/>
      </c:barChart>
      <c:catAx>
        <c:axId val="24336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6833464"/>
        <c:crosses val="autoZero"/>
        <c:auto val="1"/>
        <c:lblAlgn val="ctr"/>
        <c:lblOffset val="100"/>
        <c:noMultiLvlLbl val="0"/>
      </c:catAx>
      <c:valAx>
        <c:axId val="27683346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33642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drawing1.xml><?xml version="1.0" encoding="utf-8"?>
<c:userShapes xmlns:c="http://schemas.openxmlformats.org/drawingml/2006/chart">
  <cdr:relSizeAnchor xmlns:cdr="http://schemas.openxmlformats.org/drawingml/2006/chartDrawing">
    <cdr:from>
      <cdr:x>0.53211</cdr:x>
      <cdr:y>0.22155</cdr:y>
    </cdr:from>
    <cdr:to>
      <cdr:x>0.61468</cdr:x>
      <cdr:y>0.30676</cdr:y>
    </cdr:to>
    <cdr:cxnSp macro="">
      <cdr:nvCxnSpPr>
        <cdr:cNvPr id="11" name="Straight Connector 10"/>
        <cdr:cNvCxnSpPr/>
      </cdr:nvCxnSpPr>
      <cdr:spPr>
        <a:xfrm xmlns:a="http://schemas.openxmlformats.org/drawingml/2006/main" flipV="1">
          <a:off x="4419600" y="990600"/>
          <a:ext cx="685800" cy="381000"/>
        </a:xfrm>
        <a:prstGeom xmlns:a="http://schemas.openxmlformats.org/drawingml/2006/main" prst="line">
          <a:avLst/>
        </a:prstGeom>
        <a:ln xmlns:a="http://schemas.openxmlformats.org/drawingml/2006/main" w="2540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6B78E-B661-48B4-8A79-E0E4F508B0CA}" type="datetimeFigureOut">
              <a:rPr lang="en-US" smtClean="0"/>
              <a:t>9/14/2016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FDD11-4B89-42C4-B939-88A9B9DB63E0}" type="slidenum">
              <a:rPr lang="en-US" smtClean="0"/>
              <a:t>‹#›</a:t>
            </a:fld>
            <a:endParaRPr lang="en-US"/>
          </a:p>
        </p:txBody>
      </p:sp>
    </p:spTree>
    <p:extLst>
      <p:ext uri="{BB962C8B-B14F-4D97-AF65-F5344CB8AC3E}">
        <p14:creationId xmlns:p14="http://schemas.microsoft.com/office/powerpoint/2010/main" val="3935005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5ECF09-0AC7-4E2F-A923-EE4B6F4A65F5}" type="slidenum">
              <a:rPr lang="en-US">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653983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10</a:t>
            </a:fld>
            <a:endParaRPr lang="en-US"/>
          </a:p>
        </p:txBody>
      </p:sp>
    </p:spTree>
    <p:extLst>
      <p:ext uri="{BB962C8B-B14F-4D97-AF65-F5344CB8AC3E}">
        <p14:creationId xmlns:p14="http://schemas.microsoft.com/office/powerpoint/2010/main" val="653134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11</a:t>
            </a:fld>
            <a:endParaRPr lang="en-US"/>
          </a:p>
        </p:txBody>
      </p:sp>
    </p:spTree>
    <p:extLst>
      <p:ext uri="{BB962C8B-B14F-4D97-AF65-F5344CB8AC3E}">
        <p14:creationId xmlns:p14="http://schemas.microsoft.com/office/powerpoint/2010/main" val="4258765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12</a:t>
            </a:fld>
            <a:endParaRPr lang="en-US"/>
          </a:p>
        </p:txBody>
      </p:sp>
    </p:spTree>
    <p:extLst>
      <p:ext uri="{BB962C8B-B14F-4D97-AF65-F5344CB8AC3E}">
        <p14:creationId xmlns:p14="http://schemas.microsoft.com/office/powerpoint/2010/main" val="3645822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13</a:t>
            </a:fld>
            <a:endParaRPr lang="en-US"/>
          </a:p>
        </p:txBody>
      </p:sp>
    </p:spTree>
    <p:extLst>
      <p:ext uri="{BB962C8B-B14F-4D97-AF65-F5344CB8AC3E}">
        <p14:creationId xmlns:p14="http://schemas.microsoft.com/office/powerpoint/2010/main" val="2147032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14</a:t>
            </a:fld>
            <a:endParaRPr lang="en-US"/>
          </a:p>
        </p:txBody>
      </p:sp>
    </p:spTree>
    <p:extLst>
      <p:ext uri="{BB962C8B-B14F-4D97-AF65-F5344CB8AC3E}">
        <p14:creationId xmlns:p14="http://schemas.microsoft.com/office/powerpoint/2010/main" val="332852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15</a:t>
            </a:fld>
            <a:endParaRPr lang="en-US"/>
          </a:p>
        </p:txBody>
      </p:sp>
    </p:spTree>
    <p:extLst>
      <p:ext uri="{BB962C8B-B14F-4D97-AF65-F5344CB8AC3E}">
        <p14:creationId xmlns:p14="http://schemas.microsoft.com/office/powerpoint/2010/main" val="414290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16</a:t>
            </a:fld>
            <a:endParaRPr lang="en-US"/>
          </a:p>
        </p:txBody>
      </p:sp>
    </p:spTree>
    <p:extLst>
      <p:ext uri="{BB962C8B-B14F-4D97-AF65-F5344CB8AC3E}">
        <p14:creationId xmlns:p14="http://schemas.microsoft.com/office/powerpoint/2010/main" val="3135617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17</a:t>
            </a:fld>
            <a:endParaRPr lang="en-US"/>
          </a:p>
        </p:txBody>
      </p:sp>
    </p:spTree>
    <p:extLst>
      <p:ext uri="{BB962C8B-B14F-4D97-AF65-F5344CB8AC3E}">
        <p14:creationId xmlns:p14="http://schemas.microsoft.com/office/powerpoint/2010/main" val="3944880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18</a:t>
            </a:fld>
            <a:endParaRPr lang="en-US"/>
          </a:p>
        </p:txBody>
      </p:sp>
    </p:spTree>
    <p:extLst>
      <p:ext uri="{BB962C8B-B14F-4D97-AF65-F5344CB8AC3E}">
        <p14:creationId xmlns:p14="http://schemas.microsoft.com/office/powerpoint/2010/main" val="120022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19</a:t>
            </a:fld>
            <a:endParaRPr lang="en-US"/>
          </a:p>
        </p:txBody>
      </p:sp>
    </p:spTree>
    <p:extLst>
      <p:ext uri="{BB962C8B-B14F-4D97-AF65-F5344CB8AC3E}">
        <p14:creationId xmlns:p14="http://schemas.microsoft.com/office/powerpoint/2010/main" val="3594704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2</a:t>
            </a:fld>
            <a:endParaRPr lang="en-US"/>
          </a:p>
        </p:txBody>
      </p:sp>
    </p:spTree>
    <p:extLst>
      <p:ext uri="{BB962C8B-B14F-4D97-AF65-F5344CB8AC3E}">
        <p14:creationId xmlns:p14="http://schemas.microsoft.com/office/powerpoint/2010/main" val="2027087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20</a:t>
            </a:fld>
            <a:endParaRPr lang="en-US"/>
          </a:p>
        </p:txBody>
      </p:sp>
    </p:spTree>
    <p:extLst>
      <p:ext uri="{BB962C8B-B14F-4D97-AF65-F5344CB8AC3E}">
        <p14:creationId xmlns:p14="http://schemas.microsoft.com/office/powerpoint/2010/main" val="2626666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21</a:t>
            </a:fld>
            <a:endParaRPr lang="en-US"/>
          </a:p>
        </p:txBody>
      </p:sp>
    </p:spTree>
    <p:extLst>
      <p:ext uri="{BB962C8B-B14F-4D97-AF65-F5344CB8AC3E}">
        <p14:creationId xmlns:p14="http://schemas.microsoft.com/office/powerpoint/2010/main" val="1080191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22</a:t>
            </a:fld>
            <a:endParaRPr lang="en-US"/>
          </a:p>
        </p:txBody>
      </p:sp>
    </p:spTree>
    <p:extLst>
      <p:ext uri="{BB962C8B-B14F-4D97-AF65-F5344CB8AC3E}">
        <p14:creationId xmlns:p14="http://schemas.microsoft.com/office/powerpoint/2010/main" val="1603388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23</a:t>
            </a:fld>
            <a:endParaRPr lang="en-US"/>
          </a:p>
        </p:txBody>
      </p:sp>
    </p:spTree>
    <p:extLst>
      <p:ext uri="{BB962C8B-B14F-4D97-AF65-F5344CB8AC3E}">
        <p14:creationId xmlns:p14="http://schemas.microsoft.com/office/powerpoint/2010/main" val="1432936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24</a:t>
            </a:fld>
            <a:endParaRPr lang="en-US"/>
          </a:p>
        </p:txBody>
      </p:sp>
    </p:spTree>
    <p:extLst>
      <p:ext uri="{BB962C8B-B14F-4D97-AF65-F5344CB8AC3E}">
        <p14:creationId xmlns:p14="http://schemas.microsoft.com/office/powerpoint/2010/main" val="3156653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25</a:t>
            </a:fld>
            <a:endParaRPr lang="en-US"/>
          </a:p>
        </p:txBody>
      </p:sp>
    </p:spTree>
    <p:extLst>
      <p:ext uri="{BB962C8B-B14F-4D97-AF65-F5344CB8AC3E}">
        <p14:creationId xmlns:p14="http://schemas.microsoft.com/office/powerpoint/2010/main" val="1544287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26</a:t>
            </a:fld>
            <a:endParaRPr lang="en-US"/>
          </a:p>
        </p:txBody>
      </p:sp>
    </p:spTree>
    <p:extLst>
      <p:ext uri="{BB962C8B-B14F-4D97-AF65-F5344CB8AC3E}">
        <p14:creationId xmlns:p14="http://schemas.microsoft.com/office/powerpoint/2010/main" val="3849670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27</a:t>
            </a:fld>
            <a:endParaRPr lang="en-US"/>
          </a:p>
        </p:txBody>
      </p:sp>
    </p:spTree>
    <p:extLst>
      <p:ext uri="{BB962C8B-B14F-4D97-AF65-F5344CB8AC3E}">
        <p14:creationId xmlns:p14="http://schemas.microsoft.com/office/powerpoint/2010/main" val="3946089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28</a:t>
            </a:fld>
            <a:endParaRPr lang="en-US"/>
          </a:p>
        </p:txBody>
      </p:sp>
    </p:spTree>
    <p:extLst>
      <p:ext uri="{BB962C8B-B14F-4D97-AF65-F5344CB8AC3E}">
        <p14:creationId xmlns:p14="http://schemas.microsoft.com/office/powerpoint/2010/main" val="2578926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29</a:t>
            </a:fld>
            <a:endParaRPr lang="en-US"/>
          </a:p>
        </p:txBody>
      </p:sp>
    </p:spTree>
    <p:extLst>
      <p:ext uri="{BB962C8B-B14F-4D97-AF65-F5344CB8AC3E}">
        <p14:creationId xmlns:p14="http://schemas.microsoft.com/office/powerpoint/2010/main" val="3555951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3</a:t>
            </a:fld>
            <a:endParaRPr lang="en-US"/>
          </a:p>
        </p:txBody>
      </p:sp>
    </p:spTree>
    <p:extLst>
      <p:ext uri="{BB962C8B-B14F-4D97-AF65-F5344CB8AC3E}">
        <p14:creationId xmlns:p14="http://schemas.microsoft.com/office/powerpoint/2010/main" val="1371147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30</a:t>
            </a:fld>
            <a:endParaRPr lang="en-US"/>
          </a:p>
        </p:txBody>
      </p:sp>
    </p:spTree>
    <p:extLst>
      <p:ext uri="{BB962C8B-B14F-4D97-AF65-F5344CB8AC3E}">
        <p14:creationId xmlns:p14="http://schemas.microsoft.com/office/powerpoint/2010/main" val="2947706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31</a:t>
            </a:fld>
            <a:endParaRPr lang="en-US"/>
          </a:p>
        </p:txBody>
      </p:sp>
    </p:spTree>
    <p:extLst>
      <p:ext uri="{BB962C8B-B14F-4D97-AF65-F5344CB8AC3E}">
        <p14:creationId xmlns:p14="http://schemas.microsoft.com/office/powerpoint/2010/main" val="1197487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32</a:t>
            </a:fld>
            <a:endParaRPr lang="en-US"/>
          </a:p>
        </p:txBody>
      </p:sp>
    </p:spTree>
    <p:extLst>
      <p:ext uri="{BB962C8B-B14F-4D97-AF65-F5344CB8AC3E}">
        <p14:creationId xmlns:p14="http://schemas.microsoft.com/office/powerpoint/2010/main" val="1270478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33</a:t>
            </a:fld>
            <a:endParaRPr lang="en-US"/>
          </a:p>
        </p:txBody>
      </p:sp>
    </p:spTree>
    <p:extLst>
      <p:ext uri="{BB962C8B-B14F-4D97-AF65-F5344CB8AC3E}">
        <p14:creationId xmlns:p14="http://schemas.microsoft.com/office/powerpoint/2010/main" val="2215746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34</a:t>
            </a:fld>
            <a:endParaRPr lang="en-US"/>
          </a:p>
        </p:txBody>
      </p:sp>
    </p:spTree>
    <p:extLst>
      <p:ext uri="{BB962C8B-B14F-4D97-AF65-F5344CB8AC3E}">
        <p14:creationId xmlns:p14="http://schemas.microsoft.com/office/powerpoint/2010/main" val="3853646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35</a:t>
            </a:fld>
            <a:endParaRPr lang="en-US"/>
          </a:p>
        </p:txBody>
      </p:sp>
    </p:spTree>
    <p:extLst>
      <p:ext uri="{BB962C8B-B14F-4D97-AF65-F5344CB8AC3E}">
        <p14:creationId xmlns:p14="http://schemas.microsoft.com/office/powerpoint/2010/main" val="667871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36</a:t>
            </a:fld>
            <a:endParaRPr lang="en-US"/>
          </a:p>
        </p:txBody>
      </p:sp>
    </p:spTree>
    <p:extLst>
      <p:ext uri="{BB962C8B-B14F-4D97-AF65-F5344CB8AC3E}">
        <p14:creationId xmlns:p14="http://schemas.microsoft.com/office/powerpoint/2010/main" val="1158323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37</a:t>
            </a:fld>
            <a:endParaRPr lang="en-US"/>
          </a:p>
        </p:txBody>
      </p:sp>
    </p:spTree>
    <p:extLst>
      <p:ext uri="{BB962C8B-B14F-4D97-AF65-F5344CB8AC3E}">
        <p14:creationId xmlns:p14="http://schemas.microsoft.com/office/powerpoint/2010/main" val="439830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38</a:t>
            </a:fld>
            <a:endParaRPr lang="en-US"/>
          </a:p>
        </p:txBody>
      </p:sp>
    </p:spTree>
    <p:extLst>
      <p:ext uri="{BB962C8B-B14F-4D97-AF65-F5344CB8AC3E}">
        <p14:creationId xmlns:p14="http://schemas.microsoft.com/office/powerpoint/2010/main" val="4110016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39</a:t>
            </a:fld>
            <a:endParaRPr lang="en-US"/>
          </a:p>
        </p:txBody>
      </p:sp>
    </p:spTree>
    <p:extLst>
      <p:ext uri="{BB962C8B-B14F-4D97-AF65-F5344CB8AC3E}">
        <p14:creationId xmlns:p14="http://schemas.microsoft.com/office/powerpoint/2010/main" val="270312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4</a:t>
            </a:fld>
            <a:endParaRPr lang="en-US"/>
          </a:p>
        </p:txBody>
      </p:sp>
    </p:spTree>
    <p:extLst>
      <p:ext uri="{BB962C8B-B14F-4D97-AF65-F5344CB8AC3E}">
        <p14:creationId xmlns:p14="http://schemas.microsoft.com/office/powerpoint/2010/main" val="2186706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40</a:t>
            </a:fld>
            <a:endParaRPr lang="en-US"/>
          </a:p>
        </p:txBody>
      </p:sp>
    </p:spTree>
    <p:extLst>
      <p:ext uri="{BB962C8B-B14F-4D97-AF65-F5344CB8AC3E}">
        <p14:creationId xmlns:p14="http://schemas.microsoft.com/office/powerpoint/2010/main" val="29152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41</a:t>
            </a:fld>
            <a:endParaRPr lang="en-US"/>
          </a:p>
        </p:txBody>
      </p:sp>
    </p:spTree>
    <p:extLst>
      <p:ext uri="{BB962C8B-B14F-4D97-AF65-F5344CB8AC3E}">
        <p14:creationId xmlns:p14="http://schemas.microsoft.com/office/powerpoint/2010/main" val="1495816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42</a:t>
            </a:fld>
            <a:endParaRPr lang="en-US"/>
          </a:p>
        </p:txBody>
      </p:sp>
    </p:spTree>
    <p:extLst>
      <p:ext uri="{BB962C8B-B14F-4D97-AF65-F5344CB8AC3E}">
        <p14:creationId xmlns:p14="http://schemas.microsoft.com/office/powerpoint/2010/main" val="3432205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43</a:t>
            </a:fld>
            <a:endParaRPr lang="en-US"/>
          </a:p>
        </p:txBody>
      </p:sp>
    </p:spTree>
    <p:extLst>
      <p:ext uri="{BB962C8B-B14F-4D97-AF65-F5344CB8AC3E}">
        <p14:creationId xmlns:p14="http://schemas.microsoft.com/office/powerpoint/2010/main" val="1269127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44</a:t>
            </a:fld>
            <a:endParaRPr lang="en-US"/>
          </a:p>
        </p:txBody>
      </p:sp>
    </p:spTree>
    <p:extLst>
      <p:ext uri="{BB962C8B-B14F-4D97-AF65-F5344CB8AC3E}">
        <p14:creationId xmlns:p14="http://schemas.microsoft.com/office/powerpoint/2010/main" val="2140510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45</a:t>
            </a:fld>
            <a:endParaRPr lang="en-US"/>
          </a:p>
        </p:txBody>
      </p:sp>
    </p:spTree>
    <p:extLst>
      <p:ext uri="{BB962C8B-B14F-4D97-AF65-F5344CB8AC3E}">
        <p14:creationId xmlns:p14="http://schemas.microsoft.com/office/powerpoint/2010/main" val="1026758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46</a:t>
            </a:fld>
            <a:endParaRPr lang="en-US"/>
          </a:p>
        </p:txBody>
      </p:sp>
    </p:spTree>
    <p:extLst>
      <p:ext uri="{BB962C8B-B14F-4D97-AF65-F5344CB8AC3E}">
        <p14:creationId xmlns:p14="http://schemas.microsoft.com/office/powerpoint/2010/main" val="2803313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INTRODUCTIONS REVIEW THE AGENDA</a:t>
            </a:r>
          </a:p>
          <a:p>
            <a:endParaRPr lang="en-US" dirty="0" smtClean="0"/>
          </a:p>
          <a:p>
            <a:r>
              <a:rPr lang="en-US" dirty="0" smtClean="0"/>
              <a:t>Ask:  Are there any questions about the plan for the afternoon?</a:t>
            </a:r>
            <a:endParaRPr lang="en-US" dirty="0"/>
          </a:p>
        </p:txBody>
      </p:sp>
      <p:sp>
        <p:nvSpPr>
          <p:cNvPr id="4" name="Slide Number Placeholder 3"/>
          <p:cNvSpPr>
            <a:spLocks noGrp="1"/>
          </p:cNvSpPr>
          <p:nvPr>
            <p:ph type="sldNum" sz="quarter" idx="10"/>
          </p:nvPr>
        </p:nvSpPr>
        <p:spPr/>
        <p:txBody>
          <a:bodyPr/>
          <a:lstStyle/>
          <a:p>
            <a:pPr>
              <a:defRPr/>
            </a:pPr>
            <a:fld id="{A91A8F9C-C4D4-4491-A236-8134DD22DA42}" type="slidenum">
              <a:rPr lang="en-US" smtClean="0"/>
              <a:pPr>
                <a:defRPr/>
              </a:pPr>
              <a:t>77</a:t>
            </a:fld>
            <a:endParaRPr lang="en-US"/>
          </a:p>
        </p:txBody>
      </p:sp>
    </p:spTree>
    <p:extLst>
      <p:ext uri="{BB962C8B-B14F-4D97-AF65-F5344CB8AC3E}">
        <p14:creationId xmlns:p14="http://schemas.microsoft.com/office/powerpoint/2010/main" val="2550379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83</a:t>
            </a:fld>
            <a:endParaRPr lang="en-US"/>
          </a:p>
        </p:txBody>
      </p:sp>
    </p:spTree>
    <p:extLst>
      <p:ext uri="{BB962C8B-B14F-4D97-AF65-F5344CB8AC3E}">
        <p14:creationId xmlns:p14="http://schemas.microsoft.com/office/powerpoint/2010/main" val="2657222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88</a:t>
            </a:fld>
            <a:endParaRPr lang="en-US"/>
          </a:p>
        </p:txBody>
      </p:sp>
    </p:spTree>
    <p:extLst>
      <p:ext uri="{BB962C8B-B14F-4D97-AF65-F5344CB8AC3E}">
        <p14:creationId xmlns:p14="http://schemas.microsoft.com/office/powerpoint/2010/main" val="1664912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5</a:t>
            </a:fld>
            <a:endParaRPr lang="en-US"/>
          </a:p>
        </p:txBody>
      </p:sp>
    </p:spTree>
    <p:extLst>
      <p:ext uri="{BB962C8B-B14F-4D97-AF65-F5344CB8AC3E}">
        <p14:creationId xmlns:p14="http://schemas.microsoft.com/office/powerpoint/2010/main" val="6626120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89</a:t>
            </a:fld>
            <a:endParaRPr lang="en-US"/>
          </a:p>
        </p:txBody>
      </p:sp>
    </p:spTree>
    <p:extLst>
      <p:ext uri="{BB962C8B-B14F-4D97-AF65-F5344CB8AC3E}">
        <p14:creationId xmlns:p14="http://schemas.microsoft.com/office/powerpoint/2010/main" val="1370878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90</a:t>
            </a:fld>
            <a:endParaRPr lang="en-US"/>
          </a:p>
        </p:txBody>
      </p:sp>
    </p:spTree>
    <p:extLst>
      <p:ext uri="{BB962C8B-B14F-4D97-AF65-F5344CB8AC3E}">
        <p14:creationId xmlns:p14="http://schemas.microsoft.com/office/powerpoint/2010/main" val="231898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103</a:t>
            </a:fld>
            <a:endParaRPr lang="en-US"/>
          </a:p>
        </p:txBody>
      </p:sp>
    </p:spTree>
    <p:extLst>
      <p:ext uri="{BB962C8B-B14F-4D97-AF65-F5344CB8AC3E}">
        <p14:creationId xmlns:p14="http://schemas.microsoft.com/office/powerpoint/2010/main" val="3566091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DFDD11-4B89-42C4-B939-88A9B9DB63E0}" type="slidenum">
              <a:rPr lang="en-US" smtClean="0"/>
              <a:t>104</a:t>
            </a:fld>
            <a:endParaRPr lang="en-US"/>
          </a:p>
        </p:txBody>
      </p:sp>
    </p:spTree>
    <p:extLst>
      <p:ext uri="{BB962C8B-B14F-4D97-AF65-F5344CB8AC3E}">
        <p14:creationId xmlns:p14="http://schemas.microsoft.com/office/powerpoint/2010/main" val="5020629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5ECF09-0AC7-4E2F-A923-EE4B6F4A65F5}" type="slidenum">
              <a:rPr lang="en-US">
                <a:solidFill>
                  <a:srgbClr val="000000"/>
                </a:solidFill>
              </a:rPr>
              <a:pPr>
                <a:defRPr/>
              </a:pPr>
              <a:t>105</a:t>
            </a:fld>
            <a:endParaRPr lang="en-US" dirty="0">
              <a:solidFill>
                <a:srgbClr val="000000"/>
              </a:solidFill>
            </a:endParaRPr>
          </a:p>
        </p:txBody>
      </p:sp>
    </p:spTree>
    <p:extLst>
      <p:ext uri="{BB962C8B-B14F-4D97-AF65-F5344CB8AC3E}">
        <p14:creationId xmlns:p14="http://schemas.microsoft.com/office/powerpoint/2010/main" val="3583741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6</a:t>
            </a:fld>
            <a:endParaRPr lang="en-US"/>
          </a:p>
        </p:txBody>
      </p:sp>
    </p:spTree>
    <p:extLst>
      <p:ext uri="{BB962C8B-B14F-4D97-AF65-F5344CB8AC3E}">
        <p14:creationId xmlns:p14="http://schemas.microsoft.com/office/powerpoint/2010/main" val="13074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7</a:t>
            </a:fld>
            <a:endParaRPr lang="en-US"/>
          </a:p>
        </p:txBody>
      </p:sp>
    </p:spTree>
    <p:extLst>
      <p:ext uri="{BB962C8B-B14F-4D97-AF65-F5344CB8AC3E}">
        <p14:creationId xmlns:p14="http://schemas.microsoft.com/office/powerpoint/2010/main" val="80172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8</a:t>
            </a:fld>
            <a:endParaRPr lang="en-US"/>
          </a:p>
        </p:txBody>
      </p:sp>
    </p:spTree>
    <p:extLst>
      <p:ext uri="{BB962C8B-B14F-4D97-AF65-F5344CB8AC3E}">
        <p14:creationId xmlns:p14="http://schemas.microsoft.com/office/powerpoint/2010/main" val="61468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B6C0B-321A-4D89-8233-9C35048C683B}" type="slidenum">
              <a:rPr lang="en-US" smtClean="0"/>
              <a:pPr/>
              <a:t>9</a:t>
            </a:fld>
            <a:endParaRPr lang="en-US"/>
          </a:p>
        </p:txBody>
      </p:sp>
    </p:spTree>
    <p:extLst>
      <p:ext uri="{BB962C8B-B14F-4D97-AF65-F5344CB8AC3E}">
        <p14:creationId xmlns:p14="http://schemas.microsoft.com/office/powerpoint/2010/main" val="533397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63C9C1-BC64-409C-8B93-37CFB34F0893}" type="datetime1">
              <a:rPr lang="en-US" smtClean="0"/>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189688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CA0A0-EEE7-491D-8A7E-6416DACB2DF8}" type="datetime1">
              <a:rPr lang="en-US" smtClean="0"/>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1489303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15CFA-81DD-4802-8F48-1DCF7DE3AF60}" type="datetime1">
              <a:rPr lang="en-US" smtClean="0"/>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393855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F788CB-99D4-45FF-B0B9-D538EC6178FE}" type="datetime1">
              <a:rPr lang="en-US" smtClean="0"/>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73615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754D-0744-417B-9BE1-B934FCE702C5}" type="datetime1">
              <a:rPr lang="en-US" smtClean="0"/>
              <a:t>9/14/2016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408565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4DCFC8-5AA2-45AD-A96E-8901BCE66996}" type="datetime1">
              <a:rPr lang="en-US" smtClean="0"/>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59396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9FBD0A-C760-440D-A8C0-925E7B23CD91}" type="datetime1">
              <a:rPr lang="en-US" smtClean="0"/>
              <a:t>9/14/2016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55166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9C4C02-1E99-446B-852F-A4FCF1A76D89}" type="datetime1">
              <a:rPr lang="en-US" smtClean="0"/>
              <a:t>9/14/2016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58095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3A3D5-6624-4CE4-BEA4-1D7D1A3121C9}" type="datetime1">
              <a:rPr lang="en-US" smtClean="0"/>
              <a:t>9/14/2016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793909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5C07ED-59A6-4EDC-B9A5-05D66C5E07F4}" type="datetime1">
              <a:rPr lang="en-US" smtClean="0"/>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3084777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7F47BF-AB02-41C5-8AA2-1438D5F5110D}" type="datetime1">
              <a:rPr lang="en-US" smtClean="0"/>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7651E-B4BE-4A93-B9C9-586D74789E66}" type="slidenum">
              <a:rPr lang="en-US" smtClean="0"/>
              <a:t>‹#›</a:t>
            </a:fld>
            <a:endParaRPr lang="en-US"/>
          </a:p>
        </p:txBody>
      </p:sp>
    </p:spTree>
    <p:extLst>
      <p:ext uri="{BB962C8B-B14F-4D97-AF65-F5344CB8AC3E}">
        <p14:creationId xmlns:p14="http://schemas.microsoft.com/office/powerpoint/2010/main" val="168839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54330-EB80-4CAC-B8B1-C9C98A90E4E0}" type="datetime1">
              <a:rPr lang="en-US" smtClean="0"/>
              <a:t>9/14/2016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7651E-B4BE-4A93-B9C9-586D74789E66}" type="slidenum">
              <a:rPr lang="en-US" smtClean="0"/>
              <a:t>‹#›</a:t>
            </a:fld>
            <a:endParaRPr lang="en-US"/>
          </a:p>
        </p:txBody>
      </p:sp>
    </p:spTree>
    <p:extLst>
      <p:ext uri="{BB962C8B-B14F-4D97-AF65-F5344CB8AC3E}">
        <p14:creationId xmlns:p14="http://schemas.microsoft.com/office/powerpoint/2010/main" val="2209740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0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ngc.com/rates-services/rates-tariffs/integrated-resource-pla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00200"/>
            <a:ext cx="7924800" cy="2734236"/>
          </a:xfrm>
        </p:spPr>
        <p:txBody>
          <a:bodyPr>
            <a:normAutofit fontScale="90000"/>
          </a:bodyPr>
          <a:lstStyle/>
          <a:p>
            <a:r>
              <a:rPr lang="en-US" dirty="0" smtClean="0"/>
              <a:t>Cascade Natural Gas Corporation</a:t>
            </a:r>
            <a:br>
              <a:rPr lang="en-US" dirty="0" smtClean="0"/>
            </a:br>
            <a:r>
              <a:rPr lang="en-US" dirty="0" smtClean="0"/>
              <a:t> </a:t>
            </a:r>
            <a:br>
              <a:rPr lang="en-US" dirty="0" smtClean="0"/>
            </a:br>
            <a:r>
              <a:rPr lang="en-US" sz="3600" dirty="0"/>
              <a:t>Integrated Resource Plan</a:t>
            </a:r>
            <a:br>
              <a:rPr lang="en-US" sz="3600" dirty="0"/>
            </a:br>
            <a:r>
              <a:rPr lang="en-US" sz="3600" dirty="0"/>
              <a:t>Technical Advisory Group Meeting </a:t>
            </a:r>
            <a:r>
              <a:rPr lang="en-US" sz="3600" dirty="0" smtClean="0"/>
              <a:t>#4</a:t>
            </a:r>
            <a:endParaRPr lang="en-US" sz="3600" dirty="0"/>
          </a:p>
        </p:txBody>
      </p:sp>
      <p:sp>
        <p:nvSpPr>
          <p:cNvPr id="3" name="Subtitle 2"/>
          <p:cNvSpPr>
            <a:spLocks noGrp="1"/>
          </p:cNvSpPr>
          <p:nvPr>
            <p:ph type="subTitle" idx="1"/>
          </p:nvPr>
        </p:nvSpPr>
        <p:spPr>
          <a:xfrm>
            <a:off x="5334000" y="4724400"/>
            <a:ext cx="3962400" cy="838200"/>
          </a:xfrm>
        </p:spPr>
        <p:txBody>
          <a:bodyPr>
            <a:normAutofit fontScale="77500" lnSpcReduction="20000"/>
          </a:bodyPr>
          <a:lstStyle/>
          <a:p>
            <a:r>
              <a:rPr lang="en-US" dirty="0" smtClean="0"/>
              <a:t>Thursday, September 15</a:t>
            </a:r>
            <a:r>
              <a:rPr lang="en-US" baseline="30000" dirty="0" smtClean="0"/>
              <a:t>th</a:t>
            </a:r>
            <a:r>
              <a:rPr lang="en-US" dirty="0" smtClean="0"/>
              <a:t>, 2016</a:t>
            </a:r>
          </a:p>
          <a:p>
            <a:r>
              <a:rPr lang="en-US" dirty="0" smtClean="0"/>
              <a:t>Seattle-Tacoma International Airport Conference Center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3817" y="5562600"/>
            <a:ext cx="2203731" cy="906207"/>
          </a:xfrm>
          <a:prstGeom prst="rect">
            <a:avLst/>
          </a:prstGeom>
        </p:spPr>
      </p:pic>
    </p:spTree>
    <p:extLst>
      <p:ext uri="{BB962C8B-B14F-4D97-AF65-F5344CB8AC3E}">
        <p14:creationId xmlns:p14="http://schemas.microsoft.com/office/powerpoint/2010/main" val="2272286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387" y="990600"/>
            <a:ext cx="8229600" cy="762000"/>
          </a:xfrm>
        </p:spPr>
        <p:txBody>
          <a:bodyPr>
            <a:normAutofit/>
          </a:bodyPr>
          <a:lstStyle/>
          <a:p>
            <a:pPr algn="ctr"/>
            <a:r>
              <a:rPr lang="en-US" sz="3200" cap="small" dirty="0">
                <a:latin typeface="+mn-lt"/>
              </a:rPr>
              <a:t>GIS – Geographic Information System</a:t>
            </a:r>
            <a:endParaRPr lang="en-US" sz="3200" cap="small" dirty="0">
              <a:latin typeface="+mn-lt"/>
            </a:endParaRPr>
          </a:p>
        </p:txBody>
      </p:sp>
      <p:sp>
        <p:nvSpPr>
          <p:cNvPr id="3" name="Content Placeholder 2"/>
          <p:cNvSpPr>
            <a:spLocks noGrp="1"/>
          </p:cNvSpPr>
          <p:nvPr>
            <p:ph idx="1"/>
          </p:nvPr>
        </p:nvSpPr>
        <p:spPr>
          <a:xfrm>
            <a:off x="1981200" y="1981200"/>
            <a:ext cx="8229600" cy="4593336"/>
          </a:xfrm>
        </p:spPr>
        <p:txBody>
          <a:bodyPr>
            <a:normAutofit/>
          </a:bodyPr>
          <a:lstStyle/>
          <a:p>
            <a:pPr>
              <a:spcAft>
                <a:spcPts val="1200"/>
              </a:spcAft>
              <a:buNone/>
            </a:pPr>
            <a:r>
              <a:rPr lang="en-US" sz="2000" cap="small" dirty="0">
                <a:solidFill>
                  <a:schemeClr val="tx2"/>
                </a:solidFill>
              </a:rPr>
              <a:t>-GIS system keeps an up to date record of pipe and facilities complete with all system attributes</a:t>
            </a:r>
          </a:p>
          <a:p>
            <a:pPr>
              <a:spcAft>
                <a:spcPts val="1200"/>
              </a:spcAft>
              <a:buNone/>
            </a:pPr>
            <a:endParaRPr lang="en-US" sz="2000" cap="small" dirty="0">
              <a:solidFill>
                <a:schemeClr val="tx2"/>
              </a:solidFill>
            </a:endParaRPr>
          </a:p>
        </p:txBody>
      </p:sp>
      <p:pic>
        <p:nvPicPr>
          <p:cNvPr id="3085" name="Picture 13" descr="http://mdu-go-arcgisx/Geocortex/Essentials/REST/TempFiles/Export.jpg?guid=e2dd6513-383e-44b3-8015-903d7d7e00e6&amp;contentType=image%2F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2962" y="3048000"/>
            <a:ext cx="5825442" cy="3314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749675"/>
            <a:ext cx="2819400" cy="1879600"/>
          </a:xfrm>
          <a:prstGeom prst="rect">
            <a:avLst/>
          </a:prstGeom>
        </p:spPr>
      </p:pic>
      <p:sp>
        <p:nvSpPr>
          <p:cNvPr id="6" name="TextBox 5"/>
          <p:cNvSpPr txBox="1"/>
          <p:nvPr/>
        </p:nvSpPr>
        <p:spPr>
          <a:xfrm>
            <a:off x="8196883" y="3048000"/>
            <a:ext cx="2210699" cy="2416046"/>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cap="small" dirty="0">
                <a:solidFill>
                  <a:schemeClr val="tx2"/>
                </a:solidFill>
              </a:rPr>
              <a:t>Pipe Size (Dia.)</a:t>
            </a:r>
          </a:p>
          <a:p>
            <a:pPr marL="285750" indent="-285750">
              <a:spcAft>
                <a:spcPts val="600"/>
              </a:spcAft>
              <a:buFont typeface="Wingdings" panose="05000000000000000000" pitchFamily="2" charset="2"/>
              <a:buChar char="Ø"/>
            </a:pPr>
            <a:r>
              <a:rPr lang="en-US" cap="small" dirty="0">
                <a:solidFill>
                  <a:schemeClr val="tx2"/>
                </a:solidFill>
              </a:rPr>
              <a:t>Material</a:t>
            </a:r>
          </a:p>
          <a:p>
            <a:pPr marL="285750" indent="-285750">
              <a:spcAft>
                <a:spcPts val="600"/>
              </a:spcAft>
              <a:buFont typeface="Wingdings" panose="05000000000000000000" pitchFamily="2" charset="2"/>
              <a:buChar char="Ø"/>
            </a:pPr>
            <a:r>
              <a:rPr lang="en-US" cap="small" dirty="0">
                <a:solidFill>
                  <a:schemeClr val="tx2"/>
                </a:solidFill>
              </a:rPr>
              <a:t>Date of install</a:t>
            </a:r>
          </a:p>
          <a:p>
            <a:pPr marL="285750" indent="-285750">
              <a:spcAft>
                <a:spcPts val="600"/>
              </a:spcAft>
              <a:buFont typeface="Wingdings" panose="05000000000000000000" pitchFamily="2" charset="2"/>
              <a:buChar char="Ø"/>
            </a:pPr>
            <a:r>
              <a:rPr lang="en-US" cap="small" dirty="0">
                <a:solidFill>
                  <a:schemeClr val="tx2"/>
                </a:solidFill>
              </a:rPr>
              <a:t>Operating Pressure</a:t>
            </a:r>
          </a:p>
          <a:p>
            <a:pPr marL="285750" indent="-285750">
              <a:spcAft>
                <a:spcPts val="600"/>
              </a:spcAft>
              <a:buFont typeface="Wingdings" panose="05000000000000000000" pitchFamily="2" charset="2"/>
              <a:buChar char="Ø"/>
            </a:pPr>
            <a:r>
              <a:rPr lang="en-US" cap="small" dirty="0">
                <a:solidFill>
                  <a:schemeClr val="tx2"/>
                </a:solidFill>
              </a:rPr>
              <a:t>Work Order</a:t>
            </a:r>
          </a:p>
          <a:p>
            <a:pPr marL="285750" indent="-285750">
              <a:buFont typeface="Wingdings" panose="05000000000000000000" pitchFamily="2" charset="2"/>
              <a:buChar char="Ø"/>
            </a:pPr>
            <a:endParaRPr lang="en-US" cap="small" dirty="0">
              <a:solidFill>
                <a:schemeClr val="tx2"/>
              </a:solidFill>
            </a:endParaRPr>
          </a:p>
          <a:p>
            <a:r>
              <a:rPr lang="en-US" cap="small" dirty="0">
                <a:solidFill>
                  <a:schemeClr val="tx2"/>
                </a:solidFill>
              </a:rPr>
              <a:t>   Etc……</a:t>
            </a:r>
          </a:p>
        </p:txBody>
      </p:sp>
      <p:sp>
        <p:nvSpPr>
          <p:cNvPr id="7" name="Slide Number Placeholder 6"/>
          <p:cNvSpPr>
            <a:spLocks noGrp="1"/>
          </p:cNvSpPr>
          <p:nvPr>
            <p:ph type="sldNum" sz="quarter" idx="12"/>
          </p:nvPr>
        </p:nvSpPr>
        <p:spPr/>
        <p:txBody>
          <a:bodyPr/>
          <a:lstStyle/>
          <a:p>
            <a:fld id="{CFC7651E-B4BE-4A93-B9C9-586D74789E66}" type="slidenum">
              <a:rPr lang="en-US" smtClean="0"/>
              <a:t>10</a:t>
            </a:fld>
            <a:endParaRPr lang="en-US"/>
          </a:p>
        </p:txBody>
      </p:sp>
    </p:spTree>
    <p:extLst>
      <p:ext uri="{BB962C8B-B14F-4D97-AF65-F5344CB8AC3E}">
        <p14:creationId xmlns:p14="http://schemas.microsoft.com/office/powerpoint/2010/main" val="1088806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085"/>
                                        </p:tgtEl>
                                        <p:attrNameLst>
                                          <p:attrName>style.visibility</p:attrName>
                                        </p:attrNameLst>
                                      </p:cBhvr>
                                      <p:to>
                                        <p:strVal val="visible"/>
                                      </p:to>
                                    </p:set>
                                    <p:anim calcmode="lin" valueType="num">
                                      <p:cBhvr>
                                        <p:cTn id="14" dur="1000" fill="hold"/>
                                        <p:tgtEl>
                                          <p:spTgt spid="3085"/>
                                        </p:tgtEl>
                                        <p:attrNameLst>
                                          <p:attrName>ppt_w</p:attrName>
                                        </p:attrNameLst>
                                      </p:cBhvr>
                                      <p:tavLst>
                                        <p:tav tm="0">
                                          <p:val>
                                            <p:fltVal val="0"/>
                                          </p:val>
                                        </p:tav>
                                        <p:tav tm="100000">
                                          <p:val>
                                            <p:strVal val="#ppt_w"/>
                                          </p:val>
                                        </p:tav>
                                      </p:tavLst>
                                    </p:anim>
                                    <p:anim calcmode="lin" valueType="num">
                                      <p:cBhvr>
                                        <p:cTn id="15" dur="1000" fill="hold"/>
                                        <p:tgtEl>
                                          <p:spTgt spid="3085"/>
                                        </p:tgtEl>
                                        <p:attrNameLst>
                                          <p:attrName>ppt_h</p:attrName>
                                        </p:attrNameLst>
                                      </p:cBhvr>
                                      <p:tavLst>
                                        <p:tav tm="0">
                                          <p:val>
                                            <p:fltVal val="0"/>
                                          </p:val>
                                        </p:tav>
                                        <p:tav tm="100000">
                                          <p:val>
                                            <p:strVal val="#ppt_h"/>
                                          </p:val>
                                        </p:tav>
                                      </p:tavLst>
                                    </p:anim>
                                    <p:anim calcmode="lin" valueType="num">
                                      <p:cBhvr>
                                        <p:cTn id="16" dur="1000" fill="hold"/>
                                        <p:tgtEl>
                                          <p:spTgt spid="3085"/>
                                        </p:tgtEl>
                                        <p:attrNameLst>
                                          <p:attrName>style.rotation</p:attrName>
                                        </p:attrNameLst>
                                      </p:cBhvr>
                                      <p:tavLst>
                                        <p:tav tm="0">
                                          <p:val>
                                            <p:fltVal val="90"/>
                                          </p:val>
                                        </p:tav>
                                        <p:tav tm="100000">
                                          <p:val>
                                            <p:fltVal val="0"/>
                                          </p:val>
                                        </p:tav>
                                      </p:tavLst>
                                    </p:anim>
                                    <p:animEffect transition="in" filter="fade">
                                      <p:cBhvr>
                                        <p:cTn id="17" dur="1000"/>
                                        <p:tgtEl>
                                          <p:spTgt spid="308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circle(in)">
                                      <p:cBhvr>
                                        <p:cTn id="28" dur="2000"/>
                                        <p:tgtEl>
                                          <p:spTgt spid="6">
                                            <p:txEl>
                                              <p:pRg st="0" end="0"/>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circle(in)">
                                      <p:cBhvr>
                                        <p:cTn id="31" dur="2000"/>
                                        <p:tgtEl>
                                          <p:spTgt spid="6">
                                            <p:txEl>
                                              <p:pRg st="1" end="1"/>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circle(in)">
                                      <p:cBhvr>
                                        <p:cTn id="34" dur="2000"/>
                                        <p:tgtEl>
                                          <p:spTgt spid="6">
                                            <p:txEl>
                                              <p:pRg st="2" end="2"/>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circle(in)">
                                      <p:cBhvr>
                                        <p:cTn id="37" dur="2000"/>
                                        <p:tgtEl>
                                          <p:spTgt spid="6">
                                            <p:txEl>
                                              <p:pRg st="3" end="3"/>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circle(in)">
                                      <p:cBhvr>
                                        <p:cTn id="40" dur="2000"/>
                                        <p:tgtEl>
                                          <p:spTgt spid="6">
                                            <p:txEl>
                                              <p:pRg st="4" end="4"/>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circle(in)">
                                      <p:cBhvr>
                                        <p:cTn id="43"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100</a:t>
            </a:fld>
            <a:endParaRPr lang="en-US">
              <a:solidFill>
                <a:prstClr val="black">
                  <a:tint val="75000"/>
                </a:prstClr>
              </a:solidFill>
            </a:endParaRPr>
          </a:p>
        </p:txBody>
      </p:sp>
      <p:graphicFrame>
        <p:nvGraphicFramePr>
          <p:cNvPr id="5" name="Content Placeholder 4"/>
          <p:cNvGraphicFramePr>
            <a:graphicFrameLocks noGrp="1"/>
          </p:cNvGraphicFramePr>
          <p:nvPr>
            <p:ph idx="1"/>
            <p:extLst/>
          </p:nvPr>
        </p:nvGraphicFramePr>
        <p:xfrm>
          <a:off x="1981200" y="228601"/>
          <a:ext cx="8229600" cy="571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01648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246" y="207526"/>
            <a:ext cx="8229600" cy="1143000"/>
          </a:xfrm>
        </p:spPr>
        <p:txBody>
          <a:bodyPr>
            <a:normAutofit fontScale="90000"/>
          </a:bodyPr>
          <a:lstStyle/>
          <a:p>
            <a:r>
              <a:rPr lang="en-US" dirty="0" smtClean="0"/>
              <a:t>Net Present Value of 20 Year Portfolio</a:t>
            </a:r>
            <a:endParaRPr lang="en-US" dirty="0"/>
          </a:p>
        </p:txBody>
      </p:sp>
      <p:pic>
        <p:nvPicPr>
          <p:cNvPr id="5" name="Content Placeholder 4"/>
          <p:cNvPicPr>
            <a:picLocks noGrp="1" noChangeAspect="1"/>
          </p:cNvPicPr>
          <p:nvPr>
            <p:ph idx="1"/>
          </p:nvPr>
        </p:nvPicPr>
        <p:blipFill>
          <a:blip r:embed="rId2"/>
          <a:stretch>
            <a:fillRect/>
          </a:stretch>
        </p:blipFill>
        <p:spPr>
          <a:xfrm>
            <a:off x="2286001" y="1381986"/>
            <a:ext cx="6739205" cy="4525963"/>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101</a:t>
            </a:fld>
            <a:endParaRPr lang="en-US">
              <a:solidFill>
                <a:prstClr val="black">
                  <a:tint val="75000"/>
                </a:prstClr>
              </a:solidFill>
            </a:endParaRPr>
          </a:p>
        </p:txBody>
      </p:sp>
    </p:spTree>
    <p:extLst>
      <p:ext uri="{BB962C8B-B14F-4D97-AF65-F5344CB8AC3E}">
        <p14:creationId xmlns:p14="http://schemas.microsoft.com/office/powerpoint/2010/main" val="31178492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Scenario NPV</a:t>
            </a:r>
            <a:endParaRPr lang="en-US" dirty="0"/>
          </a:p>
        </p:txBody>
      </p:sp>
      <p:pic>
        <p:nvPicPr>
          <p:cNvPr id="5" name="Content Placeholder 4"/>
          <p:cNvPicPr>
            <a:picLocks noGrp="1" noChangeAspect="1"/>
          </p:cNvPicPr>
          <p:nvPr>
            <p:ph idx="1"/>
          </p:nvPr>
        </p:nvPicPr>
        <p:blipFill>
          <a:blip r:embed="rId2"/>
          <a:stretch>
            <a:fillRect/>
          </a:stretch>
        </p:blipFill>
        <p:spPr>
          <a:xfrm>
            <a:off x="2116509" y="1905000"/>
            <a:ext cx="7958983" cy="3733800"/>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1102792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2820" y="316999"/>
            <a:ext cx="4235117" cy="1325563"/>
          </a:xfrm>
        </p:spPr>
        <p:txBody>
          <a:bodyPr/>
          <a:lstStyle/>
          <a:p>
            <a:r>
              <a:rPr lang="en-US" dirty="0" smtClean="0"/>
              <a:t>2016 IRP Timeline</a:t>
            </a:r>
            <a:endParaRPr lang="en-US" dirty="0"/>
          </a:p>
        </p:txBody>
      </p:sp>
      <p:sp>
        <p:nvSpPr>
          <p:cNvPr id="3" name="Slide Number Placeholder 2"/>
          <p:cNvSpPr>
            <a:spLocks noGrp="1"/>
          </p:cNvSpPr>
          <p:nvPr>
            <p:ph type="sldNum" sz="quarter" idx="12"/>
          </p:nvPr>
        </p:nvSpPr>
        <p:spPr/>
        <p:txBody>
          <a:bodyPr/>
          <a:lstStyle/>
          <a:p>
            <a:fld id="{CFC7651E-B4BE-4A93-B9C9-586D74789E66}" type="slidenum">
              <a:rPr lang="en-US" smtClean="0"/>
              <a:t>103</a:t>
            </a:fld>
            <a:endParaRPr lang="en-US"/>
          </a:p>
        </p:txBody>
      </p:sp>
      <p:pic>
        <p:nvPicPr>
          <p:cNvPr id="5" name="Content Placeholder 4"/>
          <p:cNvPicPr>
            <a:picLocks noGrp="1" noChangeAspect="1"/>
          </p:cNvPicPr>
          <p:nvPr>
            <p:ph idx="1"/>
          </p:nvPr>
        </p:nvPicPr>
        <p:blipFill>
          <a:blip r:embed="rId3"/>
          <a:stretch>
            <a:fillRect/>
          </a:stretch>
        </p:blipFill>
        <p:spPr>
          <a:xfrm>
            <a:off x="710408" y="2030279"/>
            <a:ext cx="10967995" cy="4014060"/>
          </a:xfrm>
          <a:prstGeom prst="rect">
            <a:avLst/>
          </a:prstGeom>
        </p:spPr>
      </p:pic>
    </p:spTree>
    <p:extLst>
      <p:ext uri="{BB962C8B-B14F-4D97-AF65-F5344CB8AC3E}">
        <p14:creationId xmlns:p14="http://schemas.microsoft.com/office/powerpoint/2010/main" val="193900829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8400"/>
            <a:ext cx="8229600" cy="1143000"/>
          </a:xfrm>
        </p:spPr>
        <p:txBody>
          <a:bodyPr/>
          <a:lstStyle/>
          <a:p>
            <a:r>
              <a:rPr lang="en-US" dirty="0" smtClean="0"/>
              <a:t>NEXT STEPS?</a:t>
            </a:r>
            <a:endParaRPr lang="en-US" dirty="0"/>
          </a:p>
        </p:txBody>
      </p:sp>
      <p:sp>
        <p:nvSpPr>
          <p:cNvPr id="3" name="Slide Number Placeholder 2"/>
          <p:cNvSpPr>
            <a:spLocks noGrp="1"/>
          </p:cNvSpPr>
          <p:nvPr>
            <p:ph type="sldNum" sz="quarter" idx="12"/>
          </p:nvPr>
        </p:nvSpPr>
        <p:spPr/>
        <p:txBody>
          <a:bodyPr/>
          <a:lstStyle/>
          <a:p>
            <a:fld id="{CFC7651E-B4BE-4A93-B9C9-586D74789E66}" type="slidenum">
              <a:rPr lang="en-US" smtClean="0"/>
              <a:t>104</a:t>
            </a:fld>
            <a:endParaRPr lang="en-US"/>
          </a:p>
        </p:txBody>
      </p:sp>
    </p:spTree>
    <p:extLst>
      <p:ext uri="{BB962C8B-B14F-4D97-AF65-F5344CB8AC3E}">
        <p14:creationId xmlns:p14="http://schemas.microsoft.com/office/powerpoint/2010/main" val="18595814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00200"/>
            <a:ext cx="7924800" cy="2734236"/>
          </a:xfrm>
        </p:spPr>
        <p:txBody>
          <a:bodyPr>
            <a:normAutofit fontScale="90000"/>
          </a:bodyPr>
          <a:lstStyle/>
          <a:p>
            <a:r>
              <a:rPr lang="en-US" dirty="0" smtClean="0"/>
              <a:t>Cascade Natural Gas Corporation</a:t>
            </a:r>
            <a:br>
              <a:rPr lang="en-US" dirty="0" smtClean="0"/>
            </a:br>
            <a:r>
              <a:rPr lang="en-US" dirty="0" smtClean="0"/>
              <a:t> </a:t>
            </a:r>
            <a:br>
              <a:rPr lang="en-US" dirty="0" smtClean="0"/>
            </a:br>
            <a:r>
              <a:rPr lang="en-US" sz="3600" dirty="0"/>
              <a:t>Integrated Resource Plan</a:t>
            </a:r>
            <a:br>
              <a:rPr lang="en-US" sz="3600" dirty="0"/>
            </a:br>
            <a:r>
              <a:rPr lang="en-US" sz="3600" dirty="0"/>
              <a:t>Technical Advisory Group Meeting </a:t>
            </a:r>
            <a:r>
              <a:rPr lang="en-US" sz="3600" dirty="0" smtClean="0"/>
              <a:t>#4</a:t>
            </a:r>
            <a:endParaRPr lang="en-US" sz="3600" dirty="0"/>
          </a:p>
        </p:txBody>
      </p:sp>
      <p:sp>
        <p:nvSpPr>
          <p:cNvPr id="3" name="Subtitle 2"/>
          <p:cNvSpPr>
            <a:spLocks noGrp="1"/>
          </p:cNvSpPr>
          <p:nvPr>
            <p:ph type="subTitle" idx="1"/>
          </p:nvPr>
        </p:nvSpPr>
        <p:spPr>
          <a:xfrm>
            <a:off x="5334000" y="4724400"/>
            <a:ext cx="3962400" cy="838200"/>
          </a:xfrm>
        </p:spPr>
        <p:txBody>
          <a:bodyPr>
            <a:normAutofit fontScale="77500" lnSpcReduction="20000"/>
          </a:bodyPr>
          <a:lstStyle/>
          <a:p>
            <a:r>
              <a:rPr lang="en-US" dirty="0" smtClean="0"/>
              <a:t>Thursday, September 15</a:t>
            </a:r>
            <a:r>
              <a:rPr lang="en-US" baseline="30000" dirty="0" smtClean="0"/>
              <a:t>th</a:t>
            </a:r>
            <a:r>
              <a:rPr lang="en-US" dirty="0" smtClean="0"/>
              <a:t>, 2016</a:t>
            </a:r>
          </a:p>
          <a:p>
            <a:r>
              <a:rPr lang="en-US" dirty="0" smtClean="0"/>
              <a:t>Seattle-Tacoma International Airport Conference Center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1790" y="5748579"/>
            <a:ext cx="2203731" cy="906207"/>
          </a:xfrm>
          <a:prstGeom prst="rect">
            <a:avLst/>
          </a:prstGeom>
        </p:spPr>
      </p:pic>
    </p:spTree>
    <p:extLst>
      <p:ext uri="{BB962C8B-B14F-4D97-AF65-F5344CB8AC3E}">
        <p14:creationId xmlns:p14="http://schemas.microsoft.com/office/powerpoint/2010/main" val="2403696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981200"/>
            <a:ext cx="8229600" cy="4593336"/>
          </a:xfrm>
        </p:spPr>
        <p:txBody>
          <a:bodyPr>
            <a:normAutofit/>
          </a:bodyPr>
          <a:lstStyle/>
          <a:p>
            <a:pPr>
              <a:spcAft>
                <a:spcPts val="1200"/>
              </a:spcAft>
              <a:buNone/>
            </a:pPr>
            <a:r>
              <a:rPr lang="en-US" sz="2000" cap="small" dirty="0">
                <a:solidFill>
                  <a:schemeClr val="tx2"/>
                </a:solidFill>
              </a:rPr>
              <a:t>…Using internal GIS environment and other input data CNG is able to create system models through the software – </a:t>
            </a:r>
            <a:r>
              <a:rPr lang="en-US" sz="2000" cap="small" dirty="0" smtClean="0">
                <a:solidFill>
                  <a:schemeClr val="tx2"/>
                </a:solidFill>
              </a:rPr>
              <a:t>Synergi.</a:t>
            </a:r>
            <a:endParaRPr lang="en-US" sz="2000" cap="small" dirty="0">
              <a:solidFill>
                <a:schemeClr val="tx2"/>
              </a:solidFill>
            </a:endParaRPr>
          </a:p>
          <a:p>
            <a:pPr>
              <a:spcAft>
                <a:spcPts val="1200"/>
              </a:spcAft>
              <a:buNone/>
            </a:pPr>
            <a:endParaRPr lang="en-US" sz="1200" cap="small" dirty="0">
              <a:solidFill>
                <a:schemeClr val="tx2"/>
              </a:solidFill>
            </a:endParaRPr>
          </a:p>
          <a:p>
            <a:pPr>
              <a:spcAft>
                <a:spcPts val="1200"/>
              </a:spcAft>
              <a:buNone/>
            </a:pPr>
            <a:r>
              <a:rPr lang="en-US" sz="2000" cap="small" dirty="0">
                <a:solidFill>
                  <a:schemeClr val="tx2"/>
                </a:solidFill>
              </a:rPr>
              <a:t>What is Synergi?</a:t>
            </a:r>
          </a:p>
          <a:p>
            <a:pPr>
              <a:spcAft>
                <a:spcPts val="1200"/>
              </a:spcAft>
              <a:buClr>
                <a:schemeClr val="tx2"/>
              </a:buClr>
              <a:buFont typeface="Wingdings" panose="05000000000000000000" pitchFamily="2" charset="2"/>
              <a:buChar char="Ø"/>
            </a:pPr>
            <a:r>
              <a:rPr lang="en-US" sz="2000" cap="small" dirty="0">
                <a:solidFill>
                  <a:schemeClr val="tx2"/>
                </a:solidFill>
              </a:rPr>
              <a:t> Software to theoretically model piping and facilities to represent current </a:t>
            </a:r>
            <a:r>
              <a:rPr lang="en-US" sz="2000" cap="small" dirty="0">
                <a:solidFill>
                  <a:schemeClr val="tx2"/>
                </a:solidFill>
              </a:rPr>
              <a:t>pressure and </a:t>
            </a:r>
            <a:r>
              <a:rPr lang="en-US" sz="2000" cap="small" dirty="0">
                <a:solidFill>
                  <a:schemeClr val="tx2"/>
                </a:solidFill>
              </a:rPr>
              <a:t>flow conditions while also predicting future events and </a:t>
            </a:r>
            <a:r>
              <a:rPr lang="en-US" sz="2000" cap="small" dirty="0" smtClean="0">
                <a:solidFill>
                  <a:schemeClr val="tx2"/>
                </a:solidFill>
              </a:rPr>
              <a:t>growth.</a:t>
            </a:r>
            <a:endParaRPr lang="en-US" sz="2000" cap="small" dirty="0">
              <a:solidFill>
                <a:schemeClr val="tx2"/>
              </a:solidFill>
            </a:endParaRPr>
          </a:p>
          <a:p>
            <a:pPr>
              <a:spcAft>
                <a:spcPts val="1200"/>
              </a:spcAft>
              <a:buFont typeface="Wingdings" panose="05000000000000000000" pitchFamily="2" charset="2"/>
              <a:buChar char="Ø"/>
            </a:pPr>
            <a:endParaRPr lang="en-US" sz="2000" cap="small" dirty="0">
              <a:solidFill>
                <a:schemeClr val="tx2"/>
              </a:solidFill>
            </a:endParaRPr>
          </a:p>
          <a:p>
            <a:pPr>
              <a:spcAft>
                <a:spcPts val="1200"/>
              </a:spcAft>
              <a:buFont typeface="Wingdings" panose="05000000000000000000" pitchFamily="2" charset="2"/>
              <a:buChar char="Ø"/>
            </a:pPr>
            <a:endParaRPr lang="en-US" sz="2000" cap="small" dirty="0">
              <a:solidFill>
                <a:schemeClr val="tx2"/>
              </a:solidFill>
            </a:endParaRPr>
          </a:p>
        </p:txBody>
      </p:sp>
      <p:sp>
        <p:nvSpPr>
          <p:cNvPr id="6" name="Title 1"/>
          <p:cNvSpPr>
            <a:spLocks noGrp="1"/>
          </p:cNvSpPr>
          <p:nvPr>
            <p:ph type="title"/>
          </p:nvPr>
        </p:nvSpPr>
        <p:spPr>
          <a:xfrm>
            <a:off x="1981200" y="1143000"/>
            <a:ext cx="8229600" cy="762000"/>
          </a:xfrm>
        </p:spPr>
        <p:txBody>
          <a:bodyPr>
            <a:normAutofit/>
          </a:bodyPr>
          <a:lstStyle/>
          <a:p>
            <a:pPr algn="ctr"/>
            <a:r>
              <a:rPr lang="en-US" sz="3200" cap="small" dirty="0">
                <a:latin typeface="+mn-lt"/>
              </a:rPr>
              <a:t>System Modeling</a:t>
            </a:r>
            <a:endParaRPr lang="en-US" sz="3200" cap="small" dirty="0">
              <a:latin typeface="+mn-lt"/>
            </a:endParaRPr>
          </a:p>
        </p:txBody>
      </p:sp>
      <p:sp>
        <p:nvSpPr>
          <p:cNvPr id="2" name="Slide Number Placeholder 1"/>
          <p:cNvSpPr>
            <a:spLocks noGrp="1"/>
          </p:cNvSpPr>
          <p:nvPr>
            <p:ph type="sldNum" sz="quarter" idx="12"/>
          </p:nvPr>
        </p:nvSpPr>
        <p:spPr/>
        <p:txBody>
          <a:bodyPr/>
          <a:lstStyle/>
          <a:p>
            <a:fld id="{CFC7651E-B4BE-4A93-B9C9-586D74789E66}" type="slidenum">
              <a:rPr lang="en-US" smtClean="0"/>
              <a:t>11</a:t>
            </a:fld>
            <a:endParaRPr lang="en-US"/>
          </a:p>
        </p:txBody>
      </p:sp>
    </p:spTree>
    <p:extLst>
      <p:ext uri="{BB962C8B-B14F-4D97-AF65-F5344CB8AC3E}">
        <p14:creationId xmlns:p14="http://schemas.microsoft.com/office/powerpoint/2010/main" val="185611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651" y="381000"/>
            <a:ext cx="8229600" cy="762000"/>
          </a:xfrm>
        </p:spPr>
        <p:txBody>
          <a:bodyPr>
            <a:normAutofit/>
          </a:bodyPr>
          <a:lstStyle/>
          <a:p>
            <a:r>
              <a:rPr lang="en-US" sz="3200" cap="small" dirty="0">
                <a:latin typeface="+mn-lt"/>
              </a:rPr>
              <a:t>Model Ex.</a:t>
            </a:r>
            <a:endParaRPr lang="en-US" sz="3200" cap="small" dirty="0">
              <a:latin typeface="+mn-lt"/>
            </a:endParaRPr>
          </a:p>
        </p:txBody>
      </p:sp>
      <p:sp>
        <p:nvSpPr>
          <p:cNvPr id="3" name="Content Placeholder 2"/>
          <p:cNvSpPr>
            <a:spLocks noGrp="1"/>
          </p:cNvSpPr>
          <p:nvPr>
            <p:ph idx="1"/>
          </p:nvPr>
        </p:nvSpPr>
        <p:spPr>
          <a:xfrm>
            <a:off x="2209800" y="2037588"/>
            <a:ext cx="8229600" cy="4325112"/>
          </a:xfrm>
        </p:spPr>
        <p:txBody>
          <a:bodyPr>
            <a:normAutofit/>
          </a:bodyPr>
          <a:lstStyle/>
          <a:p>
            <a:pPr marL="624078" indent="-514350">
              <a:spcAft>
                <a:spcPts val="1200"/>
              </a:spcAft>
              <a:buFont typeface="+mj-lt"/>
              <a:buAutoNum type="romanUcPeriod"/>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203960"/>
            <a:ext cx="7010400" cy="4549552"/>
          </a:xfrm>
          <a:prstGeom prst="rect">
            <a:avLst/>
          </a:prstGeom>
        </p:spPr>
      </p:pic>
      <p:sp>
        <p:nvSpPr>
          <p:cNvPr id="7" name="TextBox 6"/>
          <p:cNvSpPr txBox="1"/>
          <p:nvPr/>
        </p:nvSpPr>
        <p:spPr>
          <a:xfrm>
            <a:off x="2484922" y="5993368"/>
            <a:ext cx="4396012" cy="369332"/>
          </a:xfrm>
          <a:prstGeom prst="rect">
            <a:avLst/>
          </a:prstGeom>
          <a:noFill/>
        </p:spPr>
        <p:txBody>
          <a:bodyPr wrap="none" rtlCol="0">
            <a:spAutoFit/>
          </a:bodyPr>
          <a:lstStyle/>
          <a:p>
            <a:r>
              <a:rPr lang="en-US" dirty="0">
                <a:solidFill>
                  <a:schemeClr val="tx2"/>
                </a:solidFill>
              </a:rPr>
              <a:t>HOW DO WE MAKE THIS MODEL ACCURATE?</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CFC7651E-B4BE-4A93-B9C9-586D74789E66}" type="slidenum">
              <a:rPr lang="en-US" smtClean="0"/>
              <a:t>12</a:t>
            </a:fld>
            <a:endParaRPr lang="en-US"/>
          </a:p>
        </p:txBody>
      </p:sp>
    </p:spTree>
    <p:extLst>
      <p:ext uri="{BB962C8B-B14F-4D97-AF65-F5344CB8AC3E}">
        <p14:creationId xmlns:p14="http://schemas.microsoft.com/office/powerpoint/2010/main" val="2625959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762000"/>
          </a:xfrm>
        </p:spPr>
        <p:txBody>
          <a:bodyPr>
            <a:normAutofit/>
          </a:bodyPr>
          <a:lstStyle/>
          <a:p>
            <a:pPr algn="ctr"/>
            <a:r>
              <a:rPr lang="en-US" cap="small" dirty="0" smtClean="0">
                <a:latin typeface="+mn-lt"/>
              </a:rPr>
              <a:t>Data Gathering</a:t>
            </a:r>
            <a:endParaRPr lang="en-US" cap="small" dirty="0">
              <a:latin typeface="+mn-lt"/>
            </a:endParaRPr>
          </a:p>
        </p:txBody>
      </p:sp>
      <p:sp>
        <p:nvSpPr>
          <p:cNvPr id="3" name="Content Placeholder 2"/>
          <p:cNvSpPr>
            <a:spLocks noGrp="1"/>
          </p:cNvSpPr>
          <p:nvPr>
            <p:ph idx="1"/>
          </p:nvPr>
        </p:nvSpPr>
        <p:spPr>
          <a:xfrm>
            <a:off x="2209800" y="1447800"/>
            <a:ext cx="8229600" cy="553212"/>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CC&amp;B (customer billing data)</a:t>
            </a:r>
          </a:p>
          <a:p>
            <a:pPr marL="624078" indent="-514350">
              <a:spcAft>
                <a:spcPts val="1200"/>
              </a:spcAft>
              <a:buFont typeface="+mj-lt"/>
              <a:buAutoNum type="romanUcPeriod"/>
            </a:pPr>
            <a:endParaRPr lang="en-US" sz="2000" cap="small" dirty="0">
              <a:solidFill>
                <a:schemeClr val="tx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446" y="2064734"/>
            <a:ext cx="6340467" cy="4097986"/>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13</a:t>
            </a:fld>
            <a:endParaRPr lang="en-US"/>
          </a:p>
        </p:txBody>
      </p:sp>
    </p:spTree>
    <p:extLst>
      <p:ext uri="{BB962C8B-B14F-4D97-AF65-F5344CB8AC3E}">
        <p14:creationId xmlns:p14="http://schemas.microsoft.com/office/powerpoint/2010/main" val="2266592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85800"/>
            <a:ext cx="8229600" cy="762000"/>
          </a:xfrm>
        </p:spPr>
        <p:txBody>
          <a:bodyPr>
            <a:normAutofit/>
          </a:bodyPr>
          <a:lstStyle/>
          <a:p>
            <a:pPr algn="ctr"/>
            <a:r>
              <a:rPr lang="en-US" cap="small" dirty="0" smtClean="0">
                <a:latin typeface="+mn-lt"/>
              </a:rPr>
              <a:t>Data Gathering (cont.)</a:t>
            </a:r>
            <a:endParaRPr lang="en-US" cap="small" dirty="0">
              <a:latin typeface="+mn-lt"/>
            </a:endParaRPr>
          </a:p>
        </p:txBody>
      </p:sp>
      <p:sp>
        <p:nvSpPr>
          <p:cNvPr id="3" name="Content Placeholder 2"/>
          <p:cNvSpPr>
            <a:spLocks noGrp="1"/>
          </p:cNvSpPr>
          <p:nvPr>
            <p:ph idx="1"/>
          </p:nvPr>
        </p:nvSpPr>
        <p:spPr>
          <a:xfrm>
            <a:off x="7391400" y="2362200"/>
            <a:ext cx="3276600" cy="436245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SCADA Data : Real time and historical flow characteristics at specific locations in the </a:t>
            </a:r>
            <a:r>
              <a:rPr lang="en-US" sz="2000" cap="small" dirty="0" smtClean="0">
                <a:solidFill>
                  <a:schemeClr val="tx2"/>
                </a:solidFill>
              </a:rPr>
              <a:t>system.</a:t>
            </a:r>
            <a:endParaRPr lang="en-US" sz="2000" cap="small" dirty="0">
              <a:solidFill>
                <a:schemeClr val="tx2"/>
              </a:solidFill>
            </a:endParaRPr>
          </a:p>
          <a:p>
            <a:pPr marL="1426464" lvl="5" indent="0">
              <a:spcAft>
                <a:spcPts val="1200"/>
              </a:spcAft>
              <a:buClr>
                <a:schemeClr val="tx2"/>
              </a:buClr>
              <a:buNone/>
            </a:pPr>
            <a:endParaRPr lang="en-US" sz="1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713536"/>
            <a:ext cx="4419600" cy="4872755"/>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14</a:t>
            </a:fld>
            <a:endParaRPr lang="en-US"/>
          </a:p>
        </p:txBody>
      </p:sp>
    </p:spTree>
    <p:extLst>
      <p:ext uri="{BB962C8B-B14F-4D97-AF65-F5344CB8AC3E}">
        <p14:creationId xmlns:p14="http://schemas.microsoft.com/office/powerpoint/2010/main" val="3086015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cap="small" dirty="0" smtClean="0">
                <a:latin typeface="+mn-lt"/>
              </a:rPr>
              <a:t>Data Gathering (cont.)</a:t>
            </a:r>
            <a:endParaRPr lang="en-US" cap="small" dirty="0">
              <a:latin typeface="+mn-lt"/>
            </a:endParaRPr>
          </a:p>
        </p:txBody>
      </p:sp>
      <p:sp>
        <p:nvSpPr>
          <p:cNvPr id="3" name="Content Placeholder 2"/>
          <p:cNvSpPr>
            <a:spLocks noGrp="1"/>
          </p:cNvSpPr>
          <p:nvPr>
            <p:ph idx="1"/>
          </p:nvPr>
        </p:nvSpPr>
        <p:spPr>
          <a:xfrm>
            <a:off x="2133600" y="1371600"/>
            <a:ext cx="8229600" cy="553212"/>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IRP Customer Growth</a:t>
            </a:r>
          </a:p>
          <a:p>
            <a:pPr marL="624078" indent="-514350">
              <a:spcAft>
                <a:spcPts val="1200"/>
              </a:spcAft>
              <a:buFont typeface="+mj-lt"/>
              <a:buAutoNum type="romanUcPeriod"/>
            </a:pPr>
            <a:endParaRPr lang="en-US" sz="2000" cap="small" dirty="0">
              <a:solidFill>
                <a:schemeClr val="tx2"/>
              </a:solidFill>
            </a:endParaRPr>
          </a:p>
        </p:txBody>
      </p:sp>
      <p:graphicFrame>
        <p:nvGraphicFramePr>
          <p:cNvPr id="6" name="Table 5"/>
          <p:cNvGraphicFramePr>
            <a:graphicFrameLocks noGrp="1"/>
          </p:cNvGraphicFramePr>
          <p:nvPr>
            <p:extLst/>
          </p:nvPr>
        </p:nvGraphicFramePr>
        <p:xfrm>
          <a:off x="2667001" y="1873364"/>
          <a:ext cx="6400803" cy="3994037"/>
        </p:xfrm>
        <a:graphic>
          <a:graphicData uri="http://schemas.openxmlformats.org/drawingml/2006/table">
            <a:tbl>
              <a:tblPr/>
              <a:tblGrid>
                <a:gridCol w="456656"/>
                <a:gridCol w="540377"/>
                <a:gridCol w="540377"/>
                <a:gridCol w="540377"/>
                <a:gridCol w="540377"/>
                <a:gridCol w="540377"/>
                <a:gridCol w="540377"/>
                <a:gridCol w="540377"/>
                <a:gridCol w="540377"/>
                <a:gridCol w="540377"/>
                <a:gridCol w="540377"/>
                <a:gridCol w="540377"/>
              </a:tblGrid>
              <a:tr h="118371">
                <a:tc gridSpan="12">
                  <a:txBody>
                    <a:bodyPr/>
                    <a:lstStyle/>
                    <a:p>
                      <a:pPr algn="ctr" fontAlgn="b"/>
                      <a:r>
                        <a:rPr lang="en-US" sz="800" b="0" i="0" u="none" strike="noStrike" dirty="0">
                          <a:solidFill>
                            <a:srgbClr val="000000"/>
                          </a:solidFill>
                          <a:effectLst/>
                          <a:latin typeface="Calibri"/>
                        </a:rPr>
                        <a:t>WASHINGTON</a:t>
                      </a:r>
                    </a:p>
                  </a:txBody>
                  <a:tcPr marL="7339" marR="7339" marT="7339" marB="0" anchor="b">
                    <a:lnL>
                      <a:noFill/>
                    </a:lnL>
                    <a:lnR>
                      <a:noFill/>
                    </a:lnR>
                    <a:lnT>
                      <a:noFill/>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09146">
                <a:tc>
                  <a:txBody>
                    <a:bodyPr/>
                    <a:lstStyle/>
                    <a:p>
                      <a:pPr algn="ctr" fontAlgn="b"/>
                      <a:r>
                        <a:rPr lang="en-US" sz="800" b="0" i="0" u="none" strike="noStrike">
                          <a:solidFill>
                            <a:srgbClr val="000000"/>
                          </a:solidFill>
                          <a:effectLst/>
                          <a:latin typeface="Calibri"/>
                        </a:rPr>
                        <a:t>YEAR</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MCCLEARY (ABERDEEN/HOQUIAM)</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ACME</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dirty="0">
                          <a:solidFill>
                            <a:srgbClr val="000000"/>
                          </a:solidFill>
                          <a:effectLst/>
                          <a:latin typeface="Calibri"/>
                        </a:rPr>
                        <a:t>ARLINGTON</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BREMERTON (SHELTON)</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CASTLE ROCK</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WALLA WALLA</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DEMING</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WENATCHEE</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FINLEY</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GRANDVIEW</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900" b="0" i="0" u="none" strike="noStrike">
                          <a:solidFill>
                            <a:srgbClr val="000000"/>
                          </a:solidFill>
                          <a:effectLst/>
                          <a:latin typeface="Calibri"/>
                        </a:rPr>
                        <a:t>ZILLAH (TOPPENISH)</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r>
              <a:tr h="132327">
                <a:tc>
                  <a:txBody>
                    <a:bodyPr/>
                    <a:lstStyle/>
                    <a:p>
                      <a:pPr algn="ctr" fontAlgn="ctr"/>
                      <a:r>
                        <a:rPr lang="en-US" sz="900" b="0" i="0" u="none" strike="noStrike">
                          <a:solidFill>
                            <a:srgbClr val="000000"/>
                          </a:solidFill>
                          <a:effectLst/>
                          <a:latin typeface="Calibri"/>
                        </a:rPr>
                        <a:t>2017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2019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2029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327">
                <a:tc>
                  <a:txBody>
                    <a:bodyPr/>
                    <a:lstStyle/>
                    <a:p>
                      <a:pPr algn="ctr" fontAlgn="ctr"/>
                      <a:r>
                        <a:rPr lang="en-US" sz="900" b="0" i="0" u="none" strike="noStrike">
                          <a:solidFill>
                            <a:srgbClr val="000000"/>
                          </a:solidFill>
                          <a:effectLst/>
                          <a:latin typeface="Calibri"/>
                        </a:rPr>
                        <a:t>2036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0.8%</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0.4%</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3540">
                <a:tc>
                  <a:txBody>
                    <a:bodyPr/>
                    <a:lstStyle/>
                    <a:p>
                      <a:pPr algn="ctr" fontAlgn="b"/>
                      <a:r>
                        <a:rPr lang="en-US" sz="900" b="0" i="0" u="none" strike="noStrike">
                          <a:solidFill>
                            <a:srgbClr val="000000"/>
                          </a:solidFill>
                          <a:effectLst/>
                          <a:latin typeface="Calibri"/>
                        </a:rPr>
                        <a:t>Average Annual Growth</a:t>
                      </a:r>
                    </a:p>
                  </a:txBody>
                  <a:tcPr marL="7339" marR="7339" marT="7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0.5%</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0.9%</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0.7%</a:t>
                      </a:r>
                    </a:p>
                  </a:txBody>
                  <a:tcPr marL="7339" marR="7339" marT="7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CFC7651E-B4BE-4A93-B9C9-586D74789E66}" type="slidenum">
              <a:rPr lang="en-US" smtClean="0"/>
              <a:t>15</a:t>
            </a:fld>
            <a:endParaRPr lang="en-US"/>
          </a:p>
        </p:txBody>
      </p:sp>
    </p:spTree>
    <p:extLst>
      <p:ext uri="{BB962C8B-B14F-4D97-AF65-F5344CB8AC3E}">
        <p14:creationId xmlns:p14="http://schemas.microsoft.com/office/powerpoint/2010/main" val="2591802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Data Gathering (cont.)</a:t>
            </a:r>
            <a:endParaRPr lang="en-US" cap="small" dirty="0">
              <a:latin typeface="+mn-lt"/>
            </a:endParaRPr>
          </a:p>
        </p:txBody>
      </p:sp>
      <p:sp>
        <p:nvSpPr>
          <p:cNvPr id="3" name="Content Placeholder 2"/>
          <p:cNvSpPr>
            <a:spLocks noGrp="1"/>
          </p:cNvSpPr>
          <p:nvPr>
            <p:ph idx="1"/>
          </p:nvPr>
        </p:nvSpPr>
        <p:spPr>
          <a:xfrm>
            <a:off x="2209800" y="2133600"/>
            <a:ext cx="7315200" cy="18288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Peak Heating Degree Day (HDD) in the CNG different weather zones</a:t>
            </a:r>
          </a:p>
          <a:p>
            <a:pPr>
              <a:spcAft>
                <a:spcPts val="1200"/>
              </a:spcAft>
              <a:buClr>
                <a:schemeClr val="tx2"/>
              </a:buClr>
              <a:buFont typeface="Wingdings" panose="05000000000000000000" pitchFamily="2" charset="2"/>
              <a:buChar char="Ø"/>
            </a:pPr>
            <a:r>
              <a:rPr lang="en-US" sz="2000" cap="small" dirty="0">
                <a:solidFill>
                  <a:schemeClr val="tx2"/>
                </a:solidFill>
              </a:rPr>
              <a:t>Uses historical weather data to determine which degree day matches which </a:t>
            </a:r>
            <a:r>
              <a:rPr lang="en-US" sz="2000" cap="small" dirty="0" smtClean="0">
                <a:solidFill>
                  <a:schemeClr val="tx2"/>
                </a:solidFill>
              </a:rPr>
              <a:t>zone.</a:t>
            </a:r>
            <a:endParaRPr lang="en-US" sz="2000" cap="small" dirty="0">
              <a:solidFill>
                <a:schemeClr val="tx2"/>
              </a:solidFill>
            </a:endParaRPr>
          </a:p>
          <a:p>
            <a:pPr>
              <a:spcAft>
                <a:spcPts val="1200"/>
              </a:spcAft>
              <a:buClr>
                <a:schemeClr val="tx2"/>
              </a:buClr>
              <a:buFont typeface="Wingdings" panose="05000000000000000000" pitchFamily="2" charset="2"/>
              <a:buChar char="Ø"/>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p:txBody>
      </p:sp>
      <mc:AlternateContent xmlns:mc="http://schemas.openxmlformats.org/markup-compatibility/2006" xmlns:a14="http://schemas.microsoft.com/office/drawing/2010/main">
        <mc:Choice Requires="a14">
          <p:sp>
            <p:nvSpPr>
              <p:cNvPr id="5" name="TextBox 4"/>
              <p:cNvSpPr txBox="1"/>
              <p:nvPr/>
            </p:nvSpPr>
            <p:spPr>
              <a:xfrm>
                <a:off x="3429000" y="4267201"/>
                <a:ext cx="3585668"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schemeClr val="tx2"/>
                          </a:solidFill>
                          <a:latin typeface="Cambria Math"/>
                        </a:rPr>
                        <m:t>𝐻𝐷𝐷</m:t>
                      </m:r>
                      <m:r>
                        <a:rPr lang="en-US" i="1">
                          <a:solidFill>
                            <a:schemeClr val="tx2"/>
                          </a:solidFill>
                          <a:latin typeface="Cambria Math"/>
                        </a:rPr>
                        <m:t>=60 −</m:t>
                      </m:r>
                      <m:f>
                        <m:fPr>
                          <m:ctrlPr>
                            <a:rPr lang="en-US" i="1">
                              <a:solidFill>
                                <a:schemeClr val="tx2"/>
                              </a:solidFill>
                              <a:latin typeface="Cambria Math" panose="02040503050406030204" pitchFamily="18" charset="0"/>
                            </a:rPr>
                          </m:ctrlPr>
                        </m:fPr>
                        <m:num>
                          <m:r>
                            <a:rPr lang="en-US" i="1">
                              <a:solidFill>
                                <a:schemeClr val="tx2"/>
                              </a:solidFill>
                              <a:latin typeface="Cambria Math"/>
                            </a:rPr>
                            <m:t>𝑑𝑎𝑦</m:t>
                          </m:r>
                          <m:func>
                            <m:funcPr>
                              <m:ctrlPr>
                                <a:rPr lang="en-US" i="1">
                                  <a:solidFill>
                                    <a:schemeClr val="tx2"/>
                                  </a:solidFill>
                                  <a:latin typeface="Cambria Math" panose="02040503050406030204" pitchFamily="18" charset="0"/>
                                </a:rPr>
                              </m:ctrlPr>
                            </m:funcPr>
                            <m:fName>
                              <m:r>
                                <m:rPr>
                                  <m:sty m:val="p"/>
                                </m:rPr>
                                <a:rPr lang="en-US">
                                  <a:solidFill>
                                    <a:schemeClr val="tx2"/>
                                  </a:solidFill>
                                  <a:latin typeface="Cambria Math"/>
                                </a:rPr>
                                <m:t>max</m:t>
                              </m:r>
                            </m:fName>
                            <m:e>
                              <m:r>
                                <a:rPr lang="en-US" i="1">
                                  <a:solidFill>
                                    <a:schemeClr val="tx2"/>
                                  </a:solidFill>
                                  <a:latin typeface="Cambria Math"/>
                                </a:rPr>
                                <m:t>+</m:t>
                              </m:r>
                            </m:e>
                          </m:func>
                          <m:r>
                            <a:rPr lang="en-US" i="1">
                              <a:solidFill>
                                <a:schemeClr val="tx2"/>
                              </a:solidFill>
                              <a:latin typeface="Cambria Math"/>
                            </a:rPr>
                            <m:t>𝑑𝑎𝑦</m:t>
                          </m:r>
                          <m:r>
                            <a:rPr lang="en-US" i="1">
                              <a:solidFill>
                                <a:schemeClr val="tx2"/>
                              </a:solidFill>
                              <a:latin typeface="Cambria Math"/>
                            </a:rPr>
                            <m:t> </m:t>
                          </m:r>
                          <m:r>
                            <a:rPr lang="en-US" i="1">
                              <a:solidFill>
                                <a:schemeClr val="tx2"/>
                              </a:solidFill>
                              <a:latin typeface="Cambria Math"/>
                            </a:rPr>
                            <m:t>𝑚𝑖𝑛</m:t>
                          </m:r>
                        </m:num>
                        <m:den>
                          <m:r>
                            <a:rPr lang="en-US" i="1">
                              <a:solidFill>
                                <a:schemeClr val="tx2"/>
                              </a:solidFill>
                              <a:latin typeface="Cambria Math"/>
                            </a:rPr>
                            <m:t>2</m:t>
                          </m:r>
                        </m:den>
                      </m:f>
                    </m:oMath>
                  </m:oMathPara>
                </a14:m>
                <a:endParaRPr lang="en-US" dirty="0">
                  <a:solidFill>
                    <a:schemeClr val="tx2"/>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905000" y="4267200"/>
                <a:ext cx="3585668" cy="634789"/>
              </a:xfrm>
              <a:prstGeom prst="rect">
                <a:avLst/>
              </a:prstGeom>
              <a:blipFill rotWithShape="1">
                <a:blip r:embed="rId4"/>
                <a:stretch>
                  <a:fillRect/>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CFC7651E-B4BE-4A93-B9C9-586D74789E66}" type="slidenum">
              <a:rPr lang="en-US" smtClean="0"/>
              <a:t>16</a:t>
            </a:fld>
            <a:endParaRPr lang="en-US"/>
          </a:p>
        </p:txBody>
      </p:sp>
    </p:spTree>
    <p:extLst>
      <p:ext uri="{BB962C8B-B14F-4D97-AF65-F5344CB8AC3E}">
        <p14:creationId xmlns:p14="http://schemas.microsoft.com/office/powerpoint/2010/main" val="2048874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0"/>
            <a:ext cx="8229600" cy="762000"/>
          </a:xfrm>
        </p:spPr>
        <p:txBody>
          <a:bodyPr>
            <a:normAutofit/>
          </a:bodyPr>
          <a:lstStyle/>
          <a:p>
            <a:pPr algn="ctr"/>
            <a:r>
              <a:rPr lang="en-US" cap="small" dirty="0" smtClean="0">
                <a:latin typeface="+mn-lt"/>
              </a:rPr>
              <a:t>CNG Weather Zones</a:t>
            </a:r>
            <a:endParaRPr lang="en-US" cap="small" dirty="0">
              <a:latin typeface="+mn-lt"/>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5601" y="1676401"/>
            <a:ext cx="4125489" cy="4807449"/>
          </a:xfrm>
        </p:spPr>
      </p:pic>
      <p:graphicFrame>
        <p:nvGraphicFramePr>
          <p:cNvPr id="8" name="Table 7"/>
          <p:cNvGraphicFramePr>
            <a:graphicFrameLocks noGrp="1"/>
          </p:cNvGraphicFramePr>
          <p:nvPr>
            <p:extLst/>
          </p:nvPr>
        </p:nvGraphicFramePr>
        <p:xfrm>
          <a:off x="7543800" y="1981200"/>
          <a:ext cx="1600200" cy="3276602"/>
        </p:xfrm>
        <a:graphic>
          <a:graphicData uri="http://schemas.openxmlformats.org/drawingml/2006/table">
            <a:tbl>
              <a:tblPr/>
              <a:tblGrid>
                <a:gridCol w="857026"/>
                <a:gridCol w="743174"/>
              </a:tblGrid>
              <a:tr h="365638">
                <a:tc>
                  <a:txBody>
                    <a:bodyPr/>
                    <a:lstStyle/>
                    <a:p>
                      <a:pPr algn="ctr" fontAlgn="ctr"/>
                      <a:r>
                        <a:rPr lang="en-US" sz="1100" b="1" i="0" u="none" strike="noStrike" dirty="0">
                          <a:solidFill>
                            <a:srgbClr val="FFFFFF"/>
                          </a:solidFill>
                          <a:effectLst/>
                          <a:latin typeface="Calibri"/>
                        </a:rPr>
                        <a:t>System Peak 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a:solidFill>
                            <a:srgbClr val="000000"/>
                          </a:solidFill>
                          <a:effectLst/>
                          <a:latin typeface="Calibri"/>
                        </a:rPr>
                        <a:t>12/21/90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5638">
                <a:tc>
                  <a:txBody>
                    <a:bodyPr/>
                    <a:lstStyle/>
                    <a:p>
                      <a:pPr algn="ctr" fontAlgn="ctr"/>
                      <a:r>
                        <a:rPr lang="en-US" sz="1100" b="1" i="0" u="none" strike="noStrike" dirty="0">
                          <a:solidFill>
                            <a:srgbClr val="FFFFFF"/>
                          </a:solidFill>
                          <a:effectLst/>
                          <a:latin typeface="Calibri"/>
                        </a:rPr>
                        <a:t>System Peak HDD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dirty="0">
                          <a:solidFill>
                            <a:srgbClr val="FFFFFF"/>
                          </a:solidFill>
                          <a:effectLst/>
                          <a:latin typeface="Calibri"/>
                        </a:rPr>
                        <a:t>Zone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618">
                <a:tc>
                  <a:txBody>
                    <a:bodyPr/>
                    <a:lstStyle/>
                    <a:p>
                      <a:pPr algn="ctr" fontAlgn="ctr"/>
                      <a:r>
                        <a:rPr lang="en-US" sz="1100" b="1" i="0" u="none" strike="noStrike">
                          <a:solidFill>
                            <a:srgbClr val="FFFFFF"/>
                          </a:solidFill>
                          <a:effectLst/>
                          <a:latin typeface="Calibri"/>
                        </a:rPr>
                        <a:t>Zone 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87486"/>
                    </a:solidFill>
                  </a:tcPr>
                </a:tc>
                <a:tc>
                  <a:txBody>
                    <a:bodyPr/>
                    <a:lstStyle/>
                    <a:p>
                      <a:pPr algn="ctr" fontAlgn="ctr"/>
                      <a:r>
                        <a:rPr lang="en-US" sz="1100" b="0" i="0" u="none" strike="noStrike" dirty="0">
                          <a:solidFill>
                            <a:srgbClr val="000000"/>
                          </a:solidFill>
                          <a:effectLst/>
                          <a:latin typeface="Calibri"/>
                        </a:rPr>
                        <a:t>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CFC7651E-B4BE-4A93-B9C9-586D74789E66}" type="slidenum">
              <a:rPr lang="en-US" smtClean="0"/>
              <a:t>17</a:t>
            </a:fld>
            <a:endParaRPr lang="en-US"/>
          </a:p>
        </p:txBody>
      </p:sp>
    </p:spTree>
    <p:extLst>
      <p:ext uri="{BB962C8B-B14F-4D97-AF65-F5344CB8AC3E}">
        <p14:creationId xmlns:p14="http://schemas.microsoft.com/office/powerpoint/2010/main" val="1211317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85864" y="2286000"/>
            <a:ext cx="2971800" cy="4440936"/>
          </a:xfrm>
        </p:spPr>
        <p:txBody>
          <a:bodyPr>
            <a:normAutofit/>
          </a:bodyPr>
          <a:lstStyle/>
          <a:p>
            <a:pPr>
              <a:spcAft>
                <a:spcPts val="1200"/>
              </a:spcAft>
              <a:buClr>
                <a:schemeClr val="accent1"/>
              </a:buClr>
              <a:buFont typeface="Wingdings" panose="05000000000000000000" pitchFamily="2" charset="2"/>
              <a:buChar char="Ø"/>
            </a:pPr>
            <a:r>
              <a:rPr lang="en-US" sz="1600" cap="small" dirty="0">
                <a:solidFill>
                  <a:schemeClr val="tx2"/>
                </a:solidFill>
              </a:rPr>
              <a:t>Software that compiles data </a:t>
            </a:r>
            <a:r>
              <a:rPr lang="en-US" sz="1600" cap="small" dirty="0">
                <a:solidFill>
                  <a:schemeClr val="tx2"/>
                </a:solidFill>
              </a:rPr>
              <a:t>from </a:t>
            </a:r>
            <a:r>
              <a:rPr lang="en-US" sz="1600" cap="small" dirty="0">
                <a:solidFill>
                  <a:schemeClr val="tx2"/>
                </a:solidFill>
              </a:rPr>
              <a:t>CC&amp;B, </a:t>
            </a:r>
            <a:r>
              <a:rPr lang="en-US" sz="1600" cap="small" dirty="0">
                <a:solidFill>
                  <a:schemeClr val="tx2"/>
                </a:solidFill>
              </a:rPr>
              <a:t>HDD, and/or growth studies </a:t>
            </a:r>
            <a:r>
              <a:rPr lang="en-US" sz="1600" cap="small" dirty="0">
                <a:solidFill>
                  <a:schemeClr val="tx2"/>
                </a:solidFill>
              </a:rPr>
              <a:t>to manage customer </a:t>
            </a:r>
            <a:r>
              <a:rPr lang="en-US" sz="1600" cap="small" dirty="0" smtClean="0">
                <a:solidFill>
                  <a:schemeClr val="tx2"/>
                </a:solidFill>
              </a:rPr>
              <a:t>loads.</a:t>
            </a:r>
            <a:endParaRPr lang="en-US" sz="1600" cap="small" dirty="0">
              <a:solidFill>
                <a:schemeClr val="tx2"/>
              </a:solidFill>
            </a:endParaRPr>
          </a:p>
          <a:p>
            <a:pPr>
              <a:spcAft>
                <a:spcPts val="1200"/>
              </a:spcAft>
              <a:buClr>
                <a:schemeClr val="accent1"/>
              </a:buClr>
              <a:buFont typeface="Wingdings" panose="05000000000000000000" pitchFamily="2" charset="2"/>
              <a:buChar char="Ø"/>
            </a:pPr>
            <a:r>
              <a:rPr lang="en-US" sz="1600" cap="small" dirty="0">
                <a:solidFill>
                  <a:schemeClr val="tx2"/>
                </a:solidFill>
              </a:rPr>
              <a:t>Works directly with Synergi to input customer data and  represent pressures and flows in the model.</a:t>
            </a:r>
          </a:p>
          <a:p>
            <a:pPr>
              <a:spcAft>
                <a:spcPts val="1200"/>
              </a:spcAft>
              <a:buClr>
                <a:schemeClr val="accent1"/>
              </a:buClr>
              <a:buFont typeface="Wingdings" panose="05000000000000000000" pitchFamily="2" charset="2"/>
              <a:buChar char="Ø"/>
            </a:pPr>
            <a:endParaRPr lang="en-US" sz="2000" cap="small" dirty="0">
              <a:solidFill>
                <a:schemeClr val="tx2"/>
              </a:solidFill>
            </a:endParaRPr>
          </a:p>
        </p:txBody>
      </p:sp>
      <p:sp>
        <p:nvSpPr>
          <p:cNvPr id="6" name="Title 1"/>
          <p:cNvSpPr>
            <a:spLocks noGrp="1"/>
          </p:cNvSpPr>
          <p:nvPr>
            <p:ph type="title"/>
          </p:nvPr>
        </p:nvSpPr>
        <p:spPr>
          <a:xfrm>
            <a:off x="1981200" y="990600"/>
            <a:ext cx="8229600" cy="762000"/>
          </a:xfrm>
        </p:spPr>
        <p:txBody>
          <a:bodyPr>
            <a:normAutofit/>
          </a:bodyPr>
          <a:lstStyle/>
          <a:p>
            <a:pPr algn="ctr"/>
            <a:r>
              <a:rPr lang="en-US" sz="3200" cap="small" dirty="0">
                <a:latin typeface="+mn-lt"/>
              </a:rPr>
              <a:t>Customer Management Module (CMM)</a:t>
            </a:r>
            <a:endParaRPr lang="en-US" sz="3200" cap="small"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057401"/>
            <a:ext cx="5680864" cy="3909953"/>
          </a:xfrm>
          <a:prstGeom prst="rect">
            <a:avLst/>
          </a:prstGeom>
        </p:spPr>
      </p:pic>
      <p:sp>
        <p:nvSpPr>
          <p:cNvPr id="2" name="Slide Number Placeholder 1"/>
          <p:cNvSpPr>
            <a:spLocks noGrp="1"/>
          </p:cNvSpPr>
          <p:nvPr>
            <p:ph type="sldNum" sz="quarter" idx="12"/>
          </p:nvPr>
        </p:nvSpPr>
        <p:spPr/>
        <p:txBody>
          <a:bodyPr/>
          <a:lstStyle/>
          <a:p>
            <a:fld id="{CFC7651E-B4BE-4A93-B9C9-586D74789E66}" type="slidenum">
              <a:rPr lang="en-US" smtClean="0"/>
              <a:t>18</a:t>
            </a:fld>
            <a:endParaRPr lang="en-US"/>
          </a:p>
        </p:txBody>
      </p:sp>
    </p:spTree>
    <p:extLst>
      <p:ext uri="{BB962C8B-B14F-4D97-AF65-F5344CB8AC3E}">
        <p14:creationId xmlns:p14="http://schemas.microsoft.com/office/powerpoint/2010/main" val="379807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CMM </a:t>
            </a:r>
            <a:r>
              <a:rPr lang="en-US" cap="small" dirty="0" smtClean="0">
                <a:latin typeface="+mn-lt"/>
                <a:sym typeface="Wingdings" panose="05000000000000000000" pitchFamily="2" charset="2"/>
              </a:rPr>
              <a:t> Synergi</a:t>
            </a:r>
            <a:endParaRPr lang="en-US" cap="small" dirty="0">
              <a:latin typeface="+mn-lt"/>
            </a:endParaRPr>
          </a:p>
        </p:txBody>
      </p:sp>
      <p:sp>
        <p:nvSpPr>
          <p:cNvPr id="6" name="Content Placeholder 2"/>
          <p:cNvSpPr txBox="1">
            <a:spLocks/>
          </p:cNvSpPr>
          <p:nvPr/>
        </p:nvSpPr>
        <p:spPr>
          <a:xfrm>
            <a:off x="7010400" y="3399122"/>
            <a:ext cx="2743200" cy="84347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624078" indent="-514350">
              <a:spcAft>
                <a:spcPts val="1200"/>
              </a:spcAft>
              <a:buFont typeface="+mj-lt"/>
              <a:buAutoNum type="romanUcPeriod"/>
            </a:pPr>
            <a:endParaRPr lang="en-US" sz="2000" cap="small" dirty="0">
              <a:solidFill>
                <a:schemeClr val="tx2"/>
              </a:solidFill>
            </a:endParaRPr>
          </a:p>
        </p:txBody>
      </p:sp>
      <p:sp>
        <p:nvSpPr>
          <p:cNvPr id="5" name="Content Placeholder 4"/>
          <p:cNvSpPr>
            <a:spLocks noGrp="1"/>
          </p:cNvSpPr>
          <p:nvPr>
            <p:ph idx="1"/>
          </p:nvPr>
        </p:nvSpPr>
        <p:spPr/>
        <p:txBody>
          <a:bodyPr/>
          <a:lstStyle/>
          <a:p>
            <a:pPr>
              <a:buClr>
                <a:schemeClr val="tx2"/>
              </a:buClr>
              <a:buFont typeface="Wingdings" panose="05000000000000000000" pitchFamily="2" charset="2"/>
              <a:buChar char="Ø"/>
            </a:pPr>
            <a:r>
              <a:rPr lang="en-US" cap="small" dirty="0" smtClean="0"/>
              <a:t>Conversion can result in 3 model types:</a:t>
            </a:r>
          </a:p>
          <a:p>
            <a:pPr>
              <a:buClr>
                <a:schemeClr val="tx2"/>
              </a:buClr>
              <a:buFont typeface="Wingdings" panose="05000000000000000000" pitchFamily="2" charset="2"/>
              <a:buChar char="Ø"/>
            </a:pPr>
            <a:endParaRPr lang="en-US" cap="small" dirty="0" smtClean="0"/>
          </a:p>
          <a:p>
            <a:pPr lvl="6">
              <a:buClr>
                <a:schemeClr val="tx2"/>
              </a:buClr>
              <a:buFont typeface="Wingdings" panose="05000000000000000000" pitchFamily="2" charset="2"/>
              <a:buChar char="Ø"/>
            </a:pPr>
            <a:r>
              <a:rPr lang="en-US" cap="small" dirty="0" smtClean="0">
                <a:solidFill>
                  <a:schemeClr val="tx2"/>
                </a:solidFill>
              </a:rPr>
              <a:t>Calibrated model – model to represent a specific date and </a:t>
            </a:r>
            <a:r>
              <a:rPr lang="en-US" cap="small" dirty="0" smtClean="0">
                <a:solidFill>
                  <a:schemeClr val="tx2"/>
                </a:solidFill>
              </a:rPr>
              <a:t>time.</a:t>
            </a:r>
            <a:endParaRPr lang="en-US" cap="small" dirty="0" smtClean="0">
              <a:solidFill>
                <a:schemeClr val="tx2"/>
              </a:solidFill>
            </a:endParaRPr>
          </a:p>
          <a:p>
            <a:pPr lvl="6">
              <a:buClr>
                <a:schemeClr val="tx2"/>
              </a:buClr>
              <a:buFont typeface="Wingdings" panose="05000000000000000000" pitchFamily="2" charset="2"/>
              <a:buChar char="Ø"/>
            </a:pPr>
            <a:endParaRPr lang="en-US" cap="small" dirty="0">
              <a:solidFill>
                <a:schemeClr val="tx2"/>
              </a:solidFill>
            </a:endParaRPr>
          </a:p>
          <a:p>
            <a:pPr lvl="6">
              <a:buClr>
                <a:schemeClr val="tx2"/>
              </a:buClr>
              <a:buFont typeface="Wingdings" panose="05000000000000000000" pitchFamily="2" charset="2"/>
              <a:buChar char="Ø"/>
            </a:pPr>
            <a:r>
              <a:rPr lang="en-US" cap="small" dirty="0" smtClean="0">
                <a:solidFill>
                  <a:schemeClr val="tx2"/>
                </a:solidFill>
              </a:rPr>
              <a:t>Design Day Model – Uses the peak HDD for selected areas to 		   simulate a cold weather (</a:t>
            </a:r>
            <a:r>
              <a:rPr lang="en-US" cap="small" dirty="0" smtClean="0">
                <a:solidFill>
                  <a:schemeClr val="tx2"/>
                </a:solidFill>
              </a:rPr>
              <a:t>worst case scenario).</a:t>
            </a:r>
            <a:endParaRPr lang="en-US" cap="small" dirty="0" smtClean="0">
              <a:solidFill>
                <a:schemeClr val="tx2"/>
              </a:solidFill>
            </a:endParaRPr>
          </a:p>
          <a:p>
            <a:pPr lvl="6">
              <a:buClr>
                <a:schemeClr val="tx2"/>
              </a:buClr>
              <a:buFont typeface="Wingdings" panose="05000000000000000000" pitchFamily="2" charset="2"/>
              <a:buChar char="Ø"/>
            </a:pPr>
            <a:endParaRPr lang="en-US" cap="small" dirty="0">
              <a:solidFill>
                <a:schemeClr val="tx2"/>
              </a:solidFill>
            </a:endParaRPr>
          </a:p>
          <a:p>
            <a:pPr lvl="6">
              <a:buClr>
                <a:schemeClr val="tx2"/>
              </a:buClr>
              <a:buFont typeface="Wingdings" panose="05000000000000000000" pitchFamily="2" charset="2"/>
              <a:buChar char="Ø"/>
            </a:pPr>
            <a:r>
              <a:rPr lang="en-US" cap="small" dirty="0" smtClean="0">
                <a:solidFill>
                  <a:schemeClr val="tx2"/>
                </a:solidFill>
              </a:rPr>
              <a:t>Growth model - Uses design day model along with growth data </a:t>
            </a:r>
            <a:r>
              <a:rPr lang="en-US" cap="small" dirty="0" smtClean="0">
                <a:solidFill>
                  <a:schemeClr val="tx2"/>
                </a:solidFill>
              </a:rPr>
              <a:t>to </a:t>
            </a:r>
            <a:r>
              <a:rPr lang="en-US" cap="small" dirty="0" smtClean="0">
                <a:solidFill>
                  <a:schemeClr val="tx2"/>
                </a:solidFill>
              </a:rPr>
              <a:t>predict future </a:t>
            </a:r>
            <a:r>
              <a:rPr lang="en-US" cap="small" dirty="0" smtClean="0">
                <a:solidFill>
                  <a:schemeClr val="tx2"/>
                </a:solidFill>
              </a:rPr>
              <a:t>projects.</a:t>
            </a:r>
            <a:endParaRPr lang="en-US" cap="small" dirty="0">
              <a:solidFill>
                <a:schemeClr val="tx2"/>
              </a:solidFill>
            </a:endParaRPr>
          </a:p>
        </p:txBody>
      </p:sp>
      <p:sp>
        <p:nvSpPr>
          <p:cNvPr id="3" name="Slide Number Placeholder 2"/>
          <p:cNvSpPr>
            <a:spLocks noGrp="1"/>
          </p:cNvSpPr>
          <p:nvPr>
            <p:ph type="sldNum" sz="quarter" idx="12"/>
          </p:nvPr>
        </p:nvSpPr>
        <p:spPr/>
        <p:txBody>
          <a:bodyPr/>
          <a:lstStyle/>
          <a:p>
            <a:fld id="{CFC7651E-B4BE-4A93-B9C9-586D74789E66}" type="slidenum">
              <a:rPr lang="en-US" smtClean="0"/>
              <a:t>19</a:t>
            </a:fld>
            <a:endParaRPr lang="en-US"/>
          </a:p>
        </p:txBody>
      </p:sp>
    </p:spTree>
    <p:extLst>
      <p:ext uri="{BB962C8B-B14F-4D97-AF65-F5344CB8AC3E}">
        <p14:creationId xmlns:p14="http://schemas.microsoft.com/office/powerpoint/2010/main" val="3653341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arn(inVertic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95677"/>
            <a:ext cx="3428035" cy="1325563"/>
          </a:xfrm>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Safety and housekeeping items</a:t>
            </a:r>
          </a:p>
          <a:p>
            <a:r>
              <a:rPr lang="en-US" dirty="0" smtClean="0"/>
              <a:t>Introductions</a:t>
            </a:r>
          </a:p>
          <a:p>
            <a:r>
              <a:rPr lang="en-US" dirty="0"/>
              <a:t>Cascade’s New </a:t>
            </a:r>
            <a:r>
              <a:rPr lang="en-US" dirty="0" smtClean="0"/>
              <a:t>Webpage</a:t>
            </a:r>
          </a:p>
          <a:p>
            <a:r>
              <a:rPr lang="en-US" dirty="0" smtClean="0"/>
              <a:t>IRP Update</a:t>
            </a:r>
          </a:p>
          <a:p>
            <a:r>
              <a:rPr lang="en-US" dirty="0" smtClean="0"/>
              <a:t>Distribution System Planning</a:t>
            </a:r>
          </a:p>
          <a:p>
            <a:r>
              <a:rPr lang="en-US" dirty="0" smtClean="0"/>
              <a:t>SENDOUT Model</a:t>
            </a:r>
          </a:p>
          <a:p>
            <a:r>
              <a:rPr lang="en-US" dirty="0" smtClean="0"/>
              <a:t>Scenarios, Sensitivities Planned</a:t>
            </a:r>
          </a:p>
          <a:p>
            <a:r>
              <a:rPr lang="en-US" dirty="0" smtClean="0"/>
              <a:t>Avoided Costs Methodology</a:t>
            </a:r>
          </a:p>
          <a:p>
            <a:r>
              <a:rPr lang="en-US" dirty="0" smtClean="0"/>
              <a:t>2016 IRP Timeline</a:t>
            </a:r>
          </a:p>
          <a:p>
            <a:r>
              <a:rPr lang="en-US" dirty="0" smtClean="0"/>
              <a:t>Adjournment</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CFC7651E-B4BE-4A93-B9C9-586D74789E66}" type="slidenum">
              <a:rPr lang="en-US" smtClean="0"/>
              <a:t>2</a:t>
            </a:fld>
            <a:endParaRPr lang="en-US"/>
          </a:p>
        </p:txBody>
      </p:sp>
    </p:spTree>
    <p:extLst>
      <p:ext uri="{BB962C8B-B14F-4D97-AF65-F5344CB8AC3E}">
        <p14:creationId xmlns:p14="http://schemas.microsoft.com/office/powerpoint/2010/main" val="2315876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762000"/>
          </a:xfrm>
        </p:spPr>
        <p:txBody>
          <a:bodyPr>
            <a:normAutofit/>
          </a:bodyPr>
          <a:lstStyle/>
          <a:p>
            <a:pPr algn="ctr"/>
            <a:r>
              <a:rPr lang="en-US" cap="small" dirty="0" smtClean="0">
                <a:latin typeface="+mn-lt"/>
              </a:rPr>
              <a:t>Calibrated vs Degree Day</a:t>
            </a:r>
            <a:endParaRPr lang="en-US" cap="small" dirty="0">
              <a:latin typeface="+mn-lt"/>
            </a:endParaRPr>
          </a:p>
        </p:txBody>
      </p:sp>
      <p:sp>
        <p:nvSpPr>
          <p:cNvPr id="6" name="Content Placeholder 2"/>
          <p:cNvSpPr txBox="1">
            <a:spLocks/>
          </p:cNvSpPr>
          <p:nvPr/>
        </p:nvSpPr>
        <p:spPr>
          <a:xfrm>
            <a:off x="7010400" y="3399122"/>
            <a:ext cx="2743200" cy="84347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624078" indent="-514350">
              <a:spcAft>
                <a:spcPts val="1200"/>
              </a:spcAft>
              <a:buFont typeface="+mj-lt"/>
              <a:buAutoNum type="romanUcPeriod"/>
            </a:pPr>
            <a:endParaRPr lang="en-US" sz="2000" cap="small" dirty="0">
              <a:solidFill>
                <a:schemeClr val="tx2"/>
              </a:solidFill>
            </a:endParaRPr>
          </a:p>
        </p:txBody>
      </p:sp>
      <p:sp>
        <p:nvSpPr>
          <p:cNvPr id="3" name="Content Placeholder 2"/>
          <p:cNvSpPr>
            <a:spLocks noGrp="1"/>
          </p:cNvSpPr>
          <p:nvPr>
            <p:ph idx="1"/>
          </p:nvPr>
        </p:nvSpPr>
        <p:spPr>
          <a:xfrm>
            <a:off x="1981200" y="1752600"/>
            <a:ext cx="8229600" cy="569976"/>
          </a:xfrm>
        </p:spPr>
        <p:txBody>
          <a:bodyPr>
            <a:normAutofit/>
          </a:bodyPr>
          <a:lstStyle/>
          <a:p>
            <a:pPr>
              <a:buClr>
                <a:schemeClr val="tx2"/>
              </a:buClr>
              <a:buFont typeface="Wingdings" panose="05000000000000000000" pitchFamily="2" charset="2"/>
              <a:buChar char="Ø"/>
            </a:pPr>
            <a:r>
              <a:rPr lang="en-US" sz="2000" cap="small" dirty="0"/>
              <a:t>Different loads will be applied to each customer</a:t>
            </a:r>
            <a:endParaRPr lang="en-US" sz="2000" cap="small" dirty="0"/>
          </a:p>
        </p:txBody>
      </p:sp>
      <p:graphicFrame>
        <p:nvGraphicFramePr>
          <p:cNvPr id="7" name="Chart 6"/>
          <p:cNvGraphicFramePr>
            <a:graphicFrameLocks/>
          </p:cNvGraphicFramePr>
          <p:nvPr>
            <p:extLst/>
          </p:nvPr>
        </p:nvGraphicFramePr>
        <p:xfrm>
          <a:off x="2209800" y="2133601"/>
          <a:ext cx="8305800" cy="447119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8035592" y="3733800"/>
            <a:ext cx="570605" cy="369332"/>
          </a:xfrm>
          <a:prstGeom prst="rect">
            <a:avLst/>
          </a:prstGeom>
          <a:noFill/>
        </p:spPr>
        <p:txBody>
          <a:bodyPr wrap="none" rtlCol="0">
            <a:spAutoFit/>
          </a:bodyPr>
          <a:lstStyle/>
          <a:p>
            <a:r>
              <a:rPr lang="en-US" cap="small" dirty="0"/>
              <a:t>heat</a:t>
            </a:r>
            <a:endParaRPr lang="en-US" cap="small" dirty="0"/>
          </a:p>
        </p:txBody>
      </p:sp>
      <p:cxnSp>
        <p:nvCxnSpPr>
          <p:cNvPr id="8" name="Straight Arrow Connector 7"/>
          <p:cNvCxnSpPr/>
          <p:nvPr/>
        </p:nvCxnSpPr>
        <p:spPr>
          <a:xfrm flipV="1">
            <a:off x="8382000" y="3505201"/>
            <a:ext cx="228600" cy="3156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096000" y="3820862"/>
            <a:ext cx="0" cy="1817939"/>
          </a:xfrm>
          <a:prstGeom prst="line">
            <a:avLst/>
          </a:prstGeom>
          <a:ln w="3810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200400" y="3820861"/>
            <a:ext cx="28956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24801" y="4360498"/>
            <a:ext cx="1963999" cy="369332"/>
          </a:xfrm>
          <a:prstGeom prst="rect">
            <a:avLst/>
          </a:prstGeom>
          <a:noFill/>
        </p:spPr>
        <p:txBody>
          <a:bodyPr wrap="none" rtlCol="0">
            <a:spAutoFit/>
          </a:bodyPr>
          <a:lstStyle/>
          <a:p>
            <a:r>
              <a:rPr lang="en-US" b="1" cap="small" dirty="0">
                <a:solidFill>
                  <a:srgbClr val="00B050"/>
                </a:solidFill>
              </a:rPr>
              <a:t>40 DD = 0.72 </a:t>
            </a:r>
            <a:r>
              <a:rPr lang="en-US" b="1" cap="small" dirty="0" err="1">
                <a:solidFill>
                  <a:srgbClr val="00B050"/>
                </a:solidFill>
              </a:rPr>
              <a:t>mcfh</a:t>
            </a:r>
            <a:r>
              <a:rPr lang="en-US" b="1" cap="small" dirty="0">
                <a:solidFill>
                  <a:srgbClr val="00B050"/>
                </a:solidFill>
              </a:rPr>
              <a:t> </a:t>
            </a:r>
            <a:endParaRPr lang="en-US" b="1" cap="small" dirty="0">
              <a:solidFill>
                <a:srgbClr val="00B050"/>
              </a:solidFill>
            </a:endParaRPr>
          </a:p>
        </p:txBody>
      </p:sp>
      <p:cxnSp>
        <p:nvCxnSpPr>
          <p:cNvPr id="25" name="Straight Connector 24"/>
          <p:cNvCxnSpPr/>
          <p:nvPr/>
        </p:nvCxnSpPr>
        <p:spPr>
          <a:xfrm flipV="1">
            <a:off x="7315200" y="3124200"/>
            <a:ext cx="0" cy="251460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200400" y="3124200"/>
            <a:ext cx="411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52667" y="4729831"/>
            <a:ext cx="2016899" cy="646331"/>
          </a:xfrm>
          <a:prstGeom prst="rect">
            <a:avLst/>
          </a:prstGeom>
          <a:noFill/>
        </p:spPr>
        <p:txBody>
          <a:bodyPr wrap="none" rtlCol="0">
            <a:spAutoFit/>
          </a:bodyPr>
          <a:lstStyle/>
          <a:p>
            <a:r>
              <a:rPr lang="en-US" b="1" cap="small" dirty="0">
                <a:solidFill>
                  <a:srgbClr val="FFFF00"/>
                </a:solidFill>
              </a:rPr>
              <a:t> </a:t>
            </a:r>
            <a:r>
              <a:rPr lang="en-US" b="1" cap="small" dirty="0">
                <a:solidFill>
                  <a:srgbClr val="FF0000"/>
                </a:solidFill>
              </a:rPr>
              <a:t>58 DD = 0.99 </a:t>
            </a:r>
            <a:r>
              <a:rPr lang="en-US" b="1" cap="small" dirty="0" err="1">
                <a:solidFill>
                  <a:srgbClr val="FF0000"/>
                </a:solidFill>
              </a:rPr>
              <a:t>mcfh</a:t>
            </a:r>
            <a:r>
              <a:rPr lang="en-US" b="1" cap="small" dirty="0">
                <a:solidFill>
                  <a:srgbClr val="FF0000"/>
                </a:solidFill>
              </a:rPr>
              <a:t> </a:t>
            </a:r>
          </a:p>
          <a:p>
            <a:endParaRPr lang="en-US" dirty="0"/>
          </a:p>
        </p:txBody>
      </p:sp>
      <p:sp>
        <p:nvSpPr>
          <p:cNvPr id="16" name="TextBox 15"/>
          <p:cNvSpPr txBox="1"/>
          <p:nvPr/>
        </p:nvSpPr>
        <p:spPr>
          <a:xfrm>
            <a:off x="6458806" y="2780058"/>
            <a:ext cx="867160" cy="338554"/>
          </a:xfrm>
          <a:prstGeom prst="rect">
            <a:avLst/>
          </a:prstGeom>
          <a:noFill/>
        </p:spPr>
        <p:txBody>
          <a:bodyPr wrap="none" rtlCol="0">
            <a:spAutoFit/>
          </a:bodyPr>
          <a:lstStyle/>
          <a:p>
            <a:r>
              <a:rPr lang="en-US" sz="1600" b="1" cap="small" dirty="0">
                <a:solidFill>
                  <a:srgbClr val="FF0000"/>
                </a:solidFill>
              </a:rPr>
              <a:t>Peak DD</a:t>
            </a:r>
            <a:endParaRPr lang="en-US" sz="1600" b="1" cap="small" dirty="0">
              <a:solidFill>
                <a:srgbClr val="FF0000"/>
              </a:solidFill>
            </a:endParaRPr>
          </a:p>
        </p:txBody>
      </p:sp>
      <p:sp>
        <p:nvSpPr>
          <p:cNvPr id="18" name="TextBox 17"/>
          <p:cNvSpPr txBox="1"/>
          <p:nvPr/>
        </p:nvSpPr>
        <p:spPr>
          <a:xfrm>
            <a:off x="3520373" y="3493753"/>
            <a:ext cx="1348446" cy="338554"/>
          </a:xfrm>
          <a:prstGeom prst="rect">
            <a:avLst/>
          </a:prstGeom>
          <a:noFill/>
        </p:spPr>
        <p:txBody>
          <a:bodyPr wrap="none" rtlCol="0">
            <a:spAutoFit/>
          </a:bodyPr>
          <a:lstStyle/>
          <a:p>
            <a:r>
              <a:rPr lang="en-US" sz="1600" b="1" cap="small" dirty="0">
                <a:solidFill>
                  <a:srgbClr val="00B050"/>
                </a:solidFill>
              </a:rPr>
              <a:t>Calibrated DD</a:t>
            </a:r>
            <a:endParaRPr lang="en-US" sz="1600" b="1" cap="small" dirty="0">
              <a:solidFill>
                <a:srgbClr val="00B050"/>
              </a:solidFill>
            </a:endParaRPr>
          </a:p>
        </p:txBody>
      </p:sp>
      <p:sp>
        <p:nvSpPr>
          <p:cNvPr id="19" name="TextBox 18"/>
          <p:cNvSpPr txBox="1"/>
          <p:nvPr/>
        </p:nvSpPr>
        <p:spPr>
          <a:xfrm>
            <a:off x="8915401" y="3733800"/>
            <a:ext cx="565989" cy="369332"/>
          </a:xfrm>
          <a:prstGeom prst="rect">
            <a:avLst/>
          </a:prstGeom>
          <a:noFill/>
        </p:spPr>
        <p:txBody>
          <a:bodyPr wrap="none" rtlCol="0">
            <a:spAutoFit/>
          </a:bodyPr>
          <a:lstStyle/>
          <a:p>
            <a:r>
              <a:rPr lang="en-US" cap="small" dirty="0"/>
              <a:t>base</a:t>
            </a:r>
            <a:endParaRPr lang="en-US" cap="small" dirty="0"/>
          </a:p>
        </p:txBody>
      </p:sp>
      <p:cxnSp>
        <p:nvCxnSpPr>
          <p:cNvPr id="21" name="Straight Arrow Connector 20"/>
          <p:cNvCxnSpPr/>
          <p:nvPr/>
        </p:nvCxnSpPr>
        <p:spPr>
          <a:xfrm flipV="1">
            <a:off x="9241771" y="3516647"/>
            <a:ext cx="228600" cy="3156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CFC7651E-B4BE-4A93-B9C9-586D74789E66}" type="slidenum">
              <a:rPr lang="en-US" smtClean="0"/>
              <a:t>20</a:t>
            </a:fld>
            <a:endParaRPr lang="en-US"/>
          </a:p>
        </p:txBody>
      </p:sp>
    </p:spTree>
    <p:extLst>
      <p:ext uri="{BB962C8B-B14F-4D97-AF65-F5344CB8AC3E}">
        <p14:creationId xmlns:p14="http://schemas.microsoft.com/office/powerpoint/2010/main" val="734104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
                                            <p:txEl>
                                              <p:pRg st="0" end="0"/>
                                            </p:txEl>
                                          </p:spTgt>
                                        </p:tgtEl>
                                        <p:attrNameLst>
                                          <p:attrName>style.visibility</p:attrName>
                                        </p:attrNameLst>
                                      </p:cBhvr>
                                      <p:to>
                                        <p:strVal val="visible"/>
                                      </p:to>
                                    </p:set>
                                    <p:animEffect transition="in" filter="fade">
                                      <p:cBhvr>
                                        <p:cTn id="74" dur="1000"/>
                                        <p:tgtEl>
                                          <p:spTgt spid="5">
                                            <p:txEl>
                                              <p:pRg st="0" end="0"/>
                                            </p:txEl>
                                          </p:spTgt>
                                        </p:tgtEl>
                                      </p:cBhvr>
                                    </p:animEffect>
                                    <p:anim calcmode="lin" valueType="num">
                                      <p:cBhvr>
                                        <p:cTn id="7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7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anim calcmode="lin" valueType="num">
                                      <p:cBhvr>
                                        <p:cTn id="80" dur="1000" fill="hold"/>
                                        <p:tgtEl>
                                          <p:spTgt spid="16"/>
                                        </p:tgtEl>
                                        <p:attrNameLst>
                                          <p:attrName>ppt_x</p:attrName>
                                        </p:attrNameLst>
                                      </p:cBhvr>
                                      <p:tavLst>
                                        <p:tav tm="0">
                                          <p:val>
                                            <p:strVal val="#ppt_x"/>
                                          </p:val>
                                        </p:tav>
                                        <p:tav tm="100000">
                                          <p:val>
                                            <p:strVal val="#ppt_x"/>
                                          </p:val>
                                        </p:tav>
                                      </p:tavLst>
                                    </p:anim>
                                    <p:anim calcmode="lin" valueType="num">
                                      <p:cBhvr>
                                        <p:cTn id="8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p:bldP spid="22" grpId="0"/>
      <p:bldP spid="16"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981200"/>
            <a:ext cx="8229600" cy="4593336"/>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All customers are loaded based upon base and heat </a:t>
            </a:r>
            <a:r>
              <a:rPr lang="en-US" sz="2000" cap="small" dirty="0" smtClean="0">
                <a:solidFill>
                  <a:schemeClr val="tx2"/>
                </a:solidFill>
              </a:rPr>
              <a:t>trend.</a:t>
            </a:r>
            <a:endParaRPr lang="en-US" sz="20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Growth model – works with design day model and customer growth numbers to simulate pressures and flows in the </a:t>
            </a:r>
            <a:r>
              <a:rPr lang="en-US" sz="2000" cap="small" dirty="0" smtClean="0">
                <a:solidFill>
                  <a:schemeClr val="tx2"/>
                </a:solidFill>
              </a:rPr>
              <a:t>future.</a:t>
            </a:r>
            <a:endParaRPr lang="en-US" sz="20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Benefits of the models:   </a:t>
            </a:r>
            <a:r>
              <a:rPr lang="en-US" sz="2000" cap="small" dirty="0" smtClean="0">
                <a:solidFill>
                  <a:schemeClr val="tx2"/>
                </a:solidFill>
              </a:rPr>
              <a:t>	       -</a:t>
            </a:r>
            <a:r>
              <a:rPr lang="en-US" sz="2000" cap="small" dirty="0">
                <a:solidFill>
                  <a:schemeClr val="tx2"/>
                </a:solidFill>
              </a:rPr>
              <a:t>	</a:t>
            </a:r>
            <a:r>
              <a:rPr lang="en-US" sz="2000" cap="small" dirty="0" smtClean="0">
                <a:solidFill>
                  <a:schemeClr val="tx2"/>
                </a:solidFill>
              </a:rPr>
              <a:t>customer </a:t>
            </a:r>
            <a:r>
              <a:rPr lang="en-US" sz="2000" cap="small" dirty="0">
                <a:solidFill>
                  <a:schemeClr val="tx2"/>
                </a:solidFill>
              </a:rPr>
              <a:t>requests</a:t>
            </a:r>
          </a:p>
          <a:p>
            <a:pPr marL="109728" indent="0">
              <a:spcAft>
                <a:spcPts val="1200"/>
              </a:spcAft>
              <a:buClr>
                <a:schemeClr val="tx2"/>
              </a:buClr>
              <a:buNone/>
            </a:pPr>
            <a:r>
              <a:rPr lang="en-US" sz="2000" cap="small" dirty="0">
                <a:solidFill>
                  <a:schemeClr val="tx2"/>
                </a:solidFill>
              </a:rPr>
              <a:t> </a:t>
            </a:r>
            <a:r>
              <a:rPr lang="en-US" sz="2000" cap="small" dirty="0">
                <a:solidFill>
                  <a:schemeClr val="tx2"/>
                </a:solidFill>
              </a:rPr>
              <a:t>                                                    -	future planning</a:t>
            </a:r>
          </a:p>
          <a:p>
            <a:pPr marL="109728" indent="0">
              <a:spcAft>
                <a:spcPts val="1200"/>
              </a:spcAft>
              <a:buClr>
                <a:schemeClr val="tx2"/>
              </a:buClr>
              <a:buNone/>
            </a:pPr>
            <a:r>
              <a:rPr lang="en-US" sz="2000" cap="small" dirty="0">
                <a:solidFill>
                  <a:schemeClr val="tx2"/>
                </a:solidFill>
              </a:rPr>
              <a:t> </a:t>
            </a:r>
            <a:r>
              <a:rPr lang="en-US" sz="2000" cap="small" dirty="0">
                <a:solidFill>
                  <a:schemeClr val="tx2"/>
                </a:solidFill>
              </a:rPr>
              <a:t>    			      </a:t>
            </a:r>
            <a:r>
              <a:rPr lang="en-US" sz="2000" cap="small" dirty="0" smtClean="0">
                <a:solidFill>
                  <a:schemeClr val="tx2"/>
                </a:solidFill>
              </a:rPr>
              <a:t> </a:t>
            </a:r>
            <a:r>
              <a:rPr lang="en-US" sz="2000" cap="small" dirty="0">
                <a:solidFill>
                  <a:schemeClr val="tx2"/>
                </a:solidFill>
              </a:rPr>
              <a:t>-	system reliability</a:t>
            </a:r>
          </a:p>
          <a:p>
            <a:pPr marL="109728" indent="0">
              <a:spcAft>
                <a:spcPts val="1200"/>
              </a:spcAft>
              <a:buClr>
                <a:schemeClr val="tx2"/>
              </a:buClr>
              <a:buNone/>
            </a:pPr>
            <a:r>
              <a:rPr lang="en-US" sz="2000" cap="small" dirty="0">
                <a:solidFill>
                  <a:schemeClr val="tx2"/>
                </a:solidFill>
              </a:rPr>
              <a:t> </a:t>
            </a:r>
            <a:r>
              <a:rPr lang="en-US" sz="2000" cap="small" dirty="0">
                <a:solidFill>
                  <a:schemeClr val="tx2"/>
                </a:solidFill>
              </a:rPr>
              <a:t>                                                    -	optimizing potential reinforcement</a:t>
            </a:r>
            <a:endParaRPr lang="en-US" sz="1400" cap="small" dirty="0">
              <a:solidFill>
                <a:schemeClr val="tx2"/>
              </a:solidFill>
            </a:endParaRPr>
          </a:p>
          <a:p>
            <a:pPr lvl="2">
              <a:spcAft>
                <a:spcPts val="1200"/>
              </a:spcAft>
              <a:buClr>
                <a:schemeClr val="tx2"/>
              </a:buClr>
              <a:buFont typeface="Wingdings" panose="05000000000000000000" pitchFamily="2" charset="2"/>
              <a:buChar char="Ø"/>
            </a:pPr>
            <a:endParaRPr lang="en-US" sz="200" cap="small" dirty="0">
              <a:solidFill>
                <a:schemeClr val="tx2"/>
              </a:solidFill>
            </a:endParaRPr>
          </a:p>
          <a:p>
            <a:pPr marL="109728" indent="0">
              <a:spcAft>
                <a:spcPts val="1200"/>
              </a:spcAft>
              <a:buClr>
                <a:schemeClr val="tx2"/>
              </a:buClr>
              <a:buNone/>
            </a:pPr>
            <a:endParaRPr lang="en-US" sz="2000" cap="small" dirty="0">
              <a:solidFill>
                <a:schemeClr val="tx2"/>
              </a:solidFill>
            </a:endParaRPr>
          </a:p>
        </p:txBody>
      </p:sp>
      <p:sp>
        <p:nvSpPr>
          <p:cNvPr id="6" name="Title 1"/>
          <p:cNvSpPr>
            <a:spLocks noGrp="1"/>
          </p:cNvSpPr>
          <p:nvPr>
            <p:ph type="title"/>
          </p:nvPr>
        </p:nvSpPr>
        <p:spPr>
          <a:xfrm>
            <a:off x="1981200" y="1143000"/>
            <a:ext cx="8229600" cy="762000"/>
          </a:xfrm>
        </p:spPr>
        <p:txBody>
          <a:bodyPr>
            <a:normAutofit/>
          </a:bodyPr>
          <a:lstStyle/>
          <a:p>
            <a:pPr algn="ctr"/>
            <a:r>
              <a:rPr lang="en-US" sz="3200" cap="small" dirty="0">
                <a:latin typeface="+mn-lt"/>
              </a:rPr>
              <a:t>System Modeling (cont.)</a:t>
            </a:r>
            <a:endParaRPr lang="en-US" sz="3200" cap="small" dirty="0">
              <a:latin typeface="+mn-lt"/>
            </a:endParaRPr>
          </a:p>
        </p:txBody>
      </p:sp>
      <p:sp>
        <p:nvSpPr>
          <p:cNvPr id="2" name="Slide Number Placeholder 1"/>
          <p:cNvSpPr>
            <a:spLocks noGrp="1"/>
          </p:cNvSpPr>
          <p:nvPr>
            <p:ph type="sldNum" sz="quarter" idx="12"/>
          </p:nvPr>
        </p:nvSpPr>
        <p:spPr/>
        <p:txBody>
          <a:bodyPr/>
          <a:lstStyle/>
          <a:p>
            <a:fld id="{CFC7651E-B4BE-4A93-B9C9-586D74789E66}" type="slidenum">
              <a:rPr lang="en-US" smtClean="0"/>
              <a:t>21</a:t>
            </a:fld>
            <a:endParaRPr lang="en-US"/>
          </a:p>
        </p:txBody>
      </p:sp>
    </p:spTree>
    <p:extLst>
      <p:ext uri="{BB962C8B-B14F-4D97-AF65-F5344CB8AC3E}">
        <p14:creationId xmlns:p14="http://schemas.microsoft.com/office/powerpoint/2010/main" val="1613495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8229600" cy="762000"/>
          </a:xfrm>
        </p:spPr>
        <p:txBody>
          <a:bodyPr>
            <a:normAutofit/>
          </a:bodyPr>
          <a:lstStyle/>
          <a:p>
            <a:pPr algn="ctr"/>
            <a:r>
              <a:rPr lang="en-US" cap="small" dirty="0" smtClean="0">
                <a:latin typeface="+mn-lt"/>
              </a:rPr>
              <a:t>Synergi</a:t>
            </a:r>
            <a:endParaRPr lang="en-US" cap="small" dirty="0">
              <a:latin typeface="+mn-lt"/>
            </a:endParaRPr>
          </a:p>
        </p:txBody>
      </p:sp>
      <p:sp>
        <p:nvSpPr>
          <p:cNvPr id="3" name="Content Placeholder 2"/>
          <p:cNvSpPr>
            <a:spLocks noGrp="1"/>
          </p:cNvSpPr>
          <p:nvPr>
            <p:ph idx="1"/>
          </p:nvPr>
        </p:nvSpPr>
        <p:spPr>
          <a:xfrm>
            <a:off x="1981200" y="1219200"/>
            <a:ext cx="8229600" cy="457200"/>
          </a:xfrm>
        </p:spPr>
        <p:txBody>
          <a:bodyPr>
            <a:normAutofit/>
          </a:bodyPr>
          <a:lstStyle/>
          <a:p>
            <a:pPr>
              <a:spcAft>
                <a:spcPts val="1200"/>
              </a:spcAft>
              <a:buClr>
                <a:schemeClr val="tx2"/>
              </a:buClr>
              <a:buFont typeface="Wingdings" panose="05000000000000000000" pitchFamily="2" charset="2"/>
              <a:buChar char="Ø"/>
            </a:pPr>
            <a:r>
              <a:rPr lang="en-US" sz="1800" cap="small" dirty="0">
                <a:solidFill>
                  <a:schemeClr val="tx2"/>
                </a:solidFill>
              </a:rPr>
              <a:t>Theoretical low pressure scenario</a:t>
            </a:r>
            <a:endParaRPr lang="en-US" sz="18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717726"/>
            <a:ext cx="5791200" cy="483634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1" y="1717725"/>
            <a:ext cx="2204351" cy="1973664"/>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22</a:t>
            </a:fld>
            <a:endParaRPr lang="en-US"/>
          </a:p>
        </p:txBody>
      </p:sp>
    </p:spTree>
    <p:extLst>
      <p:ext uri="{BB962C8B-B14F-4D97-AF65-F5344CB8AC3E}">
        <p14:creationId xmlns:p14="http://schemas.microsoft.com/office/powerpoint/2010/main" val="1545790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2209800"/>
            <a:ext cx="4191000" cy="4593336"/>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Pipes: </a:t>
            </a:r>
            <a:endParaRPr lang="en-US" sz="2000" cap="small" dirty="0">
              <a:solidFill>
                <a:schemeClr val="tx2"/>
              </a:solidFill>
            </a:endParaRPr>
          </a:p>
          <a:p>
            <a:pPr marL="109728" indent="0">
              <a:spcAft>
                <a:spcPts val="1200"/>
              </a:spcAft>
              <a:buClr>
                <a:schemeClr val="tx2"/>
              </a:buClr>
              <a:buNone/>
            </a:pPr>
            <a:r>
              <a:rPr lang="en-US" sz="2000" cap="small" dirty="0">
                <a:solidFill>
                  <a:schemeClr val="tx2"/>
                </a:solidFill>
              </a:rPr>
              <a:t>	- replacements</a:t>
            </a:r>
          </a:p>
          <a:p>
            <a:pPr marL="109728" indent="0">
              <a:spcAft>
                <a:spcPts val="1200"/>
              </a:spcAft>
              <a:buClr>
                <a:schemeClr val="tx2"/>
              </a:buClr>
              <a:buNone/>
            </a:pPr>
            <a:r>
              <a:rPr lang="en-US" sz="2000" cap="small" dirty="0">
                <a:solidFill>
                  <a:schemeClr val="tx2"/>
                </a:solidFill>
              </a:rPr>
              <a:t>	</a:t>
            </a:r>
            <a:r>
              <a:rPr lang="en-US" sz="2000" cap="small" dirty="0">
                <a:solidFill>
                  <a:schemeClr val="tx2"/>
                </a:solidFill>
              </a:rPr>
              <a:t>- reinforcements</a:t>
            </a:r>
          </a:p>
          <a:p>
            <a:pPr marL="109728" indent="0">
              <a:spcAft>
                <a:spcPts val="1200"/>
              </a:spcAft>
              <a:buClr>
                <a:schemeClr val="tx2"/>
              </a:buClr>
              <a:buNone/>
            </a:pPr>
            <a:r>
              <a:rPr lang="en-US" sz="2000" cap="small" dirty="0">
                <a:solidFill>
                  <a:schemeClr val="tx2"/>
                </a:solidFill>
              </a:rPr>
              <a:t>	</a:t>
            </a:r>
            <a:r>
              <a:rPr lang="en-US" sz="2000" cap="small" dirty="0">
                <a:solidFill>
                  <a:schemeClr val="tx2"/>
                </a:solidFill>
              </a:rPr>
              <a:t>- loops</a:t>
            </a:r>
          </a:p>
          <a:p>
            <a:pPr marL="109728" indent="0">
              <a:spcAft>
                <a:spcPts val="1200"/>
              </a:spcAft>
              <a:buClr>
                <a:schemeClr val="tx2"/>
              </a:buClr>
              <a:buNone/>
            </a:pPr>
            <a:endParaRPr lang="en-US" sz="2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Regulator Stations</a:t>
            </a:r>
          </a:p>
          <a:p>
            <a:pPr marL="109728" indent="0">
              <a:spcAft>
                <a:spcPts val="1200"/>
              </a:spcAft>
              <a:buClr>
                <a:schemeClr val="tx2"/>
              </a:buClr>
              <a:buNone/>
            </a:pPr>
            <a:endParaRPr lang="en-US" sz="4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Compressors</a:t>
            </a:r>
            <a:endParaRPr lang="en-US" sz="2000" cap="small" dirty="0">
              <a:solidFill>
                <a:schemeClr val="tx2"/>
              </a:solidFill>
            </a:endParaRPr>
          </a:p>
        </p:txBody>
      </p:sp>
      <p:sp>
        <p:nvSpPr>
          <p:cNvPr id="6" name="Title 1"/>
          <p:cNvSpPr>
            <a:spLocks noGrp="1"/>
          </p:cNvSpPr>
          <p:nvPr>
            <p:ph type="title"/>
          </p:nvPr>
        </p:nvSpPr>
        <p:spPr>
          <a:xfrm>
            <a:off x="1981200" y="1143000"/>
            <a:ext cx="8229600" cy="762000"/>
          </a:xfrm>
        </p:spPr>
        <p:txBody>
          <a:bodyPr>
            <a:normAutofit/>
          </a:bodyPr>
          <a:lstStyle/>
          <a:p>
            <a:pPr algn="ctr"/>
            <a:r>
              <a:rPr lang="en-US" sz="3200" cap="small" dirty="0">
                <a:latin typeface="+mn-lt"/>
              </a:rPr>
              <a:t>Capacity Enhancement Options</a:t>
            </a:r>
            <a:endParaRPr lang="en-US" sz="3200" cap="small" dirty="0">
              <a:latin typeface="+mn-lt"/>
            </a:endParaRPr>
          </a:p>
        </p:txBody>
      </p:sp>
      <p:sp>
        <p:nvSpPr>
          <p:cNvPr id="2" name="Slide Number Placeholder 1"/>
          <p:cNvSpPr>
            <a:spLocks noGrp="1"/>
          </p:cNvSpPr>
          <p:nvPr>
            <p:ph type="sldNum" sz="quarter" idx="12"/>
          </p:nvPr>
        </p:nvSpPr>
        <p:spPr/>
        <p:txBody>
          <a:bodyPr/>
          <a:lstStyle/>
          <a:p>
            <a:fld id="{CFC7651E-B4BE-4A93-B9C9-586D74789E66}" type="slidenum">
              <a:rPr lang="en-US" smtClean="0"/>
              <a:t>23</a:t>
            </a:fld>
            <a:endParaRPr lang="en-US"/>
          </a:p>
        </p:txBody>
      </p:sp>
    </p:spTree>
    <p:extLst>
      <p:ext uri="{BB962C8B-B14F-4D97-AF65-F5344CB8AC3E}">
        <p14:creationId xmlns:p14="http://schemas.microsoft.com/office/powerpoint/2010/main" val="1586977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cap="small" dirty="0" smtClean="0">
                <a:latin typeface="+mn-lt"/>
              </a:rPr>
              <a:t>Pipe Enhancements</a:t>
            </a:r>
            <a:endParaRPr lang="en-US" cap="small" dirty="0">
              <a:latin typeface="+mn-lt"/>
            </a:endParaRPr>
          </a:p>
        </p:txBody>
      </p:sp>
      <p:sp>
        <p:nvSpPr>
          <p:cNvPr id="6" name="Text Placeholder 5"/>
          <p:cNvSpPr>
            <a:spLocks noGrp="1"/>
          </p:cNvSpPr>
          <p:nvPr>
            <p:ph type="body" idx="1"/>
          </p:nvPr>
        </p:nvSpPr>
        <p:spPr/>
        <p:txBody>
          <a:bodyPr/>
          <a:lstStyle/>
          <a:p>
            <a:pPr>
              <a:buClr>
                <a:schemeClr val="tx2"/>
              </a:buClr>
            </a:pPr>
            <a:r>
              <a:rPr lang="en-US" cap="small" dirty="0" smtClean="0">
                <a:solidFill>
                  <a:schemeClr val="tx2"/>
                </a:solidFill>
              </a:rPr>
              <a:t>Pros</a:t>
            </a:r>
            <a:endParaRPr lang="en-US" cap="small" dirty="0">
              <a:solidFill>
                <a:schemeClr val="tx2"/>
              </a:solidFill>
            </a:endParaRPr>
          </a:p>
        </p:txBody>
      </p:sp>
      <p:sp>
        <p:nvSpPr>
          <p:cNvPr id="3" name="Content Placeholder 2"/>
          <p:cNvSpPr>
            <a:spLocks noGrp="1"/>
          </p:cNvSpPr>
          <p:nvPr>
            <p:ph sz="quarter" idx="2"/>
          </p:nvPr>
        </p:nvSpPr>
        <p:spPr>
          <a:xfrm>
            <a:off x="2057400" y="2743200"/>
            <a:ext cx="4041648" cy="3886200"/>
          </a:xfrm>
        </p:spPr>
        <p:txBody>
          <a:bodyPr>
            <a:normAutofit/>
          </a:bodyPr>
          <a:lstStyle/>
          <a:p>
            <a:pPr>
              <a:spcAft>
                <a:spcPts val="1200"/>
              </a:spcAft>
              <a:buClr>
                <a:schemeClr val="tx2"/>
              </a:buClr>
              <a:buFont typeface="Wingdings" panose="05000000000000000000" pitchFamily="2" charset="2"/>
              <a:buChar char="Ø"/>
            </a:pPr>
            <a:r>
              <a:rPr lang="en-US" cap="small" dirty="0">
                <a:solidFill>
                  <a:schemeClr val="tx2"/>
                </a:solidFill>
              </a:rPr>
              <a:t>Reliable capacity</a:t>
            </a:r>
          </a:p>
          <a:p>
            <a:pPr>
              <a:spcAft>
                <a:spcPts val="1200"/>
              </a:spcAft>
              <a:buClr>
                <a:schemeClr val="tx2"/>
              </a:buClr>
              <a:buFont typeface="Wingdings" panose="05000000000000000000" pitchFamily="2" charset="2"/>
              <a:buChar char="Ø"/>
            </a:pPr>
            <a:r>
              <a:rPr lang="en-US" cap="small" dirty="0" smtClean="0">
                <a:solidFill>
                  <a:schemeClr val="tx2"/>
                </a:solidFill>
              </a:rPr>
              <a:t>Low maintenance</a:t>
            </a:r>
          </a:p>
          <a:p>
            <a:pPr>
              <a:spcAft>
                <a:spcPts val="1200"/>
              </a:spcAft>
              <a:buClr>
                <a:schemeClr val="tx2"/>
              </a:buClr>
              <a:buFont typeface="Wingdings" panose="05000000000000000000" pitchFamily="2" charset="2"/>
              <a:buChar char="Ø"/>
            </a:pPr>
            <a:r>
              <a:rPr lang="en-US" cap="small" dirty="0" smtClean="0">
                <a:solidFill>
                  <a:schemeClr val="tx2"/>
                </a:solidFill>
              </a:rPr>
              <a:t>Permanent </a:t>
            </a:r>
            <a:endParaRPr lang="en-US" sz="2000" cap="small" dirty="0">
              <a:solidFill>
                <a:schemeClr val="tx2"/>
              </a:solidFill>
            </a:endParaRPr>
          </a:p>
        </p:txBody>
      </p:sp>
      <p:sp>
        <p:nvSpPr>
          <p:cNvPr id="8" name="Content Placeholder 7"/>
          <p:cNvSpPr>
            <a:spLocks noGrp="1"/>
          </p:cNvSpPr>
          <p:nvPr>
            <p:ph sz="quarter" idx="4"/>
          </p:nvPr>
        </p:nvSpPr>
        <p:spPr>
          <a:xfrm>
            <a:off x="6248401" y="2743200"/>
            <a:ext cx="4041775" cy="3886200"/>
          </a:xfrm>
        </p:spPr>
        <p:txBody>
          <a:bodyPr/>
          <a:lstStyle/>
          <a:p>
            <a:pPr>
              <a:spcAft>
                <a:spcPts val="1200"/>
              </a:spcAft>
              <a:buClr>
                <a:schemeClr val="tx2"/>
              </a:buClr>
              <a:buFont typeface="Wingdings" panose="05000000000000000000" pitchFamily="2" charset="2"/>
              <a:buChar char="Ø"/>
            </a:pPr>
            <a:r>
              <a:rPr lang="en-US" cap="small" dirty="0" smtClean="0"/>
              <a:t>Can be expensive</a:t>
            </a:r>
          </a:p>
          <a:p>
            <a:pPr>
              <a:spcAft>
                <a:spcPts val="1200"/>
              </a:spcAft>
              <a:buClr>
                <a:schemeClr val="tx2"/>
              </a:buClr>
              <a:buFont typeface="Wingdings" panose="05000000000000000000" pitchFamily="2" charset="2"/>
              <a:buChar char="Ø"/>
            </a:pPr>
            <a:r>
              <a:rPr lang="en-US" cap="small" dirty="0" smtClean="0"/>
              <a:t>Potential land acquisition/permitting issues</a:t>
            </a:r>
          </a:p>
          <a:p>
            <a:pPr marL="109728" indent="0">
              <a:buClr>
                <a:schemeClr val="tx2"/>
              </a:buClr>
              <a:buNone/>
            </a:pPr>
            <a:endParaRPr lang="en-US" cap="small" dirty="0"/>
          </a:p>
        </p:txBody>
      </p:sp>
      <p:sp>
        <p:nvSpPr>
          <p:cNvPr id="9" name="Text Placeholder 8"/>
          <p:cNvSpPr>
            <a:spLocks noGrp="1"/>
          </p:cNvSpPr>
          <p:nvPr>
            <p:ph type="body" sz="half" idx="3"/>
          </p:nvPr>
        </p:nvSpPr>
        <p:spPr/>
        <p:txBody>
          <a:bodyPr/>
          <a:lstStyle/>
          <a:p>
            <a:pPr>
              <a:buClr>
                <a:schemeClr val="tx2"/>
              </a:buClr>
            </a:pPr>
            <a:r>
              <a:rPr lang="en-US" cap="small" dirty="0" smtClean="0"/>
              <a:t>Cons</a:t>
            </a:r>
            <a:endParaRPr lang="en-US" cap="small" dirty="0"/>
          </a:p>
        </p:txBody>
      </p:sp>
      <p:sp>
        <p:nvSpPr>
          <p:cNvPr id="5" name="Slide Number Placeholder 4"/>
          <p:cNvSpPr>
            <a:spLocks noGrp="1"/>
          </p:cNvSpPr>
          <p:nvPr>
            <p:ph type="sldNum" sz="quarter" idx="12"/>
          </p:nvPr>
        </p:nvSpPr>
        <p:spPr/>
        <p:txBody>
          <a:bodyPr/>
          <a:lstStyle/>
          <a:p>
            <a:fld id="{CFC7651E-B4BE-4A93-B9C9-586D74789E66}" type="slidenum">
              <a:rPr lang="en-US" smtClean="0"/>
              <a:t>24</a:t>
            </a:fld>
            <a:endParaRPr lang="en-US"/>
          </a:p>
        </p:txBody>
      </p:sp>
    </p:spTree>
    <p:extLst>
      <p:ext uri="{BB962C8B-B14F-4D97-AF65-F5344CB8AC3E}">
        <p14:creationId xmlns:p14="http://schemas.microsoft.com/office/powerpoint/2010/main" val="1149756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cap="small" dirty="0" smtClean="0">
                <a:latin typeface="+mn-lt"/>
              </a:rPr>
              <a:t>Reg Station Upgrades/Installs</a:t>
            </a:r>
            <a:endParaRPr lang="en-US" cap="small" dirty="0">
              <a:latin typeface="+mn-lt"/>
            </a:endParaRPr>
          </a:p>
        </p:txBody>
      </p:sp>
      <p:sp>
        <p:nvSpPr>
          <p:cNvPr id="6" name="Text Placeholder 5"/>
          <p:cNvSpPr>
            <a:spLocks noGrp="1"/>
          </p:cNvSpPr>
          <p:nvPr>
            <p:ph type="body" idx="1"/>
          </p:nvPr>
        </p:nvSpPr>
        <p:spPr/>
        <p:txBody>
          <a:bodyPr/>
          <a:lstStyle/>
          <a:p>
            <a:pPr>
              <a:buClr>
                <a:schemeClr val="tx2"/>
              </a:buClr>
            </a:pPr>
            <a:r>
              <a:rPr lang="en-US" cap="small" dirty="0" smtClean="0">
                <a:solidFill>
                  <a:schemeClr val="tx2"/>
                </a:solidFill>
              </a:rPr>
              <a:t>Pros</a:t>
            </a:r>
            <a:endParaRPr lang="en-US" cap="small" dirty="0">
              <a:solidFill>
                <a:schemeClr val="tx2"/>
              </a:solidFill>
            </a:endParaRPr>
          </a:p>
        </p:txBody>
      </p:sp>
      <p:sp>
        <p:nvSpPr>
          <p:cNvPr id="3" name="Content Placeholder 2"/>
          <p:cNvSpPr>
            <a:spLocks noGrp="1"/>
          </p:cNvSpPr>
          <p:nvPr>
            <p:ph sz="quarter" idx="2"/>
          </p:nvPr>
        </p:nvSpPr>
        <p:spPr/>
        <p:txBody>
          <a:bodyPr>
            <a:normAutofit/>
          </a:bodyPr>
          <a:lstStyle/>
          <a:p>
            <a:pPr>
              <a:spcAft>
                <a:spcPts val="1200"/>
              </a:spcAft>
              <a:buClr>
                <a:schemeClr val="tx2"/>
              </a:buClr>
              <a:buFont typeface="Wingdings" panose="05000000000000000000" pitchFamily="2" charset="2"/>
              <a:buChar char="Ø"/>
            </a:pPr>
            <a:r>
              <a:rPr lang="en-US" cap="small" dirty="0" smtClean="0">
                <a:solidFill>
                  <a:schemeClr val="tx2"/>
                </a:solidFill>
              </a:rPr>
              <a:t>Adds source pressure to alternate system location</a:t>
            </a:r>
          </a:p>
          <a:p>
            <a:pPr>
              <a:spcAft>
                <a:spcPts val="1200"/>
              </a:spcAft>
              <a:buClr>
                <a:schemeClr val="tx2"/>
              </a:buClr>
              <a:buFont typeface="Wingdings" panose="05000000000000000000" pitchFamily="2" charset="2"/>
              <a:buChar char="Ø"/>
            </a:pPr>
            <a:r>
              <a:rPr lang="en-US" cap="small" dirty="0" smtClean="0">
                <a:solidFill>
                  <a:schemeClr val="tx2"/>
                </a:solidFill>
              </a:rPr>
              <a:t>Increases flow control</a:t>
            </a:r>
          </a:p>
          <a:p>
            <a:pPr>
              <a:spcAft>
                <a:spcPts val="1200"/>
              </a:spcAft>
              <a:buClr>
                <a:schemeClr val="tx2"/>
              </a:buClr>
              <a:buFont typeface="Wingdings" panose="05000000000000000000" pitchFamily="2" charset="2"/>
              <a:buChar char="Ø"/>
            </a:pPr>
            <a:r>
              <a:rPr lang="en-US" cap="small" dirty="0" smtClean="0">
                <a:solidFill>
                  <a:schemeClr val="tx2"/>
                </a:solidFill>
              </a:rPr>
              <a:t>Increases pressure control </a:t>
            </a:r>
          </a:p>
          <a:p>
            <a:pPr>
              <a:spcAft>
                <a:spcPts val="1200"/>
              </a:spcAft>
              <a:buClr>
                <a:schemeClr val="tx2"/>
              </a:buClr>
              <a:buFont typeface="Wingdings" panose="05000000000000000000" pitchFamily="2" charset="2"/>
              <a:buChar char="Ø"/>
            </a:pPr>
            <a:endParaRPr lang="en-US" sz="2000" cap="small" dirty="0">
              <a:solidFill>
                <a:schemeClr val="tx2"/>
              </a:solidFill>
            </a:endParaRPr>
          </a:p>
        </p:txBody>
      </p:sp>
      <p:sp>
        <p:nvSpPr>
          <p:cNvPr id="8" name="Content Placeholder 7"/>
          <p:cNvSpPr>
            <a:spLocks noGrp="1"/>
          </p:cNvSpPr>
          <p:nvPr>
            <p:ph sz="quarter" idx="4"/>
          </p:nvPr>
        </p:nvSpPr>
        <p:spPr/>
        <p:txBody>
          <a:bodyPr>
            <a:normAutofit/>
          </a:bodyPr>
          <a:lstStyle/>
          <a:p>
            <a:pPr>
              <a:spcAft>
                <a:spcPts val="1200"/>
              </a:spcAft>
              <a:buClr>
                <a:schemeClr val="tx2"/>
              </a:buClr>
              <a:buFont typeface="Wingdings" panose="05000000000000000000" pitchFamily="2" charset="2"/>
              <a:buChar char="Ø"/>
            </a:pPr>
            <a:r>
              <a:rPr lang="en-US" cap="small" dirty="0">
                <a:solidFill>
                  <a:schemeClr val="tx2"/>
                </a:solidFill>
              </a:rPr>
              <a:t>Long term regulator and valve maintenance</a:t>
            </a:r>
          </a:p>
          <a:p>
            <a:pPr>
              <a:spcAft>
                <a:spcPts val="1200"/>
              </a:spcAft>
              <a:buClr>
                <a:schemeClr val="tx2"/>
              </a:buClr>
              <a:buFont typeface="Wingdings" panose="05000000000000000000" pitchFamily="2" charset="2"/>
              <a:buChar char="Ø"/>
            </a:pPr>
            <a:r>
              <a:rPr lang="en-US" cap="small" dirty="0">
                <a:solidFill>
                  <a:schemeClr val="tx2"/>
                </a:solidFill>
              </a:rPr>
              <a:t>High installation/fabrication costs</a:t>
            </a:r>
          </a:p>
          <a:p>
            <a:pPr>
              <a:spcAft>
                <a:spcPts val="1200"/>
              </a:spcAft>
              <a:buClr>
                <a:schemeClr val="tx2"/>
              </a:buClr>
              <a:buFont typeface="Wingdings" panose="05000000000000000000" pitchFamily="2" charset="2"/>
              <a:buChar char="Ø"/>
            </a:pPr>
            <a:r>
              <a:rPr lang="en-US" cap="small" dirty="0">
                <a:solidFill>
                  <a:schemeClr val="tx2"/>
                </a:solidFill>
              </a:rPr>
              <a:t>Potential land acquisition issues</a:t>
            </a:r>
          </a:p>
          <a:p>
            <a:pPr>
              <a:spcAft>
                <a:spcPts val="1200"/>
              </a:spcAft>
              <a:buClr>
                <a:schemeClr val="tx2"/>
              </a:buClr>
              <a:buFont typeface="Wingdings" panose="05000000000000000000" pitchFamily="2" charset="2"/>
              <a:buChar char="Ø"/>
            </a:pPr>
            <a:endParaRPr lang="en-US" cap="small" dirty="0">
              <a:solidFill>
                <a:schemeClr val="tx2"/>
              </a:solidFill>
            </a:endParaRPr>
          </a:p>
        </p:txBody>
      </p:sp>
      <p:sp>
        <p:nvSpPr>
          <p:cNvPr id="9" name="Text Placeholder 8"/>
          <p:cNvSpPr>
            <a:spLocks noGrp="1"/>
          </p:cNvSpPr>
          <p:nvPr>
            <p:ph type="body" sz="half" idx="3"/>
          </p:nvPr>
        </p:nvSpPr>
        <p:spPr/>
        <p:txBody>
          <a:bodyPr>
            <a:normAutofit/>
          </a:bodyPr>
          <a:lstStyle/>
          <a:p>
            <a:pPr>
              <a:buClr>
                <a:schemeClr val="tx2"/>
              </a:buClr>
            </a:pPr>
            <a:r>
              <a:rPr lang="en-US" cap="small" dirty="0">
                <a:solidFill>
                  <a:schemeClr val="tx2"/>
                </a:solidFill>
              </a:rPr>
              <a:t>Cons</a:t>
            </a:r>
          </a:p>
        </p:txBody>
      </p:sp>
      <p:sp>
        <p:nvSpPr>
          <p:cNvPr id="5" name="Slide Number Placeholder 4"/>
          <p:cNvSpPr>
            <a:spLocks noGrp="1"/>
          </p:cNvSpPr>
          <p:nvPr>
            <p:ph type="sldNum" sz="quarter" idx="12"/>
          </p:nvPr>
        </p:nvSpPr>
        <p:spPr/>
        <p:txBody>
          <a:bodyPr/>
          <a:lstStyle/>
          <a:p>
            <a:fld id="{CFC7651E-B4BE-4A93-B9C9-586D74789E66}" type="slidenum">
              <a:rPr lang="en-US" smtClean="0"/>
              <a:t>25</a:t>
            </a:fld>
            <a:endParaRPr lang="en-US"/>
          </a:p>
        </p:txBody>
      </p:sp>
    </p:spTree>
    <p:extLst>
      <p:ext uri="{BB962C8B-B14F-4D97-AF65-F5344CB8AC3E}">
        <p14:creationId xmlns:p14="http://schemas.microsoft.com/office/powerpoint/2010/main" val="17855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p:cTn id="28"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p:cTn id="35"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 calcmode="lin" valueType="num">
                                      <p:cBhvr>
                                        <p:cTn id="42"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888" y="611315"/>
            <a:ext cx="8382000" cy="1069848"/>
          </a:xfrm>
        </p:spPr>
        <p:txBody>
          <a:bodyPr>
            <a:normAutofit/>
          </a:bodyPr>
          <a:lstStyle/>
          <a:p>
            <a:pPr algn="ctr"/>
            <a:r>
              <a:rPr lang="en-US" cap="small" dirty="0" smtClean="0">
                <a:latin typeface="+mn-lt"/>
              </a:rPr>
              <a:t>Compressor Stations</a:t>
            </a:r>
            <a:endParaRPr lang="en-US" cap="small" dirty="0">
              <a:latin typeface="+mn-lt"/>
            </a:endParaRPr>
          </a:p>
        </p:txBody>
      </p:sp>
      <p:sp>
        <p:nvSpPr>
          <p:cNvPr id="6" name="Text Placeholder 5"/>
          <p:cNvSpPr>
            <a:spLocks noGrp="1"/>
          </p:cNvSpPr>
          <p:nvPr>
            <p:ph type="body" idx="1"/>
          </p:nvPr>
        </p:nvSpPr>
        <p:spPr/>
        <p:txBody>
          <a:bodyPr/>
          <a:lstStyle/>
          <a:p>
            <a:pPr>
              <a:buClr>
                <a:schemeClr val="tx2"/>
              </a:buClr>
            </a:pPr>
            <a:r>
              <a:rPr lang="en-US" cap="small" dirty="0" smtClean="0">
                <a:solidFill>
                  <a:schemeClr val="tx2"/>
                </a:solidFill>
              </a:rPr>
              <a:t>Pros</a:t>
            </a:r>
            <a:endParaRPr lang="en-US" cap="small" dirty="0">
              <a:solidFill>
                <a:schemeClr val="tx2"/>
              </a:solidFill>
            </a:endParaRPr>
          </a:p>
        </p:txBody>
      </p:sp>
      <p:sp>
        <p:nvSpPr>
          <p:cNvPr id="3" name="Content Placeholder 2"/>
          <p:cNvSpPr>
            <a:spLocks noGrp="1"/>
          </p:cNvSpPr>
          <p:nvPr>
            <p:ph sz="quarter" idx="2"/>
          </p:nvPr>
        </p:nvSpPr>
        <p:spPr/>
        <p:txBody>
          <a:bodyPr>
            <a:normAutofit/>
          </a:bodyPr>
          <a:lstStyle/>
          <a:p>
            <a:pPr>
              <a:spcAft>
                <a:spcPts val="1200"/>
              </a:spcAft>
              <a:buClr>
                <a:schemeClr val="tx2"/>
              </a:buClr>
              <a:buFont typeface="Wingdings" panose="05000000000000000000" pitchFamily="2" charset="2"/>
              <a:buChar char="Ø"/>
            </a:pPr>
            <a:r>
              <a:rPr lang="en-US" cap="small" dirty="0" smtClean="0">
                <a:solidFill>
                  <a:schemeClr val="tx2"/>
                </a:solidFill>
              </a:rPr>
              <a:t>Adding capacity at lower initial cost</a:t>
            </a:r>
          </a:p>
          <a:p>
            <a:pPr>
              <a:spcAft>
                <a:spcPts val="1200"/>
              </a:spcAft>
              <a:buClr>
                <a:schemeClr val="tx2"/>
              </a:buClr>
              <a:buFont typeface="Wingdings" panose="05000000000000000000" pitchFamily="2" charset="2"/>
              <a:buChar char="Ø"/>
            </a:pPr>
            <a:r>
              <a:rPr lang="en-US" cap="small" dirty="0">
                <a:solidFill>
                  <a:schemeClr val="tx2"/>
                </a:solidFill>
              </a:rPr>
              <a:t>Less land required</a:t>
            </a:r>
          </a:p>
          <a:p>
            <a:pPr>
              <a:spcAft>
                <a:spcPts val="1200"/>
              </a:spcAft>
              <a:buClr>
                <a:schemeClr val="tx2"/>
              </a:buClr>
              <a:buFont typeface="Wingdings" panose="05000000000000000000" pitchFamily="2" charset="2"/>
              <a:buChar char="Ø"/>
            </a:pPr>
            <a:r>
              <a:rPr lang="en-US" cap="small" dirty="0" smtClean="0">
                <a:solidFill>
                  <a:schemeClr val="tx2"/>
                </a:solidFill>
              </a:rPr>
              <a:t>Situational operation</a:t>
            </a:r>
            <a:endParaRPr lang="en-US" sz="2000" cap="small" dirty="0">
              <a:solidFill>
                <a:schemeClr val="tx2"/>
              </a:solidFill>
            </a:endParaRPr>
          </a:p>
        </p:txBody>
      </p:sp>
      <p:sp>
        <p:nvSpPr>
          <p:cNvPr id="8" name="Content Placeholder 7"/>
          <p:cNvSpPr>
            <a:spLocks noGrp="1"/>
          </p:cNvSpPr>
          <p:nvPr>
            <p:ph sz="quarter" idx="4"/>
          </p:nvPr>
        </p:nvSpPr>
        <p:spPr/>
        <p:txBody>
          <a:bodyPr/>
          <a:lstStyle/>
          <a:p>
            <a:pPr>
              <a:spcAft>
                <a:spcPts val="1200"/>
              </a:spcAft>
              <a:buClr>
                <a:schemeClr val="tx2"/>
              </a:buClr>
              <a:buFont typeface="Wingdings" panose="05000000000000000000" pitchFamily="2" charset="2"/>
              <a:buChar char="Ø"/>
            </a:pPr>
            <a:r>
              <a:rPr lang="en-US" cap="small" dirty="0">
                <a:solidFill>
                  <a:schemeClr val="tx2"/>
                </a:solidFill>
              </a:rPr>
              <a:t>Continuous maintenance/training</a:t>
            </a:r>
          </a:p>
          <a:p>
            <a:pPr>
              <a:spcAft>
                <a:spcPts val="1200"/>
              </a:spcAft>
              <a:buClr>
                <a:schemeClr val="tx2"/>
              </a:buClr>
              <a:buFont typeface="Wingdings" panose="05000000000000000000" pitchFamily="2" charset="2"/>
              <a:buChar char="Ø"/>
            </a:pPr>
            <a:r>
              <a:rPr lang="en-US" cap="small" dirty="0">
                <a:solidFill>
                  <a:schemeClr val="tx2"/>
                </a:solidFill>
              </a:rPr>
              <a:t>Cost of fuel consumption</a:t>
            </a:r>
          </a:p>
          <a:p>
            <a:pPr>
              <a:spcAft>
                <a:spcPts val="1200"/>
              </a:spcAft>
              <a:buClr>
                <a:schemeClr val="tx2"/>
              </a:buClr>
              <a:buFont typeface="Wingdings" panose="05000000000000000000" pitchFamily="2" charset="2"/>
              <a:buChar char="Ø"/>
            </a:pPr>
            <a:r>
              <a:rPr lang="en-US" cap="small" dirty="0">
                <a:solidFill>
                  <a:schemeClr val="tx2"/>
                </a:solidFill>
              </a:rPr>
              <a:t>Emissions/permitting</a:t>
            </a:r>
          </a:p>
          <a:p>
            <a:pPr>
              <a:spcAft>
                <a:spcPts val="1200"/>
              </a:spcAft>
              <a:buClr>
                <a:schemeClr val="tx2"/>
              </a:buClr>
              <a:buFont typeface="Wingdings" panose="05000000000000000000" pitchFamily="2" charset="2"/>
              <a:buChar char="Ø"/>
            </a:pPr>
            <a:r>
              <a:rPr lang="en-US" cap="small" dirty="0">
                <a:solidFill>
                  <a:schemeClr val="tx2"/>
                </a:solidFill>
              </a:rPr>
              <a:t>Beneficial only on transmission type lines</a:t>
            </a:r>
          </a:p>
          <a:p>
            <a:pPr>
              <a:buClr>
                <a:schemeClr val="tx2"/>
              </a:buClr>
              <a:buFont typeface="Wingdings" panose="05000000000000000000" pitchFamily="2" charset="2"/>
              <a:buChar char="Ø"/>
            </a:pPr>
            <a:endParaRPr lang="en-US" cap="small" dirty="0" smtClean="0"/>
          </a:p>
        </p:txBody>
      </p:sp>
      <p:sp>
        <p:nvSpPr>
          <p:cNvPr id="9" name="Text Placeholder 8"/>
          <p:cNvSpPr>
            <a:spLocks noGrp="1"/>
          </p:cNvSpPr>
          <p:nvPr>
            <p:ph type="body" sz="half" idx="3"/>
          </p:nvPr>
        </p:nvSpPr>
        <p:spPr/>
        <p:txBody>
          <a:bodyPr>
            <a:normAutofit/>
          </a:bodyPr>
          <a:lstStyle/>
          <a:p>
            <a:pPr>
              <a:buClr>
                <a:schemeClr val="tx2"/>
              </a:buClr>
            </a:pPr>
            <a:r>
              <a:rPr lang="en-US" cap="small" dirty="0">
                <a:solidFill>
                  <a:schemeClr val="tx2"/>
                </a:solidFill>
              </a:rPr>
              <a:t>Cons</a:t>
            </a:r>
            <a:endParaRPr lang="en-US" cap="small" dirty="0">
              <a:solidFill>
                <a:schemeClr val="tx2"/>
              </a:solidFill>
            </a:endParaRPr>
          </a:p>
        </p:txBody>
      </p:sp>
      <p:sp>
        <p:nvSpPr>
          <p:cNvPr id="5" name="Slide Number Placeholder 4"/>
          <p:cNvSpPr>
            <a:spLocks noGrp="1"/>
          </p:cNvSpPr>
          <p:nvPr>
            <p:ph type="sldNum" sz="quarter" idx="12"/>
          </p:nvPr>
        </p:nvSpPr>
        <p:spPr/>
        <p:txBody>
          <a:bodyPr/>
          <a:lstStyle/>
          <a:p>
            <a:fld id="{CFC7651E-B4BE-4A93-B9C9-586D74789E66}" type="slidenum">
              <a:rPr lang="en-US" smtClean="0"/>
              <a:t>26</a:t>
            </a:fld>
            <a:endParaRPr lang="en-US"/>
          </a:p>
        </p:txBody>
      </p:sp>
    </p:spTree>
    <p:extLst>
      <p:ext uri="{BB962C8B-B14F-4D97-AF65-F5344CB8AC3E}">
        <p14:creationId xmlns:p14="http://schemas.microsoft.com/office/powerpoint/2010/main" val="2767226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8229600" cy="762000"/>
          </a:xfrm>
        </p:spPr>
        <p:txBody>
          <a:bodyPr>
            <a:normAutofit/>
          </a:bodyPr>
          <a:lstStyle/>
          <a:p>
            <a:pPr algn="ctr"/>
            <a:r>
              <a:rPr lang="en-US" cap="small" dirty="0" smtClean="0">
                <a:latin typeface="+mn-lt"/>
              </a:rPr>
              <a:t>Synergi</a:t>
            </a:r>
            <a:endParaRPr lang="en-US" cap="small" dirty="0">
              <a:latin typeface="+mn-lt"/>
            </a:endParaRPr>
          </a:p>
        </p:txBody>
      </p:sp>
      <p:sp>
        <p:nvSpPr>
          <p:cNvPr id="3" name="Content Placeholder 2"/>
          <p:cNvSpPr>
            <a:spLocks noGrp="1"/>
          </p:cNvSpPr>
          <p:nvPr>
            <p:ph idx="1"/>
          </p:nvPr>
        </p:nvSpPr>
        <p:spPr>
          <a:xfrm>
            <a:off x="2133600" y="12954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Low pressure scenario</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337" y="1766383"/>
            <a:ext cx="5703163" cy="47628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222" y="1770977"/>
            <a:ext cx="1945368" cy="1741784"/>
          </a:xfrm>
          <a:prstGeom prst="rect">
            <a:avLst/>
          </a:prstGeom>
        </p:spPr>
      </p:pic>
      <p:sp>
        <p:nvSpPr>
          <p:cNvPr id="7" name="Content Placeholder 2"/>
          <p:cNvSpPr txBox="1">
            <a:spLocks/>
          </p:cNvSpPr>
          <p:nvPr/>
        </p:nvSpPr>
        <p:spPr>
          <a:xfrm>
            <a:off x="7834990" y="4104124"/>
            <a:ext cx="2759290" cy="1839477"/>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a:spcAft>
                <a:spcPts val="1200"/>
              </a:spcAft>
              <a:buClr>
                <a:schemeClr val="tx2"/>
              </a:buClr>
              <a:buFont typeface="Wingdings" panose="05000000000000000000" pitchFamily="2" charset="2"/>
              <a:buChar char="Ø"/>
            </a:pPr>
            <a:r>
              <a:rPr lang="en-US" sz="2000" cap="small" dirty="0">
                <a:solidFill>
                  <a:schemeClr val="tx2"/>
                </a:solidFill>
              </a:rPr>
              <a:t>Compressor station infeasible</a:t>
            </a:r>
          </a:p>
          <a:p>
            <a:pPr>
              <a:spcAft>
                <a:spcPts val="1200"/>
              </a:spcAft>
              <a:buClr>
                <a:schemeClr val="tx2"/>
              </a:buClr>
              <a:buFont typeface="Wingdings" panose="05000000000000000000" pitchFamily="2" charset="2"/>
              <a:buChar char="Ø"/>
            </a:pPr>
            <a:r>
              <a:rPr lang="en-US" sz="2000" cap="small" dirty="0">
                <a:solidFill>
                  <a:schemeClr val="tx2"/>
                </a:solidFill>
              </a:rPr>
              <a:t>Other Solutions?</a:t>
            </a:r>
          </a:p>
          <a:p>
            <a:pPr>
              <a:spcAft>
                <a:spcPts val="1200"/>
              </a:spcAft>
              <a:buClr>
                <a:schemeClr val="tx2"/>
              </a:buClr>
              <a:buFont typeface="Wingdings" panose="05000000000000000000" pitchFamily="2" charset="2"/>
              <a:buChar char="Ø"/>
            </a:pPr>
            <a:endParaRPr lang="en-US" sz="2000" cap="small" dirty="0">
              <a:solidFill>
                <a:schemeClr val="tx2"/>
              </a:solidFill>
            </a:endParaRPr>
          </a:p>
        </p:txBody>
      </p:sp>
      <p:sp>
        <p:nvSpPr>
          <p:cNvPr id="8" name="Oval 7"/>
          <p:cNvSpPr/>
          <p:nvPr/>
        </p:nvSpPr>
        <p:spPr>
          <a:xfrm>
            <a:off x="5587867" y="3442964"/>
            <a:ext cx="268906" cy="304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54691" y="3826259"/>
            <a:ext cx="264494" cy="304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188593" y="4574807"/>
            <a:ext cx="678223" cy="19050"/>
          </a:xfrm>
          <a:prstGeom prst="line">
            <a:avLst/>
          </a:prstGeom>
          <a:ln w="38100">
            <a:solidFill>
              <a:srgbClr val="FBA90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6015" y="5638800"/>
            <a:ext cx="378593" cy="0"/>
          </a:xfrm>
          <a:prstGeom prst="line">
            <a:avLst/>
          </a:prstGeom>
          <a:ln w="38100">
            <a:solidFill>
              <a:srgbClr val="FBA905"/>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699665" y="2792385"/>
            <a:ext cx="787203" cy="369332"/>
          </a:xfrm>
          <a:prstGeom prst="rect">
            <a:avLst/>
          </a:prstGeom>
          <a:noFill/>
        </p:spPr>
        <p:txBody>
          <a:bodyPr wrap="none" rtlCol="0">
            <a:spAutoFit/>
          </a:bodyPr>
          <a:lstStyle/>
          <a:p>
            <a:r>
              <a:rPr lang="en-US" b="1" dirty="0">
                <a:solidFill>
                  <a:srgbClr val="FFFF00"/>
                </a:solidFill>
              </a:rPr>
              <a:t>REGS?</a:t>
            </a:r>
            <a:endParaRPr lang="en-US" b="1" dirty="0">
              <a:solidFill>
                <a:srgbClr val="FFFF00"/>
              </a:solidFill>
            </a:endParaRPr>
          </a:p>
        </p:txBody>
      </p:sp>
      <p:sp>
        <p:nvSpPr>
          <p:cNvPr id="36" name="TextBox 35"/>
          <p:cNvSpPr txBox="1"/>
          <p:nvPr/>
        </p:nvSpPr>
        <p:spPr>
          <a:xfrm>
            <a:off x="3962400" y="4741339"/>
            <a:ext cx="712054" cy="369332"/>
          </a:xfrm>
          <a:prstGeom prst="rect">
            <a:avLst/>
          </a:prstGeom>
          <a:noFill/>
        </p:spPr>
        <p:txBody>
          <a:bodyPr wrap="none" rtlCol="0">
            <a:spAutoFit/>
          </a:bodyPr>
          <a:lstStyle/>
          <a:p>
            <a:r>
              <a:rPr lang="en-US" b="1" dirty="0">
                <a:solidFill>
                  <a:srgbClr val="FBA905"/>
                </a:solidFill>
              </a:rPr>
              <a:t>PIPE?</a:t>
            </a:r>
            <a:endParaRPr lang="en-US" b="1" dirty="0">
              <a:solidFill>
                <a:srgbClr val="FBA905"/>
              </a:solidFill>
            </a:endParaRPr>
          </a:p>
        </p:txBody>
      </p:sp>
      <p:sp>
        <p:nvSpPr>
          <p:cNvPr id="4" name="Slide Number Placeholder 3"/>
          <p:cNvSpPr>
            <a:spLocks noGrp="1"/>
          </p:cNvSpPr>
          <p:nvPr>
            <p:ph type="sldNum" sz="quarter" idx="12"/>
          </p:nvPr>
        </p:nvSpPr>
        <p:spPr/>
        <p:txBody>
          <a:bodyPr/>
          <a:lstStyle/>
          <a:p>
            <a:fld id="{CFC7651E-B4BE-4A93-B9C9-586D74789E66}" type="slidenum">
              <a:rPr lang="en-US" smtClean="0"/>
              <a:t>27</a:t>
            </a:fld>
            <a:endParaRPr lang="en-US"/>
          </a:p>
        </p:txBody>
      </p:sp>
    </p:spTree>
    <p:extLst>
      <p:ext uri="{BB962C8B-B14F-4D97-AF65-F5344CB8AC3E}">
        <p14:creationId xmlns:p14="http://schemas.microsoft.com/office/powerpoint/2010/main" val="2790118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 calcmode="lin" valueType="num">
                                      <p:cBhvr>
                                        <p:cTn id="2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animEffect transition="in" filter="fade">
                                      <p:cBhvr>
                                        <p:cTn id="35" dur="1000"/>
                                        <p:tgtEl>
                                          <p:spTgt spid="35">
                                            <p:txEl>
                                              <p:pRg st="0" end="0"/>
                                            </p:txEl>
                                          </p:spTgt>
                                        </p:tgtEl>
                                      </p:cBhvr>
                                    </p:animEffect>
                                    <p:anim calcmode="lin" valueType="num">
                                      <p:cBhvr>
                                        <p:cTn id="36"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6">
                                            <p:txEl>
                                              <p:pRg st="0" end="0"/>
                                            </p:txEl>
                                          </p:spTgt>
                                        </p:tgtEl>
                                        <p:attrNameLst>
                                          <p:attrName>style.visibility</p:attrName>
                                        </p:attrNameLst>
                                      </p:cBhvr>
                                      <p:to>
                                        <p:strVal val="visible"/>
                                      </p:to>
                                    </p:set>
                                    <p:animEffect transition="in" filter="fade">
                                      <p:cBhvr>
                                        <p:cTn id="53" dur="1000"/>
                                        <p:tgtEl>
                                          <p:spTgt spid="36">
                                            <p:txEl>
                                              <p:pRg st="0" end="0"/>
                                            </p:txEl>
                                          </p:spTgt>
                                        </p:tgtEl>
                                      </p:cBhvr>
                                    </p:animEffect>
                                    <p:anim calcmode="lin" valueType="num">
                                      <p:cBhvr>
                                        <p:cTn id="54"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8229600" cy="762000"/>
          </a:xfrm>
        </p:spPr>
        <p:txBody>
          <a:bodyPr>
            <a:normAutofit/>
          </a:bodyPr>
          <a:lstStyle/>
          <a:p>
            <a:pPr algn="ctr"/>
            <a:r>
              <a:rPr lang="en-US" cap="small" dirty="0" smtClean="0">
                <a:latin typeface="+mn-lt"/>
              </a:rPr>
              <a:t>Synergi</a:t>
            </a:r>
            <a:endParaRPr lang="en-US" cap="small" dirty="0">
              <a:latin typeface="+mn-lt"/>
            </a:endParaRPr>
          </a:p>
        </p:txBody>
      </p:sp>
      <p:sp>
        <p:nvSpPr>
          <p:cNvPr id="3" name="Content Placeholder 2"/>
          <p:cNvSpPr>
            <a:spLocks noGrp="1"/>
          </p:cNvSpPr>
          <p:nvPr>
            <p:ph idx="1"/>
          </p:nvPr>
        </p:nvSpPr>
        <p:spPr>
          <a:xfrm>
            <a:off x="2133600" y="13716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Possible solutions – raising reg station set points</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030125"/>
            <a:ext cx="5774356" cy="44964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2029323"/>
            <a:ext cx="1920144" cy="1598390"/>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28</a:t>
            </a:fld>
            <a:endParaRPr lang="en-US"/>
          </a:p>
        </p:txBody>
      </p:sp>
    </p:spTree>
    <p:extLst>
      <p:ext uri="{BB962C8B-B14F-4D97-AF65-F5344CB8AC3E}">
        <p14:creationId xmlns:p14="http://schemas.microsoft.com/office/powerpoint/2010/main" val="1863315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33400"/>
            <a:ext cx="8229600" cy="762000"/>
          </a:xfrm>
        </p:spPr>
        <p:txBody>
          <a:bodyPr>
            <a:normAutofit/>
          </a:bodyPr>
          <a:lstStyle/>
          <a:p>
            <a:pPr algn="ctr"/>
            <a:r>
              <a:rPr lang="en-US" cap="small" dirty="0" smtClean="0">
                <a:latin typeface="+mn-lt"/>
              </a:rPr>
              <a:t>Synergi</a:t>
            </a:r>
            <a:endParaRPr lang="en-US" cap="small" dirty="0">
              <a:latin typeface="+mn-lt"/>
            </a:endParaRPr>
          </a:p>
        </p:txBody>
      </p:sp>
      <p:sp>
        <p:nvSpPr>
          <p:cNvPr id="3" name="Content Placeholder 2"/>
          <p:cNvSpPr>
            <a:spLocks noGrp="1"/>
          </p:cNvSpPr>
          <p:nvPr>
            <p:ph idx="1"/>
          </p:nvPr>
        </p:nvSpPr>
        <p:spPr>
          <a:xfrm>
            <a:off x="2167518" y="1215189"/>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Reinforcement option #1</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828800"/>
            <a:ext cx="6164090" cy="4671314"/>
          </a:xfrm>
          <a:prstGeom prst="rect">
            <a:avLst/>
          </a:prstGeom>
        </p:spPr>
      </p:pic>
      <p:cxnSp>
        <p:nvCxnSpPr>
          <p:cNvPr id="8" name="Straight Connector 7"/>
          <p:cNvCxnSpPr/>
          <p:nvPr/>
        </p:nvCxnSpPr>
        <p:spPr>
          <a:xfrm>
            <a:off x="3962400" y="2743200"/>
            <a:ext cx="3124200" cy="32004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825244" y="2743200"/>
            <a:ext cx="3108956" cy="3048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CFC7651E-B4BE-4A93-B9C9-586D74789E66}" type="slidenum">
              <a:rPr lang="en-US" smtClean="0"/>
              <a:t>29</a:t>
            </a:fld>
            <a:endParaRPr lang="en-US"/>
          </a:p>
        </p:txBody>
      </p:sp>
    </p:spTree>
    <p:extLst>
      <p:ext uri="{BB962C8B-B14F-4D97-AF65-F5344CB8AC3E}">
        <p14:creationId xmlns:p14="http://schemas.microsoft.com/office/powerpoint/2010/main" val="1036052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Cascade’s New IRP Webpage</a:t>
            </a:r>
            <a:endParaRPr lang="en-US" dirty="0"/>
          </a:p>
        </p:txBody>
      </p:sp>
      <p:sp>
        <p:nvSpPr>
          <p:cNvPr id="3" name="Content Placeholder 2"/>
          <p:cNvSpPr>
            <a:spLocks noGrp="1"/>
          </p:cNvSpPr>
          <p:nvPr>
            <p:ph idx="1"/>
          </p:nvPr>
        </p:nvSpPr>
        <p:spPr/>
        <p:txBody>
          <a:bodyPr/>
          <a:lstStyle/>
          <a:p>
            <a:r>
              <a:rPr lang="en-US" dirty="0">
                <a:hlinkClick r:id="rId3"/>
              </a:rPr>
              <a:t>https://</a:t>
            </a:r>
            <a:r>
              <a:rPr lang="en-US" dirty="0" smtClean="0">
                <a:hlinkClick r:id="rId3"/>
              </a:rPr>
              <a:t>www.cngc.com/rates-services/rates-tariffs/integrated-resource-plan</a:t>
            </a:r>
            <a:endParaRPr lang="en-US" dirty="0" smtClean="0"/>
          </a:p>
          <a:p>
            <a:endParaRPr lang="en-US" dirty="0"/>
          </a:p>
        </p:txBody>
      </p:sp>
      <p:pic>
        <p:nvPicPr>
          <p:cNvPr id="6" name="Picture 5"/>
          <p:cNvPicPr>
            <a:picLocks noChangeAspect="1"/>
          </p:cNvPicPr>
          <p:nvPr/>
        </p:nvPicPr>
        <p:blipFill>
          <a:blip r:embed="rId4"/>
          <a:stretch>
            <a:fillRect/>
          </a:stretch>
        </p:blipFill>
        <p:spPr>
          <a:xfrm>
            <a:off x="3324182" y="2836190"/>
            <a:ext cx="5465294" cy="3742276"/>
          </a:xfrm>
          <a:prstGeom prst="rect">
            <a:avLst/>
          </a:prstGeom>
        </p:spPr>
      </p:pic>
      <p:sp>
        <p:nvSpPr>
          <p:cNvPr id="7" name="Slide Number Placeholder 6"/>
          <p:cNvSpPr>
            <a:spLocks noGrp="1"/>
          </p:cNvSpPr>
          <p:nvPr>
            <p:ph type="sldNum" sz="quarter" idx="12"/>
          </p:nvPr>
        </p:nvSpPr>
        <p:spPr/>
        <p:txBody>
          <a:bodyPr/>
          <a:lstStyle/>
          <a:p>
            <a:fld id="{CFC7651E-B4BE-4A93-B9C9-586D74789E66}" type="slidenum">
              <a:rPr lang="en-US" smtClean="0"/>
              <a:t>3</a:t>
            </a:fld>
            <a:endParaRPr lang="en-US"/>
          </a:p>
        </p:txBody>
      </p:sp>
    </p:spTree>
    <p:extLst>
      <p:ext uri="{BB962C8B-B14F-4D97-AF65-F5344CB8AC3E}">
        <p14:creationId xmlns:p14="http://schemas.microsoft.com/office/powerpoint/2010/main" val="24961287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8229600" cy="762000"/>
          </a:xfrm>
        </p:spPr>
        <p:txBody>
          <a:bodyPr>
            <a:normAutofit/>
          </a:bodyPr>
          <a:lstStyle/>
          <a:p>
            <a:pPr algn="ctr"/>
            <a:r>
              <a:rPr lang="en-US" cap="small" dirty="0" smtClean="0">
                <a:latin typeface="+mn-lt"/>
              </a:rPr>
              <a:t>Synergi</a:t>
            </a:r>
            <a:endParaRPr lang="en-US" cap="small" dirty="0">
              <a:latin typeface="+mn-lt"/>
            </a:endParaRPr>
          </a:p>
        </p:txBody>
      </p:sp>
      <p:sp>
        <p:nvSpPr>
          <p:cNvPr id="3" name="Content Placeholder 2"/>
          <p:cNvSpPr>
            <a:spLocks noGrp="1"/>
          </p:cNvSpPr>
          <p:nvPr>
            <p:ph idx="1"/>
          </p:nvPr>
        </p:nvSpPr>
        <p:spPr>
          <a:xfrm>
            <a:off x="2133600" y="11430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Reinforcement option #2</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940" y="1752600"/>
            <a:ext cx="5963269" cy="4648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209" y="1752600"/>
            <a:ext cx="1965909" cy="1642178"/>
          </a:xfrm>
          <a:prstGeom prst="rect">
            <a:avLst/>
          </a:prstGeom>
        </p:spPr>
      </p:pic>
      <p:sp>
        <p:nvSpPr>
          <p:cNvPr id="7" name="Rectangle 6"/>
          <p:cNvSpPr/>
          <p:nvPr/>
        </p:nvSpPr>
        <p:spPr>
          <a:xfrm>
            <a:off x="7960239" y="3376859"/>
            <a:ext cx="2302028" cy="278537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17500" b="1" dirty="0">
                <a:ln w="0" cmpd="sng">
                  <a:solidFill>
                    <a:schemeClr val="accent1">
                      <a:shade val="88000"/>
                      <a:satMod val="110000"/>
                    </a:schemeClr>
                  </a:solidFill>
                  <a:prstDash val="solid"/>
                </a:ln>
                <a:solidFill>
                  <a:srgbClr val="00B050"/>
                </a:solidFill>
                <a:latin typeface="Wingdings" panose="05000000000000000000" pitchFamily="2" charset="2"/>
                <a:sym typeface="Wingdings"/>
              </a:rPr>
              <a:t></a:t>
            </a:r>
            <a:endParaRPr lang="en-US" sz="17500" b="1" dirty="0">
              <a:ln w="0" cmpd="sng">
                <a:solidFill>
                  <a:schemeClr val="accent1">
                    <a:shade val="88000"/>
                    <a:satMod val="110000"/>
                  </a:schemeClr>
                </a:solidFill>
                <a:prstDash val="solid"/>
              </a:ln>
              <a:solidFill>
                <a:srgbClr val="00B050"/>
              </a:solidFill>
              <a:latin typeface="Wingdings" panose="05000000000000000000" pitchFamily="2" charset="2"/>
            </a:endParaRPr>
          </a:p>
        </p:txBody>
      </p:sp>
      <p:sp>
        <p:nvSpPr>
          <p:cNvPr id="4" name="Slide Number Placeholder 3"/>
          <p:cNvSpPr>
            <a:spLocks noGrp="1"/>
          </p:cNvSpPr>
          <p:nvPr>
            <p:ph type="sldNum" sz="quarter" idx="12"/>
          </p:nvPr>
        </p:nvSpPr>
        <p:spPr/>
        <p:txBody>
          <a:bodyPr/>
          <a:lstStyle/>
          <a:p>
            <a:fld id="{CFC7651E-B4BE-4A93-B9C9-586D74789E66}" type="slidenum">
              <a:rPr lang="en-US" smtClean="0"/>
              <a:t>30</a:t>
            </a:fld>
            <a:endParaRPr lang="en-US"/>
          </a:p>
        </p:txBody>
      </p:sp>
    </p:spTree>
    <p:extLst>
      <p:ext uri="{BB962C8B-B14F-4D97-AF65-F5344CB8AC3E}">
        <p14:creationId xmlns:p14="http://schemas.microsoft.com/office/powerpoint/2010/main" val="2166012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cap="small" dirty="0" smtClean="0">
                <a:latin typeface="+mn-lt"/>
              </a:rPr>
              <a:t>Project Process Flow</a:t>
            </a:r>
            <a:endParaRPr lang="en-US" cap="small" dirty="0">
              <a:latin typeface="+mn-lt"/>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4200" y="1625359"/>
            <a:ext cx="4114800" cy="4761404"/>
          </a:xfrm>
        </p:spPr>
      </p:pic>
      <p:sp>
        <p:nvSpPr>
          <p:cNvPr id="9" name="TextBox 8"/>
          <p:cNvSpPr txBox="1"/>
          <p:nvPr/>
        </p:nvSpPr>
        <p:spPr>
          <a:xfrm>
            <a:off x="8229601" y="2381376"/>
            <a:ext cx="1244059" cy="369332"/>
          </a:xfrm>
          <a:prstGeom prst="rect">
            <a:avLst/>
          </a:prstGeom>
          <a:noFill/>
        </p:spPr>
        <p:txBody>
          <a:bodyPr wrap="none" rtlCol="0">
            <a:spAutoFit/>
          </a:bodyPr>
          <a:lstStyle/>
          <a:p>
            <a:r>
              <a:rPr lang="en-US" cap="small" dirty="0"/>
              <a:t>Info &amp; Data</a:t>
            </a:r>
            <a:endParaRPr lang="en-US" cap="small" dirty="0"/>
          </a:p>
        </p:txBody>
      </p:sp>
      <p:sp>
        <p:nvSpPr>
          <p:cNvPr id="11" name="TextBox 10"/>
          <p:cNvSpPr txBox="1"/>
          <p:nvPr/>
        </p:nvSpPr>
        <p:spPr>
          <a:xfrm>
            <a:off x="7848600" y="4118554"/>
            <a:ext cx="2011192" cy="369332"/>
          </a:xfrm>
          <a:prstGeom prst="rect">
            <a:avLst/>
          </a:prstGeom>
          <a:noFill/>
        </p:spPr>
        <p:txBody>
          <a:bodyPr wrap="none" rtlCol="0">
            <a:spAutoFit/>
          </a:bodyPr>
          <a:lstStyle/>
          <a:p>
            <a:r>
              <a:rPr lang="en-US" cap="small" dirty="0"/>
              <a:t>Project &amp; Schedules</a:t>
            </a:r>
          </a:p>
        </p:txBody>
      </p:sp>
      <p:cxnSp>
        <p:nvCxnSpPr>
          <p:cNvPr id="12" name="Straight Arrow Connector 11"/>
          <p:cNvCxnSpPr/>
          <p:nvPr/>
        </p:nvCxnSpPr>
        <p:spPr>
          <a:xfrm>
            <a:off x="8966340" y="2971800"/>
            <a:ext cx="0" cy="914400"/>
          </a:xfrm>
          <a:prstGeom prst="straightConnector1">
            <a:avLst/>
          </a:prstGeom>
          <a:ln w="88900">
            <a:headEnd type="non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CFC7651E-B4BE-4A93-B9C9-586D74789E66}" type="slidenum">
              <a:rPr lang="en-US" smtClean="0"/>
              <a:t>31</a:t>
            </a:fld>
            <a:endParaRPr lang="en-US"/>
          </a:p>
        </p:txBody>
      </p:sp>
    </p:spTree>
    <p:extLst>
      <p:ext uri="{BB962C8B-B14F-4D97-AF65-F5344CB8AC3E}">
        <p14:creationId xmlns:p14="http://schemas.microsoft.com/office/powerpoint/2010/main" val="4106609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cap="small" dirty="0" smtClean="0">
                <a:latin typeface="+mn-lt"/>
              </a:rPr>
              <a:t>CNG Future Projects</a:t>
            </a:r>
            <a:endParaRPr lang="en-US" cap="small" dirty="0">
              <a:latin typeface="+mn-lt"/>
            </a:endParaRPr>
          </a:p>
        </p:txBody>
      </p:sp>
      <p:sp>
        <p:nvSpPr>
          <p:cNvPr id="3" name="Content Placeholder 2"/>
          <p:cNvSpPr>
            <a:spLocks noGrp="1"/>
          </p:cNvSpPr>
          <p:nvPr>
            <p:ph idx="1"/>
          </p:nvPr>
        </p:nvSpPr>
        <p:spPr>
          <a:xfrm>
            <a:off x="2133600" y="16002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Example upcoming growth projects</a:t>
            </a:r>
          </a:p>
        </p:txBody>
      </p:sp>
      <p:graphicFrame>
        <p:nvGraphicFramePr>
          <p:cNvPr id="5" name="Table 4"/>
          <p:cNvGraphicFramePr>
            <a:graphicFrameLocks noGrp="1"/>
          </p:cNvGraphicFramePr>
          <p:nvPr>
            <p:extLst/>
          </p:nvPr>
        </p:nvGraphicFramePr>
        <p:xfrm>
          <a:off x="3124200" y="2743201"/>
          <a:ext cx="5943600" cy="1905000"/>
        </p:xfrm>
        <a:graphic>
          <a:graphicData uri="http://schemas.openxmlformats.org/drawingml/2006/table">
            <a:tbl>
              <a:tblPr firstRow="1" firstCol="1" lastRow="1" lastCol="1" bandRow="1" bandCol="1"/>
              <a:tblGrid>
                <a:gridCol w="2586272"/>
                <a:gridCol w="1147528"/>
                <a:gridCol w="1115460"/>
                <a:gridCol w="1094340"/>
              </a:tblGrid>
              <a:tr h="226058">
                <a:tc>
                  <a:txBody>
                    <a:bodyPr/>
                    <a:lstStyle/>
                    <a:p>
                      <a:pPr marL="0" marR="0" algn="ctr">
                        <a:lnSpc>
                          <a:spcPct val="107000"/>
                        </a:lnSpc>
                        <a:spcBef>
                          <a:spcPts val="55"/>
                        </a:spcBef>
                        <a:spcAft>
                          <a:spcPts val="0"/>
                        </a:spcAft>
                      </a:pPr>
                      <a:r>
                        <a:rPr lang="en-US" sz="1400" b="1" spc="-5" dirty="0">
                          <a:effectLst/>
                          <a:latin typeface="Arial"/>
                          <a:ea typeface="Calibri"/>
                          <a:cs typeface="Times New Roman"/>
                        </a:rPr>
                        <a:t>Location</a:t>
                      </a:r>
                      <a:endParaRPr lang="en-US" sz="1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258445" marR="0" algn="l">
                        <a:lnSpc>
                          <a:spcPct val="107000"/>
                        </a:lnSpc>
                        <a:spcBef>
                          <a:spcPts val="55"/>
                        </a:spcBef>
                        <a:spcAft>
                          <a:spcPts val="0"/>
                        </a:spcAft>
                      </a:pPr>
                      <a:r>
                        <a:rPr lang="en-US" sz="1400" b="1" spc="-5" dirty="0" smtClean="0">
                          <a:effectLst/>
                          <a:latin typeface="Arial"/>
                          <a:ea typeface="Calibri"/>
                          <a:cs typeface="Times New Roman"/>
                        </a:rPr>
                        <a:t>  2017</a:t>
                      </a:r>
                      <a:endParaRPr lang="en-US" sz="1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259715" marR="0" algn="l">
                        <a:lnSpc>
                          <a:spcPct val="107000"/>
                        </a:lnSpc>
                        <a:spcBef>
                          <a:spcPts val="55"/>
                        </a:spcBef>
                        <a:spcAft>
                          <a:spcPts val="0"/>
                        </a:spcAft>
                      </a:pPr>
                      <a:r>
                        <a:rPr lang="en-US" sz="1400" b="1" spc="-5" dirty="0" smtClean="0">
                          <a:effectLst/>
                          <a:latin typeface="Arial"/>
                          <a:ea typeface="Calibri"/>
                          <a:cs typeface="Times New Roman"/>
                        </a:rPr>
                        <a:t>  2018</a:t>
                      </a:r>
                      <a:endParaRPr lang="en-US" sz="1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299085" marR="0" algn="l">
                        <a:lnSpc>
                          <a:spcPct val="107000"/>
                        </a:lnSpc>
                        <a:spcBef>
                          <a:spcPts val="55"/>
                        </a:spcBef>
                        <a:spcAft>
                          <a:spcPts val="0"/>
                        </a:spcAft>
                      </a:pPr>
                      <a:r>
                        <a:rPr lang="en-US" sz="1400" b="1" spc="-5" dirty="0" smtClean="0">
                          <a:effectLst/>
                          <a:latin typeface="Arial"/>
                          <a:ea typeface="Calibri"/>
                          <a:cs typeface="Times New Roman"/>
                        </a:rPr>
                        <a:t> 2019</a:t>
                      </a:r>
                      <a:endParaRPr lang="en-US" sz="1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r h="506212">
                <a:tc>
                  <a:txBody>
                    <a:bodyPr/>
                    <a:lstStyle/>
                    <a:p>
                      <a:pPr marL="64770" marR="224155">
                        <a:lnSpc>
                          <a:spcPct val="107000"/>
                        </a:lnSpc>
                        <a:spcBef>
                          <a:spcPts val="100"/>
                        </a:spcBef>
                        <a:spcAft>
                          <a:spcPts val="0"/>
                        </a:spcAft>
                      </a:pPr>
                      <a:r>
                        <a:rPr lang="en-US" sz="1200" dirty="0" smtClean="0">
                          <a:effectLst/>
                          <a:latin typeface="Arial"/>
                          <a:ea typeface="Calibri"/>
                          <a:cs typeface="Times New Roman"/>
                        </a:rPr>
                        <a:t>Stanwood</a:t>
                      </a:r>
                      <a:r>
                        <a:rPr lang="en-US" sz="1200" baseline="0" dirty="0" smtClean="0">
                          <a:effectLst/>
                          <a:latin typeface="Arial"/>
                          <a:ea typeface="Calibri"/>
                          <a:cs typeface="Times New Roman"/>
                        </a:rPr>
                        <a:t> 4” Reinforcement</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panose="020B0604020202020204" pitchFamily="34" charset="0"/>
                          <a:ea typeface="Calibri"/>
                          <a:cs typeface="Arial" panose="020B0604020202020204" pitchFamily="34" charset="0"/>
                        </a:rPr>
                        <a:t>$116,130</a:t>
                      </a:r>
                      <a:endParaRPr lang="en-US" sz="1200" dirty="0">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a:effectLst/>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563130">
                <a:tc>
                  <a:txBody>
                    <a:bodyPr/>
                    <a:lstStyle/>
                    <a:p>
                      <a:pPr marL="64770" marR="224155">
                        <a:lnSpc>
                          <a:spcPct val="107000"/>
                        </a:lnSpc>
                        <a:spcBef>
                          <a:spcPts val="100"/>
                        </a:spcBef>
                        <a:spcAft>
                          <a:spcPts val="0"/>
                        </a:spcAft>
                      </a:pPr>
                      <a:r>
                        <a:rPr lang="en-US" sz="1200" dirty="0" smtClean="0">
                          <a:effectLst/>
                          <a:latin typeface="Arial"/>
                          <a:ea typeface="Calibri"/>
                          <a:cs typeface="Times New Roman"/>
                        </a:rPr>
                        <a:t>Manchester 4” Reinforcement</a:t>
                      </a:r>
                      <a:r>
                        <a:rPr lang="en-US" sz="1200" baseline="0" dirty="0" smtClean="0">
                          <a:effectLst/>
                          <a:latin typeface="Arial"/>
                          <a:ea typeface="Calibri"/>
                          <a:cs typeface="Times New Roman"/>
                        </a:rPr>
                        <a:t>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a:ea typeface="Arial"/>
                          <a:cs typeface="Times New Roman"/>
                        </a:rPr>
                        <a:t>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panose="020B0604020202020204" pitchFamily="34" charset="0"/>
                          <a:ea typeface="Calibri"/>
                          <a:cs typeface="Arial" panose="020B0604020202020204" pitchFamily="34" charset="0"/>
                        </a:rPr>
                        <a:t>$245,870</a:t>
                      </a:r>
                      <a:endParaRPr lang="en-US" sz="1200" dirty="0">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a:effectLst/>
                          <a:latin typeface="Arial" panose="020B0604020202020204" pitchFamily="34" charset="0"/>
                          <a:ea typeface="Calibri"/>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09600">
                <a:tc>
                  <a:txBody>
                    <a:bodyPr/>
                    <a:lstStyle/>
                    <a:p>
                      <a:pPr marL="64770" marR="224155">
                        <a:lnSpc>
                          <a:spcPct val="107000"/>
                        </a:lnSpc>
                        <a:spcBef>
                          <a:spcPts val="100"/>
                        </a:spcBef>
                        <a:spcAft>
                          <a:spcPts val="0"/>
                        </a:spcAft>
                      </a:pPr>
                      <a:r>
                        <a:rPr lang="en-US" sz="1200" dirty="0" smtClean="0">
                          <a:effectLst/>
                          <a:latin typeface="Arial"/>
                          <a:ea typeface="Calibri"/>
                          <a:cs typeface="Times New Roman"/>
                        </a:rPr>
                        <a:t>South Walla Walla Gate &amp;</a:t>
                      </a:r>
                      <a:r>
                        <a:rPr lang="en-US" sz="1200" dirty="0" smtClean="0">
                          <a:effectLst/>
                          <a:latin typeface="Arial"/>
                          <a:ea typeface="Arial"/>
                          <a:cs typeface="Times New Roman"/>
                        </a:rPr>
                        <a:t> HP Line</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a:ea typeface="Arial"/>
                          <a:cs typeface="Times New Roman"/>
                        </a:rPr>
                        <a:t> </a:t>
                      </a:r>
                      <a:endParaRPr lang="en-US" sz="12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panose="020B0604020202020204" pitchFamily="34" charset="0"/>
                          <a:ea typeface="Calibri"/>
                          <a:cs typeface="Arial" panose="020B0604020202020204" pitchFamily="34" charset="0"/>
                        </a:rPr>
                        <a:t>$3,356,259</a:t>
                      </a:r>
                      <a:endParaRPr lang="en-US" sz="1200" dirty="0">
                        <a:effectLst/>
                        <a:latin typeface="Arial" panose="020B0604020202020204" pitchFamily="34" charset="0"/>
                        <a:ea typeface="Calibri"/>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smtClean="0">
                          <a:effectLst/>
                          <a:latin typeface="Arial" panose="020B0604020202020204" pitchFamily="34" charset="0"/>
                          <a:ea typeface="Calibri"/>
                          <a:cs typeface="Arial" panose="020B0604020202020204" pitchFamily="34" charset="0"/>
                        </a:rPr>
                        <a:t>$2,190,610</a:t>
                      </a:r>
                      <a:r>
                        <a:rPr lang="en-US" sz="1200" dirty="0">
                          <a:effectLst/>
                          <a:latin typeface="Arial" panose="020B0604020202020204" pitchFamily="34" charset="0"/>
                          <a:ea typeface="Calibri"/>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
        <p:nvSpPr>
          <p:cNvPr id="6" name="Slide Number Placeholder 5"/>
          <p:cNvSpPr>
            <a:spLocks noGrp="1"/>
          </p:cNvSpPr>
          <p:nvPr>
            <p:ph type="sldNum" sz="quarter" idx="12"/>
          </p:nvPr>
        </p:nvSpPr>
        <p:spPr/>
        <p:txBody>
          <a:bodyPr/>
          <a:lstStyle/>
          <a:p>
            <a:fld id="{CFC7651E-B4BE-4A93-B9C9-586D74789E66}" type="slidenum">
              <a:rPr lang="en-US" smtClean="0"/>
              <a:t>32</a:t>
            </a:fld>
            <a:endParaRPr lang="en-US"/>
          </a:p>
        </p:txBody>
      </p:sp>
    </p:spTree>
    <p:extLst>
      <p:ext uri="{BB962C8B-B14F-4D97-AF65-F5344CB8AC3E}">
        <p14:creationId xmlns:p14="http://schemas.microsoft.com/office/powerpoint/2010/main" val="418987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sz="3600" cap="small" dirty="0">
                <a:latin typeface="+mn-lt"/>
              </a:rPr>
              <a:t>Stanwood 4” pe reinforcement</a:t>
            </a:r>
            <a:endParaRPr lang="en-US" sz="3600" cap="small" dirty="0">
              <a:latin typeface="+mn-lt"/>
            </a:endParaRPr>
          </a:p>
        </p:txBody>
      </p:sp>
      <p:sp>
        <p:nvSpPr>
          <p:cNvPr id="3" name="Content Placeholder 2"/>
          <p:cNvSpPr>
            <a:spLocks noGrp="1"/>
          </p:cNvSpPr>
          <p:nvPr>
            <p:ph idx="1"/>
          </p:nvPr>
        </p:nvSpPr>
        <p:spPr>
          <a:xfrm>
            <a:off x="8147842" y="2089666"/>
            <a:ext cx="2363100" cy="37338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2017 project</a:t>
            </a:r>
          </a:p>
          <a:p>
            <a:pPr>
              <a:spcAft>
                <a:spcPts val="1200"/>
              </a:spcAft>
              <a:buClr>
                <a:schemeClr val="tx2"/>
              </a:buClr>
              <a:buFont typeface="Wingdings" panose="05000000000000000000" pitchFamily="2" charset="2"/>
              <a:buChar char="Ø"/>
            </a:pPr>
            <a:r>
              <a:rPr lang="en-US" sz="2000" cap="small" dirty="0">
                <a:solidFill>
                  <a:schemeClr val="tx2"/>
                </a:solidFill>
              </a:rPr>
              <a:t>1550’ of 4” PE</a:t>
            </a:r>
          </a:p>
          <a:p>
            <a:pPr>
              <a:spcAft>
                <a:spcPts val="1200"/>
              </a:spcAft>
              <a:buClr>
                <a:schemeClr val="tx2"/>
              </a:buClr>
              <a:buFont typeface="Wingdings" panose="05000000000000000000" pitchFamily="2" charset="2"/>
              <a:buChar char="Ø"/>
            </a:pPr>
            <a:r>
              <a:rPr lang="en-US" sz="2000" cap="small" dirty="0">
                <a:solidFill>
                  <a:schemeClr val="tx2"/>
                </a:solidFill>
              </a:rPr>
              <a:t>Anticipating low pressure</a:t>
            </a:r>
          </a:p>
          <a:p>
            <a:pPr>
              <a:spcAft>
                <a:spcPts val="1200"/>
              </a:spcAft>
              <a:buClr>
                <a:schemeClr val="tx2"/>
              </a:buClr>
              <a:buFont typeface="Wingdings" panose="05000000000000000000" pitchFamily="2" charset="2"/>
              <a:buChar char="Ø"/>
            </a:pPr>
            <a:r>
              <a:rPr lang="en-US" sz="2000" cap="small" dirty="0">
                <a:solidFill>
                  <a:schemeClr val="tx2"/>
                </a:solidFill>
              </a:rPr>
              <a:t>Allow for growth to the north and east</a:t>
            </a:r>
          </a:p>
          <a:p>
            <a:pPr>
              <a:spcAft>
                <a:spcPts val="1200"/>
              </a:spcAft>
              <a:buClr>
                <a:schemeClr val="tx2"/>
              </a:buClr>
              <a:buFont typeface="Wingdings" panose="05000000000000000000" pitchFamily="2" charset="2"/>
              <a:buChar char="Ø"/>
            </a:pPr>
            <a:endParaRPr lang="en-US" sz="2000" cap="small" dirty="0">
              <a:solidFill>
                <a:schemeClr val="tx2"/>
              </a:solidFill>
            </a:endParaRPr>
          </a:p>
          <a:p>
            <a:pPr>
              <a:spcAft>
                <a:spcPts val="1200"/>
              </a:spcAft>
              <a:buClr>
                <a:schemeClr val="tx2"/>
              </a:buClr>
              <a:buFont typeface="Wingdings" panose="05000000000000000000" pitchFamily="2" charset="2"/>
              <a:buChar char="Ø"/>
            </a:pPr>
            <a:endParaRPr lang="en-US" sz="2000" cap="small" dirty="0">
              <a:solidFill>
                <a:schemeClr val="tx2"/>
              </a:solidFill>
            </a:endParaRPr>
          </a:p>
          <a:p>
            <a:pPr>
              <a:spcAft>
                <a:spcPts val="1200"/>
              </a:spcAft>
              <a:buClr>
                <a:schemeClr val="tx2"/>
              </a:buClr>
              <a:buFont typeface="Wingdings" panose="05000000000000000000" pitchFamily="2" charset="2"/>
              <a:buChar char="Ø"/>
            </a:pP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326" y="1752600"/>
            <a:ext cx="6021278" cy="4343400"/>
          </a:xfrm>
          <a:prstGeom prst="rect">
            <a:avLst/>
          </a:prstGeom>
        </p:spPr>
      </p:pic>
      <p:cxnSp>
        <p:nvCxnSpPr>
          <p:cNvPr id="9" name="Straight Connector 8"/>
          <p:cNvCxnSpPr/>
          <p:nvPr/>
        </p:nvCxnSpPr>
        <p:spPr>
          <a:xfrm>
            <a:off x="5943600" y="2971800"/>
            <a:ext cx="4572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5120055" y="1802424"/>
            <a:ext cx="2901461" cy="2769577"/>
          </a:xfrm>
          <a:custGeom>
            <a:avLst/>
            <a:gdLst>
              <a:gd name="connsiteX0" fmla="*/ 0 w 2901461"/>
              <a:gd name="connsiteY0" fmla="*/ 501162 h 2769577"/>
              <a:gd name="connsiteX1" fmla="*/ 2356338 w 2901461"/>
              <a:gd name="connsiteY1" fmla="*/ 501162 h 2769577"/>
              <a:gd name="connsiteX2" fmla="*/ 2373923 w 2901461"/>
              <a:gd name="connsiteY2" fmla="*/ 2769577 h 2769577"/>
              <a:gd name="connsiteX3" fmla="*/ 2901461 w 2901461"/>
              <a:gd name="connsiteY3" fmla="*/ 2769577 h 2769577"/>
              <a:gd name="connsiteX4" fmla="*/ 2892669 w 2901461"/>
              <a:gd name="connsiteY4" fmla="*/ 0 h 2769577"/>
              <a:gd name="connsiteX5" fmla="*/ 8792 w 2901461"/>
              <a:gd name="connsiteY5" fmla="*/ 8792 h 2769577"/>
              <a:gd name="connsiteX6" fmla="*/ 0 w 2901461"/>
              <a:gd name="connsiteY6" fmla="*/ 501162 h 27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461" h="2769577">
                <a:moveTo>
                  <a:pt x="0" y="501162"/>
                </a:moveTo>
                <a:lnTo>
                  <a:pt x="2356338" y="501162"/>
                </a:lnTo>
                <a:lnTo>
                  <a:pt x="2373923" y="2769577"/>
                </a:lnTo>
                <a:lnTo>
                  <a:pt x="2901461" y="2769577"/>
                </a:lnTo>
                <a:cubicBezTo>
                  <a:pt x="2898530" y="1846385"/>
                  <a:pt x="2895600" y="923192"/>
                  <a:pt x="2892669" y="0"/>
                </a:cubicBezTo>
                <a:lnTo>
                  <a:pt x="8792" y="8792"/>
                </a:lnTo>
                <a:lnTo>
                  <a:pt x="0" y="501162"/>
                </a:lnTo>
                <a:close/>
              </a:path>
            </a:pathLst>
          </a:cu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62600" y="1905000"/>
            <a:ext cx="2433680" cy="369332"/>
          </a:xfrm>
          <a:prstGeom prst="rect">
            <a:avLst/>
          </a:prstGeom>
          <a:noFill/>
        </p:spPr>
        <p:txBody>
          <a:bodyPr wrap="none" rtlCol="0">
            <a:spAutoFit/>
          </a:bodyPr>
          <a:lstStyle/>
          <a:p>
            <a:r>
              <a:rPr lang="en-US" b="1" cap="small" dirty="0">
                <a:solidFill>
                  <a:srgbClr val="00B050"/>
                </a:solidFill>
                <a:latin typeface="Georgia" panose="02040502050405020303" pitchFamily="18" charset="0"/>
              </a:rPr>
              <a:t>Potential Growth</a:t>
            </a:r>
          </a:p>
        </p:txBody>
      </p:sp>
      <p:sp>
        <p:nvSpPr>
          <p:cNvPr id="4" name="Slide Number Placeholder 3"/>
          <p:cNvSpPr>
            <a:spLocks noGrp="1"/>
          </p:cNvSpPr>
          <p:nvPr>
            <p:ph type="sldNum" sz="quarter" idx="12"/>
          </p:nvPr>
        </p:nvSpPr>
        <p:spPr/>
        <p:txBody>
          <a:bodyPr/>
          <a:lstStyle/>
          <a:p>
            <a:fld id="{CFC7651E-B4BE-4A93-B9C9-586D74789E66}" type="slidenum">
              <a:rPr lang="en-US" smtClean="0"/>
              <a:t>33</a:t>
            </a:fld>
            <a:endParaRPr lang="en-US"/>
          </a:p>
        </p:txBody>
      </p:sp>
    </p:spTree>
    <p:extLst>
      <p:ext uri="{BB962C8B-B14F-4D97-AF65-F5344CB8AC3E}">
        <p14:creationId xmlns:p14="http://schemas.microsoft.com/office/powerpoint/2010/main" val="3869138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0-#ppt_h/2"/>
                                          </p:val>
                                        </p:tav>
                                        <p:tav tm="100000">
                                          <p:val>
                                            <p:strVal val="#ppt_y"/>
                                          </p:val>
                                        </p:tav>
                                      </p:tavLst>
                                    </p:anim>
                                  </p:childTnLst>
                                </p:cTn>
                              </p:par>
                              <p:par>
                                <p:cTn id="40" presetID="22" presetClass="entr" presetSubtype="4"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down)">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8229600" cy="762000"/>
          </a:xfrm>
        </p:spPr>
        <p:txBody>
          <a:bodyPr>
            <a:normAutofit/>
          </a:bodyPr>
          <a:lstStyle/>
          <a:p>
            <a:pPr algn="ctr"/>
            <a:r>
              <a:rPr lang="en-US" sz="3600" cap="small" dirty="0">
                <a:latin typeface="Georgia" panose="02040502050405020303" pitchFamily="18" charset="0"/>
              </a:rPr>
              <a:t>Stanwood 4” pe reinforcement</a:t>
            </a:r>
          </a:p>
        </p:txBody>
      </p:sp>
      <p:sp>
        <p:nvSpPr>
          <p:cNvPr id="3" name="Content Placeholder 2"/>
          <p:cNvSpPr>
            <a:spLocks noGrp="1"/>
          </p:cNvSpPr>
          <p:nvPr>
            <p:ph idx="1"/>
          </p:nvPr>
        </p:nvSpPr>
        <p:spPr>
          <a:xfrm>
            <a:off x="2133600" y="14478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Design day pressure before/after</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2031517"/>
            <a:ext cx="1696136" cy="14865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566" y="2031517"/>
            <a:ext cx="6338634" cy="4293085"/>
          </a:xfrm>
          <a:prstGeom prst="rect">
            <a:avLst/>
          </a:prstGeom>
        </p:spPr>
      </p:pic>
      <p:cxnSp>
        <p:nvCxnSpPr>
          <p:cNvPr id="8" name="Straight Connector 7"/>
          <p:cNvCxnSpPr/>
          <p:nvPr/>
        </p:nvCxnSpPr>
        <p:spPr>
          <a:xfrm>
            <a:off x="6347868" y="3500595"/>
            <a:ext cx="1524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67024" y="3500595"/>
            <a:ext cx="1524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768350" y="3500595"/>
            <a:ext cx="1524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20867" y="3500595"/>
            <a:ext cx="152400"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9567" y="2046171"/>
            <a:ext cx="6338633" cy="4278430"/>
          </a:xfrm>
          <a:prstGeom prst="rect">
            <a:avLst/>
          </a:prstGeom>
        </p:spPr>
      </p:pic>
      <p:sp>
        <p:nvSpPr>
          <p:cNvPr id="7" name="Slide Number Placeholder 6"/>
          <p:cNvSpPr>
            <a:spLocks noGrp="1"/>
          </p:cNvSpPr>
          <p:nvPr>
            <p:ph type="sldNum" sz="quarter" idx="12"/>
          </p:nvPr>
        </p:nvSpPr>
        <p:spPr/>
        <p:txBody>
          <a:bodyPr/>
          <a:lstStyle/>
          <a:p>
            <a:fld id="{CFC7651E-B4BE-4A93-B9C9-586D74789E66}" type="slidenum">
              <a:rPr lang="en-US" smtClean="0"/>
              <a:t>34</a:t>
            </a:fld>
            <a:endParaRPr lang="en-US"/>
          </a:p>
        </p:txBody>
      </p:sp>
    </p:spTree>
    <p:extLst>
      <p:ext uri="{BB962C8B-B14F-4D97-AF65-F5344CB8AC3E}">
        <p14:creationId xmlns:p14="http://schemas.microsoft.com/office/powerpoint/2010/main" val="614729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864605"/>
            <a:ext cx="5721552" cy="4335815"/>
          </a:xfrm>
          <a:prstGeom prst="rect">
            <a:avLst/>
          </a:prstGeom>
        </p:spPr>
      </p:pic>
      <p:sp>
        <p:nvSpPr>
          <p:cNvPr id="2" name="Title 1"/>
          <p:cNvSpPr>
            <a:spLocks noGrp="1"/>
          </p:cNvSpPr>
          <p:nvPr>
            <p:ph type="title"/>
          </p:nvPr>
        </p:nvSpPr>
        <p:spPr>
          <a:xfrm>
            <a:off x="1905000" y="685800"/>
            <a:ext cx="8229600" cy="762000"/>
          </a:xfrm>
        </p:spPr>
        <p:txBody>
          <a:bodyPr>
            <a:normAutofit/>
          </a:bodyPr>
          <a:lstStyle/>
          <a:p>
            <a:pPr algn="ctr"/>
            <a:r>
              <a:rPr lang="en-US" sz="3600" cap="small" dirty="0">
                <a:latin typeface="+mn-lt"/>
              </a:rPr>
              <a:t>Manchester 4” pe reinforcement</a:t>
            </a:r>
            <a:endParaRPr lang="en-US" sz="3600" cap="small" dirty="0">
              <a:latin typeface="+mn-lt"/>
            </a:endParaRPr>
          </a:p>
        </p:txBody>
      </p:sp>
      <p:sp>
        <p:nvSpPr>
          <p:cNvPr id="3" name="Content Placeholder 2"/>
          <p:cNvSpPr>
            <a:spLocks noGrp="1"/>
          </p:cNvSpPr>
          <p:nvPr>
            <p:ph idx="1"/>
          </p:nvPr>
        </p:nvSpPr>
        <p:spPr>
          <a:xfrm>
            <a:off x="8229600" y="1905000"/>
            <a:ext cx="2133600" cy="38100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2018 </a:t>
            </a:r>
            <a:r>
              <a:rPr lang="en-US" sz="2000" cap="small" dirty="0">
                <a:solidFill>
                  <a:schemeClr val="tx2"/>
                </a:solidFill>
              </a:rPr>
              <a:t>project</a:t>
            </a:r>
          </a:p>
          <a:p>
            <a:pPr>
              <a:spcAft>
                <a:spcPts val="1200"/>
              </a:spcAft>
              <a:buClr>
                <a:schemeClr val="tx2"/>
              </a:buClr>
              <a:buFont typeface="Wingdings" panose="05000000000000000000" pitchFamily="2" charset="2"/>
              <a:buChar char="Ø"/>
            </a:pPr>
            <a:r>
              <a:rPr lang="en-US" sz="2000" cap="small" dirty="0">
                <a:solidFill>
                  <a:schemeClr val="tx2"/>
                </a:solidFill>
              </a:rPr>
              <a:t>5100</a:t>
            </a:r>
            <a:r>
              <a:rPr lang="en-US" sz="2000" cap="small" dirty="0">
                <a:solidFill>
                  <a:schemeClr val="tx2"/>
                </a:solidFill>
              </a:rPr>
              <a:t>’ of 4” PE</a:t>
            </a:r>
          </a:p>
          <a:p>
            <a:pPr>
              <a:spcAft>
                <a:spcPts val="1200"/>
              </a:spcAft>
              <a:buClr>
                <a:schemeClr val="tx2"/>
              </a:buClr>
              <a:buFont typeface="Wingdings" panose="05000000000000000000" pitchFamily="2" charset="2"/>
              <a:buChar char="Ø"/>
            </a:pPr>
            <a:r>
              <a:rPr lang="en-US" sz="2000" cap="small" dirty="0">
                <a:solidFill>
                  <a:schemeClr val="tx2"/>
                </a:solidFill>
              </a:rPr>
              <a:t>Low pressure at the end of system</a:t>
            </a:r>
            <a:endParaRPr lang="en-US" sz="20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Allow for growth to the north and east</a:t>
            </a:r>
          </a:p>
          <a:p>
            <a:pPr>
              <a:spcAft>
                <a:spcPts val="1200"/>
              </a:spcAft>
              <a:buClr>
                <a:schemeClr val="tx2"/>
              </a:buClr>
              <a:buFont typeface="Wingdings" panose="05000000000000000000" pitchFamily="2" charset="2"/>
              <a:buChar char="Ø"/>
            </a:pPr>
            <a:endParaRPr lang="en-US" sz="2000" cap="small" dirty="0">
              <a:solidFill>
                <a:schemeClr val="tx2"/>
              </a:solidFill>
            </a:endParaRPr>
          </a:p>
        </p:txBody>
      </p:sp>
      <p:sp>
        <p:nvSpPr>
          <p:cNvPr id="5" name="Oval 4"/>
          <p:cNvSpPr/>
          <p:nvPr/>
        </p:nvSpPr>
        <p:spPr>
          <a:xfrm>
            <a:off x="6070113" y="4457700"/>
            <a:ext cx="609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962401" y="2438400"/>
            <a:ext cx="2412513" cy="369332"/>
          </a:xfrm>
          <a:prstGeom prst="rect">
            <a:avLst/>
          </a:prstGeom>
          <a:noFill/>
        </p:spPr>
        <p:txBody>
          <a:bodyPr wrap="square" rtlCol="0">
            <a:spAutoFit/>
          </a:bodyPr>
          <a:lstStyle/>
          <a:p>
            <a:r>
              <a:rPr lang="en-US" b="1" cap="small" dirty="0">
                <a:solidFill>
                  <a:srgbClr val="00B050"/>
                </a:solidFill>
                <a:latin typeface="Georgia" panose="02040502050405020303" pitchFamily="18" charset="0"/>
              </a:rPr>
              <a:t>Potential Growth</a:t>
            </a:r>
          </a:p>
        </p:txBody>
      </p:sp>
      <p:sp>
        <p:nvSpPr>
          <p:cNvPr id="6" name="Rectangle 5"/>
          <p:cNvSpPr/>
          <p:nvPr/>
        </p:nvSpPr>
        <p:spPr>
          <a:xfrm>
            <a:off x="3962401" y="2318266"/>
            <a:ext cx="2412513" cy="609600"/>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82857" y="5336143"/>
            <a:ext cx="2412513" cy="369332"/>
          </a:xfrm>
          <a:prstGeom prst="rect">
            <a:avLst/>
          </a:prstGeom>
          <a:noFill/>
        </p:spPr>
        <p:txBody>
          <a:bodyPr wrap="square" rtlCol="0">
            <a:spAutoFit/>
          </a:bodyPr>
          <a:lstStyle/>
          <a:p>
            <a:r>
              <a:rPr lang="en-US" b="1" cap="small" dirty="0">
                <a:solidFill>
                  <a:srgbClr val="00B050"/>
                </a:solidFill>
                <a:latin typeface="Georgia" panose="02040502050405020303" pitchFamily="18" charset="0"/>
              </a:rPr>
              <a:t>Potential Growth</a:t>
            </a:r>
          </a:p>
        </p:txBody>
      </p:sp>
      <p:sp>
        <p:nvSpPr>
          <p:cNvPr id="12" name="Rectangle 11"/>
          <p:cNvSpPr/>
          <p:nvPr/>
        </p:nvSpPr>
        <p:spPr>
          <a:xfrm>
            <a:off x="4495801" y="5216009"/>
            <a:ext cx="2412513" cy="609600"/>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4643438" y="4876800"/>
            <a:ext cx="766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10200" y="4648200"/>
            <a:ext cx="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CFC7651E-B4BE-4A93-B9C9-586D74789E66}" type="slidenum">
              <a:rPr lang="en-US" smtClean="0"/>
              <a:t>35</a:t>
            </a:fld>
            <a:endParaRPr lang="en-US"/>
          </a:p>
        </p:txBody>
      </p:sp>
    </p:spTree>
    <p:extLst>
      <p:ext uri="{BB962C8B-B14F-4D97-AF65-F5344CB8AC3E}">
        <p14:creationId xmlns:p14="http://schemas.microsoft.com/office/powerpoint/2010/main" val="655393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14" presetClass="entr" presetSubtype="1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0-#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par>
                                <p:cTn id="56" presetID="14" presetClass="entr" presetSubtype="10" fill="hold" nodeType="with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5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6" grpId="0" animBg="1"/>
      <p:bldP spid="11"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8229600" cy="762000"/>
          </a:xfrm>
        </p:spPr>
        <p:txBody>
          <a:bodyPr>
            <a:normAutofit/>
          </a:bodyPr>
          <a:lstStyle/>
          <a:p>
            <a:pPr algn="ctr"/>
            <a:r>
              <a:rPr lang="en-US" sz="3400" cap="small" dirty="0">
                <a:latin typeface="Georgia" panose="02040502050405020303" pitchFamily="18" charset="0"/>
              </a:rPr>
              <a:t>Manchester 4” pe reinforcement</a:t>
            </a:r>
          </a:p>
        </p:txBody>
      </p:sp>
      <p:sp>
        <p:nvSpPr>
          <p:cNvPr id="3" name="Content Placeholder 2"/>
          <p:cNvSpPr>
            <a:spLocks noGrp="1"/>
          </p:cNvSpPr>
          <p:nvPr>
            <p:ph idx="1"/>
          </p:nvPr>
        </p:nvSpPr>
        <p:spPr>
          <a:xfrm>
            <a:off x="2209800" y="12954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Design day pressure before/after</a:t>
            </a: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826" y="1828801"/>
            <a:ext cx="5883493" cy="46373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3318" y="1828801"/>
            <a:ext cx="1638962" cy="1467443"/>
          </a:xfrm>
          <a:prstGeom prst="rect">
            <a:avLst/>
          </a:prstGeom>
        </p:spPr>
      </p:pic>
      <p:cxnSp>
        <p:nvCxnSpPr>
          <p:cNvPr id="13" name="Straight Connector 12"/>
          <p:cNvCxnSpPr/>
          <p:nvPr/>
        </p:nvCxnSpPr>
        <p:spPr>
          <a:xfrm>
            <a:off x="3810000" y="5486400"/>
            <a:ext cx="121920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29200" y="5105400"/>
            <a:ext cx="0" cy="3810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810000" y="5410200"/>
            <a:ext cx="0" cy="762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9826" y="1828801"/>
            <a:ext cx="5883493" cy="4637363"/>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36</a:t>
            </a:fld>
            <a:endParaRPr lang="en-US"/>
          </a:p>
        </p:txBody>
      </p:sp>
    </p:spTree>
    <p:extLst>
      <p:ext uri="{BB962C8B-B14F-4D97-AF65-F5344CB8AC3E}">
        <p14:creationId xmlns:p14="http://schemas.microsoft.com/office/powerpoint/2010/main" val="4093535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sz="3600" cap="small" dirty="0">
                <a:latin typeface="+mn-lt"/>
              </a:rPr>
              <a:t>Walla Walla Gate &amp; HP Line</a:t>
            </a:r>
            <a:endParaRPr lang="en-US" sz="3600" cap="small" dirty="0">
              <a:latin typeface="+mn-lt"/>
            </a:endParaRPr>
          </a:p>
        </p:txBody>
      </p:sp>
      <p:sp>
        <p:nvSpPr>
          <p:cNvPr id="3" name="Content Placeholder 2"/>
          <p:cNvSpPr>
            <a:spLocks noGrp="1"/>
          </p:cNvSpPr>
          <p:nvPr>
            <p:ph idx="1"/>
          </p:nvPr>
        </p:nvSpPr>
        <p:spPr>
          <a:xfrm>
            <a:off x="7924800" y="1600200"/>
            <a:ext cx="2514600" cy="41148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2018 and 2019 project</a:t>
            </a:r>
          </a:p>
          <a:p>
            <a:pPr>
              <a:spcAft>
                <a:spcPts val="1200"/>
              </a:spcAft>
              <a:buClr>
                <a:schemeClr val="tx2"/>
              </a:buClr>
              <a:buFont typeface="Wingdings" panose="05000000000000000000" pitchFamily="2" charset="2"/>
              <a:buChar char="Ø"/>
            </a:pPr>
            <a:r>
              <a:rPr lang="en-US" sz="2000" cap="small" dirty="0">
                <a:solidFill>
                  <a:schemeClr val="tx2"/>
                </a:solidFill>
              </a:rPr>
              <a:t>Growth noted in SE Walla Walla</a:t>
            </a:r>
          </a:p>
          <a:p>
            <a:pPr>
              <a:spcAft>
                <a:spcPts val="1200"/>
              </a:spcAft>
              <a:buClr>
                <a:schemeClr val="tx2"/>
              </a:buClr>
              <a:buFont typeface="Wingdings" panose="05000000000000000000" pitchFamily="2" charset="2"/>
              <a:buChar char="Ø"/>
            </a:pPr>
            <a:r>
              <a:rPr lang="en-US" sz="2000" cap="small" dirty="0">
                <a:solidFill>
                  <a:schemeClr val="tx2"/>
                </a:solidFill>
              </a:rPr>
              <a:t>Upgrade will introduce much more capacity to the system</a:t>
            </a:r>
            <a:endParaRPr lang="en-US" sz="2000" cap="small" dirty="0">
              <a:solidFill>
                <a:schemeClr val="tx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733492"/>
            <a:ext cx="5943600" cy="4619026"/>
          </a:xfrm>
          <a:prstGeom prst="rect">
            <a:avLst/>
          </a:prstGeom>
        </p:spPr>
      </p:pic>
      <p:sp>
        <p:nvSpPr>
          <p:cNvPr id="8" name="Freeform 7"/>
          <p:cNvSpPr/>
          <p:nvPr/>
        </p:nvSpPr>
        <p:spPr>
          <a:xfrm>
            <a:off x="3906716" y="3174024"/>
            <a:ext cx="3912577" cy="2936631"/>
          </a:xfrm>
          <a:custGeom>
            <a:avLst/>
            <a:gdLst>
              <a:gd name="connsiteX0" fmla="*/ 17585 w 3912577"/>
              <a:gd name="connsiteY0" fmla="*/ 2066192 h 2936631"/>
              <a:gd name="connsiteX1" fmla="*/ 0 w 3912577"/>
              <a:gd name="connsiteY1" fmla="*/ 2936631 h 2936631"/>
              <a:gd name="connsiteX2" fmla="*/ 1960685 w 3912577"/>
              <a:gd name="connsiteY2" fmla="*/ 2936631 h 2936631"/>
              <a:gd name="connsiteX3" fmla="*/ 2945423 w 3912577"/>
              <a:gd name="connsiteY3" fmla="*/ 2365131 h 2936631"/>
              <a:gd name="connsiteX4" fmla="*/ 3886200 w 3912577"/>
              <a:gd name="connsiteY4" fmla="*/ 1380392 h 2936631"/>
              <a:gd name="connsiteX5" fmla="*/ 3912577 w 3912577"/>
              <a:gd name="connsiteY5" fmla="*/ 0 h 2936631"/>
              <a:gd name="connsiteX6" fmla="*/ 3086100 w 3912577"/>
              <a:gd name="connsiteY6" fmla="*/ 17585 h 2936631"/>
              <a:gd name="connsiteX7" fmla="*/ 2444262 w 3912577"/>
              <a:gd name="connsiteY7" fmla="*/ 826477 h 2936631"/>
              <a:gd name="connsiteX8" fmla="*/ 2409093 w 3912577"/>
              <a:gd name="connsiteY8" fmla="*/ 1881554 h 2936631"/>
              <a:gd name="connsiteX9" fmla="*/ 1670539 w 3912577"/>
              <a:gd name="connsiteY9" fmla="*/ 2286000 h 2936631"/>
              <a:gd name="connsiteX10" fmla="*/ 17585 w 3912577"/>
              <a:gd name="connsiteY10" fmla="*/ 2066192 h 293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2577" h="2936631">
                <a:moveTo>
                  <a:pt x="17585" y="2066192"/>
                </a:moveTo>
                <a:lnTo>
                  <a:pt x="0" y="2936631"/>
                </a:lnTo>
                <a:lnTo>
                  <a:pt x="1960685" y="2936631"/>
                </a:lnTo>
                <a:lnTo>
                  <a:pt x="2945423" y="2365131"/>
                </a:lnTo>
                <a:lnTo>
                  <a:pt x="3886200" y="1380392"/>
                </a:lnTo>
                <a:lnTo>
                  <a:pt x="3912577" y="0"/>
                </a:lnTo>
                <a:lnTo>
                  <a:pt x="3086100" y="17585"/>
                </a:lnTo>
                <a:lnTo>
                  <a:pt x="2444262" y="826477"/>
                </a:lnTo>
                <a:lnTo>
                  <a:pt x="2409093" y="1881554"/>
                </a:lnTo>
                <a:lnTo>
                  <a:pt x="1670539" y="2286000"/>
                </a:lnTo>
                <a:lnTo>
                  <a:pt x="17585" y="2066192"/>
                </a:lnTo>
                <a:close/>
              </a:path>
            </a:pathLst>
          </a:cu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8994294">
            <a:off x="5356419" y="4920193"/>
            <a:ext cx="2433680" cy="369332"/>
          </a:xfrm>
          <a:prstGeom prst="rect">
            <a:avLst/>
          </a:prstGeom>
        </p:spPr>
        <p:txBody>
          <a:bodyPr wrap="none">
            <a:spAutoFit/>
          </a:bodyPr>
          <a:lstStyle/>
          <a:p>
            <a:r>
              <a:rPr lang="en-US" b="1" cap="small" dirty="0">
                <a:solidFill>
                  <a:srgbClr val="00B050"/>
                </a:solidFill>
                <a:latin typeface="Georgia" panose="02040502050405020303" pitchFamily="18" charset="0"/>
              </a:rPr>
              <a:t>Potential Growth</a:t>
            </a:r>
          </a:p>
        </p:txBody>
      </p:sp>
      <p:sp>
        <p:nvSpPr>
          <p:cNvPr id="10" name="Oval 9"/>
          <p:cNvSpPr/>
          <p:nvPr/>
        </p:nvSpPr>
        <p:spPr>
          <a:xfrm>
            <a:off x="4038600" y="5085269"/>
            <a:ext cx="228600" cy="22914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267200" y="5200108"/>
            <a:ext cx="762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29200" y="5029200"/>
            <a:ext cx="76200" cy="17090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029200" y="5157382"/>
            <a:ext cx="228600" cy="4272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Isosceles Triangle 19"/>
          <p:cNvSpPr/>
          <p:nvPr/>
        </p:nvSpPr>
        <p:spPr>
          <a:xfrm rot="16200000" flipH="1" flipV="1">
            <a:off x="4304075" y="5167182"/>
            <a:ext cx="80551" cy="87631"/>
          </a:xfrm>
          <a:prstGeom prst="triangle">
            <a:avLst/>
          </a:prstGeom>
          <a:noFill/>
          <a:ln w="19050">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5400000" flipH="1" flipV="1">
            <a:off x="4395519" y="5175752"/>
            <a:ext cx="86264" cy="76203"/>
          </a:xfrm>
          <a:prstGeom prst="triangle">
            <a:avLst/>
          </a:prstGeom>
          <a:noFill/>
          <a:ln w="19050">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H="1" flipV="1">
            <a:off x="4390070" y="5157382"/>
            <a:ext cx="1" cy="70963"/>
          </a:xfrm>
          <a:prstGeom prst="line">
            <a:avLst/>
          </a:prstGeom>
          <a:ln w="19050">
            <a:solidFill>
              <a:srgbClr val="FBA905"/>
            </a:solidFill>
          </a:ln>
        </p:spPr>
        <p:style>
          <a:lnRef idx="1">
            <a:schemeClr val="accent1"/>
          </a:lnRef>
          <a:fillRef idx="0">
            <a:schemeClr val="accent1"/>
          </a:fillRef>
          <a:effectRef idx="0">
            <a:schemeClr val="accent1"/>
          </a:effectRef>
          <a:fontRef idx="minor">
            <a:schemeClr val="tx1"/>
          </a:fontRef>
        </p:style>
      </p:cxnSp>
      <p:sp>
        <p:nvSpPr>
          <p:cNvPr id="26" name="Chord 25"/>
          <p:cNvSpPr/>
          <p:nvPr/>
        </p:nvSpPr>
        <p:spPr>
          <a:xfrm rot="3849485">
            <a:off x="4329755" y="5124974"/>
            <a:ext cx="120632" cy="104254"/>
          </a:xfrm>
          <a:prstGeom prst="chord">
            <a:avLst>
              <a:gd name="adj1" fmla="val 8152612"/>
              <a:gd name="adj2" fmla="val 16200000"/>
            </a:avLst>
          </a:prstGeom>
          <a:noFill/>
          <a:ln>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CFC7651E-B4BE-4A93-B9C9-586D74789E66}" type="slidenum">
              <a:rPr lang="en-US" smtClean="0"/>
              <a:t>37</a:t>
            </a:fld>
            <a:endParaRPr lang="en-US"/>
          </a:p>
        </p:txBody>
      </p:sp>
    </p:spTree>
    <p:extLst>
      <p:ext uri="{BB962C8B-B14F-4D97-AF65-F5344CB8AC3E}">
        <p14:creationId xmlns:p14="http://schemas.microsoft.com/office/powerpoint/2010/main" val="3977967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xit" presetSubtype="32" fill="hold" grpId="1" nodeType="clickEffect">
                                  <p:stCondLst>
                                    <p:cond delay="0"/>
                                  </p:stCondLst>
                                  <p:childTnLst>
                                    <p:animEffect transition="out" filter="circle(out)">
                                      <p:cBhvr>
                                        <p:cTn id="42" dur="2000"/>
                                        <p:tgtEl>
                                          <p:spTgt spid="8"/>
                                        </p:tgtEl>
                                      </p:cBhvr>
                                    </p:animEffect>
                                    <p:set>
                                      <p:cBhvr>
                                        <p:cTn id="43" dur="1" fill="hold">
                                          <p:stCondLst>
                                            <p:cond delay="1999"/>
                                          </p:stCondLst>
                                        </p:cTn>
                                        <p:tgtEl>
                                          <p:spTgt spid="8"/>
                                        </p:tgtEl>
                                        <p:attrNameLst>
                                          <p:attrName>style.visibility</p:attrName>
                                        </p:attrNameLst>
                                      </p:cBhvr>
                                      <p:to>
                                        <p:strVal val="hidden"/>
                                      </p:to>
                                    </p:set>
                                  </p:childTnLst>
                                </p:cTn>
                              </p:par>
                              <p:par>
                                <p:cTn id="44" presetID="6" presetClass="exit" presetSubtype="32" fill="hold" grpId="1" nodeType="withEffect">
                                  <p:stCondLst>
                                    <p:cond delay="0"/>
                                  </p:stCondLst>
                                  <p:childTnLst>
                                    <p:animEffect transition="out" filter="circle(out)">
                                      <p:cBhvr>
                                        <p:cTn id="45" dur="2000"/>
                                        <p:tgtEl>
                                          <p:spTgt spid="9"/>
                                        </p:tgtEl>
                                      </p:cBhvr>
                                    </p:animEffect>
                                    <p:set>
                                      <p:cBhvr>
                                        <p:cTn id="46" dur="1" fill="hold">
                                          <p:stCondLst>
                                            <p:cond delay="199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ppt_x"/>
                                          </p:val>
                                        </p:tav>
                                        <p:tav tm="100000">
                                          <p:val>
                                            <p:strVal val="#ppt_x"/>
                                          </p:val>
                                        </p:tav>
                                      </p:tavLst>
                                    </p:anim>
                                    <p:anim calcmode="lin" valueType="num">
                                      <p:cBhvr additive="base">
                                        <p:cTn id="6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1+#ppt_w/2"/>
                                          </p:val>
                                        </p:tav>
                                        <p:tav tm="100000">
                                          <p:val>
                                            <p:strVal val="#ppt_x"/>
                                          </p:val>
                                        </p:tav>
                                      </p:tavLst>
                                    </p:anim>
                                    <p:anim calcmode="lin" valueType="num">
                                      <p:cBhvr additive="base">
                                        <p:cTn id="72" dur="500" fill="hold"/>
                                        <p:tgtEl>
                                          <p:spTgt spid="11"/>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1+#ppt_w/2"/>
                                          </p:val>
                                        </p:tav>
                                        <p:tav tm="100000">
                                          <p:val>
                                            <p:strVal val="#ppt_x"/>
                                          </p:val>
                                        </p:tav>
                                      </p:tavLst>
                                    </p:anim>
                                    <p:anim calcmode="lin" valueType="num">
                                      <p:cBhvr additive="base">
                                        <p:cTn id="76" dur="500" fill="hold"/>
                                        <p:tgtEl>
                                          <p:spTgt spid="13"/>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1+#ppt_w/2"/>
                                          </p:val>
                                        </p:tav>
                                        <p:tav tm="100000">
                                          <p:val>
                                            <p:strVal val="#ppt_x"/>
                                          </p:val>
                                        </p:tav>
                                      </p:tavLst>
                                    </p:anim>
                                    <p:anim calcmode="lin" valueType="num">
                                      <p:cBhvr additive="base">
                                        <p:cTn id="8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animBg="1"/>
      <p:bldP spid="20" grpId="0" animBg="1"/>
      <p:bldP spid="21"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4" y="1951286"/>
            <a:ext cx="5953123" cy="4566716"/>
          </a:xfrm>
          <a:prstGeom prst="rect">
            <a:avLst/>
          </a:prstGeom>
        </p:spPr>
      </p:pic>
      <p:sp>
        <p:nvSpPr>
          <p:cNvPr id="2" name="Title 1"/>
          <p:cNvSpPr>
            <a:spLocks noGrp="1"/>
          </p:cNvSpPr>
          <p:nvPr>
            <p:ph type="title"/>
          </p:nvPr>
        </p:nvSpPr>
        <p:spPr>
          <a:xfrm>
            <a:off x="1828800" y="609600"/>
            <a:ext cx="8229600" cy="762000"/>
          </a:xfrm>
        </p:spPr>
        <p:txBody>
          <a:bodyPr>
            <a:normAutofit/>
          </a:bodyPr>
          <a:lstStyle/>
          <a:p>
            <a:pPr algn="ctr"/>
            <a:r>
              <a:rPr lang="en-US" sz="3600" cap="small" dirty="0">
                <a:latin typeface="+mn-lt"/>
              </a:rPr>
              <a:t>Walla Walla Gate &amp; HP Line</a:t>
            </a:r>
            <a:endParaRPr lang="en-US" sz="3600" cap="small" dirty="0">
              <a:latin typeface="+mn-lt"/>
            </a:endParaRPr>
          </a:p>
        </p:txBody>
      </p:sp>
      <p:sp>
        <p:nvSpPr>
          <p:cNvPr id="3" name="Content Placeholder 2"/>
          <p:cNvSpPr>
            <a:spLocks noGrp="1"/>
          </p:cNvSpPr>
          <p:nvPr>
            <p:ph idx="1"/>
          </p:nvPr>
        </p:nvSpPr>
        <p:spPr>
          <a:xfrm>
            <a:off x="1981200" y="1371600"/>
            <a:ext cx="8229600" cy="4572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Model pressure before/after project</a:t>
            </a:r>
            <a:endParaRPr lang="en-US" sz="2000" cap="small" dirty="0">
              <a:solidFill>
                <a:schemeClr val="tx2"/>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4876" y="1944340"/>
            <a:ext cx="1638962" cy="1467443"/>
          </a:xfrm>
          <a:prstGeom prst="rect">
            <a:avLst/>
          </a:prstGeom>
        </p:spPr>
      </p:pic>
      <p:sp>
        <p:nvSpPr>
          <p:cNvPr id="10" name="Oval 9"/>
          <p:cNvSpPr/>
          <p:nvPr/>
        </p:nvSpPr>
        <p:spPr>
          <a:xfrm>
            <a:off x="4800600" y="5150812"/>
            <a:ext cx="152400" cy="15506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10" idx="6"/>
          </p:cNvCxnSpPr>
          <p:nvPr/>
        </p:nvCxnSpPr>
        <p:spPr>
          <a:xfrm flipV="1">
            <a:off x="4953001" y="5224952"/>
            <a:ext cx="549479" cy="339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502479" y="5007295"/>
            <a:ext cx="76200" cy="20206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486400" y="5181201"/>
            <a:ext cx="633414" cy="4272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Isosceles Triangle 13"/>
          <p:cNvSpPr/>
          <p:nvPr/>
        </p:nvSpPr>
        <p:spPr>
          <a:xfrm rot="16200000" flipH="1" flipV="1">
            <a:off x="5032741" y="5180112"/>
            <a:ext cx="80551" cy="87631"/>
          </a:xfrm>
          <a:prstGeom prst="triangle">
            <a:avLst/>
          </a:prstGeom>
          <a:noFill/>
          <a:ln w="19050">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5400000" flipH="1" flipV="1">
            <a:off x="5111801" y="5186851"/>
            <a:ext cx="86264" cy="76203"/>
          </a:xfrm>
          <a:prstGeom prst="triangle">
            <a:avLst/>
          </a:prstGeom>
          <a:noFill/>
          <a:ln w="19050">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flipV="1">
            <a:off x="5118257" y="5159119"/>
            <a:ext cx="1" cy="70963"/>
          </a:xfrm>
          <a:prstGeom prst="line">
            <a:avLst/>
          </a:prstGeom>
          <a:ln w="19050">
            <a:solidFill>
              <a:srgbClr val="FBA905"/>
            </a:solidFill>
          </a:ln>
        </p:spPr>
        <p:style>
          <a:lnRef idx="1">
            <a:schemeClr val="accent1"/>
          </a:lnRef>
          <a:fillRef idx="0">
            <a:schemeClr val="accent1"/>
          </a:fillRef>
          <a:effectRef idx="0">
            <a:schemeClr val="accent1"/>
          </a:effectRef>
          <a:fontRef idx="minor">
            <a:schemeClr val="tx1"/>
          </a:fontRef>
        </p:style>
      </p:cxnSp>
      <p:sp>
        <p:nvSpPr>
          <p:cNvPr id="17" name="Chord 16"/>
          <p:cNvSpPr/>
          <p:nvPr/>
        </p:nvSpPr>
        <p:spPr>
          <a:xfrm rot="3849485">
            <a:off x="5057939" y="5129074"/>
            <a:ext cx="120632" cy="104254"/>
          </a:xfrm>
          <a:prstGeom prst="chord">
            <a:avLst>
              <a:gd name="adj1" fmla="val 8152612"/>
              <a:gd name="adj2" fmla="val 16200000"/>
            </a:avLst>
          </a:prstGeom>
          <a:noFill/>
          <a:ln>
            <a:solidFill>
              <a:srgbClr val="FBA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54" y="1944340"/>
            <a:ext cx="5953123" cy="4573663"/>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38</a:t>
            </a:fld>
            <a:endParaRPr lang="en-US"/>
          </a:p>
        </p:txBody>
      </p:sp>
    </p:spTree>
    <p:extLst>
      <p:ext uri="{BB962C8B-B14F-4D97-AF65-F5344CB8AC3E}">
        <p14:creationId xmlns:p14="http://schemas.microsoft.com/office/powerpoint/2010/main" val="107780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85800"/>
            <a:ext cx="8229600" cy="762000"/>
          </a:xfrm>
        </p:spPr>
        <p:txBody>
          <a:bodyPr>
            <a:normAutofit/>
          </a:bodyPr>
          <a:lstStyle/>
          <a:p>
            <a:pPr algn="ctr"/>
            <a:r>
              <a:rPr lang="en-US" sz="3600" cap="small" dirty="0">
                <a:latin typeface="+mn-lt"/>
              </a:rPr>
              <a:t>Conclusion</a:t>
            </a:r>
            <a:endParaRPr lang="en-US" sz="3600" cap="small" dirty="0">
              <a:latin typeface="+mn-lt"/>
            </a:endParaRPr>
          </a:p>
        </p:txBody>
      </p:sp>
      <p:sp>
        <p:nvSpPr>
          <p:cNvPr id="3" name="Content Placeholder 2"/>
          <p:cNvSpPr>
            <a:spLocks noGrp="1"/>
          </p:cNvSpPr>
          <p:nvPr>
            <p:ph idx="1"/>
          </p:nvPr>
        </p:nvSpPr>
        <p:spPr>
          <a:xfrm>
            <a:off x="2133600" y="1676400"/>
            <a:ext cx="8229600" cy="1295400"/>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CNGC strives to use technology to gather data, analyze, plan, and design a reliable, safe and economical distribution system.</a:t>
            </a:r>
            <a:endParaRPr lang="en-US" sz="2000" cap="small" dirty="0">
              <a:solidFill>
                <a:schemeClr val="tx2"/>
              </a:solidFill>
            </a:endParaRPr>
          </a:p>
        </p:txBody>
      </p:sp>
      <p:sp>
        <p:nvSpPr>
          <p:cNvPr id="5" name="Content Placeholder 2"/>
          <p:cNvSpPr txBox="1">
            <a:spLocks/>
          </p:cNvSpPr>
          <p:nvPr/>
        </p:nvSpPr>
        <p:spPr>
          <a:xfrm>
            <a:off x="2286000" y="3505200"/>
            <a:ext cx="5105400" cy="167640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spcAft>
                <a:spcPts val="1200"/>
              </a:spcAft>
              <a:buClr>
                <a:schemeClr val="tx2"/>
              </a:buClr>
              <a:buNone/>
            </a:pPr>
            <a:endParaRPr lang="en-US" sz="2000" cap="small" dirty="0">
              <a:solidFill>
                <a:schemeClr val="tx2"/>
              </a:solidFill>
            </a:endParaRPr>
          </a:p>
        </p:txBody>
      </p:sp>
      <p:sp>
        <p:nvSpPr>
          <p:cNvPr id="6" name="Content Placeholder 2"/>
          <p:cNvSpPr txBox="1">
            <a:spLocks/>
          </p:cNvSpPr>
          <p:nvPr/>
        </p:nvSpPr>
        <p:spPr>
          <a:xfrm>
            <a:off x="2013285" y="3662237"/>
            <a:ext cx="7689501" cy="129540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spcAft>
                <a:spcPts val="1200"/>
              </a:spcAft>
              <a:buClr>
                <a:schemeClr val="tx2"/>
              </a:buClr>
              <a:buNone/>
            </a:pPr>
            <a:r>
              <a:rPr lang="en-US" sz="3600" b="1" cap="small" dirty="0">
                <a:solidFill>
                  <a:schemeClr val="tx2"/>
                </a:solidFill>
              </a:rPr>
              <a:t>¿ QUESTIONS ?</a:t>
            </a:r>
            <a:endParaRPr lang="en-US" sz="3600" b="1" cap="small" dirty="0">
              <a:solidFill>
                <a:schemeClr val="tx2"/>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9822" y="5462095"/>
            <a:ext cx="2203731" cy="906207"/>
          </a:xfrm>
          <a:prstGeom prst="rect">
            <a:avLst/>
          </a:prstGeom>
        </p:spPr>
      </p:pic>
    </p:spTree>
    <p:extLst>
      <p:ext uri="{BB962C8B-B14F-4D97-AF65-F5344CB8AC3E}">
        <p14:creationId xmlns:p14="http://schemas.microsoft.com/office/powerpoint/2010/main" val="1998371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905001"/>
            <a:ext cx="8458200" cy="1470025"/>
          </a:xfrm>
        </p:spPr>
        <p:txBody>
          <a:bodyPr>
            <a:normAutofit fontScale="90000"/>
          </a:bodyPr>
          <a:lstStyle/>
          <a:p>
            <a:pPr algn="ctr"/>
            <a:r>
              <a:rPr lang="en-US" sz="7200" cap="small" dirty="0">
                <a:latin typeface="+mn-lt"/>
              </a:rPr>
              <a:t>Distribution </a:t>
            </a:r>
            <a:r>
              <a:rPr lang="en-US" sz="7200" cap="small" dirty="0">
                <a:latin typeface="+mn-lt"/>
              </a:rPr>
              <a:t>S</a:t>
            </a:r>
            <a:r>
              <a:rPr lang="en-US" sz="7200" cap="small" dirty="0">
                <a:latin typeface="+mn-lt"/>
              </a:rPr>
              <a:t>ystem </a:t>
            </a:r>
            <a:r>
              <a:rPr lang="en-US" sz="7200" cap="small" dirty="0">
                <a:latin typeface="+mn-lt"/>
              </a:rPr>
              <a:t>P</a:t>
            </a:r>
            <a:r>
              <a:rPr lang="en-US" sz="7200" cap="small" dirty="0">
                <a:latin typeface="+mn-lt"/>
              </a:rPr>
              <a:t>lanning</a:t>
            </a:r>
            <a:endParaRPr lang="en-US" sz="7200" cap="small" dirty="0">
              <a:latin typeface="+mn-lt"/>
            </a:endParaRPr>
          </a:p>
        </p:txBody>
      </p:sp>
      <p:sp>
        <p:nvSpPr>
          <p:cNvPr id="3" name="Subtitle 2"/>
          <p:cNvSpPr>
            <a:spLocks noGrp="1"/>
          </p:cNvSpPr>
          <p:nvPr>
            <p:ph type="subTitle" idx="1"/>
          </p:nvPr>
        </p:nvSpPr>
        <p:spPr>
          <a:xfrm>
            <a:off x="1981200" y="3899938"/>
            <a:ext cx="6629400" cy="1815062"/>
          </a:xfrm>
          <a:noFill/>
        </p:spPr>
        <p:txBody>
          <a:bodyPr>
            <a:normAutofit fontScale="92500" lnSpcReduction="10000"/>
          </a:bodyPr>
          <a:lstStyle/>
          <a:p>
            <a:r>
              <a:rPr lang="en-US" sz="2000" b="1" cap="small" dirty="0"/>
              <a:t>Chris Bolton, Engineer II</a:t>
            </a:r>
          </a:p>
          <a:p>
            <a:endParaRPr lang="en-US" sz="2000" b="1" cap="small" dirty="0"/>
          </a:p>
          <a:p>
            <a:endParaRPr lang="en-US" sz="2000" b="1" cap="small" dirty="0"/>
          </a:p>
          <a:p>
            <a:r>
              <a:rPr lang="en-US" sz="2000" b="1" cap="small" dirty="0"/>
              <a:t>Technical Advisory Group</a:t>
            </a:r>
          </a:p>
          <a:p>
            <a:r>
              <a:rPr lang="en-US" sz="2000" b="1" cap="small" dirty="0"/>
              <a:t>September 15</a:t>
            </a:r>
            <a:r>
              <a:rPr lang="en-US" sz="2000" b="1" cap="small" baseline="30000" dirty="0"/>
              <a:t>th</a:t>
            </a:r>
            <a:r>
              <a:rPr lang="en-US" sz="2000" b="1" cap="small" dirty="0"/>
              <a:t>, 2016</a:t>
            </a:r>
            <a:endParaRPr lang="en-US" sz="2000" b="1" cap="small"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7534" y="5649132"/>
            <a:ext cx="2203731" cy="906207"/>
          </a:xfrm>
          <a:prstGeom prst="rect">
            <a:avLst/>
          </a:prstGeom>
        </p:spPr>
      </p:pic>
    </p:spTree>
    <p:extLst>
      <p:ext uri="{BB962C8B-B14F-4D97-AF65-F5344CB8AC3E}">
        <p14:creationId xmlns:p14="http://schemas.microsoft.com/office/powerpoint/2010/main" val="38112511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221" y="1905001"/>
            <a:ext cx="8458200" cy="1470025"/>
          </a:xfrm>
        </p:spPr>
        <p:txBody>
          <a:bodyPr>
            <a:noAutofit/>
          </a:bodyPr>
          <a:lstStyle/>
          <a:p>
            <a:pPr algn="ctr"/>
            <a:r>
              <a:rPr lang="en-US" sz="5400" cap="small" dirty="0" smtClean="0">
                <a:latin typeface="+mn-lt"/>
              </a:rPr>
              <a:t>SENDOUT OPTIMIZATION MODELING</a:t>
            </a:r>
            <a:endParaRPr lang="en-US" sz="5400" cap="small" dirty="0">
              <a:latin typeface="+mn-lt"/>
            </a:endParaRPr>
          </a:p>
        </p:txBody>
      </p:sp>
      <p:sp>
        <p:nvSpPr>
          <p:cNvPr id="3" name="Subtitle 2"/>
          <p:cNvSpPr>
            <a:spLocks noGrp="1"/>
          </p:cNvSpPr>
          <p:nvPr>
            <p:ph type="subTitle" idx="1"/>
          </p:nvPr>
        </p:nvSpPr>
        <p:spPr>
          <a:xfrm>
            <a:off x="2492644" y="3587289"/>
            <a:ext cx="6629400" cy="1815062"/>
          </a:xfrm>
          <a:noFill/>
        </p:spPr>
        <p:txBody>
          <a:bodyPr>
            <a:noAutofit/>
          </a:bodyPr>
          <a:lstStyle/>
          <a:p>
            <a:r>
              <a:rPr lang="en-US" sz="1800" b="1" cap="small" dirty="0" smtClean="0"/>
              <a:t>Mark Sellers-Vaughn, Manager Resource Planning</a:t>
            </a:r>
          </a:p>
          <a:p>
            <a:r>
              <a:rPr lang="en-US" sz="1800" b="1" cap="small" dirty="0" smtClean="0"/>
              <a:t>Brian Robertson, Senior Resource Planning Analyst</a:t>
            </a:r>
          </a:p>
          <a:p>
            <a:r>
              <a:rPr lang="en-US" sz="1800" b="1" cap="small" dirty="0" smtClean="0"/>
              <a:t>Devin McGreal, Resource Planning Analyst I</a:t>
            </a:r>
            <a:endParaRPr lang="en-US" sz="1800" b="1" cap="small" dirty="0"/>
          </a:p>
          <a:p>
            <a:endParaRPr lang="en-US" sz="1800" b="1" cap="small" dirty="0"/>
          </a:p>
          <a:p>
            <a:endParaRPr lang="en-US" sz="1800" b="1" cap="small" dirty="0"/>
          </a:p>
          <a:p>
            <a:r>
              <a:rPr lang="en-US" sz="1800" b="1" cap="small" dirty="0"/>
              <a:t>Technical Advisory Group</a:t>
            </a:r>
          </a:p>
          <a:p>
            <a:r>
              <a:rPr lang="en-US" sz="1800" b="1" cap="small" dirty="0"/>
              <a:t>September 15</a:t>
            </a:r>
            <a:r>
              <a:rPr lang="en-US" sz="1800" b="1" cap="small" baseline="30000" dirty="0"/>
              <a:t>th</a:t>
            </a:r>
            <a:r>
              <a:rPr lang="en-US" sz="1800" b="1" cap="small" dirty="0"/>
              <a:t>, 2016</a:t>
            </a:r>
            <a:endParaRPr lang="en-US" sz="1800" b="1" cap="small"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7534" y="5447654"/>
            <a:ext cx="2203731" cy="906207"/>
          </a:xfrm>
          <a:prstGeom prst="rect">
            <a:avLst/>
          </a:prstGeom>
        </p:spPr>
      </p:pic>
    </p:spTree>
    <p:extLst>
      <p:ext uri="{BB962C8B-B14F-4D97-AF65-F5344CB8AC3E}">
        <p14:creationId xmlns:p14="http://schemas.microsoft.com/office/powerpoint/2010/main" val="37547138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SENDOUT model</a:t>
            </a:r>
            <a:endParaRPr lang="en-US" dirty="0"/>
          </a:p>
        </p:txBody>
      </p:sp>
      <p:sp>
        <p:nvSpPr>
          <p:cNvPr id="3" name="Content Placeholder 2"/>
          <p:cNvSpPr>
            <a:spLocks noGrp="1"/>
          </p:cNvSpPr>
          <p:nvPr>
            <p:ph idx="1"/>
          </p:nvPr>
        </p:nvSpPr>
        <p:spPr/>
        <p:txBody>
          <a:bodyPr>
            <a:normAutofit/>
          </a:bodyPr>
          <a:lstStyle/>
          <a:p>
            <a:r>
              <a:rPr lang="en-US" dirty="0" smtClean="0"/>
              <a:t>Cascade utilizes SENDOUT™ for resource </a:t>
            </a:r>
            <a:r>
              <a:rPr lang="en-US" dirty="0" smtClean="0"/>
              <a:t>optimization.</a:t>
            </a:r>
            <a:endParaRPr lang="en-US" dirty="0" smtClean="0"/>
          </a:p>
          <a:p>
            <a:r>
              <a:rPr lang="en-US" dirty="0" smtClean="0"/>
              <a:t>This </a:t>
            </a:r>
            <a:r>
              <a:rPr lang="en-US" dirty="0"/>
              <a:t>model permits the Company to </a:t>
            </a:r>
            <a:r>
              <a:rPr lang="en-US" dirty="0" smtClean="0"/>
              <a:t>develop </a:t>
            </a:r>
            <a:r>
              <a:rPr lang="en-US" dirty="0"/>
              <a:t>and analyze a variety of resource portfolios to help determine the type, size, and timing of resources best matched to forecast requirements</a:t>
            </a:r>
            <a:r>
              <a:rPr lang="en-US" dirty="0" smtClean="0"/>
              <a:t>.</a:t>
            </a:r>
          </a:p>
          <a:p>
            <a:r>
              <a:rPr lang="en-US" dirty="0" smtClean="0"/>
              <a:t>SENDOUT</a:t>
            </a:r>
            <a:r>
              <a:rPr lang="en-US" dirty="0"/>
              <a:t>™ is very powerful and complex. It operates by combining a series of existing and potential demand side and supply side resources and optimizes their utilization at the lowest net present cost over the entire planning period for a given demand forecast.</a:t>
            </a:r>
          </a:p>
          <a:p>
            <a:endParaRPr lang="en-US" dirty="0"/>
          </a:p>
        </p:txBody>
      </p:sp>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30975817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SENDOUT model</a:t>
            </a:r>
            <a:endParaRPr lang="en-US" dirty="0"/>
          </a:p>
        </p:txBody>
      </p:sp>
      <p:sp>
        <p:nvSpPr>
          <p:cNvPr id="3" name="Content Placeholder 2"/>
          <p:cNvSpPr>
            <a:spLocks noGrp="1"/>
          </p:cNvSpPr>
          <p:nvPr>
            <p:ph idx="1"/>
          </p:nvPr>
        </p:nvSpPr>
        <p:spPr/>
        <p:txBody>
          <a:bodyPr>
            <a:normAutofit/>
          </a:bodyPr>
          <a:lstStyle/>
          <a:p>
            <a:r>
              <a:rPr lang="en-US" dirty="0"/>
              <a:t>SENDOUT™ utilizes a linear programming </a:t>
            </a:r>
            <a:r>
              <a:rPr lang="en-US" dirty="0" smtClean="0"/>
              <a:t>approach.</a:t>
            </a:r>
            <a:endParaRPr lang="en-US" dirty="0" smtClean="0"/>
          </a:p>
          <a:p>
            <a:r>
              <a:rPr lang="en-US" dirty="0" smtClean="0"/>
              <a:t>The </a:t>
            </a:r>
            <a:r>
              <a:rPr lang="en-US" dirty="0"/>
              <a:t>model knows the exact load and price for every day of the planning period based on the analyst’s input and can therefore minimize costs in a way that would not be possible in the real world</a:t>
            </a:r>
            <a:r>
              <a:rPr lang="en-US" dirty="0" smtClean="0"/>
              <a:t>.</a:t>
            </a:r>
          </a:p>
          <a:p>
            <a:r>
              <a:rPr lang="en-US" dirty="0" smtClean="0"/>
              <a:t>Therefore</a:t>
            </a:r>
            <a:r>
              <a:rPr lang="en-US" dirty="0"/>
              <a:t>, it is important to acknowledge that linear programming analysis provides helpful but not perfect information to guide decisions.</a:t>
            </a:r>
          </a:p>
          <a:p>
            <a:endParaRPr lang="en-US" dirty="0"/>
          </a:p>
        </p:txBody>
      </p:sp>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42797736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83020"/>
          </a:xfrm>
        </p:spPr>
        <p:txBody>
          <a:bodyPr>
            <a:normAutofit fontScale="90000"/>
          </a:bodyPr>
          <a:lstStyle/>
          <a:p>
            <a:pPr marL="228600" lvl="0" indent="-228600">
              <a:spcBef>
                <a:spcPts val="1000"/>
              </a:spcBef>
            </a:pPr>
            <a:r>
              <a:rPr lang="en-US" sz="2500" b="1" dirty="0">
                <a:solidFill>
                  <a:srgbClr val="0077BD"/>
                </a:solidFill>
                <a:latin typeface="Arial" panose="020B0604020202020204" pitchFamily="34" charset="0"/>
                <a:ea typeface="+mn-ea"/>
                <a:cs typeface="+mn-cs"/>
              </a:rPr>
              <a:t>Modeling Transportation In SENDOUT®</a:t>
            </a:r>
            <a:r>
              <a:rPr lang="en-US" sz="2500" dirty="0">
                <a:solidFill>
                  <a:srgbClr val="0077BD"/>
                </a:solidFill>
                <a:latin typeface="Arial" panose="020B0604020202020204" pitchFamily="34" charset="0"/>
                <a:ea typeface="+mn-ea"/>
                <a:cs typeface="+mn-cs"/>
              </a:rPr>
              <a:t/>
            </a:r>
            <a:br>
              <a:rPr lang="en-US" sz="2500" dirty="0">
                <a:solidFill>
                  <a:srgbClr val="0077BD"/>
                </a:solidFill>
                <a:latin typeface="Arial" panose="020B0604020202020204" pitchFamily="34" charset="0"/>
                <a:ea typeface="+mn-ea"/>
                <a:cs typeface="+mn-cs"/>
              </a:rPr>
            </a:br>
            <a:r>
              <a:rPr lang="en-US" sz="2500" dirty="0" smtClean="0">
                <a:solidFill>
                  <a:srgbClr val="0077BD"/>
                </a:solidFill>
                <a:latin typeface="Arial" panose="020B0604020202020204" pitchFamily="34" charset="0"/>
                <a:ea typeface="+mn-ea"/>
                <a:cs typeface="+mn-cs"/>
              </a:rPr>
              <a:t>IS A BALANCING ACT OF REALITY AND SUBJECTIVE APPLICATION</a:t>
            </a:r>
            <a:endParaRPr lang="en-US" dirty="0"/>
          </a:p>
        </p:txBody>
      </p:sp>
      <p:sp>
        <p:nvSpPr>
          <p:cNvPr id="3" name="Content Placeholder 2"/>
          <p:cNvSpPr>
            <a:spLocks noGrp="1"/>
          </p:cNvSpPr>
          <p:nvPr>
            <p:ph idx="1"/>
          </p:nvPr>
        </p:nvSpPr>
        <p:spPr>
          <a:xfrm>
            <a:off x="838200" y="961901"/>
            <a:ext cx="10515600" cy="5215062"/>
          </a:xfrm>
        </p:spPr>
        <p:txBody>
          <a:bodyPr>
            <a:normAutofit fontScale="40000" lnSpcReduction="20000"/>
          </a:bodyPr>
          <a:lstStyle/>
          <a:p>
            <a:pPr marL="0" indent="0">
              <a:buNone/>
            </a:pPr>
            <a:r>
              <a:rPr lang="en-US" sz="4300" dirty="0">
                <a:solidFill>
                  <a:srgbClr val="FFFFFF"/>
                </a:solidFill>
              </a:rPr>
              <a:t>79</a:t>
            </a:r>
          </a:p>
          <a:p>
            <a:r>
              <a:rPr lang="en-US" sz="4300" dirty="0" smtClean="0">
                <a:solidFill>
                  <a:srgbClr val="000000"/>
                </a:solidFill>
              </a:rPr>
              <a:t>Start </a:t>
            </a:r>
            <a:r>
              <a:rPr lang="en-US" sz="4300" dirty="0">
                <a:solidFill>
                  <a:srgbClr val="000000"/>
                </a:solidFill>
              </a:rPr>
              <a:t>with a point in time look at each jurisdiction’s </a:t>
            </a:r>
            <a:r>
              <a:rPr lang="en-US" sz="4300" dirty="0" smtClean="0">
                <a:solidFill>
                  <a:srgbClr val="000000"/>
                </a:solidFill>
              </a:rPr>
              <a:t>resources.</a:t>
            </a:r>
            <a:endParaRPr lang="en-US" sz="4300" dirty="0" smtClean="0">
              <a:solidFill>
                <a:srgbClr val="000000"/>
              </a:solidFill>
            </a:endParaRPr>
          </a:p>
          <a:p>
            <a:r>
              <a:rPr lang="en-US" sz="4300" dirty="0" smtClean="0">
                <a:solidFill>
                  <a:srgbClr val="000000"/>
                </a:solidFill>
              </a:rPr>
              <a:t>We start with the Nov16-Oct17 PGA </a:t>
            </a:r>
            <a:r>
              <a:rPr lang="en-US" sz="4300" dirty="0" smtClean="0">
                <a:solidFill>
                  <a:srgbClr val="000000"/>
                </a:solidFill>
              </a:rPr>
              <a:t>portfolio. </a:t>
            </a:r>
            <a:endParaRPr lang="en-US" sz="4300" dirty="0">
              <a:solidFill>
                <a:srgbClr val="000000"/>
              </a:solidFill>
            </a:endParaRPr>
          </a:p>
          <a:p>
            <a:r>
              <a:rPr lang="en-US" sz="4300" dirty="0" smtClean="0">
                <a:solidFill>
                  <a:srgbClr val="000000"/>
                </a:solidFill>
              </a:rPr>
              <a:t>Contracts </a:t>
            </a:r>
            <a:r>
              <a:rPr lang="en-US" sz="4300" dirty="0">
                <a:solidFill>
                  <a:srgbClr val="000000"/>
                </a:solidFill>
              </a:rPr>
              <a:t>–Receipt and Delivery </a:t>
            </a:r>
            <a:r>
              <a:rPr lang="en-US" sz="4300" dirty="0" smtClean="0">
                <a:solidFill>
                  <a:srgbClr val="000000"/>
                </a:solidFill>
              </a:rPr>
              <a:t>Points</a:t>
            </a:r>
          </a:p>
          <a:p>
            <a:r>
              <a:rPr lang="en-US" sz="4300" dirty="0" smtClean="0">
                <a:solidFill>
                  <a:srgbClr val="000000"/>
                </a:solidFill>
              </a:rPr>
              <a:t>We start with current transport contracts, using centralized receipts and approx. 66 delivery </a:t>
            </a:r>
            <a:r>
              <a:rPr lang="en-US" sz="4300" dirty="0" smtClean="0">
                <a:solidFill>
                  <a:srgbClr val="000000"/>
                </a:solidFill>
              </a:rPr>
              <a:t>locations.</a:t>
            </a:r>
            <a:endParaRPr lang="en-US" sz="4300" dirty="0">
              <a:solidFill>
                <a:srgbClr val="000000"/>
              </a:solidFill>
            </a:endParaRPr>
          </a:p>
          <a:p>
            <a:r>
              <a:rPr lang="en-US" sz="4300" dirty="0" smtClean="0">
                <a:solidFill>
                  <a:srgbClr val="000000"/>
                </a:solidFill>
              </a:rPr>
              <a:t>Rates</a:t>
            </a:r>
          </a:p>
          <a:p>
            <a:r>
              <a:rPr lang="en-US" sz="4300" dirty="0" smtClean="0">
                <a:solidFill>
                  <a:srgbClr val="000000"/>
                </a:solidFill>
              </a:rPr>
              <a:t>Current contractual, with CPI increase every 3 years</a:t>
            </a:r>
            <a:endParaRPr lang="en-US" sz="4300" dirty="0">
              <a:solidFill>
                <a:srgbClr val="000000"/>
              </a:solidFill>
            </a:endParaRPr>
          </a:p>
          <a:p>
            <a:endParaRPr lang="en-US" sz="4300" dirty="0" smtClean="0">
              <a:solidFill>
                <a:srgbClr val="000000"/>
              </a:solidFill>
            </a:endParaRPr>
          </a:p>
          <a:p>
            <a:r>
              <a:rPr lang="en-US" sz="4300" dirty="0" smtClean="0">
                <a:solidFill>
                  <a:srgbClr val="000000"/>
                </a:solidFill>
              </a:rPr>
              <a:t>Contractual </a:t>
            </a:r>
            <a:r>
              <a:rPr lang="en-US" sz="4300" dirty="0">
                <a:solidFill>
                  <a:srgbClr val="000000"/>
                </a:solidFill>
              </a:rPr>
              <a:t>vs. </a:t>
            </a:r>
            <a:r>
              <a:rPr lang="en-US" sz="4300" dirty="0" smtClean="0">
                <a:solidFill>
                  <a:srgbClr val="000000"/>
                </a:solidFill>
              </a:rPr>
              <a:t>Operational</a:t>
            </a:r>
          </a:p>
          <a:p>
            <a:r>
              <a:rPr lang="en-US" sz="4300" dirty="0" smtClean="0">
                <a:solidFill>
                  <a:srgbClr val="000000"/>
                </a:solidFill>
              </a:rPr>
              <a:t>Contractual </a:t>
            </a:r>
            <a:r>
              <a:rPr lang="en-US" sz="4300" dirty="0">
                <a:solidFill>
                  <a:srgbClr val="000000"/>
                </a:solidFill>
              </a:rPr>
              <a:t>can be overly </a:t>
            </a:r>
            <a:r>
              <a:rPr lang="en-US" sz="4300" dirty="0" smtClean="0">
                <a:solidFill>
                  <a:srgbClr val="000000"/>
                </a:solidFill>
              </a:rPr>
              <a:t>restrictive.</a:t>
            </a:r>
            <a:endParaRPr lang="en-US" sz="4300" dirty="0" smtClean="0">
              <a:solidFill>
                <a:srgbClr val="000000"/>
              </a:solidFill>
            </a:endParaRPr>
          </a:p>
          <a:p>
            <a:r>
              <a:rPr lang="en-US" sz="4300" dirty="0" smtClean="0">
                <a:solidFill>
                  <a:srgbClr val="000000"/>
                </a:solidFill>
              </a:rPr>
              <a:t>Operational </a:t>
            </a:r>
            <a:r>
              <a:rPr lang="en-US" sz="4300" dirty="0">
                <a:solidFill>
                  <a:srgbClr val="000000"/>
                </a:solidFill>
              </a:rPr>
              <a:t>can be overly </a:t>
            </a:r>
            <a:r>
              <a:rPr lang="en-US" sz="4300" dirty="0" smtClean="0">
                <a:solidFill>
                  <a:srgbClr val="000000"/>
                </a:solidFill>
              </a:rPr>
              <a:t>flexible.</a:t>
            </a:r>
            <a:endParaRPr lang="en-US" sz="4300" dirty="0" smtClean="0">
              <a:solidFill>
                <a:srgbClr val="000000"/>
              </a:solidFill>
            </a:endParaRPr>
          </a:p>
          <a:p>
            <a:r>
              <a:rPr lang="en-US" sz="4300" dirty="0" smtClean="0">
                <a:solidFill>
                  <a:srgbClr val="000000"/>
                </a:solidFill>
              </a:rPr>
              <a:t>Incorporating </a:t>
            </a:r>
            <a:r>
              <a:rPr lang="en-US" sz="4300" dirty="0">
                <a:solidFill>
                  <a:srgbClr val="000000"/>
                </a:solidFill>
              </a:rPr>
              <a:t>operational realities into our modeling can defer the need to acquire new resources</a:t>
            </a:r>
            <a:r>
              <a:rPr lang="en-US" sz="4300" dirty="0" smtClean="0">
                <a:solidFill>
                  <a:srgbClr val="000000"/>
                </a:solidFill>
              </a:rPr>
              <a:t>.</a:t>
            </a:r>
          </a:p>
          <a:p>
            <a:r>
              <a:rPr lang="en-US" sz="4300" dirty="0" smtClean="0">
                <a:solidFill>
                  <a:srgbClr val="000000"/>
                </a:solidFill>
              </a:rPr>
              <a:t>Gas </a:t>
            </a:r>
            <a:r>
              <a:rPr lang="en-US" sz="4300" dirty="0">
                <a:solidFill>
                  <a:srgbClr val="000000"/>
                </a:solidFill>
              </a:rPr>
              <a:t>Supply’s job is to get gas from the supply basin to the pipeline citygate. </a:t>
            </a:r>
            <a:endParaRPr lang="en-US" sz="4300" dirty="0" smtClean="0">
              <a:solidFill>
                <a:srgbClr val="000000"/>
              </a:solidFill>
            </a:endParaRPr>
          </a:p>
          <a:p>
            <a:r>
              <a:rPr lang="en-US" sz="4300" dirty="0" smtClean="0">
                <a:solidFill>
                  <a:srgbClr val="000000"/>
                </a:solidFill>
              </a:rPr>
              <a:t>IRP focus is on the </a:t>
            </a:r>
            <a:r>
              <a:rPr lang="en-US" sz="4300" dirty="0" smtClean="0">
                <a:solidFill>
                  <a:srgbClr val="000000"/>
                </a:solidFill>
              </a:rPr>
              <a:t>core.</a:t>
            </a:r>
            <a:endParaRPr lang="en-US" sz="4300" dirty="0" smtClean="0">
              <a:solidFill>
                <a:srgbClr val="000000"/>
              </a:solidFill>
            </a:endParaRPr>
          </a:p>
          <a:p>
            <a:r>
              <a:rPr lang="en-US" sz="4300" dirty="0" smtClean="0">
                <a:solidFill>
                  <a:srgbClr val="000000"/>
                </a:solidFill>
              </a:rPr>
              <a:t>Operations job </a:t>
            </a:r>
            <a:r>
              <a:rPr lang="en-US" sz="4300" dirty="0">
                <a:solidFill>
                  <a:srgbClr val="000000"/>
                </a:solidFill>
              </a:rPr>
              <a:t>is to take gas from the pipeline gate to our customers</a:t>
            </a:r>
            <a:r>
              <a:rPr lang="en-US" sz="4300" dirty="0" smtClean="0">
                <a:solidFill>
                  <a:srgbClr val="000000"/>
                </a:solidFill>
              </a:rPr>
              <a:t>.</a:t>
            </a:r>
          </a:p>
          <a:p>
            <a:r>
              <a:rPr lang="en-US" sz="4300" dirty="0" smtClean="0">
                <a:solidFill>
                  <a:srgbClr val="000000"/>
                </a:solidFill>
              </a:rPr>
              <a:t>Operations focus is on the system, not just the </a:t>
            </a:r>
            <a:r>
              <a:rPr lang="en-US" sz="4300" dirty="0" smtClean="0">
                <a:solidFill>
                  <a:srgbClr val="000000"/>
                </a:solidFill>
              </a:rPr>
              <a:t>core.</a:t>
            </a:r>
            <a:endParaRPr lang="en-US" sz="4300" dirty="0" smtClean="0">
              <a:solidFill>
                <a:srgbClr val="000000"/>
              </a:solidFill>
            </a:endParaRPr>
          </a:p>
          <a:p>
            <a:r>
              <a:rPr lang="en-US" sz="4300" dirty="0" smtClean="0">
                <a:solidFill>
                  <a:srgbClr val="000000"/>
                </a:solidFill>
              </a:rPr>
              <a:t>Limiting </a:t>
            </a:r>
            <a:r>
              <a:rPr lang="en-US" sz="4300" dirty="0">
                <a:solidFill>
                  <a:srgbClr val="000000"/>
                </a:solidFill>
              </a:rPr>
              <a:t>factor is receipt quantity –how much can you bring into the system?</a:t>
            </a:r>
          </a:p>
          <a:p>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43</a:t>
            </a:fld>
            <a:endParaRPr lang="en-US"/>
          </a:p>
        </p:txBody>
      </p:sp>
    </p:spTree>
    <p:extLst>
      <p:ext uri="{BB962C8B-B14F-4D97-AF65-F5344CB8AC3E}">
        <p14:creationId xmlns:p14="http://schemas.microsoft.com/office/powerpoint/2010/main" val="22194700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28600" lvl="0" indent="-228600">
              <a:spcBef>
                <a:spcPts val="1000"/>
              </a:spcBef>
            </a:pPr>
            <a:r>
              <a:rPr lang="en-US" sz="2800" b="1" dirty="0">
                <a:solidFill>
                  <a:srgbClr val="0077BD"/>
                </a:solidFill>
                <a:latin typeface="Arial" panose="020B0604020202020204" pitchFamily="34" charset="0"/>
                <a:ea typeface="+mn-ea"/>
                <a:cs typeface="+mn-cs"/>
              </a:rPr>
              <a:t>Modeling Challenges</a:t>
            </a:r>
            <a:r>
              <a:rPr lang="en-US" sz="2800" dirty="0">
                <a:solidFill>
                  <a:srgbClr val="0077BD"/>
                </a:solidFill>
                <a:latin typeface="Arial" panose="020B0604020202020204" pitchFamily="34" charset="0"/>
                <a:ea typeface="+mn-ea"/>
                <a:cs typeface="+mn-cs"/>
              </a:rPr>
              <a:t/>
            </a:r>
            <a:br>
              <a:rPr lang="en-US" sz="2800" dirty="0">
                <a:solidFill>
                  <a:srgbClr val="0077BD"/>
                </a:solidFill>
                <a:latin typeface="Arial" panose="020B0604020202020204" pitchFamily="34" charset="0"/>
                <a:ea typeface="+mn-ea"/>
                <a:cs typeface="+mn-cs"/>
              </a:rPr>
            </a:br>
            <a:endParaRPr lang="en-US" dirty="0"/>
          </a:p>
        </p:txBody>
      </p:sp>
      <p:sp>
        <p:nvSpPr>
          <p:cNvPr id="3" name="Content Placeholder 2"/>
          <p:cNvSpPr>
            <a:spLocks noGrp="1"/>
          </p:cNvSpPr>
          <p:nvPr>
            <p:ph idx="1"/>
          </p:nvPr>
        </p:nvSpPr>
        <p:spPr>
          <a:xfrm>
            <a:off x="838200" y="1056904"/>
            <a:ext cx="10515600" cy="5120059"/>
          </a:xfrm>
        </p:spPr>
        <p:txBody>
          <a:bodyPr>
            <a:normAutofit/>
          </a:bodyPr>
          <a:lstStyle/>
          <a:p>
            <a:r>
              <a:rPr lang="en-US" dirty="0" smtClean="0">
                <a:solidFill>
                  <a:srgbClr val="000000"/>
                </a:solidFill>
                <a:latin typeface="Arial" panose="020B0604020202020204" pitchFamily="34" charset="0"/>
              </a:rPr>
              <a:t>Supply </a:t>
            </a:r>
            <a:r>
              <a:rPr lang="en-US" dirty="0">
                <a:solidFill>
                  <a:srgbClr val="000000"/>
                </a:solidFill>
                <a:latin typeface="Arial" panose="020B0604020202020204" pitchFamily="34" charset="0"/>
              </a:rPr>
              <a:t>needs to get gas to the </a:t>
            </a:r>
            <a:r>
              <a:rPr lang="en-US" dirty="0" smtClean="0">
                <a:solidFill>
                  <a:srgbClr val="000000"/>
                </a:solidFill>
                <a:latin typeface="Arial" panose="020B0604020202020204" pitchFamily="34" charset="0"/>
              </a:rPr>
              <a:t>citygate</a:t>
            </a:r>
            <a:r>
              <a:rPr lang="en-US" dirty="0">
                <a:solidFill>
                  <a:srgbClr val="000000"/>
                </a:solidFill>
                <a:latin typeface="Arial" panose="020B0604020202020204" pitchFamily="34" charset="0"/>
              </a:rPr>
              <a:t>.</a:t>
            </a:r>
          </a:p>
          <a:p>
            <a:r>
              <a:rPr lang="en-US" dirty="0" smtClean="0">
                <a:solidFill>
                  <a:srgbClr val="000000"/>
                </a:solidFill>
                <a:latin typeface="Arial" panose="020B0604020202020204" pitchFamily="34" charset="0"/>
              </a:rPr>
              <a:t>Many of our transport agreements were entered into decades ago, </a:t>
            </a:r>
            <a:r>
              <a:rPr lang="en-US" dirty="0">
                <a:solidFill>
                  <a:srgbClr val="000000"/>
                </a:solidFill>
                <a:latin typeface="Arial" panose="020B0604020202020204" pitchFamily="34" charset="0"/>
              </a:rPr>
              <a:t>based on demand projections at that point in time.</a:t>
            </a:r>
          </a:p>
          <a:p>
            <a:r>
              <a:rPr lang="en-US" dirty="0" smtClean="0">
                <a:solidFill>
                  <a:srgbClr val="000000"/>
                </a:solidFill>
                <a:latin typeface="Arial" panose="020B0604020202020204" pitchFamily="34" charset="0"/>
              </a:rPr>
              <a:t>Sum </a:t>
            </a:r>
            <a:r>
              <a:rPr lang="en-US" dirty="0">
                <a:solidFill>
                  <a:srgbClr val="000000"/>
                </a:solidFill>
                <a:latin typeface="Arial" panose="020B0604020202020204" pitchFamily="34" charset="0"/>
              </a:rPr>
              <a:t>of receipt quantity and aggregated delivery quantity </a:t>
            </a:r>
            <a:r>
              <a:rPr lang="en-US" dirty="0" smtClean="0">
                <a:solidFill>
                  <a:srgbClr val="000000"/>
                </a:solidFill>
                <a:latin typeface="Arial" panose="020B0604020202020204" pitchFamily="34" charset="0"/>
              </a:rPr>
              <a:t>can help </a:t>
            </a:r>
            <a:r>
              <a:rPr lang="en-US" dirty="0">
                <a:solidFill>
                  <a:srgbClr val="000000"/>
                </a:solidFill>
                <a:latin typeface="Arial" panose="020B0604020202020204" pitchFamily="34" charset="0"/>
              </a:rPr>
              <a:t>identify resource deficiency </a:t>
            </a:r>
            <a:r>
              <a:rPr lang="en-US" dirty="0" smtClean="0">
                <a:solidFill>
                  <a:srgbClr val="000000"/>
                </a:solidFill>
                <a:latin typeface="Arial" panose="020B0604020202020204" pitchFamily="34" charset="0"/>
              </a:rPr>
              <a:t>depending on how you allocate the rights.</a:t>
            </a:r>
            <a:endParaRPr lang="en-US" dirty="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The </a:t>
            </a:r>
            <a:r>
              <a:rPr lang="en-US" dirty="0">
                <a:solidFill>
                  <a:srgbClr val="000000"/>
                </a:solidFill>
                <a:latin typeface="Arial" panose="020B0604020202020204" pitchFamily="34" charset="0"/>
              </a:rPr>
              <a:t>aggregated look can mask individual city gate </a:t>
            </a:r>
            <a:r>
              <a:rPr lang="en-US" dirty="0" smtClean="0">
                <a:solidFill>
                  <a:srgbClr val="000000"/>
                </a:solidFill>
                <a:latin typeface="Arial" panose="020B0604020202020204" pitchFamily="34" charset="0"/>
              </a:rPr>
              <a:t>issues for looped sections, </a:t>
            </a:r>
            <a:r>
              <a:rPr lang="en-US" dirty="0">
                <a:solidFill>
                  <a:srgbClr val="000000"/>
                </a:solidFill>
                <a:latin typeface="Arial" panose="020B0604020202020204" pitchFamily="34" charset="0"/>
              </a:rPr>
              <a:t>and the disaggregated look can create deficiencies where they don’t exist.</a:t>
            </a:r>
          </a:p>
          <a:p>
            <a:r>
              <a:rPr lang="en-US" dirty="0" smtClean="0">
                <a:solidFill>
                  <a:srgbClr val="000000"/>
                </a:solidFill>
                <a:latin typeface="Arial" panose="020B0604020202020204" pitchFamily="34" charset="0"/>
              </a:rPr>
              <a:t>In </a:t>
            </a:r>
            <a:r>
              <a:rPr lang="en-US" dirty="0">
                <a:solidFill>
                  <a:srgbClr val="000000"/>
                </a:solidFill>
                <a:latin typeface="Arial" panose="020B0604020202020204" pitchFamily="34" charset="0"/>
              </a:rPr>
              <a:t>many cases operational capacity is greater than contracted.</a:t>
            </a:r>
          </a:p>
          <a:p>
            <a:r>
              <a:rPr lang="en-US" dirty="0" smtClean="0">
                <a:solidFill>
                  <a:srgbClr val="000000"/>
                </a:solidFill>
                <a:latin typeface="Arial" panose="020B0604020202020204" pitchFamily="34" charset="0"/>
              </a:rPr>
              <a:t>SENDOUT has perfect </a:t>
            </a:r>
            <a:r>
              <a:rPr lang="en-US" dirty="0" smtClean="0">
                <a:solidFill>
                  <a:srgbClr val="000000"/>
                </a:solidFill>
                <a:latin typeface="Arial" panose="020B0604020202020204" pitchFamily="34" charset="0"/>
              </a:rPr>
              <a:t>knowledge.</a:t>
            </a:r>
            <a:endParaRPr lang="en-US" dirty="0">
              <a:solidFill>
                <a:srgbClr val="000000"/>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CFC7651E-B4BE-4A93-B9C9-586D74789E66}" type="slidenum">
              <a:rPr lang="en-US" smtClean="0"/>
              <a:t>44</a:t>
            </a:fld>
            <a:endParaRPr lang="en-US"/>
          </a:p>
        </p:txBody>
      </p:sp>
    </p:spTree>
    <p:extLst>
      <p:ext uri="{BB962C8B-B14F-4D97-AF65-F5344CB8AC3E}">
        <p14:creationId xmlns:p14="http://schemas.microsoft.com/office/powerpoint/2010/main" val="28537686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83075" y="712519"/>
            <a:ext cx="9573621" cy="5177641"/>
          </a:xfrm>
          <a:prstGeom prst="rect">
            <a:avLst/>
          </a:prstGeom>
        </p:spPr>
      </p:pic>
      <p:sp>
        <p:nvSpPr>
          <p:cNvPr id="2" name="Slide Number Placeholder 1"/>
          <p:cNvSpPr>
            <a:spLocks noGrp="1"/>
          </p:cNvSpPr>
          <p:nvPr>
            <p:ph type="sldNum" sz="quarter" idx="12"/>
          </p:nvPr>
        </p:nvSpPr>
        <p:spPr/>
        <p:txBody>
          <a:bodyPr/>
          <a:lstStyle/>
          <a:p>
            <a:fld id="{CFC7651E-B4BE-4A93-B9C9-586D74789E66}" type="slidenum">
              <a:rPr lang="en-US" smtClean="0"/>
              <a:t>45</a:t>
            </a:fld>
            <a:endParaRPr lang="en-US"/>
          </a:p>
        </p:txBody>
      </p:sp>
    </p:spTree>
    <p:extLst>
      <p:ext uri="{BB962C8B-B14F-4D97-AF65-F5344CB8AC3E}">
        <p14:creationId xmlns:p14="http://schemas.microsoft.com/office/powerpoint/2010/main" val="37068896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838200" y="727010"/>
            <a:ext cx="10431483" cy="4769789"/>
          </a:xfrm>
          <a:prstGeom prst="rect">
            <a:avLst/>
          </a:prstGeom>
        </p:spPr>
      </p:pic>
      <p:sp>
        <p:nvSpPr>
          <p:cNvPr id="2" name="Slide Number Placeholder 1"/>
          <p:cNvSpPr>
            <a:spLocks noGrp="1"/>
          </p:cNvSpPr>
          <p:nvPr>
            <p:ph type="sldNum" sz="quarter" idx="12"/>
          </p:nvPr>
        </p:nvSpPr>
        <p:spPr/>
        <p:txBody>
          <a:bodyPr/>
          <a:lstStyle/>
          <a:p>
            <a:fld id="{CFC7651E-B4BE-4A93-B9C9-586D74789E66}" type="slidenum">
              <a:rPr lang="en-US" smtClean="0"/>
              <a:t>46</a:t>
            </a:fld>
            <a:endParaRPr lang="en-US"/>
          </a:p>
        </p:txBody>
      </p:sp>
    </p:spTree>
    <p:extLst>
      <p:ext uri="{BB962C8B-B14F-4D97-AF65-F5344CB8AC3E}">
        <p14:creationId xmlns:p14="http://schemas.microsoft.com/office/powerpoint/2010/main" val="1478678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Case Sendout Inputs</a:t>
            </a:r>
            <a:endParaRPr lang="en-US" dirty="0"/>
          </a:p>
        </p:txBody>
      </p:sp>
      <p:sp>
        <p:nvSpPr>
          <p:cNvPr id="3" name="Content Placeholder 2"/>
          <p:cNvSpPr>
            <a:spLocks noGrp="1"/>
          </p:cNvSpPr>
          <p:nvPr>
            <p:ph idx="1"/>
          </p:nvPr>
        </p:nvSpPr>
        <p:spPr/>
        <p:txBody>
          <a:bodyPr/>
          <a:lstStyle/>
          <a:p>
            <a:r>
              <a:rPr lang="en-US" dirty="0" smtClean="0"/>
              <a:t>Supply</a:t>
            </a:r>
          </a:p>
          <a:p>
            <a:r>
              <a:rPr lang="en-US" dirty="0" smtClean="0"/>
              <a:t>Storage</a:t>
            </a:r>
          </a:p>
          <a:p>
            <a:r>
              <a:rPr lang="en-US" dirty="0" smtClean="0"/>
              <a:t>Transportation</a:t>
            </a:r>
          </a:p>
          <a:p>
            <a:r>
              <a:rPr lang="en-US" dirty="0" smtClean="0"/>
              <a:t>Demand</a:t>
            </a:r>
          </a:p>
          <a:p>
            <a:r>
              <a:rPr lang="en-US" dirty="0" smtClean="0"/>
              <a:t>Price Forecast</a:t>
            </a:r>
          </a:p>
          <a:p>
            <a:r>
              <a:rPr lang="en-US" dirty="0" smtClean="0"/>
              <a:t>Weather</a:t>
            </a:r>
          </a:p>
        </p:txBody>
      </p:sp>
      <p:sp>
        <p:nvSpPr>
          <p:cNvPr id="4" name="Slide Number Placeholder 3"/>
          <p:cNvSpPr>
            <a:spLocks noGrp="1"/>
          </p:cNvSpPr>
          <p:nvPr>
            <p:ph type="sldNum" sz="quarter" idx="12"/>
          </p:nvPr>
        </p:nvSpPr>
        <p:spPr/>
        <p:txBody>
          <a:bodyPr/>
          <a:lstStyle/>
          <a:p>
            <a:fld id="{CFC7651E-B4BE-4A93-B9C9-586D74789E66}" type="slidenum">
              <a:rPr lang="en-US" smtClean="0"/>
              <a:t>47</a:t>
            </a:fld>
            <a:endParaRPr lang="en-US"/>
          </a:p>
        </p:txBody>
      </p:sp>
    </p:spTree>
    <p:extLst>
      <p:ext uri="{BB962C8B-B14F-4D97-AF65-F5344CB8AC3E}">
        <p14:creationId xmlns:p14="http://schemas.microsoft.com/office/powerpoint/2010/main" val="3996172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Supply</a:t>
            </a:r>
            <a:endParaRPr lang="en-US" b="1" dirty="0"/>
          </a:p>
        </p:txBody>
      </p:sp>
      <p:sp>
        <p:nvSpPr>
          <p:cNvPr id="3" name="Content Placeholder 2"/>
          <p:cNvSpPr>
            <a:spLocks noGrp="1"/>
          </p:cNvSpPr>
          <p:nvPr>
            <p:ph idx="1"/>
          </p:nvPr>
        </p:nvSpPr>
        <p:spPr/>
        <p:txBody>
          <a:bodyPr/>
          <a:lstStyle/>
          <a:p>
            <a:r>
              <a:rPr lang="en-US" dirty="0" smtClean="0"/>
              <a:t>Cascade can purchase gas at 3 markets; AECO, SUMAS, and OPAL.</a:t>
            </a:r>
          </a:p>
          <a:p>
            <a:r>
              <a:rPr lang="en-US" dirty="0" smtClean="0"/>
              <a:t>At each market Cascade can purchase gas at different locations along the pipeline.</a:t>
            </a:r>
          </a:p>
          <a:p>
            <a:r>
              <a:rPr lang="en-US" dirty="0" smtClean="0"/>
              <a:t>For the first year, Cascade uses all current contracts for Supply inputs.</a:t>
            </a:r>
          </a:p>
          <a:p>
            <a:r>
              <a:rPr lang="en-US" dirty="0" smtClean="0"/>
              <a:t>For years 2-20, Cascade uses Base, Fixed, Winter base, Summer and Winter day gas, and Peak day incremental supplies as inputs.</a:t>
            </a:r>
          </a:p>
          <a:p>
            <a:r>
              <a:rPr lang="en-US" dirty="0" smtClean="0"/>
              <a:t>The contracts for years 2-20 are renewed in 		        November and April.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913" y="4595583"/>
            <a:ext cx="1333686" cy="1428949"/>
          </a:xfrm>
          <a:prstGeom prst="rect">
            <a:avLst/>
          </a:prstGeom>
        </p:spPr>
      </p:pic>
      <p:sp>
        <p:nvSpPr>
          <p:cNvPr id="5" name="Slide Number Placeholder 4"/>
          <p:cNvSpPr>
            <a:spLocks noGrp="1"/>
          </p:cNvSpPr>
          <p:nvPr>
            <p:ph type="sldNum" sz="quarter" idx="12"/>
          </p:nvPr>
        </p:nvSpPr>
        <p:spPr/>
        <p:txBody>
          <a:bodyPr/>
          <a:lstStyle/>
          <a:p>
            <a:fld id="{CFC7651E-B4BE-4A93-B9C9-586D74789E66}" type="slidenum">
              <a:rPr lang="en-US" smtClean="0"/>
              <a:t>48</a:t>
            </a:fld>
            <a:endParaRPr lang="en-US"/>
          </a:p>
        </p:txBody>
      </p:sp>
    </p:spTree>
    <p:extLst>
      <p:ext uri="{BB962C8B-B14F-4D97-AF65-F5344CB8AC3E}">
        <p14:creationId xmlns:p14="http://schemas.microsoft.com/office/powerpoint/2010/main" val="37815412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Supply</a:t>
            </a:r>
            <a:endParaRPr lang="en-US" b="1" dirty="0"/>
          </a:p>
        </p:txBody>
      </p:sp>
      <p:pic>
        <p:nvPicPr>
          <p:cNvPr id="4" name="Content Placeholder 3"/>
          <p:cNvPicPr>
            <a:picLocks noGrp="1" noChangeAspect="1"/>
          </p:cNvPicPr>
          <p:nvPr>
            <p:ph idx="1"/>
          </p:nvPr>
        </p:nvPicPr>
        <p:blipFill>
          <a:blip r:embed="rId2"/>
          <a:stretch>
            <a:fillRect/>
          </a:stretch>
        </p:blipFill>
        <p:spPr>
          <a:xfrm>
            <a:off x="2633924" y="1825625"/>
            <a:ext cx="6924152"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49</a:t>
            </a:fld>
            <a:endParaRPr lang="en-US"/>
          </a:p>
        </p:txBody>
      </p:sp>
    </p:spTree>
    <p:extLst>
      <p:ext uri="{BB962C8B-B14F-4D97-AF65-F5344CB8AC3E}">
        <p14:creationId xmlns:p14="http://schemas.microsoft.com/office/powerpoint/2010/main" val="3348780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Outline</a:t>
            </a:r>
            <a:endParaRPr lang="en-US" cap="small" dirty="0">
              <a:latin typeface="+mn-lt"/>
            </a:endParaRPr>
          </a:p>
        </p:txBody>
      </p:sp>
      <p:sp>
        <p:nvSpPr>
          <p:cNvPr id="3" name="Content Placeholder 2"/>
          <p:cNvSpPr>
            <a:spLocks noGrp="1"/>
          </p:cNvSpPr>
          <p:nvPr>
            <p:ph idx="1"/>
          </p:nvPr>
        </p:nvSpPr>
        <p:spPr>
          <a:xfrm>
            <a:off x="2209800" y="2037588"/>
            <a:ext cx="8229600" cy="4325112"/>
          </a:xfrm>
        </p:spPr>
        <p:txBody>
          <a:bodyPr>
            <a:normAutofit fontScale="92500" lnSpcReduction="10000"/>
          </a:bodyPr>
          <a:lstStyle/>
          <a:p>
            <a:pPr marL="640080" indent="-514350">
              <a:spcAft>
                <a:spcPts val="900"/>
              </a:spcAft>
              <a:buClr>
                <a:schemeClr val="tx2"/>
              </a:buClr>
              <a:buFont typeface="+mj-lt"/>
              <a:buAutoNum type="romanUcPeriod"/>
            </a:pPr>
            <a:r>
              <a:rPr lang="en-US" sz="2000" cap="small" dirty="0">
                <a:solidFill>
                  <a:schemeClr val="tx2"/>
                </a:solidFill>
              </a:rPr>
              <a:t>  Company overview</a:t>
            </a:r>
          </a:p>
          <a:p>
            <a:pPr marL="640080" indent="-514350">
              <a:spcAft>
                <a:spcPts val="900"/>
              </a:spcAft>
              <a:buClr>
                <a:schemeClr val="tx2"/>
              </a:buClr>
              <a:buFont typeface="+mj-lt"/>
              <a:buAutoNum type="romanUcPeriod"/>
            </a:pPr>
            <a:r>
              <a:rPr lang="en-US" sz="2000" cap="small" dirty="0">
                <a:solidFill>
                  <a:schemeClr val="tx2"/>
                </a:solidFill>
              </a:rPr>
              <a:t>  Network Design Fundamentals</a:t>
            </a:r>
          </a:p>
          <a:p>
            <a:pPr marL="640080" indent="-514350">
              <a:spcAft>
                <a:spcPts val="900"/>
              </a:spcAft>
              <a:buClr>
                <a:schemeClr val="tx2"/>
              </a:buClr>
              <a:buFont typeface="+mj-lt"/>
              <a:buAutoNum type="romanUcPeriod"/>
            </a:pPr>
            <a:r>
              <a:rPr lang="en-US" sz="2000" cap="small" dirty="0">
                <a:solidFill>
                  <a:schemeClr val="tx2"/>
                </a:solidFill>
              </a:rPr>
              <a:t>  Interstate Pipeline Companies</a:t>
            </a:r>
          </a:p>
          <a:p>
            <a:pPr marL="640080" indent="-514350">
              <a:spcAft>
                <a:spcPts val="900"/>
              </a:spcAft>
              <a:buClr>
                <a:schemeClr val="tx2"/>
              </a:buClr>
              <a:buFont typeface="+mj-lt"/>
              <a:buAutoNum type="romanUcPeriod"/>
            </a:pPr>
            <a:r>
              <a:rPr lang="en-US" sz="2000" cap="small" dirty="0">
                <a:solidFill>
                  <a:schemeClr val="tx2"/>
                </a:solidFill>
              </a:rPr>
              <a:t>  Software </a:t>
            </a:r>
            <a:r>
              <a:rPr lang="en-US" sz="2000" cap="small" dirty="0">
                <a:solidFill>
                  <a:schemeClr val="tx2"/>
                </a:solidFill>
              </a:rPr>
              <a:t>Technology</a:t>
            </a:r>
          </a:p>
          <a:p>
            <a:pPr marL="640080" indent="-514350">
              <a:spcAft>
                <a:spcPts val="900"/>
              </a:spcAft>
              <a:buClr>
                <a:schemeClr val="tx2"/>
              </a:buClr>
              <a:buFont typeface="+mj-lt"/>
              <a:buAutoNum type="romanUcPeriod"/>
            </a:pPr>
            <a:r>
              <a:rPr lang="en-US" sz="2000" cap="small" dirty="0">
                <a:solidFill>
                  <a:schemeClr val="tx2"/>
                </a:solidFill>
              </a:rPr>
              <a:t>  Data Gathering</a:t>
            </a:r>
          </a:p>
          <a:p>
            <a:pPr marL="640080" indent="-514350">
              <a:spcAft>
                <a:spcPts val="900"/>
              </a:spcAft>
              <a:buClr>
                <a:schemeClr val="tx2"/>
              </a:buClr>
              <a:buFont typeface="+mj-lt"/>
              <a:buAutoNum type="romanUcPeriod"/>
            </a:pPr>
            <a:r>
              <a:rPr lang="en-US" sz="2000" cap="small" dirty="0">
                <a:solidFill>
                  <a:schemeClr val="tx2"/>
                </a:solidFill>
              </a:rPr>
              <a:t>  Data Analysis</a:t>
            </a:r>
          </a:p>
          <a:p>
            <a:pPr marL="640080" indent="-514350">
              <a:spcAft>
                <a:spcPts val="900"/>
              </a:spcAft>
              <a:buClr>
                <a:schemeClr val="tx2"/>
              </a:buClr>
              <a:buFont typeface="+mj-lt"/>
              <a:buAutoNum type="romanUcPeriod"/>
            </a:pPr>
            <a:r>
              <a:rPr lang="en-US" sz="2000" cap="small" dirty="0">
                <a:solidFill>
                  <a:schemeClr val="tx2"/>
                </a:solidFill>
              </a:rPr>
              <a:t>  System Enhancement Techniques</a:t>
            </a:r>
          </a:p>
          <a:p>
            <a:pPr marL="640080" indent="-514350">
              <a:spcAft>
                <a:spcPts val="900"/>
              </a:spcAft>
              <a:buClr>
                <a:schemeClr val="tx2"/>
              </a:buClr>
              <a:buFont typeface="+mj-lt"/>
              <a:buAutoNum type="romanUcPeriod"/>
            </a:pPr>
            <a:r>
              <a:rPr lang="en-US" sz="2000" cap="small" dirty="0">
                <a:solidFill>
                  <a:schemeClr val="tx2"/>
                </a:solidFill>
              </a:rPr>
              <a:t>  Future Planning Process Flow</a:t>
            </a:r>
          </a:p>
          <a:p>
            <a:pPr marL="640080" indent="-514350">
              <a:spcAft>
                <a:spcPts val="900"/>
              </a:spcAft>
              <a:buClr>
                <a:schemeClr val="tx2"/>
              </a:buClr>
              <a:buFont typeface="+mj-lt"/>
              <a:buAutoNum type="romanUcPeriod"/>
            </a:pPr>
            <a:r>
              <a:rPr lang="en-US" sz="2000" cap="small" dirty="0">
                <a:solidFill>
                  <a:schemeClr val="tx2"/>
                </a:solidFill>
              </a:rPr>
              <a:t> </a:t>
            </a:r>
            <a:r>
              <a:rPr lang="en-US" sz="2000" cap="small" dirty="0">
                <a:solidFill>
                  <a:schemeClr val="tx2"/>
                </a:solidFill>
              </a:rPr>
              <a:t> Future Projects</a:t>
            </a: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286000"/>
            <a:ext cx="2514600" cy="2950868"/>
          </a:xfrm>
          <a:prstGeom prst="rect">
            <a:avLst/>
          </a:prstGeom>
        </p:spPr>
      </p:pic>
      <p:sp>
        <p:nvSpPr>
          <p:cNvPr id="6" name="Slide Number Placeholder 5"/>
          <p:cNvSpPr>
            <a:spLocks noGrp="1"/>
          </p:cNvSpPr>
          <p:nvPr>
            <p:ph type="sldNum" sz="quarter" idx="12"/>
          </p:nvPr>
        </p:nvSpPr>
        <p:spPr/>
        <p:txBody>
          <a:bodyPr/>
          <a:lstStyle/>
          <a:p>
            <a:fld id="{CFC7651E-B4BE-4A93-B9C9-586D74789E66}" type="slidenum">
              <a:rPr lang="en-US" smtClean="0"/>
              <a:t>5</a:t>
            </a:fld>
            <a:endParaRPr lang="en-US"/>
          </a:p>
        </p:txBody>
      </p:sp>
    </p:spTree>
    <p:extLst>
      <p:ext uri="{BB962C8B-B14F-4D97-AF65-F5344CB8AC3E}">
        <p14:creationId xmlns:p14="http://schemas.microsoft.com/office/powerpoint/2010/main" val="4149565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arn(inVertical)">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barn(inVertical)">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arn(inVertical)">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Base and Fixed</a:t>
            </a:r>
            <a:endParaRPr lang="en-US" dirty="0"/>
          </a:p>
        </p:txBody>
      </p:sp>
      <p:sp>
        <p:nvSpPr>
          <p:cNvPr id="3" name="Content Placeholder 2"/>
          <p:cNvSpPr>
            <a:spLocks noGrp="1"/>
          </p:cNvSpPr>
          <p:nvPr>
            <p:ph idx="1"/>
          </p:nvPr>
        </p:nvSpPr>
        <p:spPr/>
        <p:txBody>
          <a:bodyPr/>
          <a:lstStyle/>
          <a:p>
            <a:r>
              <a:rPr lang="en-US" dirty="0" smtClean="0"/>
              <a:t>Supply Base and Fixed are the baseline supply contracts that are contracted every 12 months.</a:t>
            </a:r>
          </a:p>
          <a:p>
            <a:r>
              <a:rPr lang="en-US" dirty="0" smtClean="0"/>
              <a:t>A base contract has a basis rate. This is defined as the price of gas at a given market (ie, AECO base is the expected cost of gas at NYMEX plus the basis for AECO, for a given month</a:t>
            </a:r>
            <a:r>
              <a:rPr lang="en-US" dirty="0" smtClean="0"/>
              <a:t>).</a:t>
            </a:r>
            <a:endParaRPr lang="en-US" dirty="0" smtClean="0"/>
          </a:p>
          <a:p>
            <a:r>
              <a:rPr lang="en-US" dirty="0" smtClean="0"/>
              <a:t>A fixed contract has a fixed rate.</a:t>
            </a:r>
          </a:p>
          <a:p>
            <a:r>
              <a:rPr lang="en-US" dirty="0" smtClean="0"/>
              <a:t>A penalty is applied to each contract when the contracted amount of gas is not taken for a day.  This type of penalty forces these types of contracts to take the optimal amount of gas to serve the base demand.</a:t>
            </a:r>
          </a:p>
        </p:txBody>
      </p:sp>
      <p:sp>
        <p:nvSpPr>
          <p:cNvPr id="4" name="Slide Number Placeholder 3"/>
          <p:cNvSpPr>
            <a:spLocks noGrp="1"/>
          </p:cNvSpPr>
          <p:nvPr>
            <p:ph type="sldNum" sz="quarter" idx="12"/>
          </p:nvPr>
        </p:nvSpPr>
        <p:spPr/>
        <p:txBody>
          <a:bodyPr/>
          <a:lstStyle/>
          <a:p>
            <a:fld id="{CFC7651E-B4BE-4A93-B9C9-586D74789E66}" type="slidenum">
              <a:rPr lang="en-US" smtClean="0"/>
              <a:t>50</a:t>
            </a:fld>
            <a:endParaRPr lang="en-US"/>
          </a:p>
        </p:txBody>
      </p:sp>
    </p:spTree>
    <p:extLst>
      <p:ext uri="{BB962C8B-B14F-4D97-AF65-F5344CB8AC3E}">
        <p14:creationId xmlns:p14="http://schemas.microsoft.com/office/powerpoint/2010/main" val="117295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Supply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8217" y="1877871"/>
            <a:ext cx="7811146" cy="4728446"/>
          </a:xfrm>
        </p:spPr>
      </p:pic>
      <p:sp>
        <p:nvSpPr>
          <p:cNvPr id="3" name="Slide Number Placeholder 2"/>
          <p:cNvSpPr>
            <a:spLocks noGrp="1"/>
          </p:cNvSpPr>
          <p:nvPr>
            <p:ph type="sldNum" sz="quarter" idx="12"/>
          </p:nvPr>
        </p:nvSpPr>
        <p:spPr/>
        <p:txBody>
          <a:bodyPr/>
          <a:lstStyle/>
          <a:p>
            <a:fld id="{CFC7651E-B4BE-4A93-B9C9-586D74789E66}" type="slidenum">
              <a:rPr lang="en-US" smtClean="0"/>
              <a:t>51</a:t>
            </a:fld>
            <a:endParaRPr lang="en-US"/>
          </a:p>
        </p:txBody>
      </p:sp>
    </p:spTree>
    <p:extLst>
      <p:ext uri="{BB962C8B-B14F-4D97-AF65-F5344CB8AC3E}">
        <p14:creationId xmlns:p14="http://schemas.microsoft.com/office/powerpoint/2010/main" val="3956613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Supply cont’d</a:t>
            </a:r>
            <a:endParaRPr lang="en-US" dirty="0"/>
          </a:p>
        </p:txBody>
      </p:sp>
      <p:pic>
        <p:nvPicPr>
          <p:cNvPr id="6" name="Content Placeholder 5"/>
          <p:cNvPicPr>
            <a:picLocks noGrp="1" noChangeAspect="1"/>
          </p:cNvPicPr>
          <p:nvPr>
            <p:ph idx="1"/>
          </p:nvPr>
        </p:nvPicPr>
        <p:blipFill>
          <a:blip r:embed="rId2"/>
          <a:stretch>
            <a:fillRect/>
          </a:stretch>
        </p:blipFill>
        <p:spPr>
          <a:xfrm>
            <a:off x="2598793" y="1825625"/>
            <a:ext cx="6994414"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52</a:t>
            </a:fld>
            <a:endParaRPr lang="en-US"/>
          </a:p>
        </p:txBody>
      </p:sp>
    </p:spTree>
    <p:extLst>
      <p:ext uri="{BB962C8B-B14F-4D97-AF65-F5344CB8AC3E}">
        <p14:creationId xmlns:p14="http://schemas.microsoft.com/office/powerpoint/2010/main" val="18420544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base Supply</a:t>
            </a:r>
            <a:endParaRPr lang="en-US" dirty="0"/>
          </a:p>
        </p:txBody>
      </p:sp>
      <p:sp>
        <p:nvSpPr>
          <p:cNvPr id="3" name="Content Placeholder 2"/>
          <p:cNvSpPr>
            <a:spLocks noGrp="1"/>
          </p:cNvSpPr>
          <p:nvPr>
            <p:ph idx="1"/>
          </p:nvPr>
        </p:nvSpPr>
        <p:spPr/>
        <p:txBody>
          <a:bodyPr/>
          <a:lstStyle/>
          <a:p>
            <a:r>
              <a:rPr lang="en-US" dirty="0" smtClean="0"/>
              <a:t>Winter base supply is contracted supply with a premium charge that is slightly higher than base gas.</a:t>
            </a:r>
          </a:p>
          <a:p>
            <a:r>
              <a:rPr lang="en-US" dirty="0" smtClean="0"/>
              <a:t>The Maximum Daily Quantity (MDQ) is optimally set by SENDOUT.</a:t>
            </a:r>
          </a:p>
          <a:p>
            <a:r>
              <a:rPr lang="en-US" dirty="0" smtClean="0"/>
              <a:t>Winter supply is renewed every November and completes at the end of March.</a:t>
            </a:r>
          </a:p>
          <a:p>
            <a:r>
              <a:rPr lang="en-US" dirty="0" smtClean="0"/>
              <a:t>Winter Supply is additional baseline supply on top of the base or fixed supplies for the winter months.</a:t>
            </a:r>
          </a:p>
          <a:p>
            <a:r>
              <a:rPr lang="en-US" dirty="0" smtClean="0"/>
              <a:t>There is a penalty associated to this contract to force SENDOUT to take the optimal amount of additional winter base gas.</a:t>
            </a:r>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53</a:t>
            </a:fld>
            <a:endParaRPr lang="en-US"/>
          </a:p>
        </p:txBody>
      </p:sp>
    </p:spTree>
    <p:extLst>
      <p:ext uri="{BB962C8B-B14F-4D97-AF65-F5344CB8AC3E}">
        <p14:creationId xmlns:p14="http://schemas.microsoft.com/office/powerpoint/2010/main" val="19861920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base Supply cont’d</a:t>
            </a:r>
            <a:endParaRPr lang="en-US" dirty="0"/>
          </a:p>
        </p:txBody>
      </p:sp>
      <p:pic>
        <p:nvPicPr>
          <p:cNvPr id="15" name="Content Placeholder 14"/>
          <p:cNvPicPr>
            <a:picLocks noGrp="1" noChangeAspect="1"/>
          </p:cNvPicPr>
          <p:nvPr>
            <p:ph idx="1"/>
          </p:nvPr>
        </p:nvPicPr>
        <p:blipFill>
          <a:blip r:embed="rId2"/>
          <a:stretch>
            <a:fillRect/>
          </a:stretch>
        </p:blipFill>
        <p:spPr>
          <a:xfrm>
            <a:off x="2604357" y="1825625"/>
            <a:ext cx="6983285"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54</a:t>
            </a:fld>
            <a:endParaRPr lang="en-US"/>
          </a:p>
        </p:txBody>
      </p:sp>
    </p:spTree>
    <p:extLst>
      <p:ext uri="{BB962C8B-B14F-4D97-AF65-F5344CB8AC3E}">
        <p14:creationId xmlns:p14="http://schemas.microsoft.com/office/powerpoint/2010/main" val="6587791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Supply (Winter)</a:t>
            </a:r>
            <a:endParaRPr lang="en-US" dirty="0"/>
          </a:p>
        </p:txBody>
      </p:sp>
      <p:sp>
        <p:nvSpPr>
          <p:cNvPr id="3" name="Content Placeholder 2"/>
          <p:cNvSpPr>
            <a:spLocks noGrp="1"/>
          </p:cNvSpPr>
          <p:nvPr>
            <p:ph idx="1"/>
          </p:nvPr>
        </p:nvSpPr>
        <p:spPr/>
        <p:txBody>
          <a:bodyPr>
            <a:normAutofit/>
          </a:bodyPr>
          <a:lstStyle/>
          <a:p>
            <a:r>
              <a:rPr lang="en-US" dirty="0" smtClean="0"/>
              <a:t>Winter Day supply is gas that is R-mixed at the beginning of November each year.</a:t>
            </a:r>
          </a:p>
          <a:p>
            <a:r>
              <a:rPr lang="en-US" dirty="0" smtClean="0"/>
              <a:t>The R-mix function takes into account </a:t>
            </a:r>
            <a:r>
              <a:rPr lang="en-US" dirty="0"/>
              <a:t>the fixed and variable costs </a:t>
            </a:r>
            <a:r>
              <a:rPr lang="en-US" dirty="0" smtClean="0"/>
              <a:t>of a resource to determine the </a:t>
            </a:r>
            <a:r>
              <a:rPr lang="en-US" dirty="0"/>
              <a:t>proper </a:t>
            </a:r>
            <a:r>
              <a:rPr lang="en-US" dirty="0" smtClean="0"/>
              <a:t>amount to take in a given </a:t>
            </a:r>
            <a:r>
              <a:rPr lang="en-US" dirty="0" smtClean="0"/>
              <a:t>period.</a:t>
            </a:r>
            <a:endParaRPr lang="en-US" dirty="0"/>
          </a:p>
          <a:p>
            <a:r>
              <a:rPr lang="en-US" dirty="0" smtClean="0"/>
              <a:t>Winter day gas has a MDQ cap but is not a must take supply.</a:t>
            </a:r>
          </a:p>
          <a:p>
            <a:r>
              <a:rPr lang="en-US" dirty="0" smtClean="0"/>
              <a:t>If a winter day supply has an MDQ of 10000 </a:t>
            </a:r>
            <a:r>
              <a:rPr lang="en-US" dirty="0" err="1" smtClean="0"/>
              <a:t>dth</a:t>
            </a:r>
            <a:r>
              <a:rPr lang="en-US" dirty="0" smtClean="0"/>
              <a:t> then it can take anywhere from 0 to 10000 dth’s of gas on any given day in the winter.</a:t>
            </a:r>
          </a:p>
          <a:p>
            <a:r>
              <a:rPr lang="en-US" dirty="0" smtClean="0"/>
              <a:t>Winter day supply has a slightly higher premium than winter base supply and it can be contracted from November to April.</a:t>
            </a:r>
          </a:p>
        </p:txBody>
      </p:sp>
      <p:sp>
        <p:nvSpPr>
          <p:cNvPr id="4" name="Slide Number Placeholder 3"/>
          <p:cNvSpPr>
            <a:spLocks noGrp="1"/>
          </p:cNvSpPr>
          <p:nvPr>
            <p:ph type="sldNum" sz="quarter" idx="12"/>
          </p:nvPr>
        </p:nvSpPr>
        <p:spPr/>
        <p:txBody>
          <a:bodyPr/>
          <a:lstStyle/>
          <a:p>
            <a:fld id="{CFC7651E-B4BE-4A93-B9C9-586D74789E66}" type="slidenum">
              <a:rPr lang="en-US" smtClean="0"/>
              <a:t>55</a:t>
            </a:fld>
            <a:endParaRPr lang="en-US"/>
          </a:p>
        </p:txBody>
      </p:sp>
    </p:spTree>
    <p:extLst>
      <p:ext uri="{BB962C8B-B14F-4D97-AF65-F5344CB8AC3E}">
        <p14:creationId xmlns:p14="http://schemas.microsoft.com/office/powerpoint/2010/main" val="32800515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Supply (Winter) cont’d</a:t>
            </a:r>
            <a:endParaRPr lang="en-US" dirty="0"/>
          </a:p>
        </p:txBody>
      </p:sp>
      <p:pic>
        <p:nvPicPr>
          <p:cNvPr id="8" name="Content Placeholder 7"/>
          <p:cNvPicPr>
            <a:picLocks noGrp="1" noChangeAspect="1"/>
          </p:cNvPicPr>
          <p:nvPr>
            <p:ph idx="1"/>
          </p:nvPr>
        </p:nvPicPr>
        <p:blipFill>
          <a:blip r:embed="rId2"/>
          <a:stretch>
            <a:fillRect/>
          </a:stretch>
        </p:blipFill>
        <p:spPr>
          <a:xfrm>
            <a:off x="2886958" y="1825625"/>
            <a:ext cx="6418083"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56</a:t>
            </a:fld>
            <a:endParaRPr lang="en-US"/>
          </a:p>
        </p:txBody>
      </p:sp>
    </p:spTree>
    <p:extLst>
      <p:ext uri="{BB962C8B-B14F-4D97-AF65-F5344CB8AC3E}">
        <p14:creationId xmlns:p14="http://schemas.microsoft.com/office/powerpoint/2010/main" val="27276216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Supply (Summer)</a:t>
            </a:r>
            <a:endParaRPr lang="en-US" dirty="0"/>
          </a:p>
        </p:txBody>
      </p:sp>
      <p:sp>
        <p:nvSpPr>
          <p:cNvPr id="3" name="Content Placeholder 2"/>
          <p:cNvSpPr>
            <a:spLocks noGrp="1"/>
          </p:cNvSpPr>
          <p:nvPr>
            <p:ph idx="1"/>
          </p:nvPr>
        </p:nvSpPr>
        <p:spPr/>
        <p:txBody>
          <a:bodyPr/>
          <a:lstStyle/>
          <a:p>
            <a:r>
              <a:rPr lang="en-US" dirty="0" smtClean="0"/>
              <a:t>Summer day </a:t>
            </a:r>
            <a:r>
              <a:rPr lang="en-US" dirty="0"/>
              <a:t>supply is gas that is R-mixed at the beginning of </a:t>
            </a:r>
            <a:r>
              <a:rPr lang="en-US" dirty="0" smtClean="0"/>
              <a:t>April </a:t>
            </a:r>
            <a:r>
              <a:rPr lang="en-US" dirty="0"/>
              <a:t>each year.</a:t>
            </a:r>
          </a:p>
          <a:p>
            <a:r>
              <a:rPr lang="en-US" dirty="0" smtClean="0"/>
              <a:t>Summer </a:t>
            </a:r>
            <a:r>
              <a:rPr lang="en-US" dirty="0"/>
              <a:t>day gas has a MDQ cap but is not a must take supply.</a:t>
            </a:r>
          </a:p>
          <a:p>
            <a:r>
              <a:rPr lang="en-US" dirty="0"/>
              <a:t>If a </a:t>
            </a:r>
            <a:r>
              <a:rPr lang="en-US" dirty="0" smtClean="0"/>
              <a:t>summer </a:t>
            </a:r>
            <a:r>
              <a:rPr lang="en-US" dirty="0"/>
              <a:t>day supply has an MDQ of 10000 </a:t>
            </a:r>
            <a:r>
              <a:rPr lang="en-US" dirty="0" err="1"/>
              <a:t>dth</a:t>
            </a:r>
            <a:r>
              <a:rPr lang="en-US" dirty="0"/>
              <a:t> then it can take anywhere from 0 to 10000 </a:t>
            </a:r>
            <a:r>
              <a:rPr lang="en-US" dirty="0" err="1"/>
              <a:t>dth’s</a:t>
            </a:r>
            <a:r>
              <a:rPr lang="en-US" dirty="0"/>
              <a:t> of gas on any given day in the </a:t>
            </a:r>
            <a:r>
              <a:rPr lang="en-US" dirty="0" smtClean="0"/>
              <a:t>summer.</a:t>
            </a:r>
            <a:endParaRPr lang="en-US" dirty="0"/>
          </a:p>
          <a:p>
            <a:r>
              <a:rPr lang="en-US" dirty="0" smtClean="0"/>
              <a:t>Summer </a:t>
            </a:r>
            <a:r>
              <a:rPr lang="en-US" dirty="0"/>
              <a:t>day supply has a slightly </a:t>
            </a:r>
            <a:r>
              <a:rPr lang="en-US" dirty="0" smtClean="0"/>
              <a:t>lower cost than </a:t>
            </a:r>
            <a:r>
              <a:rPr lang="en-US" dirty="0"/>
              <a:t>base supply and it can be contracted </a:t>
            </a:r>
            <a:r>
              <a:rPr lang="en-US" dirty="0" smtClean="0"/>
              <a:t>from April </a:t>
            </a:r>
            <a:r>
              <a:rPr lang="en-US" dirty="0"/>
              <a:t>to </a:t>
            </a:r>
            <a:r>
              <a:rPr lang="en-US" dirty="0" smtClean="0"/>
              <a:t>November.</a:t>
            </a:r>
            <a:endParaRPr lang="en-US" dirty="0"/>
          </a:p>
          <a:p>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57</a:t>
            </a:fld>
            <a:endParaRPr lang="en-US"/>
          </a:p>
        </p:txBody>
      </p:sp>
    </p:spTree>
    <p:extLst>
      <p:ext uri="{BB962C8B-B14F-4D97-AF65-F5344CB8AC3E}">
        <p14:creationId xmlns:p14="http://schemas.microsoft.com/office/powerpoint/2010/main" val="19845044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Supply (Summer)</a:t>
            </a:r>
            <a:endParaRPr lang="en-US" dirty="0"/>
          </a:p>
        </p:txBody>
      </p:sp>
      <p:pic>
        <p:nvPicPr>
          <p:cNvPr id="10" name="Content Placeholder 9"/>
          <p:cNvPicPr>
            <a:picLocks noGrp="1" noChangeAspect="1"/>
          </p:cNvPicPr>
          <p:nvPr>
            <p:ph idx="1"/>
          </p:nvPr>
        </p:nvPicPr>
        <p:blipFill>
          <a:blip r:embed="rId2"/>
          <a:stretch>
            <a:fillRect/>
          </a:stretch>
        </p:blipFill>
        <p:spPr>
          <a:xfrm>
            <a:off x="2685870" y="1825625"/>
            <a:ext cx="6820260"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58</a:t>
            </a:fld>
            <a:endParaRPr lang="en-US"/>
          </a:p>
        </p:txBody>
      </p:sp>
    </p:spTree>
    <p:extLst>
      <p:ext uri="{BB962C8B-B14F-4D97-AF65-F5344CB8AC3E}">
        <p14:creationId xmlns:p14="http://schemas.microsoft.com/office/powerpoint/2010/main" val="6675435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Peak Supply</a:t>
            </a:r>
            <a:endParaRPr lang="en-US" dirty="0"/>
          </a:p>
        </p:txBody>
      </p:sp>
      <p:sp>
        <p:nvSpPr>
          <p:cNvPr id="3" name="Content Placeholder 2"/>
          <p:cNvSpPr>
            <a:spLocks noGrp="1"/>
          </p:cNvSpPr>
          <p:nvPr>
            <p:ph idx="1"/>
          </p:nvPr>
        </p:nvSpPr>
        <p:spPr/>
        <p:txBody>
          <a:bodyPr/>
          <a:lstStyle/>
          <a:p>
            <a:r>
              <a:rPr lang="en-US" dirty="0" smtClean="0"/>
              <a:t>Peak supply is gas purchased on high demand days where base, index, winter base, or day supply cannot accommodate.</a:t>
            </a:r>
          </a:p>
          <a:p>
            <a:r>
              <a:rPr lang="en-US" dirty="0" smtClean="0"/>
              <a:t>Peak supply has a slightly higher premium to buy than day supply.</a:t>
            </a:r>
          </a:p>
          <a:p>
            <a:r>
              <a:rPr lang="en-US" dirty="0" smtClean="0"/>
              <a:t>As long as Cascade has the transport capacity, we can purchase as much peak supply as needed to meet peak demand.</a:t>
            </a:r>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59</a:t>
            </a:fld>
            <a:endParaRPr lang="en-US"/>
          </a:p>
        </p:txBody>
      </p:sp>
    </p:spTree>
    <p:extLst>
      <p:ext uri="{BB962C8B-B14F-4D97-AF65-F5344CB8AC3E}">
        <p14:creationId xmlns:p14="http://schemas.microsoft.com/office/powerpoint/2010/main" val="1753728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CNG System Overview</a:t>
            </a:r>
            <a:endParaRPr lang="en-US" cap="small" dirty="0">
              <a:latin typeface="+mn-lt"/>
            </a:endParaRPr>
          </a:p>
        </p:txBody>
      </p:sp>
      <p:sp>
        <p:nvSpPr>
          <p:cNvPr id="3" name="Content Placeholder 2"/>
          <p:cNvSpPr>
            <a:spLocks noGrp="1"/>
          </p:cNvSpPr>
          <p:nvPr>
            <p:ph idx="1"/>
          </p:nvPr>
        </p:nvSpPr>
        <p:spPr>
          <a:xfrm>
            <a:off x="1981200" y="1905000"/>
            <a:ext cx="8229600" cy="4669536"/>
          </a:xfrm>
        </p:spPr>
        <p:txBody>
          <a:bodyPr>
            <a:normAutofit/>
          </a:bodyPr>
          <a:lstStyle/>
          <a:p>
            <a:pPr>
              <a:spcAft>
                <a:spcPts val="1200"/>
              </a:spcAft>
              <a:buNone/>
            </a:pPr>
            <a:r>
              <a:rPr lang="en-US" sz="2000" cap="small" dirty="0">
                <a:solidFill>
                  <a:schemeClr val="tx2"/>
                </a:solidFill>
              </a:rPr>
              <a:t>Pipeline: </a:t>
            </a:r>
          </a:p>
          <a:p>
            <a:pPr>
              <a:spcAft>
                <a:spcPts val="1200"/>
              </a:spcAft>
              <a:buClr>
                <a:schemeClr val="tx2"/>
              </a:buClr>
              <a:buFont typeface="Wingdings" panose="05000000000000000000" pitchFamily="2" charset="2"/>
              <a:buChar char="Ø"/>
            </a:pPr>
            <a:r>
              <a:rPr lang="en-US" sz="2000" cap="small" dirty="0">
                <a:solidFill>
                  <a:schemeClr val="tx2"/>
                </a:solidFill>
              </a:rPr>
              <a:t>Diameter – ½” to 20” </a:t>
            </a:r>
          </a:p>
          <a:p>
            <a:pPr>
              <a:spcAft>
                <a:spcPts val="1200"/>
              </a:spcAft>
              <a:buClr>
                <a:schemeClr val="tx2"/>
              </a:buClr>
              <a:buFont typeface="Wingdings" panose="05000000000000000000" pitchFamily="2" charset="2"/>
              <a:buChar char="Ø"/>
            </a:pPr>
            <a:r>
              <a:rPr lang="en-US" sz="2000" cap="small" dirty="0">
                <a:solidFill>
                  <a:schemeClr val="tx2"/>
                </a:solidFill>
              </a:rPr>
              <a:t>Material – Polyethylene and Steel </a:t>
            </a:r>
            <a:endParaRPr lang="en-US" sz="2000" cap="small" dirty="0">
              <a:solidFill>
                <a:schemeClr val="tx2"/>
              </a:solidFill>
            </a:endParaRPr>
          </a:p>
          <a:p>
            <a:pPr>
              <a:spcAft>
                <a:spcPts val="1200"/>
              </a:spcAft>
              <a:buClr>
                <a:schemeClr val="tx2"/>
              </a:buClr>
              <a:buFont typeface="Wingdings" panose="05000000000000000000" pitchFamily="2" charset="2"/>
              <a:buChar char="Ø"/>
            </a:pPr>
            <a:r>
              <a:rPr lang="en-US" sz="2000" cap="small" dirty="0">
                <a:solidFill>
                  <a:schemeClr val="tx2"/>
                </a:solidFill>
              </a:rPr>
              <a:t>Operating Pressure -  20 psi to 900 psi</a:t>
            </a:r>
          </a:p>
          <a:p>
            <a:pPr>
              <a:spcAft>
                <a:spcPts val="1200"/>
              </a:spcAft>
              <a:buClr>
                <a:schemeClr val="tx2"/>
              </a:buClr>
              <a:buFont typeface="Wingdings" panose="05000000000000000000" pitchFamily="2" charset="2"/>
              <a:buChar char="Ø"/>
            </a:pPr>
            <a:r>
              <a:rPr lang="en-US" sz="2000" cap="small" dirty="0">
                <a:solidFill>
                  <a:schemeClr val="tx2"/>
                </a:solidFill>
              </a:rPr>
              <a:t>Washington – approx.  4,744 miles of distribution main</a:t>
            </a:r>
          </a:p>
          <a:p>
            <a:pPr>
              <a:spcAft>
                <a:spcPts val="1200"/>
              </a:spcAft>
              <a:buClr>
                <a:schemeClr val="tx2"/>
              </a:buClr>
              <a:buFont typeface="Wingdings" panose="05000000000000000000" pitchFamily="2" charset="2"/>
              <a:buChar char="Ø"/>
            </a:pPr>
            <a:r>
              <a:rPr lang="en-US" sz="2000" cap="small" dirty="0">
                <a:solidFill>
                  <a:schemeClr val="tx2"/>
                </a:solidFill>
              </a:rPr>
              <a:t>Oregon – approx. 1,604 miles of distribution main </a:t>
            </a:r>
          </a:p>
        </p:txBody>
      </p:sp>
      <p:sp>
        <p:nvSpPr>
          <p:cNvPr id="5" name="Slide Number Placeholder 4"/>
          <p:cNvSpPr>
            <a:spLocks noGrp="1"/>
          </p:cNvSpPr>
          <p:nvPr>
            <p:ph type="sldNum" sz="quarter" idx="12"/>
          </p:nvPr>
        </p:nvSpPr>
        <p:spPr/>
        <p:txBody>
          <a:bodyPr/>
          <a:lstStyle/>
          <a:p>
            <a:fld id="{CFC7651E-B4BE-4A93-B9C9-586D74789E66}" type="slidenum">
              <a:rPr lang="en-US" smtClean="0"/>
              <a:t>6</a:t>
            </a:fld>
            <a:endParaRPr lang="en-US"/>
          </a:p>
        </p:txBody>
      </p:sp>
    </p:spTree>
    <p:extLst>
      <p:ext uri="{BB962C8B-B14F-4D97-AF65-F5344CB8AC3E}">
        <p14:creationId xmlns:p14="http://schemas.microsoft.com/office/powerpoint/2010/main" val="3190928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Supply</a:t>
            </a:r>
            <a:endParaRPr lang="en-US" dirty="0"/>
          </a:p>
        </p:txBody>
      </p:sp>
      <p:pic>
        <p:nvPicPr>
          <p:cNvPr id="10" name="Content Placeholder 9"/>
          <p:cNvPicPr>
            <a:picLocks noGrp="1" noChangeAspect="1"/>
          </p:cNvPicPr>
          <p:nvPr>
            <p:ph idx="1"/>
          </p:nvPr>
        </p:nvPicPr>
        <p:blipFill>
          <a:blip r:embed="rId2"/>
          <a:stretch>
            <a:fillRect/>
          </a:stretch>
        </p:blipFill>
        <p:spPr>
          <a:xfrm>
            <a:off x="2585325" y="1825625"/>
            <a:ext cx="7021349"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60</a:t>
            </a:fld>
            <a:endParaRPr lang="en-US"/>
          </a:p>
        </p:txBody>
      </p:sp>
    </p:spTree>
    <p:extLst>
      <p:ext uri="{BB962C8B-B14F-4D97-AF65-F5344CB8AC3E}">
        <p14:creationId xmlns:p14="http://schemas.microsoft.com/office/powerpoint/2010/main" val="2218065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Storage</a:t>
            </a:r>
            <a:endParaRPr lang="en-US" b="1" dirty="0"/>
          </a:p>
        </p:txBody>
      </p:sp>
      <p:sp>
        <p:nvSpPr>
          <p:cNvPr id="3" name="Content Placeholder 2"/>
          <p:cNvSpPr>
            <a:spLocks noGrp="1"/>
          </p:cNvSpPr>
          <p:nvPr>
            <p:ph idx="1"/>
          </p:nvPr>
        </p:nvSpPr>
        <p:spPr/>
        <p:txBody>
          <a:bodyPr>
            <a:normAutofit lnSpcReduction="10000"/>
          </a:bodyPr>
          <a:lstStyle/>
          <a:p>
            <a:r>
              <a:rPr lang="en-US" dirty="0" smtClean="0"/>
              <a:t>Cascade leases storage at 2 locations: Jackson Prairie (JP) and Plymouth.</a:t>
            </a:r>
          </a:p>
          <a:p>
            <a:r>
              <a:rPr lang="en-US" dirty="0" smtClean="0"/>
              <a:t>Cascade has 4 storage contracts with JP and 2 contracts with Plymouth.</a:t>
            </a:r>
          </a:p>
          <a:p>
            <a:r>
              <a:rPr lang="en-US" dirty="0" smtClean="0"/>
              <a:t>Storage injections targets are set at 35% by the end of June, 80% by the end of August, and 100% by the end of September.</a:t>
            </a:r>
          </a:p>
          <a:p>
            <a:r>
              <a:rPr lang="en-US" dirty="0" smtClean="0"/>
              <a:t>These targets are set by our Gas Supply Oversight </a:t>
            </a:r>
            <a:r>
              <a:rPr lang="en-US" dirty="0" smtClean="0"/>
              <a:t>Committee.</a:t>
            </a:r>
            <a:endParaRPr lang="en-US" dirty="0" smtClean="0"/>
          </a:p>
          <a:p>
            <a:r>
              <a:rPr lang="en-US" dirty="0" smtClean="0"/>
              <a:t>Cascade can withdrawal approximately 56,000 dth’s per day from JP and 78,000 dth’s per day from Plymouth for a total of approximately 134,000 dth’s per day.</a:t>
            </a:r>
          </a:p>
        </p:txBody>
      </p:sp>
      <p:sp>
        <p:nvSpPr>
          <p:cNvPr id="4" name="Slide Number Placeholder 3"/>
          <p:cNvSpPr>
            <a:spLocks noGrp="1"/>
          </p:cNvSpPr>
          <p:nvPr>
            <p:ph type="sldNum" sz="quarter" idx="12"/>
          </p:nvPr>
        </p:nvSpPr>
        <p:spPr/>
        <p:txBody>
          <a:bodyPr/>
          <a:lstStyle/>
          <a:p>
            <a:fld id="{CFC7651E-B4BE-4A93-B9C9-586D74789E66}" type="slidenum">
              <a:rPr lang="en-US" smtClean="0"/>
              <a:t>61</a:t>
            </a:fld>
            <a:endParaRPr lang="en-US"/>
          </a:p>
        </p:txBody>
      </p:sp>
    </p:spTree>
    <p:extLst>
      <p:ext uri="{BB962C8B-B14F-4D97-AF65-F5344CB8AC3E}">
        <p14:creationId xmlns:p14="http://schemas.microsoft.com/office/powerpoint/2010/main" val="4867847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Storage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0243" y="1529218"/>
            <a:ext cx="7268705" cy="5115015"/>
          </a:xfrm>
        </p:spPr>
      </p:pic>
      <p:sp>
        <p:nvSpPr>
          <p:cNvPr id="3" name="Slide Number Placeholder 2"/>
          <p:cNvSpPr>
            <a:spLocks noGrp="1"/>
          </p:cNvSpPr>
          <p:nvPr>
            <p:ph type="sldNum" sz="quarter" idx="12"/>
          </p:nvPr>
        </p:nvSpPr>
        <p:spPr/>
        <p:txBody>
          <a:bodyPr/>
          <a:lstStyle/>
          <a:p>
            <a:fld id="{CFC7651E-B4BE-4A93-B9C9-586D74789E66}" type="slidenum">
              <a:rPr lang="en-US" smtClean="0"/>
              <a:t>62</a:t>
            </a:fld>
            <a:endParaRPr lang="en-US"/>
          </a:p>
        </p:txBody>
      </p:sp>
    </p:spTree>
    <p:extLst>
      <p:ext uri="{BB962C8B-B14F-4D97-AF65-F5344CB8AC3E}">
        <p14:creationId xmlns:p14="http://schemas.microsoft.com/office/powerpoint/2010/main" val="6689715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Storage Example 2</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055" y="1534332"/>
            <a:ext cx="10503508" cy="4943959"/>
          </a:xfrm>
        </p:spPr>
      </p:pic>
      <p:sp>
        <p:nvSpPr>
          <p:cNvPr id="3" name="Slide Number Placeholder 2"/>
          <p:cNvSpPr>
            <a:spLocks noGrp="1"/>
          </p:cNvSpPr>
          <p:nvPr>
            <p:ph type="sldNum" sz="quarter" idx="12"/>
          </p:nvPr>
        </p:nvSpPr>
        <p:spPr/>
        <p:txBody>
          <a:bodyPr/>
          <a:lstStyle/>
          <a:p>
            <a:fld id="{CFC7651E-B4BE-4A93-B9C9-586D74789E66}" type="slidenum">
              <a:rPr lang="en-US" smtClean="0"/>
              <a:t>63</a:t>
            </a:fld>
            <a:endParaRPr lang="en-US"/>
          </a:p>
        </p:txBody>
      </p:sp>
    </p:spTree>
    <p:extLst>
      <p:ext uri="{BB962C8B-B14F-4D97-AF65-F5344CB8AC3E}">
        <p14:creationId xmlns:p14="http://schemas.microsoft.com/office/powerpoint/2010/main" val="22139675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Transportation</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Transportation contracts are the means of how Cascade gets the gas from the supplier to the end user.</a:t>
            </a:r>
          </a:p>
          <a:p>
            <a:r>
              <a:rPr lang="en-US" dirty="0" smtClean="0"/>
              <a:t>Cascade has multiple types of transportation:</a:t>
            </a:r>
          </a:p>
          <a:p>
            <a:pPr lvl="1"/>
            <a:r>
              <a:rPr lang="en-US" dirty="0" smtClean="0"/>
              <a:t>A single delivery point.</a:t>
            </a:r>
          </a:p>
          <a:p>
            <a:pPr lvl="1"/>
            <a:r>
              <a:rPr lang="en-US" dirty="0" smtClean="0"/>
              <a:t>Multiple delivery points.</a:t>
            </a:r>
          </a:p>
          <a:p>
            <a:r>
              <a:rPr lang="en-US" dirty="0" smtClean="0"/>
              <a:t>The multiple delivery point contracts gives Cascade the flexibility to move the gas where it’s most needed.</a:t>
            </a:r>
          </a:p>
          <a:p>
            <a:r>
              <a:rPr lang="en-US" dirty="0" smtClean="0"/>
              <a:t>On NWP, transportation goes to the zone level because MDDO’s can be reallocated within a zone to the Citygate.</a:t>
            </a:r>
          </a:p>
          <a:p>
            <a:r>
              <a:rPr lang="en-US" dirty="0" smtClean="0"/>
              <a:t>On GTN, transportation goes to the Citygate level as MDDO’s cannot be reallocated within the GTN zone.</a:t>
            </a:r>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CFC7651E-B4BE-4A93-B9C9-586D74789E66}" type="slidenum">
              <a:rPr lang="en-US" smtClean="0"/>
              <a:t>64</a:t>
            </a:fld>
            <a:endParaRPr lang="en-US"/>
          </a:p>
        </p:txBody>
      </p:sp>
    </p:spTree>
    <p:extLst>
      <p:ext uri="{BB962C8B-B14F-4D97-AF65-F5344CB8AC3E}">
        <p14:creationId xmlns:p14="http://schemas.microsoft.com/office/powerpoint/2010/main" val="1475814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cont’d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Transportation has an MDQ, a D1 rate, a transportation rate, and a fuel loss percentage.</a:t>
            </a:r>
          </a:p>
          <a:p>
            <a:r>
              <a:rPr lang="en-US" dirty="0"/>
              <a:t>A maximum delivery quantity (MDQ) which is the maximum amount of gas Cascade can move on the pipeline on a single day.</a:t>
            </a:r>
          </a:p>
          <a:p>
            <a:r>
              <a:rPr lang="en-US" dirty="0"/>
              <a:t>A D1 rate which is the reservation rate to have the ability to move the MDQ amount on the </a:t>
            </a:r>
            <a:r>
              <a:rPr lang="en-US" dirty="0" smtClean="0"/>
              <a:t>pipeline.</a:t>
            </a:r>
            <a:endParaRPr lang="en-US" dirty="0"/>
          </a:p>
          <a:p>
            <a:r>
              <a:rPr lang="en-US" dirty="0"/>
              <a:t>A transportation rate which is the rate per dekatherm that is actually moved on the pipeline.</a:t>
            </a:r>
          </a:p>
          <a:p>
            <a:r>
              <a:rPr lang="en-US" dirty="0" smtClean="0"/>
              <a:t>The fuel loss percentage is the statutory percent of gas based on the tariff from the pipeline that is lost and unaccounted for from the point of where the gas was purchased to the Citygate.</a:t>
            </a:r>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65</a:t>
            </a:fld>
            <a:endParaRPr lang="en-US"/>
          </a:p>
        </p:txBody>
      </p:sp>
    </p:spTree>
    <p:extLst>
      <p:ext uri="{BB962C8B-B14F-4D97-AF65-F5344CB8AC3E}">
        <p14:creationId xmlns:p14="http://schemas.microsoft.com/office/powerpoint/2010/main" val="22791360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Transport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8014" y="2095810"/>
            <a:ext cx="3642101" cy="4211178"/>
          </a:xfrm>
        </p:spPr>
      </p:pic>
      <p:sp>
        <p:nvSpPr>
          <p:cNvPr id="3" name="Slide Number Placeholder 2"/>
          <p:cNvSpPr>
            <a:spLocks noGrp="1"/>
          </p:cNvSpPr>
          <p:nvPr>
            <p:ph type="sldNum" sz="quarter" idx="12"/>
          </p:nvPr>
        </p:nvSpPr>
        <p:spPr/>
        <p:txBody>
          <a:bodyPr/>
          <a:lstStyle/>
          <a:p>
            <a:fld id="{CFC7651E-B4BE-4A93-B9C9-586D74789E66}" type="slidenum">
              <a:rPr lang="en-US" smtClean="0"/>
              <a:t>66</a:t>
            </a:fld>
            <a:endParaRPr lang="en-US"/>
          </a:p>
        </p:txBody>
      </p:sp>
    </p:spTree>
    <p:extLst>
      <p:ext uri="{BB962C8B-B14F-4D97-AF65-F5344CB8AC3E}">
        <p14:creationId xmlns:p14="http://schemas.microsoft.com/office/powerpoint/2010/main" val="36924764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Transport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5332" y="1690688"/>
            <a:ext cx="5782653" cy="4997122"/>
          </a:xfrm>
        </p:spPr>
      </p:pic>
      <p:sp>
        <p:nvSpPr>
          <p:cNvPr id="3" name="Slide Number Placeholder 2"/>
          <p:cNvSpPr>
            <a:spLocks noGrp="1"/>
          </p:cNvSpPr>
          <p:nvPr>
            <p:ph type="sldNum" sz="quarter" idx="12"/>
          </p:nvPr>
        </p:nvSpPr>
        <p:spPr/>
        <p:txBody>
          <a:bodyPr/>
          <a:lstStyle/>
          <a:p>
            <a:fld id="{CFC7651E-B4BE-4A93-B9C9-586D74789E66}" type="slidenum">
              <a:rPr lang="en-US" smtClean="0"/>
              <a:t>67</a:t>
            </a:fld>
            <a:endParaRPr lang="en-US"/>
          </a:p>
        </p:txBody>
      </p:sp>
    </p:spTree>
    <p:extLst>
      <p:ext uri="{BB962C8B-B14F-4D97-AF65-F5344CB8AC3E}">
        <p14:creationId xmlns:p14="http://schemas.microsoft.com/office/powerpoint/2010/main" val="5636901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Rights vs Receipt Rights</a:t>
            </a:r>
            <a:endParaRPr lang="en-US" dirty="0"/>
          </a:p>
        </p:txBody>
      </p:sp>
      <p:sp>
        <p:nvSpPr>
          <p:cNvPr id="3" name="Content Placeholder 2"/>
          <p:cNvSpPr>
            <a:spLocks noGrp="1"/>
          </p:cNvSpPr>
          <p:nvPr>
            <p:ph idx="1"/>
          </p:nvPr>
        </p:nvSpPr>
        <p:spPr/>
        <p:txBody>
          <a:bodyPr/>
          <a:lstStyle/>
          <a:p>
            <a:r>
              <a:rPr lang="en-US" dirty="0" smtClean="0"/>
              <a:t>Cascade has more Delivery Rights than Receipt Rights.</a:t>
            </a:r>
          </a:p>
          <a:p>
            <a:r>
              <a:rPr lang="en-US" dirty="0" smtClean="0"/>
              <a:t>Approximately 457,000 Dth of Delivery Rights.</a:t>
            </a:r>
          </a:p>
          <a:p>
            <a:r>
              <a:rPr lang="en-US" dirty="0" smtClean="0"/>
              <a:t>Approximately 360,000 Dth of Receipt Rights.</a:t>
            </a:r>
          </a:p>
          <a:p>
            <a:r>
              <a:rPr lang="en-US" dirty="0" smtClean="0"/>
              <a:t>The excess Delivery Rights allow Cascade to be flexible with the 360,000 Dth of Receipt gas.</a:t>
            </a:r>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68</a:t>
            </a:fld>
            <a:endParaRPr lang="en-US"/>
          </a:p>
        </p:txBody>
      </p:sp>
    </p:spTree>
    <p:extLst>
      <p:ext uri="{BB962C8B-B14F-4D97-AF65-F5344CB8AC3E}">
        <p14:creationId xmlns:p14="http://schemas.microsoft.com/office/powerpoint/2010/main" val="40971478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of delivery right flexibility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422" y="1825625"/>
            <a:ext cx="4921156" cy="4351338"/>
          </a:xfrm>
        </p:spPr>
      </p:pic>
      <mc:AlternateContent xmlns:mc="http://schemas.openxmlformats.org/markup-compatibility/2006" xmlns:a14="http://schemas.microsoft.com/office/drawing/2010/main">
        <mc:Choice Requires="a14">
          <p:sp>
            <p:nvSpPr>
              <p:cNvPr id="3" name="TextBox 2"/>
              <p:cNvSpPr txBox="1"/>
              <p:nvPr/>
            </p:nvSpPr>
            <p:spPr>
              <a:xfrm>
                <a:off x="263471" y="2030278"/>
                <a:ext cx="2882685" cy="3139321"/>
              </a:xfrm>
              <a:prstGeom prst="rect">
                <a:avLst/>
              </a:prstGeom>
              <a:noFill/>
            </p:spPr>
            <p:txBody>
              <a:bodyPr wrap="square" rtlCol="0">
                <a:spAutoFit/>
              </a:bodyPr>
              <a:lstStyle/>
              <a:p>
                <a:pPr algn="ctr"/>
                <a:r>
                  <a:rPr lang="en-US" b="0" i="1" dirty="0" smtClean="0">
                    <a:latin typeface="Cambria Math" panose="02040503050406030204" pitchFamily="18" charset="0"/>
                  </a:rPr>
                  <a:t>All of the following must be true</a:t>
                </a:r>
              </a:p>
              <a:p>
                <a:endParaRPr lang="en-US"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i="1">
                          <a:latin typeface="Cambria Math" panose="02040503050406030204" pitchFamily="18" charset="0"/>
                        </a:rPr>
                        <m:t>1 ≤4</m:t>
                      </m:r>
                      <m:r>
                        <m:rPr>
                          <m:sty m:val="p"/>
                        </m:rPr>
                        <a:rPr lang="en-US">
                          <a:latin typeface="Cambria Math" panose="02040503050406030204" pitchFamily="18" charset="0"/>
                          <a:ea typeface="Cambria Math" panose="02040503050406030204" pitchFamily="18" charset="0"/>
                        </a:rPr>
                        <m:t>MDTs</m:t>
                      </m:r>
                    </m:oMath>
                  </m:oMathPara>
                </a14:m>
                <a:endParaRPr lang="en-US" dirty="0">
                  <a:ea typeface="Cambria Math" panose="02040503050406030204" pitchFamily="18" charset="0"/>
                </a:endParaRPr>
              </a:p>
              <a:p>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i="1">
                          <a:latin typeface="Cambria Math" panose="02040503050406030204" pitchFamily="18" charset="0"/>
                        </a:rPr>
                        <m:t>2≤4</m:t>
                      </m:r>
                      <m:r>
                        <m:rPr>
                          <m:sty m:val="p"/>
                        </m:rPr>
                        <a:rPr lang="en-US">
                          <a:latin typeface="Cambria Math" panose="02040503050406030204" pitchFamily="18" charset="0"/>
                          <a:ea typeface="Cambria Math" panose="02040503050406030204" pitchFamily="18" charset="0"/>
                        </a:rPr>
                        <m:t>MDTs</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r>
                        <a:rPr lang="en-US" i="1">
                          <a:latin typeface="Cambria Math" panose="02040503050406030204" pitchFamily="18" charset="0"/>
                        </a:rPr>
                        <m:t>3≤4</m:t>
                      </m:r>
                      <m:r>
                        <a:rPr lang="en-US" i="1">
                          <a:latin typeface="Cambria Math" panose="02040503050406030204" pitchFamily="18" charset="0"/>
                          <a:ea typeface="Cambria Math" panose="02040503050406030204" pitchFamily="18" charset="0"/>
                        </a:rPr>
                        <m:t>𝑀𝐷𝑇𝑠</m:t>
                      </m:r>
                    </m:oMath>
                  </m:oMathPara>
                </a14:m>
                <a:endParaRPr lang="en-US" dirty="0"/>
              </a:p>
              <a:p>
                <a:endParaRPr lang="en-US"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1+</m:t>
                      </m:r>
                      <m:r>
                        <a:rPr lang="en-US" b="0" i="1" smtClean="0">
                          <a:latin typeface="Cambria Math" panose="02040503050406030204" pitchFamily="18" charset="0"/>
                        </a:rPr>
                        <m:t>𝑋</m:t>
                      </m:r>
                      <m:r>
                        <a:rPr lang="en-US" b="0" i="1" smtClean="0">
                          <a:latin typeface="Cambria Math" panose="02040503050406030204" pitchFamily="18" charset="0"/>
                        </a:rPr>
                        <m:t>2+</m:t>
                      </m:r>
                      <m:r>
                        <a:rPr lang="en-US" b="0" i="1" smtClean="0">
                          <a:latin typeface="Cambria Math" panose="02040503050406030204" pitchFamily="18" charset="0"/>
                        </a:rPr>
                        <m:t>𝑋</m:t>
                      </m:r>
                      <m:r>
                        <a:rPr lang="en-US" b="0" i="1" smtClean="0">
                          <a:latin typeface="Cambria Math" panose="02040503050406030204" pitchFamily="18" charset="0"/>
                        </a:rPr>
                        <m:t>3 ≤4</m:t>
                      </m:r>
                      <m:r>
                        <a:rPr lang="en-US" b="0" i="1" smtClean="0">
                          <a:latin typeface="Cambria Math" panose="02040503050406030204" pitchFamily="18" charset="0"/>
                          <a:ea typeface="Cambria Math" panose="02040503050406030204" pitchFamily="18" charset="0"/>
                        </a:rPr>
                        <m:t>𝑀𝐷𝑇𝑠</m:t>
                      </m:r>
                    </m:oMath>
                  </m:oMathPara>
                </a14:m>
                <a:endParaRPr lang="en-US" dirty="0" smtClean="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63471" y="2030278"/>
                <a:ext cx="2882685" cy="3139321"/>
              </a:xfrm>
              <a:prstGeom prst="rect">
                <a:avLst/>
              </a:prstGeom>
              <a:blipFill rotWithShape="0">
                <a:blip r:embed="rId3"/>
                <a:stretch>
                  <a:fillRect l="-1268" t="-1165" r="-296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CFC7651E-B4BE-4A93-B9C9-586D74789E66}" type="slidenum">
              <a:rPr lang="en-US" smtClean="0"/>
              <a:t>69</a:t>
            </a:fld>
            <a:endParaRPr lang="en-US"/>
          </a:p>
        </p:txBody>
      </p:sp>
    </p:spTree>
    <p:extLst>
      <p:ext uri="{BB962C8B-B14F-4D97-AF65-F5344CB8AC3E}">
        <p14:creationId xmlns:p14="http://schemas.microsoft.com/office/powerpoint/2010/main" val="1740218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1" y="4700717"/>
            <a:ext cx="2559627" cy="178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981200" y="914400"/>
            <a:ext cx="8229600" cy="5660136"/>
          </a:xfrm>
        </p:spPr>
        <p:txBody>
          <a:bodyPr>
            <a:normAutofit/>
          </a:bodyPr>
          <a:lstStyle/>
          <a:p>
            <a:pPr>
              <a:spcAft>
                <a:spcPts val="1200"/>
              </a:spcAft>
              <a:buNone/>
            </a:pPr>
            <a:r>
              <a:rPr lang="en-US" sz="2000" cap="small" dirty="0">
                <a:solidFill>
                  <a:schemeClr val="tx2"/>
                </a:solidFill>
              </a:rPr>
              <a:t>Facilities: </a:t>
            </a:r>
          </a:p>
          <a:p>
            <a:pPr>
              <a:spcAft>
                <a:spcPts val="1200"/>
              </a:spcAft>
              <a:buClr>
                <a:schemeClr val="tx2"/>
              </a:buClr>
              <a:buFont typeface="Wingdings" panose="05000000000000000000" pitchFamily="2" charset="2"/>
              <a:buChar char="Ø"/>
            </a:pPr>
            <a:r>
              <a:rPr lang="en-US" sz="2000" cap="small" dirty="0">
                <a:solidFill>
                  <a:schemeClr val="tx2"/>
                </a:solidFill>
              </a:rPr>
              <a:t>Regulator stations – Over 700</a:t>
            </a:r>
          </a:p>
          <a:p>
            <a:pPr>
              <a:spcAft>
                <a:spcPts val="1200"/>
              </a:spcAft>
              <a:buClr>
                <a:schemeClr val="tx2"/>
              </a:buClr>
              <a:buFont typeface="Wingdings" panose="05000000000000000000" pitchFamily="2" charset="2"/>
              <a:buChar char="Ø"/>
            </a:pPr>
            <a:r>
              <a:rPr lang="en-US" sz="2000" cap="small" dirty="0">
                <a:solidFill>
                  <a:schemeClr val="tx2"/>
                </a:solidFill>
              </a:rPr>
              <a:t>Valves – Over 1600</a:t>
            </a:r>
          </a:p>
          <a:p>
            <a:pPr>
              <a:spcAft>
                <a:spcPts val="1200"/>
              </a:spcAft>
              <a:buClr>
                <a:schemeClr val="tx2"/>
              </a:buClr>
              <a:buFont typeface="Wingdings" panose="05000000000000000000" pitchFamily="2" charset="2"/>
              <a:buChar char="Ø"/>
            </a:pPr>
            <a:r>
              <a:rPr lang="en-US" sz="2000" cap="small" dirty="0">
                <a:solidFill>
                  <a:schemeClr val="tx2"/>
                </a:solidFill>
              </a:rPr>
              <a:t>Also other equipment such as heaters, odorizers and compressors.</a:t>
            </a:r>
          </a:p>
          <a:p>
            <a:pPr>
              <a:spcAft>
                <a:spcPts val="1200"/>
              </a:spcAft>
              <a:buClr>
                <a:schemeClr val="tx2"/>
              </a:buClr>
              <a:buFont typeface="Wingdings" panose="05000000000000000000" pitchFamily="2" charset="2"/>
              <a:buChar char="Ø"/>
            </a:pPr>
            <a:endParaRPr lang="en-US" sz="2000" cap="small" dirty="0">
              <a:solidFill>
                <a:schemeClr val="tx2"/>
              </a:solidFill>
            </a:endParaRPr>
          </a:p>
          <a:p>
            <a:pPr>
              <a:spcAft>
                <a:spcPts val="1200"/>
              </a:spcAft>
              <a:buClr>
                <a:schemeClr val="tx2"/>
              </a:buClr>
              <a:buFont typeface="Wingdings" panose="05000000000000000000" pitchFamily="2" charset="2"/>
              <a:buChar char="Ø"/>
            </a:pPr>
            <a:endParaRPr lang="en-US" sz="2000" cap="small" dirty="0">
              <a:solidFill>
                <a:schemeClr val="tx2"/>
              </a:solidFill>
            </a:endParaRPr>
          </a:p>
          <a:p>
            <a:pPr>
              <a:spcAft>
                <a:spcPts val="1200"/>
              </a:spcAft>
              <a:buClr>
                <a:schemeClr val="tx2"/>
              </a:buClr>
              <a:buFont typeface="Wingdings" panose="05000000000000000000" pitchFamily="2" charset="2"/>
              <a:buChar char="Ø"/>
            </a:pPr>
            <a:endParaRPr lang="en-US" sz="2000" cap="small" dirty="0">
              <a:solidFill>
                <a:schemeClr val="tx2"/>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915" y="3205684"/>
            <a:ext cx="2438399" cy="1828799"/>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4648201"/>
            <a:ext cx="2362200" cy="183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1" y="3251311"/>
            <a:ext cx="2412663" cy="1783172"/>
          </a:xfrm>
          <a:prstGeom prst="rect">
            <a:avLst/>
          </a:prstGeom>
        </p:spPr>
      </p:pic>
      <p:sp>
        <p:nvSpPr>
          <p:cNvPr id="4" name="Slide Number Placeholder 3"/>
          <p:cNvSpPr>
            <a:spLocks noGrp="1"/>
          </p:cNvSpPr>
          <p:nvPr>
            <p:ph type="sldNum" sz="quarter" idx="12"/>
          </p:nvPr>
        </p:nvSpPr>
        <p:spPr/>
        <p:txBody>
          <a:bodyPr/>
          <a:lstStyle/>
          <a:p>
            <a:fld id="{CFC7651E-B4BE-4A93-B9C9-586D74789E66}" type="slidenum">
              <a:rPr lang="en-US" smtClean="0"/>
              <a:t>7</a:t>
            </a:fld>
            <a:endParaRPr lang="en-US"/>
          </a:p>
        </p:txBody>
      </p:sp>
    </p:spTree>
    <p:extLst>
      <p:ext uri="{BB962C8B-B14F-4D97-AF65-F5344CB8AC3E}">
        <p14:creationId xmlns:p14="http://schemas.microsoft.com/office/powerpoint/2010/main" val="3950609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1000"/>
                                        <p:tgtEl>
                                          <p:spTgt spid="1027"/>
                                        </p:tgtEl>
                                      </p:cBhvr>
                                    </p:animEffect>
                                    <p:anim calcmode="lin" valueType="num">
                                      <p:cBhvr>
                                        <p:cTn id="11" dur="1000" fill="hold"/>
                                        <p:tgtEl>
                                          <p:spTgt spid="1027"/>
                                        </p:tgtEl>
                                        <p:attrNameLst>
                                          <p:attrName>ppt_x</p:attrName>
                                        </p:attrNameLst>
                                      </p:cBhvr>
                                      <p:tavLst>
                                        <p:tav tm="0">
                                          <p:val>
                                            <p:strVal val="#ppt_x"/>
                                          </p:val>
                                        </p:tav>
                                        <p:tav tm="100000">
                                          <p:val>
                                            <p:strVal val="#ppt_x"/>
                                          </p:val>
                                        </p:tav>
                                      </p:tavLst>
                                    </p:anim>
                                    <p:anim calcmode="lin" valueType="num">
                                      <p:cBhvr>
                                        <p:cTn id="12"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par>
                                <p:cTn id="28" presetID="42"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1000"/>
                                        <p:tgtEl>
                                          <p:spTgt spid="1026"/>
                                        </p:tgtEl>
                                      </p:cBhvr>
                                    </p:animEffect>
                                    <p:anim calcmode="lin" valueType="num">
                                      <p:cBhvr>
                                        <p:cTn id="31" dur="1000" fill="hold"/>
                                        <p:tgtEl>
                                          <p:spTgt spid="1026"/>
                                        </p:tgtEl>
                                        <p:attrNameLst>
                                          <p:attrName>ppt_x</p:attrName>
                                        </p:attrNameLst>
                                      </p:cBhvr>
                                      <p:tavLst>
                                        <p:tav tm="0">
                                          <p:val>
                                            <p:strVal val="#ppt_x"/>
                                          </p:val>
                                        </p:tav>
                                        <p:tav tm="100000">
                                          <p:val>
                                            <p:strVal val="#ppt_x"/>
                                          </p:val>
                                        </p:tav>
                                      </p:tavLst>
                                    </p:anim>
                                    <p:anim calcmode="lin" valueType="num">
                                      <p:cBhvr>
                                        <p:cTn id="32" dur="1000" fill="hold"/>
                                        <p:tgtEl>
                                          <p:spTgt spid="102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of delivery right </a:t>
            </a:r>
            <a:r>
              <a:rPr lang="en-US" dirty="0" smtClean="0"/>
              <a:t>inflexibility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3626" y="1905501"/>
            <a:ext cx="7144747" cy="4191585"/>
          </a:xfrm>
        </p:spPr>
      </p:pic>
      <p:sp>
        <p:nvSpPr>
          <p:cNvPr id="5" name="TextBox 4"/>
          <p:cNvSpPr txBox="1"/>
          <p:nvPr/>
        </p:nvSpPr>
        <p:spPr>
          <a:xfrm>
            <a:off x="4246535" y="3285641"/>
            <a:ext cx="1066959" cy="369332"/>
          </a:xfrm>
          <a:prstGeom prst="rect">
            <a:avLst/>
          </a:prstGeom>
          <a:noFill/>
        </p:spPr>
        <p:txBody>
          <a:bodyPr wrap="none" rtlCol="0">
            <a:spAutoFit/>
          </a:bodyPr>
          <a:lstStyle/>
          <a:p>
            <a:r>
              <a:rPr lang="en-US" b="1" dirty="0" smtClean="0"/>
              <a:t>2.5 MDTs</a:t>
            </a:r>
            <a:endParaRPr lang="en-US" b="1" dirty="0"/>
          </a:p>
        </p:txBody>
      </p:sp>
      <p:sp>
        <p:nvSpPr>
          <p:cNvPr id="6" name="TextBox 5"/>
          <p:cNvSpPr txBox="1"/>
          <p:nvPr/>
        </p:nvSpPr>
        <p:spPr>
          <a:xfrm>
            <a:off x="6400800" y="4479010"/>
            <a:ext cx="812979" cy="369332"/>
          </a:xfrm>
          <a:prstGeom prst="rect">
            <a:avLst/>
          </a:prstGeom>
          <a:noFill/>
        </p:spPr>
        <p:txBody>
          <a:bodyPr wrap="none" rtlCol="0">
            <a:spAutoFit/>
          </a:bodyPr>
          <a:lstStyle/>
          <a:p>
            <a:r>
              <a:rPr lang="en-US" b="1" dirty="0" smtClean="0"/>
              <a:t>1 MDT</a:t>
            </a:r>
            <a:endParaRPr lang="en-US" b="1" dirty="0"/>
          </a:p>
        </p:txBody>
      </p:sp>
      <p:sp>
        <p:nvSpPr>
          <p:cNvPr id="7" name="TextBox 6"/>
          <p:cNvSpPr txBox="1"/>
          <p:nvPr/>
        </p:nvSpPr>
        <p:spPr>
          <a:xfrm>
            <a:off x="7609668" y="3285641"/>
            <a:ext cx="1066959" cy="369332"/>
          </a:xfrm>
          <a:prstGeom prst="rect">
            <a:avLst/>
          </a:prstGeom>
          <a:noFill/>
        </p:spPr>
        <p:txBody>
          <a:bodyPr wrap="none" rtlCol="0">
            <a:spAutoFit/>
          </a:bodyPr>
          <a:lstStyle/>
          <a:p>
            <a:r>
              <a:rPr lang="en-US" b="1" dirty="0" smtClean="0"/>
              <a:t>0.5 MDTs</a:t>
            </a:r>
            <a:endParaRPr lang="en-US" b="1" dirty="0"/>
          </a:p>
        </p:txBody>
      </p:sp>
      <p:sp>
        <p:nvSpPr>
          <p:cNvPr id="3" name="Slide Number Placeholder 2"/>
          <p:cNvSpPr>
            <a:spLocks noGrp="1"/>
          </p:cNvSpPr>
          <p:nvPr>
            <p:ph type="sldNum" sz="quarter" idx="12"/>
          </p:nvPr>
        </p:nvSpPr>
        <p:spPr/>
        <p:txBody>
          <a:bodyPr/>
          <a:lstStyle/>
          <a:p>
            <a:fld id="{CFC7651E-B4BE-4A93-B9C9-586D74789E66}" type="slidenum">
              <a:rPr lang="en-US" smtClean="0"/>
              <a:t>70</a:t>
            </a:fld>
            <a:endParaRPr lang="en-US"/>
          </a:p>
        </p:txBody>
      </p:sp>
    </p:spTree>
    <p:extLst>
      <p:ext uri="{BB962C8B-B14F-4D97-AF65-F5344CB8AC3E}">
        <p14:creationId xmlns:p14="http://schemas.microsoft.com/office/powerpoint/2010/main" val="20569734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Location of Zones</a:t>
            </a:r>
            <a:endParaRPr lang="en-US" dirty="0"/>
          </a:p>
        </p:txBody>
      </p:sp>
      <p:pic>
        <p:nvPicPr>
          <p:cNvPr id="4" name="Content Placeholder 3"/>
          <p:cNvPicPr>
            <a:picLocks noGrp="1" noChangeAspect="1"/>
          </p:cNvPicPr>
          <p:nvPr>
            <p:ph idx="1"/>
          </p:nvPr>
        </p:nvPicPr>
        <p:blipFill>
          <a:blip r:embed="rId2"/>
          <a:stretch>
            <a:fillRect/>
          </a:stretch>
        </p:blipFill>
        <p:spPr>
          <a:xfrm>
            <a:off x="2665708" y="1825625"/>
            <a:ext cx="6218947" cy="4851934"/>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71</a:t>
            </a:fld>
            <a:endParaRPr lang="en-US"/>
          </a:p>
        </p:txBody>
      </p:sp>
    </p:spTree>
    <p:extLst>
      <p:ext uri="{BB962C8B-B14F-4D97-AF65-F5344CB8AC3E}">
        <p14:creationId xmlns:p14="http://schemas.microsoft.com/office/powerpoint/2010/main" val="20521529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26 on Peak Day for Transport 135558</a:t>
            </a:r>
            <a:endParaRPr lang="en-US" dirty="0"/>
          </a:p>
        </p:txBody>
      </p:sp>
      <p:pic>
        <p:nvPicPr>
          <p:cNvPr id="4" name="Content Placeholder 3"/>
          <p:cNvPicPr>
            <a:picLocks noGrp="1" noChangeAspect="1"/>
          </p:cNvPicPr>
          <p:nvPr>
            <p:ph idx="1"/>
          </p:nvPr>
        </p:nvPicPr>
        <p:blipFill>
          <a:blip r:embed="rId2"/>
          <a:stretch>
            <a:fillRect/>
          </a:stretch>
        </p:blipFill>
        <p:spPr>
          <a:xfrm>
            <a:off x="1697355" y="2285121"/>
            <a:ext cx="8797290" cy="3432345"/>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72</a:t>
            </a:fld>
            <a:endParaRPr lang="en-US"/>
          </a:p>
        </p:txBody>
      </p:sp>
    </p:spTree>
    <p:extLst>
      <p:ext uri="{BB962C8B-B14F-4D97-AF65-F5344CB8AC3E}">
        <p14:creationId xmlns:p14="http://schemas.microsoft.com/office/powerpoint/2010/main" val="29864637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30-S on Peak Day for Transport 135558</a:t>
            </a:r>
            <a:endParaRPr lang="en-US" dirty="0"/>
          </a:p>
        </p:txBody>
      </p:sp>
      <p:pic>
        <p:nvPicPr>
          <p:cNvPr id="4" name="Content Placeholder 3"/>
          <p:cNvPicPr>
            <a:picLocks noGrp="1" noChangeAspect="1"/>
          </p:cNvPicPr>
          <p:nvPr>
            <p:ph idx="1"/>
          </p:nvPr>
        </p:nvPicPr>
        <p:blipFill>
          <a:blip r:embed="rId2"/>
          <a:stretch>
            <a:fillRect/>
          </a:stretch>
        </p:blipFill>
        <p:spPr>
          <a:xfrm>
            <a:off x="1618100" y="2016874"/>
            <a:ext cx="8955800" cy="3968840"/>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73</a:t>
            </a:fld>
            <a:endParaRPr lang="en-US"/>
          </a:p>
        </p:txBody>
      </p:sp>
    </p:spTree>
    <p:extLst>
      <p:ext uri="{BB962C8B-B14F-4D97-AF65-F5344CB8AC3E}">
        <p14:creationId xmlns:p14="http://schemas.microsoft.com/office/powerpoint/2010/main" val="2205898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Zone </a:t>
            </a:r>
            <a:r>
              <a:rPr lang="en-US" dirty="0" smtClean="0"/>
              <a:t>30-W </a:t>
            </a:r>
            <a:r>
              <a:rPr lang="en-US" dirty="0"/>
              <a:t>on Peak Day for Transport 135558</a:t>
            </a:r>
          </a:p>
        </p:txBody>
      </p:sp>
      <p:pic>
        <p:nvPicPr>
          <p:cNvPr id="4" name="Content Placeholder 3"/>
          <p:cNvPicPr>
            <a:picLocks noGrp="1" noChangeAspect="1"/>
          </p:cNvPicPr>
          <p:nvPr>
            <p:ph idx="1"/>
          </p:nvPr>
        </p:nvPicPr>
        <p:blipFill>
          <a:blip r:embed="rId2"/>
          <a:stretch>
            <a:fillRect/>
          </a:stretch>
        </p:blipFill>
        <p:spPr>
          <a:xfrm>
            <a:off x="1599810" y="2474113"/>
            <a:ext cx="8992379" cy="3054361"/>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74</a:t>
            </a:fld>
            <a:endParaRPr lang="en-US"/>
          </a:p>
        </p:txBody>
      </p:sp>
    </p:spTree>
    <p:extLst>
      <p:ext uri="{BB962C8B-B14F-4D97-AF65-F5344CB8AC3E}">
        <p14:creationId xmlns:p14="http://schemas.microsoft.com/office/powerpoint/2010/main" val="4603496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Contract 135558 on Peak Day</a:t>
            </a:r>
            <a:endParaRPr lang="en-US" dirty="0"/>
          </a:p>
        </p:txBody>
      </p:sp>
      <p:pic>
        <p:nvPicPr>
          <p:cNvPr id="6" name="Content Placeholder 5"/>
          <p:cNvPicPr>
            <a:picLocks noGrp="1" noChangeAspect="1"/>
          </p:cNvPicPr>
          <p:nvPr>
            <p:ph idx="1"/>
          </p:nvPr>
        </p:nvPicPr>
        <p:blipFill>
          <a:blip r:embed="rId2"/>
          <a:stretch>
            <a:fillRect/>
          </a:stretch>
        </p:blipFill>
        <p:spPr>
          <a:xfrm>
            <a:off x="1557134" y="1986391"/>
            <a:ext cx="9077731" cy="4029805"/>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75</a:t>
            </a:fld>
            <a:endParaRPr lang="en-US"/>
          </a:p>
        </p:txBody>
      </p:sp>
    </p:spTree>
    <p:extLst>
      <p:ext uri="{BB962C8B-B14F-4D97-AF65-F5344CB8AC3E}">
        <p14:creationId xmlns:p14="http://schemas.microsoft.com/office/powerpoint/2010/main" val="3780716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delivery right flexibility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422" y="1825625"/>
            <a:ext cx="4921156" cy="4351338"/>
          </a:xfrm>
        </p:spPr>
      </p:pic>
      <p:sp>
        <p:nvSpPr>
          <p:cNvPr id="3" name="Slide Number Placeholder 2"/>
          <p:cNvSpPr>
            <a:spLocks noGrp="1"/>
          </p:cNvSpPr>
          <p:nvPr>
            <p:ph type="sldNum" sz="quarter" idx="12"/>
          </p:nvPr>
        </p:nvSpPr>
        <p:spPr/>
        <p:txBody>
          <a:bodyPr/>
          <a:lstStyle/>
          <a:p>
            <a:fld id="{CFC7651E-B4BE-4A93-B9C9-586D74789E66}" type="slidenum">
              <a:rPr lang="en-US" smtClean="0"/>
              <a:t>76</a:t>
            </a:fld>
            <a:endParaRPr lang="en-US"/>
          </a:p>
        </p:txBody>
      </p:sp>
    </p:spTree>
    <p:extLst>
      <p:ext uri="{BB962C8B-B14F-4D97-AF65-F5344CB8AC3E}">
        <p14:creationId xmlns:p14="http://schemas.microsoft.com/office/powerpoint/2010/main" val="31042544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971800" y="274638"/>
            <a:ext cx="5257800" cy="1143000"/>
          </a:xfrm>
        </p:spPr>
        <p:txBody>
          <a:bodyPr/>
          <a:lstStyle/>
          <a:p>
            <a:pPr lvl="0" algn="l">
              <a:spcBef>
                <a:spcPct val="20000"/>
              </a:spcBef>
            </a:pPr>
            <a:r>
              <a:rPr lang="en-US" sz="2800" dirty="0">
                <a:latin typeface="Arial" panose="020B0604020202020204" pitchFamily="34" charset="0"/>
                <a:ea typeface="+mn-ea"/>
                <a:cs typeface="+mn-cs"/>
              </a:rPr>
              <a:t>Demand </a:t>
            </a:r>
            <a:r>
              <a:rPr lang="en-US" sz="2800" dirty="0">
                <a:latin typeface="Arial" panose="020B0604020202020204" pitchFamily="34" charset="0"/>
                <a:ea typeface="+mn-ea"/>
                <a:cs typeface="+mn-cs"/>
              </a:rPr>
              <a:t>Behind the Gate</a:t>
            </a:r>
          </a:p>
        </p:txBody>
      </p:sp>
      <p:sp>
        <p:nvSpPr>
          <p:cNvPr id="12291" name="Rectangle 3"/>
          <p:cNvSpPr>
            <a:spLocks noGrp="1" noChangeArrowheads="1"/>
          </p:cNvSpPr>
          <p:nvPr>
            <p:ph idx="1"/>
          </p:nvPr>
        </p:nvSpPr>
        <p:spPr>
          <a:xfrm>
            <a:off x="852407" y="1295400"/>
            <a:ext cx="10383864" cy="5060950"/>
          </a:xfrm>
        </p:spPr>
        <p:txBody>
          <a:bodyPr>
            <a:normAutofit/>
          </a:bodyPr>
          <a:lstStyle/>
          <a:p>
            <a:r>
              <a:rPr lang="en-US" sz="2200" dirty="0" smtClean="0">
                <a:solidFill>
                  <a:srgbClr val="000000"/>
                </a:solidFill>
              </a:rPr>
              <a:t>Cascade has strived over the last several years to make the IRP forecast and resource analysis to get to </a:t>
            </a:r>
            <a:r>
              <a:rPr lang="en-US" sz="2200" dirty="0">
                <a:solidFill>
                  <a:srgbClr val="000000"/>
                </a:solidFill>
              </a:rPr>
              <a:t>as granular a level as possible using the available data</a:t>
            </a:r>
            <a:r>
              <a:rPr lang="en-US" sz="2200" dirty="0" smtClean="0">
                <a:solidFill>
                  <a:srgbClr val="000000"/>
                </a:solidFill>
              </a:rPr>
              <a:t>.</a:t>
            </a:r>
            <a:endParaRPr lang="en-US" sz="2200" dirty="0">
              <a:solidFill>
                <a:srgbClr val="000000"/>
              </a:solidFill>
            </a:endParaRPr>
          </a:p>
          <a:p>
            <a:r>
              <a:rPr lang="en-US" sz="2200" dirty="0" smtClean="0">
                <a:solidFill>
                  <a:srgbClr val="000000"/>
                </a:solidFill>
              </a:rPr>
              <a:t>Attempts </a:t>
            </a:r>
            <a:r>
              <a:rPr lang="en-US" sz="2200" dirty="0">
                <a:solidFill>
                  <a:srgbClr val="000000"/>
                </a:solidFill>
              </a:rPr>
              <a:t>to forecast demand behind the gate using existing forecasting methodology has been challenging.</a:t>
            </a:r>
          </a:p>
          <a:p>
            <a:r>
              <a:rPr lang="en-US" sz="2200" dirty="0" smtClean="0">
                <a:solidFill>
                  <a:srgbClr val="000000"/>
                </a:solidFill>
              </a:rPr>
              <a:t>Customer billing data does </a:t>
            </a:r>
            <a:r>
              <a:rPr lang="en-US" sz="2200" dirty="0">
                <a:solidFill>
                  <a:srgbClr val="000000"/>
                </a:solidFill>
              </a:rPr>
              <a:t>not have daily meter reads for core customers making regression analysis on a use per HDD per customer difficult.</a:t>
            </a:r>
          </a:p>
          <a:p>
            <a:r>
              <a:rPr lang="en-US" sz="2200" dirty="0" smtClean="0">
                <a:solidFill>
                  <a:srgbClr val="000000"/>
                </a:solidFill>
              </a:rPr>
              <a:t>Given Cascade is not a contiguous system, DSM by gate is currently is an ongoing complication</a:t>
            </a:r>
          </a:p>
          <a:p>
            <a:pPr lvl="1"/>
            <a:r>
              <a:rPr lang="en-US" sz="2200" dirty="0" smtClean="0">
                <a:solidFill>
                  <a:srgbClr val="000000"/>
                </a:solidFill>
              </a:rPr>
              <a:t>This year we have added the Climate Zone</a:t>
            </a:r>
          </a:p>
          <a:p>
            <a:pPr lvl="1"/>
            <a:r>
              <a:rPr lang="en-US" sz="2200" dirty="0" smtClean="0">
                <a:solidFill>
                  <a:srgbClr val="000000"/>
                </a:solidFill>
              </a:rPr>
              <a:t>Future IRPs will try and address the gate station level</a:t>
            </a:r>
            <a:endParaRPr lang="en-US" sz="2200" dirty="0">
              <a:solidFill>
                <a:srgbClr val="000000"/>
              </a:solidFill>
            </a:endParaRPr>
          </a:p>
          <a:p>
            <a:r>
              <a:rPr lang="en-US" sz="2200" dirty="0" smtClean="0">
                <a:solidFill>
                  <a:srgbClr val="000000"/>
                </a:solidFill>
              </a:rPr>
              <a:t>Some </a:t>
            </a:r>
            <a:r>
              <a:rPr lang="en-US" sz="2200" dirty="0">
                <a:solidFill>
                  <a:srgbClr val="000000"/>
                </a:solidFill>
              </a:rPr>
              <a:t>towns can be served by multiple pipelines and the mix can change over time</a:t>
            </a:r>
            <a:r>
              <a:rPr lang="en-US" sz="2200" dirty="0" smtClean="0">
                <a:solidFill>
                  <a:srgbClr val="000000"/>
                </a:solidFill>
              </a:rPr>
              <a:t>.</a:t>
            </a:r>
          </a:p>
          <a:p>
            <a:r>
              <a:rPr lang="en-US" sz="2200" dirty="0" smtClean="0">
                <a:solidFill>
                  <a:srgbClr val="000000"/>
                </a:solidFill>
              </a:rPr>
              <a:t>As part of the rate case settlement, Cascade is committed to performing a robust citygate study</a:t>
            </a:r>
            <a:r>
              <a:rPr lang="en-US" sz="2000" dirty="0" smtClean="0">
                <a:solidFill>
                  <a:srgbClr val="000000"/>
                </a:solidFill>
              </a:rPr>
              <a:t>.</a:t>
            </a:r>
            <a:endParaRPr lang="en-US" sz="2000" dirty="0">
              <a:solidFill>
                <a:srgbClr val="000000"/>
              </a:solidFill>
            </a:endParaRPr>
          </a:p>
        </p:txBody>
      </p:sp>
      <p:sp>
        <p:nvSpPr>
          <p:cNvPr id="4" name="Slide Number Placeholder 3"/>
          <p:cNvSpPr>
            <a:spLocks noGrp="1"/>
          </p:cNvSpPr>
          <p:nvPr>
            <p:ph type="sldNum" sz="quarter" idx="12"/>
          </p:nvPr>
        </p:nvSpPr>
        <p:spPr/>
        <p:txBody>
          <a:bodyPr/>
          <a:lstStyle/>
          <a:p>
            <a:pPr>
              <a:defRPr/>
            </a:pPr>
            <a:fld id="{C330F050-583E-4E18-B0AA-10EE06EA81DC}" type="slidenum">
              <a:rPr lang="en-US"/>
              <a:pPr>
                <a:defRPr/>
              </a:pPr>
              <a:t>77</a:t>
            </a:fld>
            <a:endParaRPr lang="en-US"/>
          </a:p>
        </p:txBody>
      </p:sp>
    </p:spTree>
    <p:extLst>
      <p:ext uri="{BB962C8B-B14F-4D97-AF65-F5344CB8AC3E}">
        <p14:creationId xmlns:p14="http://schemas.microsoft.com/office/powerpoint/2010/main" val="17382461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Demand</a:t>
            </a:r>
            <a:endParaRPr lang="en-US" dirty="0"/>
          </a:p>
        </p:txBody>
      </p:sp>
      <p:sp>
        <p:nvSpPr>
          <p:cNvPr id="3" name="Content Placeholder 2"/>
          <p:cNvSpPr>
            <a:spLocks noGrp="1"/>
          </p:cNvSpPr>
          <p:nvPr>
            <p:ph idx="1"/>
          </p:nvPr>
        </p:nvSpPr>
        <p:spPr/>
        <p:txBody>
          <a:bodyPr/>
          <a:lstStyle/>
          <a:p>
            <a:r>
              <a:rPr lang="en-US" dirty="0" smtClean="0"/>
              <a:t>Demand is forecasted at the Citygate level by rate schedule.</a:t>
            </a:r>
          </a:p>
          <a:p>
            <a:r>
              <a:rPr lang="en-US" dirty="0" smtClean="0"/>
              <a:t>For NWP, each Citygate’s demand is associated with the zone.</a:t>
            </a:r>
          </a:p>
          <a:p>
            <a:r>
              <a:rPr lang="en-US" dirty="0" smtClean="0"/>
              <a:t>For GTN, each Citygate’s demand is associated with it’s respective Citygate interconnect.</a:t>
            </a:r>
          </a:p>
          <a:p>
            <a:r>
              <a:rPr lang="en-US" dirty="0" smtClean="0"/>
              <a:t>Demand Inputs</a:t>
            </a:r>
          </a:p>
          <a:p>
            <a:pPr lvl="1"/>
            <a:r>
              <a:rPr lang="en-US" dirty="0" smtClean="0"/>
              <a:t>Forecast type (Monthly amount or Regressions)</a:t>
            </a:r>
          </a:p>
          <a:p>
            <a:pPr lvl="1"/>
            <a:r>
              <a:rPr lang="en-US" dirty="0" smtClean="0"/>
              <a:t>Monthly projected customers for 20 years.</a:t>
            </a:r>
          </a:p>
          <a:p>
            <a:pPr lvl="1"/>
            <a:r>
              <a:rPr lang="en-US" dirty="0" smtClean="0"/>
              <a:t>Regression coefficients if using the Regression forecast </a:t>
            </a:r>
            <a:r>
              <a:rPr lang="en-US" dirty="0" smtClean="0"/>
              <a:t>type.</a:t>
            </a:r>
            <a:endParaRPr lang="en-US" dirty="0" smtClean="0"/>
          </a:p>
          <a:p>
            <a:pPr lvl="1"/>
            <a:r>
              <a:rPr lang="en-US" dirty="0" smtClean="0"/>
              <a:t>If using a monthly number, it is the 2015 demand for that month with a growth factor.</a:t>
            </a:r>
          </a:p>
          <a:p>
            <a:endParaRPr lang="en-US" dirty="0" smtClean="0"/>
          </a:p>
        </p:txBody>
      </p:sp>
      <p:sp>
        <p:nvSpPr>
          <p:cNvPr id="4" name="Slide Number Placeholder 3"/>
          <p:cNvSpPr>
            <a:spLocks noGrp="1"/>
          </p:cNvSpPr>
          <p:nvPr>
            <p:ph type="sldNum" sz="quarter" idx="12"/>
          </p:nvPr>
        </p:nvSpPr>
        <p:spPr/>
        <p:txBody>
          <a:bodyPr/>
          <a:lstStyle/>
          <a:p>
            <a:fld id="{CFC7651E-B4BE-4A93-B9C9-586D74789E66}" type="slidenum">
              <a:rPr lang="en-US" smtClean="0"/>
              <a:t>78</a:t>
            </a:fld>
            <a:endParaRPr lang="en-US"/>
          </a:p>
        </p:txBody>
      </p:sp>
    </p:spTree>
    <p:extLst>
      <p:ext uri="{BB962C8B-B14F-4D97-AF65-F5344CB8AC3E}">
        <p14:creationId xmlns:p14="http://schemas.microsoft.com/office/powerpoint/2010/main" val="40496981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Demand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1205" y="1906292"/>
            <a:ext cx="8000019" cy="4370521"/>
          </a:xfrm>
        </p:spPr>
      </p:pic>
      <p:sp>
        <p:nvSpPr>
          <p:cNvPr id="3" name="Slide Number Placeholder 2"/>
          <p:cNvSpPr>
            <a:spLocks noGrp="1"/>
          </p:cNvSpPr>
          <p:nvPr>
            <p:ph type="sldNum" sz="quarter" idx="12"/>
          </p:nvPr>
        </p:nvSpPr>
        <p:spPr/>
        <p:txBody>
          <a:bodyPr/>
          <a:lstStyle/>
          <a:p>
            <a:fld id="{CFC7651E-B4BE-4A93-B9C9-586D74789E66}" type="slidenum">
              <a:rPr lang="en-US" smtClean="0"/>
              <a:t>79</a:t>
            </a:fld>
            <a:endParaRPr lang="en-US"/>
          </a:p>
        </p:txBody>
      </p:sp>
    </p:spTree>
    <p:extLst>
      <p:ext uri="{BB962C8B-B14F-4D97-AF65-F5344CB8AC3E}">
        <p14:creationId xmlns:p14="http://schemas.microsoft.com/office/powerpoint/2010/main" val="2073499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Where do we get our gas?</a:t>
            </a:r>
            <a:endParaRPr lang="en-US" cap="small" dirty="0">
              <a:latin typeface="+mn-lt"/>
            </a:endParaRPr>
          </a:p>
        </p:txBody>
      </p:sp>
      <p:sp>
        <p:nvSpPr>
          <p:cNvPr id="3" name="Content Placeholder 2"/>
          <p:cNvSpPr>
            <a:spLocks noGrp="1"/>
          </p:cNvSpPr>
          <p:nvPr>
            <p:ph idx="1"/>
          </p:nvPr>
        </p:nvSpPr>
        <p:spPr>
          <a:xfrm>
            <a:off x="6934200" y="2296748"/>
            <a:ext cx="2971800" cy="3037252"/>
          </a:xfrm>
        </p:spPr>
        <p:txBody>
          <a:bodyPr>
            <a:normAutofit/>
          </a:bodyPr>
          <a:lstStyle/>
          <a:p>
            <a:pPr>
              <a:spcAft>
                <a:spcPts val="1200"/>
              </a:spcAft>
              <a:buClr>
                <a:schemeClr val="tx2"/>
              </a:buClr>
              <a:buFont typeface="Wingdings" panose="05000000000000000000" pitchFamily="2" charset="2"/>
              <a:buChar char="Ø"/>
            </a:pPr>
            <a:r>
              <a:rPr lang="en-US" sz="2000" cap="small" dirty="0">
                <a:solidFill>
                  <a:schemeClr val="tx2"/>
                </a:solidFill>
              </a:rPr>
              <a:t>Many interstate pipeline companies</a:t>
            </a:r>
          </a:p>
          <a:p>
            <a:pPr>
              <a:spcAft>
                <a:spcPts val="1200"/>
              </a:spcAft>
              <a:buClr>
                <a:schemeClr val="tx2"/>
              </a:buClr>
              <a:buFont typeface="Wingdings" panose="05000000000000000000" pitchFamily="2" charset="2"/>
              <a:buChar char="Ø"/>
            </a:pPr>
            <a:r>
              <a:rPr lang="en-US" sz="2000" cap="small" dirty="0">
                <a:solidFill>
                  <a:schemeClr val="tx2"/>
                </a:solidFill>
              </a:rPr>
              <a:t>Williams Northwest Pipeline (red) </a:t>
            </a:r>
          </a:p>
          <a:p>
            <a:pPr>
              <a:spcAft>
                <a:spcPts val="1200"/>
              </a:spcAft>
              <a:buClr>
                <a:schemeClr val="tx2"/>
              </a:buClr>
              <a:buFont typeface="Wingdings" panose="05000000000000000000" pitchFamily="2" charset="2"/>
              <a:buChar char="Ø"/>
            </a:pPr>
            <a:r>
              <a:rPr lang="en-US" sz="2000" cap="small" dirty="0" err="1">
                <a:solidFill>
                  <a:schemeClr val="tx2"/>
                </a:solidFill>
              </a:rPr>
              <a:t>Transcanada</a:t>
            </a:r>
            <a:r>
              <a:rPr lang="en-US" sz="2000" cap="small" dirty="0">
                <a:solidFill>
                  <a:schemeClr val="tx2"/>
                </a:solidFill>
              </a:rPr>
              <a:t> Pipelines (yellow)</a:t>
            </a:r>
          </a:p>
        </p:txBody>
      </p:sp>
      <p:graphicFrame>
        <p:nvGraphicFramePr>
          <p:cNvPr id="6" name="Object 5"/>
          <p:cNvGraphicFramePr>
            <a:graphicFrameLocks noChangeAspect="1"/>
          </p:cNvGraphicFramePr>
          <p:nvPr>
            <p:extLst/>
          </p:nvPr>
        </p:nvGraphicFramePr>
        <p:xfrm>
          <a:off x="2514600" y="2133600"/>
          <a:ext cx="3741434" cy="4229100"/>
        </p:xfrm>
        <a:graphic>
          <a:graphicData uri="http://schemas.openxmlformats.org/presentationml/2006/ole">
            <mc:AlternateContent xmlns:mc="http://schemas.openxmlformats.org/markup-compatibility/2006">
              <mc:Choice xmlns:v="urn:schemas-microsoft-com:vml" Requires="v">
                <p:oleObj spid="_x0000_s1031" name="Bitmap Image" r:id="rId4" imgW="4525007" imgH="5706272" progId="PBrush">
                  <p:embed/>
                </p:oleObj>
              </mc:Choice>
              <mc:Fallback>
                <p:oleObj name="Bitmap Image" r:id="rId4" imgW="4525007" imgH="5706272"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133600"/>
                        <a:ext cx="3741434" cy="4229100"/>
                      </a:xfrm>
                      <a:prstGeom prst="rect">
                        <a:avLst/>
                      </a:prstGeom>
                      <a:noFill/>
                      <a:ln>
                        <a:noFill/>
                      </a:ln>
                    </p:spPr>
                  </p:pic>
                </p:oleObj>
              </mc:Fallback>
            </mc:AlternateContent>
          </a:graphicData>
        </a:graphic>
      </p:graphicFrame>
      <p:sp>
        <p:nvSpPr>
          <p:cNvPr id="5" name="Slide Number Placeholder 4"/>
          <p:cNvSpPr>
            <a:spLocks noGrp="1"/>
          </p:cNvSpPr>
          <p:nvPr>
            <p:ph type="sldNum" sz="quarter" idx="12"/>
          </p:nvPr>
        </p:nvSpPr>
        <p:spPr/>
        <p:txBody>
          <a:bodyPr/>
          <a:lstStyle/>
          <a:p>
            <a:fld id="{CFC7651E-B4BE-4A93-B9C9-586D74789E66}" type="slidenum">
              <a:rPr lang="en-US" smtClean="0"/>
              <a:t>8</a:t>
            </a:fld>
            <a:endParaRPr lang="en-US"/>
          </a:p>
        </p:txBody>
      </p:sp>
    </p:spTree>
    <p:extLst>
      <p:ext uri="{BB962C8B-B14F-4D97-AF65-F5344CB8AC3E}">
        <p14:creationId xmlns:p14="http://schemas.microsoft.com/office/powerpoint/2010/main" val="240230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Demand Example 2</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221" y="2386739"/>
            <a:ext cx="11665415" cy="3316637"/>
          </a:xfrm>
        </p:spPr>
      </p:pic>
      <p:sp>
        <p:nvSpPr>
          <p:cNvPr id="3" name="Slide Number Placeholder 2"/>
          <p:cNvSpPr>
            <a:spLocks noGrp="1"/>
          </p:cNvSpPr>
          <p:nvPr>
            <p:ph type="sldNum" sz="quarter" idx="12"/>
          </p:nvPr>
        </p:nvSpPr>
        <p:spPr/>
        <p:txBody>
          <a:bodyPr/>
          <a:lstStyle/>
          <a:p>
            <a:fld id="{CFC7651E-B4BE-4A93-B9C9-586D74789E66}" type="slidenum">
              <a:rPr lang="en-US" smtClean="0"/>
              <a:t>80</a:t>
            </a:fld>
            <a:endParaRPr lang="en-US"/>
          </a:p>
        </p:txBody>
      </p:sp>
    </p:spTree>
    <p:extLst>
      <p:ext uri="{BB962C8B-B14F-4D97-AF65-F5344CB8AC3E}">
        <p14:creationId xmlns:p14="http://schemas.microsoft.com/office/powerpoint/2010/main" val="27002735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a:t>
            </a:r>
            <a:endParaRPr lang="en-US" dirty="0"/>
          </a:p>
        </p:txBody>
      </p:sp>
      <p:sp>
        <p:nvSpPr>
          <p:cNvPr id="3" name="Content Placeholder 2"/>
          <p:cNvSpPr>
            <a:spLocks noGrp="1"/>
          </p:cNvSpPr>
          <p:nvPr>
            <p:ph idx="1"/>
          </p:nvPr>
        </p:nvSpPr>
        <p:spPr/>
        <p:txBody>
          <a:bodyPr/>
          <a:lstStyle/>
          <a:p>
            <a:r>
              <a:rPr lang="en-US" dirty="0" smtClean="0"/>
              <a:t>Weather inputs for SENDOUT include:</a:t>
            </a:r>
          </a:p>
          <a:p>
            <a:pPr lvl="1"/>
            <a:r>
              <a:rPr lang="en-US" dirty="0"/>
              <a:t>Monte Carlo </a:t>
            </a:r>
            <a:endParaRPr lang="en-US" dirty="0" smtClean="0"/>
          </a:p>
          <a:p>
            <a:pPr lvl="1"/>
            <a:r>
              <a:rPr lang="en-US" dirty="0" smtClean="0"/>
              <a:t>Historical</a:t>
            </a:r>
          </a:p>
          <a:p>
            <a:pPr lvl="1"/>
            <a:r>
              <a:rPr lang="en-US" dirty="0" smtClean="0"/>
              <a:t>Normal</a:t>
            </a:r>
          </a:p>
          <a:p>
            <a:r>
              <a:rPr lang="en-US" dirty="0" smtClean="0"/>
              <a:t>Monte Carlo inputs include mean, standard deviation, max and minimum.</a:t>
            </a:r>
          </a:p>
          <a:p>
            <a:r>
              <a:rPr lang="en-US" dirty="0" smtClean="0"/>
              <a:t>Historical data is used to build weather profiles for Monte Carlo.</a:t>
            </a:r>
          </a:p>
          <a:p>
            <a:r>
              <a:rPr lang="en-US" dirty="0" smtClean="0"/>
              <a:t>Normal weather is the daily average of the 30-year most recent history (1986-2015).</a:t>
            </a:r>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CFC7651E-B4BE-4A93-B9C9-586D74789E66}" type="slidenum">
              <a:rPr lang="en-US" smtClean="0"/>
              <a:t>81</a:t>
            </a:fld>
            <a:endParaRPr lang="en-US"/>
          </a:p>
        </p:txBody>
      </p:sp>
    </p:spTree>
    <p:extLst>
      <p:ext uri="{BB962C8B-B14F-4D97-AF65-F5344CB8AC3E}">
        <p14:creationId xmlns:p14="http://schemas.microsoft.com/office/powerpoint/2010/main" val="25217297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Weather Example – Monte Carlo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462" y="2851688"/>
            <a:ext cx="11620169" cy="2278251"/>
          </a:xfrm>
        </p:spPr>
      </p:pic>
      <p:sp>
        <p:nvSpPr>
          <p:cNvPr id="3" name="Slide Number Placeholder 2"/>
          <p:cNvSpPr>
            <a:spLocks noGrp="1"/>
          </p:cNvSpPr>
          <p:nvPr>
            <p:ph type="sldNum" sz="quarter" idx="12"/>
          </p:nvPr>
        </p:nvSpPr>
        <p:spPr/>
        <p:txBody>
          <a:bodyPr/>
          <a:lstStyle/>
          <a:p>
            <a:fld id="{CFC7651E-B4BE-4A93-B9C9-586D74789E66}" type="slidenum">
              <a:rPr lang="en-US" smtClean="0"/>
              <a:t>82</a:t>
            </a:fld>
            <a:endParaRPr lang="en-US"/>
          </a:p>
        </p:txBody>
      </p:sp>
    </p:spTree>
    <p:extLst>
      <p:ext uri="{BB962C8B-B14F-4D97-AF65-F5344CB8AC3E}">
        <p14:creationId xmlns:p14="http://schemas.microsoft.com/office/powerpoint/2010/main" val="5326464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Range Price Forecast</a:t>
            </a:r>
            <a:endParaRPr lang="en-US" dirty="0"/>
          </a:p>
        </p:txBody>
      </p:sp>
      <p:sp>
        <p:nvSpPr>
          <p:cNvPr id="3" name="Content Placeholder 2"/>
          <p:cNvSpPr>
            <a:spLocks noGrp="1"/>
          </p:cNvSpPr>
          <p:nvPr>
            <p:ph idx="1"/>
          </p:nvPr>
        </p:nvSpPr>
        <p:spPr/>
        <p:txBody>
          <a:bodyPr>
            <a:normAutofit fontScale="92500"/>
          </a:bodyPr>
          <a:lstStyle/>
          <a:p>
            <a:r>
              <a:rPr lang="en-US" dirty="0"/>
              <a:t>Cascade’s long term planning price forecast is based on a blend of current market pricing along with long term fundamental price forecasts. </a:t>
            </a:r>
            <a:endParaRPr lang="en-US" dirty="0" smtClean="0"/>
          </a:p>
          <a:p>
            <a:r>
              <a:rPr lang="en-US" dirty="0"/>
              <a:t>The fundamental forecasts include Wood Mackenzie, the Energy Information Administration (EIA), the Northwest Power Planning </a:t>
            </a:r>
            <a:r>
              <a:rPr lang="en-US" dirty="0" smtClean="0"/>
              <a:t>Council, Bentek and </a:t>
            </a:r>
            <a:r>
              <a:rPr lang="en-US" dirty="0"/>
              <a:t>the Financial Forecast Center’s long term price forecasts. </a:t>
            </a:r>
          </a:p>
          <a:p>
            <a:r>
              <a:rPr lang="en-US" dirty="0" smtClean="0"/>
              <a:t>Market, particularly in near term </a:t>
            </a:r>
            <a:r>
              <a:rPr lang="en-US" dirty="0"/>
              <a:t>is heavily influenced by Henry Hub </a:t>
            </a:r>
            <a:r>
              <a:rPr lang="en-US" dirty="0" smtClean="0"/>
              <a:t>prices.</a:t>
            </a:r>
            <a:endParaRPr lang="en-US" dirty="0" smtClean="0"/>
          </a:p>
          <a:p>
            <a:r>
              <a:rPr lang="en-US" dirty="0"/>
              <a:t>While not a guarantee of where the market will ultimately finish, </a:t>
            </a:r>
            <a:r>
              <a:rPr lang="en-US" dirty="0" smtClean="0"/>
              <a:t>Henry Hub NYMEX is </a:t>
            </a:r>
            <a:r>
              <a:rPr lang="en-US" dirty="0"/>
              <a:t>the most current information </a:t>
            </a:r>
            <a:r>
              <a:rPr lang="en-US" dirty="0" smtClean="0"/>
              <a:t>that </a:t>
            </a:r>
            <a:r>
              <a:rPr lang="en-US" dirty="0"/>
              <a:t>provides some direction as to future market </a:t>
            </a:r>
            <a:r>
              <a:rPr lang="en-US" dirty="0" smtClean="0"/>
              <a:t>prices.</a:t>
            </a:r>
            <a:endParaRPr lang="en-US" dirty="0" smtClean="0"/>
          </a:p>
        </p:txBody>
      </p:sp>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9730165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588937" y="503696"/>
            <a:ext cx="10764863" cy="5852654"/>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1809519698"/>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85</a:t>
            </a:fld>
            <a:endParaRPr lang="en-US">
              <a:solidFill>
                <a:prstClr val="black">
                  <a:tint val="75000"/>
                </a:prstClr>
              </a:solidFill>
            </a:endParaRPr>
          </a:p>
        </p:txBody>
      </p:sp>
      <p:pic>
        <p:nvPicPr>
          <p:cNvPr id="8" name="Content Placeholder 7"/>
          <p:cNvPicPr>
            <a:picLocks noGrp="1" noChangeAspect="1"/>
          </p:cNvPicPr>
          <p:nvPr>
            <p:ph idx="1"/>
          </p:nvPr>
        </p:nvPicPr>
        <p:blipFill>
          <a:blip r:embed="rId2"/>
          <a:stretch>
            <a:fillRect/>
          </a:stretch>
        </p:blipFill>
        <p:spPr>
          <a:xfrm>
            <a:off x="2362200" y="826532"/>
            <a:ext cx="6781800" cy="5241078"/>
          </a:xfrm>
          <a:prstGeom prst="rect">
            <a:avLst/>
          </a:prstGeom>
        </p:spPr>
      </p:pic>
      <p:sp>
        <p:nvSpPr>
          <p:cNvPr id="9" name="TextBox 8"/>
          <p:cNvSpPr txBox="1"/>
          <p:nvPr/>
        </p:nvSpPr>
        <p:spPr>
          <a:xfrm>
            <a:off x="2393325" y="275408"/>
            <a:ext cx="6865021" cy="523220"/>
          </a:xfrm>
          <a:prstGeom prst="rect">
            <a:avLst/>
          </a:prstGeom>
          <a:noFill/>
        </p:spPr>
        <p:txBody>
          <a:bodyPr wrap="none" rtlCol="0">
            <a:spAutoFit/>
          </a:bodyPr>
          <a:lstStyle/>
          <a:p>
            <a:r>
              <a:rPr lang="en-US" sz="2800" dirty="0"/>
              <a:t> Base Weights in Draft 2016 IRP Price Forecast</a:t>
            </a:r>
          </a:p>
        </p:txBody>
      </p:sp>
    </p:spTree>
    <p:extLst>
      <p:ext uri="{BB962C8B-B14F-4D97-AF65-F5344CB8AC3E}">
        <p14:creationId xmlns:p14="http://schemas.microsoft.com/office/powerpoint/2010/main" val="15524923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143125" y="304801"/>
            <a:ext cx="7905750" cy="5563394"/>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33867330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87</a:t>
            </a:fld>
            <a:endParaRPr lang="en-US">
              <a:solidFill>
                <a:prstClr val="black">
                  <a:tint val="75000"/>
                </a:prstClr>
              </a:solidFill>
            </a:endParaRPr>
          </a:p>
        </p:txBody>
      </p:sp>
      <p:graphicFrame>
        <p:nvGraphicFramePr>
          <p:cNvPr id="5" name="Content Placeholder 4"/>
          <p:cNvGraphicFramePr>
            <a:graphicFrameLocks noGrp="1"/>
          </p:cNvGraphicFramePr>
          <p:nvPr>
            <p:ph idx="1"/>
            <p:extLst/>
          </p:nvPr>
        </p:nvGraphicFramePr>
        <p:xfrm>
          <a:off x="1981200" y="304801"/>
          <a:ext cx="8229600" cy="5821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16702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resource issues on the horizon</a:t>
            </a:r>
            <a:br>
              <a:rPr lang="en-US" dirty="0"/>
            </a:br>
            <a:endParaRPr lang="en-US" dirty="0"/>
          </a:p>
        </p:txBody>
      </p:sp>
      <p:sp>
        <p:nvSpPr>
          <p:cNvPr id="3" name="Content Placeholder 2"/>
          <p:cNvSpPr>
            <a:spLocks noGrp="1"/>
          </p:cNvSpPr>
          <p:nvPr>
            <p:ph idx="1"/>
          </p:nvPr>
        </p:nvSpPr>
        <p:spPr>
          <a:xfrm>
            <a:off x="1981200" y="990601"/>
            <a:ext cx="8229600" cy="5135565"/>
          </a:xfrm>
        </p:spPr>
        <p:txBody>
          <a:bodyPr>
            <a:normAutofit fontScale="47500" lnSpcReduction="20000"/>
          </a:bodyPr>
          <a:lstStyle/>
          <a:p>
            <a:r>
              <a:rPr lang="en-US" sz="3400" b="1" dirty="0"/>
              <a:t>Addition alternatives to be considered during IRP process</a:t>
            </a:r>
          </a:p>
          <a:p>
            <a:pPr lvl="1"/>
            <a:r>
              <a:rPr lang="en-US" sz="3400" b="1" dirty="0"/>
              <a:t>NWP I-5 Expansion</a:t>
            </a:r>
          </a:p>
          <a:p>
            <a:pPr lvl="1"/>
            <a:r>
              <a:rPr lang="en-US" sz="3400" b="1" dirty="0"/>
              <a:t>Realignment of MDDOs to citygates</a:t>
            </a:r>
          </a:p>
          <a:p>
            <a:pPr lvl="1"/>
            <a:r>
              <a:rPr lang="en-US" sz="3400" b="1" dirty="0"/>
              <a:t>Palomar/Cross Cascades</a:t>
            </a:r>
          </a:p>
          <a:p>
            <a:pPr lvl="1"/>
            <a:r>
              <a:rPr lang="en-US" sz="3400" b="1" dirty="0"/>
              <a:t>Pacific Connector</a:t>
            </a:r>
          </a:p>
          <a:p>
            <a:pPr lvl="1"/>
            <a:r>
              <a:rPr lang="en-US" sz="3400" b="1" dirty="0"/>
              <a:t>Incremental Nova</a:t>
            </a:r>
          </a:p>
          <a:p>
            <a:pPr lvl="1"/>
            <a:r>
              <a:rPr lang="en-US" sz="3400" b="1" dirty="0"/>
              <a:t>Incremental Foothills</a:t>
            </a:r>
          </a:p>
          <a:p>
            <a:pPr lvl="1"/>
            <a:r>
              <a:rPr lang="en-US" sz="3400" b="1" dirty="0"/>
              <a:t>Incremental GTN (north to south)</a:t>
            </a:r>
          </a:p>
          <a:p>
            <a:pPr lvl="1"/>
            <a:r>
              <a:rPr lang="en-US" sz="3400" b="1" dirty="0"/>
              <a:t>Biofuel</a:t>
            </a:r>
          </a:p>
          <a:p>
            <a:pPr lvl="1"/>
            <a:r>
              <a:rPr lang="en-US" sz="3400" b="1" dirty="0"/>
              <a:t>Satellite LNG</a:t>
            </a:r>
          </a:p>
          <a:p>
            <a:pPr lvl="1"/>
            <a:r>
              <a:rPr lang="en-US" sz="3400" b="1" dirty="0"/>
              <a:t>Mist Storage</a:t>
            </a:r>
          </a:p>
          <a:p>
            <a:pPr lvl="1"/>
            <a:r>
              <a:rPr lang="en-US" sz="3400" b="1" dirty="0"/>
              <a:t>AECO Storage</a:t>
            </a:r>
          </a:p>
          <a:p>
            <a:pPr lvl="1"/>
            <a:r>
              <a:rPr lang="en-US" sz="3400" b="1" dirty="0"/>
              <a:t>Wild Goose Storage</a:t>
            </a:r>
          </a:p>
          <a:p>
            <a:pPr lvl="1"/>
            <a:r>
              <a:rPr lang="en-US" sz="3400" b="1" dirty="0"/>
              <a:t>Gill Ranch Storage</a:t>
            </a:r>
          </a:p>
          <a:p>
            <a:pPr lvl="1"/>
            <a:r>
              <a:rPr lang="en-US" sz="3400" b="1" dirty="0"/>
              <a:t>Ryckman Creek Storage</a:t>
            </a:r>
          </a:p>
          <a:p>
            <a:pPr lvl="1"/>
            <a:endParaRPr lang="en-US" b="1" i="1" dirty="0"/>
          </a:p>
          <a:p>
            <a:pPr lvl="0"/>
            <a:r>
              <a:rPr lang="en-US" dirty="0" smtClean="0"/>
              <a:t>Began </a:t>
            </a:r>
            <a:r>
              <a:rPr lang="en-US" dirty="0"/>
              <a:t>discussions with Niska Partners to gather information to model AECO Hub Storage in the 2016 IRP.  In addition, we will be considering Wild Goose, Gill Ranch, Mist and Ryckman Creek </a:t>
            </a:r>
            <a:r>
              <a:rPr lang="en-US" dirty="0" smtClean="0"/>
              <a:t>storage.</a:t>
            </a:r>
            <a:endParaRPr lang="en-US" dirty="0" smtClean="0"/>
          </a:p>
          <a:p>
            <a:pPr lvl="0"/>
            <a:endParaRPr lang="en-US" dirty="0"/>
          </a:p>
          <a:p>
            <a:pPr lvl="0"/>
            <a:r>
              <a:rPr lang="en-US" dirty="0" smtClean="0"/>
              <a:t>Working </a:t>
            </a:r>
            <a:r>
              <a:rPr lang="en-US" dirty="0"/>
              <a:t>with GTN to develop a narrative to explain how our long path capacity can be used to meet peak day shortfalls.</a:t>
            </a:r>
          </a:p>
          <a:p>
            <a:pPr lvl="1"/>
            <a:endParaRPr lang="en-US" b="1" dirty="0"/>
          </a:p>
          <a:p>
            <a:pPr lvl="1"/>
            <a:endParaRPr lang="en-US" dirty="0" smtClean="0"/>
          </a:p>
          <a:p>
            <a:pPr marL="457200" lvl="1" indent="0">
              <a:buNone/>
            </a:pPr>
            <a:endParaRPr lang="en-US" dirty="0" smtClean="0"/>
          </a:p>
          <a:p>
            <a:pPr lvl="1"/>
            <a:endParaRPr lang="en-US" dirty="0"/>
          </a:p>
        </p:txBody>
      </p:sp>
      <p:sp>
        <p:nvSpPr>
          <p:cNvPr id="5" name="Slide Number Placeholder 4"/>
          <p:cNvSpPr>
            <a:spLocks noGrp="1"/>
          </p:cNvSpPr>
          <p:nvPr>
            <p:ph type="sldNum" sz="quarter" idx="12"/>
          </p:nvPr>
        </p:nvSpPr>
        <p:spPr/>
        <p:txBody>
          <a:bodyPr/>
          <a:lstStyle/>
          <a:p>
            <a:fld id="{2E819064-117A-4F61-8CB4-3011D47CBE28}" type="slidenum">
              <a:rPr lang="en-US" smtClean="0"/>
              <a:t>88</a:t>
            </a:fld>
            <a:endParaRPr lang="en-US"/>
          </a:p>
        </p:txBody>
      </p:sp>
    </p:spTree>
    <p:extLst>
      <p:ext uri="{BB962C8B-B14F-4D97-AF65-F5344CB8AC3E}">
        <p14:creationId xmlns:p14="http://schemas.microsoft.com/office/powerpoint/2010/main" val="31323565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65125"/>
            <a:ext cx="5867400" cy="1325563"/>
          </a:xfrm>
        </p:spPr>
        <p:txBody>
          <a:bodyPr/>
          <a:lstStyle/>
          <a:p>
            <a:r>
              <a:rPr lang="en-US" dirty="0" smtClean="0"/>
              <a:t>SENSITIVITIES ANALYSES</a:t>
            </a:r>
            <a:endParaRPr lang="en-US" dirty="0"/>
          </a:p>
        </p:txBody>
      </p:sp>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89</a:t>
            </a:fld>
            <a:endParaRPr lang="en-US">
              <a:solidFill>
                <a:prstClr val="black">
                  <a:tint val="75000"/>
                </a:prst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73716726"/>
              </p:ext>
            </p:extLst>
          </p:nvPr>
        </p:nvGraphicFramePr>
        <p:xfrm>
          <a:off x="1187531" y="1690688"/>
          <a:ext cx="9274629" cy="4595750"/>
        </p:xfrm>
        <a:graphic>
          <a:graphicData uri="http://schemas.openxmlformats.org/drawingml/2006/table">
            <a:tbl>
              <a:tblPr firstRow="1" firstCol="1" bandRow="1"/>
              <a:tblGrid>
                <a:gridCol w="2651513"/>
                <a:gridCol w="6623116"/>
              </a:tblGrid>
              <a:tr h="373368">
                <a:tc>
                  <a:txBody>
                    <a:bodyPr/>
                    <a:lstStyle/>
                    <a:p>
                      <a:pPr marL="0" marR="114300" algn="ctr">
                        <a:lnSpc>
                          <a:spcPct val="115000"/>
                        </a:lnSpc>
                        <a:spcBef>
                          <a:spcPts val="10"/>
                        </a:spcBef>
                        <a:spcAft>
                          <a:spcPts val="0"/>
                        </a:spcAft>
                      </a:pPr>
                      <a:r>
                        <a:rPr lang="en-US" sz="1100" b="1">
                          <a:effectLst/>
                          <a:latin typeface="Arial" panose="020B0604020202020204" pitchFamily="34" charset="0"/>
                          <a:ea typeface="Times New Roman" panose="02020603050405020304" pitchFamily="18" charset="0"/>
                        </a:rPr>
                        <a:t>Scenario Name</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b="1">
                          <a:effectLst/>
                          <a:latin typeface="Arial" panose="020B0604020202020204" pitchFamily="34" charset="0"/>
                          <a:ea typeface="Times New Roman" panose="02020603050405020304" pitchFamily="18" charset="0"/>
                        </a:rPr>
                        <a:t>Key Assumptions</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9597">
                <a:tc>
                  <a:txBody>
                    <a:bodyPr/>
                    <a:lstStyle/>
                    <a:p>
                      <a:pPr marL="0" marR="114300" algn="ctr">
                        <a:lnSpc>
                          <a:spcPct val="115000"/>
                        </a:lnSpc>
                        <a:spcBef>
                          <a:spcPts val="10"/>
                        </a:spcBef>
                        <a:spcAft>
                          <a:spcPts val="0"/>
                        </a:spcAft>
                      </a:pPr>
                      <a:r>
                        <a:rPr lang="en-US" sz="1100">
                          <a:effectLst/>
                          <a:latin typeface="Arial" panose="020B0604020202020204" pitchFamily="34" charset="0"/>
                          <a:ea typeface="Times New Roman" panose="02020603050405020304" pitchFamily="18" charset="0"/>
                        </a:rPr>
                        <a:t>High Growth</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dirty="0">
                          <a:effectLst/>
                          <a:latin typeface="Arial" panose="020B0604020202020204" pitchFamily="34" charset="0"/>
                          <a:ea typeface="Times New Roman" panose="02020603050405020304" pitchFamily="18" charset="0"/>
                        </a:rPr>
                        <a:t>Strong Economic Growth result in High Load growth, Average Weather, Medium Gas </a:t>
                      </a:r>
                      <a:r>
                        <a:rPr lang="en-US" sz="1100" dirty="0" smtClean="0">
                          <a:effectLst/>
                          <a:latin typeface="Arial" panose="020B0604020202020204" pitchFamily="34" charset="0"/>
                          <a:ea typeface="Times New Roman" panose="02020603050405020304" pitchFamily="18" charset="0"/>
                        </a:rPr>
                        <a:t>Prices.</a:t>
                      </a:r>
                      <a:endParaRPr lang="en-US"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9597">
                <a:tc>
                  <a:txBody>
                    <a:bodyPr/>
                    <a:lstStyle/>
                    <a:p>
                      <a:pPr marL="0" marR="114300" algn="ctr">
                        <a:lnSpc>
                          <a:spcPct val="115000"/>
                        </a:lnSpc>
                        <a:spcBef>
                          <a:spcPts val="10"/>
                        </a:spcBef>
                        <a:spcAft>
                          <a:spcPts val="0"/>
                        </a:spcAft>
                      </a:pPr>
                      <a:r>
                        <a:rPr lang="en-US" sz="1100">
                          <a:effectLst/>
                          <a:latin typeface="Arial" panose="020B0604020202020204" pitchFamily="34" charset="0"/>
                          <a:ea typeface="Times New Roman" panose="02020603050405020304" pitchFamily="18" charset="0"/>
                        </a:rPr>
                        <a:t>Low Growth</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dirty="0">
                          <a:effectLst/>
                          <a:latin typeface="Arial" panose="020B0604020202020204" pitchFamily="34" charset="0"/>
                          <a:ea typeface="Times New Roman" panose="02020603050405020304" pitchFamily="18" charset="0"/>
                        </a:rPr>
                        <a:t>Economic Conditions result in Low Load growth, Average Weather, Medium Gas </a:t>
                      </a:r>
                      <a:r>
                        <a:rPr lang="en-US" sz="1100" dirty="0" smtClean="0">
                          <a:effectLst/>
                          <a:latin typeface="Arial" panose="020B0604020202020204" pitchFamily="34" charset="0"/>
                          <a:ea typeface="Times New Roman" panose="02020603050405020304" pitchFamily="18" charset="0"/>
                        </a:rPr>
                        <a:t>Prices.</a:t>
                      </a:r>
                      <a:endParaRPr lang="en-US"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4396">
                <a:tc>
                  <a:txBody>
                    <a:bodyPr/>
                    <a:lstStyle/>
                    <a:p>
                      <a:pPr marL="0" marR="114300" algn="ctr">
                        <a:lnSpc>
                          <a:spcPct val="115000"/>
                        </a:lnSpc>
                        <a:spcBef>
                          <a:spcPts val="10"/>
                        </a:spcBef>
                        <a:spcAft>
                          <a:spcPts val="0"/>
                        </a:spcAft>
                      </a:pPr>
                      <a:r>
                        <a:rPr lang="en-US" sz="1100">
                          <a:effectLst/>
                          <a:latin typeface="Arial" panose="020B0604020202020204" pitchFamily="34" charset="0"/>
                          <a:ea typeface="Times New Roman" panose="02020603050405020304" pitchFamily="18" charset="0"/>
                        </a:rPr>
                        <a:t>Environmental Externalities Carbon 1</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dirty="0">
                          <a:effectLst/>
                          <a:latin typeface="Arial" panose="020B0604020202020204" pitchFamily="34" charset="0"/>
                          <a:ea typeface="Times New Roman" panose="02020603050405020304" pitchFamily="18" charset="0"/>
                        </a:rPr>
                        <a:t>Medium Load Growth, Average Weather, Assumes Carbon Adder Implemented in 2018 for CO2 emissions at $10/ton with adder increasing annually by 3% plus CPI (Consumer Price Index</a:t>
                      </a:r>
                      <a:r>
                        <a:rPr lang="en-US" sz="1100" dirty="0" smtClean="0">
                          <a:effectLst/>
                          <a:latin typeface="Arial" panose="020B0604020202020204" pitchFamily="34" charset="0"/>
                          <a:ea typeface="Times New Roman" panose="02020603050405020304" pitchFamily="18" charset="0"/>
                        </a:rPr>
                        <a:t>).</a:t>
                      </a:r>
                      <a:endParaRPr lang="en-US"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4396">
                <a:tc>
                  <a:txBody>
                    <a:bodyPr/>
                    <a:lstStyle/>
                    <a:p>
                      <a:pPr marL="0" marR="114300" algn="ctr">
                        <a:lnSpc>
                          <a:spcPct val="115000"/>
                        </a:lnSpc>
                        <a:spcBef>
                          <a:spcPts val="10"/>
                        </a:spcBef>
                        <a:spcAft>
                          <a:spcPts val="0"/>
                        </a:spcAft>
                      </a:pPr>
                      <a:r>
                        <a:rPr lang="en-US" sz="1100">
                          <a:effectLst/>
                          <a:latin typeface="Arial" panose="020B0604020202020204" pitchFamily="34" charset="0"/>
                          <a:ea typeface="Times New Roman" panose="02020603050405020304" pitchFamily="18" charset="0"/>
                        </a:rPr>
                        <a:t>Environmental Externalities Carbon 2</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dirty="0">
                          <a:effectLst/>
                          <a:latin typeface="Arial" panose="020B0604020202020204" pitchFamily="34" charset="0"/>
                          <a:ea typeface="Times New Roman" panose="02020603050405020304" pitchFamily="18" charset="0"/>
                        </a:rPr>
                        <a:t>Medium Load Growth, Average Weather, Assumes Carbon Adder Implemented in 2016 for CO2 emissions at $20/ton with adder increasing annually by 3% plus CPI (Consumer Price Index</a:t>
                      </a:r>
                      <a:r>
                        <a:rPr lang="en-US" sz="1100" dirty="0" smtClean="0">
                          <a:effectLst/>
                          <a:latin typeface="Arial" panose="020B0604020202020204" pitchFamily="34" charset="0"/>
                          <a:ea typeface="Times New Roman" panose="02020603050405020304" pitchFamily="18" charset="0"/>
                        </a:rPr>
                        <a:t>).</a:t>
                      </a:r>
                      <a:endParaRPr lang="en-US"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4396">
                <a:tc>
                  <a:txBody>
                    <a:bodyPr/>
                    <a:lstStyle/>
                    <a:p>
                      <a:pPr marL="0" marR="114300" algn="ctr">
                        <a:lnSpc>
                          <a:spcPct val="115000"/>
                        </a:lnSpc>
                        <a:spcBef>
                          <a:spcPts val="10"/>
                        </a:spcBef>
                        <a:spcAft>
                          <a:spcPts val="0"/>
                        </a:spcAft>
                      </a:pPr>
                      <a:r>
                        <a:rPr lang="en-US" sz="1100">
                          <a:effectLst/>
                          <a:latin typeface="Arial" panose="020B0604020202020204" pitchFamily="34" charset="0"/>
                          <a:ea typeface="Times New Roman" panose="02020603050405020304" pitchFamily="18" charset="0"/>
                        </a:rPr>
                        <a:t>Environmental Externalities Carbon 3</a:t>
                      </a:r>
                      <a:endParaRPr lang="en-US" sz="1200">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14300">
                        <a:lnSpc>
                          <a:spcPct val="115000"/>
                        </a:lnSpc>
                        <a:spcBef>
                          <a:spcPts val="10"/>
                        </a:spcBef>
                        <a:spcAft>
                          <a:spcPts val="0"/>
                        </a:spcAft>
                      </a:pPr>
                      <a:r>
                        <a:rPr lang="en-US" sz="1100" dirty="0">
                          <a:effectLst/>
                          <a:latin typeface="Arial" panose="020B0604020202020204" pitchFamily="34" charset="0"/>
                          <a:ea typeface="Times New Roman" panose="02020603050405020304" pitchFamily="18" charset="0"/>
                        </a:rPr>
                        <a:t>Medium Load Growth, Average Weather, Assumes Carbon Adder Implemented in 2017 for CO2 emissions at $30/ton with adder increasing annually by 3% plus CPI (Consumer Price Index</a:t>
                      </a:r>
                      <a:r>
                        <a:rPr lang="en-US" sz="1100" dirty="0" smtClean="0">
                          <a:effectLst/>
                          <a:latin typeface="Arial" panose="020B0604020202020204" pitchFamily="34" charset="0"/>
                          <a:ea typeface="Times New Roman" panose="02020603050405020304" pitchFamily="18" charset="0"/>
                        </a:rPr>
                        <a:t>).</a:t>
                      </a:r>
                      <a:endParaRPr lang="en-US" sz="12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24175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762000"/>
          </a:xfrm>
        </p:spPr>
        <p:txBody>
          <a:bodyPr>
            <a:normAutofit/>
          </a:bodyPr>
          <a:lstStyle/>
          <a:p>
            <a:pPr algn="ctr"/>
            <a:r>
              <a:rPr lang="en-US" cap="small" dirty="0" smtClean="0">
                <a:latin typeface="+mn-lt"/>
              </a:rPr>
              <a:t>Network Design Fundamentals</a:t>
            </a:r>
            <a:endParaRPr lang="en-US" cap="small" dirty="0">
              <a:latin typeface="+mn-lt"/>
            </a:endParaRPr>
          </a:p>
        </p:txBody>
      </p:sp>
      <p:sp>
        <p:nvSpPr>
          <p:cNvPr id="3" name="Content Placeholder 2"/>
          <p:cNvSpPr>
            <a:spLocks noGrp="1"/>
          </p:cNvSpPr>
          <p:nvPr>
            <p:ph idx="1"/>
          </p:nvPr>
        </p:nvSpPr>
        <p:spPr>
          <a:xfrm>
            <a:off x="2209800" y="2037588"/>
            <a:ext cx="8229600" cy="4325112"/>
          </a:xfrm>
        </p:spPr>
        <p:txBody>
          <a:bodyPr>
            <a:normAutofit/>
          </a:bodyPr>
          <a:lstStyle/>
          <a:p>
            <a:pPr marL="624078" indent="-514350">
              <a:spcAft>
                <a:spcPts val="1200"/>
              </a:spcAft>
              <a:buFont typeface="+mj-lt"/>
              <a:buAutoNum type="romanUcPeriod"/>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a:p>
            <a:pPr marL="624078" indent="-514350">
              <a:spcAft>
                <a:spcPts val="1200"/>
              </a:spcAft>
              <a:buFont typeface="+mj-lt"/>
              <a:buAutoNum type="romanUcPeriod"/>
            </a:pPr>
            <a:endParaRPr lang="en-US" sz="2000" cap="small" dirty="0">
              <a:solidFill>
                <a:schemeClr val="tx2"/>
              </a:solidFill>
            </a:endParaRPr>
          </a:p>
        </p:txBody>
      </p:sp>
      <p:sp>
        <p:nvSpPr>
          <p:cNvPr id="7" name="TextBox 6"/>
          <p:cNvSpPr txBox="1"/>
          <p:nvPr/>
        </p:nvSpPr>
        <p:spPr>
          <a:xfrm>
            <a:off x="8001001" y="2286001"/>
            <a:ext cx="2286000" cy="2585323"/>
          </a:xfrm>
          <a:prstGeom prst="rect">
            <a:avLst/>
          </a:prstGeom>
          <a:noFill/>
        </p:spPr>
        <p:txBody>
          <a:bodyPr wrap="square" rtlCol="0">
            <a:spAutoFit/>
          </a:bodyPr>
          <a:lstStyle/>
          <a:p>
            <a:r>
              <a:rPr lang="en-US" cap="small" dirty="0"/>
              <a:t>Keys:</a:t>
            </a:r>
          </a:p>
          <a:p>
            <a:endParaRPr lang="en-US" cap="small" dirty="0"/>
          </a:p>
          <a:p>
            <a:pPr marL="285750" indent="-285750">
              <a:buFont typeface="Wingdings" panose="05000000000000000000" pitchFamily="2" charset="2"/>
              <a:buChar char="Ø"/>
            </a:pPr>
            <a:r>
              <a:rPr lang="en-US" cap="small" dirty="0"/>
              <a:t>Gate station capacity</a:t>
            </a:r>
          </a:p>
          <a:p>
            <a:pPr marL="285750" indent="-285750">
              <a:buFont typeface="Wingdings" panose="05000000000000000000" pitchFamily="2" charset="2"/>
              <a:buChar char="Ø"/>
            </a:pPr>
            <a:endParaRPr lang="en-US" cap="small" dirty="0"/>
          </a:p>
          <a:p>
            <a:pPr marL="285750" indent="-285750">
              <a:buFont typeface="Wingdings" panose="05000000000000000000" pitchFamily="2" charset="2"/>
              <a:buChar char="Ø"/>
            </a:pPr>
            <a:r>
              <a:rPr lang="en-US" cap="small" dirty="0"/>
              <a:t>Reg </a:t>
            </a:r>
            <a:r>
              <a:rPr lang="en-US" cap="small" dirty="0"/>
              <a:t>s</a:t>
            </a:r>
            <a:r>
              <a:rPr lang="en-US" cap="small" dirty="0"/>
              <a:t>tation placement</a:t>
            </a:r>
          </a:p>
          <a:p>
            <a:pPr marL="285750" indent="-285750">
              <a:buFont typeface="Wingdings" panose="05000000000000000000" pitchFamily="2" charset="2"/>
              <a:buChar char="Ø"/>
            </a:pPr>
            <a:endParaRPr lang="en-US" cap="small" dirty="0"/>
          </a:p>
          <a:p>
            <a:pPr marL="285750" indent="-285750">
              <a:buFont typeface="Wingdings" panose="05000000000000000000" pitchFamily="2" charset="2"/>
              <a:buChar char="Ø"/>
            </a:pPr>
            <a:r>
              <a:rPr lang="en-US" cap="small" dirty="0"/>
              <a:t>Pipe size and grid</a:t>
            </a:r>
            <a:endParaRPr lang="en-US" cap="small" dirty="0"/>
          </a:p>
        </p:txBody>
      </p:sp>
      <p:pic>
        <p:nvPicPr>
          <p:cNvPr id="207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47899"/>
            <a:ext cx="4419600" cy="3954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6"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2209800"/>
            <a:ext cx="5910043" cy="403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CFC7651E-B4BE-4A93-B9C9-586D74789E66}" type="slidenum">
              <a:rPr lang="en-US" smtClean="0"/>
              <a:t>9</a:t>
            </a:fld>
            <a:endParaRPr lang="en-US"/>
          </a:p>
        </p:txBody>
      </p:sp>
    </p:spTree>
    <p:extLst>
      <p:ext uri="{BB962C8B-B14F-4D97-AF65-F5344CB8AC3E}">
        <p14:creationId xmlns:p14="http://schemas.microsoft.com/office/powerpoint/2010/main" val="2544020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77"/>
                                        </p:tgtEl>
                                        <p:attrNameLst>
                                          <p:attrName>style.visibility</p:attrName>
                                        </p:attrNameLst>
                                      </p:cBhvr>
                                      <p:to>
                                        <p:strVal val="visible"/>
                                      </p:to>
                                    </p:set>
                                    <p:animEffect transition="in" filter="circle(in)">
                                      <p:cBhvr>
                                        <p:cTn id="7" dur="2000"/>
                                        <p:tgtEl>
                                          <p:spTgt spid="207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0" dur="5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randombar(horizontal)">
                                      <p:cBhvr>
                                        <p:cTn id="25" dur="500"/>
                                        <p:tgtEl>
                                          <p:spTgt spid="7">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076"/>
                                        </p:tgtEl>
                                        <p:attrNameLst>
                                          <p:attrName>style.visibility</p:attrName>
                                        </p:attrNameLst>
                                      </p:cBhvr>
                                      <p:to>
                                        <p:strVal val="visible"/>
                                      </p:to>
                                    </p:set>
                                    <p:anim calcmode="lin" valueType="num">
                                      <p:cBhvr>
                                        <p:cTn id="30" dur="1000" fill="hold"/>
                                        <p:tgtEl>
                                          <p:spTgt spid="2076"/>
                                        </p:tgtEl>
                                        <p:attrNameLst>
                                          <p:attrName>ppt_w</p:attrName>
                                        </p:attrNameLst>
                                      </p:cBhvr>
                                      <p:tavLst>
                                        <p:tav tm="0">
                                          <p:val>
                                            <p:fltVal val="0"/>
                                          </p:val>
                                        </p:tav>
                                        <p:tav tm="100000">
                                          <p:val>
                                            <p:strVal val="#ppt_w"/>
                                          </p:val>
                                        </p:tav>
                                      </p:tavLst>
                                    </p:anim>
                                    <p:anim calcmode="lin" valueType="num">
                                      <p:cBhvr>
                                        <p:cTn id="31" dur="1000" fill="hold"/>
                                        <p:tgtEl>
                                          <p:spTgt spid="2076"/>
                                        </p:tgtEl>
                                        <p:attrNameLst>
                                          <p:attrName>ppt_h</p:attrName>
                                        </p:attrNameLst>
                                      </p:cBhvr>
                                      <p:tavLst>
                                        <p:tav tm="0">
                                          <p:val>
                                            <p:fltVal val="0"/>
                                          </p:val>
                                        </p:tav>
                                        <p:tav tm="100000">
                                          <p:val>
                                            <p:strVal val="#ppt_h"/>
                                          </p:val>
                                        </p:tav>
                                      </p:tavLst>
                                    </p:anim>
                                    <p:anim calcmode="lin" valueType="num">
                                      <p:cBhvr>
                                        <p:cTn id="32" dur="1000" fill="hold"/>
                                        <p:tgtEl>
                                          <p:spTgt spid="2076"/>
                                        </p:tgtEl>
                                        <p:attrNameLst>
                                          <p:attrName>style.rotation</p:attrName>
                                        </p:attrNameLst>
                                      </p:cBhvr>
                                      <p:tavLst>
                                        <p:tav tm="0">
                                          <p:val>
                                            <p:fltVal val="90"/>
                                          </p:val>
                                        </p:tav>
                                        <p:tav tm="100000">
                                          <p:val>
                                            <p:fltVal val="0"/>
                                          </p:val>
                                        </p:tav>
                                      </p:tavLst>
                                    </p:anim>
                                    <p:animEffect transition="in" filter="fade">
                                      <p:cBhvr>
                                        <p:cTn id="33" dur="1000"/>
                                        <p:tgtEl>
                                          <p:spTgt spid="2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Side Alternatives Modeled</a:t>
            </a:r>
            <a:endParaRPr lang="en-US" dirty="0"/>
          </a:p>
        </p:txBody>
      </p:sp>
      <p:pic>
        <p:nvPicPr>
          <p:cNvPr id="7" name="Content Placeholder 6"/>
          <p:cNvPicPr>
            <a:picLocks noGrp="1" noChangeAspect="1"/>
          </p:cNvPicPr>
          <p:nvPr>
            <p:ph idx="1"/>
          </p:nvPr>
        </p:nvPicPr>
        <p:blipFill>
          <a:blip r:embed="rId3"/>
          <a:stretch>
            <a:fillRect/>
          </a:stretch>
        </p:blipFill>
        <p:spPr>
          <a:xfrm>
            <a:off x="629392" y="1825625"/>
            <a:ext cx="10913424" cy="4351338"/>
          </a:xfrm>
          <a:prstGeom prst="rect">
            <a:avLst/>
          </a:prstGeom>
        </p:spPr>
      </p:pic>
      <p:sp>
        <p:nvSpPr>
          <p:cNvPr id="3" name="Slide Number Placeholder 2"/>
          <p:cNvSpPr>
            <a:spLocks noGrp="1"/>
          </p:cNvSpPr>
          <p:nvPr>
            <p:ph type="sldNum" sz="quarter" idx="12"/>
          </p:nvPr>
        </p:nvSpPr>
        <p:spPr/>
        <p:txBody>
          <a:bodyPr/>
          <a:lstStyle/>
          <a:p>
            <a:fld id="{CFC7651E-B4BE-4A93-B9C9-586D74789E66}" type="slidenum">
              <a:rPr lang="en-US" smtClean="0"/>
              <a:t>90</a:t>
            </a:fld>
            <a:endParaRPr lang="en-US"/>
          </a:p>
        </p:txBody>
      </p:sp>
    </p:spTree>
    <p:extLst>
      <p:ext uri="{BB962C8B-B14F-4D97-AF65-F5344CB8AC3E}">
        <p14:creationId xmlns:p14="http://schemas.microsoft.com/office/powerpoint/2010/main" val="41363710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81200" y="533400"/>
            <a:ext cx="8229600" cy="5409434"/>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29091937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81200" y="609600"/>
            <a:ext cx="8229600" cy="5305196"/>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10829794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81800" y="838200"/>
            <a:ext cx="3756826" cy="2616200"/>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93</a:t>
            </a:fld>
            <a:endParaRPr lang="en-US">
              <a:solidFill>
                <a:prstClr val="black">
                  <a:tint val="75000"/>
                </a:prstClr>
              </a:solidFill>
            </a:endParaRPr>
          </a:p>
        </p:txBody>
      </p:sp>
      <p:pic>
        <p:nvPicPr>
          <p:cNvPr id="6" name="Picture 5"/>
          <p:cNvPicPr>
            <a:picLocks noChangeAspect="1"/>
          </p:cNvPicPr>
          <p:nvPr/>
        </p:nvPicPr>
        <p:blipFill>
          <a:blip r:embed="rId3"/>
          <a:stretch>
            <a:fillRect/>
          </a:stretch>
        </p:blipFill>
        <p:spPr>
          <a:xfrm>
            <a:off x="1676400" y="304800"/>
            <a:ext cx="5900862" cy="5600700"/>
          </a:xfrm>
          <a:prstGeom prst="rect">
            <a:avLst/>
          </a:prstGeom>
        </p:spPr>
      </p:pic>
    </p:spTree>
    <p:extLst>
      <p:ext uri="{BB962C8B-B14F-4D97-AF65-F5344CB8AC3E}">
        <p14:creationId xmlns:p14="http://schemas.microsoft.com/office/powerpoint/2010/main" val="31420940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81200" y="609601"/>
            <a:ext cx="8229600" cy="5266711"/>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7908687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76400" y="2819401"/>
            <a:ext cx="6400800" cy="3831155"/>
          </a:xfrm>
          <a:prstGeom prst="rect">
            <a:avLst/>
          </a:prstGeom>
        </p:spPr>
      </p:pic>
      <p:pic>
        <p:nvPicPr>
          <p:cNvPr id="5" name="Content Placeholder 4"/>
          <p:cNvPicPr>
            <a:picLocks noGrp="1" noChangeAspect="1"/>
          </p:cNvPicPr>
          <p:nvPr>
            <p:ph idx="1"/>
          </p:nvPr>
        </p:nvPicPr>
        <p:blipFill>
          <a:blip r:embed="rId3"/>
          <a:stretch>
            <a:fillRect/>
          </a:stretch>
        </p:blipFill>
        <p:spPr>
          <a:xfrm>
            <a:off x="1676400" y="228600"/>
            <a:ext cx="8915400" cy="2455558"/>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15745663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4001" y="1"/>
            <a:ext cx="6248400" cy="4459577"/>
          </a:xfrm>
          <a:prstGeom prst="rect">
            <a:avLst/>
          </a:prstGeom>
        </p:spPr>
      </p:pic>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96</a:t>
            </a:fld>
            <a:endParaRPr lang="en-US">
              <a:solidFill>
                <a:prstClr val="black">
                  <a:tint val="75000"/>
                </a:prstClr>
              </a:solidFill>
            </a:endParaRPr>
          </a:p>
        </p:txBody>
      </p:sp>
      <p:pic>
        <p:nvPicPr>
          <p:cNvPr id="7" name="Content Placeholder 6"/>
          <p:cNvPicPr>
            <a:picLocks noGrp="1" noChangeAspect="1"/>
          </p:cNvPicPr>
          <p:nvPr>
            <p:ph idx="1"/>
          </p:nvPr>
        </p:nvPicPr>
        <p:blipFill>
          <a:blip r:embed="rId3"/>
          <a:stretch>
            <a:fillRect/>
          </a:stretch>
        </p:blipFill>
        <p:spPr>
          <a:xfrm>
            <a:off x="1752600" y="4648201"/>
            <a:ext cx="8229600" cy="1459982"/>
          </a:xfrm>
          <a:prstGeom prst="rect">
            <a:avLst/>
          </a:prstGeom>
        </p:spPr>
      </p:pic>
    </p:spTree>
    <p:extLst>
      <p:ext uri="{BB962C8B-B14F-4D97-AF65-F5344CB8AC3E}">
        <p14:creationId xmlns:p14="http://schemas.microsoft.com/office/powerpoint/2010/main" val="10011547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97</a:t>
            </a:fld>
            <a:endParaRPr lang="en-US">
              <a:solidFill>
                <a:prstClr val="black">
                  <a:tint val="75000"/>
                </a:prstClr>
              </a:solidFill>
            </a:endParaRPr>
          </a:p>
        </p:txBody>
      </p:sp>
      <p:pic>
        <p:nvPicPr>
          <p:cNvPr id="7" name="Content Placeholder 6"/>
          <p:cNvPicPr>
            <a:picLocks noGrp="1" noChangeAspect="1"/>
          </p:cNvPicPr>
          <p:nvPr>
            <p:ph idx="1"/>
          </p:nvPr>
        </p:nvPicPr>
        <p:blipFill>
          <a:blip r:embed="rId2"/>
          <a:stretch>
            <a:fillRect/>
          </a:stretch>
        </p:blipFill>
        <p:spPr>
          <a:xfrm>
            <a:off x="1981200" y="4572001"/>
            <a:ext cx="8229600" cy="1365099"/>
          </a:xfrm>
          <a:prstGeom prst="rect">
            <a:avLst/>
          </a:prstGeom>
        </p:spPr>
      </p:pic>
      <p:pic>
        <p:nvPicPr>
          <p:cNvPr id="8" name="Picture 7"/>
          <p:cNvPicPr>
            <a:picLocks noChangeAspect="1"/>
          </p:cNvPicPr>
          <p:nvPr/>
        </p:nvPicPr>
        <p:blipFill>
          <a:blip r:embed="rId3"/>
          <a:stretch>
            <a:fillRect/>
          </a:stretch>
        </p:blipFill>
        <p:spPr>
          <a:xfrm>
            <a:off x="2019300" y="152400"/>
            <a:ext cx="8153400" cy="4149558"/>
          </a:xfrm>
          <a:prstGeom prst="rect">
            <a:avLst/>
          </a:prstGeom>
        </p:spPr>
      </p:pic>
    </p:spTree>
    <p:extLst>
      <p:ext uri="{BB962C8B-B14F-4D97-AF65-F5344CB8AC3E}">
        <p14:creationId xmlns:p14="http://schemas.microsoft.com/office/powerpoint/2010/main" val="34120621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98</a:t>
            </a:fld>
            <a:endParaRPr lang="en-US">
              <a:solidFill>
                <a:prstClr val="black">
                  <a:tint val="75000"/>
                </a:prstClr>
              </a:solidFill>
            </a:endParaRPr>
          </a:p>
        </p:txBody>
      </p:sp>
      <p:pic>
        <p:nvPicPr>
          <p:cNvPr id="7" name="Content Placeholder 6"/>
          <p:cNvPicPr>
            <a:picLocks noGrp="1" noChangeAspect="1"/>
          </p:cNvPicPr>
          <p:nvPr>
            <p:ph idx="1"/>
          </p:nvPr>
        </p:nvPicPr>
        <p:blipFill>
          <a:blip r:embed="rId2"/>
          <a:stretch>
            <a:fillRect/>
          </a:stretch>
        </p:blipFill>
        <p:spPr>
          <a:xfrm>
            <a:off x="2227753" y="609601"/>
            <a:ext cx="7736495" cy="5369077"/>
          </a:xfrm>
          <a:prstGeom prst="rect">
            <a:avLst/>
          </a:prstGeom>
        </p:spPr>
      </p:pic>
    </p:spTree>
    <p:extLst>
      <p:ext uri="{BB962C8B-B14F-4D97-AF65-F5344CB8AC3E}">
        <p14:creationId xmlns:p14="http://schemas.microsoft.com/office/powerpoint/2010/main" val="33961646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5AD5D0-F42F-446F-9B8E-7D26259F086B}" type="slidenum">
              <a:rPr lang="en-US" smtClean="0">
                <a:solidFill>
                  <a:prstClr val="black">
                    <a:tint val="75000"/>
                  </a:prstClr>
                </a:solidFill>
              </a:rPr>
              <a:pPr/>
              <a:t>99</a:t>
            </a:fld>
            <a:endParaRPr lang="en-US">
              <a:solidFill>
                <a:prstClr val="black">
                  <a:tint val="75000"/>
                </a:prstClr>
              </a:solidFill>
            </a:endParaRPr>
          </a:p>
        </p:txBody>
      </p:sp>
      <p:pic>
        <p:nvPicPr>
          <p:cNvPr id="9" name="Content Placeholder 8"/>
          <p:cNvPicPr>
            <a:picLocks noGrp="1" noChangeAspect="1"/>
          </p:cNvPicPr>
          <p:nvPr>
            <p:ph idx="1"/>
          </p:nvPr>
        </p:nvPicPr>
        <p:blipFill>
          <a:blip r:embed="rId2"/>
          <a:stretch>
            <a:fillRect/>
          </a:stretch>
        </p:blipFill>
        <p:spPr>
          <a:xfrm>
            <a:off x="2855695" y="914401"/>
            <a:ext cx="6480610" cy="5100856"/>
          </a:xfrm>
          <a:prstGeom prst="rect">
            <a:avLst/>
          </a:prstGeom>
        </p:spPr>
      </p:pic>
    </p:spTree>
    <p:extLst>
      <p:ext uri="{BB962C8B-B14F-4D97-AF65-F5344CB8AC3E}">
        <p14:creationId xmlns:p14="http://schemas.microsoft.com/office/powerpoint/2010/main" val="3046176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Filed Document" ma:contentTypeID="0x0101006E56B4D1795A2E4DB2F0B01679ED314A009E60FB7A06EC0A4287672D91D8331009" ma:contentTypeVersion="104" ma:contentTypeDescription="" ma:contentTypeScope="" ma:versionID="4fc58195969815c35114c24e48bb6ba4">
  <xsd:schema xmlns:xsd="http://www.w3.org/2001/XMLSchema" xmlns:xs="http://www.w3.org/2001/XMLSchema" xmlns:p="http://schemas.microsoft.com/office/2006/metadata/properties" xmlns:ns1="http://schemas.microsoft.com/sharepoint/v3" xmlns:ns2="dc463f71-b30c-4ab2-9473-d307f9d35888" targetNamespace="http://schemas.microsoft.com/office/2006/metadata/properties" ma:root="true" ma:fieldsID="c67bbc6b01ef53d9eb67ed595f238aeb" ns1:_="" ns2:_="">
    <xsd:import namespace="http://schemas.microsoft.com/sharepoint/v3"/>
    <xsd:import namespace="dc463f71-b30c-4ab2-9473-d307f9d35888"/>
    <xsd:element name="properties">
      <xsd:complexType>
        <xsd:sequence>
          <xsd:element name="documentManagement">
            <xsd:complexType>
              <xsd:all>
                <xsd:element ref="ns2:IsConfidential" minOccurs="0"/>
                <xsd:element ref="ns2:IsHighlyConfidential" minOccurs="0"/>
                <xsd:element ref="ns2:Date1" minOccurs="0"/>
                <xsd:element ref="ns2:DocketNumber" minOccurs="0"/>
                <xsd:element ref="ns2:DocumentSetType" minOccurs="0"/>
                <xsd:element ref="ns2:IndustryCode" minOccurs="0"/>
                <xsd:element ref="ns2:CaseType" minOccurs="0"/>
                <xsd:element ref="ns2:CaseStatus" minOccurs="0"/>
                <xsd:element ref="ns2:AgendaOrder" minOccurs="0"/>
                <xsd:element ref="ns2:DelegatedOrder" minOccurs="0"/>
                <xsd:element ref="ns2:IsDocumentOrder" minOccurs="0"/>
                <xsd:element ref="ns2:CaseCompanyNames" minOccurs="0"/>
                <xsd:element ref="ns2:OpenedDate" minOccurs="0"/>
                <xsd:element ref="ns2:Prefix" minOccurs="0"/>
                <xsd:element ref="ns2:Visibility" minOccurs="0"/>
                <xsd:element ref="ns1:Nickname" minOccurs="0"/>
                <xsd:element ref="ns2:Significan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ickname" ma:index="17" nillable="true" ma:displayName="Nickname" ma:internalName="Nick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463f71-b30c-4ab2-9473-d307f9d35888" elementFormDefault="qualified">
    <xsd:import namespace="http://schemas.microsoft.com/office/2006/documentManagement/types"/>
    <xsd:import namespace="http://schemas.microsoft.com/office/infopath/2007/PartnerControls"/>
    <xsd:element name="IsConfidential" ma:index="2" nillable="true" ma:displayName="Is Confidential" ma:default="0" ma:internalName="IsConfidential" ma:readOnly="false">
      <xsd:simpleType>
        <xsd:restriction base="dms:Boolean"/>
      </xsd:simpleType>
    </xsd:element>
    <xsd:element name="IsHighlyConfidential" ma:index="3" nillable="true" ma:displayName="Is Highly Confidential" ma:default="0" ma:internalName="IsHighlyConfidential" ma:readOnly="false">
      <xsd:simpleType>
        <xsd:restriction base="dms:Boolean"/>
      </xsd:simpleType>
    </xsd:element>
    <xsd:element name="Date1" ma:index="4" nillable="true" ma:displayName="Date" ma:default="[today]" ma:description="Date the document set was requested" ma:format="DateOnly" ma:internalName="Date1" ma:readOnly="false">
      <xsd:simpleType>
        <xsd:restriction base="dms:DateTime"/>
      </xsd:simpleType>
    </xsd:element>
    <xsd:element name="DocketNumber" ma:index="5" nillable="true" ma:displayName="Docket Number" ma:internalName="DocketNumber" ma:readOnly="false">
      <xsd:simpleType>
        <xsd:restriction base="dms:Text">
          <xsd:maxLength value="255"/>
        </xsd:restriction>
      </xsd:simpleType>
    </xsd:element>
    <xsd:element name="DocumentSetType" ma:index="6" nillable="true" ma:displayName="Document Set Type" ma:internalName="DocumentSetType" ma:readOnly="false">
      <xsd:simpleType>
        <xsd:restriction base="dms:Text">
          <xsd:maxLength value="255"/>
        </xsd:restriction>
      </xsd:simpleType>
    </xsd:element>
    <xsd:element name="IndustryCode" ma:index="7" nillable="true" ma:displayName="Industry Code" ma:internalName="IndustryCode" ma:readOnly="false">
      <xsd:simpleType>
        <xsd:restriction base="dms:Text">
          <xsd:maxLength value="255"/>
        </xsd:restriction>
      </xsd:simpleType>
    </xsd:element>
    <xsd:element name="CaseType" ma:index="8" nillable="true" ma:displayName="CaseType" ma:internalName="CaseType" ma:readOnly="false">
      <xsd:simpleType>
        <xsd:restriction base="dms:Text">
          <xsd:maxLength value="255"/>
        </xsd:restriction>
      </xsd:simpleType>
    </xsd:element>
    <xsd:element name="CaseStatus" ma:index="9" nillable="true" ma:displayName="CaseStatus" ma:internalName="CaseStatus" ma:readOnly="false">
      <xsd:simpleType>
        <xsd:restriction base="dms:Text">
          <xsd:maxLength value="255"/>
        </xsd:restriction>
      </xsd:simpleType>
    </xsd:element>
    <xsd:element name="AgendaOrder" ma:index="10" nillable="true" ma:displayName="Agenda Order" ma:default="0" ma:internalName="AgendaOrder" ma:readOnly="false">
      <xsd:simpleType>
        <xsd:restriction base="dms:Boolean"/>
      </xsd:simpleType>
    </xsd:element>
    <xsd:element name="DelegatedOrder" ma:index="11" nillable="true" ma:displayName="DelegatedOrder" ma:default="0" ma:description="Is this a delegated order?" ma:internalName="DelegatedOrder" ma:readOnly="false">
      <xsd:simpleType>
        <xsd:restriction base="dms:Boolean"/>
      </xsd:simpleType>
    </xsd:element>
    <xsd:element name="IsDocumentOrder" ma:index="12" nillable="true" ma:displayName="IsDocumentOrder" ma:default="0" ma:internalName="IsDocumentOrder" ma:readOnly="false">
      <xsd:simpleType>
        <xsd:restriction base="dms:Boolean"/>
      </xsd:simpleType>
    </xsd:element>
    <xsd:element name="CaseCompanyNames" ma:index="13" nillable="true" ma:displayName="Company Names" ma:description="Company names delimited by ;" ma:internalName="CaseCompanyNames" ma:readOnly="false">
      <xsd:simpleType>
        <xsd:restriction base="dms:Note">
          <xsd:maxLength value="255"/>
        </xsd:restriction>
      </xsd:simpleType>
    </xsd:element>
    <xsd:element name="OpenedDate" ma:index="14" nillable="true" ma:displayName="OpenedDate" ma:format="DateOnly" ma:internalName="OpenedDate">
      <xsd:simpleType>
        <xsd:restriction base="dms:DateTime"/>
      </xsd:simpleType>
    </xsd:element>
    <xsd:element name="Prefix" ma:index="15" nillable="true" ma:displayName="Prefix" ma:description="Docket number prefix" ma:internalName="Prefix">
      <xsd:simpleType>
        <xsd:restriction base="dms:Text">
          <xsd:maxLength value="255"/>
        </xsd:restriction>
      </xsd:simpleType>
    </xsd:element>
    <xsd:element name="Visibility" ma:index="16" nillable="true" ma:displayName="Visibility" ma:default="Full Visibility" ma:format="Dropdown" ma:internalName="Visibility" ma:readOnly="false">
      <xsd:simpleType>
        <xsd:restriction base="dms:Choice">
          <xsd:enumeration value="Full Visibility"/>
        </xsd:restriction>
      </xsd:simpleType>
    </xsd:element>
    <xsd:element name="SignificantOrder" ma:index="24" nillable="true" ma:displayName="SignificantOrder" ma:default="0" ma:description="Whether this document set contains a significant order" ma:internalName="SignificantOrd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015f1b76-b32e-440f-80a7-f0ca4d8a872c" ContentTypeId="0x0101006E56B4D1795A2E4DB2F0B01679ED314A" PreviousValue="tru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refix xmlns="dc463f71-b30c-4ab2-9473-d307f9d35888">UG</Prefix>
    <DocumentSetType xmlns="dc463f71-b30c-4ab2-9473-d307f9d35888">Document</DocumentSetType>
    <IsConfidential xmlns="dc463f71-b30c-4ab2-9473-d307f9d35888">false</IsConfidential>
    <AgendaOrder xmlns="dc463f71-b30c-4ab2-9473-d307f9d35888">false</AgendaOrder>
    <CaseType xmlns="dc463f71-b30c-4ab2-9473-d307f9d35888">Plan</CaseType>
    <IndustryCode xmlns="dc463f71-b30c-4ab2-9473-d307f9d35888">150</IndustryCode>
    <CaseStatus xmlns="dc463f71-b30c-4ab2-9473-d307f9d35888">Closed</CaseStatus>
    <OpenedDate xmlns="dc463f71-b30c-4ab2-9473-d307f9d35888">2016-04-29T07:00:00+00:00</OpenedDate>
    <Date1 xmlns="dc463f71-b30c-4ab2-9473-d307f9d35888">2016-10-17T07:00:00+00:00</Date1>
    <IsDocumentOrder xmlns="dc463f71-b30c-4ab2-9473-d307f9d35888" xsi:nil="true"/>
    <IsHighlyConfidential xmlns="dc463f71-b30c-4ab2-9473-d307f9d35888">false</IsHighlyConfidential>
    <CaseCompanyNames xmlns="dc463f71-b30c-4ab2-9473-d307f9d35888">Cascade Natural Gas Corporation</CaseCompanyNames>
    <DocketNumber xmlns="dc463f71-b30c-4ab2-9473-d307f9d35888">160453</DocketNumber>
    <DelegatedOrder xmlns="dc463f71-b30c-4ab2-9473-d307f9d35888">false</DelegatedOrder>
    <Visibility xmlns="dc463f71-b30c-4ab2-9473-d307f9d35888" xsi:nil="true"/>
    <Nickname xmlns="http://schemas.microsoft.com/sharepoint/v3" xsi:nil="true"/>
    <SignificantOrder xmlns="dc463f71-b30c-4ab2-9473-d307f9d35888">false</SignificantOrder>
  </documentManagement>
</p:properties>
</file>

<file path=customXml/itemProps1.xml><?xml version="1.0" encoding="utf-8"?>
<ds:datastoreItem xmlns:ds="http://schemas.openxmlformats.org/officeDocument/2006/customXml" ds:itemID="{9E3D5242-EA61-4A3F-AA81-B609A1A7CDAD}"/>
</file>

<file path=customXml/itemProps2.xml><?xml version="1.0" encoding="utf-8"?>
<ds:datastoreItem xmlns:ds="http://schemas.openxmlformats.org/officeDocument/2006/customXml" ds:itemID="{442E1789-EFE1-4F01-95E6-1BFADF5E5D47}"/>
</file>

<file path=customXml/itemProps3.xml><?xml version="1.0" encoding="utf-8"?>
<ds:datastoreItem xmlns:ds="http://schemas.openxmlformats.org/officeDocument/2006/customXml" ds:itemID="{A2C838B9-0EDC-4511-81B0-C8CCDF1F25F8}"/>
</file>

<file path=customXml/itemProps4.xml><?xml version="1.0" encoding="utf-8"?>
<ds:datastoreItem xmlns:ds="http://schemas.openxmlformats.org/officeDocument/2006/customXml" ds:itemID="{05293C6F-69C8-47B0-91E6-2B1FE27D9E0F}"/>
</file>

<file path=docProps/app.xml><?xml version="1.0" encoding="utf-8"?>
<Properties xmlns="http://schemas.openxmlformats.org/officeDocument/2006/extended-properties" xmlns:vt="http://schemas.openxmlformats.org/officeDocument/2006/docPropsVTypes">
  <Template/>
  <TotalTime>2659</TotalTime>
  <Words>3670</Words>
  <Application>Microsoft Office PowerPoint</Application>
  <PresentationFormat>Widescreen</PresentationFormat>
  <Paragraphs>869</Paragraphs>
  <Slides>105</Slides>
  <Notes>54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105</vt:i4>
      </vt:variant>
    </vt:vector>
  </HeadingPairs>
  <TitlesOfParts>
    <vt:vector size="114" baseType="lpstr">
      <vt:lpstr>Arial</vt:lpstr>
      <vt:lpstr>Calibri</vt:lpstr>
      <vt:lpstr>Calibri Light</vt:lpstr>
      <vt:lpstr>Cambria Math</vt:lpstr>
      <vt:lpstr>Georgia</vt:lpstr>
      <vt:lpstr>Times New Roman</vt:lpstr>
      <vt:lpstr>Wingdings</vt:lpstr>
      <vt:lpstr>Office Theme</vt:lpstr>
      <vt:lpstr>Bitmap Image</vt:lpstr>
      <vt:lpstr>Cascade Natural Gas Corporation   Integrated Resource Plan Technical Advisory Group Meeting #4</vt:lpstr>
      <vt:lpstr>AGENDA</vt:lpstr>
      <vt:lpstr>Cascade’s New IRP Webpage</vt:lpstr>
      <vt:lpstr>Distribution System Planning</vt:lpstr>
      <vt:lpstr>Outline</vt:lpstr>
      <vt:lpstr>CNG System Overview</vt:lpstr>
      <vt:lpstr>PowerPoint Presentation</vt:lpstr>
      <vt:lpstr>Where do we get our gas?</vt:lpstr>
      <vt:lpstr>Network Design Fundamentals</vt:lpstr>
      <vt:lpstr>GIS – Geographic Information System</vt:lpstr>
      <vt:lpstr>System Modeling</vt:lpstr>
      <vt:lpstr>Model Ex.</vt:lpstr>
      <vt:lpstr>Data Gathering</vt:lpstr>
      <vt:lpstr>Data Gathering (cont.)</vt:lpstr>
      <vt:lpstr>Data Gathering (cont.)</vt:lpstr>
      <vt:lpstr>Data Gathering (cont.)</vt:lpstr>
      <vt:lpstr>CNG Weather Zones</vt:lpstr>
      <vt:lpstr>Customer Management Module (CMM)</vt:lpstr>
      <vt:lpstr>CMM  Synergi</vt:lpstr>
      <vt:lpstr>Calibrated vs Degree Day</vt:lpstr>
      <vt:lpstr>System Modeling (cont.)</vt:lpstr>
      <vt:lpstr>Synergi</vt:lpstr>
      <vt:lpstr>Capacity Enhancement Options</vt:lpstr>
      <vt:lpstr>Pipe Enhancements</vt:lpstr>
      <vt:lpstr>Reg Station Upgrades/Installs</vt:lpstr>
      <vt:lpstr>Compressor Stations</vt:lpstr>
      <vt:lpstr>Synergi</vt:lpstr>
      <vt:lpstr>Synergi</vt:lpstr>
      <vt:lpstr>Synergi</vt:lpstr>
      <vt:lpstr>Synergi</vt:lpstr>
      <vt:lpstr>Project Process Flow</vt:lpstr>
      <vt:lpstr>CNG Future Projects</vt:lpstr>
      <vt:lpstr>Stanwood 4” pe reinforcement</vt:lpstr>
      <vt:lpstr>Stanwood 4” pe reinforcement</vt:lpstr>
      <vt:lpstr>Manchester 4” pe reinforcement</vt:lpstr>
      <vt:lpstr>Manchester 4” pe reinforcement</vt:lpstr>
      <vt:lpstr>Walla Walla Gate &amp; HP Line</vt:lpstr>
      <vt:lpstr>Walla Walla Gate &amp; HP Line</vt:lpstr>
      <vt:lpstr>Conclusion</vt:lpstr>
      <vt:lpstr>SENDOUT OPTIMIZATION MODELING</vt:lpstr>
      <vt:lpstr>SENDOUT model</vt:lpstr>
      <vt:lpstr>SENDOUT model</vt:lpstr>
      <vt:lpstr>Modeling Transportation In SENDOUT® IS A BALANCING ACT OF REALITY AND SUBJECTIVE APPLICATION</vt:lpstr>
      <vt:lpstr>Modeling Challenges </vt:lpstr>
      <vt:lpstr>PowerPoint Presentation</vt:lpstr>
      <vt:lpstr>PowerPoint Presentation</vt:lpstr>
      <vt:lpstr>Base Case Sendout Inputs</vt:lpstr>
      <vt:lpstr>Supply</vt:lpstr>
      <vt:lpstr>Supply</vt:lpstr>
      <vt:lpstr>Supply Base and Fixed</vt:lpstr>
      <vt:lpstr>Supply Example</vt:lpstr>
      <vt:lpstr>Base Supply cont’d</vt:lpstr>
      <vt:lpstr>Winter base Supply</vt:lpstr>
      <vt:lpstr>Winter base Supply cont’d</vt:lpstr>
      <vt:lpstr>Day Supply (Winter)</vt:lpstr>
      <vt:lpstr>Day Supply (Winter) cont’d</vt:lpstr>
      <vt:lpstr>Day Supply (Summer)</vt:lpstr>
      <vt:lpstr>Day Supply (Summer)</vt:lpstr>
      <vt:lpstr>Peak Supply</vt:lpstr>
      <vt:lpstr>Total Supply</vt:lpstr>
      <vt:lpstr>Storage</vt:lpstr>
      <vt:lpstr>Storage Example</vt:lpstr>
      <vt:lpstr>Storage Example 2</vt:lpstr>
      <vt:lpstr>Transportation</vt:lpstr>
      <vt:lpstr>Transportation cont’d</vt:lpstr>
      <vt:lpstr>Transport Example</vt:lpstr>
      <vt:lpstr>Transport Example</vt:lpstr>
      <vt:lpstr>Delivery Rights vs Receipt Rights</vt:lpstr>
      <vt:lpstr>Example of delivery right flexibility</vt:lpstr>
      <vt:lpstr>Example of delivery right inflexibility</vt:lpstr>
      <vt:lpstr>Location of Zones</vt:lpstr>
      <vt:lpstr>Zone 26 on Peak Day for Transport 135558</vt:lpstr>
      <vt:lpstr>Zone 30-S on Peak Day for Transport 135558</vt:lpstr>
      <vt:lpstr>Zone 30-W on Peak Day for Transport 135558</vt:lpstr>
      <vt:lpstr>Transport Contract 135558 on Peak Day</vt:lpstr>
      <vt:lpstr>Example of delivery right flexibility</vt:lpstr>
      <vt:lpstr>Demand Behind the Gate</vt:lpstr>
      <vt:lpstr>Demand</vt:lpstr>
      <vt:lpstr>Demand Example</vt:lpstr>
      <vt:lpstr>Demand Example 2</vt:lpstr>
      <vt:lpstr>Weather</vt:lpstr>
      <vt:lpstr>Weather Example – Monte Carlo</vt:lpstr>
      <vt:lpstr>Long Range Price Forecast</vt:lpstr>
      <vt:lpstr>PowerPoint Presentation</vt:lpstr>
      <vt:lpstr>PowerPoint Presentation</vt:lpstr>
      <vt:lpstr>PowerPoint Presentation</vt:lpstr>
      <vt:lpstr>PowerPoint Presentation</vt:lpstr>
      <vt:lpstr>Major resource issues on the horizon </vt:lpstr>
      <vt:lpstr>SENSITIVITIES ANALYSES</vt:lpstr>
      <vt:lpstr>Supply Side Alternatives Modeled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 Present Value of 20 Year Portfolio</vt:lpstr>
      <vt:lpstr>Preliminary Scenario NPV</vt:lpstr>
      <vt:lpstr>2016 IRP Timeline</vt:lpstr>
      <vt:lpstr>NEXT STEPS?</vt:lpstr>
      <vt:lpstr>Cascade Natural Gas Corporation   Integrated Resource Plan Technical Advisory Group Meeting #4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Sellers-Vaughn, Mark</dc:creator>
  <cp:lastModifiedBy>McGreal, Devin</cp:lastModifiedBy>
  <cp:revision>120</cp:revision>
  <dcterms:created xsi:type="dcterms:W3CDTF">2016-08-17T19:54:59Z</dcterms:created>
  <dcterms:modified xsi:type="dcterms:W3CDTF">2016-09-14T21:14:35Z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0x0101006E56B4D1795A2E4DB2F0B01679ED314A009E60FB7A06EC0A4287672D91D8331009</vt:lpwstr>
  </property>
  <property fmtid="{D5CDD505-2E9C-101B-9397-08002B2CF9AE}" pid="3" name="_docset_NoMedatataSyncRequired">
    <vt:lpwstr>False</vt:lpwstr>
  </property>
</Properties>
</file>