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8" r:id="rId2"/>
    <p:sldId id="319" r:id="rId3"/>
    <p:sldId id="277" r:id="rId4"/>
  </p:sldIdLst>
  <p:sldSz cx="12192000" cy="6858000"/>
  <p:notesSz cx="7010400" cy="12039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7" autoAdjust="0"/>
    <p:restoredTop sz="86429" autoAdjust="0"/>
  </p:normalViewPr>
  <p:slideViewPr>
    <p:cSldViewPr snapToGrid="0" snapToObjects="1">
      <p:cViewPr varScale="1">
        <p:scale>
          <a:sx n="66" d="100"/>
          <a:sy n="66" d="100"/>
        </p:scale>
        <p:origin x="104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6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604071"/>
          </a:xfrm>
          <a:prstGeom prst="rect">
            <a:avLst/>
          </a:prstGeom>
        </p:spPr>
        <p:txBody>
          <a:bodyPr vert="horz" lIns="108850" tIns="54425" rIns="108850" bIns="54425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604071"/>
          </a:xfrm>
          <a:prstGeom prst="rect">
            <a:avLst/>
          </a:prstGeom>
        </p:spPr>
        <p:txBody>
          <a:bodyPr vert="horz" lIns="108850" tIns="54425" rIns="108850" bIns="54425" rtlCol="0"/>
          <a:lstStyle>
            <a:lvl1pPr algn="r">
              <a:defRPr sz="1400"/>
            </a:lvl1pPr>
          </a:lstStyle>
          <a:p>
            <a:fld id="{23CB04B7-1C6B-468D-B38D-CB1A2624CE56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06363" y="1504950"/>
            <a:ext cx="7223126" cy="406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8850" tIns="54425" rIns="108850" bIns="544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5794057"/>
            <a:ext cx="5608320" cy="4740593"/>
          </a:xfrm>
          <a:prstGeom prst="rect">
            <a:avLst/>
          </a:prstGeom>
        </p:spPr>
        <p:txBody>
          <a:bodyPr vert="horz" lIns="108850" tIns="54425" rIns="108850" bIns="544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435531"/>
            <a:ext cx="3037840" cy="604070"/>
          </a:xfrm>
          <a:prstGeom prst="rect">
            <a:avLst/>
          </a:prstGeom>
        </p:spPr>
        <p:txBody>
          <a:bodyPr vert="horz" lIns="108850" tIns="54425" rIns="108850" bIns="54425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11435531"/>
            <a:ext cx="3037840" cy="604070"/>
          </a:xfrm>
          <a:prstGeom prst="rect">
            <a:avLst/>
          </a:prstGeom>
        </p:spPr>
        <p:txBody>
          <a:bodyPr vert="horz" lIns="108850" tIns="54425" rIns="108850" bIns="54425" rtlCol="0" anchor="b"/>
          <a:lstStyle>
            <a:lvl1pPr algn="r">
              <a:defRPr sz="1400"/>
            </a:lvl1pPr>
          </a:lstStyle>
          <a:p>
            <a:fld id="{185AEA3D-5C4E-49F3-96EE-DB9A39B6B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81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88502">
              <a:defRPr/>
            </a:pPr>
            <a:r>
              <a:rPr lang="en-US" sz="1400" dirty="0"/>
              <a:t>Choose from three different title slide designs by Selecting “New Slide.” These slides are suitable for residential customer presentations.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AEA3D-5C4E-49F3-96EE-DB9A39B6B8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02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8F43B-4941-422E-BBD3-53C6C55C36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35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6882-4_PP_Covers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12840"/>
            <a:ext cx="121920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0" i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803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5697C033-F4AF-9946-B1B2-E4A132E3E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" y="0"/>
            <a:ext cx="12193468" cy="6857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EA583-D6C3-7E46-88F9-6A3ACAA36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7460" y="874764"/>
            <a:ext cx="11020989" cy="235683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734182E-65EC-DB48-93C6-0999217B8C5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434856" y="3515885"/>
            <a:ext cx="3626197" cy="23882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734182E-65EC-DB48-93C6-0999217B8C5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132252" y="3515885"/>
            <a:ext cx="3626197" cy="23882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9734182E-65EC-DB48-93C6-0999217B8C5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37460" y="3515885"/>
            <a:ext cx="3626197" cy="23882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74833F-3C3F-EB41-AA4C-7920D4FFCAB3}"/>
              </a:ext>
            </a:extLst>
          </p:cNvPr>
          <p:cNvSpPr/>
          <p:nvPr userDrawn="1"/>
        </p:nvSpPr>
        <p:spPr>
          <a:xfrm>
            <a:off x="816442" y="619654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C77ADE-0C1F-334D-90E5-B01969B308E0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44209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5697C033-F4AF-9946-B1B2-E4A132E3E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" y="0"/>
            <a:ext cx="12193468" cy="6857999"/>
          </a:xfrm>
          <a:prstGeom prst="rect">
            <a:avLst/>
          </a:prstGeom>
        </p:spPr>
      </p:pic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734182E-65EC-DB48-93C6-0999217B8C5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434857" y="929279"/>
            <a:ext cx="3626197" cy="23882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9734182E-65EC-DB48-93C6-0999217B8C5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132253" y="929278"/>
            <a:ext cx="3626197" cy="23882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9734182E-65EC-DB48-93C6-0999217B8C5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434857" y="3414675"/>
            <a:ext cx="3626197" cy="23882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9734182E-65EC-DB48-93C6-0999217B8C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132253" y="3414674"/>
            <a:ext cx="3626197" cy="23882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74D9C3F-D8A7-2F47-AEBE-5109E2DFF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912" y="941498"/>
            <a:ext cx="3657019" cy="486140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C99478-7498-AC4E-B790-2E4B136CE98E}"/>
              </a:ext>
            </a:extLst>
          </p:cNvPr>
          <p:cNvSpPr/>
          <p:nvPr userDrawn="1"/>
        </p:nvSpPr>
        <p:spPr>
          <a:xfrm>
            <a:off x="816442" y="619654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C77ADE-0C1F-334D-90E5-B01969B308E0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359960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CC3FCA86-830E-1C48-BA68-59208D51CE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" y="0"/>
            <a:ext cx="12193468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032B2D0-2C85-0940-B15A-6938515380E1}"/>
              </a:ext>
            </a:extLst>
          </p:cNvPr>
          <p:cNvSpPr/>
          <p:nvPr userDrawn="1"/>
        </p:nvSpPr>
        <p:spPr>
          <a:xfrm>
            <a:off x="816442" y="619654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C77ADE-0C1F-334D-90E5-B01969B308E0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075236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4">
            <a:extLst>
              <a:ext uri="{FF2B5EF4-FFF2-40B4-BE49-F238E27FC236}">
                <a16:creationId xmlns:a16="http://schemas.microsoft.com/office/drawing/2014/main" id="{DFED6ECE-1CA3-A244-8190-DDA546E004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555578"/>
            <a:ext cx="5080199" cy="1072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3600">
                <a:latin typeface="+mn-lt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04095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7255D8F3-A006-4144-B343-CF842A237F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3088" cy="6864237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8479" y="970576"/>
            <a:ext cx="6184004" cy="1072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939113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7929CD0-B8D1-2149-BB26-F56A9FA310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" y="1122"/>
            <a:ext cx="12190005" cy="6856878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873231"/>
            <a:ext cx="5882336" cy="1072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85478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Footb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56F5C64A-1DFD-F948-B587-FD0811758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83" y="-24628"/>
            <a:ext cx="12235783" cy="6882628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307" y="663360"/>
            <a:ext cx="6184004" cy="1072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87286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Ev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A96C21-0F77-A440-9776-078A06CAB3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662"/>
            <a:ext cx="12192000" cy="685800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7043" y="4570250"/>
            <a:ext cx="6184004" cy="1072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11958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ndP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39869961-EDEF-F740-BBF8-E11246F26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8479" y="1438438"/>
            <a:ext cx="6184004" cy="1072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3600">
                <a:latin typeface="+mn-lt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75876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2BD2FB86-96E6-574E-97E3-A66EFB61BE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" y="0"/>
            <a:ext cx="12193468" cy="6857999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8479" y="1438438"/>
            <a:ext cx="6184004" cy="1072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3600">
                <a:latin typeface="+mn-lt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9337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6882-4_PP_Covers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736" cy="6858414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24906"/>
            <a:ext cx="121920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0" i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857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6882-4_PP_Cover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736" cy="6858414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75621"/>
            <a:ext cx="121920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556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5697C033-F4AF-9946-B1B2-E4A132E3E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" y="0"/>
            <a:ext cx="12193468" cy="6857999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267" y="136778"/>
            <a:ext cx="6184004" cy="1072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4D9C3F-D8A7-2F47-AEBE-5109E2DFF82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3640" y="1214973"/>
            <a:ext cx="524163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74D9C3F-D8A7-2F47-AEBE-5109E2DFF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523"/>
            <a:ext cx="524163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74D9C3F-D8A7-2F47-AEBE-5109E2DFF82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23640" y="1214973"/>
            <a:ext cx="524163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2F5AC5-2792-F243-92A3-ADB63974B3DB}"/>
              </a:ext>
            </a:extLst>
          </p:cNvPr>
          <p:cNvSpPr/>
          <p:nvPr userDrawn="1"/>
        </p:nvSpPr>
        <p:spPr>
          <a:xfrm>
            <a:off x="816442" y="619654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C77ADE-0C1F-334D-90E5-B01969B308E0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64012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5697C033-F4AF-9946-B1B2-E4A132E3E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" y="0"/>
            <a:ext cx="12193468" cy="6857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D9C3F-D8A7-2F47-AEBE-5109E2DFF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517" y="1438985"/>
            <a:ext cx="3411119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74D9C3F-D8A7-2F47-AEBE-5109E2DFF82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15163" y="1438985"/>
            <a:ext cx="3411119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9734182E-65EC-DB48-93C6-0999217B8C5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950895" y="1421925"/>
            <a:ext cx="3751563" cy="43683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267" y="139881"/>
            <a:ext cx="6184004" cy="1072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6B8C2F-F104-B641-8D39-1E00437BC572}"/>
              </a:ext>
            </a:extLst>
          </p:cNvPr>
          <p:cNvSpPr/>
          <p:nvPr userDrawn="1"/>
        </p:nvSpPr>
        <p:spPr>
          <a:xfrm>
            <a:off x="816442" y="619654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C77ADE-0C1F-334D-90E5-B01969B308E0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341663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5697C033-F4AF-9946-B1B2-E4A132E3E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" y="0"/>
            <a:ext cx="12193468" cy="685799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74D9C3F-D8A7-2F47-AEBE-5109E2DFF82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41062" y="1303557"/>
            <a:ext cx="3411119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74D9C3F-D8A7-2F47-AEBE-5109E2DFF82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25115" y="1294188"/>
            <a:ext cx="3411119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4D9C3F-D8A7-2F47-AEBE-5109E2DFF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915" y="1303557"/>
            <a:ext cx="3411119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267" y="136778"/>
            <a:ext cx="6184004" cy="1072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F56A47-0CD3-394D-BF8F-52F6CC245CFD}"/>
              </a:ext>
            </a:extLst>
          </p:cNvPr>
          <p:cNvSpPr/>
          <p:nvPr userDrawn="1"/>
        </p:nvSpPr>
        <p:spPr>
          <a:xfrm>
            <a:off x="816442" y="619654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C77ADE-0C1F-334D-90E5-B01969B308E0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46063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8">
            <a:extLst>
              <a:ext uri="{FF2B5EF4-FFF2-40B4-BE49-F238E27FC236}">
                <a16:creationId xmlns:a16="http://schemas.microsoft.com/office/drawing/2014/main" id="{5697C033-F4AF-9946-B1B2-E4A132E3E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" y="0"/>
            <a:ext cx="12193468" cy="6857999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74D9C3F-D8A7-2F47-AEBE-5109E2DFF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915" y="1303557"/>
            <a:ext cx="3411119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267" y="136778"/>
            <a:ext cx="6184004" cy="1072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40C063-BD5A-0E46-B629-93E2783E538D}"/>
              </a:ext>
            </a:extLst>
          </p:cNvPr>
          <p:cNvSpPr/>
          <p:nvPr userDrawn="1"/>
        </p:nvSpPr>
        <p:spPr>
          <a:xfrm>
            <a:off x="816442" y="619654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C77ADE-0C1F-334D-90E5-B01969B308E0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67812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5697C033-F4AF-9946-B1B2-E4A132E3E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" y="0"/>
            <a:ext cx="12193468" cy="6857999"/>
          </a:xfrm>
          <a:prstGeom prst="rect">
            <a:avLst/>
          </a:prstGeom>
        </p:spPr>
      </p:pic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734182E-65EC-DB48-93C6-0999217B8C5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5216851" y="1462342"/>
            <a:ext cx="6448419" cy="4395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4D9C3F-D8A7-2F47-AEBE-5109E2DFF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517" y="1462341"/>
            <a:ext cx="4241730" cy="43954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267" y="136778"/>
            <a:ext cx="5786843" cy="1072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36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0B0BEF-9CE6-5D47-95D3-416A7D9BE9DD}"/>
              </a:ext>
            </a:extLst>
          </p:cNvPr>
          <p:cNvSpPr/>
          <p:nvPr userDrawn="1"/>
        </p:nvSpPr>
        <p:spPr>
          <a:xfrm>
            <a:off x="816442" y="619654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C77ADE-0C1F-334D-90E5-B01969B308E0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392961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 w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5697C033-F4AF-9946-B1B2-E4A132E3E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" y="0"/>
            <a:ext cx="12193468" cy="6857999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9734182E-65EC-DB48-93C6-0999217B8C5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8200" y="591842"/>
            <a:ext cx="10827070" cy="48077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E0315F-88DA-194C-B216-AD30C56633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5399604"/>
            <a:ext cx="10827070" cy="72387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z="3200" dirty="0"/>
              <a:t>Small Photo Caption or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45765-719E-4F48-ABB6-6A30B09BA82B}"/>
              </a:ext>
            </a:extLst>
          </p:cNvPr>
          <p:cNvSpPr/>
          <p:nvPr userDrawn="1"/>
        </p:nvSpPr>
        <p:spPr>
          <a:xfrm>
            <a:off x="816442" y="619654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C77ADE-0C1F-334D-90E5-B01969B308E0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15224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106" y="365125"/>
            <a:ext cx="68456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43870-8FA9-FC41-BB12-8730903C2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612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1" r:id="rId3"/>
    <p:sldLayoutId id="2147483669" r:id="rId4"/>
    <p:sldLayoutId id="2147483650" r:id="rId5"/>
    <p:sldLayoutId id="2147483668" r:id="rId6"/>
    <p:sldLayoutId id="2147483673" r:id="rId7"/>
    <p:sldLayoutId id="2147483666" r:id="rId8"/>
    <p:sldLayoutId id="2147483667" r:id="rId9"/>
    <p:sldLayoutId id="2147483652" r:id="rId10"/>
    <p:sldLayoutId id="2147483654" r:id="rId11"/>
    <p:sldLayoutId id="2147483649" r:id="rId12"/>
    <p:sldLayoutId id="2147483665" r:id="rId13"/>
    <p:sldLayoutId id="2147483664" r:id="rId14"/>
    <p:sldLayoutId id="2147483663" r:id="rId15"/>
    <p:sldLayoutId id="2147483662" r:id="rId16"/>
    <p:sldLayoutId id="2147483661" r:id="rId17"/>
    <p:sldLayoutId id="2147483660" r:id="rId18"/>
    <p:sldLayoutId id="214748365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Pacific Power Equity Advisory Group Plan</a:t>
            </a:r>
            <a:br>
              <a:rPr lang="en-US" dirty="0"/>
            </a:br>
            <a:r>
              <a:rPr lang="en-US" sz="2800" dirty="0"/>
              <a:t>April 6,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37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2984F9-6524-4840-A125-3A7034437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3641" y="136779"/>
            <a:ext cx="5241630" cy="876096"/>
          </a:xfrm>
        </p:spPr>
        <p:txBody>
          <a:bodyPr anchor="ctr">
            <a:normAutofit/>
          </a:bodyPr>
          <a:lstStyle/>
          <a:p>
            <a:r>
              <a:rPr lang="en-US" sz="3300" dirty="0"/>
              <a:t>Proudly Serving Washington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3E2BDB-8CEF-405C-83FC-AE5839331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33" y="769699"/>
            <a:ext cx="7176479" cy="5211376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578BE8C-429A-49C4-90E6-5A197CB67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9461" y="1123517"/>
            <a:ext cx="4089159" cy="47813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PacifiCorp is a multi-jurisdictional, electric utility serving customers in six states.</a:t>
            </a:r>
          </a:p>
          <a:p>
            <a:r>
              <a:rPr lang="en-US" dirty="0"/>
              <a:t>In Washington, PacifiCorp serves approximately 137,000 customers throughout Benton, Columbia, Garfield, Kittitas, Yakima, and Walla Walla counties.</a:t>
            </a:r>
          </a:p>
          <a:p>
            <a:r>
              <a:rPr lang="en-US" dirty="0"/>
              <a:t>Largely non-urban areas with some of the lowest median income levels in the state.</a:t>
            </a:r>
          </a:p>
        </p:txBody>
      </p:sp>
    </p:spTree>
    <p:extLst>
      <p:ext uri="{BB962C8B-B14F-4D97-AF65-F5344CB8AC3E}">
        <p14:creationId xmlns:p14="http://schemas.microsoft.com/office/powerpoint/2010/main" val="3951481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992AC-4316-4B21-AC31-3E3266E2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826" y="136778"/>
            <a:ext cx="9194445" cy="1072745"/>
          </a:xfrm>
        </p:spPr>
        <p:txBody>
          <a:bodyPr>
            <a:normAutofit fontScale="90000"/>
          </a:bodyPr>
          <a:lstStyle/>
          <a:p>
            <a:r>
              <a:rPr lang="en-US" dirty="0"/>
              <a:t>Pacific Power Equity Advisory Group Planning Process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727393A-404D-4B96-BA34-1F715EFF5FB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80" y="1445411"/>
            <a:ext cx="7024991" cy="39671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488D7A-F82D-42B6-9F52-DB7C648E13E1}"/>
              </a:ext>
            </a:extLst>
          </p:cNvPr>
          <p:cNvSpPr txBox="1"/>
          <p:nvPr/>
        </p:nvSpPr>
        <p:spPr>
          <a:xfrm>
            <a:off x="442203" y="1719269"/>
            <a:ext cx="40856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Advisory Group created no later than May 1,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Advisory Group meetings held Q2 2021, with meetings continuing throughout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Advisory Group feedback will be used primarily to inform the CEIP (particularly Customer Benefit Indicators) and may inform the CEAP and resource planning process generally.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058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8F6496B-4595-AD41-9ACF-5FA1BA869820}" vid="{26CE0314-26D5-C648-9747-EBDD58FD93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2EA3523715BAD1428624649CA0645D6E" ma:contentTypeVersion="44" ma:contentTypeDescription="" ma:contentTypeScope="" ma:versionID="cb2dd50eb9ac36e730ecf2263f11f5ba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9af6b0a9aa2de783aac4f3d36dbacc3c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UE</Prefix>
    <DocumentSetType xmlns="dc463f71-b30c-4ab2-9473-d307f9d35888">Presentation</DocumentSetType>
    <Visibility xmlns="dc463f71-b30c-4ab2-9473-d307f9d35888">Full Visibility</Visibility>
    <IsConfidential xmlns="dc463f71-b30c-4ab2-9473-d307f9d35888">false</IsConfidential>
    <AgendaOrder xmlns="dc463f71-b30c-4ab2-9473-d307f9d35888">false</AgendaOrder>
    <CaseType xmlns="dc463f71-b30c-4ab2-9473-d307f9d35888">Staff Investigation</CaseType>
    <IndustryCode xmlns="dc463f71-b30c-4ab2-9473-d307f9d35888">140</IndustryCode>
    <CaseStatus xmlns="dc463f71-b30c-4ab2-9473-d307f9d35888">Pending</CaseStatus>
    <OpenedDate xmlns="dc463f71-b30c-4ab2-9473-d307f9d35888">2021-03-03T08:00:00+00:00</OpenedDate>
    <SignificantOrder xmlns="dc463f71-b30c-4ab2-9473-d307f9d35888">false</SignificantOrder>
    <Date1 xmlns="dc463f71-b30c-4ab2-9473-d307f9d35888">2021-04-05T07:00:00+00:00</Date1>
    <IsDocumentOrder xmlns="dc463f71-b30c-4ab2-9473-d307f9d35888">false</IsDocumentOrder>
    <IsHighlyConfidential xmlns="dc463f71-b30c-4ab2-9473-d307f9d35888">false</IsHighlyConfidential>
    <CaseCompanyNames xmlns="dc463f71-b30c-4ab2-9473-d307f9d35888" xsi:nil="true"/>
    <Nickname xmlns="http://schemas.microsoft.com/sharepoint/v3" xsi:nil="true"/>
    <DocketNumber xmlns="dc463f71-b30c-4ab2-9473-d307f9d35888">210147</DocketNumber>
    <DelegatedOrder xmlns="dc463f71-b30c-4ab2-9473-d307f9d35888">false</DelegatedOrder>
  </documentManagement>
</p:properties>
</file>

<file path=customXml/itemProps1.xml><?xml version="1.0" encoding="utf-8"?>
<ds:datastoreItem xmlns:ds="http://schemas.openxmlformats.org/officeDocument/2006/customXml" ds:itemID="{C3D87100-651C-425B-A559-BE719D6C95B8}"/>
</file>

<file path=customXml/itemProps2.xml><?xml version="1.0" encoding="utf-8"?>
<ds:datastoreItem xmlns:ds="http://schemas.openxmlformats.org/officeDocument/2006/customXml" ds:itemID="{86423138-1790-4204-A0D3-DE30EA570A0B}"/>
</file>

<file path=customXml/itemProps3.xml><?xml version="1.0" encoding="utf-8"?>
<ds:datastoreItem xmlns:ds="http://schemas.openxmlformats.org/officeDocument/2006/customXml" ds:itemID="{48827451-C6A9-491B-9B2B-1BE4534973E4}"/>
</file>

<file path=customXml/itemProps4.xml><?xml version="1.0" encoding="utf-8"?>
<ds:datastoreItem xmlns:ds="http://schemas.openxmlformats.org/officeDocument/2006/customXml" ds:itemID="{6B7F43EB-15CB-4DBD-8DB5-9EE84B0C9FFC}"/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148</Words>
  <Application>Microsoft Office PowerPoint</Application>
  <PresentationFormat>Widescreen</PresentationFormat>
  <Paragraphs>14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Pacific Power Equity Advisory Group Plan April 6, 2021</vt:lpstr>
      <vt:lpstr>Proudly Serving Washington</vt:lpstr>
      <vt:lpstr>Pacific Power Equity Advisory Group Planning 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Pacific Power Equity Advisory Group Plan April 6, 2021</dc:title>
  <dc:creator>Goodspeed, Jacob (PacifiCorp)</dc:creator>
  <cp:lastModifiedBy>Son, Ariel (PacifiCorp)</cp:lastModifiedBy>
  <cp:revision>6</cp:revision>
  <dcterms:created xsi:type="dcterms:W3CDTF">2021-04-05T15:43:21Z</dcterms:created>
  <dcterms:modified xsi:type="dcterms:W3CDTF">2021-04-05T22:41:10Z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0x0101006E56B4D1795A2E4DB2F0B01679ED314A002EA3523715BAD1428624649CA0645D6E</vt:lpwstr>
  </property>
  <property fmtid="{D5CDD505-2E9C-101B-9397-08002B2CF9AE}" pid="3" name="_docset_NoMedatataSyncRequired">
    <vt:lpwstr>False</vt:lpwstr>
  </property>
  <property fmtid="{D5CDD505-2E9C-101B-9397-08002B2CF9AE}" pid="4" name="IsEFSEC">
    <vt:bool>false</vt:bool>
  </property>
</Properties>
</file>