
<file path=[Content_Types].xml><?xml version="1.0" encoding="utf-8"?>
<Types xmlns="http://schemas.openxmlformats.org/package/2006/content-types">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8.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9" r:id="rId3"/>
    <p:sldId id="260" r:id="rId4"/>
    <p:sldId id="273" r:id="rId5"/>
    <p:sldId id="261" r:id="rId6"/>
    <p:sldId id="268" r:id="rId7"/>
    <p:sldId id="272" r:id="rId8"/>
    <p:sldId id="262" r:id="rId9"/>
    <p:sldId id="263" r:id="rId10"/>
    <p:sldId id="264" r:id="rId11"/>
    <p:sldId id="265" r:id="rId12"/>
    <p:sldId id="266" r:id="rId13"/>
    <p:sldId id="267" r:id="rId14"/>
    <p:sldId id="270" r:id="rId15"/>
    <p:sldId id="271" r:id="rId1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571"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58722" name="Group 2"/>
          <p:cNvGrpSpPr>
            <a:grpSpLocks/>
          </p:cNvGrpSpPr>
          <p:nvPr/>
        </p:nvGrpSpPr>
        <p:grpSpPr bwMode="auto">
          <a:xfrm>
            <a:off x="0" y="0"/>
            <a:ext cx="9144000" cy="6858000"/>
            <a:chOff x="0" y="0"/>
            <a:chExt cx="5760" cy="4320"/>
          </a:xfrm>
        </p:grpSpPr>
        <p:sp>
          <p:nvSpPr>
            <p:cNvPr id="158723"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158724"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grpSp>
          <p:nvGrpSpPr>
            <p:cNvPr id="158725" name="Group 5"/>
            <p:cNvGrpSpPr>
              <a:grpSpLocks/>
            </p:cNvGrpSpPr>
            <p:nvPr/>
          </p:nvGrpSpPr>
          <p:grpSpPr bwMode="auto">
            <a:xfrm>
              <a:off x="0" y="672"/>
              <a:ext cx="1806" cy="1989"/>
              <a:chOff x="0" y="672"/>
              <a:chExt cx="1806" cy="1989"/>
            </a:xfrm>
          </p:grpSpPr>
          <p:sp>
            <p:nvSpPr>
              <p:cNvPr id="158726"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58727"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58728"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58729"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58730"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58731"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58732"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58733"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58734"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58735"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grpSp>
      </p:grpSp>
      <p:sp>
        <p:nvSpPr>
          <p:cNvPr id="158736" name="Rectangle 16"/>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158737" name="Rectangle 17"/>
          <p:cNvSpPr>
            <a:spLocks noGrp="1" noChangeArrowheads="1"/>
          </p:cNvSpPr>
          <p:nvPr>
            <p:ph type="ftr" sz="quarter" idx="3"/>
          </p:nvPr>
        </p:nvSpPr>
        <p:spPr/>
        <p:txBody>
          <a:bodyPr/>
          <a:lstStyle>
            <a:lvl1pPr>
              <a:defRPr/>
            </a:lvl1pPr>
          </a:lstStyle>
          <a:p>
            <a:endParaRPr lang="en-US"/>
          </a:p>
        </p:txBody>
      </p:sp>
      <p:sp>
        <p:nvSpPr>
          <p:cNvPr id="158738" name="Rectangle 18"/>
          <p:cNvSpPr>
            <a:spLocks noGrp="1" noChangeArrowheads="1"/>
          </p:cNvSpPr>
          <p:nvPr>
            <p:ph type="sldNum" sz="quarter" idx="4"/>
          </p:nvPr>
        </p:nvSpPr>
        <p:spPr/>
        <p:txBody>
          <a:bodyPr/>
          <a:lstStyle>
            <a:lvl1pPr>
              <a:defRPr/>
            </a:lvl1pPr>
          </a:lstStyle>
          <a:p>
            <a:fld id="{4DAF6670-5305-4503-9EA8-61C145A5EE62}" type="slidenum">
              <a:rPr lang="en-US"/>
              <a:pPr/>
              <a:t>‹#›</a:t>
            </a:fld>
            <a:endParaRPr lang="en-US"/>
          </a:p>
        </p:txBody>
      </p:sp>
      <p:sp>
        <p:nvSpPr>
          <p:cNvPr id="1587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587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4F1C2308-C822-497D-AA98-EB24DB37048A}"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735669F7-4515-4B50-A69F-1A5FCD029408}"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3886200"/>
          </a:xfrm>
        </p:spPr>
        <p:txBody>
          <a:bodyPr/>
          <a:lstStyle/>
          <a:p>
            <a:endParaRPr lang="en-US"/>
          </a:p>
        </p:txBody>
      </p:sp>
      <p:sp>
        <p:nvSpPr>
          <p:cNvPr id="4" name="Footer Placeholder 3"/>
          <p:cNvSpPr>
            <a:spLocks noGrp="1"/>
          </p:cNvSpPr>
          <p:nvPr>
            <p:ph type="ftr" sz="quarter" idx="10"/>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1"/>
          </p:nvPr>
        </p:nvSpPr>
        <p:spPr>
          <a:xfrm>
            <a:off x="6553200" y="6248400"/>
            <a:ext cx="2133600" cy="457200"/>
          </a:xfrm>
        </p:spPr>
        <p:txBody>
          <a:bodyPr/>
          <a:lstStyle>
            <a:lvl1pPr>
              <a:defRPr/>
            </a:lvl1pPr>
          </a:lstStyle>
          <a:p>
            <a:fld id="{48F91D5D-E4AD-462E-AE4E-065B94181FE1}" type="slidenum">
              <a:rPr lang="en-US"/>
              <a:pPr/>
              <a:t>‹#›</a:t>
            </a:fld>
            <a:endParaRPr lang="en-US"/>
          </a:p>
        </p:txBody>
      </p:sp>
      <p:sp>
        <p:nvSpPr>
          <p:cNvPr id="6" name="Date Placeholder 5"/>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24A09723-829D-47C8-9738-0E282B7F4FAA}"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592B1088-0753-444A-A44E-822D64998BE7}"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C7B9F647-5BE1-4F51-B45C-7536AE06387E}"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E4CE622B-5147-402C-A72D-3BE863B3CDF3}"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58C241AE-B012-4E21-825A-AC04F00952EC}"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4DEBB4C4-C008-4470-8F3D-0D824D83795C}"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1433BE05-1CE3-4C43-9C9F-F88E1B52CF04}"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A1E57BB2-DFE8-4AF0-8096-5DD5C3FFF975}"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15769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EAEF7748-5C0B-45B1-B9DF-637DE49B8073}" type="slidenum">
              <a:rPr lang="en-US"/>
              <a:pPr/>
              <a:t>‹#›</a:t>
            </a:fld>
            <a:endParaRPr lang="en-US"/>
          </a:p>
        </p:txBody>
      </p:sp>
      <p:grpSp>
        <p:nvGrpSpPr>
          <p:cNvPr id="157700" name="Group 4"/>
          <p:cNvGrpSpPr>
            <a:grpSpLocks/>
          </p:cNvGrpSpPr>
          <p:nvPr/>
        </p:nvGrpSpPr>
        <p:grpSpPr bwMode="auto">
          <a:xfrm>
            <a:off x="0" y="0"/>
            <a:ext cx="9144000" cy="546100"/>
            <a:chOff x="0" y="0"/>
            <a:chExt cx="5760" cy="344"/>
          </a:xfrm>
        </p:grpSpPr>
        <p:sp>
          <p:nvSpPr>
            <p:cNvPr id="15770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15770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endParaRPr lang="en-US" sz="2400">
                <a:latin typeface="Times New Roman" pitchFamily="18" charset="0"/>
              </a:endParaRPr>
            </a:p>
          </p:txBody>
        </p:sp>
        <p:sp>
          <p:nvSpPr>
            <p:cNvPr id="15770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5770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5770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15770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5770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5770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15770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grpSp>
      <p:sp>
        <p:nvSpPr>
          <p:cNvPr id="157710"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7711"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771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Chart3.xl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Office_Excel_Chart4.xl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Office_Excel_Chart5.xl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Excel_Char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Excel_Chart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762000"/>
            <a:ext cx="7772400" cy="1736725"/>
          </a:xfrm>
        </p:spPr>
        <p:txBody>
          <a:bodyPr/>
          <a:lstStyle/>
          <a:p>
            <a:r>
              <a:rPr lang="en-US" sz="4200"/>
              <a:t>THE TELECOMMUNICATIONS NETWORK</a:t>
            </a:r>
          </a:p>
        </p:txBody>
      </p:sp>
      <p:sp>
        <p:nvSpPr>
          <p:cNvPr id="2051" name="Rectangle 3"/>
          <p:cNvSpPr>
            <a:spLocks noGrp="1" noChangeArrowheads="1"/>
          </p:cNvSpPr>
          <p:nvPr>
            <p:ph type="subTitle" idx="1"/>
          </p:nvPr>
        </p:nvSpPr>
        <p:spPr>
          <a:xfrm>
            <a:off x="1524000" y="2819400"/>
            <a:ext cx="6400800" cy="1752600"/>
          </a:xfrm>
        </p:spPr>
        <p:txBody>
          <a:bodyPr/>
          <a:lstStyle/>
          <a:p>
            <a:r>
              <a:rPr lang="en-US"/>
              <a:t>The Key to Broadband in Washington</a:t>
            </a:r>
          </a:p>
          <a:p>
            <a:endParaRPr lang="en-US" sz="1700"/>
          </a:p>
        </p:txBody>
      </p:sp>
      <p:sp>
        <p:nvSpPr>
          <p:cNvPr id="2052" name="Text Box 4"/>
          <p:cNvSpPr txBox="1">
            <a:spLocks noChangeArrowheads="1"/>
          </p:cNvSpPr>
          <p:nvPr/>
        </p:nvSpPr>
        <p:spPr bwMode="auto">
          <a:xfrm>
            <a:off x="4953000" y="5334000"/>
            <a:ext cx="3962400" cy="304800"/>
          </a:xfrm>
          <a:prstGeom prst="rect">
            <a:avLst/>
          </a:prstGeom>
          <a:noFill/>
          <a:ln w="9525">
            <a:noFill/>
            <a:miter lim="800000"/>
            <a:headEnd/>
            <a:tailEnd/>
          </a:ln>
          <a:effectLst/>
        </p:spPr>
        <p:txBody>
          <a:bodyPr>
            <a:spAutoFit/>
          </a:bodyPr>
          <a:lstStyle/>
          <a:p>
            <a:pPr eaLnBrk="1" hangingPunct="1">
              <a:spcBef>
                <a:spcPct val="50000"/>
              </a:spcBef>
            </a:pPr>
            <a:endParaRPr lang="en-US" sz="1400">
              <a:latin typeface="Tahoma" pitchFamily="34" charset="0"/>
            </a:endParaRPr>
          </a:p>
        </p:txBody>
      </p:sp>
      <p:sp>
        <p:nvSpPr>
          <p:cNvPr id="2053" name="Text Box 5"/>
          <p:cNvSpPr txBox="1">
            <a:spLocks noChangeArrowheads="1"/>
          </p:cNvSpPr>
          <p:nvPr/>
        </p:nvSpPr>
        <p:spPr bwMode="auto">
          <a:xfrm>
            <a:off x="5029200" y="5105400"/>
            <a:ext cx="3886200" cy="1474788"/>
          </a:xfrm>
          <a:prstGeom prst="rect">
            <a:avLst/>
          </a:prstGeom>
          <a:noFill/>
          <a:ln w="9525">
            <a:noFill/>
            <a:miter lim="800000"/>
            <a:headEnd/>
            <a:tailEnd/>
          </a:ln>
          <a:effectLst/>
        </p:spPr>
        <p:txBody>
          <a:bodyPr>
            <a:spAutoFit/>
          </a:bodyPr>
          <a:lstStyle/>
          <a:p>
            <a:pPr eaLnBrk="1" hangingPunct="1">
              <a:spcBef>
                <a:spcPct val="50000"/>
              </a:spcBef>
            </a:pPr>
            <a:r>
              <a:rPr lang="en-US" sz="1400">
                <a:latin typeface="Tahoma" pitchFamily="34" charset="0"/>
              </a:rPr>
              <a:t>Robert A. Smith</a:t>
            </a:r>
          </a:p>
          <a:p>
            <a:pPr eaLnBrk="1" hangingPunct="1">
              <a:spcBef>
                <a:spcPct val="50000"/>
              </a:spcBef>
            </a:pPr>
            <a:r>
              <a:rPr lang="en-US" sz="1400">
                <a:latin typeface="Tahoma" pitchFamily="34" charset="0"/>
              </a:rPr>
              <a:t>President - Washington Exchange Carrier Assn.</a:t>
            </a:r>
          </a:p>
          <a:p>
            <a:pPr eaLnBrk="1" hangingPunct="1">
              <a:spcBef>
                <a:spcPct val="50000"/>
              </a:spcBef>
            </a:pPr>
            <a:r>
              <a:rPr lang="en-US" sz="1400">
                <a:latin typeface="Tahoma" pitchFamily="34" charset="0"/>
              </a:rPr>
              <a:t>Vice President – Washington Independent Telecommunications Assn.</a:t>
            </a:r>
          </a:p>
          <a:p>
            <a:pPr eaLnBrk="1" hangingPunct="1">
              <a:spcBef>
                <a:spcPct val="50000"/>
              </a:spcBef>
            </a:pPr>
            <a:r>
              <a:rPr lang="en-US" sz="1400">
                <a:latin typeface="Tahoma" pitchFamily="34" charset="0"/>
              </a:rPr>
              <a:t>May 5, 2010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457200"/>
            <a:ext cx="7929563" cy="1368425"/>
          </a:xfrm>
        </p:spPr>
        <p:txBody>
          <a:bodyPr/>
          <a:lstStyle/>
          <a:p>
            <a:r>
              <a:rPr lang="en-US" sz="2400"/>
              <a:t>WECA Member Companies</a:t>
            </a:r>
            <a:br>
              <a:rPr lang="en-US" sz="2400"/>
            </a:br>
            <a:r>
              <a:rPr lang="en-US" sz="2400"/>
              <a:t>Percentage Intrastate Access Minute Loss</a:t>
            </a:r>
            <a:br>
              <a:rPr lang="en-US" sz="2400"/>
            </a:br>
            <a:r>
              <a:rPr lang="en-US" sz="2400"/>
              <a:t>Total Minutes (2004-2009)</a:t>
            </a:r>
            <a:br>
              <a:rPr lang="en-US" sz="2400"/>
            </a:br>
            <a:r>
              <a:rPr lang="en-US" sz="2400"/>
              <a:t>Average (All Companies):  42%</a:t>
            </a:r>
          </a:p>
        </p:txBody>
      </p:sp>
      <p:sp>
        <p:nvSpPr>
          <p:cNvPr id="73734" name="Text Box 6"/>
          <p:cNvSpPr txBox="1">
            <a:spLocks noChangeArrowheads="1"/>
          </p:cNvSpPr>
          <p:nvPr/>
        </p:nvSpPr>
        <p:spPr bwMode="auto">
          <a:xfrm>
            <a:off x="609600" y="2514600"/>
            <a:ext cx="184150" cy="304800"/>
          </a:xfrm>
          <a:prstGeom prst="rect">
            <a:avLst/>
          </a:prstGeom>
          <a:noFill/>
          <a:ln w="9525">
            <a:noFill/>
            <a:miter lim="800000"/>
            <a:headEnd/>
            <a:tailEnd/>
          </a:ln>
          <a:effectLst/>
        </p:spPr>
        <p:txBody>
          <a:bodyPr>
            <a:spAutoFit/>
          </a:bodyPr>
          <a:lstStyle/>
          <a:p>
            <a:pPr eaLnBrk="1" hangingPunct="1">
              <a:spcBef>
                <a:spcPct val="50000"/>
              </a:spcBef>
            </a:pPr>
            <a:endParaRPr lang="en-US" sz="1400"/>
          </a:p>
        </p:txBody>
      </p:sp>
      <p:graphicFrame>
        <p:nvGraphicFramePr>
          <p:cNvPr id="73747" name="Object 19"/>
          <p:cNvGraphicFramePr>
            <a:graphicFrameLocks noChangeAspect="1"/>
          </p:cNvGraphicFramePr>
          <p:nvPr>
            <p:ph idx="1"/>
          </p:nvPr>
        </p:nvGraphicFramePr>
        <p:xfrm>
          <a:off x="457200" y="609600"/>
          <a:ext cx="8229600" cy="5638800"/>
        </p:xfrm>
        <a:graphic>
          <a:graphicData uri="http://schemas.openxmlformats.org/presentationml/2006/ole">
            <p:oleObj spid="_x0000_s73747" name="Chart" r:id="rId3" imgW="7010490" imgH="3781350" progId="Excel.Chart.8">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4294967295"/>
          </p:nvPr>
        </p:nvSpPr>
        <p:spPr>
          <a:xfrm>
            <a:off x="381000" y="762000"/>
            <a:ext cx="8229600" cy="5257800"/>
          </a:xfrm>
        </p:spPr>
        <p:txBody>
          <a:bodyPr/>
          <a:lstStyle/>
          <a:p>
            <a:pPr algn="ctr">
              <a:buFont typeface="Wingdings" pitchFamily="2" charset="2"/>
              <a:buNone/>
            </a:pPr>
            <a:r>
              <a:rPr lang="en-US" sz="4400"/>
              <a:t>The National Broadband Plan recommends that Interstate Common Line Support be frozen on a per loop basis.</a:t>
            </a:r>
          </a:p>
          <a:p>
            <a:pPr algn="ctr">
              <a:buFont typeface="Wingdings" pitchFamily="2" charset="2"/>
              <a:buNone/>
            </a:pPr>
            <a:endParaRPr lang="en-US" sz="4400"/>
          </a:p>
          <a:p>
            <a:pPr algn="ctr">
              <a:buFont typeface="Wingdings" pitchFamily="2" charset="2"/>
              <a:buNone/>
            </a:pPr>
            <a:r>
              <a:rPr lang="en-US" sz="2400"/>
              <a:t>National Broadband Plan at p. 147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z="2800"/>
              <a:t>WITA Member Companies</a:t>
            </a:r>
            <a:br>
              <a:rPr lang="en-US" sz="2800"/>
            </a:br>
            <a:r>
              <a:rPr lang="en-US" sz="2800"/>
              <a:t>Frozen Per Line ICLS (IAS)</a:t>
            </a:r>
          </a:p>
        </p:txBody>
      </p:sp>
      <p:sp>
        <p:nvSpPr>
          <p:cNvPr id="101386" name="Text Box 10"/>
          <p:cNvSpPr txBox="1">
            <a:spLocks noChangeArrowheads="1"/>
          </p:cNvSpPr>
          <p:nvPr/>
        </p:nvSpPr>
        <p:spPr bwMode="auto">
          <a:xfrm>
            <a:off x="914400" y="6019800"/>
            <a:ext cx="3581400" cy="396875"/>
          </a:xfrm>
          <a:prstGeom prst="rect">
            <a:avLst/>
          </a:prstGeom>
          <a:noFill/>
          <a:ln w="9525">
            <a:noFill/>
            <a:miter lim="800000"/>
            <a:headEnd/>
            <a:tailEnd/>
          </a:ln>
          <a:effectLst/>
        </p:spPr>
        <p:txBody>
          <a:bodyPr>
            <a:spAutoFit/>
          </a:bodyPr>
          <a:lstStyle/>
          <a:p>
            <a:pPr eaLnBrk="1" hangingPunct="1">
              <a:spcBef>
                <a:spcPct val="50000"/>
              </a:spcBef>
            </a:pPr>
            <a:r>
              <a:rPr lang="en-US" sz="1000" b="1">
                <a:solidFill>
                  <a:srgbClr val="000000"/>
                </a:solidFill>
                <a:latin typeface="Tahoma" pitchFamily="34" charset="0"/>
              </a:rPr>
              <a:t>Source:  USAC Report HC01 1st Quarter 2010; Loops from USAC Report HC05 2nd Quarter 2010</a:t>
            </a:r>
          </a:p>
        </p:txBody>
      </p:sp>
      <p:graphicFrame>
        <p:nvGraphicFramePr>
          <p:cNvPr id="101388" name="Object 12"/>
          <p:cNvGraphicFramePr>
            <a:graphicFrameLocks noChangeAspect="1"/>
          </p:cNvGraphicFramePr>
          <p:nvPr>
            <p:ph idx="1"/>
          </p:nvPr>
        </p:nvGraphicFramePr>
        <p:xfrm>
          <a:off x="457200" y="1371600"/>
          <a:ext cx="8229600" cy="4648200"/>
        </p:xfrm>
        <a:graphic>
          <a:graphicData uri="http://schemas.openxmlformats.org/presentationml/2006/ole">
            <p:oleObj spid="_x0000_s101388" name="Chart" r:id="rId3" imgW="8848745" imgH="3838590" progId="Excel.Chart.8">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836" name="Rectangle 268"/>
          <p:cNvSpPr>
            <a:spLocks noGrp="1" noChangeArrowheads="1"/>
          </p:cNvSpPr>
          <p:nvPr>
            <p:ph type="title"/>
          </p:nvPr>
        </p:nvSpPr>
        <p:spPr>
          <a:xfrm>
            <a:off x="473075" y="506413"/>
            <a:ext cx="8213725" cy="511175"/>
          </a:xfrm>
        </p:spPr>
        <p:txBody>
          <a:bodyPr/>
          <a:lstStyle/>
          <a:p>
            <a:r>
              <a:rPr lang="en-US" sz="1800"/>
              <a:t>WASHINGTON ILEC LOOP LOSS (2005-2010)</a:t>
            </a:r>
          </a:p>
        </p:txBody>
      </p:sp>
      <p:graphicFrame>
        <p:nvGraphicFramePr>
          <p:cNvPr id="109843" name="Group 275"/>
          <p:cNvGraphicFramePr>
            <a:graphicFrameLocks noGrp="1"/>
          </p:cNvGraphicFramePr>
          <p:nvPr>
            <p:ph idx="1"/>
          </p:nvPr>
        </p:nvGraphicFramePr>
        <p:xfrm>
          <a:off x="990600" y="820738"/>
          <a:ext cx="7315200" cy="6080760"/>
        </p:xfrm>
        <a:graphic>
          <a:graphicData uri="http://schemas.openxmlformats.org/drawingml/2006/table">
            <a:tbl>
              <a:tblPr/>
              <a:tblGrid>
                <a:gridCol w="2127250"/>
                <a:gridCol w="1403350"/>
                <a:gridCol w="1317625"/>
                <a:gridCol w="1317625"/>
                <a:gridCol w="1149350"/>
              </a:tblGrid>
              <a:tr h="36195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Company</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2005 Working Loops*</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2010 Working Loops*</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Number Lost</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 Loss</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Asotin</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1,464</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1,217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247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16.87%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CenturyLink-WA</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182,045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137,697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44,348</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24.36%</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CenturyLink-Cowiche</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2,171</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1,879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292</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13.45%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66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Ellensburg</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24,295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18,812</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5,483</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22.57%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Hat Island</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108</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83</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23.15%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Hood Canal</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1,465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1,377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88</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6.01%</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Inland</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2,790</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2,645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145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5.20%</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Kalama</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3,294</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2,968</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326</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9.90%</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66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Lewis River</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6,490</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5,717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773</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11.91%</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Mashell</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3,789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3,652</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137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3.62%</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McDaniel</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4,597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4,041</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556</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12.09%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Pend Oreille</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2,132</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1,941</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191</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8.96%</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Pioneer</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899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765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134</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14.91%</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66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St. John</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631</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614</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2.69%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Tenino</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3,796</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3,421</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375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9.88%</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Toledo</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2,245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2,020</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225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10.02%</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United Telephone</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83,122</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66,585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16,537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19.89%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Wahkiakum</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1,244</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1,169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75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6.03%</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66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Whidbey</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13,703</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12,780</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923</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6.74%</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YCOM</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12,329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10,880</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1,449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11.75%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Verizon-WA</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755,073</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490,339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264,734</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35.06%</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Verizon-WA (Contel)</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89,868</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70,770</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19,098</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21.25%</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51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Qwest</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2,328,093</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1,598,944</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729,149</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31.32%</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1666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TOTAL</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3,525,643</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2,440,316</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1,085,327</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30.78%</a:t>
                      </a:r>
                      <a:endParaRPr kumimoji="0" lang="en-US" sz="1800" b="1"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0">
                <a:tc gridSpan="5">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*Source:  USAC Report HC05 for 1st Quarter 2005 and 2nd Quarter 2010.</a:t>
                      </a:r>
                      <a:endParaRPr kumimoji="0" lang="en-US" sz="1800" b="1" i="0" u="none" strike="noStrike" cap="none" normalizeH="0" baseline="0" smtClean="0">
                        <a:ln>
                          <a:noFill/>
                        </a:ln>
                        <a:solidFill>
                          <a:schemeClr val="tx1"/>
                        </a:solidFill>
                        <a:effectLst/>
                        <a:latin typeface="Arial" charset="0"/>
                      </a:endParaRPr>
                    </a:p>
                  </a:txBody>
                  <a:tcPr anchor="b" horzOverflow="overflow">
                    <a:lnL cap="flat">
                      <a:noFill/>
                    </a:lnL>
                    <a:lnR cap="flat">
                      <a:noFill/>
                    </a:lnR>
                    <a:lnT>
                      <a:noFill/>
                    </a:lnT>
                    <a:lnB cap="flat">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6" name="Rectangle 6"/>
          <p:cNvSpPr>
            <a:spLocks noGrp="1" noChangeArrowheads="1"/>
          </p:cNvSpPr>
          <p:nvPr>
            <p:ph type="title"/>
          </p:nvPr>
        </p:nvSpPr>
        <p:spPr/>
        <p:txBody>
          <a:bodyPr/>
          <a:lstStyle/>
          <a:p>
            <a:r>
              <a:rPr lang="en-US" sz="2400"/>
              <a:t>WITA Member Companies</a:t>
            </a:r>
            <a:br>
              <a:rPr lang="en-US" sz="2400"/>
            </a:br>
            <a:r>
              <a:rPr lang="en-US" sz="2400"/>
              <a:t>Amount Per Loop Per Month to Transition to Access Rates</a:t>
            </a:r>
          </a:p>
        </p:txBody>
      </p:sp>
      <p:sp>
        <p:nvSpPr>
          <p:cNvPr id="112648" name="Text Box 8"/>
          <p:cNvSpPr txBox="1">
            <a:spLocks noChangeArrowheads="1"/>
          </p:cNvSpPr>
          <p:nvPr/>
        </p:nvSpPr>
        <p:spPr bwMode="auto">
          <a:xfrm>
            <a:off x="990600" y="5715000"/>
            <a:ext cx="2819400" cy="1047750"/>
          </a:xfrm>
          <a:prstGeom prst="rect">
            <a:avLst/>
          </a:prstGeom>
          <a:noFill/>
          <a:ln w="9525">
            <a:noFill/>
            <a:miter lim="800000"/>
            <a:headEnd/>
            <a:tailEnd/>
          </a:ln>
          <a:effectLst/>
        </p:spPr>
        <p:txBody>
          <a:bodyPr>
            <a:spAutoFit/>
          </a:bodyPr>
          <a:lstStyle/>
          <a:p>
            <a:pPr eaLnBrk="1" hangingPunct="1">
              <a:spcBef>
                <a:spcPct val="50000"/>
              </a:spcBef>
            </a:pPr>
            <a:r>
              <a:rPr lang="en-US" sz="900" b="1">
                <a:solidFill>
                  <a:srgbClr val="000000"/>
                </a:solidFill>
                <a:latin typeface="Tahoma" pitchFamily="34" charset="0"/>
              </a:rPr>
              <a:t>Source:  Calculated from the difference between 2009 interstate access rates and intrastate access rates contained in tariff using 2008 intrastate access minutes as reported by the Washington Exchange Carrier Association.  Loop counts taken from USAC Report HC05 for 3</a:t>
            </a:r>
            <a:r>
              <a:rPr lang="en-US" sz="900" b="1" baseline="30000">
                <a:solidFill>
                  <a:srgbClr val="000000"/>
                </a:solidFill>
                <a:latin typeface="Tahoma" pitchFamily="34" charset="0"/>
              </a:rPr>
              <a:t>rd</a:t>
            </a:r>
            <a:r>
              <a:rPr lang="en-US" sz="900" b="1">
                <a:solidFill>
                  <a:srgbClr val="000000"/>
                </a:solidFill>
                <a:latin typeface="Tahoma" pitchFamily="34" charset="0"/>
              </a:rPr>
              <a:t> Quarter 2009.</a:t>
            </a:r>
          </a:p>
        </p:txBody>
      </p:sp>
      <p:graphicFrame>
        <p:nvGraphicFramePr>
          <p:cNvPr id="112655" name="Object 15"/>
          <p:cNvGraphicFramePr>
            <a:graphicFrameLocks noChangeAspect="1"/>
          </p:cNvGraphicFramePr>
          <p:nvPr>
            <p:ph idx="1"/>
          </p:nvPr>
        </p:nvGraphicFramePr>
        <p:xfrm>
          <a:off x="457200" y="990600"/>
          <a:ext cx="8229600" cy="5410200"/>
        </p:xfrm>
        <a:graphic>
          <a:graphicData uri="http://schemas.openxmlformats.org/presentationml/2006/ole">
            <p:oleObj spid="_x0000_s112655" name="Chart" r:id="rId3" imgW="7010490" imgH="3781350" progId="Excel.Chart.8">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sz="3600"/>
              <a:t>THE SOLUTION:  LEGISLATION</a:t>
            </a:r>
          </a:p>
        </p:txBody>
      </p:sp>
      <p:sp>
        <p:nvSpPr>
          <p:cNvPr id="113667" name="Rectangle 3"/>
          <p:cNvSpPr>
            <a:spLocks noGrp="1" noChangeArrowheads="1"/>
          </p:cNvSpPr>
          <p:nvPr>
            <p:ph type="body" idx="1"/>
          </p:nvPr>
        </p:nvSpPr>
        <p:spPr/>
        <p:txBody>
          <a:bodyPr/>
          <a:lstStyle/>
          <a:p>
            <a:pPr>
              <a:lnSpc>
                <a:spcPct val="80000"/>
              </a:lnSpc>
              <a:buFont typeface="Wingdings" pitchFamily="2" charset="2"/>
              <a:buNone/>
            </a:pPr>
            <a:r>
              <a:rPr lang="en-US" sz="1400"/>
              <a:t>MAJOR POINTS FOR LEGISLATION –</a:t>
            </a:r>
          </a:p>
          <a:p>
            <a:pPr>
              <a:lnSpc>
                <a:spcPct val="80000"/>
              </a:lnSpc>
              <a:buFont typeface="Wingdings" pitchFamily="2" charset="2"/>
              <a:buNone/>
            </a:pPr>
            <a:endParaRPr lang="en-US" sz="1400"/>
          </a:p>
          <a:p>
            <a:pPr>
              <a:lnSpc>
                <a:spcPct val="80000"/>
              </a:lnSpc>
            </a:pPr>
            <a:r>
              <a:rPr lang="en-US" sz="1400"/>
              <a:t>Establish standards for carriers that may be designated as to receive support from Washington universal service fund</a:t>
            </a:r>
          </a:p>
          <a:p>
            <a:pPr>
              <a:lnSpc>
                <a:spcPct val="80000"/>
              </a:lnSpc>
            </a:pPr>
            <a:r>
              <a:rPr lang="en-US" sz="1400"/>
              <a:t>Provide a plan to transition intrastate access rates to interstate access rates over four years with support from the state universal service fund based on simplified earnings review</a:t>
            </a:r>
          </a:p>
          <a:p>
            <a:pPr>
              <a:lnSpc>
                <a:spcPct val="80000"/>
              </a:lnSpc>
            </a:pPr>
            <a:r>
              <a:rPr lang="en-US" sz="1400"/>
              <a:t>Establish as a condition for drawing from the fund that a carrier must offer (or submit a plan that within four years will offer) a certain level of broadband service at speeds determined by the Commission to an identified percentage of the households in the area for which it is designated as an ETC</a:t>
            </a:r>
          </a:p>
          <a:p>
            <a:pPr>
              <a:lnSpc>
                <a:spcPct val="80000"/>
              </a:lnSpc>
            </a:pPr>
            <a:r>
              <a:rPr lang="en-US" sz="1400"/>
              <a:t>Establish a transition period to transition the Washington USF to a broadband fund.  The transition period is seven years after the parity to interstate access rates is achieved.  In such a plan, the Commission would have authority to address middle mile issues and create COLR obligations for broadband service.  In addition, the Commission could replace access charges with capacity charges</a:t>
            </a:r>
          </a:p>
          <a:p>
            <a:pPr>
              <a:lnSpc>
                <a:spcPct val="80000"/>
              </a:lnSpc>
            </a:pPr>
            <a:r>
              <a:rPr lang="en-US" sz="1400"/>
              <a:t>Limit the designation of carriers eligible for support to one wireline and one wireless per area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4294967295"/>
          </p:nvPr>
        </p:nvSpPr>
        <p:spPr>
          <a:xfrm>
            <a:off x="533400" y="1981200"/>
            <a:ext cx="7929563" cy="3883025"/>
          </a:xfrm>
        </p:spPr>
        <p:txBody>
          <a:bodyPr/>
          <a:lstStyle/>
          <a:p>
            <a:pPr algn="ctr">
              <a:buFont typeface="Wingdings" pitchFamily="2" charset="2"/>
              <a:buNone/>
            </a:pPr>
            <a:r>
              <a:rPr lang="en-US" sz="4800"/>
              <a:t>“Goal of reform is to provide everyone with affordable voice and broadband.”</a:t>
            </a:r>
          </a:p>
          <a:p>
            <a:pPr>
              <a:buFont typeface="Wingdings" pitchFamily="2" charset="2"/>
              <a:buNone/>
            </a:pPr>
            <a:r>
              <a:rPr lang="en-US"/>
              <a:t>		</a:t>
            </a:r>
          </a:p>
          <a:p>
            <a:pPr>
              <a:buFont typeface="Wingdings" pitchFamily="2" charset="2"/>
              <a:buNone/>
            </a:pPr>
            <a:endParaRPr lang="en-US"/>
          </a:p>
          <a:p>
            <a:pPr algn="ctr">
              <a:buFont typeface="Wingdings" pitchFamily="2" charset="2"/>
              <a:buNone/>
            </a:pPr>
            <a:r>
              <a:rPr lang="en-US" sz="2800"/>
              <a:t>National Broadband Plan at p. 141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Rectangle 5"/>
          <p:cNvSpPr>
            <a:spLocks noGrp="1" noChangeArrowheads="1"/>
          </p:cNvSpPr>
          <p:nvPr>
            <p:ph type="body" idx="4294967295"/>
          </p:nvPr>
        </p:nvSpPr>
        <p:spPr>
          <a:xfrm>
            <a:off x="457200" y="1219200"/>
            <a:ext cx="8229600" cy="4911725"/>
          </a:xfrm>
        </p:spPr>
        <p:txBody>
          <a:bodyPr/>
          <a:lstStyle/>
          <a:p>
            <a:pPr algn="ctr">
              <a:lnSpc>
                <a:spcPct val="90000"/>
              </a:lnSpc>
              <a:buFont typeface="Wingdings" pitchFamily="2" charset="2"/>
              <a:buNone/>
            </a:pPr>
            <a:r>
              <a:rPr lang="en-US" sz="3600"/>
              <a:t>“Broadband is becoming a prerequisite to economic opportunity for individuals, small businesses and communities.  Those without broadband … are becoming more isolated from the modern American economy.”</a:t>
            </a:r>
          </a:p>
          <a:p>
            <a:pPr algn="ctr">
              <a:lnSpc>
                <a:spcPct val="90000"/>
              </a:lnSpc>
              <a:buFont typeface="Wingdings" pitchFamily="2" charset="2"/>
              <a:buNone/>
            </a:pPr>
            <a:endParaRPr lang="en-US" sz="2400"/>
          </a:p>
          <a:p>
            <a:pPr algn="ctr">
              <a:lnSpc>
                <a:spcPct val="90000"/>
              </a:lnSpc>
              <a:buFont typeface="Wingdings" pitchFamily="2" charset="2"/>
              <a:buNone/>
            </a:pPr>
            <a:endParaRPr lang="en-US" sz="2400"/>
          </a:p>
          <a:p>
            <a:pPr algn="ctr">
              <a:lnSpc>
                <a:spcPct val="90000"/>
              </a:lnSpc>
              <a:buFont typeface="Wingdings" pitchFamily="2" charset="2"/>
              <a:buNone/>
            </a:pPr>
            <a:r>
              <a:rPr lang="en-US" sz="2400"/>
              <a:t>National Broadband Plan at p. 265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sz="2000"/>
              <a:t>WITA</a:t>
            </a:r>
            <a:br>
              <a:rPr lang="en-US" sz="2000"/>
            </a:br>
            <a:r>
              <a:rPr lang="en-US" sz="2000"/>
              <a:t>MEMBER COMPANIES</a:t>
            </a:r>
            <a:br>
              <a:rPr lang="en-US" sz="2000"/>
            </a:br>
            <a:r>
              <a:rPr lang="en-US" sz="2000"/>
              <a:t>BROADBAND COVERAGE</a:t>
            </a:r>
          </a:p>
        </p:txBody>
      </p:sp>
      <p:sp>
        <p:nvSpPr>
          <p:cNvPr id="131075" name="Rectangle 3"/>
          <p:cNvSpPr>
            <a:spLocks noGrp="1" noChangeArrowheads="1"/>
          </p:cNvSpPr>
          <p:nvPr>
            <p:ph type="body" idx="1"/>
          </p:nvPr>
        </p:nvSpPr>
        <p:spPr>
          <a:xfrm>
            <a:off x="533400" y="1981200"/>
            <a:ext cx="7929563" cy="3883025"/>
          </a:xfrm>
        </p:spPr>
        <p:txBody>
          <a:bodyPr/>
          <a:lstStyle/>
          <a:p>
            <a:pPr>
              <a:lnSpc>
                <a:spcPct val="90000"/>
              </a:lnSpc>
            </a:pPr>
            <a:r>
              <a:rPr lang="en-US" sz="1400"/>
              <a:t>Twenty Companies – Percent Coverage</a:t>
            </a:r>
          </a:p>
          <a:p>
            <a:pPr lvl="1">
              <a:lnSpc>
                <a:spcPct val="90000"/>
              </a:lnSpc>
            </a:pPr>
            <a:r>
              <a:rPr lang="en-US" sz="1400"/>
              <a:t>Ten 100%</a:t>
            </a:r>
          </a:p>
          <a:p>
            <a:pPr lvl="1">
              <a:lnSpc>
                <a:spcPct val="90000"/>
              </a:lnSpc>
            </a:pPr>
            <a:r>
              <a:rPr lang="en-US" sz="1400"/>
              <a:t>Two 99%</a:t>
            </a:r>
          </a:p>
          <a:p>
            <a:pPr lvl="1">
              <a:lnSpc>
                <a:spcPct val="90000"/>
              </a:lnSpc>
            </a:pPr>
            <a:r>
              <a:rPr lang="en-US" sz="1400"/>
              <a:t>Four 90-98%</a:t>
            </a:r>
          </a:p>
          <a:p>
            <a:pPr lvl="1">
              <a:lnSpc>
                <a:spcPct val="90000"/>
              </a:lnSpc>
            </a:pPr>
            <a:r>
              <a:rPr lang="en-US" sz="1400"/>
              <a:t>Three 80-89%</a:t>
            </a:r>
          </a:p>
          <a:p>
            <a:pPr lvl="1">
              <a:lnSpc>
                <a:spcPct val="90000"/>
              </a:lnSpc>
            </a:pPr>
            <a:r>
              <a:rPr lang="en-US" sz="1400"/>
              <a:t>One &lt;80% (will be at 80% by EOY)</a:t>
            </a:r>
          </a:p>
          <a:p>
            <a:pPr lvl="1">
              <a:lnSpc>
                <a:spcPct val="90000"/>
              </a:lnSpc>
            </a:pPr>
            <a:endParaRPr lang="en-US" sz="1400"/>
          </a:p>
          <a:p>
            <a:pPr>
              <a:lnSpc>
                <a:spcPct val="90000"/>
              </a:lnSpc>
            </a:pPr>
            <a:r>
              <a:rPr lang="en-US" sz="1400"/>
              <a:t>Common speed 10 M down/786 K up or better (10 companies)</a:t>
            </a:r>
          </a:p>
          <a:p>
            <a:pPr>
              <a:lnSpc>
                <a:spcPct val="90000"/>
              </a:lnSpc>
              <a:buFont typeface="Wingdings" pitchFamily="2" charset="2"/>
              <a:buNone/>
            </a:pPr>
            <a:endParaRPr lang="en-US" sz="1400"/>
          </a:p>
          <a:p>
            <a:pPr>
              <a:lnSpc>
                <a:spcPct val="90000"/>
              </a:lnSpc>
              <a:buFont typeface="Wingdings" pitchFamily="2" charset="2"/>
              <a:buNone/>
            </a:pPr>
            <a:r>
              <a:rPr lang="en-US" sz="1400"/>
              <a:t>	Note:  10 M down/786 K up is not generally available to 100% of the customers in an exchange.  Common availability is 50-70% of customers.  Often 1.5/512 is available in remaining area of the exchange (speed availability varies considerably by company).  Lowest top speed currently offered by a company is 756/384.</a:t>
            </a:r>
          </a:p>
          <a:p>
            <a:pPr>
              <a:lnSpc>
                <a:spcPct val="90000"/>
              </a:lnSpc>
              <a:buFont typeface="Wingdings" pitchFamily="2" charset="2"/>
              <a:buNone/>
            </a:pPr>
            <a:endParaRPr lang="en-US" sz="1400"/>
          </a:p>
          <a:p>
            <a:pPr>
              <a:lnSpc>
                <a:spcPct val="90000"/>
              </a:lnSpc>
            </a:pPr>
            <a:r>
              <a:rPr lang="en-US" sz="1400"/>
              <a:t>Middle Mile costs and availability limits speeds for many companies.  To improve speeds, Middle Mile costs need to be supported.</a:t>
            </a:r>
          </a:p>
          <a:p>
            <a:pPr>
              <a:lnSpc>
                <a:spcPct val="90000"/>
              </a:lnSpc>
              <a:buFont typeface="Wingdings" pitchFamily="2" charset="2"/>
              <a:buNone/>
            </a:pPr>
            <a:endParaRPr lang="en-US" sz="1400"/>
          </a:p>
          <a:p>
            <a:pPr>
              <a:lnSpc>
                <a:spcPct val="90000"/>
              </a:lnSpc>
            </a:pPr>
            <a:r>
              <a:rPr lang="en-US" sz="1400"/>
              <a:t>The network cannot be advanced, or even maintained, without support.  The level of coverage described above will disappear without an adequate level of support for ongoing maintenance and operation.</a:t>
            </a:r>
          </a:p>
          <a:p>
            <a:pPr>
              <a:lnSpc>
                <a:spcPct val="90000"/>
              </a:lnSpc>
              <a:buFont typeface="Wingdings" pitchFamily="2" charset="2"/>
              <a:buNone/>
            </a:pPr>
            <a:endParaRPr lang="en-US" sz="1400"/>
          </a:p>
          <a:p>
            <a:pPr lvl="1">
              <a:lnSpc>
                <a:spcPct val="90000"/>
              </a:lnSpc>
              <a:buFont typeface="Wingdings" pitchFamily="2" charset="2"/>
              <a:buNone/>
            </a:pPr>
            <a:endParaRPr lang="en-US"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z="5400"/>
              <a:t>THE PROBLEM:</a:t>
            </a:r>
          </a:p>
        </p:txBody>
      </p:sp>
      <p:sp>
        <p:nvSpPr>
          <p:cNvPr id="58371" name="Rectangle 3"/>
          <p:cNvSpPr>
            <a:spLocks noGrp="1" noChangeArrowheads="1"/>
          </p:cNvSpPr>
          <p:nvPr>
            <p:ph type="body" idx="1"/>
          </p:nvPr>
        </p:nvSpPr>
        <p:spPr/>
        <p:txBody>
          <a:bodyPr/>
          <a:lstStyle/>
          <a:p>
            <a:pPr algn="ctr">
              <a:buFont typeface="Wingdings" pitchFamily="2" charset="2"/>
              <a:buNone/>
            </a:pPr>
            <a:r>
              <a:rPr lang="en-US" sz="4000"/>
              <a:t>How to Advance and Preserve the Network in an Era of Declining Revenues and Changing Federal Universal Service so Rural Washington has Adequate Broadband Service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4294967295"/>
          </p:nvPr>
        </p:nvSpPr>
        <p:spPr>
          <a:xfrm>
            <a:off x="304800" y="685800"/>
            <a:ext cx="8229600" cy="4530725"/>
          </a:xfrm>
        </p:spPr>
        <p:txBody>
          <a:bodyPr/>
          <a:lstStyle/>
          <a:p>
            <a:pPr algn="ctr">
              <a:lnSpc>
                <a:spcPct val="90000"/>
              </a:lnSpc>
              <a:buFont typeface="Wingdings" pitchFamily="2" charset="2"/>
              <a:buNone/>
            </a:pPr>
            <a:r>
              <a:rPr lang="en-US" sz="4000"/>
              <a:t>“In rural America USF and ICC represent a significant portion of revenues for some of the smallest carriers – i.e., 60% or more of their regulated revenue.”</a:t>
            </a:r>
          </a:p>
          <a:p>
            <a:pPr algn="ctr">
              <a:lnSpc>
                <a:spcPct val="90000"/>
              </a:lnSpc>
              <a:buFont typeface="Wingdings" pitchFamily="2" charset="2"/>
              <a:buNone/>
            </a:pPr>
            <a:endParaRPr lang="en-US" sz="4000"/>
          </a:p>
          <a:p>
            <a:pPr algn="ctr">
              <a:lnSpc>
                <a:spcPct val="90000"/>
              </a:lnSpc>
              <a:buFont typeface="Wingdings" pitchFamily="2" charset="2"/>
              <a:buNone/>
            </a:pPr>
            <a:endParaRPr lang="en-US"/>
          </a:p>
          <a:p>
            <a:pPr algn="ctr">
              <a:lnSpc>
                <a:spcPct val="90000"/>
              </a:lnSpc>
              <a:buFont typeface="Wingdings" pitchFamily="2" charset="2"/>
              <a:buNone/>
            </a:pPr>
            <a:r>
              <a:rPr lang="en-US" sz="2400"/>
              <a:t>National Broadband Plan at p. 140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4" name="Rectangle 6"/>
          <p:cNvSpPr>
            <a:spLocks noGrp="1" noChangeArrowheads="1"/>
          </p:cNvSpPr>
          <p:nvPr>
            <p:ph type="title"/>
          </p:nvPr>
        </p:nvSpPr>
        <p:spPr/>
        <p:txBody>
          <a:bodyPr/>
          <a:lstStyle/>
          <a:p>
            <a:r>
              <a:rPr lang="en-US" sz="2000"/>
              <a:t>WITA Member Companies</a:t>
            </a:r>
            <a:br>
              <a:rPr lang="en-US" sz="2000"/>
            </a:br>
            <a:r>
              <a:rPr lang="en-US" sz="2000"/>
              <a:t>Percent Total Regulated Telecommunication Revenue From ICC/USF</a:t>
            </a:r>
            <a:br>
              <a:rPr lang="en-US" sz="2000"/>
            </a:br>
            <a:r>
              <a:rPr lang="en-US" sz="2000"/>
              <a:t>(Company Average – 65%)</a:t>
            </a:r>
          </a:p>
        </p:txBody>
      </p:sp>
      <p:graphicFrame>
        <p:nvGraphicFramePr>
          <p:cNvPr id="119817" name="Object 9"/>
          <p:cNvGraphicFramePr>
            <a:graphicFrameLocks noChangeAspect="1"/>
          </p:cNvGraphicFramePr>
          <p:nvPr>
            <p:ph idx="1"/>
          </p:nvPr>
        </p:nvGraphicFramePr>
        <p:xfrm>
          <a:off x="457200" y="914400"/>
          <a:ext cx="8229600" cy="5410200"/>
        </p:xfrm>
        <a:graphic>
          <a:graphicData uri="http://schemas.openxmlformats.org/presentationml/2006/ole">
            <p:oleObj spid="_x0000_s119817" name="Chart" r:id="rId3" imgW="7010490" imgH="3781350" progId="Excel.Chart.8">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4294967295"/>
          </p:nvPr>
        </p:nvSpPr>
        <p:spPr/>
        <p:txBody>
          <a:bodyPr/>
          <a:lstStyle/>
          <a:p>
            <a:pPr algn="ctr">
              <a:buFont typeface="Wingdings" pitchFamily="2" charset="2"/>
              <a:buNone/>
            </a:pPr>
            <a:r>
              <a:rPr lang="en-US" sz="4400"/>
              <a:t>The FCC reports that between 2000 and 2008, there was a 56% drop in minutes of use for incumbent carriers.</a:t>
            </a:r>
          </a:p>
          <a:p>
            <a:pPr algn="ctr">
              <a:buFont typeface="Wingdings" pitchFamily="2" charset="2"/>
              <a:buNone/>
            </a:pPr>
            <a:endParaRPr lang="en-US" sz="2800"/>
          </a:p>
          <a:p>
            <a:pPr algn="ctr">
              <a:buFont typeface="Wingdings" pitchFamily="2" charset="2"/>
              <a:buNone/>
            </a:pPr>
            <a:endParaRPr lang="en-US" sz="2800"/>
          </a:p>
          <a:p>
            <a:pPr algn="ctr">
              <a:buFont typeface="Wingdings" pitchFamily="2" charset="2"/>
              <a:buNone/>
            </a:pPr>
            <a:r>
              <a:rPr lang="en-US" sz="2400"/>
              <a:t>National Broadband Plan at p. 141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83" name="Rectangle 23"/>
          <p:cNvSpPr>
            <a:spLocks noGrp="1" noChangeArrowheads="1"/>
          </p:cNvSpPr>
          <p:nvPr>
            <p:ph type="title"/>
          </p:nvPr>
        </p:nvSpPr>
        <p:spPr/>
        <p:txBody>
          <a:bodyPr/>
          <a:lstStyle/>
          <a:p>
            <a:r>
              <a:rPr lang="en-US" sz="2400"/>
              <a:t>WECA Member Companies</a:t>
            </a:r>
            <a:br>
              <a:rPr lang="en-US" sz="2400"/>
            </a:br>
            <a:r>
              <a:rPr lang="en-US" sz="2400"/>
              <a:t>Percentage Intrastate Access Minute Loss</a:t>
            </a:r>
            <a:br>
              <a:rPr lang="en-US" sz="2400"/>
            </a:br>
            <a:r>
              <a:rPr lang="en-US" sz="2400"/>
              <a:t>Terminating Minutes (2004-2009)</a:t>
            </a:r>
            <a:br>
              <a:rPr lang="en-US" sz="2400"/>
            </a:br>
            <a:r>
              <a:rPr lang="en-US" sz="2400"/>
              <a:t>Average (All Companies):  48%</a:t>
            </a:r>
          </a:p>
        </p:txBody>
      </p:sp>
      <p:graphicFrame>
        <p:nvGraphicFramePr>
          <p:cNvPr id="66598" name="Object 38"/>
          <p:cNvGraphicFramePr>
            <a:graphicFrameLocks noChangeAspect="1"/>
          </p:cNvGraphicFramePr>
          <p:nvPr>
            <p:ph idx="1"/>
          </p:nvPr>
        </p:nvGraphicFramePr>
        <p:xfrm>
          <a:off x="457200" y="762000"/>
          <a:ext cx="8229600" cy="5486400"/>
        </p:xfrm>
        <a:graphic>
          <a:graphicData uri="http://schemas.openxmlformats.org/presentationml/2006/ole">
            <p:oleObj spid="_x0000_s66598" name="Chart" r:id="rId3" imgW="7010490" imgH="3781350" progId="Excel.Chart.8">
              <p:embed/>
            </p:oleObj>
          </a:graphicData>
        </a:graphic>
      </p:graphicFrame>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Document</DocumentSetType>
    <IsConfidential xmlns="dc463f71-b30c-4ab2-9473-d307f9d35888">false</IsConfidential>
    <AgendaOrder xmlns="dc463f71-b30c-4ab2-9473-d307f9d35888">false</AgendaOrder>
    <CaseType xmlns="dc463f71-b30c-4ab2-9473-d307f9d35888">Staff Investigation</CaseType>
    <IndustryCode xmlns="dc463f71-b30c-4ab2-9473-d307f9d35888">170</IndustryCode>
    <CaseStatus xmlns="dc463f71-b30c-4ab2-9473-d307f9d35888">Closed</CaseStatus>
    <OpenedDate xmlns="dc463f71-b30c-4ab2-9473-d307f9d35888">2010-04-07T07:00:00+00:00</OpenedDate>
    <Date1 xmlns="dc463f71-b30c-4ab2-9473-d307f9d35888">2010-05-05T07:00:00+00:00</Date1>
    <IsDocumentOrder xmlns="dc463f71-b30c-4ab2-9473-d307f9d35888" xsi:nil="true"/>
    <IsHighlyConfidential xmlns="dc463f71-b30c-4ab2-9473-d307f9d35888">false</IsHighlyConfidential>
    <CaseCompanyNames xmlns="dc463f71-b30c-4ab2-9473-d307f9d35888" xsi:nil="true"/>
    <DocketNumber xmlns="dc463f71-b30c-4ab2-9473-d307f9d35888">100562</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2.xml><?xml version="1.0" encoding="utf-8"?>
<?mso-contentType ?>
<SharedContentType xmlns="Microsoft.SharePoint.Taxonomy.ContentTypeSync" SourceId="015f1b76-b32e-440f-80a7-f0ca4d8a872c" ContentTypeId="0x0101006E56B4D1795A2E4DB2F0B01679ED314A" PreviousValue="tru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BACFB75134C8974E85C00FB4D29BB1AC" ma:contentTypeVersion="131" ma:contentTypeDescription="" ma:contentTypeScope="" ma:versionID="b7b9907a3537b18e4795b786a84ba1e1">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7E5CF9-9FD8-4C68-A4DF-06827C43E5C9}"/>
</file>

<file path=customXml/itemProps2.xml><?xml version="1.0" encoding="utf-8"?>
<ds:datastoreItem xmlns:ds="http://schemas.openxmlformats.org/officeDocument/2006/customXml" ds:itemID="{C435DDCA-C43D-4F66-92FA-2E451B7122C7}"/>
</file>

<file path=customXml/itemProps3.xml><?xml version="1.0" encoding="utf-8"?>
<ds:datastoreItem xmlns:ds="http://schemas.openxmlformats.org/officeDocument/2006/customXml" ds:itemID="{572E0DE4-7A4C-4B05-99DB-DCCF75EAA0D7}"/>
</file>

<file path=customXml/itemProps4.xml><?xml version="1.0" encoding="utf-8"?>
<ds:datastoreItem xmlns:ds="http://schemas.openxmlformats.org/officeDocument/2006/customXml" ds:itemID="{020EEA18-7F2A-4A50-9BFC-808A2A8A97F6}"/>
</file>

<file path=docProps/app.xml><?xml version="1.0" encoding="utf-8"?>
<Properties xmlns="http://schemas.openxmlformats.org/officeDocument/2006/extended-properties" xmlns:vt="http://schemas.openxmlformats.org/officeDocument/2006/docPropsVTypes">
  <Template>Pixel</Template>
  <TotalTime>861</TotalTime>
  <Words>705</Words>
  <Application>Microsoft Office PowerPoint</Application>
  <PresentationFormat>On-screen Show (4:3)</PresentationFormat>
  <Paragraphs>184</Paragraphs>
  <Slides>15</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Times New Roman</vt:lpstr>
      <vt:lpstr>Wingdings</vt:lpstr>
      <vt:lpstr>Arial Black</vt:lpstr>
      <vt:lpstr>Tahoma</vt:lpstr>
      <vt:lpstr>Pixel</vt:lpstr>
      <vt:lpstr>Microsoft Office Excel Chart</vt:lpstr>
      <vt:lpstr>THE TELECOMMUNICATIONS NETWORK</vt:lpstr>
      <vt:lpstr>Slide 2</vt:lpstr>
      <vt:lpstr>Slide 3</vt:lpstr>
      <vt:lpstr>WITA MEMBER COMPANIES BROADBAND COVERAGE</vt:lpstr>
      <vt:lpstr>THE PROBLEM:</vt:lpstr>
      <vt:lpstr>Slide 6</vt:lpstr>
      <vt:lpstr>WITA Member Companies Percent Total Regulated Telecommunication Revenue From ICC/USF (Company Average – 65%)</vt:lpstr>
      <vt:lpstr>Slide 8</vt:lpstr>
      <vt:lpstr>WECA Member Companies Percentage Intrastate Access Minute Loss Terminating Minutes (2004-2009) Average (All Companies):  48%</vt:lpstr>
      <vt:lpstr>WECA Member Companies Percentage Intrastate Access Minute Loss Total Minutes (2004-2009) Average (All Companies):  42%</vt:lpstr>
      <vt:lpstr>Slide 11</vt:lpstr>
      <vt:lpstr>WITA Member Companies Frozen Per Line ICLS (IAS)</vt:lpstr>
      <vt:lpstr>WASHINGTON ILEC LOOP LOSS (2005-2010)</vt:lpstr>
      <vt:lpstr>WITA Member Companies Amount Per Loop Per Month to Transition to Access Rates</vt:lpstr>
      <vt:lpstr>THE SOLUTION:  LEGISLATION</vt:lpstr>
    </vt:vector>
  </TitlesOfParts>
  <Company>Law of Office of Richard A. Finnigan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TELECOMMUNICATIONS NETWORK</dc:title>
  <dc:creator>Kathy McCrary</dc:creator>
  <cp:lastModifiedBy>NMoen</cp:lastModifiedBy>
  <cp:revision>21</cp:revision>
  <dcterms:created xsi:type="dcterms:W3CDTF">2010-04-15T21:34:28Z</dcterms:created>
  <dcterms:modified xsi:type="dcterms:W3CDTF">2010-05-05T15:53:21Z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0x0101006E56B4D1795A2E4DB2F0B01679ED314A00BACFB75134C8974E85C00FB4D29BB1AC</vt:lpwstr>
  </property>
  <property fmtid="{D5CDD505-2E9C-101B-9397-08002B2CF9AE}" pid="3" name="_docset_NoMedatataSyncRequired">
    <vt:lpwstr>False</vt:lpwstr>
  </property>
</Properties>
</file>