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8.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2.xml" ContentType="application/vnd.openxmlformats-officedocument.themeOverrid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1.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authors.xml" ContentType="application/vnd.ms-powerpoint.auth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drawing10.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4.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colors10.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35"/>
  </p:notesMasterIdLst>
  <p:sldIdLst>
    <p:sldId id="291" r:id="rId6"/>
    <p:sldId id="271" r:id="rId7"/>
    <p:sldId id="1009" r:id="rId8"/>
    <p:sldId id="283" r:id="rId9"/>
    <p:sldId id="1430" r:id="rId10"/>
    <p:sldId id="281" r:id="rId11"/>
    <p:sldId id="1445" r:id="rId12"/>
    <p:sldId id="258" r:id="rId13"/>
    <p:sldId id="1447" r:id="rId14"/>
    <p:sldId id="1439" r:id="rId15"/>
    <p:sldId id="1449" r:id="rId16"/>
    <p:sldId id="261" r:id="rId17"/>
    <p:sldId id="284" r:id="rId18"/>
    <p:sldId id="287" r:id="rId19"/>
    <p:sldId id="1450" r:id="rId20"/>
    <p:sldId id="1440" r:id="rId21"/>
    <p:sldId id="1427" r:id="rId22"/>
    <p:sldId id="1428" r:id="rId23"/>
    <p:sldId id="1429" r:id="rId24"/>
    <p:sldId id="1432" r:id="rId25"/>
    <p:sldId id="1433" r:id="rId26"/>
    <p:sldId id="1436" r:id="rId27"/>
    <p:sldId id="1434" r:id="rId28"/>
    <p:sldId id="1388" r:id="rId29"/>
    <p:sldId id="1451" r:id="rId30"/>
    <p:sldId id="1426" r:id="rId31"/>
    <p:sldId id="1370" r:id="rId32"/>
    <p:sldId id="1371" r:id="rId33"/>
    <p:sldId id="137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97B06B-B95A-4436-B86D-9BD6D510FDF7}">
          <p14:sldIdLst>
            <p14:sldId id="291"/>
            <p14:sldId id="271"/>
            <p14:sldId id="1009"/>
          </p14:sldIdLst>
        </p14:section>
        <p14:section name="ISP rulemaking updates" id="{D5665595-D4E5-4CA9-A217-CBAEDC89D2D8}">
          <p14:sldIdLst>
            <p14:sldId id="283"/>
            <p14:sldId id="1430"/>
          </p14:sldIdLst>
        </p14:section>
        <p14:section name="Staff Cost Test Overview" id="{19E4129D-AEB5-4F0A-A0B6-D1A20280007C}">
          <p14:sldIdLst>
            <p14:sldId id="281"/>
            <p14:sldId id="1445"/>
            <p14:sldId id="258"/>
            <p14:sldId id="1447"/>
            <p14:sldId id="1439"/>
            <p14:sldId id="1449"/>
            <p14:sldId id="261"/>
            <p14:sldId id="284"/>
            <p14:sldId id="287"/>
          </p14:sldIdLst>
        </p14:section>
        <p14:section name="Draft Rules Discussion" id="{ED1258EC-E59C-48C8-BE2B-CE77DCD48375}">
          <p14:sldIdLst>
            <p14:sldId id="1450"/>
            <p14:sldId id="1440"/>
            <p14:sldId id="1427"/>
            <p14:sldId id="1428"/>
            <p14:sldId id="1429"/>
            <p14:sldId id="1432"/>
            <p14:sldId id="1433"/>
            <p14:sldId id="1436"/>
            <p14:sldId id="1434"/>
          </p14:sldIdLst>
        </p14:section>
        <p14:section name="Next Steps" id="{9AC57A47-A434-4E3B-9CF6-2294C421B2F2}">
          <p14:sldIdLst>
            <p14:sldId id="1388"/>
            <p14:sldId id="1451"/>
          </p14:sldIdLst>
        </p14:section>
        <p14:section name="Appendix" id="{11143C40-7363-4EBE-8C92-76C3919D6606}">
          <p14:sldIdLst>
            <p14:sldId id="1426"/>
            <p14:sldId id="1370"/>
            <p14:sldId id="1371"/>
            <p14:sldId id="137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2DF607-8F2E-6B7B-5154-13162A1EAEEB}" name="Nightingale, Joel (UTC)" initials="NJ" userId="S::joel.nightingale@utc.wa.gov::e155a04b-15be-4595-a98e-8197509ff3e1" providerId="AD"/>
  <p188:author id="{235E3214-2370-21B7-9589-8FA1157EBF18}" name="Courtney Lane" initials="CL" userId="S::clane@synapse-energy.com::9ff488e7-6dae-47ca-a7a9-0b7dba7f5b19" providerId="AD"/>
  <p188:author id="{B85C8672-C710-DED4-DB7E-B3AF39414305}" name="Franks, Wesley (UTC)" initials="F(" userId="S::wesley.franks@utc.wa.gov::aa3ce109-a979-489c-b937-df2d3171762e" providerId="AD"/>
  <p188:author id="{BF5E757B-C400-3170-0454-8329DC72458C}" name="Staff" initials="Staff" userId="Staff" providerId="None"/>
  <p188:author id="{796D5FF2-5809-4536-8663-D6997DF8ACD0}" name="Snyder, Jennifer (UTC)" initials="JES" userId="Snyder, Jennifer (UTC)"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9CCD2"/>
    <a:srgbClr val="83D1D5"/>
    <a:srgbClr val="406247"/>
    <a:srgbClr val="F69463"/>
    <a:srgbClr val="163D20"/>
    <a:srgbClr val="416246"/>
    <a:srgbClr val="D25827"/>
    <a:srgbClr val="37BCC5"/>
    <a:srgbClr val="3BBAC3"/>
    <a:srgbClr val="4164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380740-654D-4664-B72B-4192D7A2ACF7}" v="4511" dt="2025-01-08T18:21:32.764"/>
    <p1510:client id="{7E36D586-5ECC-47FF-B8A2-77A2498A972A}" v="755" dt="2025-01-07T21:44:27.816"/>
    <p1510:client id="{AEFAEEEA-1C0B-578C-7512-FE8B05083F13}" v="15" dt="2025-01-08T15:57:54.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diagrams/_rels/data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svg"/></Relationships>
</file>

<file path=ppt/diagrams/_rels/data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51E0A-EED4-402D-9A99-D6A220C48A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45936D2-05C3-415F-8E05-91CDD6890F03}">
      <dgm:prSet/>
      <dgm:spPr>
        <a:solidFill>
          <a:srgbClr val="F69463"/>
        </a:solidFill>
      </dgm:spPr>
      <dgm:t>
        <a:bodyPr/>
        <a:lstStyle/>
        <a:p>
          <a:pPr>
            <a:defRPr b="1"/>
          </a:pPr>
          <a:r>
            <a:rPr lang="en-US">
              <a:ea typeface="Calibri" panose="020F0502020204030204" pitchFamily="34" charset="0"/>
            </a:rPr>
            <a:t>Update on ISP Rules Timeline</a:t>
          </a:r>
          <a:endParaRPr lang="en-US"/>
        </a:p>
      </dgm:t>
    </dgm:pt>
    <dgm:pt modelId="{B5388CE0-5D5B-40F0-AD8B-6C7C8D00A3B9}" type="parTrans" cxnId="{FF575054-B98E-44FC-B823-B2091C232A28}">
      <dgm:prSet/>
      <dgm:spPr/>
      <dgm:t>
        <a:bodyPr/>
        <a:lstStyle/>
        <a:p>
          <a:endParaRPr lang="en-US"/>
        </a:p>
      </dgm:t>
    </dgm:pt>
    <dgm:pt modelId="{24EA4CEC-3A8F-4DD4-8A93-845FF4744E73}" type="sibTrans" cxnId="{FF575054-B98E-44FC-B823-B2091C232A28}">
      <dgm:prSet/>
      <dgm:spPr/>
      <dgm:t>
        <a:bodyPr/>
        <a:lstStyle/>
        <a:p>
          <a:endParaRPr lang="en-US"/>
        </a:p>
      </dgm:t>
    </dgm:pt>
    <dgm:pt modelId="{CF624D4F-6CED-42BC-8ECE-29033B946CA3}">
      <dgm:prSet custT="1"/>
      <dgm:spPr>
        <a:ln>
          <a:solidFill>
            <a:srgbClr val="F69463"/>
          </a:solidFill>
        </a:ln>
      </dgm:spPr>
      <dgm:t>
        <a:bodyPr/>
        <a:lstStyle/>
        <a:p>
          <a:r>
            <a:rPr lang="en-US" sz="1600"/>
            <a:t>Overview of ISP Rulemaking Timeline</a:t>
          </a:r>
        </a:p>
      </dgm:t>
    </dgm:pt>
    <dgm:pt modelId="{A17F41BC-E97F-4941-9EB0-C46E261E1D95}" type="parTrans" cxnId="{41B785B0-9727-4045-A535-424C24622C73}">
      <dgm:prSet/>
      <dgm:spPr/>
      <dgm:t>
        <a:bodyPr/>
        <a:lstStyle/>
        <a:p>
          <a:endParaRPr lang="en-US"/>
        </a:p>
      </dgm:t>
    </dgm:pt>
    <dgm:pt modelId="{5399E279-634A-4E44-A752-E1747B8A288F}" type="sibTrans" cxnId="{41B785B0-9727-4045-A535-424C24622C73}">
      <dgm:prSet/>
      <dgm:spPr/>
      <dgm:t>
        <a:bodyPr/>
        <a:lstStyle/>
        <a:p>
          <a:endParaRPr lang="en-US"/>
        </a:p>
      </dgm:t>
    </dgm:pt>
    <dgm:pt modelId="{373ECE93-CFDC-420B-A354-E670FEF7BE41}">
      <dgm:prSet/>
      <dgm:spPr>
        <a:solidFill>
          <a:srgbClr val="37BCC5"/>
        </a:solidFill>
      </dgm:spPr>
      <dgm:t>
        <a:bodyPr/>
        <a:lstStyle/>
        <a:p>
          <a:pPr>
            <a:defRPr b="1"/>
          </a:pPr>
          <a:r>
            <a:rPr lang="en-US"/>
            <a:t>Recap on Staff’s View of Cost Test Direction  </a:t>
          </a:r>
        </a:p>
      </dgm:t>
    </dgm:pt>
    <dgm:pt modelId="{B22B807D-69B5-4C33-AD25-F22E3B46DBC2}" type="parTrans" cxnId="{8BF505E7-6DB6-4426-B640-E57A5A5D2487}">
      <dgm:prSet/>
      <dgm:spPr/>
      <dgm:t>
        <a:bodyPr/>
        <a:lstStyle/>
        <a:p>
          <a:endParaRPr lang="en-US"/>
        </a:p>
      </dgm:t>
    </dgm:pt>
    <dgm:pt modelId="{077D1DEB-8B6B-481E-BA55-86F5D537904E}" type="sibTrans" cxnId="{8BF505E7-6DB6-4426-B640-E57A5A5D2487}">
      <dgm:prSet/>
      <dgm:spPr/>
      <dgm:t>
        <a:bodyPr/>
        <a:lstStyle/>
        <a:p>
          <a:endParaRPr lang="en-US"/>
        </a:p>
      </dgm:t>
    </dgm:pt>
    <dgm:pt modelId="{03503C1C-D7E0-46A8-A906-98361221028F}">
      <dgm:prSet custT="1"/>
      <dgm:spPr>
        <a:ln>
          <a:solidFill>
            <a:srgbClr val="37BCC5"/>
          </a:solidFill>
        </a:ln>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Application</a:t>
          </a:r>
          <a:r>
            <a:rPr lang="en-US" sz="1600" kern="1200"/>
            <a:t> of the cost test in the context of the ISP process</a:t>
          </a:r>
          <a:endParaRPr lang="en-US" sz="1600" kern="1200">
            <a:solidFill>
              <a:prstClr val="black">
                <a:hueOff val="0"/>
                <a:satOff val="0"/>
                <a:lumOff val="0"/>
                <a:alphaOff val="0"/>
              </a:prstClr>
            </a:solidFill>
            <a:latin typeface="+mn-lt"/>
            <a:ea typeface="+mn-ea"/>
            <a:cs typeface="+mn-cs"/>
          </a:endParaRPr>
        </a:p>
      </dgm:t>
    </dgm:pt>
    <dgm:pt modelId="{90C4E71F-2B3C-417A-A6AE-90CC58F5D0F2}" type="parTrans" cxnId="{BB9A28BC-9964-4885-A1DE-DD7ED6137D56}">
      <dgm:prSet/>
      <dgm:spPr/>
      <dgm:t>
        <a:bodyPr/>
        <a:lstStyle/>
        <a:p>
          <a:endParaRPr lang="en-US"/>
        </a:p>
      </dgm:t>
    </dgm:pt>
    <dgm:pt modelId="{D7115ACC-8FE5-44F9-939F-5ECB604A70B9}" type="sibTrans" cxnId="{BB9A28BC-9964-4885-A1DE-DD7ED6137D56}">
      <dgm:prSet/>
      <dgm:spPr/>
      <dgm:t>
        <a:bodyPr/>
        <a:lstStyle/>
        <a:p>
          <a:endParaRPr lang="en-US"/>
        </a:p>
      </dgm:t>
    </dgm:pt>
    <dgm:pt modelId="{F2D8567B-DFC9-4E0B-B9BA-5B93803A7E9B}">
      <dgm:prSet/>
      <dgm:spPr>
        <a:solidFill>
          <a:srgbClr val="416448"/>
        </a:solidFill>
      </dgm:spPr>
      <dgm:t>
        <a:bodyPr/>
        <a:lstStyle/>
        <a:p>
          <a:pPr>
            <a:defRPr b="1"/>
          </a:pPr>
          <a:r>
            <a:rPr lang="en-US"/>
            <a:t>Discussion on Draft Cost Test Rules</a:t>
          </a:r>
        </a:p>
      </dgm:t>
    </dgm:pt>
    <dgm:pt modelId="{3E03D929-9F3F-4E76-B39D-EC87C7C0CFC4}" type="parTrans" cxnId="{7AE06761-10B1-43A7-BB03-CD276CF9AF0C}">
      <dgm:prSet/>
      <dgm:spPr/>
      <dgm:t>
        <a:bodyPr/>
        <a:lstStyle/>
        <a:p>
          <a:endParaRPr lang="en-US"/>
        </a:p>
      </dgm:t>
    </dgm:pt>
    <dgm:pt modelId="{1A3D9058-B68F-4A6C-9BF7-B64692C2CA82}" type="sibTrans" cxnId="{7AE06761-10B1-43A7-BB03-CD276CF9AF0C}">
      <dgm:prSet/>
      <dgm:spPr/>
      <dgm:t>
        <a:bodyPr/>
        <a:lstStyle/>
        <a:p>
          <a:endParaRPr lang="en-US"/>
        </a:p>
      </dgm:t>
    </dgm:pt>
    <dgm:pt modelId="{1E2BE7A5-711E-490A-B18C-9F70E77DD06F}">
      <dgm:prSet custT="1"/>
      <dgm:spPr>
        <a:ln>
          <a:solidFill>
            <a:srgbClr val="416448"/>
          </a:solidFill>
        </a:ln>
      </dgm:spPr>
      <dgm:t>
        <a:bodyPr/>
        <a:lstStyle/>
        <a:p>
          <a:r>
            <a:rPr lang="en-US" sz="1600"/>
            <a:t>Overview of draft cost test rules</a:t>
          </a:r>
        </a:p>
      </dgm:t>
    </dgm:pt>
    <dgm:pt modelId="{1F81ECE4-7ED9-46D2-BB00-71E7FD2125C3}" type="parTrans" cxnId="{7CD44945-4D8F-4674-938D-1E737F966361}">
      <dgm:prSet/>
      <dgm:spPr/>
      <dgm:t>
        <a:bodyPr/>
        <a:lstStyle/>
        <a:p>
          <a:endParaRPr lang="en-US"/>
        </a:p>
      </dgm:t>
    </dgm:pt>
    <dgm:pt modelId="{BD3C0788-6A9C-4C4D-A13B-EC441B4D0148}" type="sibTrans" cxnId="{7CD44945-4D8F-4674-938D-1E737F966361}">
      <dgm:prSet/>
      <dgm:spPr/>
      <dgm:t>
        <a:bodyPr/>
        <a:lstStyle/>
        <a:p>
          <a:endParaRPr lang="en-US"/>
        </a:p>
      </dgm:t>
    </dgm:pt>
    <dgm:pt modelId="{E0574810-84B6-4F8F-BD95-1A4B32AAC4D9}">
      <dgm:prSet/>
      <dgm:spPr>
        <a:solidFill>
          <a:srgbClr val="D35B29"/>
        </a:solidFill>
      </dgm:spPr>
      <dgm:t>
        <a:bodyPr/>
        <a:lstStyle/>
        <a:p>
          <a:pPr>
            <a:defRPr b="1"/>
          </a:pPr>
          <a:r>
            <a:rPr lang="en-US"/>
            <a:t>Next Steps</a:t>
          </a:r>
        </a:p>
      </dgm:t>
    </dgm:pt>
    <dgm:pt modelId="{810409EB-4BAD-4F28-B262-9BFF86717E14}" type="parTrans" cxnId="{2E9B59D9-0966-4C11-B5AB-A12E69928694}">
      <dgm:prSet/>
      <dgm:spPr/>
      <dgm:t>
        <a:bodyPr/>
        <a:lstStyle/>
        <a:p>
          <a:endParaRPr lang="en-US"/>
        </a:p>
      </dgm:t>
    </dgm:pt>
    <dgm:pt modelId="{53AF1789-C231-4879-BB28-1521A57C55FD}" type="sibTrans" cxnId="{2E9B59D9-0966-4C11-B5AB-A12E69928694}">
      <dgm:prSet/>
      <dgm:spPr/>
      <dgm:t>
        <a:bodyPr/>
        <a:lstStyle/>
        <a:p>
          <a:endParaRPr lang="en-US"/>
        </a:p>
      </dgm:t>
    </dgm:pt>
    <dgm:pt modelId="{720EC0D9-004C-4874-A40B-691B483FE481}">
      <dgm:prSet custT="1"/>
      <dgm:spPr>
        <a:ln>
          <a:solidFill>
            <a:srgbClr val="D35B29"/>
          </a:solidFill>
        </a:ln>
      </dgm:spPr>
      <dgm:t>
        <a:bodyPr/>
        <a:lstStyle/>
        <a:p>
          <a:r>
            <a:rPr lang="en-US" sz="1600"/>
            <a:t>Draft Cost Test Rules comments due for Staff review on January 14, 2025</a:t>
          </a:r>
        </a:p>
      </dgm:t>
    </dgm:pt>
    <dgm:pt modelId="{24F8B46B-EB03-4CA7-B027-A81498F55678}" type="parTrans" cxnId="{4EC2DF97-0954-4BEB-AFB9-5C8157CB0F8D}">
      <dgm:prSet/>
      <dgm:spPr/>
      <dgm:t>
        <a:bodyPr/>
        <a:lstStyle/>
        <a:p>
          <a:endParaRPr lang="en-US"/>
        </a:p>
      </dgm:t>
    </dgm:pt>
    <dgm:pt modelId="{34A5D5AA-554B-4040-8A2C-00E6EA9B99C6}" type="sibTrans" cxnId="{4EC2DF97-0954-4BEB-AFB9-5C8157CB0F8D}">
      <dgm:prSet/>
      <dgm:spPr/>
      <dgm:t>
        <a:bodyPr/>
        <a:lstStyle/>
        <a:p>
          <a:endParaRPr lang="en-US"/>
        </a:p>
      </dgm:t>
    </dgm:pt>
    <dgm:pt modelId="{A25D1E5D-5E30-440E-984F-15F1776A2148}">
      <dgm:prSet custT="1"/>
      <dgm:spPr>
        <a:ln>
          <a:solidFill>
            <a:srgbClr val="F69463"/>
          </a:solidFill>
        </a:ln>
      </dgm:spPr>
      <dgm:t>
        <a:bodyPr/>
        <a:lstStyle/>
        <a:p>
          <a:r>
            <a:rPr lang="en-US" sz="1600"/>
            <a:t>Q &amp; A</a:t>
          </a:r>
        </a:p>
      </dgm:t>
    </dgm:pt>
    <dgm:pt modelId="{A3E5C861-6C54-4282-BECF-9DB11B2A68F8}" type="parTrans" cxnId="{91B23E26-F867-4AB4-9EB0-992F27DBC0DC}">
      <dgm:prSet/>
      <dgm:spPr/>
      <dgm:t>
        <a:bodyPr/>
        <a:lstStyle/>
        <a:p>
          <a:endParaRPr lang="en-US"/>
        </a:p>
      </dgm:t>
    </dgm:pt>
    <dgm:pt modelId="{4D4372AF-660E-48B5-BD07-855EDF498EC5}" type="sibTrans" cxnId="{91B23E26-F867-4AB4-9EB0-992F27DBC0DC}">
      <dgm:prSet/>
      <dgm:spPr/>
      <dgm:t>
        <a:bodyPr/>
        <a:lstStyle/>
        <a:p>
          <a:endParaRPr lang="en-US"/>
        </a:p>
      </dgm:t>
    </dgm:pt>
    <dgm:pt modelId="{59AD06A4-1FC9-49D6-9C44-6149052B6034}">
      <dgm:prSet custT="1"/>
      <dgm:spPr>
        <a:ln>
          <a:solidFill>
            <a:srgbClr val="416448"/>
          </a:solidFill>
        </a:ln>
      </dgm:spPr>
      <dgm:t>
        <a:bodyPr/>
        <a:lstStyle/>
        <a:p>
          <a:r>
            <a:rPr lang="en-US" sz="1600"/>
            <a:t>Q &amp; A</a:t>
          </a:r>
        </a:p>
      </dgm:t>
    </dgm:pt>
    <dgm:pt modelId="{FBCA3653-8795-49DB-9DA6-C6B27492CCF1}" type="parTrans" cxnId="{034DF021-9B00-42E4-BF88-16072F8D773E}">
      <dgm:prSet/>
      <dgm:spPr/>
      <dgm:t>
        <a:bodyPr/>
        <a:lstStyle/>
        <a:p>
          <a:endParaRPr lang="en-US"/>
        </a:p>
      </dgm:t>
    </dgm:pt>
    <dgm:pt modelId="{D24064B9-9791-45F8-962F-E288B4AE61DB}" type="sibTrans" cxnId="{034DF021-9B00-42E4-BF88-16072F8D773E}">
      <dgm:prSet/>
      <dgm:spPr/>
      <dgm:t>
        <a:bodyPr/>
        <a:lstStyle/>
        <a:p>
          <a:endParaRPr lang="en-US"/>
        </a:p>
      </dgm:t>
    </dgm:pt>
    <dgm:pt modelId="{74C211CD-7885-478C-B6B3-5FF60753A3C1}">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Impacts included in the cost test</a:t>
          </a:r>
        </a:p>
      </dgm:t>
    </dgm:pt>
    <dgm:pt modelId="{A9E6ECB7-9D36-4B3D-ACFB-9FA8532FDBB0}" type="parTrans" cxnId="{BD31E6E6-B86B-40C9-8D36-054458A81236}">
      <dgm:prSet/>
      <dgm:spPr/>
      <dgm:t>
        <a:bodyPr/>
        <a:lstStyle/>
        <a:p>
          <a:endParaRPr lang="en-US"/>
        </a:p>
      </dgm:t>
    </dgm:pt>
    <dgm:pt modelId="{FB4AF764-F0EF-45DC-ACAB-8A7E64F4B4CB}" type="sibTrans" cxnId="{BD31E6E6-B86B-40C9-8D36-054458A81236}">
      <dgm:prSet/>
      <dgm:spPr/>
      <dgm:t>
        <a:bodyPr/>
        <a:lstStyle/>
        <a:p>
          <a:endParaRPr lang="en-US"/>
        </a:p>
      </dgm:t>
    </dgm:pt>
    <dgm:pt modelId="{7AC9F598-9BC4-406E-ABB5-9B9CACFE22CE}">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Additional guidance from the Commission</a:t>
          </a:r>
        </a:p>
      </dgm:t>
    </dgm:pt>
    <dgm:pt modelId="{CD37B05F-7FAB-47C4-9089-53FEA29F4003}" type="parTrans" cxnId="{68218CAB-5CBF-4CBB-A38A-1257A8A2AF4E}">
      <dgm:prSet/>
      <dgm:spPr/>
      <dgm:t>
        <a:bodyPr/>
        <a:lstStyle/>
        <a:p>
          <a:endParaRPr lang="en-US"/>
        </a:p>
      </dgm:t>
    </dgm:pt>
    <dgm:pt modelId="{1C27E609-222F-4690-A8C6-E71D32F516A4}" type="sibTrans" cxnId="{68218CAB-5CBF-4CBB-A38A-1257A8A2AF4E}">
      <dgm:prSet/>
      <dgm:spPr/>
      <dgm:t>
        <a:bodyPr/>
        <a:lstStyle/>
        <a:p>
          <a:endParaRPr lang="en-US"/>
        </a:p>
      </dgm:t>
    </dgm:pt>
    <dgm:pt modelId="{68DD0D6C-E26E-404C-AC74-55A424E1D67B}">
      <dgm:prSet custT="1"/>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Q &amp; A</a:t>
          </a:r>
        </a:p>
      </dgm:t>
    </dgm:pt>
    <dgm:pt modelId="{9A87755E-E353-4D2D-8767-9D52A363577A}" type="parTrans" cxnId="{34C960A8-1F97-4606-B9F4-70BA91BBD082}">
      <dgm:prSet/>
      <dgm:spPr/>
      <dgm:t>
        <a:bodyPr/>
        <a:lstStyle/>
        <a:p>
          <a:endParaRPr lang="en-US"/>
        </a:p>
      </dgm:t>
    </dgm:pt>
    <dgm:pt modelId="{AB6F516A-1BE9-4C2A-814C-CB1855A4AC91}" type="sibTrans" cxnId="{34C960A8-1F97-4606-B9F4-70BA91BBD082}">
      <dgm:prSet/>
      <dgm:spPr/>
      <dgm:t>
        <a:bodyPr/>
        <a:lstStyle/>
        <a:p>
          <a:endParaRPr lang="en-US"/>
        </a:p>
      </dgm:t>
    </dgm:pt>
    <dgm:pt modelId="{237A4C79-0773-4657-9396-9A39AF77ECD6}">
      <dgm:prSet custT="1"/>
      <dgm:spPr>
        <a:ln>
          <a:solidFill>
            <a:srgbClr val="416448"/>
          </a:solidFill>
        </a:ln>
      </dgm:spPr>
      <dgm:t>
        <a:bodyPr/>
        <a:lstStyle/>
        <a:p>
          <a:r>
            <a:rPr lang="en-US" sz="1600"/>
            <a:t>Discussion on questions from the Notice</a:t>
          </a:r>
        </a:p>
      </dgm:t>
    </dgm:pt>
    <dgm:pt modelId="{1942A9DA-8F87-4EC0-B25D-04DA9CA1A9E9}" type="parTrans" cxnId="{BD121A51-A531-4C6B-8B92-909148222118}">
      <dgm:prSet/>
      <dgm:spPr/>
      <dgm:t>
        <a:bodyPr/>
        <a:lstStyle/>
        <a:p>
          <a:endParaRPr lang="en-US"/>
        </a:p>
      </dgm:t>
    </dgm:pt>
    <dgm:pt modelId="{E32B75A8-AA96-40F3-AE2E-4AA57BE3A050}" type="sibTrans" cxnId="{BD121A51-A531-4C6B-8B92-909148222118}">
      <dgm:prSet/>
      <dgm:spPr/>
      <dgm:t>
        <a:bodyPr/>
        <a:lstStyle/>
        <a:p>
          <a:endParaRPr lang="en-US"/>
        </a:p>
      </dgm:t>
    </dgm:pt>
    <dgm:pt modelId="{05C93F90-8A78-4CFE-86DB-E3E2A10B9D51}" type="pres">
      <dgm:prSet presAssocID="{DD451E0A-EED4-402D-9A99-D6A220C48A39}" presName="linear" presStyleCnt="0">
        <dgm:presLayoutVars>
          <dgm:dir/>
          <dgm:animLvl val="lvl"/>
          <dgm:resizeHandles val="exact"/>
        </dgm:presLayoutVars>
      </dgm:prSet>
      <dgm:spPr/>
    </dgm:pt>
    <dgm:pt modelId="{8C74B63F-AF04-4B83-82A9-50854A412C3F}" type="pres">
      <dgm:prSet presAssocID="{645936D2-05C3-415F-8E05-91CDD6890F03}" presName="parentLin" presStyleCnt="0"/>
      <dgm:spPr/>
    </dgm:pt>
    <dgm:pt modelId="{6A2664BF-B5D1-43DF-9C52-7641CB61408C}" type="pres">
      <dgm:prSet presAssocID="{645936D2-05C3-415F-8E05-91CDD6890F03}" presName="parentLeftMargin" presStyleLbl="node1" presStyleIdx="0" presStyleCnt="4"/>
      <dgm:spPr/>
    </dgm:pt>
    <dgm:pt modelId="{C634457C-8F7C-4570-92A2-D627A4D64FF4}" type="pres">
      <dgm:prSet presAssocID="{645936D2-05C3-415F-8E05-91CDD6890F03}" presName="parentText" presStyleLbl="node1" presStyleIdx="0" presStyleCnt="4" custScaleX="115121">
        <dgm:presLayoutVars>
          <dgm:chMax val="0"/>
          <dgm:bulletEnabled val="1"/>
        </dgm:presLayoutVars>
      </dgm:prSet>
      <dgm:spPr/>
    </dgm:pt>
    <dgm:pt modelId="{4A89EC5F-1491-4400-BA15-25AE6C1EF9AD}" type="pres">
      <dgm:prSet presAssocID="{645936D2-05C3-415F-8E05-91CDD6890F03}" presName="negativeSpace" presStyleCnt="0"/>
      <dgm:spPr/>
    </dgm:pt>
    <dgm:pt modelId="{3A0797DC-5FB1-487A-999C-154D854B131F}" type="pres">
      <dgm:prSet presAssocID="{645936D2-05C3-415F-8E05-91CDD6890F03}" presName="childText" presStyleLbl="conFgAcc1" presStyleIdx="0" presStyleCnt="4">
        <dgm:presLayoutVars>
          <dgm:bulletEnabled val="1"/>
        </dgm:presLayoutVars>
      </dgm:prSet>
      <dgm:spPr/>
    </dgm:pt>
    <dgm:pt modelId="{DC6D97C1-7ED1-4F0E-9C96-B13019CC0FBE}" type="pres">
      <dgm:prSet presAssocID="{24EA4CEC-3A8F-4DD4-8A93-845FF4744E73}" presName="spaceBetweenRectangles" presStyleCnt="0"/>
      <dgm:spPr/>
    </dgm:pt>
    <dgm:pt modelId="{EC1AC6AA-9640-4BFE-8FA2-64C45E43BC99}" type="pres">
      <dgm:prSet presAssocID="{373ECE93-CFDC-420B-A354-E670FEF7BE41}" presName="parentLin" presStyleCnt="0"/>
      <dgm:spPr/>
    </dgm:pt>
    <dgm:pt modelId="{7E5B1D33-5F5F-474F-A208-3695F6736E1A}" type="pres">
      <dgm:prSet presAssocID="{373ECE93-CFDC-420B-A354-E670FEF7BE41}" presName="parentLeftMargin" presStyleLbl="node1" presStyleIdx="0" presStyleCnt="4"/>
      <dgm:spPr/>
    </dgm:pt>
    <dgm:pt modelId="{1CCD4F3F-E1C1-49B5-8AA1-2421406496D2}" type="pres">
      <dgm:prSet presAssocID="{373ECE93-CFDC-420B-A354-E670FEF7BE41}" presName="parentText" presStyleLbl="node1" presStyleIdx="1" presStyleCnt="4" custScaleX="116133" custScaleY="113933">
        <dgm:presLayoutVars>
          <dgm:chMax val="0"/>
          <dgm:bulletEnabled val="1"/>
        </dgm:presLayoutVars>
      </dgm:prSet>
      <dgm:spPr/>
    </dgm:pt>
    <dgm:pt modelId="{D848C39E-F1BE-49F5-A921-CF2936B2295C}" type="pres">
      <dgm:prSet presAssocID="{373ECE93-CFDC-420B-A354-E670FEF7BE41}" presName="negativeSpace" presStyleCnt="0"/>
      <dgm:spPr/>
    </dgm:pt>
    <dgm:pt modelId="{46B3FD70-D7E0-4043-B820-34F576BDC30A}" type="pres">
      <dgm:prSet presAssocID="{373ECE93-CFDC-420B-A354-E670FEF7BE41}" presName="childText" presStyleLbl="conFgAcc1" presStyleIdx="1" presStyleCnt="4" custLinFactNeighborX="139">
        <dgm:presLayoutVars>
          <dgm:bulletEnabled val="1"/>
        </dgm:presLayoutVars>
      </dgm:prSet>
      <dgm:spPr/>
    </dgm:pt>
    <dgm:pt modelId="{E3CB0FFA-AB81-4B1F-AC60-E1A8752D0F14}" type="pres">
      <dgm:prSet presAssocID="{077D1DEB-8B6B-481E-BA55-86F5D537904E}" presName="spaceBetweenRectangles" presStyleCnt="0"/>
      <dgm:spPr/>
    </dgm:pt>
    <dgm:pt modelId="{3D099FE4-68C3-4B9E-B34A-B9EC068835FC}" type="pres">
      <dgm:prSet presAssocID="{F2D8567B-DFC9-4E0B-B9BA-5B93803A7E9B}" presName="parentLin" presStyleCnt="0"/>
      <dgm:spPr/>
    </dgm:pt>
    <dgm:pt modelId="{806D1C09-D611-481E-9229-F9264FC37762}" type="pres">
      <dgm:prSet presAssocID="{F2D8567B-DFC9-4E0B-B9BA-5B93803A7E9B}" presName="parentLeftMargin" presStyleLbl="node1" presStyleIdx="1" presStyleCnt="4"/>
      <dgm:spPr/>
    </dgm:pt>
    <dgm:pt modelId="{B3070F09-3F9B-480C-BA48-8884BCBE067F}" type="pres">
      <dgm:prSet presAssocID="{F2D8567B-DFC9-4E0B-B9BA-5B93803A7E9B}" presName="parentText" presStyleLbl="node1" presStyleIdx="2" presStyleCnt="4" custScaleX="115640">
        <dgm:presLayoutVars>
          <dgm:chMax val="0"/>
          <dgm:bulletEnabled val="1"/>
        </dgm:presLayoutVars>
      </dgm:prSet>
      <dgm:spPr/>
    </dgm:pt>
    <dgm:pt modelId="{443F4412-8C1E-4CBF-8A8E-BB0A522748BA}" type="pres">
      <dgm:prSet presAssocID="{F2D8567B-DFC9-4E0B-B9BA-5B93803A7E9B}" presName="negativeSpace" presStyleCnt="0"/>
      <dgm:spPr/>
    </dgm:pt>
    <dgm:pt modelId="{170C2AE5-59CA-4AE1-B66A-9FC295F53CDA}" type="pres">
      <dgm:prSet presAssocID="{F2D8567B-DFC9-4E0B-B9BA-5B93803A7E9B}" presName="childText" presStyleLbl="conFgAcc1" presStyleIdx="2" presStyleCnt="4" custLinFactNeighborX="-372">
        <dgm:presLayoutVars>
          <dgm:bulletEnabled val="1"/>
        </dgm:presLayoutVars>
      </dgm:prSet>
      <dgm:spPr/>
    </dgm:pt>
    <dgm:pt modelId="{4E3B726D-7C08-45BF-A889-165DF50E87F2}" type="pres">
      <dgm:prSet presAssocID="{1A3D9058-B68F-4A6C-9BF7-B64692C2CA82}" presName="spaceBetweenRectangles" presStyleCnt="0"/>
      <dgm:spPr/>
    </dgm:pt>
    <dgm:pt modelId="{8CE37BCB-95F3-4830-B423-9247CE03E6B4}" type="pres">
      <dgm:prSet presAssocID="{E0574810-84B6-4F8F-BD95-1A4B32AAC4D9}" presName="parentLin" presStyleCnt="0"/>
      <dgm:spPr/>
    </dgm:pt>
    <dgm:pt modelId="{FA600C2E-6439-4259-9D10-854CC9FBB170}" type="pres">
      <dgm:prSet presAssocID="{E0574810-84B6-4F8F-BD95-1A4B32AAC4D9}" presName="parentLeftMargin" presStyleLbl="node1" presStyleIdx="2" presStyleCnt="4" custScaleX="129823"/>
      <dgm:spPr/>
    </dgm:pt>
    <dgm:pt modelId="{283BAA85-D5E3-4B59-8CF2-15C38BCE665F}" type="pres">
      <dgm:prSet presAssocID="{E0574810-84B6-4F8F-BD95-1A4B32AAC4D9}" presName="parentText" presStyleLbl="node1" presStyleIdx="3" presStyleCnt="4">
        <dgm:presLayoutVars>
          <dgm:chMax val="0"/>
          <dgm:bulletEnabled val="1"/>
        </dgm:presLayoutVars>
      </dgm:prSet>
      <dgm:spPr/>
    </dgm:pt>
    <dgm:pt modelId="{BCE859A0-B3FD-48F3-9234-E941AEE54042}" type="pres">
      <dgm:prSet presAssocID="{E0574810-84B6-4F8F-BD95-1A4B32AAC4D9}" presName="negativeSpace" presStyleCnt="0"/>
      <dgm:spPr/>
    </dgm:pt>
    <dgm:pt modelId="{00F9A42D-7916-4C00-B7F2-6832A3E6C731}" type="pres">
      <dgm:prSet presAssocID="{E0574810-84B6-4F8F-BD95-1A4B32AAC4D9}" presName="childText" presStyleLbl="conFgAcc1" presStyleIdx="3" presStyleCnt="4">
        <dgm:presLayoutVars>
          <dgm:bulletEnabled val="1"/>
        </dgm:presLayoutVars>
      </dgm:prSet>
      <dgm:spPr/>
    </dgm:pt>
  </dgm:ptLst>
  <dgm:cxnLst>
    <dgm:cxn modelId="{EF51C01C-03FC-4AD3-8CB1-D0C0A1321966}" type="presOf" srcId="{720EC0D9-004C-4874-A40B-691B483FE481}" destId="{00F9A42D-7916-4C00-B7F2-6832A3E6C731}" srcOrd="0" destOrd="0" presId="urn:microsoft.com/office/officeart/2005/8/layout/list1"/>
    <dgm:cxn modelId="{034DF021-9B00-42E4-BF88-16072F8D773E}" srcId="{F2D8567B-DFC9-4E0B-B9BA-5B93803A7E9B}" destId="{59AD06A4-1FC9-49D6-9C44-6149052B6034}" srcOrd="2" destOrd="0" parTransId="{FBCA3653-8795-49DB-9DA6-C6B27492CCF1}" sibTransId="{D24064B9-9791-45F8-962F-E288B4AE61DB}"/>
    <dgm:cxn modelId="{91B23E26-F867-4AB4-9EB0-992F27DBC0DC}" srcId="{645936D2-05C3-415F-8E05-91CDD6890F03}" destId="{A25D1E5D-5E30-440E-984F-15F1776A2148}" srcOrd="1" destOrd="0" parTransId="{A3E5C861-6C54-4282-BECF-9DB11B2A68F8}" sibTransId="{4D4372AF-660E-48B5-BD07-855EDF498EC5}"/>
    <dgm:cxn modelId="{9129DE28-C969-4E08-AF26-7D75F3EB0241}" type="presOf" srcId="{74C211CD-7885-478C-B6B3-5FF60753A3C1}" destId="{46B3FD70-D7E0-4043-B820-34F576BDC30A}" srcOrd="0" destOrd="1" presId="urn:microsoft.com/office/officeart/2005/8/layout/list1"/>
    <dgm:cxn modelId="{6794CA39-F18A-4473-9C1B-4EEDC03C229D}" type="presOf" srcId="{F2D8567B-DFC9-4E0B-B9BA-5B93803A7E9B}" destId="{B3070F09-3F9B-480C-BA48-8884BCBE067F}" srcOrd="1" destOrd="0" presId="urn:microsoft.com/office/officeart/2005/8/layout/list1"/>
    <dgm:cxn modelId="{E15F823A-C6EE-4F2A-8EC9-1B949720AE9F}" type="presOf" srcId="{645936D2-05C3-415F-8E05-91CDD6890F03}" destId="{6A2664BF-B5D1-43DF-9C52-7641CB61408C}" srcOrd="0" destOrd="0" presId="urn:microsoft.com/office/officeart/2005/8/layout/list1"/>
    <dgm:cxn modelId="{7AE06761-10B1-43A7-BB03-CD276CF9AF0C}" srcId="{DD451E0A-EED4-402D-9A99-D6A220C48A39}" destId="{F2D8567B-DFC9-4E0B-B9BA-5B93803A7E9B}" srcOrd="2" destOrd="0" parTransId="{3E03D929-9F3F-4E76-B39D-EC87C7C0CFC4}" sibTransId="{1A3D9058-B68F-4A6C-9BF7-B64692C2CA82}"/>
    <dgm:cxn modelId="{4E03E142-D281-4103-848E-F0629064AF81}" type="presOf" srcId="{68DD0D6C-E26E-404C-AC74-55A424E1D67B}" destId="{46B3FD70-D7E0-4043-B820-34F576BDC30A}" srcOrd="0" destOrd="3" presId="urn:microsoft.com/office/officeart/2005/8/layout/list1"/>
    <dgm:cxn modelId="{FB836244-FB9C-40FF-96FF-3F3A874D52C5}" type="presOf" srcId="{DD451E0A-EED4-402D-9A99-D6A220C48A39}" destId="{05C93F90-8A78-4CFE-86DB-E3E2A10B9D51}" srcOrd="0" destOrd="0" presId="urn:microsoft.com/office/officeart/2005/8/layout/list1"/>
    <dgm:cxn modelId="{7CD44945-4D8F-4674-938D-1E737F966361}" srcId="{F2D8567B-DFC9-4E0B-B9BA-5B93803A7E9B}" destId="{1E2BE7A5-711E-490A-B18C-9F70E77DD06F}" srcOrd="0" destOrd="0" parTransId="{1F81ECE4-7ED9-46D2-BB00-71E7FD2125C3}" sibTransId="{BD3C0788-6A9C-4C4D-A13B-EC441B4D0148}"/>
    <dgm:cxn modelId="{B7AA8C48-F38B-45C0-B776-CD239C2C0F3D}" type="presOf" srcId="{A25D1E5D-5E30-440E-984F-15F1776A2148}" destId="{3A0797DC-5FB1-487A-999C-154D854B131F}" srcOrd="0" destOrd="1" presId="urn:microsoft.com/office/officeart/2005/8/layout/list1"/>
    <dgm:cxn modelId="{BD121A51-A531-4C6B-8B92-909148222118}" srcId="{F2D8567B-DFC9-4E0B-B9BA-5B93803A7E9B}" destId="{237A4C79-0773-4657-9396-9A39AF77ECD6}" srcOrd="1" destOrd="0" parTransId="{1942A9DA-8F87-4EC0-B25D-04DA9CA1A9E9}" sibTransId="{E32B75A8-AA96-40F3-AE2E-4AA57BE3A050}"/>
    <dgm:cxn modelId="{FF575054-B98E-44FC-B823-B2091C232A28}" srcId="{DD451E0A-EED4-402D-9A99-D6A220C48A39}" destId="{645936D2-05C3-415F-8E05-91CDD6890F03}" srcOrd="0" destOrd="0" parTransId="{B5388CE0-5D5B-40F0-AD8B-6C7C8D00A3B9}" sibTransId="{24EA4CEC-3A8F-4DD4-8A93-845FF4744E73}"/>
    <dgm:cxn modelId="{5EA22E55-B5E3-402C-8CE7-ED1949C6F509}" type="presOf" srcId="{F2D8567B-DFC9-4E0B-B9BA-5B93803A7E9B}" destId="{806D1C09-D611-481E-9229-F9264FC37762}" srcOrd="0" destOrd="0" presId="urn:microsoft.com/office/officeart/2005/8/layout/list1"/>
    <dgm:cxn modelId="{4EC2DF97-0954-4BEB-AFB9-5C8157CB0F8D}" srcId="{E0574810-84B6-4F8F-BD95-1A4B32AAC4D9}" destId="{720EC0D9-004C-4874-A40B-691B483FE481}" srcOrd="0" destOrd="0" parTransId="{24F8B46B-EB03-4CA7-B027-A81498F55678}" sibTransId="{34A5D5AA-554B-4040-8A2C-00E6EA9B99C6}"/>
    <dgm:cxn modelId="{2C8A1AA8-D93E-47C8-B334-9A7D996E3A58}" type="presOf" srcId="{1E2BE7A5-711E-490A-B18C-9F70E77DD06F}" destId="{170C2AE5-59CA-4AE1-B66A-9FC295F53CDA}" srcOrd="0" destOrd="0" presId="urn:microsoft.com/office/officeart/2005/8/layout/list1"/>
    <dgm:cxn modelId="{34C960A8-1F97-4606-B9F4-70BA91BBD082}" srcId="{373ECE93-CFDC-420B-A354-E670FEF7BE41}" destId="{68DD0D6C-E26E-404C-AC74-55A424E1D67B}" srcOrd="3" destOrd="0" parTransId="{9A87755E-E353-4D2D-8767-9D52A363577A}" sibTransId="{AB6F516A-1BE9-4C2A-814C-CB1855A4AC91}"/>
    <dgm:cxn modelId="{68218CAB-5CBF-4CBB-A38A-1257A8A2AF4E}" srcId="{373ECE93-CFDC-420B-A354-E670FEF7BE41}" destId="{7AC9F598-9BC4-406E-ABB5-9B9CACFE22CE}" srcOrd="2" destOrd="0" parTransId="{CD37B05F-7FAB-47C4-9089-53FEA29F4003}" sibTransId="{1C27E609-222F-4690-A8C6-E71D32F516A4}"/>
    <dgm:cxn modelId="{BCAB6DAC-7A27-4C8A-9D29-143FB26FB797}" type="presOf" srcId="{373ECE93-CFDC-420B-A354-E670FEF7BE41}" destId="{7E5B1D33-5F5F-474F-A208-3695F6736E1A}" srcOrd="0" destOrd="0" presId="urn:microsoft.com/office/officeart/2005/8/layout/list1"/>
    <dgm:cxn modelId="{DB5507AD-0067-47AC-B54C-14B22BB63603}" type="presOf" srcId="{03503C1C-D7E0-46A8-A906-98361221028F}" destId="{46B3FD70-D7E0-4043-B820-34F576BDC30A}" srcOrd="0" destOrd="0" presId="urn:microsoft.com/office/officeart/2005/8/layout/list1"/>
    <dgm:cxn modelId="{41B785B0-9727-4045-A535-424C24622C73}" srcId="{645936D2-05C3-415F-8E05-91CDD6890F03}" destId="{CF624D4F-6CED-42BC-8ECE-29033B946CA3}" srcOrd="0" destOrd="0" parTransId="{A17F41BC-E97F-4941-9EB0-C46E261E1D95}" sibTransId="{5399E279-634A-4E44-A752-E1747B8A288F}"/>
    <dgm:cxn modelId="{BB9A28BC-9964-4885-A1DE-DD7ED6137D56}" srcId="{373ECE93-CFDC-420B-A354-E670FEF7BE41}" destId="{03503C1C-D7E0-46A8-A906-98361221028F}" srcOrd="0" destOrd="0" parTransId="{90C4E71F-2B3C-417A-A6AE-90CC58F5D0F2}" sibTransId="{D7115ACC-8FE5-44F9-939F-5ECB604A70B9}"/>
    <dgm:cxn modelId="{9D3EFEC4-E662-495E-BAE1-4137CE1C48CA}" type="presOf" srcId="{CF624D4F-6CED-42BC-8ECE-29033B946CA3}" destId="{3A0797DC-5FB1-487A-999C-154D854B131F}" srcOrd="0" destOrd="0" presId="urn:microsoft.com/office/officeart/2005/8/layout/list1"/>
    <dgm:cxn modelId="{39FD32C9-A945-4B8B-8D6C-19AD29CC2C0B}" type="presOf" srcId="{645936D2-05C3-415F-8E05-91CDD6890F03}" destId="{C634457C-8F7C-4570-92A2-D627A4D64FF4}" srcOrd="1" destOrd="0" presId="urn:microsoft.com/office/officeart/2005/8/layout/list1"/>
    <dgm:cxn modelId="{E01B41CF-9B54-4FD6-8486-BF905BE9B56E}" type="presOf" srcId="{373ECE93-CFDC-420B-A354-E670FEF7BE41}" destId="{1CCD4F3F-E1C1-49B5-8AA1-2421406496D2}" srcOrd="1" destOrd="0" presId="urn:microsoft.com/office/officeart/2005/8/layout/list1"/>
    <dgm:cxn modelId="{D5B2B4CF-4B12-4825-8C37-DF977C61292E}" type="presOf" srcId="{237A4C79-0773-4657-9396-9A39AF77ECD6}" destId="{170C2AE5-59CA-4AE1-B66A-9FC295F53CDA}" srcOrd="0" destOrd="1" presId="urn:microsoft.com/office/officeart/2005/8/layout/list1"/>
    <dgm:cxn modelId="{2E9B59D9-0966-4C11-B5AB-A12E69928694}" srcId="{DD451E0A-EED4-402D-9A99-D6A220C48A39}" destId="{E0574810-84B6-4F8F-BD95-1A4B32AAC4D9}" srcOrd="3" destOrd="0" parTransId="{810409EB-4BAD-4F28-B262-9BFF86717E14}" sibTransId="{53AF1789-C231-4879-BB28-1521A57C55FD}"/>
    <dgm:cxn modelId="{A342F8E3-BBA9-4452-A1B0-00F76BC2275D}" type="presOf" srcId="{7AC9F598-9BC4-406E-ABB5-9B9CACFE22CE}" destId="{46B3FD70-D7E0-4043-B820-34F576BDC30A}" srcOrd="0" destOrd="2" presId="urn:microsoft.com/office/officeart/2005/8/layout/list1"/>
    <dgm:cxn modelId="{BD31E6E6-B86B-40C9-8D36-054458A81236}" srcId="{373ECE93-CFDC-420B-A354-E670FEF7BE41}" destId="{74C211CD-7885-478C-B6B3-5FF60753A3C1}" srcOrd="1" destOrd="0" parTransId="{A9E6ECB7-9D36-4B3D-ACFB-9FA8532FDBB0}" sibTransId="{FB4AF764-F0EF-45DC-ACAB-8A7E64F4B4CB}"/>
    <dgm:cxn modelId="{8BF505E7-6DB6-4426-B640-E57A5A5D2487}" srcId="{DD451E0A-EED4-402D-9A99-D6A220C48A39}" destId="{373ECE93-CFDC-420B-A354-E670FEF7BE41}" srcOrd="1" destOrd="0" parTransId="{B22B807D-69B5-4C33-AD25-F22E3B46DBC2}" sibTransId="{077D1DEB-8B6B-481E-BA55-86F5D537904E}"/>
    <dgm:cxn modelId="{4FA18AF1-99D3-4849-BC69-ABCDEF21F01A}" type="presOf" srcId="{E0574810-84B6-4F8F-BD95-1A4B32AAC4D9}" destId="{283BAA85-D5E3-4B59-8CF2-15C38BCE665F}" srcOrd="1" destOrd="0" presId="urn:microsoft.com/office/officeart/2005/8/layout/list1"/>
    <dgm:cxn modelId="{03F434FB-C3BE-43DD-B2A8-9B9E21592A08}" type="presOf" srcId="{59AD06A4-1FC9-49D6-9C44-6149052B6034}" destId="{170C2AE5-59CA-4AE1-B66A-9FC295F53CDA}" srcOrd="0" destOrd="2" presId="urn:microsoft.com/office/officeart/2005/8/layout/list1"/>
    <dgm:cxn modelId="{9931F5FB-5A31-44A9-B709-F0D4B749E947}" type="presOf" srcId="{E0574810-84B6-4F8F-BD95-1A4B32AAC4D9}" destId="{FA600C2E-6439-4259-9D10-854CC9FBB170}" srcOrd="0" destOrd="0" presId="urn:microsoft.com/office/officeart/2005/8/layout/list1"/>
    <dgm:cxn modelId="{24F24161-4091-46D8-9D80-7608D61EC97A}" type="presParOf" srcId="{05C93F90-8A78-4CFE-86DB-E3E2A10B9D51}" destId="{8C74B63F-AF04-4B83-82A9-50854A412C3F}" srcOrd="0" destOrd="0" presId="urn:microsoft.com/office/officeart/2005/8/layout/list1"/>
    <dgm:cxn modelId="{C591D428-8146-4024-A102-5458565D27E4}" type="presParOf" srcId="{8C74B63F-AF04-4B83-82A9-50854A412C3F}" destId="{6A2664BF-B5D1-43DF-9C52-7641CB61408C}" srcOrd="0" destOrd="0" presId="urn:microsoft.com/office/officeart/2005/8/layout/list1"/>
    <dgm:cxn modelId="{F66BFA2C-4EB1-47A5-8B1E-0DBA995B9639}" type="presParOf" srcId="{8C74B63F-AF04-4B83-82A9-50854A412C3F}" destId="{C634457C-8F7C-4570-92A2-D627A4D64FF4}" srcOrd="1" destOrd="0" presId="urn:microsoft.com/office/officeart/2005/8/layout/list1"/>
    <dgm:cxn modelId="{59F30ED3-FBFA-4C57-8BD3-19A1CCDFE201}" type="presParOf" srcId="{05C93F90-8A78-4CFE-86DB-E3E2A10B9D51}" destId="{4A89EC5F-1491-4400-BA15-25AE6C1EF9AD}" srcOrd="1" destOrd="0" presId="urn:microsoft.com/office/officeart/2005/8/layout/list1"/>
    <dgm:cxn modelId="{285F8B0F-84A5-475F-8BBD-38D3BF1366C2}" type="presParOf" srcId="{05C93F90-8A78-4CFE-86DB-E3E2A10B9D51}" destId="{3A0797DC-5FB1-487A-999C-154D854B131F}" srcOrd="2" destOrd="0" presId="urn:microsoft.com/office/officeart/2005/8/layout/list1"/>
    <dgm:cxn modelId="{71388EA9-1AE7-412D-A8B4-77E9F95DF1FF}" type="presParOf" srcId="{05C93F90-8A78-4CFE-86DB-E3E2A10B9D51}" destId="{DC6D97C1-7ED1-4F0E-9C96-B13019CC0FBE}" srcOrd="3" destOrd="0" presId="urn:microsoft.com/office/officeart/2005/8/layout/list1"/>
    <dgm:cxn modelId="{D7446886-4AD8-4AD2-AFCC-073788147F17}" type="presParOf" srcId="{05C93F90-8A78-4CFE-86DB-E3E2A10B9D51}" destId="{EC1AC6AA-9640-4BFE-8FA2-64C45E43BC99}" srcOrd="4" destOrd="0" presId="urn:microsoft.com/office/officeart/2005/8/layout/list1"/>
    <dgm:cxn modelId="{E4CBA64F-50C0-4B05-B00B-FB80E5C358BF}" type="presParOf" srcId="{EC1AC6AA-9640-4BFE-8FA2-64C45E43BC99}" destId="{7E5B1D33-5F5F-474F-A208-3695F6736E1A}" srcOrd="0" destOrd="0" presId="urn:microsoft.com/office/officeart/2005/8/layout/list1"/>
    <dgm:cxn modelId="{1C28CF86-1EBE-4EDE-8617-15719677D1E4}" type="presParOf" srcId="{EC1AC6AA-9640-4BFE-8FA2-64C45E43BC99}" destId="{1CCD4F3F-E1C1-49B5-8AA1-2421406496D2}" srcOrd="1" destOrd="0" presId="urn:microsoft.com/office/officeart/2005/8/layout/list1"/>
    <dgm:cxn modelId="{0042DC4C-8D49-49C1-AB95-CB1EA94C4DA6}" type="presParOf" srcId="{05C93F90-8A78-4CFE-86DB-E3E2A10B9D51}" destId="{D848C39E-F1BE-49F5-A921-CF2936B2295C}" srcOrd="5" destOrd="0" presId="urn:microsoft.com/office/officeart/2005/8/layout/list1"/>
    <dgm:cxn modelId="{A88AB16B-8677-47ED-95DB-72B322D8778E}" type="presParOf" srcId="{05C93F90-8A78-4CFE-86DB-E3E2A10B9D51}" destId="{46B3FD70-D7E0-4043-B820-34F576BDC30A}" srcOrd="6" destOrd="0" presId="urn:microsoft.com/office/officeart/2005/8/layout/list1"/>
    <dgm:cxn modelId="{5FE45204-5C92-46EF-8749-B54F02CB8966}" type="presParOf" srcId="{05C93F90-8A78-4CFE-86DB-E3E2A10B9D51}" destId="{E3CB0FFA-AB81-4B1F-AC60-E1A8752D0F14}" srcOrd="7" destOrd="0" presId="urn:microsoft.com/office/officeart/2005/8/layout/list1"/>
    <dgm:cxn modelId="{D9AD0B9E-6A4F-48A9-9888-6BDFE346CFF3}" type="presParOf" srcId="{05C93F90-8A78-4CFE-86DB-E3E2A10B9D51}" destId="{3D099FE4-68C3-4B9E-B34A-B9EC068835FC}" srcOrd="8" destOrd="0" presId="urn:microsoft.com/office/officeart/2005/8/layout/list1"/>
    <dgm:cxn modelId="{0A9619C8-D542-430B-AF70-4335E97F0A67}" type="presParOf" srcId="{3D099FE4-68C3-4B9E-B34A-B9EC068835FC}" destId="{806D1C09-D611-481E-9229-F9264FC37762}" srcOrd="0" destOrd="0" presId="urn:microsoft.com/office/officeart/2005/8/layout/list1"/>
    <dgm:cxn modelId="{A1E9C825-1D8B-4B05-A282-06438DFBE329}" type="presParOf" srcId="{3D099FE4-68C3-4B9E-B34A-B9EC068835FC}" destId="{B3070F09-3F9B-480C-BA48-8884BCBE067F}" srcOrd="1" destOrd="0" presId="urn:microsoft.com/office/officeart/2005/8/layout/list1"/>
    <dgm:cxn modelId="{CF139A29-A196-4B0D-929A-B6CF87197D2B}" type="presParOf" srcId="{05C93F90-8A78-4CFE-86DB-E3E2A10B9D51}" destId="{443F4412-8C1E-4CBF-8A8E-BB0A522748BA}" srcOrd="9" destOrd="0" presId="urn:microsoft.com/office/officeart/2005/8/layout/list1"/>
    <dgm:cxn modelId="{4F725496-DCFC-4AED-BC5C-04EBF15129D7}" type="presParOf" srcId="{05C93F90-8A78-4CFE-86DB-E3E2A10B9D51}" destId="{170C2AE5-59CA-4AE1-B66A-9FC295F53CDA}" srcOrd="10" destOrd="0" presId="urn:microsoft.com/office/officeart/2005/8/layout/list1"/>
    <dgm:cxn modelId="{4EF0A971-1F5A-45B3-AE5B-1B2052075CDB}" type="presParOf" srcId="{05C93F90-8A78-4CFE-86DB-E3E2A10B9D51}" destId="{4E3B726D-7C08-45BF-A889-165DF50E87F2}" srcOrd="11" destOrd="0" presId="urn:microsoft.com/office/officeart/2005/8/layout/list1"/>
    <dgm:cxn modelId="{D2D4ABDD-68C8-4440-BCAF-EA853DD46919}" type="presParOf" srcId="{05C93F90-8A78-4CFE-86DB-E3E2A10B9D51}" destId="{8CE37BCB-95F3-4830-B423-9247CE03E6B4}" srcOrd="12" destOrd="0" presId="urn:microsoft.com/office/officeart/2005/8/layout/list1"/>
    <dgm:cxn modelId="{C3F50573-57A7-4C3E-B650-7E86A648366E}" type="presParOf" srcId="{8CE37BCB-95F3-4830-B423-9247CE03E6B4}" destId="{FA600C2E-6439-4259-9D10-854CC9FBB170}" srcOrd="0" destOrd="0" presId="urn:microsoft.com/office/officeart/2005/8/layout/list1"/>
    <dgm:cxn modelId="{8029D9AB-80A1-4ED7-8D4D-9E4176CB8124}" type="presParOf" srcId="{8CE37BCB-95F3-4830-B423-9247CE03E6B4}" destId="{283BAA85-D5E3-4B59-8CF2-15C38BCE665F}" srcOrd="1" destOrd="0" presId="urn:microsoft.com/office/officeart/2005/8/layout/list1"/>
    <dgm:cxn modelId="{FAD77813-30BF-4FD7-B4F5-95C429F8ADA5}" type="presParOf" srcId="{05C93F90-8A78-4CFE-86DB-E3E2A10B9D51}" destId="{BCE859A0-B3FD-48F3-9234-E941AEE54042}" srcOrd="13" destOrd="0" presId="urn:microsoft.com/office/officeart/2005/8/layout/list1"/>
    <dgm:cxn modelId="{B888C7E7-1D2A-4314-9959-BAB73D6255C6}" type="presParOf" srcId="{05C93F90-8A78-4CFE-86DB-E3E2A10B9D51}" destId="{00F9A42D-7916-4C00-B7F2-6832A3E6C73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03588D9-7650-40EC-85B7-C8F327ED0382}"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1791BCBE-84EE-43DC-8F28-2CA688BFC74A}">
      <dgm:prSet custT="1"/>
      <dgm:spPr/>
      <dgm:t>
        <a:bodyPr anchor="ctr"/>
        <a:lstStyle/>
        <a:p>
          <a:pPr>
            <a:lnSpc>
              <a:spcPct val="100000"/>
            </a:lnSpc>
            <a:defRPr cap="all"/>
          </a:pPr>
          <a:r>
            <a:rPr lang="en-US" sz="2000" b="0" i="0" baseline="0"/>
            <a:t>The draft cost test rules </a:t>
          </a:r>
          <a:r>
            <a:rPr lang="en-US" sz="2000"/>
            <a:t>proposes that “</a:t>
          </a:r>
          <a:r>
            <a:rPr lang="en-US" sz="2000" b="1"/>
            <a:t>resiliency</a:t>
          </a:r>
          <a:r>
            <a:rPr lang="en-US" sz="2000"/>
            <a:t>” means:</a:t>
          </a:r>
        </a:p>
      </dgm:t>
    </dgm:pt>
    <dgm:pt modelId="{FB803F46-5E8C-4314-8BA6-877C97BC946B}" type="parTrans" cxnId="{9726F65C-FB8D-47EF-96CC-FCC1B6D77444}">
      <dgm:prSet/>
      <dgm:spPr/>
      <dgm:t>
        <a:bodyPr/>
        <a:lstStyle/>
        <a:p>
          <a:endParaRPr lang="en-US"/>
        </a:p>
      </dgm:t>
    </dgm:pt>
    <dgm:pt modelId="{5A62CCAC-071D-413B-89F4-E85DE722DC4F}" type="sibTrans" cxnId="{9726F65C-FB8D-47EF-96CC-FCC1B6D77444}">
      <dgm:prSet/>
      <dgm:spPr/>
      <dgm:t>
        <a:bodyPr/>
        <a:lstStyle/>
        <a:p>
          <a:endParaRPr lang="en-US"/>
        </a:p>
      </dgm:t>
    </dgm:pt>
    <dgm:pt modelId="{84FEEA5A-C8AB-4CCB-99C6-48DAB34BCA59}">
      <dgm:prSet custT="1"/>
      <dgm:spPr/>
      <dgm:t>
        <a:bodyPr anchor="ctr"/>
        <a:lstStyle/>
        <a:p>
          <a:pPr>
            <a:lnSpc>
              <a:spcPct val="100000"/>
            </a:lnSpc>
            <a:defRPr cap="all"/>
          </a:pPr>
          <a:r>
            <a:rPr lang="en-US" sz="1400"/>
            <a:t>“the ability of a large combination utility’s electric and gas systems to prepare for, mitigate effects on customers, respond to, and recover from system outages during extreme weather, cybersecurity, or other extraordinary events.”</a:t>
          </a:r>
        </a:p>
      </dgm:t>
    </dgm:pt>
    <dgm:pt modelId="{BE6B0273-1F19-4DD5-A900-79983DE7EF17}" type="parTrans" cxnId="{338C384B-DE88-4622-B56F-406D59CE2ABE}">
      <dgm:prSet/>
      <dgm:spPr/>
      <dgm:t>
        <a:bodyPr/>
        <a:lstStyle/>
        <a:p>
          <a:endParaRPr lang="en-US"/>
        </a:p>
      </dgm:t>
    </dgm:pt>
    <dgm:pt modelId="{2AE74989-422F-45F4-BBC7-2B5DCE1E3622}" type="sibTrans" cxnId="{338C384B-DE88-4622-B56F-406D59CE2ABE}">
      <dgm:prSet/>
      <dgm:spPr/>
      <dgm:t>
        <a:bodyPr/>
        <a:lstStyle/>
        <a:p>
          <a:endParaRPr lang="en-US"/>
        </a:p>
      </dgm:t>
    </dgm:pt>
    <dgm:pt modelId="{44B79DBB-A02F-4146-A7F0-B4A764014A85}">
      <dgm:prSet custT="1"/>
      <dgm:spPr/>
      <dgm:t>
        <a:bodyPr anchor="ctr"/>
        <a:lstStyle/>
        <a:p>
          <a:pPr>
            <a:lnSpc>
              <a:spcPct val="100000"/>
            </a:lnSpc>
            <a:defRPr cap="all"/>
          </a:pPr>
          <a:r>
            <a:rPr lang="en-US" sz="2000" baseline="0"/>
            <a:t>Is the proposed definition of “resiliency” reasonable and adequate?</a:t>
          </a:r>
          <a:endParaRPr lang="en-US" sz="2000"/>
        </a:p>
      </dgm:t>
    </dgm:pt>
    <dgm:pt modelId="{21EC7153-E61D-4B8F-B8A0-BD2241A7F880}" type="parTrans" cxnId="{AE56C894-6736-4B52-A984-A7A63F185674}">
      <dgm:prSet/>
      <dgm:spPr/>
      <dgm:t>
        <a:bodyPr/>
        <a:lstStyle/>
        <a:p>
          <a:endParaRPr lang="en-US"/>
        </a:p>
      </dgm:t>
    </dgm:pt>
    <dgm:pt modelId="{EAD85439-263A-4E6D-8C00-A915A9E6D968}" type="sibTrans" cxnId="{AE56C894-6736-4B52-A984-A7A63F185674}">
      <dgm:prSet/>
      <dgm:spPr/>
      <dgm:t>
        <a:bodyPr/>
        <a:lstStyle/>
        <a:p>
          <a:endParaRPr lang="en-US"/>
        </a:p>
      </dgm:t>
    </dgm:pt>
    <dgm:pt modelId="{49706CA9-9C23-4B1B-AE1F-CA2509D33538}" type="pres">
      <dgm:prSet presAssocID="{903588D9-7650-40EC-85B7-C8F327ED0382}" presName="root" presStyleCnt="0">
        <dgm:presLayoutVars>
          <dgm:dir/>
          <dgm:resizeHandles val="exact"/>
        </dgm:presLayoutVars>
      </dgm:prSet>
      <dgm:spPr/>
    </dgm:pt>
    <dgm:pt modelId="{5D049809-F506-4F93-BFEC-2C27FD51ADAA}" type="pres">
      <dgm:prSet presAssocID="{1791BCBE-84EE-43DC-8F28-2CA688BFC74A}" presName="compNode" presStyleCnt="0"/>
      <dgm:spPr/>
    </dgm:pt>
    <dgm:pt modelId="{D6A76950-E506-4002-9C55-2D05E8702630}" type="pres">
      <dgm:prSet presAssocID="{1791BCBE-84EE-43DC-8F28-2CA688BFC74A}" presName="iconBgRect" presStyleLbl="bgShp" presStyleIdx="0" presStyleCnt="3"/>
      <dgm:spPr/>
    </dgm:pt>
    <dgm:pt modelId="{7145FC27-2A66-4015-99E0-C5B6507C378B}" type="pres">
      <dgm:prSet presAssocID="{1791BCBE-84EE-43DC-8F28-2CA688BFC74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32C950E5-BE78-4804-A76A-2E26ECBFFDDB}" type="pres">
      <dgm:prSet presAssocID="{1791BCBE-84EE-43DC-8F28-2CA688BFC74A}" presName="spaceRect" presStyleCnt="0"/>
      <dgm:spPr/>
    </dgm:pt>
    <dgm:pt modelId="{EFD72867-B489-49C6-8947-42E131B2D5CF}" type="pres">
      <dgm:prSet presAssocID="{1791BCBE-84EE-43DC-8F28-2CA688BFC74A}" presName="textRect" presStyleLbl="revTx" presStyleIdx="0" presStyleCnt="3" custScaleY="121880">
        <dgm:presLayoutVars>
          <dgm:chMax val="1"/>
          <dgm:chPref val="1"/>
        </dgm:presLayoutVars>
      </dgm:prSet>
      <dgm:spPr/>
    </dgm:pt>
    <dgm:pt modelId="{CBEA0741-5847-4F23-802B-DCA25A51F9E8}" type="pres">
      <dgm:prSet presAssocID="{5A62CCAC-071D-413B-89F4-E85DE722DC4F}" presName="sibTrans" presStyleCnt="0"/>
      <dgm:spPr/>
    </dgm:pt>
    <dgm:pt modelId="{A95D2D4D-693A-4BB0-9626-20C747CE1711}" type="pres">
      <dgm:prSet presAssocID="{84FEEA5A-C8AB-4CCB-99C6-48DAB34BCA59}" presName="compNode" presStyleCnt="0"/>
      <dgm:spPr/>
    </dgm:pt>
    <dgm:pt modelId="{3E45C260-5443-4E1B-9162-7FDF6DC93BC1}" type="pres">
      <dgm:prSet presAssocID="{84FEEA5A-C8AB-4CCB-99C6-48DAB34BCA59}" presName="iconBgRect" presStyleLbl="bgShp" presStyleIdx="1" presStyleCnt="3"/>
      <dgm:spPr/>
    </dgm:pt>
    <dgm:pt modelId="{89145EFF-69B5-427B-96E4-4E0A96901E61}" type="pres">
      <dgm:prSet presAssocID="{84FEEA5A-C8AB-4CCB-99C6-48DAB34BCA5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ian"/>
        </a:ext>
      </dgm:extLst>
    </dgm:pt>
    <dgm:pt modelId="{041E6D4B-F1FB-4CAC-B229-D718C3152D3F}" type="pres">
      <dgm:prSet presAssocID="{84FEEA5A-C8AB-4CCB-99C6-48DAB34BCA59}" presName="spaceRect" presStyleCnt="0"/>
      <dgm:spPr/>
    </dgm:pt>
    <dgm:pt modelId="{95F37586-3273-4281-930C-8155C1E01EDB}" type="pres">
      <dgm:prSet presAssocID="{84FEEA5A-C8AB-4CCB-99C6-48DAB34BCA59}" presName="textRect" presStyleLbl="revTx" presStyleIdx="1" presStyleCnt="3" custScaleY="121880">
        <dgm:presLayoutVars>
          <dgm:chMax val="1"/>
          <dgm:chPref val="1"/>
        </dgm:presLayoutVars>
      </dgm:prSet>
      <dgm:spPr/>
    </dgm:pt>
    <dgm:pt modelId="{67D8F8D2-A6A0-404C-9194-EC475C929277}" type="pres">
      <dgm:prSet presAssocID="{2AE74989-422F-45F4-BBC7-2B5DCE1E3622}" presName="sibTrans" presStyleCnt="0"/>
      <dgm:spPr/>
    </dgm:pt>
    <dgm:pt modelId="{E08191C8-23C4-4D65-BE8D-D20706A072BA}" type="pres">
      <dgm:prSet presAssocID="{44B79DBB-A02F-4146-A7F0-B4A764014A85}" presName="compNode" presStyleCnt="0"/>
      <dgm:spPr/>
    </dgm:pt>
    <dgm:pt modelId="{E9689802-6987-4B86-8D16-1DE9D814F3BE}" type="pres">
      <dgm:prSet presAssocID="{44B79DBB-A02F-4146-A7F0-B4A764014A85}" presName="iconBgRect" presStyleLbl="bgShp" presStyleIdx="2" presStyleCnt="3"/>
      <dgm:spPr/>
    </dgm:pt>
    <dgm:pt modelId="{FBE2BFEA-4F86-4E37-BB15-954EC4C0D2ED}" type="pres">
      <dgm:prSet presAssocID="{44B79DBB-A02F-4146-A7F0-B4A764014A85}"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Question Mark with solid fill"/>
        </a:ext>
      </dgm:extLst>
    </dgm:pt>
    <dgm:pt modelId="{A60CB38E-D7D8-45C4-8DA6-7C2C8CC6C991}" type="pres">
      <dgm:prSet presAssocID="{44B79DBB-A02F-4146-A7F0-B4A764014A85}" presName="spaceRect" presStyleCnt="0"/>
      <dgm:spPr/>
    </dgm:pt>
    <dgm:pt modelId="{6E91F533-27D2-41D7-92DA-4FF4EC3D8A6E}" type="pres">
      <dgm:prSet presAssocID="{44B79DBB-A02F-4146-A7F0-B4A764014A85}" presName="textRect" presStyleLbl="revTx" presStyleIdx="2" presStyleCnt="3" custScaleY="121880">
        <dgm:presLayoutVars>
          <dgm:chMax val="1"/>
          <dgm:chPref val="1"/>
        </dgm:presLayoutVars>
      </dgm:prSet>
      <dgm:spPr/>
    </dgm:pt>
  </dgm:ptLst>
  <dgm:cxnLst>
    <dgm:cxn modelId="{9726F65C-FB8D-47EF-96CC-FCC1B6D77444}" srcId="{903588D9-7650-40EC-85B7-C8F327ED0382}" destId="{1791BCBE-84EE-43DC-8F28-2CA688BFC74A}" srcOrd="0" destOrd="0" parTransId="{FB803F46-5E8C-4314-8BA6-877C97BC946B}" sibTransId="{5A62CCAC-071D-413B-89F4-E85DE722DC4F}"/>
    <dgm:cxn modelId="{CE60C46A-D08F-4C24-832A-B0B01FE38219}" type="presOf" srcId="{84FEEA5A-C8AB-4CCB-99C6-48DAB34BCA59}" destId="{95F37586-3273-4281-930C-8155C1E01EDB}" srcOrd="0" destOrd="0" presId="urn:microsoft.com/office/officeart/2018/5/layout/IconCircleLabelList"/>
    <dgm:cxn modelId="{338C384B-DE88-4622-B56F-406D59CE2ABE}" srcId="{903588D9-7650-40EC-85B7-C8F327ED0382}" destId="{84FEEA5A-C8AB-4CCB-99C6-48DAB34BCA59}" srcOrd="1" destOrd="0" parTransId="{BE6B0273-1F19-4DD5-A900-79983DE7EF17}" sibTransId="{2AE74989-422F-45F4-BBC7-2B5DCE1E3622}"/>
    <dgm:cxn modelId="{319CA371-34BD-47CD-9E0F-3C2BF4875889}" type="presOf" srcId="{903588D9-7650-40EC-85B7-C8F327ED0382}" destId="{49706CA9-9C23-4B1B-AE1F-CA2509D33538}" srcOrd="0" destOrd="0" presId="urn:microsoft.com/office/officeart/2018/5/layout/IconCircleLabelList"/>
    <dgm:cxn modelId="{AE56C894-6736-4B52-A984-A7A63F185674}" srcId="{903588D9-7650-40EC-85B7-C8F327ED0382}" destId="{44B79DBB-A02F-4146-A7F0-B4A764014A85}" srcOrd="2" destOrd="0" parTransId="{21EC7153-E61D-4B8F-B8A0-BD2241A7F880}" sibTransId="{EAD85439-263A-4E6D-8C00-A915A9E6D968}"/>
    <dgm:cxn modelId="{FE0248AC-C6EE-4063-972F-EFE2072DBEA1}" type="presOf" srcId="{44B79DBB-A02F-4146-A7F0-B4A764014A85}" destId="{6E91F533-27D2-41D7-92DA-4FF4EC3D8A6E}" srcOrd="0" destOrd="0" presId="urn:microsoft.com/office/officeart/2018/5/layout/IconCircleLabelList"/>
    <dgm:cxn modelId="{03DAC2B0-754F-49A6-A92E-2025EDE77CCE}" type="presOf" srcId="{1791BCBE-84EE-43DC-8F28-2CA688BFC74A}" destId="{EFD72867-B489-49C6-8947-42E131B2D5CF}" srcOrd="0" destOrd="0" presId="urn:microsoft.com/office/officeart/2018/5/layout/IconCircleLabelList"/>
    <dgm:cxn modelId="{F18E3CF2-87AA-47B2-9902-D381F768F866}" type="presParOf" srcId="{49706CA9-9C23-4B1B-AE1F-CA2509D33538}" destId="{5D049809-F506-4F93-BFEC-2C27FD51ADAA}" srcOrd="0" destOrd="0" presId="urn:microsoft.com/office/officeart/2018/5/layout/IconCircleLabelList"/>
    <dgm:cxn modelId="{363F6AE4-BD5C-47D1-B3D3-1B57B83B13E4}" type="presParOf" srcId="{5D049809-F506-4F93-BFEC-2C27FD51ADAA}" destId="{D6A76950-E506-4002-9C55-2D05E8702630}" srcOrd="0" destOrd="0" presId="urn:microsoft.com/office/officeart/2018/5/layout/IconCircleLabelList"/>
    <dgm:cxn modelId="{4CD40088-6A4F-4CC1-B993-E73AE0689AA1}" type="presParOf" srcId="{5D049809-F506-4F93-BFEC-2C27FD51ADAA}" destId="{7145FC27-2A66-4015-99E0-C5B6507C378B}" srcOrd="1" destOrd="0" presId="urn:microsoft.com/office/officeart/2018/5/layout/IconCircleLabelList"/>
    <dgm:cxn modelId="{B43D518E-0659-4FE9-811E-2BF43EAD2061}" type="presParOf" srcId="{5D049809-F506-4F93-BFEC-2C27FD51ADAA}" destId="{32C950E5-BE78-4804-A76A-2E26ECBFFDDB}" srcOrd="2" destOrd="0" presId="urn:microsoft.com/office/officeart/2018/5/layout/IconCircleLabelList"/>
    <dgm:cxn modelId="{FE5741B4-C8BD-4A1F-81F2-4FE709B1785A}" type="presParOf" srcId="{5D049809-F506-4F93-BFEC-2C27FD51ADAA}" destId="{EFD72867-B489-49C6-8947-42E131B2D5CF}" srcOrd="3" destOrd="0" presId="urn:microsoft.com/office/officeart/2018/5/layout/IconCircleLabelList"/>
    <dgm:cxn modelId="{EB8D68B4-1C6A-4A5E-AA8A-35DA9014E9F7}" type="presParOf" srcId="{49706CA9-9C23-4B1B-AE1F-CA2509D33538}" destId="{CBEA0741-5847-4F23-802B-DCA25A51F9E8}" srcOrd="1" destOrd="0" presId="urn:microsoft.com/office/officeart/2018/5/layout/IconCircleLabelList"/>
    <dgm:cxn modelId="{B99D87E1-3474-404E-912B-BA97CD50050B}" type="presParOf" srcId="{49706CA9-9C23-4B1B-AE1F-CA2509D33538}" destId="{A95D2D4D-693A-4BB0-9626-20C747CE1711}" srcOrd="2" destOrd="0" presId="urn:microsoft.com/office/officeart/2018/5/layout/IconCircleLabelList"/>
    <dgm:cxn modelId="{E8A1624A-A03A-4099-AE46-4EBC165D9471}" type="presParOf" srcId="{A95D2D4D-693A-4BB0-9626-20C747CE1711}" destId="{3E45C260-5443-4E1B-9162-7FDF6DC93BC1}" srcOrd="0" destOrd="0" presId="urn:microsoft.com/office/officeart/2018/5/layout/IconCircleLabelList"/>
    <dgm:cxn modelId="{2D50A74E-1B40-461E-8C15-44ECD7FC7E51}" type="presParOf" srcId="{A95D2D4D-693A-4BB0-9626-20C747CE1711}" destId="{89145EFF-69B5-427B-96E4-4E0A96901E61}" srcOrd="1" destOrd="0" presId="urn:microsoft.com/office/officeart/2018/5/layout/IconCircleLabelList"/>
    <dgm:cxn modelId="{CF6C8EB6-2035-4E04-98BD-7A8F9CA49798}" type="presParOf" srcId="{A95D2D4D-693A-4BB0-9626-20C747CE1711}" destId="{041E6D4B-F1FB-4CAC-B229-D718C3152D3F}" srcOrd="2" destOrd="0" presId="urn:microsoft.com/office/officeart/2018/5/layout/IconCircleLabelList"/>
    <dgm:cxn modelId="{10FCD093-4E04-49A9-93C1-A266A3EAE0AF}" type="presParOf" srcId="{A95D2D4D-693A-4BB0-9626-20C747CE1711}" destId="{95F37586-3273-4281-930C-8155C1E01EDB}" srcOrd="3" destOrd="0" presId="urn:microsoft.com/office/officeart/2018/5/layout/IconCircleLabelList"/>
    <dgm:cxn modelId="{B36BF796-7700-4D94-816B-8E18B3DBC685}" type="presParOf" srcId="{49706CA9-9C23-4B1B-AE1F-CA2509D33538}" destId="{67D8F8D2-A6A0-404C-9194-EC475C929277}" srcOrd="3" destOrd="0" presId="urn:microsoft.com/office/officeart/2018/5/layout/IconCircleLabelList"/>
    <dgm:cxn modelId="{E85DD9DC-50B3-4C8B-893C-1A2D41AD2EA8}" type="presParOf" srcId="{49706CA9-9C23-4B1B-AE1F-CA2509D33538}" destId="{E08191C8-23C4-4D65-BE8D-D20706A072BA}" srcOrd="4" destOrd="0" presId="urn:microsoft.com/office/officeart/2018/5/layout/IconCircleLabelList"/>
    <dgm:cxn modelId="{5B1546BF-7792-420D-9B9F-0272119CFA46}" type="presParOf" srcId="{E08191C8-23C4-4D65-BE8D-D20706A072BA}" destId="{E9689802-6987-4B86-8D16-1DE9D814F3BE}" srcOrd="0" destOrd="0" presId="urn:microsoft.com/office/officeart/2018/5/layout/IconCircleLabelList"/>
    <dgm:cxn modelId="{F62B05E7-8AB8-4D9D-8CD8-F87C34ECE649}" type="presParOf" srcId="{E08191C8-23C4-4D65-BE8D-D20706A072BA}" destId="{FBE2BFEA-4F86-4E37-BB15-954EC4C0D2ED}" srcOrd="1" destOrd="0" presId="urn:microsoft.com/office/officeart/2018/5/layout/IconCircleLabelList"/>
    <dgm:cxn modelId="{8F567ACE-F046-4AFF-A987-55362A06E404}" type="presParOf" srcId="{E08191C8-23C4-4D65-BE8D-D20706A072BA}" destId="{A60CB38E-D7D8-45C4-8DA6-7C2C8CC6C991}" srcOrd="2" destOrd="0" presId="urn:microsoft.com/office/officeart/2018/5/layout/IconCircleLabelList"/>
    <dgm:cxn modelId="{64AC8E27-FADA-49B2-A5FB-B41006E4DF0A}" type="presParOf" srcId="{E08191C8-23C4-4D65-BE8D-D20706A072BA}" destId="{6E91F533-27D2-41D7-92DA-4FF4EC3D8A6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5F06F0-7131-41CE-983E-0790A8911B9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DB3E1A8-7F89-4C94-A592-6CB598066782}">
      <dgm:prSet custT="1"/>
      <dgm:spPr/>
      <dgm:t>
        <a:bodyPr anchor="ctr"/>
        <a:lstStyle/>
        <a:p>
          <a:pPr>
            <a:lnSpc>
              <a:spcPct val="100000"/>
            </a:lnSpc>
            <a:defRPr cap="all"/>
          </a:pPr>
          <a:r>
            <a:rPr lang="en-US" sz="2000" b="0" i="0" baseline="0"/>
            <a:t>The draft cost test rules </a:t>
          </a:r>
          <a:r>
            <a:rPr lang="en-US" sz="2000"/>
            <a:t>proposes that “</a:t>
          </a:r>
          <a:r>
            <a:rPr lang="en-US" sz="2000" b="1"/>
            <a:t>security of supply</a:t>
          </a:r>
          <a:r>
            <a:rPr lang="en-US" sz="2000"/>
            <a:t>” means:</a:t>
          </a:r>
        </a:p>
      </dgm:t>
    </dgm:pt>
    <dgm:pt modelId="{4461708E-8107-4657-952F-485EB4ACB67C}" type="parTrans" cxnId="{7F434795-4774-4F34-86CA-EFE9737E8F2A}">
      <dgm:prSet/>
      <dgm:spPr/>
      <dgm:t>
        <a:bodyPr/>
        <a:lstStyle/>
        <a:p>
          <a:endParaRPr lang="en-US"/>
        </a:p>
      </dgm:t>
    </dgm:pt>
    <dgm:pt modelId="{B6C4B096-FBBA-4BB5-B511-87AEE944865B}" type="sibTrans" cxnId="{7F434795-4774-4F34-86CA-EFE9737E8F2A}">
      <dgm:prSet/>
      <dgm:spPr/>
      <dgm:t>
        <a:bodyPr/>
        <a:lstStyle/>
        <a:p>
          <a:endParaRPr lang="en-US"/>
        </a:p>
      </dgm:t>
    </dgm:pt>
    <dgm:pt modelId="{ECE0377F-567C-449C-A74E-8A1EB387D74A}">
      <dgm:prSet custT="1"/>
      <dgm:spPr/>
      <dgm:t>
        <a:bodyPr anchor="ctr"/>
        <a:lstStyle/>
        <a:p>
          <a:pPr>
            <a:lnSpc>
              <a:spcPct val="100000"/>
            </a:lnSpc>
            <a:defRPr cap="all"/>
          </a:pPr>
          <a:r>
            <a:rPr lang="en-US" sz="2000"/>
            <a:t>“the use of in-state energy resources and the risks associated with importing energy resources from out of state.”</a:t>
          </a:r>
        </a:p>
      </dgm:t>
    </dgm:pt>
    <dgm:pt modelId="{951B142A-375A-483C-90CD-3AABE8218C07}" type="parTrans" cxnId="{254D897A-0CDE-4DC5-9D01-5ACDA2AF736E}">
      <dgm:prSet/>
      <dgm:spPr/>
      <dgm:t>
        <a:bodyPr/>
        <a:lstStyle/>
        <a:p>
          <a:endParaRPr lang="en-US"/>
        </a:p>
      </dgm:t>
    </dgm:pt>
    <dgm:pt modelId="{F7C0DD1B-2200-412B-A951-A4D2098F7EFC}" type="sibTrans" cxnId="{254D897A-0CDE-4DC5-9D01-5ACDA2AF736E}">
      <dgm:prSet/>
      <dgm:spPr/>
      <dgm:t>
        <a:bodyPr/>
        <a:lstStyle/>
        <a:p>
          <a:endParaRPr lang="en-US"/>
        </a:p>
      </dgm:t>
    </dgm:pt>
    <dgm:pt modelId="{4577ACAE-9F65-42CD-98B3-2D5B6EEE5D58}">
      <dgm:prSet custT="1"/>
      <dgm:spPr/>
      <dgm:t>
        <a:bodyPr anchor="ctr"/>
        <a:lstStyle/>
        <a:p>
          <a:pPr>
            <a:lnSpc>
              <a:spcPct val="100000"/>
            </a:lnSpc>
            <a:defRPr cap="all"/>
          </a:pPr>
          <a:r>
            <a:rPr lang="en-US" sz="2000" baseline="0"/>
            <a:t>Is the proposed definition of “security of supply” reasonable and adequate?</a:t>
          </a:r>
          <a:endParaRPr lang="en-US" sz="2000"/>
        </a:p>
      </dgm:t>
    </dgm:pt>
    <dgm:pt modelId="{E1F7F393-7CDF-408E-996D-A43D619890C6}" type="parTrans" cxnId="{731B862B-A0A9-411A-A65C-8D9EF5C5DFF5}">
      <dgm:prSet/>
      <dgm:spPr/>
      <dgm:t>
        <a:bodyPr/>
        <a:lstStyle/>
        <a:p>
          <a:endParaRPr lang="en-US"/>
        </a:p>
      </dgm:t>
    </dgm:pt>
    <dgm:pt modelId="{C3741E96-97A0-4896-B447-4F69E43F0150}" type="sibTrans" cxnId="{731B862B-A0A9-411A-A65C-8D9EF5C5DFF5}">
      <dgm:prSet/>
      <dgm:spPr/>
      <dgm:t>
        <a:bodyPr/>
        <a:lstStyle/>
        <a:p>
          <a:endParaRPr lang="en-US"/>
        </a:p>
      </dgm:t>
    </dgm:pt>
    <dgm:pt modelId="{E291D5BB-0F5B-4F2B-BCA8-01429D9ADEF8}" type="pres">
      <dgm:prSet presAssocID="{6C5F06F0-7131-41CE-983E-0790A8911B96}" presName="root" presStyleCnt="0">
        <dgm:presLayoutVars>
          <dgm:dir/>
          <dgm:resizeHandles val="exact"/>
        </dgm:presLayoutVars>
      </dgm:prSet>
      <dgm:spPr/>
    </dgm:pt>
    <dgm:pt modelId="{A77F2C7E-5585-45A2-8E12-64F8F5DCCE95}" type="pres">
      <dgm:prSet presAssocID="{7DB3E1A8-7F89-4C94-A592-6CB598066782}" presName="compNode" presStyleCnt="0"/>
      <dgm:spPr/>
    </dgm:pt>
    <dgm:pt modelId="{F890E4C3-50DA-430F-A9B2-AC70D7C6954F}" type="pres">
      <dgm:prSet presAssocID="{7DB3E1A8-7F89-4C94-A592-6CB598066782}" presName="iconBgRect" presStyleLbl="bgShp" presStyleIdx="0" presStyleCnt="3"/>
      <dgm:spPr/>
    </dgm:pt>
    <dgm:pt modelId="{F69F0D44-045F-4251-83C5-E5413CF6B39C}" type="pres">
      <dgm:prSet presAssocID="{7DB3E1A8-7F89-4C94-A592-6CB598066782}" presName="iconRect" presStyleLbl="nod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ument"/>
        </a:ext>
      </dgm:extLst>
    </dgm:pt>
    <dgm:pt modelId="{00FD265A-5DE9-48B1-B865-990DD3B63341}" type="pres">
      <dgm:prSet presAssocID="{7DB3E1A8-7F89-4C94-A592-6CB598066782}" presName="spaceRect" presStyleCnt="0"/>
      <dgm:spPr/>
    </dgm:pt>
    <dgm:pt modelId="{5502CFA3-8A72-4350-A1B5-F9A3B2FE1096}" type="pres">
      <dgm:prSet presAssocID="{7DB3E1A8-7F89-4C94-A592-6CB598066782}" presName="textRect" presStyleLbl="revTx" presStyleIdx="0" presStyleCnt="3">
        <dgm:presLayoutVars>
          <dgm:chMax val="1"/>
          <dgm:chPref val="1"/>
        </dgm:presLayoutVars>
      </dgm:prSet>
      <dgm:spPr/>
    </dgm:pt>
    <dgm:pt modelId="{5ECA4397-67D2-4701-8036-2C3C794FAF5B}" type="pres">
      <dgm:prSet presAssocID="{B6C4B096-FBBA-4BB5-B511-87AEE944865B}" presName="sibTrans" presStyleCnt="0"/>
      <dgm:spPr/>
    </dgm:pt>
    <dgm:pt modelId="{18D32251-31B3-4C7A-983A-18303E3562CF}" type="pres">
      <dgm:prSet presAssocID="{ECE0377F-567C-449C-A74E-8A1EB387D74A}" presName="compNode" presStyleCnt="0"/>
      <dgm:spPr/>
    </dgm:pt>
    <dgm:pt modelId="{A961FBE3-4ED9-4F44-941D-AB3310235CBC}" type="pres">
      <dgm:prSet presAssocID="{ECE0377F-567C-449C-A74E-8A1EB387D74A}" presName="iconBgRect" presStyleLbl="bgShp" presStyleIdx="1" presStyleCnt="3"/>
      <dgm:spPr/>
    </dgm:pt>
    <dgm:pt modelId="{BEEF1FEB-3BBE-4460-B804-8576C52DA323}" type="pres">
      <dgm:prSet presAssocID="{ECE0377F-567C-449C-A74E-8A1EB387D74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hield Tick outline"/>
        </a:ext>
      </dgm:extLst>
    </dgm:pt>
    <dgm:pt modelId="{DE2A310C-837D-4534-8C8E-CDAF5CEAA164}" type="pres">
      <dgm:prSet presAssocID="{ECE0377F-567C-449C-A74E-8A1EB387D74A}" presName="spaceRect" presStyleCnt="0"/>
      <dgm:spPr/>
    </dgm:pt>
    <dgm:pt modelId="{E19E897B-CA25-4031-94A3-399A3C0FD685}" type="pres">
      <dgm:prSet presAssocID="{ECE0377F-567C-449C-A74E-8A1EB387D74A}" presName="textRect" presStyleLbl="revTx" presStyleIdx="1" presStyleCnt="3">
        <dgm:presLayoutVars>
          <dgm:chMax val="1"/>
          <dgm:chPref val="1"/>
        </dgm:presLayoutVars>
      </dgm:prSet>
      <dgm:spPr/>
    </dgm:pt>
    <dgm:pt modelId="{B6FA98C3-0837-428A-86F9-957AD60DFDC0}" type="pres">
      <dgm:prSet presAssocID="{F7C0DD1B-2200-412B-A951-A4D2098F7EFC}" presName="sibTrans" presStyleCnt="0"/>
      <dgm:spPr/>
    </dgm:pt>
    <dgm:pt modelId="{3BD36640-8D6C-4501-93BB-EC13E9B9207A}" type="pres">
      <dgm:prSet presAssocID="{4577ACAE-9F65-42CD-98B3-2D5B6EEE5D58}" presName="compNode" presStyleCnt="0"/>
      <dgm:spPr/>
    </dgm:pt>
    <dgm:pt modelId="{5E646C76-35FF-4AFB-AAFD-11BABC67C937}" type="pres">
      <dgm:prSet presAssocID="{4577ACAE-9F65-42CD-98B3-2D5B6EEE5D58}" presName="iconBgRect" presStyleLbl="bgShp" presStyleIdx="2" presStyleCnt="3"/>
      <dgm:spPr/>
    </dgm:pt>
    <dgm:pt modelId="{A7085A9A-BAC4-404F-9482-F94B98E84615}" type="pres">
      <dgm:prSet presAssocID="{4577ACAE-9F65-42CD-98B3-2D5B6EEE5D58}" presName="iconRect" presStyleLbl="node1" presStyleIdx="2" presStyleCnt="3"/>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D72DDF6-D4CD-4BEB-AC5C-75171218995C}" type="pres">
      <dgm:prSet presAssocID="{4577ACAE-9F65-42CD-98B3-2D5B6EEE5D58}" presName="spaceRect" presStyleCnt="0"/>
      <dgm:spPr/>
    </dgm:pt>
    <dgm:pt modelId="{55EDCC67-E724-41A4-8462-118B221C3F71}" type="pres">
      <dgm:prSet presAssocID="{4577ACAE-9F65-42CD-98B3-2D5B6EEE5D58}" presName="textRect" presStyleLbl="revTx" presStyleIdx="2" presStyleCnt="3">
        <dgm:presLayoutVars>
          <dgm:chMax val="1"/>
          <dgm:chPref val="1"/>
        </dgm:presLayoutVars>
      </dgm:prSet>
      <dgm:spPr/>
    </dgm:pt>
  </dgm:ptLst>
  <dgm:cxnLst>
    <dgm:cxn modelId="{731B862B-A0A9-411A-A65C-8D9EF5C5DFF5}" srcId="{6C5F06F0-7131-41CE-983E-0790A8911B96}" destId="{4577ACAE-9F65-42CD-98B3-2D5B6EEE5D58}" srcOrd="2" destOrd="0" parTransId="{E1F7F393-7CDF-408E-996D-A43D619890C6}" sibTransId="{C3741E96-97A0-4896-B447-4F69E43F0150}"/>
    <dgm:cxn modelId="{E5F8732E-5A15-4DA7-A873-6DA1A4E69492}" type="presOf" srcId="{6C5F06F0-7131-41CE-983E-0790A8911B96}" destId="{E291D5BB-0F5B-4F2B-BCA8-01429D9ADEF8}" srcOrd="0" destOrd="0" presId="urn:microsoft.com/office/officeart/2018/5/layout/IconCircleLabelList"/>
    <dgm:cxn modelId="{254D897A-0CDE-4DC5-9D01-5ACDA2AF736E}" srcId="{6C5F06F0-7131-41CE-983E-0790A8911B96}" destId="{ECE0377F-567C-449C-A74E-8A1EB387D74A}" srcOrd="1" destOrd="0" parTransId="{951B142A-375A-483C-90CD-3AABE8218C07}" sibTransId="{F7C0DD1B-2200-412B-A951-A4D2098F7EFC}"/>
    <dgm:cxn modelId="{EA08E782-DA9B-48AF-A1B2-4B050983850C}" type="presOf" srcId="{7DB3E1A8-7F89-4C94-A592-6CB598066782}" destId="{5502CFA3-8A72-4350-A1B5-F9A3B2FE1096}" srcOrd="0" destOrd="0" presId="urn:microsoft.com/office/officeart/2018/5/layout/IconCircleLabelList"/>
    <dgm:cxn modelId="{7F434795-4774-4F34-86CA-EFE9737E8F2A}" srcId="{6C5F06F0-7131-41CE-983E-0790A8911B96}" destId="{7DB3E1A8-7F89-4C94-A592-6CB598066782}" srcOrd="0" destOrd="0" parTransId="{4461708E-8107-4657-952F-485EB4ACB67C}" sibTransId="{B6C4B096-FBBA-4BB5-B511-87AEE944865B}"/>
    <dgm:cxn modelId="{376231A4-FD1C-4D26-8032-96746B12CE5C}" type="presOf" srcId="{ECE0377F-567C-449C-A74E-8A1EB387D74A}" destId="{E19E897B-CA25-4031-94A3-399A3C0FD685}" srcOrd="0" destOrd="0" presId="urn:microsoft.com/office/officeart/2018/5/layout/IconCircleLabelList"/>
    <dgm:cxn modelId="{DC5005C1-E7F7-4B51-9BA5-B0A81101AB8B}" type="presOf" srcId="{4577ACAE-9F65-42CD-98B3-2D5B6EEE5D58}" destId="{55EDCC67-E724-41A4-8462-118B221C3F71}" srcOrd="0" destOrd="0" presId="urn:microsoft.com/office/officeart/2018/5/layout/IconCircleLabelList"/>
    <dgm:cxn modelId="{8C81F94F-9CFB-4C41-88B3-E618CFF8D26E}" type="presParOf" srcId="{E291D5BB-0F5B-4F2B-BCA8-01429D9ADEF8}" destId="{A77F2C7E-5585-45A2-8E12-64F8F5DCCE95}" srcOrd="0" destOrd="0" presId="urn:microsoft.com/office/officeart/2018/5/layout/IconCircleLabelList"/>
    <dgm:cxn modelId="{45949370-49B8-4E4B-82DC-F31BFC20EAEA}" type="presParOf" srcId="{A77F2C7E-5585-45A2-8E12-64F8F5DCCE95}" destId="{F890E4C3-50DA-430F-A9B2-AC70D7C6954F}" srcOrd="0" destOrd="0" presId="urn:microsoft.com/office/officeart/2018/5/layout/IconCircleLabelList"/>
    <dgm:cxn modelId="{1F1F49B4-71F6-4510-8F02-7331295C6CCA}" type="presParOf" srcId="{A77F2C7E-5585-45A2-8E12-64F8F5DCCE95}" destId="{F69F0D44-045F-4251-83C5-E5413CF6B39C}" srcOrd="1" destOrd="0" presId="urn:microsoft.com/office/officeart/2018/5/layout/IconCircleLabelList"/>
    <dgm:cxn modelId="{B6AEAEA8-ADB8-4F1B-89FF-4A5570423A31}" type="presParOf" srcId="{A77F2C7E-5585-45A2-8E12-64F8F5DCCE95}" destId="{00FD265A-5DE9-48B1-B865-990DD3B63341}" srcOrd="2" destOrd="0" presId="urn:microsoft.com/office/officeart/2018/5/layout/IconCircleLabelList"/>
    <dgm:cxn modelId="{C58063D7-4357-42A1-874D-A6AD856E732C}" type="presParOf" srcId="{A77F2C7E-5585-45A2-8E12-64F8F5DCCE95}" destId="{5502CFA3-8A72-4350-A1B5-F9A3B2FE1096}" srcOrd="3" destOrd="0" presId="urn:microsoft.com/office/officeart/2018/5/layout/IconCircleLabelList"/>
    <dgm:cxn modelId="{583D0F89-C455-4A09-A997-7FFDF76DE545}" type="presParOf" srcId="{E291D5BB-0F5B-4F2B-BCA8-01429D9ADEF8}" destId="{5ECA4397-67D2-4701-8036-2C3C794FAF5B}" srcOrd="1" destOrd="0" presId="urn:microsoft.com/office/officeart/2018/5/layout/IconCircleLabelList"/>
    <dgm:cxn modelId="{171E869E-6CF2-40F9-9FAC-DBC8F94A2694}" type="presParOf" srcId="{E291D5BB-0F5B-4F2B-BCA8-01429D9ADEF8}" destId="{18D32251-31B3-4C7A-983A-18303E3562CF}" srcOrd="2" destOrd="0" presId="urn:microsoft.com/office/officeart/2018/5/layout/IconCircleLabelList"/>
    <dgm:cxn modelId="{E3ADE249-163A-4795-91C6-9338EA12F4A3}" type="presParOf" srcId="{18D32251-31B3-4C7A-983A-18303E3562CF}" destId="{A961FBE3-4ED9-4F44-941D-AB3310235CBC}" srcOrd="0" destOrd="0" presId="urn:microsoft.com/office/officeart/2018/5/layout/IconCircleLabelList"/>
    <dgm:cxn modelId="{0952F59F-8CBA-4973-8466-5B1A04B9F7C9}" type="presParOf" srcId="{18D32251-31B3-4C7A-983A-18303E3562CF}" destId="{BEEF1FEB-3BBE-4460-B804-8576C52DA323}" srcOrd="1" destOrd="0" presId="urn:microsoft.com/office/officeart/2018/5/layout/IconCircleLabelList"/>
    <dgm:cxn modelId="{A0250568-1F82-415D-95B5-862D9BAA5EE4}" type="presParOf" srcId="{18D32251-31B3-4C7A-983A-18303E3562CF}" destId="{DE2A310C-837D-4534-8C8E-CDAF5CEAA164}" srcOrd="2" destOrd="0" presId="urn:microsoft.com/office/officeart/2018/5/layout/IconCircleLabelList"/>
    <dgm:cxn modelId="{5029D350-E9AA-4E85-A023-CC97435D226F}" type="presParOf" srcId="{18D32251-31B3-4C7A-983A-18303E3562CF}" destId="{E19E897B-CA25-4031-94A3-399A3C0FD685}" srcOrd="3" destOrd="0" presId="urn:microsoft.com/office/officeart/2018/5/layout/IconCircleLabelList"/>
    <dgm:cxn modelId="{04F7A6AC-090B-4E30-B434-CDA13D50CC75}" type="presParOf" srcId="{E291D5BB-0F5B-4F2B-BCA8-01429D9ADEF8}" destId="{B6FA98C3-0837-428A-86F9-957AD60DFDC0}" srcOrd="3" destOrd="0" presId="urn:microsoft.com/office/officeart/2018/5/layout/IconCircleLabelList"/>
    <dgm:cxn modelId="{F578B7A2-36DA-457E-B584-FDA649CD6D42}" type="presParOf" srcId="{E291D5BB-0F5B-4F2B-BCA8-01429D9ADEF8}" destId="{3BD36640-8D6C-4501-93BB-EC13E9B9207A}" srcOrd="4" destOrd="0" presId="urn:microsoft.com/office/officeart/2018/5/layout/IconCircleLabelList"/>
    <dgm:cxn modelId="{F276F009-48DC-4312-85C5-CFD916CAF11C}" type="presParOf" srcId="{3BD36640-8D6C-4501-93BB-EC13E9B9207A}" destId="{5E646C76-35FF-4AFB-AAFD-11BABC67C937}" srcOrd="0" destOrd="0" presId="urn:microsoft.com/office/officeart/2018/5/layout/IconCircleLabelList"/>
    <dgm:cxn modelId="{2A3E716D-F8E9-4CF5-A294-A5A629D3CB77}" type="presParOf" srcId="{3BD36640-8D6C-4501-93BB-EC13E9B9207A}" destId="{A7085A9A-BAC4-404F-9482-F94B98E84615}" srcOrd="1" destOrd="0" presId="urn:microsoft.com/office/officeart/2018/5/layout/IconCircleLabelList"/>
    <dgm:cxn modelId="{B08D6F8C-375A-4E6F-9231-8E8A5DC6F5FB}" type="presParOf" srcId="{3BD36640-8D6C-4501-93BB-EC13E9B9207A}" destId="{1D72DDF6-D4CD-4BEB-AC5C-75171218995C}" srcOrd="2" destOrd="0" presId="urn:microsoft.com/office/officeart/2018/5/layout/IconCircleLabelList"/>
    <dgm:cxn modelId="{A7D6A871-EF66-40C5-B147-8B216A333962}" type="presParOf" srcId="{3BD36640-8D6C-4501-93BB-EC13E9B9207A}" destId="{55EDCC67-E724-41A4-8462-118B221C3F7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24DA8-811C-4204-9D4F-78F1402EF5F1}"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en-US"/>
        </a:p>
      </dgm:t>
    </dgm:pt>
    <dgm:pt modelId="{D55BA3DE-1174-4D61-B8B8-BEDDE706AA63}">
      <dgm:prSet phldrT="[Text]" custT="1"/>
      <dgm:spPr/>
      <dgm:t>
        <a:bodyPr/>
        <a:lstStyle/>
        <a:p>
          <a:pPr>
            <a:buNone/>
          </a:pPr>
          <a:r>
            <a:rPr lang="en-US" sz="3200"/>
            <a:t>RCW 80.86.020 (9), as modified by I-2066: The commission shall establish by rule a cost test:</a:t>
          </a:r>
        </a:p>
      </dgm:t>
    </dgm:pt>
    <dgm:pt modelId="{BE5BE07A-3DDA-43FE-ADD7-08ABA27B3E7D}" type="parTrans" cxnId="{CA656D31-4651-4A10-BD5A-A77237DE2F44}">
      <dgm:prSet/>
      <dgm:spPr/>
      <dgm:t>
        <a:bodyPr/>
        <a:lstStyle/>
        <a:p>
          <a:endParaRPr lang="en-US"/>
        </a:p>
      </dgm:t>
    </dgm:pt>
    <dgm:pt modelId="{6AA1D433-B03B-485E-BF47-A1F8F0DE6C3A}" type="sibTrans" cxnId="{CA656D31-4651-4A10-BD5A-A77237DE2F44}">
      <dgm:prSet/>
      <dgm:spPr/>
      <dgm:t>
        <a:bodyPr/>
        <a:lstStyle/>
        <a:p>
          <a:endParaRPr lang="en-US"/>
        </a:p>
      </dgm:t>
    </dgm:pt>
    <dgm:pt modelId="{FF8E85E3-9F6A-4D23-981A-6B134C3A601C}">
      <dgm:prSet/>
      <dgm:spPr/>
      <dgm:t>
        <a:bodyPr/>
        <a:lstStyle/>
        <a:p>
          <a:r>
            <a:rPr lang="en-US"/>
            <a:t>for the purpose of determining the lowest reasonable cost of decarbonization and low-income electrification measures in integrated system plans at the </a:t>
          </a:r>
          <a:r>
            <a:rPr lang="en-US" i="1"/>
            <a:t>portfolio</a:t>
          </a:r>
          <a:r>
            <a:rPr lang="en-US"/>
            <a:t> level</a:t>
          </a:r>
        </a:p>
      </dgm:t>
    </dgm:pt>
    <dgm:pt modelId="{A7290E9C-483D-496F-8D06-4E9621FFED8C}" type="parTrans" cxnId="{94AAFA11-53CC-45CD-8B67-6E4395924BDC}">
      <dgm:prSet/>
      <dgm:spPr/>
      <dgm:t>
        <a:bodyPr/>
        <a:lstStyle/>
        <a:p>
          <a:endParaRPr lang="en-US"/>
        </a:p>
      </dgm:t>
    </dgm:pt>
    <dgm:pt modelId="{54720CF4-9A70-485B-8A32-797355F51925}" type="sibTrans" cxnId="{94AAFA11-53CC-45CD-8B67-6E4395924BDC}">
      <dgm:prSet/>
      <dgm:spPr/>
      <dgm:t>
        <a:bodyPr/>
        <a:lstStyle/>
        <a:p>
          <a:endParaRPr lang="en-US"/>
        </a:p>
      </dgm:t>
    </dgm:pt>
    <dgm:pt modelId="{615CD2AA-A352-40B8-8936-63F9788302E5}">
      <dgm:prSet/>
      <dgm:spPr/>
      <dgm:t>
        <a:bodyPr/>
        <a:lstStyle/>
        <a:p>
          <a:r>
            <a:rPr lang="en-US" b="0" i="0"/>
            <a:t>for emissions reduction measures achieved by large combination utilities</a:t>
          </a:r>
          <a:endParaRPr lang="en-US"/>
        </a:p>
      </dgm:t>
    </dgm:pt>
    <dgm:pt modelId="{0DD89EAC-3487-47D6-B82B-670FA87B458C}" type="sibTrans" cxnId="{254B6C7C-C7F7-4845-8358-E279958F7EB4}">
      <dgm:prSet/>
      <dgm:spPr/>
      <dgm:t>
        <a:bodyPr/>
        <a:lstStyle/>
        <a:p>
          <a:endParaRPr lang="en-US"/>
        </a:p>
      </dgm:t>
    </dgm:pt>
    <dgm:pt modelId="{55AA6F12-B6B3-4F4F-94E0-C10420A2173E}" type="parTrans" cxnId="{254B6C7C-C7F7-4845-8358-E279958F7EB4}">
      <dgm:prSet/>
      <dgm:spPr/>
      <dgm:t>
        <a:bodyPr/>
        <a:lstStyle/>
        <a:p>
          <a:endParaRPr lang="en-US"/>
        </a:p>
      </dgm:t>
    </dgm:pt>
    <dgm:pt modelId="{A637F820-D66B-439F-94BC-5C0E35F3C52A}">
      <dgm:prSet/>
      <dgm:spPr/>
      <dgm:t>
        <a:bodyPr/>
        <a:lstStyle/>
        <a:p>
          <a:r>
            <a:rPr lang="en-US"/>
            <a:t>to comply with state clean energy and climate policies</a:t>
          </a:r>
        </a:p>
      </dgm:t>
    </dgm:pt>
    <dgm:pt modelId="{C8FD7F79-B500-4B5E-BF06-AEF79D67849A}" type="parTrans" cxnId="{E9E4CD52-DAB7-41F5-9010-5352A5DAD775}">
      <dgm:prSet/>
      <dgm:spPr/>
      <dgm:t>
        <a:bodyPr/>
        <a:lstStyle/>
        <a:p>
          <a:endParaRPr lang="en-US"/>
        </a:p>
      </dgm:t>
    </dgm:pt>
    <dgm:pt modelId="{AC748ACE-9A8E-4306-80BF-362C52A36B57}" type="sibTrans" cxnId="{E9E4CD52-DAB7-41F5-9010-5352A5DAD775}">
      <dgm:prSet/>
      <dgm:spPr/>
      <dgm:t>
        <a:bodyPr/>
        <a:lstStyle/>
        <a:p>
          <a:endParaRPr lang="en-US"/>
        </a:p>
      </dgm:t>
    </dgm:pt>
    <dgm:pt modelId="{A57D3606-B352-498E-9152-84F1C70D5374}">
      <dgm:prSet/>
      <dgm:spPr/>
      <dgm:t>
        <a:bodyPr/>
        <a:lstStyle/>
        <a:p>
          <a:r>
            <a:rPr lang="en-US"/>
            <a:t>and for any other purpose determined by the commission by rule</a:t>
          </a:r>
        </a:p>
      </dgm:t>
    </dgm:pt>
    <dgm:pt modelId="{17D63C02-F782-4FBD-8AD3-5EF51997C2EB}" type="parTrans" cxnId="{80777AC3-5312-42A7-846D-6657BA895447}">
      <dgm:prSet/>
      <dgm:spPr/>
      <dgm:t>
        <a:bodyPr/>
        <a:lstStyle/>
        <a:p>
          <a:endParaRPr lang="en-US"/>
        </a:p>
      </dgm:t>
    </dgm:pt>
    <dgm:pt modelId="{5E2AD4CA-5234-488C-83A9-2B219ECF08C8}" type="sibTrans" cxnId="{80777AC3-5312-42A7-846D-6657BA895447}">
      <dgm:prSet/>
      <dgm:spPr/>
      <dgm:t>
        <a:bodyPr/>
        <a:lstStyle/>
        <a:p>
          <a:endParaRPr lang="en-US"/>
        </a:p>
      </dgm:t>
    </dgm:pt>
    <dgm:pt modelId="{8E3ED97A-C45C-4573-A919-82ABC19B8D08}" type="pres">
      <dgm:prSet presAssocID="{82224DA8-811C-4204-9D4F-78F1402EF5F1}" presName="vert0" presStyleCnt="0">
        <dgm:presLayoutVars>
          <dgm:dir/>
          <dgm:animOne val="branch"/>
          <dgm:animLvl val="lvl"/>
        </dgm:presLayoutVars>
      </dgm:prSet>
      <dgm:spPr/>
    </dgm:pt>
    <dgm:pt modelId="{519148F8-003D-4898-BCDA-8FE2F74FE97D}" type="pres">
      <dgm:prSet presAssocID="{D55BA3DE-1174-4D61-B8B8-BEDDE706AA63}" presName="thickLine" presStyleLbl="alignNode1" presStyleIdx="0" presStyleCnt="1"/>
      <dgm:spPr/>
    </dgm:pt>
    <dgm:pt modelId="{995BE014-2821-4A9D-864D-2E2262D335C6}" type="pres">
      <dgm:prSet presAssocID="{D55BA3DE-1174-4D61-B8B8-BEDDE706AA63}" presName="horz1" presStyleCnt="0"/>
      <dgm:spPr/>
    </dgm:pt>
    <dgm:pt modelId="{5A0E943A-5668-4CE5-A849-59329A61FCDC}" type="pres">
      <dgm:prSet presAssocID="{D55BA3DE-1174-4D61-B8B8-BEDDE706AA63}" presName="tx1" presStyleLbl="revTx" presStyleIdx="0" presStyleCnt="5" custScaleX="217698"/>
      <dgm:spPr/>
    </dgm:pt>
    <dgm:pt modelId="{317E32A2-09B4-4FFA-B9EF-28B0006DE026}" type="pres">
      <dgm:prSet presAssocID="{D55BA3DE-1174-4D61-B8B8-BEDDE706AA63}" presName="vert1" presStyleCnt="0"/>
      <dgm:spPr/>
    </dgm:pt>
    <dgm:pt modelId="{56AC304D-8F70-4CFB-9CE1-535B549C6079}" type="pres">
      <dgm:prSet presAssocID="{615CD2AA-A352-40B8-8936-63F9788302E5}" presName="vertSpace2a" presStyleCnt="0"/>
      <dgm:spPr/>
    </dgm:pt>
    <dgm:pt modelId="{231C5861-C980-45F3-9AF2-CD8910339956}" type="pres">
      <dgm:prSet presAssocID="{615CD2AA-A352-40B8-8936-63F9788302E5}" presName="horz2" presStyleCnt="0"/>
      <dgm:spPr/>
    </dgm:pt>
    <dgm:pt modelId="{E49930C9-2825-49ED-BA64-557F012398C0}" type="pres">
      <dgm:prSet presAssocID="{615CD2AA-A352-40B8-8936-63F9788302E5}" presName="horzSpace2" presStyleCnt="0"/>
      <dgm:spPr/>
    </dgm:pt>
    <dgm:pt modelId="{9391F728-C88D-4E0A-8AC3-2E28F575E3F7}" type="pres">
      <dgm:prSet presAssocID="{615CD2AA-A352-40B8-8936-63F9788302E5}" presName="tx2" presStyleLbl="revTx" presStyleIdx="1" presStyleCnt="5"/>
      <dgm:spPr/>
    </dgm:pt>
    <dgm:pt modelId="{E77AA5DB-3DF7-411E-B0C0-4E5C24B9D3EF}" type="pres">
      <dgm:prSet presAssocID="{615CD2AA-A352-40B8-8936-63F9788302E5}" presName="vert2" presStyleCnt="0"/>
      <dgm:spPr/>
    </dgm:pt>
    <dgm:pt modelId="{40CD46AC-3AA1-4123-ADE0-FFE9477BE4C5}" type="pres">
      <dgm:prSet presAssocID="{615CD2AA-A352-40B8-8936-63F9788302E5}" presName="thinLine2b" presStyleLbl="callout" presStyleIdx="0" presStyleCnt="4"/>
      <dgm:spPr/>
    </dgm:pt>
    <dgm:pt modelId="{80A46C74-A6D9-410E-9ADC-E890CA71B368}" type="pres">
      <dgm:prSet presAssocID="{615CD2AA-A352-40B8-8936-63F9788302E5}" presName="vertSpace2b" presStyleCnt="0"/>
      <dgm:spPr/>
    </dgm:pt>
    <dgm:pt modelId="{18431E10-5121-4CC5-B24D-0BA555D1223D}" type="pres">
      <dgm:prSet presAssocID="{A637F820-D66B-439F-94BC-5C0E35F3C52A}" presName="horz2" presStyleCnt="0"/>
      <dgm:spPr/>
    </dgm:pt>
    <dgm:pt modelId="{57677C92-BD55-4CB0-8191-74D9B212AC60}" type="pres">
      <dgm:prSet presAssocID="{A637F820-D66B-439F-94BC-5C0E35F3C52A}" presName="horzSpace2" presStyleCnt="0"/>
      <dgm:spPr/>
    </dgm:pt>
    <dgm:pt modelId="{687B774C-4597-432D-8233-B0D5443A6BF6}" type="pres">
      <dgm:prSet presAssocID="{A637F820-D66B-439F-94BC-5C0E35F3C52A}" presName="tx2" presStyleLbl="revTx" presStyleIdx="2" presStyleCnt="5"/>
      <dgm:spPr/>
    </dgm:pt>
    <dgm:pt modelId="{2BDAC700-E32A-478E-B877-0A048E551622}" type="pres">
      <dgm:prSet presAssocID="{A637F820-D66B-439F-94BC-5C0E35F3C52A}" presName="vert2" presStyleCnt="0"/>
      <dgm:spPr/>
    </dgm:pt>
    <dgm:pt modelId="{94480210-6304-4F1B-BA55-537FBA912F6C}" type="pres">
      <dgm:prSet presAssocID="{A637F820-D66B-439F-94BC-5C0E35F3C52A}" presName="thinLine2b" presStyleLbl="callout" presStyleIdx="1" presStyleCnt="4"/>
      <dgm:spPr/>
    </dgm:pt>
    <dgm:pt modelId="{E1DBC632-4C2B-4B75-864A-4FE6D8C136D2}" type="pres">
      <dgm:prSet presAssocID="{A637F820-D66B-439F-94BC-5C0E35F3C52A}" presName="vertSpace2b" presStyleCnt="0"/>
      <dgm:spPr/>
    </dgm:pt>
    <dgm:pt modelId="{E0534E6C-61A5-445B-8683-CE7A3DD25507}" type="pres">
      <dgm:prSet presAssocID="{FF8E85E3-9F6A-4D23-981A-6B134C3A601C}" presName="horz2" presStyleCnt="0"/>
      <dgm:spPr/>
    </dgm:pt>
    <dgm:pt modelId="{73CE6DED-C781-49CC-A458-237CBCFE60B8}" type="pres">
      <dgm:prSet presAssocID="{FF8E85E3-9F6A-4D23-981A-6B134C3A601C}" presName="horzSpace2" presStyleCnt="0"/>
      <dgm:spPr/>
    </dgm:pt>
    <dgm:pt modelId="{8B1CAC3B-6A7A-4125-ABA2-61E65D4AEADA}" type="pres">
      <dgm:prSet presAssocID="{FF8E85E3-9F6A-4D23-981A-6B134C3A601C}" presName="tx2" presStyleLbl="revTx" presStyleIdx="3" presStyleCnt="5"/>
      <dgm:spPr/>
    </dgm:pt>
    <dgm:pt modelId="{28830B22-E910-4D5D-95F0-0960F3CF777E}" type="pres">
      <dgm:prSet presAssocID="{FF8E85E3-9F6A-4D23-981A-6B134C3A601C}" presName="vert2" presStyleCnt="0"/>
      <dgm:spPr/>
    </dgm:pt>
    <dgm:pt modelId="{4F6DE66D-D8F0-4D97-98DA-FF761B48C0CE}" type="pres">
      <dgm:prSet presAssocID="{FF8E85E3-9F6A-4D23-981A-6B134C3A601C}" presName="thinLine2b" presStyleLbl="callout" presStyleIdx="2" presStyleCnt="4"/>
      <dgm:spPr/>
    </dgm:pt>
    <dgm:pt modelId="{95BD357A-DCC8-4ECA-9332-E7CFA004D774}" type="pres">
      <dgm:prSet presAssocID="{FF8E85E3-9F6A-4D23-981A-6B134C3A601C}" presName="vertSpace2b" presStyleCnt="0"/>
      <dgm:spPr/>
    </dgm:pt>
    <dgm:pt modelId="{30FA5266-4422-448D-8DF2-EECC12A29B94}" type="pres">
      <dgm:prSet presAssocID="{A57D3606-B352-498E-9152-84F1C70D5374}" presName="horz2" presStyleCnt="0"/>
      <dgm:spPr/>
    </dgm:pt>
    <dgm:pt modelId="{E17030FA-AE52-4497-879C-EE68C16066E9}" type="pres">
      <dgm:prSet presAssocID="{A57D3606-B352-498E-9152-84F1C70D5374}" presName="horzSpace2" presStyleCnt="0"/>
      <dgm:spPr/>
    </dgm:pt>
    <dgm:pt modelId="{E23C1C99-C300-4B46-AC90-92D1D4269B25}" type="pres">
      <dgm:prSet presAssocID="{A57D3606-B352-498E-9152-84F1C70D5374}" presName="tx2" presStyleLbl="revTx" presStyleIdx="4" presStyleCnt="5"/>
      <dgm:spPr/>
    </dgm:pt>
    <dgm:pt modelId="{5887C933-3E86-4850-9A73-ECDF380D4B4C}" type="pres">
      <dgm:prSet presAssocID="{A57D3606-B352-498E-9152-84F1C70D5374}" presName="vert2" presStyleCnt="0"/>
      <dgm:spPr/>
    </dgm:pt>
    <dgm:pt modelId="{9096228F-B5C9-4144-88CA-5587F8A45737}" type="pres">
      <dgm:prSet presAssocID="{A57D3606-B352-498E-9152-84F1C70D5374}" presName="thinLine2b" presStyleLbl="callout" presStyleIdx="3" presStyleCnt="4"/>
      <dgm:spPr/>
    </dgm:pt>
    <dgm:pt modelId="{4A9027A2-D04F-41BA-AC7F-CB700A8C9B7A}" type="pres">
      <dgm:prSet presAssocID="{A57D3606-B352-498E-9152-84F1C70D5374}" presName="vertSpace2b" presStyleCnt="0"/>
      <dgm:spPr/>
    </dgm:pt>
  </dgm:ptLst>
  <dgm:cxnLst>
    <dgm:cxn modelId="{94AAFA11-53CC-45CD-8B67-6E4395924BDC}" srcId="{D55BA3DE-1174-4D61-B8B8-BEDDE706AA63}" destId="{FF8E85E3-9F6A-4D23-981A-6B134C3A601C}" srcOrd="2" destOrd="0" parTransId="{A7290E9C-483D-496F-8D06-4E9621FFED8C}" sibTransId="{54720CF4-9A70-485B-8A32-797355F51925}"/>
    <dgm:cxn modelId="{CA656D31-4651-4A10-BD5A-A77237DE2F44}" srcId="{82224DA8-811C-4204-9D4F-78F1402EF5F1}" destId="{D55BA3DE-1174-4D61-B8B8-BEDDE706AA63}" srcOrd="0" destOrd="0" parTransId="{BE5BE07A-3DDA-43FE-ADD7-08ABA27B3E7D}" sibTransId="{6AA1D433-B03B-485E-BF47-A1F8F0DE6C3A}"/>
    <dgm:cxn modelId="{98557A5E-06EB-4CBD-80F5-E4C4E90AD442}" type="presOf" srcId="{A57D3606-B352-498E-9152-84F1C70D5374}" destId="{E23C1C99-C300-4B46-AC90-92D1D4269B25}" srcOrd="0" destOrd="0" presId="urn:microsoft.com/office/officeart/2008/layout/LinedList"/>
    <dgm:cxn modelId="{E9E4CD52-DAB7-41F5-9010-5352A5DAD775}" srcId="{D55BA3DE-1174-4D61-B8B8-BEDDE706AA63}" destId="{A637F820-D66B-439F-94BC-5C0E35F3C52A}" srcOrd="1" destOrd="0" parTransId="{C8FD7F79-B500-4B5E-BF06-AEF79D67849A}" sibTransId="{AC748ACE-9A8E-4306-80BF-362C52A36B57}"/>
    <dgm:cxn modelId="{254B6C7C-C7F7-4845-8358-E279958F7EB4}" srcId="{D55BA3DE-1174-4D61-B8B8-BEDDE706AA63}" destId="{615CD2AA-A352-40B8-8936-63F9788302E5}" srcOrd="0" destOrd="0" parTransId="{55AA6F12-B6B3-4F4F-94E0-C10420A2173E}" sibTransId="{0DD89EAC-3487-47D6-B82B-670FA87B458C}"/>
    <dgm:cxn modelId="{1E0F4C93-95AD-4564-9FD6-0DA32EB4DFCE}" type="presOf" srcId="{A637F820-D66B-439F-94BC-5C0E35F3C52A}" destId="{687B774C-4597-432D-8233-B0D5443A6BF6}" srcOrd="0" destOrd="0" presId="urn:microsoft.com/office/officeart/2008/layout/LinedList"/>
    <dgm:cxn modelId="{3CDC2595-F53E-49EF-8DC3-41DB0817C551}" type="presOf" srcId="{D55BA3DE-1174-4D61-B8B8-BEDDE706AA63}" destId="{5A0E943A-5668-4CE5-A849-59329A61FCDC}" srcOrd="0" destOrd="0" presId="urn:microsoft.com/office/officeart/2008/layout/LinedList"/>
    <dgm:cxn modelId="{80777AC3-5312-42A7-846D-6657BA895447}" srcId="{D55BA3DE-1174-4D61-B8B8-BEDDE706AA63}" destId="{A57D3606-B352-498E-9152-84F1C70D5374}" srcOrd="3" destOrd="0" parTransId="{17D63C02-F782-4FBD-8AD3-5EF51997C2EB}" sibTransId="{5E2AD4CA-5234-488C-83A9-2B219ECF08C8}"/>
    <dgm:cxn modelId="{1167EAD8-F34F-4907-A748-ED3F90265655}" type="presOf" srcId="{FF8E85E3-9F6A-4D23-981A-6B134C3A601C}" destId="{8B1CAC3B-6A7A-4125-ABA2-61E65D4AEADA}" srcOrd="0" destOrd="0" presId="urn:microsoft.com/office/officeart/2008/layout/LinedList"/>
    <dgm:cxn modelId="{C221D5DB-D703-47CB-8020-8F86A90A3B05}" type="presOf" srcId="{82224DA8-811C-4204-9D4F-78F1402EF5F1}" destId="{8E3ED97A-C45C-4573-A919-82ABC19B8D08}" srcOrd="0" destOrd="0" presId="urn:microsoft.com/office/officeart/2008/layout/LinedList"/>
    <dgm:cxn modelId="{86845CFA-592E-46B8-854F-A2D6D657F83D}" type="presOf" srcId="{615CD2AA-A352-40B8-8936-63F9788302E5}" destId="{9391F728-C88D-4E0A-8AC3-2E28F575E3F7}" srcOrd="0" destOrd="0" presId="urn:microsoft.com/office/officeart/2008/layout/LinedList"/>
    <dgm:cxn modelId="{7B4A6B16-1C8B-4C50-8D66-9EA0290AE002}" type="presParOf" srcId="{8E3ED97A-C45C-4573-A919-82ABC19B8D08}" destId="{519148F8-003D-4898-BCDA-8FE2F74FE97D}" srcOrd="0" destOrd="0" presId="urn:microsoft.com/office/officeart/2008/layout/LinedList"/>
    <dgm:cxn modelId="{C4597D40-2B2F-495B-97F5-5E310A3398AB}" type="presParOf" srcId="{8E3ED97A-C45C-4573-A919-82ABC19B8D08}" destId="{995BE014-2821-4A9D-864D-2E2262D335C6}" srcOrd="1" destOrd="0" presId="urn:microsoft.com/office/officeart/2008/layout/LinedList"/>
    <dgm:cxn modelId="{6903B377-4B82-4147-AF5A-4D8217D5D7E7}" type="presParOf" srcId="{995BE014-2821-4A9D-864D-2E2262D335C6}" destId="{5A0E943A-5668-4CE5-A849-59329A61FCDC}" srcOrd="0" destOrd="0" presId="urn:microsoft.com/office/officeart/2008/layout/LinedList"/>
    <dgm:cxn modelId="{E933609B-BE71-4B3E-B36C-D141DD88B37C}" type="presParOf" srcId="{995BE014-2821-4A9D-864D-2E2262D335C6}" destId="{317E32A2-09B4-4FFA-B9EF-28B0006DE026}" srcOrd="1" destOrd="0" presId="urn:microsoft.com/office/officeart/2008/layout/LinedList"/>
    <dgm:cxn modelId="{F1AB989A-9663-4486-9326-FD8D8CAA2B35}" type="presParOf" srcId="{317E32A2-09B4-4FFA-B9EF-28B0006DE026}" destId="{56AC304D-8F70-4CFB-9CE1-535B549C6079}" srcOrd="0" destOrd="0" presId="urn:microsoft.com/office/officeart/2008/layout/LinedList"/>
    <dgm:cxn modelId="{DC12A011-4627-463A-AE3F-B07F2D0B20F3}" type="presParOf" srcId="{317E32A2-09B4-4FFA-B9EF-28B0006DE026}" destId="{231C5861-C980-45F3-9AF2-CD8910339956}" srcOrd="1" destOrd="0" presId="urn:microsoft.com/office/officeart/2008/layout/LinedList"/>
    <dgm:cxn modelId="{52C16D36-CD2F-4DB4-BDCE-8CD78B190C20}" type="presParOf" srcId="{231C5861-C980-45F3-9AF2-CD8910339956}" destId="{E49930C9-2825-49ED-BA64-557F012398C0}" srcOrd="0" destOrd="0" presId="urn:microsoft.com/office/officeart/2008/layout/LinedList"/>
    <dgm:cxn modelId="{B8E246EC-4797-40D1-A776-B53C0396855B}" type="presParOf" srcId="{231C5861-C980-45F3-9AF2-CD8910339956}" destId="{9391F728-C88D-4E0A-8AC3-2E28F575E3F7}" srcOrd="1" destOrd="0" presId="urn:microsoft.com/office/officeart/2008/layout/LinedList"/>
    <dgm:cxn modelId="{94C1F1B0-A2FC-4712-B590-DA68AA9A346B}" type="presParOf" srcId="{231C5861-C980-45F3-9AF2-CD8910339956}" destId="{E77AA5DB-3DF7-411E-B0C0-4E5C24B9D3EF}" srcOrd="2" destOrd="0" presId="urn:microsoft.com/office/officeart/2008/layout/LinedList"/>
    <dgm:cxn modelId="{A8D2D758-4621-40DD-9B93-A36CCB85A47B}" type="presParOf" srcId="{317E32A2-09B4-4FFA-B9EF-28B0006DE026}" destId="{40CD46AC-3AA1-4123-ADE0-FFE9477BE4C5}" srcOrd="2" destOrd="0" presId="urn:microsoft.com/office/officeart/2008/layout/LinedList"/>
    <dgm:cxn modelId="{C6CEBD12-236E-4843-A620-6F718353DDC4}" type="presParOf" srcId="{317E32A2-09B4-4FFA-B9EF-28B0006DE026}" destId="{80A46C74-A6D9-410E-9ADC-E890CA71B368}" srcOrd="3" destOrd="0" presId="urn:microsoft.com/office/officeart/2008/layout/LinedList"/>
    <dgm:cxn modelId="{5755E89E-89B0-4122-896E-AF7884EE0FF4}" type="presParOf" srcId="{317E32A2-09B4-4FFA-B9EF-28B0006DE026}" destId="{18431E10-5121-4CC5-B24D-0BA555D1223D}" srcOrd="4" destOrd="0" presId="urn:microsoft.com/office/officeart/2008/layout/LinedList"/>
    <dgm:cxn modelId="{ECF43C9B-C5DF-4CFC-86F9-FD112C7A9D48}" type="presParOf" srcId="{18431E10-5121-4CC5-B24D-0BA555D1223D}" destId="{57677C92-BD55-4CB0-8191-74D9B212AC60}" srcOrd="0" destOrd="0" presId="urn:microsoft.com/office/officeart/2008/layout/LinedList"/>
    <dgm:cxn modelId="{B4F0DCD0-5AA0-4B0F-BD5D-49AD2E6D5019}" type="presParOf" srcId="{18431E10-5121-4CC5-B24D-0BA555D1223D}" destId="{687B774C-4597-432D-8233-B0D5443A6BF6}" srcOrd="1" destOrd="0" presId="urn:microsoft.com/office/officeart/2008/layout/LinedList"/>
    <dgm:cxn modelId="{AE5ECE59-57B6-4A27-A8EB-D627B79AD6A1}" type="presParOf" srcId="{18431E10-5121-4CC5-B24D-0BA555D1223D}" destId="{2BDAC700-E32A-478E-B877-0A048E551622}" srcOrd="2" destOrd="0" presId="urn:microsoft.com/office/officeart/2008/layout/LinedList"/>
    <dgm:cxn modelId="{744C745B-B7E1-40DF-AF90-B91DD8061104}" type="presParOf" srcId="{317E32A2-09B4-4FFA-B9EF-28B0006DE026}" destId="{94480210-6304-4F1B-BA55-537FBA912F6C}" srcOrd="5" destOrd="0" presId="urn:microsoft.com/office/officeart/2008/layout/LinedList"/>
    <dgm:cxn modelId="{4FE72EA9-F5D2-4759-A0D1-9452D78312F5}" type="presParOf" srcId="{317E32A2-09B4-4FFA-B9EF-28B0006DE026}" destId="{E1DBC632-4C2B-4B75-864A-4FE6D8C136D2}" srcOrd="6" destOrd="0" presId="urn:microsoft.com/office/officeart/2008/layout/LinedList"/>
    <dgm:cxn modelId="{F3E62CA7-D225-40F9-AE94-9AB9C82D0832}" type="presParOf" srcId="{317E32A2-09B4-4FFA-B9EF-28B0006DE026}" destId="{E0534E6C-61A5-445B-8683-CE7A3DD25507}" srcOrd="7" destOrd="0" presId="urn:microsoft.com/office/officeart/2008/layout/LinedList"/>
    <dgm:cxn modelId="{299BE5AE-B1FC-4A2B-822E-5F85E87FDE13}" type="presParOf" srcId="{E0534E6C-61A5-445B-8683-CE7A3DD25507}" destId="{73CE6DED-C781-49CC-A458-237CBCFE60B8}" srcOrd="0" destOrd="0" presId="urn:microsoft.com/office/officeart/2008/layout/LinedList"/>
    <dgm:cxn modelId="{9D7D61A5-B4F6-4B70-ACB7-6D1A39AA5A34}" type="presParOf" srcId="{E0534E6C-61A5-445B-8683-CE7A3DD25507}" destId="{8B1CAC3B-6A7A-4125-ABA2-61E65D4AEADA}" srcOrd="1" destOrd="0" presId="urn:microsoft.com/office/officeart/2008/layout/LinedList"/>
    <dgm:cxn modelId="{20FE3B75-3112-423B-9FD4-6760229A5DA7}" type="presParOf" srcId="{E0534E6C-61A5-445B-8683-CE7A3DD25507}" destId="{28830B22-E910-4D5D-95F0-0960F3CF777E}" srcOrd="2" destOrd="0" presId="urn:microsoft.com/office/officeart/2008/layout/LinedList"/>
    <dgm:cxn modelId="{75EA5C51-6C00-473F-92AC-CF8245A84FBB}" type="presParOf" srcId="{317E32A2-09B4-4FFA-B9EF-28B0006DE026}" destId="{4F6DE66D-D8F0-4D97-98DA-FF761B48C0CE}" srcOrd="8" destOrd="0" presId="urn:microsoft.com/office/officeart/2008/layout/LinedList"/>
    <dgm:cxn modelId="{A0BD58FF-C446-4B6C-BF02-C04DD3525C40}" type="presParOf" srcId="{317E32A2-09B4-4FFA-B9EF-28B0006DE026}" destId="{95BD357A-DCC8-4ECA-9332-E7CFA004D774}" srcOrd="9" destOrd="0" presId="urn:microsoft.com/office/officeart/2008/layout/LinedList"/>
    <dgm:cxn modelId="{803BD7C1-E6C9-4343-8300-9F862D0175B7}" type="presParOf" srcId="{317E32A2-09B4-4FFA-B9EF-28B0006DE026}" destId="{30FA5266-4422-448D-8DF2-EECC12A29B94}" srcOrd="10" destOrd="0" presId="urn:microsoft.com/office/officeart/2008/layout/LinedList"/>
    <dgm:cxn modelId="{92E31056-8584-43F8-B45A-13D0D5FC9E8C}" type="presParOf" srcId="{30FA5266-4422-448D-8DF2-EECC12A29B94}" destId="{E17030FA-AE52-4497-879C-EE68C16066E9}" srcOrd="0" destOrd="0" presId="urn:microsoft.com/office/officeart/2008/layout/LinedList"/>
    <dgm:cxn modelId="{12CDECE8-2E33-4D57-A43A-EE0E2E6D9FA9}" type="presParOf" srcId="{30FA5266-4422-448D-8DF2-EECC12A29B94}" destId="{E23C1C99-C300-4B46-AC90-92D1D4269B25}" srcOrd="1" destOrd="0" presId="urn:microsoft.com/office/officeart/2008/layout/LinedList"/>
    <dgm:cxn modelId="{7E154BA9-BFFA-4B6A-8257-68E38AFC160D}" type="presParOf" srcId="{30FA5266-4422-448D-8DF2-EECC12A29B94}" destId="{5887C933-3E86-4850-9A73-ECDF380D4B4C}" srcOrd="2" destOrd="0" presId="urn:microsoft.com/office/officeart/2008/layout/LinedList"/>
    <dgm:cxn modelId="{02DCFF5A-BE70-41EF-BE0B-E87B8C5B4482}" type="presParOf" srcId="{317E32A2-09B4-4FFA-B9EF-28B0006DE026}" destId="{9096228F-B5C9-4144-88CA-5587F8A45737}" srcOrd="11" destOrd="0" presId="urn:microsoft.com/office/officeart/2008/layout/LinedList"/>
    <dgm:cxn modelId="{61BB9A3F-5413-44E0-BDFC-51762A5A93C0}" type="presParOf" srcId="{317E32A2-09B4-4FFA-B9EF-28B0006DE026}" destId="{4A9027A2-D04F-41BA-AC7F-CB700A8C9B7A}"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EBB71C-573D-4FE1-899C-66585499F11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215D4D5-6EC6-46E5-AC7D-6045784FBAC5}">
      <dgm:prSet phldrT="[Text]"/>
      <dgm:spPr>
        <a:solidFill>
          <a:srgbClr val="F69463"/>
        </a:solidFill>
      </dgm:spPr>
      <dgm:t>
        <a:bodyPr/>
        <a:lstStyle/>
        <a:p>
          <a:r>
            <a:rPr lang="en-US"/>
            <a:t>Emissions reduction measures</a:t>
          </a:r>
        </a:p>
      </dgm:t>
    </dgm:pt>
    <dgm:pt modelId="{E1207CA9-6266-4F9E-9C4D-5D535D090B4A}" type="parTrans" cxnId="{B97382AB-87B2-4CFF-8B35-102EF49F332A}">
      <dgm:prSet/>
      <dgm:spPr/>
      <dgm:t>
        <a:bodyPr/>
        <a:lstStyle/>
        <a:p>
          <a:endParaRPr lang="en-US"/>
        </a:p>
      </dgm:t>
    </dgm:pt>
    <dgm:pt modelId="{84D20F7A-8C01-4054-97E2-381E31EFD73A}" type="sibTrans" cxnId="{B97382AB-87B2-4CFF-8B35-102EF49F332A}">
      <dgm:prSet/>
      <dgm:spPr/>
      <dgm:t>
        <a:bodyPr/>
        <a:lstStyle/>
        <a:p>
          <a:endParaRPr lang="en-US"/>
        </a:p>
      </dgm:t>
    </dgm:pt>
    <dgm:pt modelId="{9A1772CF-BC1B-42E5-A801-06BC77647F64}">
      <dgm:prSet phldrT="[Text]"/>
      <dgm:spPr/>
      <dgm:t>
        <a:bodyPr/>
        <a:lstStyle/>
        <a:p>
          <a:r>
            <a:rPr lang="en-US"/>
            <a:t>Energy efficiency</a:t>
          </a:r>
        </a:p>
      </dgm:t>
    </dgm:pt>
    <dgm:pt modelId="{4ECEEBFA-2A1B-4F55-9472-337C290EA52C}" type="parTrans" cxnId="{D06CC157-4C98-4486-9D78-2F468FD1D98D}">
      <dgm:prSet/>
      <dgm:spPr/>
      <dgm:t>
        <a:bodyPr/>
        <a:lstStyle/>
        <a:p>
          <a:endParaRPr lang="en-US"/>
        </a:p>
      </dgm:t>
    </dgm:pt>
    <dgm:pt modelId="{B58777F7-DD8F-4405-A82B-F6DCE43F080B}" type="sibTrans" cxnId="{D06CC157-4C98-4486-9D78-2F468FD1D98D}">
      <dgm:prSet/>
      <dgm:spPr/>
      <dgm:t>
        <a:bodyPr/>
        <a:lstStyle/>
        <a:p>
          <a:endParaRPr lang="en-US"/>
        </a:p>
      </dgm:t>
    </dgm:pt>
    <dgm:pt modelId="{9F316EF0-BBC6-46BE-9ED8-ADEF1FBEDABC}">
      <dgm:prSet phldrT="[Text]"/>
      <dgm:spPr>
        <a:solidFill>
          <a:srgbClr val="79CCD2"/>
        </a:solidFill>
      </dgm:spPr>
      <dgm:t>
        <a:bodyPr/>
        <a:lstStyle/>
        <a:p>
          <a:r>
            <a:rPr lang="en-US"/>
            <a:t>A lowest reasonable cost portfolio</a:t>
          </a:r>
        </a:p>
      </dgm:t>
    </dgm:pt>
    <dgm:pt modelId="{201CA0E3-B14B-4A06-8A3F-06E1C93CD6AD}" type="parTrans" cxnId="{4319076E-6007-4A08-9EB2-794844AD3B77}">
      <dgm:prSet/>
      <dgm:spPr/>
      <dgm:t>
        <a:bodyPr/>
        <a:lstStyle/>
        <a:p>
          <a:endParaRPr lang="en-US"/>
        </a:p>
      </dgm:t>
    </dgm:pt>
    <dgm:pt modelId="{C6F9ABAE-28AD-4E96-87D7-EA139C89B3AF}" type="sibTrans" cxnId="{4319076E-6007-4A08-9EB2-794844AD3B77}">
      <dgm:prSet/>
      <dgm:spPr/>
      <dgm:t>
        <a:bodyPr/>
        <a:lstStyle/>
        <a:p>
          <a:endParaRPr lang="en-US"/>
        </a:p>
      </dgm:t>
    </dgm:pt>
    <dgm:pt modelId="{75B0953D-255C-45E9-B887-F6AD5288527E}">
      <dgm:prSet phldrT="[Text]"/>
      <dgm:spPr/>
      <dgm:t>
        <a:bodyPr/>
        <a:lstStyle/>
        <a:p>
          <a:r>
            <a:rPr lang="en-US"/>
            <a:t>meets all standards required by law</a:t>
          </a:r>
        </a:p>
      </dgm:t>
    </dgm:pt>
    <dgm:pt modelId="{3123472B-2C44-4EAE-BE5B-EF92F2F91324}" type="parTrans" cxnId="{2049503E-FDB8-41B5-B612-C1B90BFDFF2E}">
      <dgm:prSet/>
      <dgm:spPr/>
      <dgm:t>
        <a:bodyPr/>
        <a:lstStyle/>
        <a:p>
          <a:endParaRPr lang="en-US"/>
        </a:p>
      </dgm:t>
    </dgm:pt>
    <dgm:pt modelId="{09ADE8A6-7C76-42F3-B091-3791D9D28157}" type="sibTrans" cxnId="{2049503E-FDB8-41B5-B612-C1B90BFDFF2E}">
      <dgm:prSet/>
      <dgm:spPr/>
      <dgm:t>
        <a:bodyPr/>
        <a:lstStyle/>
        <a:p>
          <a:endParaRPr lang="en-US"/>
        </a:p>
      </dgm:t>
    </dgm:pt>
    <dgm:pt modelId="{CC6FC934-1656-42EA-8FA6-1EE80E2A8F00}">
      <dgm:prSet/>
      <dgm:spPr/>
      <dgm:t>
        <a:bodyPr/>
        <a:lstStyle/>
        <a:p>
          <a:r>
            <a:rPr lang="en-US"/>
            <a:t>Renewable natural gas</a:t>
          </a:r>
        </a:p>
      </dgm:t>
    </dgm:pt>
    <dgm:pt modelId="{7B667225-4D99-4CD5-9520-63E7D0007201}" type="parTrans" cxnId="{086F07CF-A305-42ED-B933-B425613B3419}">
      <dgm:prSet/>
      <dgm:spPr/>
      <dgm:t>
        <a:bodyPr/>
        <a:lstStyle/>
        <a:p>
          <a:endParaRPr lang="en-US"/>
        </a:p>
      </dgm:t>
    </dgm:pt>
    <dgm:pt modelId="{F4A39050-06D3-4CBE-83BE-B8EE1B12E7D2}" type="sibTrans" cxnId="{086F07CF-A305-42ED-B933-B425613B3419}">
      <dgm:prSet/>
      <dgm:spPr/>
      <dgm:t>
        <a:bodyPr/>
        <a:lstStyle/>
        <a:p>
          <a:endParaRPr lang="en-US"/>
        </a:p>
      </dgm:t>
    </dgm:pt>
    <dgm:pt modelId="{77AEB49C-730B-4E03-81ED-1C4453F34212}">
      <dgm:prSet/>
      <dgm:spPr/>
      <dgm:t>
        <a:bodyPr/>
        <a:lstStyle/>
        <a:p>
          <a:r>
            <a:rPr lang="en-US"/>
            <a:t>Small modular reactors</a:t>
          </a:r>
        </a:p>
      </dgm:t>
    </dgm:pt>
    <dgm:pt modelId="{4938567B-9511-41BE-B640-CC678D1530A2}" type="parTrans" cxnId="{77481431-593E-43D8-B50F-99253ADB9321}">
      <dgm:prSet/>
      <dgm:spPr/>
      <dgm:t>
        <a:bodyPr/>
        <a:lstStyle/>
        <a:p>
          <a:endParaRPr lang="en-US"/>
        </a:p>
      </dgm:t>
    </dgm:pt>
    <dgm:pt modelId="{B7FF791D-1AD1-4FEE-94C7-E0307168D3C7}" type="sibTrans" cxnId="{77481431-593E-43D8-B50F-99253ADB9321}">
      <dgm:prSet/>
      <dgm:spPr/>
      <dgm:t>
        <a:bodyPr/>
        <a:lstStyle/>
        <a:p>
          <a:endParaRPr lang="en-US"/>
        </a:p>
      </dgm:t>
    </dgm:pt>
    <dgm:pt modelId="{31465794-BDDC-44C0-B97C-C95140D5E234}">
      <dgm:prSet/>
      <dgm:spPr/>
      <dgm:t>
        <a:bodyPr/>
        <a:lstStyle/>
        <a:p>
          <a:r>
            <a:rPr lang="en-US"/>
            <a:t>Distributed solar</a:t>
          </a:r>
        </a:p>
      </dgm:t>
    </dgm:pt>
    <dgm:pt modelId="{98911373-0706-4DE0-9EC1-B1D276557A82}" type="parTrans" cxnId="{5E19EB6B-1E06-45CF-AC29-07E7CF31AEBF}">
      <dgm:prSet/>
      <dgm:spPr/>
      <dgm:t>
        <a:bodyPr/>
        <a:lstStyle/>
        <a:p>
          <a:endParaRPr lang="en-US"/>
        </a:p>
      </dgm:t>
    </dgm:pt>
    <dgm:pt modelId="{535EEB77-BB07-4AF5-89E6-0EA8905F4E31}" type="sibTrans" cxnId="{5E19EB6B-1E06-45CF-AC29-07E7CF31AEBF}">
      <dgm:prSet/>
      <dgm:spPr/>
      <dgm:t>
        <a:bodyPr/>
        <a:lstStyle/>
        <a:p>
          <a:endParaRPr lang="en-US"/>
        </a:p>
      </dgm:t>
    </dgm:pt>
    <dgm:pt modelId="{0E84DFF4-ADC5-4F94-A0C6-279564F6FC87}">
      <dgm:prSet/>
      <dgm:spPr/>
      <dgm:t>
        <a:bodyPr/>
        <a:lstStyle/>
        <a:p>
          <a:r>
            <a:rPr lang="en-US"/>
            <a:t>Utility scale solar</a:t>
          </a:r>
        </a:p>
      </dgm:t>
    </dgm:pt>
    <dgm:pt modelId="{F8A911EF-8892-498C-99CD-57D1D0E5ECD2}" type="parTrans" cxnId="{B7A46786-13A6-4F00-B23C-A1B9E69E06B8}">
      <dgm:prSet/>
      <dgm:spPr/>
      <dgm:t>
        <a:bodyPr/>
        <a:lstStyle/>
        <a:p>
          <a:endParaRPr lang="en-US"/>
        </a:p>
      </dgm:t>
    </dgm:pt>
    <dgm:pt modelId="{40E94D27-FCCB-4AAB-8823-C2AB41C7A1E9}" type="sibTrans" cxnId="{B7A46786-13A6-4F00-B23C-A1B9E69E06B8}">
      <dgm:prSet/>
      <dgm:spPr/>
      <dgm:t>
        <a:bodyPr/>
        <a:lstStyle/>
        <a:p>
          <a:endParaRPr lang="en-US"/>
        </a:p>
      </dgm:t>
    </dgm:pt>
    <dgm:pt modelId="{8F66AA45-C42C-4C4B-A872-312A4E377E09}">
      <dgm:prSet/>
      <dgm:spPr/>
      <dgm:t>
        <a:bodyPr/>
        <a:lstStyle/>
        <a:p>
          <a:r>
            <a:rPr lang="en-US"/>
            <a:t>Other resources that reduce emissions</a:t>
          </a:r>
        </a:p>
      </dgm:t>
    </dgm:pt>
    <dgm:pt modelId="{383FB865-C405-449C-9956-5EA47C040B1F}" type="parTrans" cxnId="{B7F61833-F42E-4BFF-B886-CEFD9F6B0D33}">
      <dgm:prSet/>
      <dgm:spPr/>
      <dgm:t>
        <a:bodyPr/>
        <a:lstStyle/>
        <a:p>
          <a:endParaRPr lang="en-US"/>
        </a:p>
      </dgm:t>
    </dgm:pt>
    <dgm:pt modelId="{A02DCAEB-F048-473A-870D-B53B753B0557}" type="sibTrans" cxnId="{B7F61833-F42E-4BFF-B886-CEFD9F6B0D33}">
      <dgm:prSet/>
      <dgm:spPr/>
      <dgm:t>
        <a:bodyPr/>
        <a:lstStyle/>
        <a:p>
          <a:endParaRPr lang="en-US"/>
        </a:p>
      </dgm:t>
    </dgm:pt>
    <dgm:pt modelId="{B3685EB0-2FBE-4CA8-8757-ECEB03FF444A}">
      <dgm:prSet/>
      <dgm:spPr/>
      <dgm:t>
        <a:bodyPr/>
        <a:lstStyle/>
        <a:p>
          <a:r>
            <a:rPr lang="en-US"/>
            <a:t>includes CCA costs</a:t>
          </a:r>
        </a:p>
      </dgm:t>
    </dgm:pt>
    <dgm:pt modelId="{D5FDBB90-4CE4-4D9B-8CA3-C7E31EEA5F3C}" type="parTrans" cxnId="{BDD91E95-22D7-4455-92C1-179E2A329173}">
      <dgm:prSet/>
      <dgm:spPr/>
      <dgm:t>
        <a:bodyPr/>
        <a:lstStyle/>
        <a:p>
          <a:endParaRPr lang="en-US"/>
        </a:p>
      </dgm:t>
    </dgm:pt>
    <dgm:pt modelId="{665A386E-C45C-41FC-8FC9-AA942D43A47E}" type="sibTrans" cxnId="{BDD91E95-22D7-4455-92C1-179E2A329173}">
      <dgm:prSet/>
      <dgm:spPr/>
      <dgm:t>
        <a:bodyPr/>
        <a:lstStyle/>
        <a:p>
          <a:endParaRPr lang="en-US"/>
        </a:p>
      </dgm:t>
    </dgm:pt>
    <dgm:pt modelId="{2EA32A67-26D1-47DE-BE04-281CF85F11E8}">
      <dgm:prSet/>
      <dgm:spPr/>
      <dgm:t>
        <a:bodyPr/>
        <a:lstStyle/>
        <a:p>
          <a:r>
            <a:rPr lang="en-US"/>
            <a:t>incorporates the SCGHG</a:t>
          </a:r>
        </a:p>
      </dgm:t>
    </dgm:pt>
    <dgm:pt modelId="{178EB247-AA9B-4382-8A15-E06174AC9670}" type="parTrans" cxnId="{3C2AD72C-F85F-44E4-9B3D-F0B5560C244B}">
      <dgm:prSet/>
      <dgm:spPr/>
      <dgm:t>
        <a:bodyPr/>
        <a:lstStyle/>
        <a:p>
          <a:endParaRPr lang="en-US"/>
        </a:p>
      </dgm:t>
    </dgm:pt>
    <dgm:pt modelId="{8E1E7ED8-91E4-494D-9C9F-FBE743FC11FF}" type="sibTrans" cxnId="{3C2AD72C-F85F-44E4-9B3D-F0B5560C244B}">
      <dgm:prSet/>
      <dgm:spPr/>
      <dgm:t>
        <a:bodyPr/>
        <a:lstStyle/>
        <a:p>
          <a:endParaRPr lang="en-US"/>
        </a:p>
      </dgm:t>
    </dgm:pt>
    <dgm:pt modelId="{D1F60CA1-0446-40CD-8C91-D605B8F2FF73}">
      <dgm:prSet/>
      <dgm:spPr/>
      <dgm:t>
        <a:bodyPr/>
        <a:lstStyle/>
        <a:p>
          <a:r>
            <a:rPr lang="en-US"/>
            <a:t>incorporates long term costs and benefits</a:t>
          </a:r>
        </a:p>
      </dgm:t>
    </dgm:pt>
    <dgm:pt modelId="{61BCCCA0-2E1D-43CE-BC48-3E152DD2A172}" type="parTrans" cxnId="{0B9F184D-54EA-414D-B02C-8F9222C6E008}">
      <dgm:prSet/>
      <dgm:spPr/>
      <dgm:t>
        <a:bodyPr/>
        <a:lstStyle/>
        <a:p>
          <a:endParaRPr lang="en-US"/>
        </a:p>
      </dgm:t>
    </dgm:pt>
    <dgm:pt modelId="{959246B2-565F-4335-9CAE-EE3692FB939A}" type="sibTrans" cxnId="{0B9F184D-54EA-414D-B02C-8F9222C6E008}">
      <dgm:prSet/>
      <dgm:spPr/>
      <dgm:t>
        <a:bodyPr/>
        <a:lstStyle/>
        <a:p>
          <a:endParaRPr lang="en-US"/>
        </a:p>
      </dgm:t>
    </dgm:pt>
    <dgm:pt modelId="{15DDEB5E-4CC1-4783-A28B-DFF82D563405}">
      <dgm:prSet/>
      <dgm:spPr/>
      <dgm:t>
        <a:bodyPr/>
        <a:lstStyle/>
        <a:p>
          <a:r>
            <a:rPr lang="en-US"/>
            <a:t>equitably distribute benefits and reduce burdens for </a:t>
          </a:r>
          <a:r>
            <a:rPr lang="en-US" u="none"/>
            <a:t>named</a:t>
          </a:r>
          <a:r>
            <a:rPr lang="en-US"/>
            <a:t> communities</a:t>
          </a:r>
        </a:p>
      </dgm:t>
    </dgm:pt>
    <dgm:pt modelId="{2BA6BE9C-48D5-48A4-938F-751B63DAC209}" type="parTrans" cxnId="{5FB6A3BD-F379-4405-B6F7-6E67C1829F38}">
      <dgm:prSet/>
      <dgm:spPr/>
      <dgm:t>
        <a:bodyPr/>
        <a:lstStyle/>
        <a:p>
          <a:endParaRPr lang="en-US"/>
        </a:p>
      </dgm:t>
    </dgm:pt>
    <dgm:pt modelId="{B80C889B-655A-4B78-824A-D6F1B66B251B}" type="sibTrans" cxnId="{5FB6A3BD-F379-4405-B6F7-6E67C1829F38}">
      <dgm:prSet/>
      <dgm:spPr/>
      <dgm:t>
        <a:bodyPr/>
        <a:lstStyle/>
        <a:p>
          <a:endParaRPr lang="en-US"/>
        </a:p>
      </dgm:t>
    </dgm:pt>
    <dgm:pt modelId="{8DA0F3A5-E2BE-4A72-801F-3A7B86C52D00}" type="pres">
      <dgm:prSet presAssocID="{42EBB71C-573D-4FE1-899C-66585499F11F}" presName="linear" presStyleCnt="0">
        <dgm:presLayoutVars>
          <dgm:animLvl val="lvl"/>
          <dgm:resizeHandles val="exact"/>
        </dgm:presLayoutVars>
      </dgm:prSet>
      <dgm:spPr/>
    </dgm:pt>
    <dgm:pt modelId="{4EB3A12C-7FB8-408F-92B7-FD988E645744}" type="pres">
      <dgm:prSet presAssocID="{A215D4D5-6EC6-46E5-AC7D-6045784FBAC5}" presName="parentText" presStyleLbl="node1" presStyleIdx="0" presStyleCnt="2">
        <dgm:presLayoutVars>
          <dgm:chMax val="0"/>
          <dgm:bulletEnabled val="1"/>
        </dgm:presLayoutVars>
      </dgm:prSet>
      <dgm:spPr/>
    </dgm:pt>
    <dgm:pt modelId="{A2839484-0D52-41ED-B0C9-E2D6B60DA703}" type="pres">
      <dgm:prSet presAssocID="{A215D4D5-6EC6-46E5-AC7D-6045784FBAC5}" presName="childText" presStyleLbl="revTx" presStyleIdx="0" presStyleCnt="2">
        <dgm:presLayoutVars>
          <dgm:bulletEnabled val="1"/>
        </dgm:presLayoutVars>
      </dgm:prSet>
      <dgm:spPr/>
    </dgm:pt>
    <dgm:pt modelId="{67C4477D-11B6-4363-96BC-8CEF2EFADA16}" type="pres">
      <dgm:prSet presAssocID="{9F316EF0-BBC6-46BE-9ED8-ADEF1FBEDABC}" presName="parentText" presStyleLbl="node1" presStyleIdx="1" presStyleCnt="2">
        <dgm:presLayoutVars>
          <dgm:chMax val="0"/>
          <dgm:bulletEnabled val="1"/>
        </dgm:presLayoutVars>
      </dgm:prSet>
      <dgm:spPr/>
    </dgm:pt>
    <dgm:pt modelId="{8C4FF36D-9BBB-429F-B78C-026D97A43C63}" type="pres">
      <dgm:prSet presAssocID="{9F316EF0-BBC6-46BE-9ED8-ADEF1FBEDABC}" presName="childText" presStyleLbl="revTx" presStyleIdx="1" presStyleCnt="2">
        <dgm:presLayoutVars>
          <dgm:bulletEnabled val="1"/>
        </dgm:presLayoutVars>
      </dgm:prSet>
      <dgm:spPr/>
    </dgm:pt>
  </dgm:ptLst>
  <dgm:cxnLst>
    <dgm:cxn modelId="{05FE4908-0724-4D8A-8DA8-383730D341A7}" type="presOf" srcId="{9F316EF0-BBC6-46BE-9ED8-ADEF1FBEDABC}" destId="{67C4477D-11B6-4363-96BC-8CEF2EFADA16}" srcOrd="0" destOrd="0" presId="urn:microsoft.com/office/officeart/2005/8/layout/vList2"/>
    <dgm:cxn modelId="{D94A1A15-23BD-47FB-820E-ECA9A1742901}" type="presOf" srcId="{75B0953D-255C-45E9-B887-F6AD5288527E}" destId="{8C4FF36D-9BBB-429F-B78C-026D97A43C63}" srcOrd="0" destOrd="0" presId="urn:microsoft.com/office/officeart/2005/8/layout/vList2"/>
    <dgm:cxn modelId="{C5B28815-D424-4CE0-9551-1539AF048718}" type="presOf" srcId="{B3685EB0-2FBE-4CA8-8757-ECEB03FF444A}" destId="{8C4FF36D-9BBB-429F-B78C-026D97A43C63}" srcOrd="0" destOrd="1" presId="urn:microsoft.com/office/officeart/2005/8/layout/vList2"/>
    <dgm:cxn modelId="{3C2AD72C-F85F-44E4-9B3D-F0B5560C244B}" srcId="{9F316EF0-BBC6-46BE-9ED8-ADEF1FBEDABC}" destId="{2EA32A67-26D1-47DE-BE04-281CF85F11E8}" srcOrd="2" destOrd="0" parTransId="{178EB247-AA9B-4382-8A15-E06174AC9670}" sibTransId="{8E1E7ED8-91E4-494D-9C9F-FBE743FC11FF}"/>
    <dgm:cxn modelId="{77481431-593E-43D8-B50F-99253ADB9321}" srcId="{A215D4D5-6EC6-46E5-AC7D-6045784FBAC5}" destId="{77AEB49C-730B-4E03-81ED-1C4453F34212}" srcOrd="2" destOrd="0" parTransId="{4938567B-9511-41BE-B640-CC678D1530A2}" sibTransId="{B7FF791D-1AD1-4FEE-94C7-E0307168D3C7}"/>
    <dgm:cxn modelId="{B7F61833-F42E-4BFF-B886-CEFD9F6B0D33}" srcId="{A215D4D5-6EC6-46E5-AC7D-6045784FBAC5}" destId="{8F66AA45-C42C-4C4B-A872-312A4E377E09}" srcOrd="5" destOrd="0" parTransId="{383FB865-C405-449C-9956-5EA47C040B1F}" sibTransId="{A02DCAEB-F048-473A-870D-B53B753B0557}"/>
    <dgm:cxn modelId="{2049503E-FDB8-41B5-B612-C1B90BFDFF2E}" srcId="{9F316EF0-BBC6-46BE-9ED8-ADEF1FBEDABC}" destId="{75B0953D-255C-45E9-B887-F6AD5288527E}" srcOrd="0" destOrd="0" parTransId="{3123472B-2C44-4EAE-BE5B-EF92F2F91324}" sibTransId="{09ADE8A6-7C76-42F3-B091-3791D9D28157}"/>
    <dgm:cxn modelId="{1B8BB941-7BD6-49B0-B29A-C37FDF9F6F43}" type="presOf" srcId="{A215D4D5-6EC6-46E5-AC7D-6045784FBAC5}" destId="{4EB3A12C-7FB8-408F-92B7-FD988E645744}" srcOrd="0" destOrd="0" presId="urn:microsoft.com/office/officeart/2005/8/layout/vList2"/>
    <dgm:cxn modelId="{5E19EB6B-1E06-45CF-AC29-07E7CF31AEBF}" srcId="{A215D4D5-6EC6-46E5-AC7D-6045784FBAC5}" destId="{31465794-BDDC-44C0-B97C-C95140D5E234}" srcOrd="3" destOrd="0" parTransId="{98911373-0706-4DE0-9EC1-B1D276557A82}" sibTransId="{535EEB77-BB07-4AF5-89E6-0EA8905F4E31}"/>
    <dgm:cxn modelId="{0B9F184D-54EA-414D-B02C-8F9222C6E008}" srcId="{9F316EF0-BBC6-46BE-9ED8-ADEF1FBEDABC}" destId="{D1F60CA1-0446-40CD-8C91-D605B8F2FF73}" srcOrd="3" destOrd="0" parTransId="{61BCCCA0-2E1D-43CE-BC48-3E152DD2A172}" sibTransId="{959246B2-565F-4335-9CAE-EE3692FB939A}"/>
    <dgm:cxn modelId="{4319076E-6007-4A08-9EB2-794844AD3B77}" srcId="{42EBB71C-573D-4FE1-899C-66585499F11F}" destId="{9F316EF0-BBC6-46BE-9ED8-ADEF1FBEDABC}" srcOrd="1" destOrd="0" parTransId="{201CA0E3-B14B-4A06-8A3F-06E1C93CD6AD}" sibTransId="{C6F9ABAE-28AD-4E96-87D7-EA139C89B3AF}"/>
    <dgm:cxn modelId="{22A8EF50-1A63-4A3B-99A8-EDF9644AD5E9}" type="presOf" srcId="{2EA32A67-26D1-47DE-BE04-281CF85F11E8}" destId="{8C4FF36D-9BBB-429F-B78C-026D97A43C63}" srcOrd="0" destOrd="2" presId="urn:microsoft.com/office/officeart/2005/8/layout/vList2"/>
    <dgm:cxn modelId="{C758EA53-5FA5-4F5A-95BF-C525899921C8}" type="presOf" srcId="{D1F60CA1-0446-40CD-8C91-D605B8F2FF73}" destId="{8C4FF36D-9BBB-429F-B78C-026D97A43C63}" srcOrd="0" destOrd="3" presId="urn:microsoft.com/office/officeart/2005/8/layout/vList2"/>
    <dgm:cxn modelId="{D06CC157-4C98-4486-9D78-2F468FD1D98D}" srcId="{A215D4D5-6EC6-46E5-AC7D-6045784FBAC5}" destId="{9A1772CF-BC1B-42E5-A801-06BC77647F64}" srcOrd="0" destOrd="0" parTransId="{4ECEEBFA-2A1B-4F55-9472-337C290EA52C}" sibTransId="{B58777F7-DD8F-4405-A82B-F6DCE43F080B}"/>
    <dgm:cxn modelId="{CA142E7F-39F3-452E-8FFA-FD1B966DD203}" type="presOf" srcId="{15DDEB5E-4CC1-4783-A28B-DFF82D563405}" destId="{8C4FF36D-9BBB-429F-B78C-026D97A43C63}" srcOrd="0" destOrd="4" presId="urn:microsoft.com/office/officeart/2005/8/layout/vList2"/>
    <dgm:cxn modelId="{B7A46786-13A6-4F00-B23C-A1B9E69E06B8}" srcId="{A215D4D5-6EC6-46E5-AC7D-6045784FBAC5}" destId="{0E84DFF4-ADC5-4F94-A0C6-279564F6FC87}" srcOrd="4" destOrd="0" parTransId="{F8A911EF-8892-498C-99CD-57D1D0E5ECD2}" sibTransId="{40E94D27-FCCB-4AAB-8823-C2AB41C7A1E9}"/>
    <dgm:cxn modelId="{8F8ABA87-28C2-4071-B255-575AB7DA1266}" type="presOf" srcId="{CC6FC934-1656-42EA-8FA6-1EE80E2A8F00}" destId="{A2839484-0D52-41ED-B0C9-E2D6B60DA703}" srcOrd="0" destOrd="1" presId="urn:microsoft.com/office/officeart/2005/8/layout/vList2"/>
    <dgm:cxn modelId="{BDD91E95-22D7-4455-92C1-179E2A329173}" srcId="{9F316EF0-BBC6-46BE-9ED8-ADEF1FBEDABC}" destId="{B3685EB0-2FBE-4CA8-8757-ECEB03FF444A}" srcOrd="1" destOrd="0" parTransId="{D5FDBB90-4CE4-4D9B-8CA3-C7E31EEA5F3C}" sibTransId="{665A386E-C45C-41FC-8FC9-AA942D43A47E}"/>
    <dgm:cxn modelId="{B97382AB-87B2-4CFF-8B35-102EF49F332A}" srcId="{42EBB71C-573D-4FE1-899C-66585499F11F}" destId="{A215D4D5-6EC6-46E5-AC7D-6045784FBAC5}" srcOrd="0" destOrd="0" parTransId="{E1207CA9-6266-4F9E-9C4D-5D535D090B4A}" sibTransId="{84D20F7A-8C01-4054-97E2-381E31EFD73A}"/>
    <dgm:cxn modelId="{5FB6A3BD-F379-4405-B6F7-6E67C1829F38}" srcId="{9F316EF0-BBC6-46BE-9ED8-ADEF1FBEDABC}" destId="{15DDEB5E-4CC1-4783-A28B-DFF82D563405}" srcOrd="4" destOrd="0" parTransId="{2BA6BE9C-48D5-48A4-938F-751B63DAC209}" sibTransId="{B80C889B-655A-4B78-824A-D6F1B66B251B}"/>
    <dgm:cxn modelId="{DE79E0C8-8FEA-49E4-AAC6-4CBBA6907DC3}" type="presOf" srcId="{8F66AA45-C42C-4C4B-A872-312A4E377E09}" destId="{A2839484-0D52-41ED-B0C9-E2D6B60DA703}" srcOrd="0" destOrd="5" presId="urn:microsoft.com/office/officeart/2005/8/layout/vList2"/>
    <dgm:cxn modelId="{086F07CF-A305-42ED-B933-B425613B3419}" srcId="{A215D4D5-6EC6-46E5-AC7D-6045784FBAC5}" destId="{CC6FC934-1656-42EA-8FA6-1EE80E2A8F00}" srcOrd="1" destOrd="0" parTransId="{7B667225-4D99-4CD5-9520-63E7D0007201}" sibTransId="{F4A39050-06D3-4CBE-83BE-B8EE1B12E7D2}"/>
    <dgm:cxn modelId="{630BF7DB-6EA1-4171-930A-4FB0EB2DFC0C}" type="presOf" srcId="{0E84DFF4-ADC5-4F94-A0C6-279564F6FC87}" destId="{A2839484-0D52-41ED-B0C9-E2D6B60DA703}" srcOrd="0" destOrd="4" presId="urn:microsoft.com/office/officeart/2005/8/layout/vList2"/>
    <dgm:cxn modelId="{29940EE1-5372-4FE1-8F31-5BDDE066DA6B}" type="presOf" srcId="{77AEB49C-730B-4E03-81ED-1C4453F34212}" destId="{A2839484-0D52-41ED-B0C9-E2D6B60DA703}" srcOrd="0" destOrd="2" presId="urn:microsoft.com/office/officeart/2005/8/layout/vList2"/>
    <dgm:cxn modelId="{DCF4FFE1-AF81-4DA3-B2FD-D14046DCD2DA}" type="presOf" srcId="{31465794-BDDC-44C0-B97C-C95140D5E234}" destId="{A2839484-0D52-41ED-B0C9-E2D6B60DA703}" srcOrd="0" destOrd="3" presId="urn:microsoft.com/office/officeart/2005/8/layout/vList2"/>
    <dgm:cxn modelId="{2F27F0E2-35EE-44CA-AB62-A6B19FED0DFB}" type="presOf" srcId="{9A1772CF-BC1B-42E5-A801-06BC77647F64}" destId="{A2839484-0D52-41ED-B0C9-E2D6B60DA703}" srcOrd="0" destOrd="0" presId="urn:microsoft.com/office/officeart/2005/8/layout/vList2"/>
    <dgm:cxn modelId="{61B3E7E7-798D-4B5E-9CE3-3EB7AC694DA2}" type="presOf" srcId="{42EBB71C-573D-4FE1-899C-66585499F11F}" destId="{8DA0F3A5-E2BE-4A72-801F-3A7B86C52D00}" srcOrd="0" destOrd="0" presId="urn:microsoft.com/office/officeart/2005/8/layout/vList2"/>
    <dgm:cxn modelId="{1B87790A-84BF-4917-B5C7-1E0721443050}" type="presParOf" srcId="{8DA0F3A5-E2BE-4A72-801F-3A7B86C52D00}" destId="{4EB3A12C-7FB8-408F-92B7-FD988E645744}" srcOrd="0" destOrd="0" presId="urn:microsoft.com/office/officeart/2005/8/layout/vList2"/>
    <dgm:cxn modelId="{07AB2EED-6924-46E8-B1BB-158425134F81}" type="presParOf" srcId="{8DA0F3A5-E2BE-4A72-801F-3A7B86C52D00}" destId="{A2839484-0D52-41ED-B0C9-E2D6B60DA703}" srcOrd="1" destOrd="0" presId="urn:microsoft.com/office/officeart/2005/8/layout/vList2"/>
    <dgm:cxn modelId="{2EAC4538-436B-44C9-A27C-79DC225C1298}" type="presParOf" srcId="{8DA0F3A5-E2BE-4A72-801F-3A7B86C52D00}" destId="{67C4477D-11B6-4363-96BC-8CEF2EFADA16}" srcOrd="2" destOrd="0" presId="urn:microsoft.com/office/officeart/2005/8/layout/vList2"/>
    <dgm:cxn modelId="{53108CC2-0E81-4C67-992E-1865407E20E9}" type="presParOf" srcId="{8DA0F3A5-E2BE-4A72-801F-3A7B86C52D00}" destId="{8C4FF36D-9BBB-429F-B78C-026D97A43C6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15B1BD-04A2-4202-90D9-C0E76C24C21B}"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F0897A76-D58A-4387-8F18-BAE219C0F0D8}">
      <dgm:prSet/>
      <dgm:spPr/>
      <dgm:t>
        <a:bodyPr/>
        <a:lstStyle/>
        <a:p>
          <a:r>
            <a:rPr lang="en-US" b="0" i="0"/>
            <a:t>(a) The equitable distribution and prioritization of energy benefits and reduction of burdens to vulnerable populations, highly impacted communities, and overburdened communities</a:t>
          </a:r>
          <a:endParaRPr lang="en-US"/>
        </a:p>
      </dgm:t>
    </dgm:pt>
    <dgm:pt modelId="{50C36FBA-F02D-4AAC-82C2-007587C19941}" type="parTrans" cxnId="{83FAD068-CB5D-4D4F-BDCA-4FC3260B2A5E}">
      <dgm:prSet/>
      <dgm:spPr/>
      <dgm:t>
        <a:bodyPr/>
        <a:lstStyle/>
        <a:p>
          <a:endParaRPr lang="en-US"/>
        </a:p>
      </dgm:t>
    </dgm:pt>
    <dgm:pt modelId="{EAE2611D-B424-45B0-99FC-F50675FEF17A}" type="sibTrans" cxnId="{83FAD068-CB5D-4D4F-BDCA-4FC3260B2A5E}">
      <dgm:prSet/>
      <dgm:spPr/>
      <dgm:t>
        <a:bodyPr/>
        <a:lstStyle/>
        <a:p>
          <a:endParaRPr lang="en-US"/>
        </a:p>
      </dgm:t>
    </dgm:pt>
    <dgm:pt modelId="{A6AF5038-CC11-4893-80DC-23C0AF37EA5B}">
      <dgm:prSet/>
      <dgm:spPr/>
      <dgm:t>
        <a:bodyPr/>
        <a:lstStyle/>
        <a:p>
          <a:r>
            <a:rPr lang="en-US" b="0" i="0"/>
            <a:t>(b) Long-term and short-term public health, economic, and environmental benefits and the reduction of costs and risks</a:t>
          </a:r>
          <a:endParaRPr lang="en-US"/>
        </a:p>
      </dgm:t>
    </dgm:pt>
    <dgm:pt modelId="{87AD8640-479E-4393-8279-4E5758D1CE1B}" type="parTrans" cxnId="{78DB8390-BAF7-4A27-A8C0-865884C73565}">
      <dgm:prSet/>
      <dgm:spPr/>
      <dgm:t>
        <a:bodyPr/>
        <a:lstStyle/>
        <a:p>
          <a:endParaRPr lang="en-US"/>
        </a:p>
      </dgm:t>
    </dgm:pt>
    <dgm:pt modelId="{31DAB1C8-FFAC-457C-B3B5-1DCDCC7C5AD2}" type="sibTrans" cxnId="{78DB8390-BAF7-4A27-A8C0-865884C73565}">
      <dgm:prSet/>
      <dgm:spPr/>
      <dgm:t>
        <a:bodyPr/>
        <a:lstStyle/>
        <a:p>
          <a:endParaRPr lang="en-US"/>
        </a:p>
      </dgm:t>
    </dgm:pt>
    <dgm:pt modelId="{691FE0D3-8C65-4407-9ED9-06EF884AC542}">
      <dgm:prSet/>
      <dgm:spPr/>
      <dgm:t>
        <a:bodyPr/>
        <a:lstStyle/>
        <a:p>
          <a:r>
            <a:rPr lang="en-US" b="0" i="0"/>
            <a:t>(c) Health and safety concerns</a:t>
          </a:r>
          <a:endParaRPr lang="en-US"/>
        </a:p>
      </dgm:t>
    </dgm:pt>
    <dgm:pt modelId="{501A175D-D00A-4857-927F-E603F6486C11}" type="parTrans" cxnId="{CBE712DB-0B47-451E-AD15-BE7FE2853F19}">
      <dgm:prSet/>
      <dgm:spPr/>
      <dgm:t>
        <a:bodyPr/>
        <a:lstStyle/>
        <a:p>
          <a:endParaRPr lang="en-US"/>
        </a:p>
      </dgm:t>
    </dgm:pt>
    <dgm:pt modelId="{7742B0B0-509B-4782-A50E-3A0741A6BEA6}" type="sibTrans" cxnId="{CBE712DB-0B47-451E-AD15-BE7FE2853F19}">
      <dgm:prSet/>
      <dgm:spPr/>
      <dgm:t>
        <a:bodyPr/>
        <a:lstStyle/>
        <a:p>
          <a:endParaRPr lang="en-US"/>
        </a:p>
      </dgm:t>
    </dgm:pt>
    <dgm:pt modelId="{6B7A8C5E-5F6B-40D1-BA30-1A7A57138DDB}">
      <dgm:prSet/>
      <dgm:spPr/>
      <dgm:t>
        <a:bodyPr/>
        <a:lstStyle/>
        <a:p>
          <a:r>
            <a:rPr lang="en-US" b="0" i="0"/>
            <a:t>(d) Economic development</a:t>
          </a:r>
          <a:endParaRPr lang="en-US"/>
        </a:p>
      </dgm:t>
    </dgm:pt>
    <dgm:pt modelId="{B1E28547-001C-4B6D-9BA7-6ECF7734847C}" type="parTrans" cxnId="{DB044FCF-CE09-404C-AF53-F9A7007492C5}">
      <dgm:prSet/>
      <dgm:spPr/>
      <dgm:t>
        <a:bodyPr/>
        <a:lstStyle/>
        <a:p>
          <a:endParaRPr lang="en-US"/>
        </a:p>
      </dgm:t>
    </dgm:pt>
    <dgm:pt modelId="{C92C052F-F21B-4B95-A51C-EC1B4BEC79AB}" type="sibTrans" cxnId="{DB044FCF-CE09-404C-AF53-F9A7007492C5}">
      <dgm:prSet/>
      <dgm:spPr/>
      <dgm:t>
        <a:bodyPr/>
        <a:lstStyle/>
        <a:p>
          <a:endParaRPr lang="en-US"/>
        </a:p>
      </dgm:t>
    </dgm:pt>
    <dgm:pt modelId="{22866773-6F24-4379-A6EB-FCEF11F7D369}">
      <dgm:prSet/>
      <dgm:spPr/>
      <dgm:t>
        <a:bodyPr/>
        <a:lstStyle/>
        <a:p>
          <a:r>
            <a:rPr lang="en-US" b="0" i="0"/>
            <a:t>(f) Energy security and resiliency</a:t>
          </a:r>
          <a:endParaRPr lang="en-US"/>
        </a:p>
      </dgm:t>
    </dgm:pt>
    <dgm:pt modelId="{DAA218D1-AC14-4644-BBD3-5B359800CE87}" type="parTrans" cxnId="{831CA770-65F9-4A9D-BA07-33CA0554DEC5}">
      <dgm:prSet/>
      <dgm:spPr/>
      <dgm:t>
        <a:bodyPr/>
        <a:lstStyle/>
        <a:p>
          <a:endParaRPr lang="en-US"/>
        </a:p>
      </dgm:t>
    </dgm:pt>
    <dgm:pt modelId="{38441EDE-7066-47E1-897F-B94C45586E8A}" type="sibTrans" cxnId="{831CA770-65F9-4A9D-BA07-33CA0554DEC5}">
      <dgm:prSet/>
      <dgm:spPr/>
      <dgm:t>
        <a:bodyPr/>
        <a:lstStyle/>
        <a:p>
          <a:endParaRPr lang="en-US"/>
        </a:p>
      </dgm:t>
    </dgm:pt>
    <dgm:pt modelId="{63620B63-5546-4D6F-A528-8FB98BD96778}">
      <dgm:prSet/>
      <dgm:spPr/>
      <dgm:t>
        <a:bodyPr/>
        <a:lstStyle/>
        <a:p>
          <a:r>
            <a:rPr lang="en-US" b="0" i="0"/>
            <a:t>(e) Equity</a:t>
          </a:r>
          <a:endParaRPr lang="en-US"/>
        </a:p>
      </dgm:t>
    </dgm:pt>
    <dgm:pt modelId="{7FA912EC-6D71-4401-9A50-D24623E8BC54}" type="sibTrans" cxnId="{7F64EF0B-88D6-4964-A0C1-40196AE2D071}">
      <dgm:prSet/>
      <dgm:spPr/>
      <dgm:t>
        <a:bodyPr/>
        <a:lstStyle/>
        <a:p>
          <a:endParaRPr lang="en-US"/>
        </a:p>
      </dgm:t>
    </dgm:pt>
    <dgm:pt modelId="{CCD6438E-CDED-4F96-AC97-C5A919679986}" type="parTrans" cxnId="{7F64EF0B-88D6-4964-A0C1-40196AE2D071}">
      <dgm:prSet/>
      <dgm:spPr/>
      <dgm:t>
        <a:bodyPr/>
        <a:lstStyle/>
        <a:p>
          <a:endParaRPr lang="en-US"/>
        </a:p>
      </dgm:t>
    </dgm:pt>
    <dgm:pt modelId="{98538618-9299-471A-826F-D8678F91FA3E}" type="pres">
      <dgm:prSet presAssocID="{4815B1BD-04A2-4202-90D9-C0E76C24C21B}" presName="diagram" presStyleCnt="0">
        <dgm:presLayoutVars>
          <dgm:dir/>
          <dgm:resizeHandles val="exact"/>
        </dgm:presLayoutVars>
      </dgm:prSet>
      <dgm:spPr/>
    </dgm:pt>
    <dgm:pt modelId="{5C105B3B-D591-4118-937C-0DB016D78C97}" type="pres">
      <dgm:prSet presAssocID="{F0897A76-D58A-4387-8F18-BAE219C0F0D8}" presName="node" presStyleLbl="node1" presStyleIdx="0" presStyleCnt="6">
        <dgm:presLayoutVars>
          <dgm:bulletEnabled val="1"/>
        </dgm:presLayoutVars>
      </dgm:prSet>
      <dgm:spPr/>
    </dgm:pt>
    <dgm:pt modelId="{C32D0922-9F41-417B-B65C-006F5AFF800C}" type="pres">
      <dgm:prSet presAssocID="{EAE2611D-B424-45B0-99FC-F50675FEF17A}" presName="sibTrans" presStyleCnt="0"/>
      <dgm:spPr/>
    </dgm:pt>
    <dgm:pt modelId="{0A4DEC70-004A-4258-A1AF-8C5F9C799D8C}" type="pres">
      <dgm:prSet presAssocID="{A6AF5038-CC11-4893-80DC-23C0AF37EA5B}" presName="node" presStyleLbl="node1" presStyleIdx="1" presStyleCnt="6">
        <dgm:presLayoutVars>
          <dgm:bulletEnabled val="1"/>
        </dgm:presLayoutVars>
      </dgm:prSet>
      <dgm:spPr/>
    </dgm:pt>
    <dgm:pt modelId="{6B533B68-CCC4-4E32-BD47-3A652DEA7A6A}" type="pres">
      <dgm:prSet presAssocID="{31DAB1C8-FFAC-457C-B3B5-1DCDCC7C5AD2}" presName="sibTrans" presStyleCnt="0"/>
      <dgm:spPr/>
    </dgm:pt>
    <dgm:pt modelId="{A32B2755-C8CB-4993-B1DA-7D9DABD2B88F}" type="pres">
      <dgm:prSet presAssocID="{691FE0D3-8C65-4407-9ED9-06EF884AC542}" presName="node" presStyleLbl="node1" presStyleIdx="2" presStyleCnt="6">
        <dgm:presLayoutVars>
          <dgm:bulletEnabled val="1"/>
        </dgm:presLayoutVars>
      </dgm:prSet>
      <dgm:spPr/>
    </dgm:pt>
    <dgm:pt modelId="{FC770D3E-2958-4905-9D12-D9104D73B25E}" type="pres">
      <dgm:prSet presAssocID="{7742B0B0-509B-4782-A50E-3A0741A6BEA6}" presName="sibTrans" presStyleCnt="0"/>
      <dgm:spPr/>
    </dgm:pt>
    <dgm:pt modelId="{2561E208-70F1-4FCC-B0B3-5DCB6B3639EA}" type="pres">
      <dgm:prSet presAssocID="{6B7A8C5E-5F6B-40D1-BA30-1A7A57138DDB}" presName="node" presStyleLbl="node1" presStyleIdx="3" presStyleCnt="6">
        <dgm:presLayoutVars>
          <dgm:bulletEnabled val="1"/>
        </dgm:presLayoutVars>
      </dgm:prSet>
      <dgm:spPr/>
    </dgm:pt>
    <dgm:pt modelId="{10CF2EB0-74AF-4C81-A5CE-D7B7A27D3431}" type="pres">
      <dgm:prSet presAssocID="{C92C052F-F21B-4B95-A51C-EC1B4BEC79AB}" presName="sibTrans" presStyleCnt="0"/>
      <dgm:spPr/>
    </dgm:pt>
    <dgm:pt modelId="{FF9F5ECA-9B03-4999-9BD8-9F5BF14503B3}" type="pres">
      <dgm:prSet presAssocID="{63620B63-5546-4D6F-A528-8FB98BD96778}" presName="node" presStyleLbl="node1" presStyleIdx="4" presStyleCnt="6">
        <dgm:presLayoutVars>
          <dgm:bulletEnabled val="1"/>
        </dgm:presLayoutVars>
      </dgm:prSet>
      <dgm:spPr/>
    </dgm:pt>
    <dgm:pt modelId="{B18B7928-D779-446F-A992-B4781B17B644}" type="pres">
      <dgm:prSet presAssocID="{7FA912EC-6D71-4401-9A50-D24623E8BC54}" presName="sibTrans" presStyleCnt="0"/>
      <dgm:spPr/>
    </dgm:pt>
    <dgm:pt modelId="{867F1A7E-D488-4A21-8B79-010AF76CFB1A}" type="pres">
      <dgm:prSet presAssocID="{22866773-6F24-4379-A6EB-FCEF11F7D369}" presName="node" presStyleLbl="node1" presStyleIdx="5" presStyleCnt="6">
        <dgm:presLayoutVars>
          <dgm:bulletEnabled val="1"/>
        </dgm:presLayoutVars>
      </dgm:prSet>
      <dgm:spPr/>
    </dgm:pt>
  </dgm:ptLst>
  <dgm:cxnLst>
    <dgm:cxn modelId="{7F64EF0B-88D6-4964-A0C1-40196AE2D071}" srcId="{4815B1BD-04A2-4202-90D9-C0E76C24C21B}" destId="{63620B63-5546-4D6F-A528-8FB98BD96778}" srcOrd="4" destOrd="0" parTransId="{CCD6438E-CDED-4F96-AC97-C5A919679986}" sibTransId="{7FA912EC-6D71-4401-9A50-D24623E8BC54}"/>
    <dgm:cxn modelId="{EC695E5F-AA9E-4341-925B-FF52A276CED3}" type="presOf" srcId="{F0897A76-D58A-4387-8F18-BAE219C0F0D8}" destId="{5C105B3B-D591-4118-937C-0DB016D78C97}" srcOrd="0" destOrd="0" presId="urn:microsoft.com/office/officeart/2005/8/layout/default"/>
    <dgm:cxn modelId="{60B52D42-CFFC-4989-83E1-CC1E2A3179E7}" type="presOf" srcId="{63620B63-5546-4D6F-A528-8FB98BD96778}" destId="{FF9F5ECA-9B03-4999-9BD8-9F5BF14503B3}" srcOrd="0" destOrd="0" presId="urn:microsoft.com/office/officeart/2005/8/layout/default"/>
    <dgm:cxn modelId="{83FAD068-CB5D-4D4F-BDCA-4FC3260B2A5E}" srcId="{4815B1BD-04A2-4202-90D9-C0E76C24C21B}" destId="{F0897A76-D58A-4387-8F18-BAE219C0F0D8}" srcOrd="0" destOrd="0" parTransId="{50C36FBA-F02D-4AAC-82C2-007587C19941}" sibTransId="{EAE2611D-B424-45B0-99FC-F50675FEF17A}"/>
    <dgm:cxn modelId="{831CA770-65F9-4A9D-BA07-33CA0554DEC5}" srcId="{4815B1BD-04A2-4202-90D9-C0E76C24C21B}" destId="{22866773-6F24-4379-A6EB-FCEF11F7D369}" srcOrd="5" destOrd="0" parTransId="{DAA218D1-AC14-4644-BBD3-5B359800CE87}" sibTransId="{38441EDE-7066-47E1-897F-B94C45586E8A}"/>
    <dgm:cxn modelId="{78DB8390-BAF7-4A27-A8C0-865884C73565}" srcId="{4815B1BD-04A2-4202-90D9-C0E76C24C21B}" destId="{A6AF5038-CC11-4893-80DC-23C0AF37EA5B}" srcOrd="1" destOrd="0" parTransId="{87AD8640-479E-4393-8279-4E5758D1CE1B}" sibTransId="{31DAB1C8-FFAC-457C-B3B5-1DCDCC7C5AD2}"/>
    <dgm:cxn modelId="{C95FB8A8-42D5-43BB-A26B-4B19F2930BB1}" type="presOf" srcId="{A6AF5038-CC11-4893-80DC-23C0AF37EA5B}" destId="{0A4DEC70-004A-4258-A1AF-8C5F9C799D8C}" srcOrd="0" destOrd="0" presId="urn:microsoft.com/office/officeart/2005/8/layout/default"/>
    <dgm:cxn modelId="{B90C9EB7-63CD-440D-BDB6-F6F15B4F9E76}" type="presOf" srcId="{691FE0D3-8C65-4407-9ED9-06EF884AC542}" destId="{A32B2755-C8CB-4993-B1DA-7D9DABD2B88F}" srcOrd="0" destOrd="0" presId="urn:microsoft.com/office/officeart/2005/8/layout/default"/>
    <dgm:cxn modelId="{DB044FCF-CE09-404C-AF53-F9A7007492C5}" srcId="{4815B1BD-04A2-4202-90D9-C0E76C24C21B}" destId="{6B7A8C5E-5F6B-40D1-BA30-1A7A57138DDB}" srcOrd="3" destOrd="0" parTransId="{B1E28547-001C-4B6D-9BA7-6ECF7734847C}" sibTransId="{C92C052F-F21B-4B95-A51C-EC1B4BEC79AB}"/>
    <dgm:cxn modelId="{C24827D6-CAED-43B7-BFD1-64E8FC3CD001}" type="presOf" srcId="{6B7A8C5E-5F6B-40D1-BA30-1A7A57138DDB}" destId="{2561E208-70F1-4FCC-B0B3-5DCB6B3639EA}" srcOrd="0" destOrd="0" presId="urn:microsoft.com/office/officeart/2005/8/layout/default"/>
    <dgm:cxn modelId="{F4D6F9D6-A1CD-46C0-A76E-026977A4A706}" type="presOf" srcId="{22866773-6F24-4379-A6EB-FCEF11F7D369}" destId="{867F1A7E-D488-4A21-8B79-010AF76CFB1A}" srcOrd="0" destOrd="0" presId="urn:microsoft.com/office/officeart/2005/8/layout/default"/>
    <dgm:cxn modelId="{CBE712DB-0B47-451E-AD15-BE7FE2853F19}" srcId="{4815B1BD-04A2-4202-90D9-C0E76C24C21B}" destId="{691FE0D3-8C65-4407-9ED9-06EF884AC542}" srcOrd="2" destOrd="0" parTransId="{501A175D-D00A-4857-927F-E603F6486C11}" sibTransId="{7742B0B0-509B-4782-A50E-3A0741A6BEA6}"/>
    <dgm:cxn modelId="{03BF51FB-79CF-458B-A322-34402930192E}" type="presOf" srcId="{4815B1BD-04A2-4202-90D9-C0E76C24C21B}" destId="{98538618-9299-471A-826F-D8678F91FA3E}" srcOrd="0" destOrd="0" presId="urn:microsoft.com/office/officeart/2005/8/layout/default"/>
    <dgm:cxn modelId="{09C63A45-0205-4F4A-A883-74B2F9C1B569}" type="presParOf" srcId="{98538618-9299-471A-826F-D8678F91FA3E}" destId="{5C105B3B-D591-4118-937C-0DB016D78C97}" srcOrd="0" destOrd="0" presId="urn:microsoft.com/office/officeart/2005/8/layout/default"/>
    <dgm:cxn modelId="{902785E4-8407-4F08-8E81-4848F2FD7E24}" type="presParOf" srcId="{98538618-9299-471A-826F-D8678F91FA3E}" destId="{C32D0922-9F41-417B-B65C-006F5AFF800C}" srcOrd="1" destOrd="0" presId="urn:microsoft.com/office/officeart/2005/8/layout/default"/>
    <dgm:cxn modelId="{B3AF538B-1071-4B2D-B5A6-E75A81BBF1F9}" type="presParOf" srcId="{98538618-9299-471A-826F-D8678F91FA3E}" destId="{0A4DEC70-004A-4258-A1AF-8C5F9C799D8C}" srcOrd="2" destOrd="0" presId="urn:microsoft.com/office/officeart/2005/8/layout/default"/>
    <dgm:cxn modelId="{8BCC8086-D95A-40D9-9CEA-050BCEBF15C6}" type="presParOf" srcId="{98538618-9299-471A-826F-D8678F91FA3E}" destId="{6B533B68-CCC4-4E32-BD47-3A652DEA7A6A}" srcOrd="3" destOrd="0" presId="urn:microsoft.com/office/officeart/2005/8/layout/default"/>
    <dgm:cxn modelId="{A2601FFC-2EA4-4E90-A125-01F19105B38B}" type="presParOf" srcId="{98538618-9299-471A-826F-D8678F91FA3E}" destId="{A32B2755-C8CB-4993-B1DA-7D9DABD2B88F}" srcOrd="4" destOrd="0" presId="urn:microsoft.com/office/officeart/2005/8/layout/default"/>
    <dgm:cxn modelId="{3481A9E1-388F-488D-B4D9-F670C95BD2A8}" type="presParOf" srcId="{98538618-9299-471A-826F-D8678F91FA3E}" destId="{FC770D3E-2958-4905-9D12-D9104D73B25E}" srcOrd="5" destOrd="0" presId="urn:microsoft.com/office/officeart/2005/8/layout/default"/>
    <dgm:cxn modelId="{1D2A1EF4-8845-4C91-93F4-175FEE0CD4CB}" type="presParOf" srcId="{98538618-9299-471A-826F-D8678F91FA3E}" destId="{2561E208-70F1-4FCC-B0B3-5DCB6B3639EA}" srcOrd="6" destOrd="0" presId="urn:microsoft.com/office/officeart/2005/8/layout/default"/>
    <dgm:cxn modelId="{442C58F1-C507-446B-B322-17076EE8F3FB}" type="presParOf" srcId="{98538618-9299-471A-826F-D8678F91FA3E}" destId="{10CF2EB0-74AF-4C81-A5CE-D7B7A27D3431}" srcOrd="7" destOrd="0" presId="urn:microsoft.com/office/officeart/2005/8/layout/default"/>
    <dgm:cxn modelId="{724BE8C1-76F0-49C1-B1E0-BC898CF25D76}" type="presParOf" srcId="{98538618-9299-471A-826F-D8678F91FA3E}" destId="{FF9F5ECA-9B03-4999-9BD8-9F5BF14503B3}" srcOrd="8" destOrd="0" presId="urn:microsoft.com/office/officeart/2005/8/layout/default"/>
    <dgm:cxn modelId="{51187908-417B-4214-900E-6B786CDE07F9}" type="presParOf" srcId="{98538618-9299-471A-826F-D8678F91FA3E}" destId="{B18B7928-D779-446F-A992-B4781B17B644}" srcOrd="9" destOrd="0" presId="urn:microsoft.com/office/officeart/2005/8/layout/default"/>
    <dgm:cxn modelId="{018F7C09-970A-4BBE-83BC-67B7520730FE}" type="presParOf" srcId="{98538618-9299-471A-826F-D8678F91FA3E}" destId="{867F1A7E-D488-4A21-8B79-010AF76CFB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74ACD7-9EBE-446A-AD16-A07FA7E8A0D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362D830-E9C5-4CE5-BA40-2298BC64990B}" type="pres">
      <dgm:prSet presAssocID="{0674ACD7-9EBE-446A-AD16-A07FA7E8A0D9}" presName="diagram" presStyleCnt="0">
        <dgm:presLayoutVars>
          <dgm:dir/>
          <dgm:resizeHandles val="exact"/>
        </dgm:presLayoutVars>
      </dgm:prSet>
      <dgm:spPr/>
    </dgm:pt>
  </dgm:ptLst>
  <dgm:cxnLst>
    <dgm:cxn modelId="{03F0F842-2EBC-484D-9D70-F80A38215EB8}" type="presOf" srcId="{0674ACD7-9EBE-446A-AD16-A07FA7E8A0D9}" destId="{2362D830-E9C5-4CE5-BA40-2298BC64990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15B1BD-04A2-4202-90D9-C0E76C24C21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0897A76-D58A-4387-8F18-BAE219C0F0D8}">
      <dgm:prSet custT="1"/>
      <dgm:spPr/>
      <dgm:t>
        <a:bodyPr/>
        <a:lstStyle/>
        <a:p>
          <a:r>
            <a:rPr lang="en-US" sz="4000" b="0" i="0"/>
            <a:t>(g) Whether the integrated system plan:</a:t>
          </a:r>
          <a:endParaRPr lang="en-US" sz="4000"/>
        </a:p>
      </dgm:t>
    </dgm:pt>
    <dgm:pt modelId="{50C36FBA-F02D-4AAC-82C2-007587C19941}" type="parTrans" cxnId="{83FAD068-CB5D-4D4F-BDCA-4FC3260B2A5E}">
      <dgm:prSet/>
      <dgm:spPr/>
      <dgm:t>
        <a:bodyPr/>
        <a:lstStyle/>
        <a:p>
          <a:endParaRPr lang="en-US" sz="1700"/>
        </a:p>
      </dgm:t>
    </dgm:pt>
    <dgm:pt modelId="{EAE2611D-B424-45B0-99FC-F50675FEF17A}" type="sibTrans" cxnId="{83FAD068-CB5D-4D4F-BDCA-4FC3260B2A5E}">
      <dgm:prSet/>
      <dgm:spPr/>
      <dgm:t>
        <a:bodyPr/>
        <a:lstStyle/>
        <a:p>
          <a:endParaRPr lang="en-US" sz="1700"/>
        </a:p>
      </dgm:t>
    </dgm:pt>
    <dgm:pt modelId="{58F3B57C-A59A-404B-B5D4-A2B0F37AE4B4}">
      <dgm:prSet custT="1"/>
      <dgm:spPr/>
      <dgm:t>
        <a:bodyPr/>
        <a:lstStyle/>
        <a:p>
          <a:r>
            <a:rPr lang="en-US" sz="1700" b="0" i="0"/>
            <a:t>(</a:t>
          </a:r>
          <a:r>
            <a:rPr lang="en-US" sz="1700" b="0" i="0" err="1"/>
            <a:t>i</a:t>
          </a:r>
          <a:r>
            <a:rPr lang="en-US" sz="1700" b="0" i="0"/>
            <a:t>) Would achieve a proportional share of reductions in greenhouse gas emissions for each emissions reduction period on the gas and electric systems;</a:t>
          </a:r>
          <a:endParaRPr lang="en-US" sz="1700"/>
        </a:p>
      </dgm:t>
    </dgm:pt>
    <dgm:pt modelId="{B613CBD3-229F-4AA2-82F2-1E1FADA9D3DB}" type="parTrans" cxnId="{0AD85954-9079-4D80-8AC3-3549D207935E}">
      <dgm:prSet/>
      <dgm:spPr/>
      <dgm:t>
        <a:bodyPr/>
        <a:lstStyle/>
        <a:p>
          <a:endParaRPr lang="en-US" sz="1700"/>
        </a:p>
      </dgm:t>
    </dgm:pt>
    <dgm:pt modelId="{8A951AD6-EAC8-411E-88FA-902AA5AC87A4}" type="sibTrans" cxnId="{0AD85954-9079-4D80-8AC3-3549D207935E}">
      <dgm:prSet/>
      <dgm:spPr/>
      <dgm:t>
        <a:bodyPr/>
        <a:lstStyle/>
        <a:p>
          <a:endParaRPr lang="en-US" sz="1700"/>
        </a:p>
      </dgm:t>
    </dgm:pt>
    <dgm:pt modelId="{268581C9-FC76-49C7-BB60-A1D2B106B31B}">
      <dgm:prSet custT="1"/>
      <dgm:spPr/>
      <dgm:t>
        <a:bodyPr/>
        <a:lstStyle/>
        <a:p>
          <a:r>
            <a:rPr lang="en-US" sz="1700" b="0" i="0"/>
            <a:t>(ii) Would achieve the energy efficiency and demand response targets in subsection (4)(e) and (g) of this section;</a:t>
          </a:r>
          <a:endParaRPr lang="en-US" sz="1700"/>
        </a:p>
      </dgm:t>
    </dgm:pt>
    <dgm:pt modelId="{20AEAEF3-976C-4FB9-A524-A72A4D3D031B}" type="parTrans" cxnId="{CCEAA021-D95F-400F-A588-E622393B916A}">
      <dgm:prSet/>
      <dgm:spPr/>
      <dgm:t>
        <a:bodyPr/>
        <a:lstStyle/>
        <a:p>
          <a:endParaRPr lang="en-US" sz="1700"/>
        </a:p>
      </dgm:t>
    </dgm:pt>
    <dgm:pt modelId="{E158A151-7CA5-4641-A311-76CE425C5C0A}" type="sibTrans" cxnId="{CCEAA021-D95F-400F-A588-E622393B916A}">
      <dgm:prSet/>
      <dgm:spPr/>
      <dgm:t>
        <a:bodyPr/>
        <a:lstStyle/>
        <a:p>
          <a:endParaRPr lang="en-US" sz="1700"/>
        </a:p>
      </dgm:t>
    </dgm:pt>
    <dgm:pt modelId="{6A4A8FB2-AFBD-4505-8B4C-9AE966D022FA}">
      <dgm:prSet custT="1"/>
      <dgm:spPr/>
      <dgm:t>
        <a:bodyPr/>
        <a:lstStyle/>
        <a:p>
          <a:r>
            <a:rPr lang="en-US" sz="1700" b="0" i="0"/>
            <a:t>(iii) Results in a reasonable cost to customers, and projects the rate impacts of specific actions, programs, and investments on customers;</a:t>
          </a:r>
          <a:endParaRPr lang="en-US" sz="1700"/>
        </a:p>
      </dgm:t>
    </dgm:pt>
    <dgm:pt modelId="{BEC338E5-EFB1-4EFE-B381-835081EEE089}" type="parTrans" cxnId="{B6ADE8D1-7061-49AF-A9CB-00B93E3D5BFC}">
      <dgm:prSet/>
      <dgm:spPr/>
      <dgm:t>
        <a:bodyPr/>
        <a:lstStyle/>
        <a:p>
          <a:endParaRPr lang="en-US" sz="1700"/>
        </a:p>
      </dgm:t>
    </dgm:pt>
    <dgm:pt modelId="{73F6E3D7-BAF4-4704-B54F-AE7F835B4A57}" type="sibTrans" cxnId="{B6ADE8D1-7061-49AF-A9CB-00B93E3D5BFC}">
      <dgm:prSet/>
      <dgm:spPr/>
      <dgm:t>
        <a:bodyPr/>
        <a:lstStyle/>
        <a:p>
          <a:endParaRPr lang="en-US" sz="1700"/>
        </a:p>
      </dgm:t>
    </dgm:pt>
    <dgm:pt modelId="{0AD1DA58-01C0-4CB8-99BB-06DB3ED32320}">
      <dgm:prSet custT="1"/>
      <dgm:spPr/>
      <dgm:t>
        <a:bodyPr/>
        <a:lstStyle/>
        <a:p>
          <a:r>
            <a:rPr lang="en-US" sz="1700" b="0" i="0"/>
            <a:t>(iv) Would maintain system reliability and reduces long-term costs and risks to customers;</a:t>
          </a:r>
          <a:endParaRPr lang="en-US" sz="1700"/>
        </a:p>
      </dgm:t>
    </dgm:pt>
    <dgm:pt modelId="{6ADAC32D-5B89-4A15-9BC1-0442B14A8EFA}" type="parTrans" cxnId="{21D07E41-E06B-4A1F-96D8-BB15A767F2A2}">
      <dgm:prSet/>
      <dgm:spPr/>
      <dgm:t>
        <a:bodyPr/>
        <a:lstStyle/>
        <a:p>
          <a:endParaRPr lang="en-US" sz="1700"/>
        </a:p>
      </dgm:t>
    </dgm:pt>
    <dgm:pt modelId="{CA0ECDDE-E3B3-4FB8-955F-A8F2E742965C}" type="sibTrans" cxnId="{21D07E41-E06B-4A1F-96D8-BB15A767F2A2}">
      <dgm:prSet/>
      <dgm:spPr/>
      <dgm:t>
        <a:bodyPr/>
        <a:lstStyle/>
        <a:p>
          <a:endParaRPr lang="en-US" sz="1700"/>
        </a:p>
      </dgm:t>
    </dgm:pt>
    <dgm:pt modelId="{26201662-45F2-4712-BC54-AF4567A1AD82}">
      <dgm:prSet custT="1"/>
      <dgm:spPr/>
      <dgm:t>
        <a:bodyPr/>
        <a:lstStyle/>
        <a:p>
          <a:r>
            <a:rPr lang="en-US" sz="1400" b="0" i="0"/>
            <a:t>(vi) Would lead to new construction career opportunities and prioritizes a transition of natural gas and electricity utility </a:t>
          </a:r>
          <a:r>
            <a:rPr lang="en-US" sz="1400" b="0" i="0" u="sng"/>
            <a:t>for</a:t>
          </a:r>
          <a:r>
            <a:rPr lang="en-US" sz="1400" b="0" i="0"/>
            <a:t> workers to perform work on construction and maintenance of new and existing renewable energy infrastructure; and</a:t>
          </a:r>
          <a:endParaRPr lang="en-US" sz="1400"/>
        </a:p>
      </dgm:t>
    </dgm:pt>
    <dgm:pt modelId="{1CAFFE94-E7B4-44A2-9A54-619C9E2415A6}" type="parTrans" cxnId="{06A8F4D0-BA67-478B-BCBA-13FC2EFFA08C}">
      <dgm:prSet/>
      <dgm:spPr/>
      <dgm:t>
        <a:bodyPr/>
        <a:lstStyle/>
        <a:p>
          <a:endParaRPr lang="en-US" sz="1700"/>
        </a:p>
      </dgm:t>
    </dgm:pt>
    <dgm:pt modelId="{8A95E501-3E76-4F42-A79C-41A611D05A5F}" type="sibTrans" cxnId="{06A8F4D0-BA67-478B-BCBA-13FC2EFFA08C}">
      <dgm:prSet/>
      <dgm:spPr/>
      <dgm:t>
        <a:bodyPr/>
        <a:lstStyle/>
        <a:p>
          <a:endParaRPr lang="en-US" sz="1700"/>
        </a:p>
      </dgm:t>
    </dgm:pt>
    <dgm:pt modelId="{E94EBE50-DEB3-4613-A303-37197A52679E}">
      <dgm:prSet custT="1"/>
      <dgm:spPr/>
      <dgm:t>
        <a:bodyPr/>
        <a:lstStyle/>
        <a:p>
          <a:r>
            <a:rPr lang="en-US" sz="1700" b="0" i="0"/>
            <a:t>(vii) Describes specific actions that the large combination utility plans to take to achieve the requirements of the integrated system plan.</a:t>
          </a:r>
          <a:endParaRPr lang="en-US" sz="1700"/>
        </a:p>
      </dgm:t>
    </dgm:pt>
    <dgm:pt modelId="{362A55E3-9F77-4E8F-BC44-F361BF89C59D}" type="parTrans" cxnId="{28DA8077-58B2-421B-A972-47DE9A49E43F}">
      <dgm:prSet/>
      <dgm:spPr/>
      <dgm:t>
        <a:bodyPr/>
        <a:lstStyle/>
        <a:p>
          <a:endParaRPr lang="en-US" sz="1700"/>
        </a:p>
      </dgm:t>
    </dgm:pt>
    <dgm:pt modelId="{4F7A9D29-04FE-4AEE-AC71-2212E120C591}" type="sibTrans" cxnId="{28DA8077-58B2-421B-A972-47DE9A49E43F}">
      <dgm:prSet/>
      <dgm:spPr/>
      <dgm:t>
        <a:bodyPr/>
        <a:lstStyle/>
        <a:p>
          <a:endParaRPr lang="en-US" sz="1700"/>
        </a:p>
      </dgm:t>
    </dgm:pt>
    <dgm:pt modelId="{1319CD5C-EC16-4360-BF4C-8DCF75B6CEA5}" type="pres">
      <dgm:prSet presAssocID="{4815B1BD-04A2-4202-90D9-C0E76C24C21B}" presName="Name0" presStyleCnt="0">
        <dgm:presLayoutVars>
          <dgm:chPref val="1"/>
          <dgm:dir/>
          <dgm:animOne val="branch"/>
          <dgm:animLvl val="lvl"/>
          <dgm:resizeHandles/>
        </dgm:presLayoutVars>
      </dgm:prSet>
      <dgm:spPr/>
    </dgm:pt>
    <dgm:pt modelId="{80F94A29-B92E-46BB-908A-6F446E3048E4}" type="pres">
      <dgm:prSet presAssocID="{F0897A76-D58A-4387-8F18-BAE219C0F0D8}" presName="vertOne" presStyleCnt="0"/>
      <dgm:spPr/>
    </dgm:pt>
    <dgm:pt modelId="{D419D69A-4EBB-4EBF-A001-42290F73A386}" type="pres">
      <dgm:prSet presAssocID="{F0897A76-D58A-4387-8F18-BAE219C0F0D8}" presName="txOne" presStyleLbl="node0" presStyleIdx="0" presStyleCnt="1" custScaleY="40385">
        <dgm:presLayoutVars>
          <dgm:chPref val="3"/>
        </dgm:presLayoutVars>
      </dgm:prSet>
      <dgm:spPr/>
    </dgm:pt>
    <dgm:pt modelId="{2F4EA441-5BD0-495C-93FA-60179F0296EA}" type="pres">
      <dgm:prSet presAssocID="{F0897A76-D58A-4387-8F18-BAE219C0F0D8}" presName="parTransOne" presStyleCnt="0"/>
      <dgm:spPr/>
    </dgm:pt>
    <dgm:pt modelId="{7027DBC7-BD2C-4C67-B0BD-C7E6588AB3A4}" type="pres">
      <dgm:prSet presAssocID="{F0897A76-D58A-4387-8F18-BAE219C0F0D8}" presName="horzOne" presStyleCnt="0"/>
      <dgm:spPr/>
    </dgm:pt>
    <dgm:pt modelId="{BF448574-9E50-424A-B8BC-228AF9D9C3CD}" type="pres">
      <dgm:prSet presAssocID="{58F3B57C-A59A-404B-B5D4-A2B0F37AE4B4}" presName="vertTwo" presStyleCnt="0"/>
      <dgm:spPr/>
    </dgm:pt>
    <dgm:pt modelId="{7CA8B886-4D50-4C37-AAAD-79193E7CEDED}" type="pres">
      <dgm:prSet presAssocID="{58F3B57C-A59A-404B-B5D4-A2B0F37AE4B4}" presName="txTwo" presStyleLbl="node2" presStyleIdx="0" presStyleCnt="6">
        <dgm:presLayoutVars>
          <dgm:chPref val="3"/>
        </dgm:presLayoutVars>
      </dgm:prSet>
      <dgm:spPr/>
    </dgm:pt>
    <dgm:pt modelId="{2F520374-B94C-4214-8429-C093120CFF39}" type="pres">
      <dgm:prSet presAssocID="{58F3B57C-A59A-404B-B5D4-A2B0F37AE4B4}" presName="horzTwo" presStyleCnt="0"/>
      <dgm:spPr/>
    </dgm:pt>
    <dgm:pt modelId="{4A5EAA59-856F-497F-A394-CBC7712B1B4B}" type="pres">
      <dgm:prSet presAssocID="{8A951AD6-EAC8-411E-88FA-902AA5AC87A4}" presName="sibSpaceTwo" presStyleCnt="0"/>
      <dgm:spPr/>
    </dgm:pt>
    <dgm:pt modelId="{75851616-2637-4C8F-99D8-0BDE0C71762E}" type="pres">
      <dgm:prSet presAssocID="{268581C9-FC76-49C7-BB60-A1D2B106B31B}" presName="vertTwo" presStyleCnt="0"/>
      <dgm:spPr/>
    </dgm:pt>
    <dgm:pt modelId="{8AED68E9-967C-4203-9698-B222C5A87DAD}" type="pres">
      <dgm:prSet presAssocID="{268581C9-FC76-49C7-BB60-A1D2B106B31B}" presName="txTwo" presStyleLbl="node2" presStyleIdx="1" presStyleCnt="6">
        <dgm:presLayoutVars>
          <dgm:chPref val="3"/>
        </dgm:presLayoutVars>
      </dgm:prSet>
      <dgm:spPr/>
    </dgm:pt>
    <dgm:pt modelId="{E87D86D9-41BB-4C06-B079-3262C3D12090}" type="pres">
      <dgm:prSet presAssocID="{268581C9-FC76-49C7-BB60-A1D2B106B31B}" presName="horzTwo" presStyleCnt="0"/>
      <dgm:spPr/>
    </dgm:pt>
    <dgm:pt modelId="{12A7B453-7F45-4832-9065-0C6D2578D6DB}" type="pres">
      <dgm:prSet presAssocID="{E158A151-7CA5-4641-A311-76CE425C5C0A}" presName="sibSpaceTwo" presStyleCnt="0"/>
      <dgm:spPr/>
    </dgm:pt>
    <dgm:pt modelId="{533B2E74-3CE0-425F-A896-3D10A1719E4B}" type="pres">
      <dgm:prSet presAssocID="{6A4A8FB2-AFBD-4505-8B4C-9AE966D022FA}" presName="vertTwo" presStyleCnt="0"/>
      <dgm:spPr/>
    </dgm:pt>
    <dgm:pt modelId="{EE204F7E-526B-46D5-92C2-A59952930BCB}" type="pres">
      <dgm:prSet presAssocID="{6A4A8FB2-AFBD-4505-8B4C-9AE966D022FA}" presName="txTwo" presStyleLbl="node2" presStyleIdx="2" presStyleCnt="6">
        <dgm:presLayoutVars>
          <dgm:chPref val="3"/>
        </dgm:presLayoutVars>
      </dgm:prSet>
      <dgm:spPr/>
    </dgm:pt>
    <dgm:pt modelId="{C43EFAB2-1124-455F-AD5B-76123866ECFF}" type="pres">
      <dgm:prSet presAssocID="{6A4A8FB2-AFBD-4505-8B4C-9AE966D022FA}" presName="horzTwo" presStyleCnt="0"/>
      <dgm:spPr/>
    </dgm:pt>
    <dgm:pt modelId="{B36949A6-ECE4-4C6A-93B4-4E3B484A99F1}" type="pres">
      <dgm:prSet presAssocID="{73F6E3D7-BAF4-4704-B54F-AE7F835B4A57}" presName="sibSpaceTwo" presStyleCnt="0"/>
      <dgm:spPr/>
    </dgm:pt>
    <dgm:pt modelId="{9F03641D-EA3E-4EED-AD27-22F11997BA9A}" type="pres">
      <dgm:prSet presAssocID="{0AD1DA58-01C0-4CB8-99BB-06DB3ED32320}" presName="vertTwo" presStyleCnt="0"/>
      <dgm:spPr/>
    </dgm:pt>
    <dgm:pt modelId="{DAB195EC-EA00-42CB-8CC5-6FFFF7B108D2}" type="pres">
      <dgm:prSet presAssocID="{0AD1DA58-01C0-4CB8-99BB-06DB3ED32320}" presName="txTwo" presStyleLbl="node2" presStyleIdx="3" presStyleCnt="6">
        <dgm:presLayoutVars>
          <dgm:chPref val="3"/>
        </dgm:presLayoutVars>
      </dgm:prSet>
      <dgm:spPr/>
    </dgm:pt>
    <dgm:pt modelId="{D95D4A90-30DA-4BF7-BF88-294C63A9E616}" type="pres">
      <dgm:prSet presAssocID="{0AD1DA58-01C0-4CB8-99BB-06DB3ED32320}" presName="horzTwo" presStyleCnt="0"/>
      <dgm:spPr/>
    </dgm:pt>
    <dgm:pt modelId="{847AF301-1EAB-4AF8-B424-0C99466D88B2}" type="pres">
      <dgm:prSet presAssocID="{CA0ECDDE-E3B3-4FB8-955F-A8F2E742965C}" presName="sibSpaceTwo" presStyleCnt="0"/>
      <dgm:spPr/>
    </dgm:pt>
    <dgm:pt modelId="{99873F56-076B-4A23-9ECB-1BBA924D471F}" type="pres">
      <dgm:prSet presAssocID="{26201662-45F2-4712-BC54-AF4567A1AD82}" presName="vertTwo" presStyleCnt="0"/>
      <dgm:spPr/>
    </dgm:pt>
    <dgm:pt modelId="{FA9EB154-E68F-4611-BC03-5AA3E42C8A37}" type="pres">
      <dgm:prSet presAssocID="{26201662-45F2-4712-BC54-AF4567A1AD82}" presName="txTwo" presStyleLbl="node2" presStyleIdx="4" presStyleCnt="6">
        <dgm:presLayoutVars>
          <dgm:chPref val="3"/>
        </dgm:presLayoutVars>
      </dgm:prSet>
      <dgm:spPr/>
    </dgm:pt>
    <dgm:pt modelId="{5B782E5E-A304-401E-B328-2BA1A42AB40D}" type="pres">
      <dgm:prSet presAssocID="{26201662-45F2-4712-BC54-AF4567A1AD82}" presName="horzTwo" presStyleCnt="0"/>
      <dgm:spPr/>
    </dgm:pt>
    <dgm:pt modelId="{A5319D50-F987-4E26-8C28-0CF95F48F258}" type="pres">
      <dgm:prSet presAssocID="{8A95E501-3E76-4F42-A79C-41A611D05A5F}" presName="sibSpaceTwo" presStyleCnt="0"/>
      <dgm:spPr/>
    </dgm:pt>
    <dgm:pt modelId="{16D11640-74A5-451D-8CB9-3403E086637E}" type="pres">
      <dgm:prSet presAssocID="{E94EBE50-DEB3-4613-A303-37197A52679E}" presName="vertTwo" presStyleCnt="0"/>
      <dgm:spPr/>
    </dgm:pt>
    <dgm:pt modelId="{B918A2DB-325C-47B4-8B11-3BC584800BCE}" type="pres">
      <dgm:prSet presAssocID="{E94EBE50-DEB3-4613-A303-37197A52679E}" presName="txTwo" presStyleLbl="node2" presStyleIdx="5" presStyleCnt="6">
        <dgm:presLayoutVars>
          <dgm:chPref val="3"/>
        </dgm:presLayoutVars>
      </dgm:prSet>
      <dgm:spPr/>
    </dgm:pt>
    <dgm:pt modelId="{53ADE0A4-C552-400C-8C16-12208536BBE1}" type="pres">
      <dgm:prSet presAssocID="{E94EBE50-DEB3-4613-A303-37197A52679E}" presName="horzTwo" presStyleCnt="0"/>
      <dgm:spPr/>
    </dgm:pt>
  </dgm:ptLst>
  <dgm:cxnLst>
    <dgm:cxn modelId="{2B03A50F-0950-4C83-BF2B-0292EF5A04F0}" type="presOf" srcId="{0AD1DA58-01C0-4CB8-99BB-06DB3ED32320}" destId="{DAB195EC-EA00-42CB-8CC5-6FFFF7B108D2}" srcOrd="0" destOrd="0" presId="urn:microsoft.com/office/officeart/2005/8/layout/hierarchy4"/>
    <dgm:cxn modelId="{CCEAA021-D95F-400F-A588-E622393B916A}" srcId="{F0897A76-D58A-4387-8F18-BAE219C0F0D8}" destId="{268581C9-FC76-49C7-BB60-A1D2B106B31B}" srcOrd="1" destOrd="0" parTransId="{20AEAEF3-976C-4FB9-A524-A72A4D3D031B}" sibTransId="{E158A151-7CA5-4641-A311-76CE425C5C0A}"/>
    <dgm:cxn modelId="{BEE15E24-9385-4885-9DBF-E6CAB2E18FD2}" type="presOf" srcId="{E94EBE50-DEB3-4613-A303-37197A52679E}" destId="{B918A2DB-325C-47B4-8B11-3BC584800BCE}" srcOrd="0" destOrd="0" presId="urn:microsoft.com/office/officeart/2005/8/layout/hierarchy4"/>
    <dgm:cxn modelId="{B9D39134-7B1A-441C-8FF7-1D89A4465A3B}" type="presOf" srcId="{6A4A8FB2-AFBD-4505-8B4C-9AE966D022FA}" destId="{EE204F7E-526B-46D5-92C2-A59952930BCB}" srcOrd="0" destOrd="0" presId="urn:microsoft.com/office/officeart/2005/8/layout/hierarchy4"/>
    <dgm:cxn modelId="{21D07E41-E06B-4A1F-96D8-BB15A767F2A2}" srcId="{F0897A76-D58A-4387-8F18-BAE219C0F0D8}" destId="{0AD1DA58-01C0-4CB8-99BB-06DB3ED32320}" srcOrd="3" destOrd="0" parTransId="{6ADAC32D-5B89-4A15-9BC1-0442B14A8EFA}" sibTransId="{CA0ECDDE-E3B3-4FB8-955F-A8F2E742965C}"/>
    <dgm:cxn modelId="{83FAD068-CB5D-4D4F-BDCA-4FC3260B2A5E}" srcId="{4815B1BD-04A2-4202-90D9-C0E76C24C21B}" destId="{F0897A76-D58A-4387-8F18-BAE219C0F0D8}" srcOrd="0" destOrd="0" parTransId="{50C36FBA-F02D-4AAC-82C2-007587C19941}" sibTransId="{EAE2611D-B424-45B0-99FC-F50675FEF17A}"/>
    <dgm:cxn modelId="{0AD85954-9079-4D80-8AC3-3549D207935E}" srcId="{F0897A76-D58A-4387-8F18-BAE219C0F0D8}" destId="{58F3B57C-A59A-404B-B5D4-A2B0F37AE4B4}" srcOrd="0" destOrd="0" parTransId="{B613CBD3-229F-4AA2-82F2-1E1FADA9D3DB}" sibTransId="{8A951AD6-EAC8-411E-88FA-902AA5AC87A4}"/>
    <dgm:cxn modelId="{28DA8077-58B2-421B-A972-47DE9A49E43F}" srcId="{F0897A76-D58A-4387-8F18-BAE219C0F0D8}" destId="{E94EBE50-DEB3-4613-A303-37197A52679E}" srcOrd="5" destOrd="0" parTransId="{362A55E3-9F77-4E8F-BC44-F361BF89C59D}" sibTransId="{4F7A9D29-04FE-4AEE-AC71-2212E120C591}"/>
    <dgm:cxn modelId="{BF4FF0D0-0D0C-4C68-9590-906AC2D663A8}" type="presOf" srcId="{F0897A76-D58A-4387-8F18-BAE219C0F0D8}" destId="{D419D69A-4EBB-4EBF-A001-42290F73A386}" srcOrd="0" destOrd="0" presId="urn:microsoft.com/office/officeart/2005/8/layout/hierarchy4"/>
    <dgm:cxn modelId="{06A8F4D0-BA67-478B-BCBA-13FC2EFFA08C}" srcId="{F0897A76-D58A-4387-8F18-BAE219C0F0D8}" destId="{26201662-45F2-4712-BC54-AF4567A1AD82}" srcOrd="4" destOrd="0" parTransId="{1CAFFE94-E7B4-44A2-9A54-619C9E2415A6}" sibTransId="{8A95E501-3E76-4F42-A79C-41A611D05A5F}"/>
    <dgm:cxn modelId="{B6ADE8D1-7061-49AF-A9CB-00B93E3D5BFC}" srcId="{F0897A76-D58A-4387-8F18-BAE219C0F0D8}" destId="{6A4A8FB2-AFBD-4505-8B4C-9AE966D022FA}" srcOrd="2" destOrd="0" parTransId="{BEC338E5-EFB1-4EFE-B381-835081EEE089}" sibTransId="{73F6E3D7-BAF4-4704-B54F-AE7F835B4A57}"/>
    <dgm:cxn modelId="{108BBBD3-A93C-4D98-B815-0ABB4408769F}" type="presOf" srcId="{26201662-45F2-4712-BC54-AF4567A1AD82}" destId="{FA9EB154-E68F-4611-BC03-5AA3E42C8A37}" srcOrd="0" destOrd="0" presId="urn:microsoft.com/office/officeart/2005/8/layout/hierarchy4"/>
    <dgm:cxn modelId="{D889EBE8-847C-435C-A3EF-4BA3926C1D01}" type="presOf" srcId="{4815B1BD-04A2-4202-90D9-C0E76C24C21B}" destId="{1319CD5C-EC16-4360-BF4C-8DCF75B6CEA5}" srcOrd="0" destOrd="0" presId="urn:microsoft.com/office/officeart/2005/8/layout/hierarchy4"/>
    <dgm:cxn modelId="{B7168EF3-E1FC-49F5-89F5-0D95B6B3BF46}" type="presOf" srcId="{268581C9-FC76-49C7-BB60-A1D2B106B31B}" destId="{8AED68E9-967C-4203-9698-B222C5A87DAD}" srcOrd="0" destOrd="0" presId="urn:microsoft.com/office/officeart/2005/8/layout/hierarchy4"/>
    <dgm:cxn modelId="{AC0573F7-F67A-4BCB-BDFE-DEFB33BC6D0E}" type="presOf" srcId="{58F3B57C-A59A-404B-B5D4-A2B0F37AE4B4}" destId="{7CA8B886-4D50-4C37-AAAD-79193E7CEDED}" srcOrd="0" destOrd="0" presId="urn:microsoft.com/office/officeart/2005/8/layout/hierarchy4"/>
    <dgm:cxn modelId="{55C3999F-A04D-4B7C-B035-06035A07A4C5}" type="presParOf" srcId="{1319CD5C-EC16-4360-BF4C-8DCF75B6CEA5}" destId="{80F94A29-B92E-46BB-908A-6F446E3048E4}" srcOrd="0" destOrd="0" presId="urn:microsoft.com/office/officeart/2005/8/layout/hierarchy4"/>
    <dgm:cxn modelId="{A96BAD18-1F73-4032-998D-556EE87AD5CA}" type="presParOf" srcId="{80F94A29-B92E-46BB-908A-6F446E3048E4}" destId="{D419D69A-4EBB-4EBF-A001-42290F73A386}" srcOrd="0" destOrd="0" presId="urn:microsoft.com/office/officeart/2005/8/layout/hierarchy4"/>
    <dgm:cxn modelId="{C17AA9E3-B6C0-4EF1-88D9-A0FCA9B4E9DB}" type="presParOf" srcId="{80F94A29-B92E-46BB-908A-6F446E3048E4}" destId="{2F4EA441-5BD0-495C-93FA-60179F0296EA}" srcOrd="1" destOrd="0" presId="urn:microsoft.com/office/officeart/2005/8/layout/hierarchy4"/>
    <dgm:cxn modelId="{0BA58DF2-619B-4CFC-8169-0FA1D996B61C}" type="presParOf" srcId="{80F94A29-B92E-46BB-908A-6F446E3048E4}" destId="{7027DBC7-BD2C-4C67-B0BD-C7E6588AB3A4}" srcOrd="2" destOrd="0" presId="urn:microsoft.com/office/officeart/2005/8/layout/hierarchy4"/>
    <dgm:cxn modelId="{5FCA8381-9F99-4A04-A6B9-8EC1B1A19206}" type="presParOf" srcId="{7027DBC7-BD2C-4C67-B0BD-C7E6588AB3A4}" destId="{BF448574-9E50-424A-B8BC-228AF9D9C3CD}" srcOrd="0" destOrd="0" presId="urn:microsoft.com/office/officeart/2005/8/layout/hierarchy4"/>
    <dgm:cxn modelId="{C0857FD1-4E08-4498-8C73-0A8E12FE6F81}" type="presParOf" srcId="{BF448574-9E50-424A-B8BC-228AF9D9C3CD}" destId="{7CA8B886-4D50-4C37-AAAD-79193E7CEDED}" srcOrd="0" destOrd="0" presId="urn:microsoft.com/office/officeart/2005/8/layout/hierarchy4"/>
    <dgm:cxn modelId="{2383A6B9-A7DB-4ACE-B275-CDC1518A07C7}" type="presParOf" srcId="{BF448574-9E50-424A-B8BC-228AF9D9C3CD}" destId="{2F520374-B94C-4214-8429-C093120CFF39}" srcOrd="1" destOrd="0" presId="urn:microsoft.com/office/officeart/2005/8/layout/hierarchy4"/>
    <dgm:cxn modelId="{1A658158-5074-4CBA-A683-0FAD210725FC}" type="presParOf" srcId="{7027DBC7-BD2C-4C67-B0BD-C7E6588AB3A4}" destId="{4A5EAA59-856F-497F-A394-CBC7712B1B4B}" srcOrd="1" destOrd="0" presId="urn:microsoft.com/office/officeart/2005/8/layout/hierarchy4"/>
    <dgm:cxn modelId="{2D64A503-D669-4455-8F98-6A396CD0B67E}" type="presParOf" srcId="{7027DBC7-BD2C-4C67-B0BD-C7E6588AB3A4}" destId="{75851616-2637-4C8F-99D8-0BDE0C71762E}" srcOrd="2" destOrd="0" presId="urn:microsoft.com/office/officeart/2005/8/layout/hierarchy4"/>
    <dgm:cxn modelId="{585D6118-EE35-4E8D-A21E-E17F3AEDC79B}" type="presParOf" srcId="{75851616-2637-4C8F-99D8-0BDE0C71762E}" destId="{8AED68E9-967C-4203-9698-B222C5A87DAD}" srcOrd="0" destOrd="0" presId="urn:microsoft.com/office/officeart/2005/8/layout/hierarchy4"/>
    <dgm:cxn modelId="{434CB380-9D71-44A9-8974-35B4BC60E53A}" type="presParOf" srcId="{75851616-2637-4C8F-99D8-0BDE0C71762E}" destId="{E87D86D9-41BB-4C06-B079-3262C3D12090}" srcOrd="1" destOrd="0" presId="urn:microsoft.com/office/officeart/2005/8/layout/hierarchy4"/>
    <dgm:cxn modelId="{49E14C64-BDE9-4A77-A9AA-397AF0135861}" type="presParOf" srcId="{7027DBC7-BD2C-4C67-B0BD-C7E6588AB3A4}" destId="{12A7B453-7F45-4832-9065-0C6D2578D6DB}" srcOrd="3" destOrd="0" presId="urn:microsoft.com/office/officeart/2005/8/layout/hierarchy4"/>
    <dgm:cxn modelId="{6D7AD651-F4FC-4582-A7D9-AD74D61FD352}" type="presParOf" srcId="{7027DBC7-BD2C-4C67-B0BD-C7E6588AB3A4}" destId="{533B2E74-3CE0-425F-A896-3D10A1719E4B}" srcOrd="4" destOrd="0" presId="urn:microsoft.com/office/officeart/2005/8/layout/hierarchy4"/>
    <dgm:cxn modelId="{559E0045-6B55-4B90-B541-FED2C64FA7FB}" type="presParOf" srcId="{533B2E74-3CE0-425F-A896-3D10A1719E4B}" destId="{EE204F7E-526B-46D5-92C2-A59952930BCB}" srcOrd="0" destOrd="0" presId="urn:microsoft.com/office/officeart/2005/8/layout/hierarchy4"/>
    <dgm:cxn modelId="{57E6AE7A-6330-4D23-AFA9-E5A6FF741D9D}" type="presParOf" srcId="{533B2E74-3CE0-425F-A896-3D10A1719E4B}" destId="{C43EFAB2-1124-455F-AD5B-76123866ECFF}" srcOrd="1" destOrd="0" presId="urn:microsoft.com/office/officeart/2005/8/layout/hierarchy4"/>
    <dgm:cxn modelId="{927ECCAE-D2DA-48A2-BA8C-9D0E41F08249}" type="presParOf" srcId="{7027DBC7-BD2C-4C67-B0BD-C7E6588AB3A4}" destId="{B36949A6-ECE4-4C6A-93B4-4E3B484A99F1}" srcOrd="5" destOrd="0" presId="urn:microsoft.com/office/officeart/2005/8/layout/hierarchy4"/>
    <dgm:cxn modelId="{3C5A73EE-C65E-46F8-88EC-1FC3B71A4F99}" type="presParOf" srcId="{7027DBC7-BD2C-4C67-B0BD-C7E6588AB3A4}" destId="{9F03641D-EA3E-4EED-AD27-22F11997BA9A}" srcOrd="6" destOrd="0" presId="urn:microsoft.com/office/officeart/2005/8/layout/hierarchy4"/>
    <dgm:cxn modelId="{BD60DA2A-E939-407F-84CB-1A71BB8A454A}" type="presParOf" srcId="{9F03641D-EA3E-4EED-AD27-22F11997BA9A}" destId="{DAB195EC-EA00-42CB-8CC5-6FFFF7B108D2}" srcOrd="0" destOrd="0" presId="urn:microsoft.com/office/officeart/2005/8/layout/hierarchy4"/>
    <dgm:cxn modelId="{ED272014-4425-48F0-8974-7B8D65D13764}" type="presParOf" srcId="{9F03641D-EA3E-4EED-AD27-22F11997BA9A}" destId="{D95D4A90-30DA-4BF7-BF88-294C63A9E616}" srcOrd="1" destOrd="0" presId="urn:microsoft.com/office/officeart/2005/8/layout/hierarchy4"/>
    <dgm:cxn modelId="{53CDE99E-A105-4263-A39B-B000575F88E7}" type="presParOf" srcId="{7027DBC7-BD2C-4C67-B0BD-C7E6588AB3A4}" destId="{847AF301-1EAB-4AF8-B424-0C99466D88B2}" srcOrd="7" destOrd="0" presId="urn:microsoft.com/office/officeart/2005/8/layout/hierarchy4"/>
    <dgm:cxn modelId="{49A2515C-D638-4CFE-A9BF-0E24E8FDE484}" type="presParOf" srcId="{7027DBC7-BD2C-4C67-B0BD-C7E6588AB3A4}" destId="{99873F56-076B-4A23-9ECB-1BBA924D471F}" srcOrd="8" destOrd="0" presId="urn:microsoft.com/office/officeart/2005/8/layout/hierarchy4"/>
    <dgm:cxn modelId="{4186B853-C7E6-44F9-9DB2-3EB0133A5179}" type="presParOf" srcId="{99873F56-076B-4A23-9ECB-1BBA924D471F}" destId="{FA9EB154-E68F-4611-BC03-5AA3E42C8A37}" srcOrd="0" destOrd="0" presId="urn:microsoft.com/office/officeart/2005/8/layout/hierarchy4"/>
    <dgm:cxn modelId="{C9C7DD51-E146-4DD4-88B4-B7DB534427B0}" type="presParOf" srcId="{99873F56-076B-4A23-9ECB-1BBA924D471F}" destId="{5B782E5E-A304-401E-B328-2BA1A42AB40D}" srcOrd="1" destOrd="0" presId="urn:microsoft.com/office/officeart/2005/8/layout/hierarchy4"/>
    <dgm:cxn modelId="{0FEB147C-612F-4A74-8FE1-FAE5B19E3D90}" type="presParOf" srcId="{7027DBC7-BD2C-4C67-B0BD-C7E6588AB3A4}" destId="{A5319D50-F987-4E26-8C28-0CF95F48F258}" srcOrd="9" destOrd="0" presId="urn:microsoft.com/office/officeart/2005/8/layout/hierarchy4"/>
    <dgm:cxn modelId="{A8FB7C86-533D-4EDA-BADE-D46A40DC1193}" type="presParOf" srcId="{7027DBC7-BD2C-4C67-B0BD-C7E6588AB3A4}" destId="{16D11640-74A5-451D-8CB9-3403E086637E}" srcOrd="10" destOrd="0" presId="urn:microsoft.com/office/officeart/2005/8/layout/hierarchy4"/>
    <dgm:cxn modelId="{212513BB-B0F9-4B58-8193-776B37CF99B7}" type="presParOf" srcId="{16D11640-74A5-451D-8CB9-3403E086637E}" destId="{B918A2DB-325C-47B4-8B11-3BC584800BCE}" srcOrd="0" destOrd="0" presId="urn:microsoft.com/office/officeart/2005/8/layout/hierarchy4"/>
    <dgm:cxn modelId="{622EC411-7192-480D-987D-73AA379A0C97}" type="presParOf" srcId="{16D11640-74A5-451D-8CB9-3403E086637E}" destId="{53ADE0A4-C552-400C-8C16-12208536BBE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74ACD7-9EBE-446A-AD16-A07FA7E8A0D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362D830-E9C5-4CE5-BA40-2298BC64990B}" type="pres">
      <dgm:prSet presAssocID="{0674ACD7-9EBE-446A-AD16-A07FA7E8A0D9}" presName="diagram" presStyleCnt="0">
        <dgm:presLayoutVars>
          <dgm:dir/>
          <dgm:resizeHandles val="exact"/>
        </dgm:presLayoutVars>
      </dgm:prSet>
      <dgm:spPr/>
    </dgm:pt>
  </dgm:ptLst>
  <dgm:cxnLst>
    <dgm:cxn modelId="{03F0F842-2EBC-484D-9D70-F80A38215EB8}" type="presOf" srcId="{0674ACD7-9EBE-446A-AD16-A07FA7E8A0D9}" destId="{2362D830-E9C5-4CE5-BA40-2298BC64990B}"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D705B5-8B24-41A1-88AE-E21995C079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434258-90EF-48CC-8006-FBE1EA23794A}">
      <dgm:prSet/>
      <dgm:spPr/>
      <dgm:t>
        <a:bodyPr/>
        <a:lstStyle/>
        <a:p>
          <a:r>
            <a:rPr lang="en-US"/>
            <a:t>How well does a portfolio represent the lowest cost mix of demand-side and supply side resources needed for the utility to meet its clean energy transformation standards?</a:t>
          </a:r>
        </a:p>
      </dgm:t>
    </dgm:pt>
    <dgm:pt modelId="{C4F1C227-E6B6-444C-AA9C-CC25129BA6D1}" type="parTrans" cxnId="{62402780-2FB6-48B8-A141-0983CCE19EDB}">
      <dgm:prSet/>
      <dgm:spPr/>
      <dgm:t>
        <a:bodyPr/>
        <a:lstStyle/>
        <a:p>
          <a:endParaRPr lang="en-US"/>
        </a:p>
      </dgm:t>
    </dgm:pt>
    <dgm:pt modelId="{ACBB2A19-A2B4-48C4-B256-9EB940FC20E0}" type="sibTrans" cxnId="{62402780-2FB6-48B8-A141-0983CCE19EDB}">
      <dgm:prSet/>
      <dgm:spPr/>
      <dgm:t>
        <a:bodyPr/>
        <a:lstStyle/>
        <a:p>
          <a:endParaRPr lang="en-US"/>
        </a:p>
      </dgm:t>
    </dgm:pt>
    <dgm:pt modelId="{ABDBDFC7-E415-4B54-B8F0-69030AA31201}">
      <dgm:prSet/>
      <dgm:spPr/>
      <dgm:t>
        <a:bodyPr/>
        <a:lstStyle/>
        <a:p>
          <a:r>
            <a:rPr lang="en-US"/>
            <a:t>Does a portfolio adequately consider long- term costs and benefits, etc. from LRC definition?</a:t>
          </a:r>
        </a:p>
      </dgm:t>
    </dgm:pt>
    <dgm:pt modelId="{9208AA3F-95D2-4CC9-9C56-0B5C52FE4DA2}" type="parTrans" cxnId="{8F8D6148-D8EE-45CE-ADBC-3DF801BA8958}">
      <dgm:prSet/>
      <dgm:spPr/>
      <dgm:t>
        <a:bodyPr/>
        <a:lstStyle/>
        <a:p>
          <a:endParaRPr lang="en-US"/>
        </a:p>
      </dgm:t>
    </dgm:pt>
    <dgm:pt modelId="{A67669C2-D6FF-40D8-AE83-B3C7ACBF9B6C}" type="sibTrans" cxnId="{8F8D6148-D8EE-45CE-ADBC-3DF801BA8958}">
      <dgm:prSet/>
      <dgm:spPr/>
      <dgm:t>
        <a:bodyPr/>
        <a:lstStyle/>
        <a:p>
          <a:endParaRPr lang="en-US"/>
        </a:p>
      </dgm:t>
    </dgm:pt>
    <dgm:pt modelId="{2D2E450C-7686-4750-AEC6-7FABCED350DD}">
      <dgm:prSet/>
      <dgm:spPr/>
      <dgm:t>
        <a:bodyPr/>
        <a:lstStyle/>
        <a:p>
          <a:r>
            <a:rPr lang="en-US"/>
            <a:t>How is a portfolio of resources forecasted to impact how much customers pay?</a:t>
          </a:r>
        </a:p>
      </dgm:t>
    </dgm:pt>
    <dgm:pt modelId="{FB7140AA-6F93-4261-A1CB-B9AD1BD5C407}" type="parTrans" cxnId="{EAA26C4A-1521-417B-9CCE-301BBDEEF3F9}">
      <dgm:prSet/>
      <dgm:spPr/>
      <dgm:t>
        <a:bodyPr/>
        <a:lstStyle/>
        <a:p>
          <a:endParaRPr lang="en-US"/>
        </a:p>
      </dgm:t>
    </dgm:pt>
    <dgm:pt modelId="{A8CF1208-AA48-4D68-B5D1-3D04CEB70574}" type="sibTrans" cxnId="{EAA26C4A-1521-417B-9CCE-301BBDEEF3F9}">
      <dgm:prSet/>
      <dgm:spPr/>
      <dgm:t>
        <a:bodyPr/>
        <a:lstStyle/>
        <a:p>
          <a:endParaRPr lang="en-US"/>
        </a:p>
      </dgm:t>
    </dgm:pt>
    <dgm:pt modelId="{05DADA20-8779-400E-A208-4FAF9D7C37EF}">
      <dgm:prSet/>
      <dgm:spPr/>
      <dgm:t>
        <a:bodyPr/>
        <a:lstStyle/>
        <a:p>
          <a:r>
            <a:rPr lang="en-US"/>
            <a:t>How equitably does a portfolio distribute benefits?</a:t>
          </a:r>
        </a:p>
      </dgm:t>
    </dgm:pt>
    <dgm:pt modelId="{4F19C722-AC6B-4A2B-A264-7EC9800D0256}" type="parTrans" cxnId="{CB0D9CD3-A2C7-43D2-A013-6C6B5FFFFC3D}">
      <dgm:prSet/>
      <dgm:spPr/>
      <dgm:t>
        <a:bodyPr/>
        <a:lstStyle/>
        <a:p>
          <a:endParaRPr lang="en-US"/>
        </a:p>
      </dgm:t>
    </dgm:pt>
    <dgm:pt modelId="{5F09E21B-2A53-490A-9533-834055C36314}" type="sibTrans" cxnId="{CB0D9CD3-A2C7-43D2-A013-6C6B5FFFFC3D}">
      <dgm:prSet/>
      <dgm:spPr/>
      <dgm:t>
        <a:bodyPr/>
        <a:lstStyle/>
        <a:p>
          <a:endParaRPr lang="en-US"/>
        </a:p>
      </dgm:t>
    </dgm:pt>
    <dgm:pt modelId="{B8A637D7-2DA7-46D6-8C86-62CC7966D0B8}" type="pres">
      <dgm:prSet presAssocID="{CAD705B5-8B24-41A1-88AE-E21995C079B9}" presName="root" presStyleCnt="0">
        <dgm:presLayoutVars>
          <dgm:dir/>
          <dgm:resizeHandles val="exact"/>
        </dgm:presLayoutVars>
      </dgm:prSet>
      <dgm:spPr/>
    </dgm:pt>
    <dgm:pt modelId="{FBC522A7-5A2E-4BB4-AB51-82AB4159A4B5}" type="pres">
      <dgm:prSet presAssocID="{FA434258-90EF-48CC-8006-FBE1EA23794A}" presName="compNode" presStyleCnt="0"/>
      <dgm:spPr/>
    </dgm:pt>
    <dgm:pt modelId="{E2A870F2-7D22-4634-95F0-A101AF462553}" type="pres">
      <dgm:prSet presAssocID="{FA434258-90EF-48CC-8006-FBE1EA23794A}" presName="bgRect" presStyleLbl="bgShp" presStyleIdx="0" presStyleCnt="4"/>
      <dgm:spPr>
        <a:solidFill>
          <a:srgbClr val="F69463"/>
        </a:solidFill>
      </dgm:spPr>
    </dgm:pt>
    <dgm:pt modelId="{0530B323-7764-4E1C-8BE1-CCF99DF9CA5A}" type="pres">
      <dgm:prSet presAssocID="{FA434258-90EF-48CC-8006-FBE1EA23794A}" presName="iconRect" presStyleLbl="node1" presStyleIdx="0" presStyleCnt="4" custLinFactNeighborX="385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ttery charging with solid fill"/>
        </a:ext>
      </dgm:extLst>
    </dgm:pt>
    <dgm:pt modelId="{F2F5CFC8-6E7B-4CD0-B5C6-771061EC67CF}" type="pres">
      <dgm:prSet presAssocID="{FA434258-90EF-48CC-8006-FBE1EA23794A}" presName="spaceRect" presStyleCnt="0"/>
      <dgm:spPr/>
    </dgm:pt>
    <dgm:pt modelId="{47B4C14A-53E5-4FFE-863F-39B49A89D629}" type="pres">
      <dgm:prSet presAssocID="{FA434258-90EF-48CC-8006-FBE1EA23794A}" presName="parTx" presStyleLbl="revTx" presStyleIdx="0" presStyleCnt="4">
        <dgm:presLayoutVars>
          <dgm:chMax val="0"/>
          <dgm:chPref val="0"/>
        </dgm:presLayoutVars>
      </dgm:prSet>
      <dgm:spPr/>
    </dgm:pt>
    <dgm:pt modelId="{04DE3005-B5D5-43CE-B296-5B98D2D5EE5F}" type="pres">
      <dgm:prSet presAssocID="{ACBB2A19-A2B4-48C4-B256-9EB940FC20E0}" presName="sibTrans" presStyleCnt="0"/>
      <dgm:spPr/>
    </dgm:pt>
    <dgm:pt modelId="{BE78506B-67A9-4B68-906F-83F5DEA03A72}" type="pres">
      <dgm:prSet presAssocID="{ABDBDFC7-E415-4B54-B8F0-69030AA31201}" presName="compNode" presStyleCnt="0"/>
      <dgm:spPr/>
    </dgm:pt>
    <dgm:pt modelId="{181AC6BB-32F9-48CA-83DB-5FED73A18AC7}" type="pres">
      <dgm:prSet presAssocID="{ABDBDFC7-E415-4B54-B8F0-69030AA31201}" presName="bgRect" presStyleLbl="bgShp" presStyleIdx="1" presStyleCnt="4"/>
      <dgm:spPr>
        <a:solidFill>
          <a:srgbClr val="37BCC5"/>
        </a:solidFill>
      </dgm:spPr>
    </dgm:pt>
    <dgm:pt modelId="{8546D2DA-03A0-4C30-8E49-1150425A0BA4}" type="pres">
      <dgm:prSet presAssocID="{ABDBDFC7-E415-4B54-B8F0-69030AA31201}"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pen hand with plant with solid fill"/>
        </a:ext>
      </dgm:extLst>
    </dgm:pt>
    <dgm:pt modelId="{0484AEAF-ED41-4A6A-9C81-77D3AC86E1C5}" type="pres">
      <dgm:prSet presAssocID="{ABDBDFC7-E415-4B54-B8F0-69030AA31201}" presName="spaceRect" presStyleCnt="0"/>
      <dgm:spPr/>
    </dgm:pt>
    <dgm:pt modelId="{68631140-065E-4B9A-8E29-81A8E8CA821B}" type="pres">
      <dgm:prSet presAssocID="{ABDBDFC7-E415-4B54-B8F0-69030AA31201}" presName="parTx" presStyleLbl="revTx" presStyleIdx="1" presStyleCnt="4">
        <dgm:presLayoutVars>
          <dgm:chMax val="0"/>
          <dgm:chPref val="0"/>
        </dgm:presLayoutVars>
      </dgm:prSet>
      <dgm:spPr/>
    </dgm:pt>
    <dgm:pt modelId="{380A2CFF-B823-4749-949B-F5CF16CD87C8}" type="pres">
      <dgm:prSet presAssocID="{A67669C2-D6FF-40D8-AE83-B3C7ACBF9B6C}" presName="sibTrans" presStyleCnt="0"/>
      <dgm:spPr/>
    </dgm:pt>
    <dgm:pt modelId="{F6FDCBC7-3810-464E-8531-ADEEDD50D65A}" type="pres">
      <dgm:prSet presAssocID="{2D2E450C-7686-4750-AEC6-7FABCED350DD}" presName="compNode" presStyleCnt="0"/>
      <dgm:spPr/>
    </dgm:pt>
    <dgm:pt modelId="{81A281B1-4B93-4BC4-9BA5-A7D0DAF26E30}" type="pres">
      <dgm:prSet presAssocID="{2D2E450C-7686-4750-AEC6-7FABCED350DD}" presName="bgRect" presStyleLbl="bgShp" presStyleIdx="2" presStyleCnt="4"/>
      <dgm:spPr>
        <a:solidFill>
          <a:srgbClr val="416448"/>
        </a:solidFill>
      </dgm:spPr>
    </dgm:pt>
    <dgm:pt modelId="{2F9C9D94-8523-4DDE-B301-B1BC619CE72C}" type="pres">
      <dgm:prSet presAssocID="{2D2E450C-7686-4750-AEC6-7FABCED35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23302538-7D3D-48E2-BBFD-590A1B8DCD56}" type="pres">
      <dgm:prSet presAssocID="{2D2E450C-7686-4750-AEC6-7FABCED350DD}" presName="spaceRect" presStyleCnt="0"/>
      <dgm:spPr/>
    </dgm:pt>
    <dgm:pt modelId="{D4C7B85B-92A6-494C-AB11-4A8C64E5C66C}" type="pres">
      <dgm:prSet presAssocID="{2D2E450C-7686-4750-AEC6-7FABCED350DD}" presName="parTx" presStyleLbl="revTx" presStyleIdx="2" presStyleCnt="4">
        <dgm:presLayoutVars>
          <dgm:chMax val="0"/>
          <dgm:chPref val="0"/>
        </dgm:presLayoutVars>
      </dgm:prSet>
      <dgm:spPr/>
    </dgm:pt>
    <dgm:pt modelId="{DB38CE38-F799-4B6A-85F6-858B707FC95F}" type="pres">
      <dgm:prSet presAssocID="{A8CF1208-AA48-4D68-B5D1-3D04CEB70574}" presName="sibTrans" presStyleCnt="0"/>
      <dgm:spPr/>
    </dgm:pt>
    <dgm:pt modelId="{D07CB3AC-ED2B-46D7-B1E9-084F86E136CD}" type="pres">
      <dgm:prSet presAssocID="{05DADA20-8779-400E-A208-4FAF9D7C37EF}" presName="compNode" presStyleCnt="0"/>
      <dgm:spPr/>
    </dgm:pt>
    <dgm:pt modelId="{A3D262FE-C7BA-43FE-B3EE-76BB9C041DA5}" type="pres">
      <dgm:prSet presAssocID="{05DADA20-8779-400E-A208-4FAF9D7C37EF}" presName="bgRect" presStyleLbl="bgShp" presStyleIdx="3" presStyleCnt="4"/>
      <dgm:spPr>
        <a:solidFill>
          <a:srgbClr val="D35B29"/>
        </a:solidFill>
      </dgm:spPr>
    </dgm:pt>
    <dgm:pt modelId="{A6CBF984-6DEB-41AC-BB95-3B7F3387CC04}" type="pres">
      <dgm:prSet presAssocID="{05DADA20-8779-400E-A208-4FAF9D7C37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887E9F6D-A27C-43A1-88D3-9C772374895D}" type="pres">
      <dgm:prSet presAssocID="{05DADA20-8779-400E-A208-4FAF9D7C37EF}" presName="spaceRect" presStyleCnt="0"/>
      <dgm:spPr/>
    </dgm:pt>
    <dgm:pt modelId="{0D9D8E84-DB79-433B-9FA4-3F18517459FB}" type="pres">
      <dgm:prSet presAssocID="{05DADA20-8779-400E-A208-4FAF9D7C37EF}" presName="parTx" presStyleLbl="revTx" presStyleIdx="3" presStyleCnt="4">
        <dgm:presLayoutVars>
          <dgm:chMax val="0"/>
          <dgm:chPref val="0"/>
        </dgm:presLayoutVars>
      </dgm:prSet>
      <dgm:spPr/>
    </dgm:pt>
  </dgm:ptLst>
  <dgm:cxnLst>
    <dgm:cxn modelId="{0E9F892D-13B6-4769-B305-AC1A9F4F5FE9}" type="presOf" srcId="{CAD705B5-8B24-41A1-88AE-E21995C079B9}" destId="{B8A637D7-2DA7-46D6-8C86-62CC7966D0B8}" srcOrd="0" destOrd="0" presId="urn:microsoft.com/office/officeart/2018/2/layout/IconVerticalSolidList"/>
    <dgm:cxn modelId="{26D5873A-A979-4BAE-8A9A-80A29C380A9C}" type="presOf" srcId="{FA434258-90EF-48CC-8006-FBE1EA23794A}" destId="{47B4C14A-53E5-4FFE-863F-39B49A89D629}" srcOrd="0" destOrd="0" presId="urn:microsoft.com/office/officeart/2018/2/layout/IconVerticalSolidList"/>
    <dgm:cxn modelId="{336DA565-AA09-449F-BE09-6BD95C2AE109}" type="presOf" srcId="{2D2E450C-7686-4750-AEC6-7FABCED350DD}" destId="{D4C7B85B-92A6-494C-AB11-4A8C64E5C66C}" srcOrd="0" destOrd="0" presId="urn:microsoft.com/office/officeart/2018/2/layout/IconVerticalSolidList"/>
    <dgm:cxn modelId="{8F8D6148-D8EE-45CE-ADBC-3DF801BA8958}" srcId="{CAD705B5-8B24-41A1-88AE-E21995C079B9}" destId="{ABDBDFC7-E415-4B54-B8F0-69030AA31201}" srcOrd="1" destOrd="0" parTransId="{9208AA3F-95D2-4CC9-9C56-0B5C52FE4DA2}" sibTransId="{A67669C2-D6FF-40D8-AE83-B3C7ACBF9B6C}"/>
    <dgm:cxn modelId="{EAA26C4A-1521-417B-9CCE-301BBDEEF3F9}" srcId="{CAD705B5-8B24-41A1-88AE-E21995C079B9}" destId="{2D2E450C-7686-4750-AEC6-7FABCED350DD}" srcOrd="2" destOrd="0" parTransId="{FB7140AA-6F93-4261-A1CB-B9AD1BD5C407}" sibTransId="{A8CF1208-AA48-4D68-B5D1-3D04CEB70574}"/>
    <dgm:cxn modelId="{8F2B654E-8520-451C-A220-59B3A3A237E3}" type="presOf" srcId="{05DADA20-8779-400E-A208-4FAF9D7C37EF}" destId="{0D9D8E84-DB79-433B-9FA4-3F18517459FB}" srcOrd="0" destOrd="0" presId="urn:microsoft.com/office/officeart/2018/2/layout/IconVerticalSolidList"/>
    <dgm:cxn modelId="{62402780-2FB6-48B8-A141-0983CCE19EDB}" srcId="{CAD705B5-8B24-41A1-88AE-E21995C079B9}" destId="{FA434258-90EF-48CC-8006-FBE1EA23794A}" srcOrd="0" destOrd="0" parTransId="{C4F1C227-E6B6-444C-AA9C-CC25129BA6D1}" sibTransId="{ACBB2A19-A2B4-48C4-B256-9EB940FC20E0}"/>
    <dgm:cxn modelId="{605A81CD-A2BF-4C7B-B437-2FC007B08E50}" type="presOf" srcId="{ABDBDFC7-E415-4B54-B8F0-69030AA31201}" destId="{68631140-065E-4B9A-8E29-81A8E8CA821B}" srcOrd="0" destOrd="0" presId="urn:microsoft.com/office/officeart/2018/2/layout/IconVerticalSolidList"/>
    <dgm:cxn modelId="{CB0D9CD3-A2C7-43D2-A013-6C6B5FFFFC3D}" srcId="{CAD705B5-8B24-41A1-88AE-E21995C079B9}" destId="{05DADA20-8779-400E-A208-4FAF9D7C37EF}" srcOrd="3" destOrd="0" parTransId="{4F19C722-AC6B-4A2B-A264-7EC9800D0256}" sibTransId="{5F09E21B-2A53-490A-9533-834055C36314}"/>
    <dgm:cxn modelId="{D036C4F6-0E9A-4DBB-9D1C-E7BB46A45E29}" type="presParOf" srcId="{B8A637D7-2DA7-46D6-8C86-62CC7966D0B8}" destId="{FBC522A7-5A2E-4BB4-AB51-82AB4159A4B5}" srcOrd="0" destOrd="0" presId="urn:microsoft.com/office/officeart/2018/2/layout/IconVerticalSolidList"/>
    <dgm:cxn modelId="{443127CE-4B42-4A59-ADD1-9F9819346522}" type="presParOf" srcId="{FBC522A7-5A2E-4BB4-AB51-82AB4159A4B5}" destId="{E2A870F2-7D22-4634-95F0-A101AF462553}" srcOrd="0" destOrd="0" presId="urn:microsoft.com/office/officeart/2018/2/layout/IconVerticalSolidList"/>
    <dgm:cxn modelId="{AFAE4501-EB1F-4F1D-A414-F44C728B5F73}" type="presParOf" srcId="{FBC522A7-5A2E-4BB4-AB51-82AB4159A4B5}" destId="{0530B323-7764-4E1C-8BE1-CCF99DF9CA5A}" srcOrd="1" destOrd="0" presId="urn:microsoft.com/office/officeart/2018/2/layout/IconVerticalSolidList"/>
    <dgm:cxn modelId="{77EF5D94-C2D0-4F51-BAA9-A823037F04A0}" type="presParOf" srcId="{FBC522A7-5A2E-4BB4-AB51-82AB4159A4B5}" destId="{F2F5CFC8-6E7B-4CD0-B5C6-771061EC67CF}" srcOrd="2" destOrd="0" presId="urn:microsoft.com/office/officeart/2018/2/layout/IconVerticalSolidList"/>
    <dgm:cxn modelId="{1D77895D-3542-41E8-89E8-01960BFB6968}" type="presParOf" srcId="{FBC522A7-5A2E-4BB4-AB51-82AB4159A4B5}" destId="{47B4C14A-53E5-4FFE-863F-39B49A89D629}" srcOrd="3" destOrd="0" presId="urn:microsoft.com/office/officeart/2018/2/layout/IconVerticalSolidList"/>
    <dgm:cxn modelId="{F1382885-7C39-44E2-B8D5-C4FF942E9AE2}" type="presParOf" srcId="{B8A637D7-2DA7-46D6-8C86-62CC7966D0B8}" destId="{04DE3005-B5D5-43CE-B296-5B98D2D5EE5F}" srcOrd="1" destOrd="0" presId="urn:microsoft.com/office/officeart/2018/2/layout/IconVerticalSolidList"/>
    <dgm:cxn modelId="{81B84A04-E27D-49A3-8076-278094079A8F}" type="presParOf" srcId="{B8A637D7-2DA7-46D6-8C86-62CC7966D0B8}" destId="{BE78506B-67A9-4B68-906F-83F5DEA03A72}" srcOrd="2" destOrd="0" presId="urn:microsoft.com/office/officeart/2018/2/layout/IconVerticalSolidList"/>
    <dgm:cxn modelId="{BC0827D9-CEEB-4683-9102-204681497A45}" type="presParOf" srcId="{BE78506B-67A9-4B68-906F-83F5DEA03A72}" destId="{181AC6BB-32F9-48CA-83DB-5FED73A18AC7}" srcOrd="0" destOrd="0" presId="urn:microsoft.com/office/officeart/2018/2/layout/IconVerticalSolidList"/>
    <dgm:cxn modelId="{3FC01A79-CA09-40D5-8496-16DADFF380A5}" type="presParOf" srcId="{BE78506B-67A9-4B68-906F-83F5DEA03A72}" destId="{8546D2DA-03A0-4C30-8E49-1150425A0BA4}" srcOrd="1" destOrd="0" presId="urn:microsoft.com/office/officeart/2018/2/layout/IconVerticalSolidList"/>
    <dgm:cxn modelId="{43551C66-0DC2-477E-84E3-87C45FF50A9F}" type="presParOf" srcId="{BE78506B-67A9-4B68-906F-83F5DEA03A72}" destId="{0484AEAF-ED41-4A6A-9C81-77D3AC86E1C5}" srcOrd="2" destOrd="0" presId="urn:microsoft.com/office/officeart/2018/2/layout/IconVerticalSolidList"/>
    <dgm:cxn modelId="{D6748A10-273B-48BE-9D8E-410444E859BA}" type="presParOf" srcId="{BE78506B-67A9-4B68-906F-83F5DEA03A72}" destId="{68631140-065E-4B9A-8E29-81A8E8CA821B}" srcOrd="3" destOrd="0" presId="urn:microsoft.com/office/officeart/2018/2/layout/IconVerticalSolidList"/>
    <dgm:cxn modelId="{1EC1FF69-07D2-4EC7-9279-0D040CCF330A}" type="presParOf" srcId="{B8A637D7-2DA7-46D6-8C86-62CC7966D0B8}" destId="{380A2CFF-B823-4749-949B-F5CF16CD87C8}" srcOrd="3" destOrd="0" presId="urn:microsoft.com/office/officeart/2018/2/layout/IconVerticalSolidList"/>
    <dgm:cxn modelId="{46BB2C59-D16A-448C-A78F-5B85236AC1B5}" type="presParOf" srcId="{B8A637D7-2DA7-46D6-8C86-62CC7966D0B8}" destId="{F6FDCBC7-3810-464E-8531-ADEEDD50D65A}" srcOrd="4" destOrd="0" presId="urn:microsoft.com/office/officeart/2018/2/layout/IconVerticalSolidList"/>
    <dgm:cxn modelId="{D20795C0-5D93-4FDC-AF66-0198C2415E2C}" type="presParOf" srcId="{F6FDCBC7-3810-464E-8531-ADEEDD50D65A}" destId="{81A281B1-4B93-4BC4-9BA5-A7D0DAF26E30}" srcOrd="0" destOrd="0" presId="urn:microsoft.com/office/officeart/2018/2/layout/IconVerticalSolidList"/>
    <dgm:cxn modelId="{A09F3F1F-BF11-45E3-A6CC-BD263239F7B4}" type="presParOf" srcId="{F6FDCBC7-3810-464E-8531-ADEEDD50D65A}" destId="{2F9C9D94-8523-4DDE-B301-B1BC619CE72C}" srcOrd="1" destOrd="0" presId="urn:microsoft.com/office/officeart/2018/2/layout/IconVerticalSolidList"/>
    <dgm:cxn modelId="{31520D3A-8E5F-4F54-9A42-C42E6727A329}" type="presParOf" srcId="{F6FDCBC7-3810-464E-8531-ADEEDD50D65A}" destId="{23302538-7D3D-48E2-BBFD-590A1B8DCD56}" srcOrd="2" destOrd="0" presId="urn:microsoft.com/office/officeart/2018/2/layout/IconVerticalSolidList"/>
    <dgm:cxn modelId="{C6B4EA35-39D6-4D63-A319-1087E6FE1E07}" type="presParOf" srcId="{F6FDCBC7-3810-464E-8531-ADEEDD50D65A}" destId="{D4C7B85B-92A6-494C-AB11-4A8C64E5C66C}" srcOrd="3" destOrd="0" presId="urn:microsoft.com/office/officeart/2018/2/layout/IconVerticalSolidList"/>
    <dgm:cxn modelId="{2C563842-39C6-4C2D-9664-DDC7AC27CB75}" type="presParOf" srcId="{B8A637D7-2DA7-46D6-8C86-62CC7966D0B8}" destId="{DB38CE38-F799-4B6A-85F6-858B707FC95F}" srcOrd="5" destOrd="0" presId="urn:microsoft.com/office/officeart/2018/2/layout/IconVerticalSolidList"/>
    <dgm:cxn modelId="{F52621FA-C707-43FF-B178-840CA4E52451}" type="presParOf" srcId="{B8A637D7-2DA7-46D6-8C86-62CC7966D0B8}" destId="{D07CB3AC-ED2B-46D7-B1E9-084F86E136CD}" srcOrd="6" destOrd="0" presId="urn:microsoft.com/office/officeart/2018/2/layout/IconVerticalSolidList"/>
    <dgm:cxn modelId="{42909B73-14DD-449E-9093-FFE362E33067}" type="presParOf" srcId="{D07CB3AC-ED2B-46D7-B1E9-084F86E136CD}" destId="{A3D262FE-C7BA-43FE-B3EE-76BB9C041DA5}" srcOrd="0" destOrd="0" presId="urn:microsoft.com/office/officeart/2018/2/layout/IconVerticalSolidList"/>
    <dgm:cxn modelId="{252B61DE-578E-4528-A5EC-CC254B95254A}" type="presParOf" srcId="{D07CB3AC-ED2B-46D7-B1E9-084F86E136CD}" destId="{A6CBF984-6DEB-41AC-BB95-3B7F3387CC04}" srcOrd="1" destOrd="0" presId="urn:microsoft.com/office/officeart/2018/2/layout/IconVerticalSolidList"/>
    <dgm:cxn modelId="{C9B3E281-B563-4757-94E9-E3D08DFBEF46}" type="presParOf" srcId="{D07CB3AC-ED2B-46D7-B1E9-084F86E136CD}" destId="{887E9F6D-A27C-43A1-88D3-9C772374895D}" srcOrd="2" destOrd="0" presId="urn:microsoft.com/office/officeart/2018/2/layout/IconVerticalSolidList"/>
    <dgm:cxn modelId="{9B450E95-0432-478D-9E97-3F82B07E1813}" type="presParOf" srcId="{D07CB3AC-ED2B-46D7-B1E9-084F86E136CD}" destId="{0D9D8E84-DB79-433B-9FA4-3F18517459FB}"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CE0BF9-B216-42BF-A3BB-CC4C6CCB8088}"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23F95607-C74F-455A-9985-B4C35BE42C13}">
      <dgm:prSet custT="1"/>
      <dgm:spPr/>
      <dgm:t>
        <a:bodyPr/>
        <a:lstStyle/>
        <a:p>
          <a:pPr>
            <a:lnSpc>
              <a:spcPct val="100000"/>
            </a:lnSpc>
          </a:pPr>
          <a:r>
            <a:rPr lang="en-US" sz="2000" i="0" kern="1200" baseline="0">
              <a:solidFill>
                <a:prstClr val="black">
                  <a:hueOff val="0"/>
                  <a:satOff val="0"/>
                  <a:lumOff val="0"/>
                  <a:alphaOff val="0"/>
                </a:prstClr>
              </a:solidFill>
              <a:latin typeface="Tw Cen MT" panose="020B0602020104020603"/>
              <a:ea typeface="+mn-ea"/>
              <a:cs typeface="+mn-cs"/>
            </a:rPr>
            <a:t>RCW 80.86.020(11) requires the Commission to evaluate whether an ISP is in the public interest.</a:t>
          </a:r>
        </a:p>
      </dgm:t>
    </dgm:pt>
    <dgm:pt modelId="{27F4EE25-0B87-48FF-BD6A-621FA31D513A}" type="parTrans" cxnId="{128A6B64-C4B4-44F6-9A0D-B296D76E6D48}">
      <dgm:prSet/>
      <dgm:spPr/>
      <dgm:t>
        <a:bodyPr/>
        <a:lstStyle/>
        <a:p>
          <a:endParaRPr lang="en-US"/>
        </a:p>
      </dgm:t>
    </dgm:pt>
    <dgm:pt modelId="{C86A53A3-7674-4840-8143-DE064156133A}" type="sibTrans" cxnId="{128A6B64-C4B4-44F6-9A0D-B296D76E6D48}">
      <dgm:prSet/>
      <dgm:spPr/>
      <dgm:t>
        <a:bodyPr/>
        <a:lstStyle/>
        <a:p>
          <a:endParaRPr lang="en-US"/>
        </a:p>
      </dgm:t>
    </dgm:pt>
    <dgm:pt modelId="{A41FCAE3-9E48-4DE3-9922-4AE494D7D292}">
      <dgm:prSet/>
      <dgm:spPr/>
      <dgm:t>
        <a:bodyPr/>
        <a:lstStyle/>
        <a:p>
          <a:pPr>
            <a:lnSpc>
              <a:spcPct val="100000"/>
            </a:lnSpc>
          </a:pPr>
          <a:r>
            <a:rPr lang="en-US" baseline="0"/>
            <a:t>Do you agree or disagree that the cost test should be designed and used to assist the Commission in evaluating whether an ISP is in the public interest</a:t>
          </a:r>
          <a:r>
            <a:rPr lang="en-US"/>
            <a:t>? If you disagree, how else shall the Commission evaluate whether an ISP is in the public interest?</a:t>
          </a:r>
        </a:p>
      </dgm:t>
    </dgm:pt>
    <dgm:pt modelId="{E6D299C7-3343-4B2E-900B-10C2E94920CA}" type="parTrans" cxnId="{2C6A4867-3F8D-41CF-AE3D-09896B47FACB}">
      <dgm:prSet/>
      <dgm:spPr/>
      <dgm:t>
        <a:bodyPr/>
        <a:lstStyle/>
        <a:p>
          <a:endParaRPr lang="en-US"/>
        </a:p>
      </dgm:t>
    </dgm:pt>
    <dgm:pt modelId="{C6288AD3-6287-4F84-AF42-20BA83CAB7EA}" type="sibTrans" cxnId="{2C6A4867-3F8D-41CF-AE3D-09896B47FACB}">
      <dgm:prSet/>
      <dgm:spPr/>
      <dgm:t>
        <a:bodyPr/>
        <a:lstStyle/>
        <a:p>
          <a:endParaRPr lang="en-US"/>
        </a:p>
      </dgm:t>
    </dgm:pt>
    <dgm:pt modelId="{A2100855-9DBA-4B31-BA74-19184ECB7EFC}">
      <dgm:prSet/>
      <dgm:spPr/>
      <dgm:t>
        <a:bodyPr/>
        <a:lstStyle/>
        <a:p>
          <a:pPr>
            <a:lnSpc>
              <a:spcPct val="100000"/>
            </a:lnSpc>
          </a:pPr>
          <a:r>
            <a:rPr lang="en-US" i="0" baseline="0"/>
            <a:t>RCW 80.86.020(9) requires the cost test be used by large combination utilities “for the purpose of determining the lowest reasonable cost of decarbonization and low-income electrification measures in integrated system plans, at the portfolio level, and for any other purpose determined by the commission by rule.”</a:t>
          </a:r>
          <a:endParaRPr lang="en-US"/>
        </a:p>
      </dgm:t>
    </dgm:pt>
    <dgm:pt modelId="{7AFFB28C-41C9-4D7C-A9BF-683E46FA22CB}" type="parTrans" cxnId="{F761D412-2BF4-4E3A-AA54-B83CCD08E470}">
      <dgm:prSet/>
      <dgm:spPr/>
      <dgm:t>
        <a:bodyPr/>
        <a:lstStyle/>
        <a:p>
          <a:endParaRPr lang="en-US"/>
        </a:p>
      </dgm:t>
    </dgm:pt>
    <dgm:pt modelId="{2E6A1C2A-D4CF-4094-95E2-42A6302BB001}" type="sibTrans" cxnId="{F761D412-2BF4-4E3A-AA54-B83CCD08E470}">
      <dgm:prSet/>
      <dgm:spPr/>
      <dgm:t>
        <a:bodyPr/>
        <a:lstStyle/>
        <a:p>
          <a:endParaRPr lang="en-US"/>
        </a:p>
      </dgm:t>
    </dgm:pt>
    <dgm:pt modelId="{9934EC52-BE4F-4107-AA37-4F3C9DFA4525}" type="pres">
      <dgm:prSet presAssocID="{E4CE0BF9-B216-42BF-A3BB-CC4C6CCB8088}" presName="root" presStyleCnt="0">
        <dgm:presLayoutVars>
          <dgm:dir/>
          <dgm:resizeHandles val="exact"/>
        </dgm:presLayoutVars>
      </dgm:prSet>
      <dgm:spPr/>
    </dgm:pt>
    <dgm:pt modelId="{09F21A86-FB7E-48A1-B8E1-6F5C69930576}" type="pres">
      <dgm:prSet presAssocID="{23F95607-C74F-455A-9985-B4C35BE42C13}" presName="compNode" presStyleCnt="0"/>
      <dgm:spPr/>
    </dgm:pt>
    <dgm:pt modelId="{956B8196-3074-495D-B993-9AABA232BD4F}" type="pres">
      <dgm:prSet presAssocID="{23F95607-C74F-455A-9985-B4C35BE42C13}" presName="bgRect" presStyleLbl="bgShp" presStyleIdx="0" presStyleCnt="3"/>
      <dgm:spPr/>
    </dgm:pt>
    <dgm:pt modelId="{FD763C98-6291-4E29-A4A7-0F82D0AC6A9D}" type="pres">
      <dgm:prSet presAssocID="{23F95607-C74F-455A-9985-B4C35BE42C1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25FF81EF-A5CE-4773-B7CF-5DCBFD6B49FF}" type="pres">
      <dgm:prSet presAssocID="{23F95607-C74F-455A-9985-B4C35BE42C13}" presName="spaceRect" presStyleCnt="0"/>
      <dgm:spPr/>
    </dgm:pt>
    <dgm:pt modelId="{A5C6A13F-8E5D-4CAF-9521-6D46DEF50505}" type="pres">
      <dgm:prSet presAssocID="{23F95607-C74F-455A-9985-B4C35BE42C13}" presName="parTx" presStyleLbl="revTx" presStyleIdx="0" presStyleCnt="3">
        <dgm:presLayoutVars>
          <dgm:chMax val="0"/>
          <dgm:chPref val="0"/>
        </dgm:presLayoutVars>
      </dgm:prSet>
      <dgm:spPr/>
    </dgm:pt>
    <dgm:pt modelId="{18DFEDEE-840B-4C37-8735-CAE35E6B2A2B}" type="pres">
      <dgm:prSet presAssocID="{C86A53A3-7674-4840-8143-DE064156133A}" presName="sibTrans" presStyleCnt="0"/>
      <dgm:spPr/>
    </dgm:pt>
    <dgm:pt modelId="{C9F38037-4C18-415D-B260-F33D6E9E4A93}" type="pres">
      <dgm:prSet presAssocID="{A2100855-9DBA-4B31-BA74-19184ECB7EFC}" presName="compNode" presStyleCnt="0"/>
      <dgm:spPr/>
    </dgm:pt>
    <dgm:pt modelId="{2C1DFE21-EFB6-49F4-81F9-0851D99D9AFD}" type="pres">
      <dgm:prSet presAssocID="{A2100855-9DBA-4B31-BA74-19184ECB7EFC}" presName="bgRect" presStyleLbl="bgShp" presStyleIdx="1" presStyleCnt="3"/>
      <dgm:spPr/>
    </dgm:pt>
    <dgm:pt modelId="{CAF2DA21-9ED0-4E2F-A2E3-B3DE1163D62C}" type="pres">
      <dgm:prSet presAssocID="{A2100855-9DBA-4B31-BA74-19184ECB7EFC}"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ears with solid fill"/>
        </a:ext>
      </dgm:extLst>
    </dgm:pt>
    <dgm:pt modelId="{8950EA0E-07F1-442E-8D84-F1A9A5B714FB}" type="pres">
      <dgm:prSet presAssocID="{A2100855-9DBA-4B31-BA74-19184ECB7EFC}" presName="spaceRect" presStyleCnt="0"/>
      <dgm:spPr/>
    </dgm:pt>
    <dgm:pt modelId="{3B3E1050-61E9-42D4-9B4C-08BA71B3762C}" type="pres">
      <dgm:prSet presAssocID="{A2100855-9DBA-4B31-BA74-19184ECB7EFC}" presName="parTx" presStyleLbl="revTx" presStyleIdx="1" presStyleCnt="3">
        <dgm:presLayoutVars>
          <dgm:chMax val="0"/>
          <dgm:chPref val="0"/>
        </dgm:presLayoutVars>
      </dgm:prSet>
      <dgm:spPr/>
    </dgm:pt>
    <dgm:pt modelId="{A89DF5CA-47D0-4E81-B6C0-ED8567BF53F5}" type="pres">
      <dgm:prSet presAssocID="{2E6A1C2A-D4CF-4094-95E2-42A6302BB001}" presName="sibTrans" presStyleCnt="0"/>
      <dgm:spPr/>
    </dgm:pt>
    <dgm:pt modelId="{F68F84AA-671F-463B-8378-FAD20DAB0535}" type="pres">
      <dgm:prSet presAssocID="{A41FCAE3-9E48-4DE3-9922-4AE494D7D292}" presName="compNode" presStyleCnt="0"/>
      <dgm:spPr/>
    </dgm:pt>
    <dgm:pt modelId="{611C172C-FD2B-43C6-8AEA-1035F6F1FBF7}" type="pres">
      <dgm:prSet presAssocID="{A41FCAE3-9E48-4DE3-9922-4AE494D7D292}" presName="bgRect" presStyleLbl="bgShp" presStyleIdx="2" presStyleCnt="3"/>
      <dgm:spPr/>
    </dgm:pt>
    <dgm:pt modelId="{87E16D14-DA0C-4B99-8199-3F494C36CB4A}" type="pres">
      <dgm:prSet presAssocID="{A41FCAE3-9E48-4DE3-9922-4AE494D7D29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03AC6F5B-4586-4738-A6FE-61A8E91437FA}" type="pres">
      <dgm:prSet presAssocID="{A41FCAE3-9E48-4DE3-9922-4AE494D7D292}" presName="spaceRect" presStyleCnt="0"/>
      <dgm:spPr/>
    </dgm:pt>
    <dgm:pt modelId="{D044EE5C-8547-407F-BF9E-DC520180CF9E}" type="pres">
      <dgm:prSet presAssocID="{A41FCAE3-9E48-4DE3-9922-4AE494D7D292}" presName="parTx" presStyleLbl="revTx" presStyleIdx="2" presStyleCnt="3">
        <dgm:presLayoutVars>
          <dgm:chMax val="0"/>
          <dgm:chPref val="0"/>
        </dgm:presLayoutVars>
      </dgm:prSet>
      <dgm:spPr/>
    </dgm:pt>
  </dgm:ptLst>
  <dgm:cxnLst>
    <dgm:cxn modelId="{F761D412-2BF4-4E3A-AA54-B83CCD08E470}" srcId="{E4CE0BF9-B216-42BF-A3BB-CC4C6CCB8088}" destId="{A2100855-9DBA-4B31-BA74-19184ECB7EFC}" srcOrd="1" destOrd="0" parTransId="{7AFFB28C-41C9-4D7C-A9BF-683E46FA22CB}" sibTransId="{2E6A1C2A-D4CF-4094-95E2-42A6302BB001}"/>
    <dgm:cxn modelId="{128A6B64-C4B4-44F6-9A0D-B296D76E6D48}" srcId="{E4CE0BF9-B216-42BF-A3BB-CC4C6CCB8088}" destId="{23F95607-C74F-455A-9985-B4C35BE42C13}" srcOrd="0" destOrd="0" parTransId="{27F4EE25-0B87-48FF-BD6A-621FA31D513A}" sibTransId="{C86A53A3-7674-4840-8143-DE064156133A}"/>
    <dgm:cxn modelId="{2C6A4867-3F8D-41CF-AE3D-09896B47FACB}" srcId="{E4CE0BF9-B216-42BF-A3BB-CC4C6CCB8088}" destId="{A41FCAE3-9E48-4DE3-9922-4AE494D7D292}" srcOrd="2" destOrd="0" parTransId="{E6D299C7-3343-4B2E-900B-10C2E94920CA}" sibTransId="{C6288AD3-6287-4F84-AF42-20BA83CAB7EA}"/>
    <dgm:cxn modelId="{D32D556D-2D3C-4452-9E1D-BBDFF54E165E}" type="presOf" srcId="{E4CE0BF9-B216-42BF-A3BB-CC4C6CCB8088}" destId="{9934EC52-BE4F-4107-AA37-4F3C9DFA4525}" srcOrd="0" destOrd="0" presId="urn:microsoft.com/office/officeart/2018/2/layout/IconVerticalSolidList"/>
    <dgm:cxn modelId="{F390F8C9-1810-4F8E-8FD8-AC70A8781053}" type="presOf" srcId="{23F95607-C74F-455A-9985-B4C35BE42C13}" destId="{A5C6A13F-8E5D-4CAF-9521-6D46DEF50505}" srcOrd="0" destOrd="0" presId="urn:microsoft.com/office/officeart/2018/2/layout/IconVerticalSolidList"/>
    <dgm:cxn modelId="{1F768AE4-DA7A-463F-BE8E-31E420D6C301}" type="presOf" srcId="{A41FCAE3-9E48-4DE3-9922-4AE494D7D292}" destId="{D044EE5C-8547-407F-BF9E-DC520180CF9E}" srcOrd="0" destOrd="0" presId="urn:microsoft.com/office/officeart/2018/2/layout/IconVerticalSolidList"/>
    <dgm:cxn modelId="{C4FA92F0-AE7C-4FE7-8006-E2DFDFB12D16}" type="presOf" srcId="{A2100855-9DBA-4B31-BA74-19184ECB7EFC}" destId="{3B3E1050-61E9-42D4-9B4C-08BA71B3762C}" srcOrd="0" destOrd="0" presId="urn:microsoft.com/office/officeart/2018/2/layout/IconVerticalSolidList"/>
    <dgm:cxn modelId="{0C3F2CFE-AF0A-47AB-A6C0-D1F12962CD32}" type="presParOf" srcId="{9934EC52-BE4F-4107-AA37-4F3C9DFA4525}" destId="{09F21A86-FB7E-48A1-B8E1-6F5C69930576}" srcOrd="0" destOrd="0" presId="urn:microsoft.com/office/officeart/2018/2/layout/IconVerticalSolidList"/>
    <dgm:cxn modelId="{1CC25E23-8848-4467-BF95-9BC27F6C7A2C}" type="presParOf" srcId="{09F21A86-FB7E-48A1-B8E1-6F5C69930576}" destId="{956B8196-3074-495D-B993-9AABA232BD4F}" srcOrd="0" destOrd="0" presId="urn:microsoft.com/office/officeart/2018/2/layout/IconVerticalSolidList"/>
    <dgm:cxn modelId="{2674CEB9-4EEE-4D93-BBC4-DF602FED8607}" type="presParOf" srcId="{09F21A86-FB7E-48A1-B8E1-6F5C69930576}" destId="{FD763C98-6291-4E29-A4A7-0F82D0AC6A9D}" srcOrd="1" destOrd="0" presId="urn:microsoft.com/office/officeart/2018/2/layout/IconVerticalSolidList"/>
    <dgm:cxn modelId="{E79B859D-6730-44C2-B8D9-3A0B96E4683D}" type="presParOf" srcId="{09F21A86-FB7E-48A1-B8E1-6F5C69930576}" destId="{25FF81EF-A5CE-4773-B7CF-5DCBFD6B49FF}" srcOrd="2" destOrd="0" presId="urn:microsoft.com/office/officeart/2018/2/layout/IconVerticalSolidList"/>
    <dgm:cxn modelId="{BCBC44A8-DE29-48B8-B8C5-80A575D368F8}" type="presParOf" srcId="{09F21A86-FB7E-48A1-B8E1-6F5C69930576}" destId="{A5C6A13F-8E5D-4CAF-9521-6D46DEF50505}" srcOrd="3" destOrd="0" presId="urn:microsoft.com/office/officeart/2018/2/layout/IconVerticalSolidList"/>
    <dgm:cxn modelId="{4F738482-7E75-4E9B-BC8D-50EC986B1837}" type="presParOf" srcId="{9934EC52-BE4F-4107-AA37-4F3C9DFA4525}" destId="{18DFEDEE-840B-4C37-8735-CAE35E6B2A2B}" srcOrd="1" destOrd="0" presId="urn:microsoft.com/office/officeart/2018/2/layout/IconVerticalSolidList"/>
    <dgm:cxn modelId="{20A6E2F1-EF72-4668-A593-4C6B0079741F}" type="presParOf" srcId="{9934EC52-BE4F-4107-AA37-4F3C9DFA4525}" destId="{C9F38037-4C18-415D-B260-F33D6E9E4A93}" srcOrd="2" destOrd="0" presId="urn:microsoft.com/office/officeart/2018/2/layout/IconVerticalSolidList"/>
    <dgm:cxn modelId="{C20DB965-777F-4D22-BA4E-DE4083D45073}" type="presParOf" srcId="{C9F38037-4C18-415D-B260-F33D6E9E4A93}" destId="{2C1DFE21-EFB6-49F4-81F9-0851D99D9AFD}" srcOrd="0" destOrd="0" presId="urn:microsoft.com/office/officeart/2018/2/layout/IconVerticalSolidList"/>
    <dgm:cxn modelId="{17D1CEE1-8DCD-4282-AD54-51C4C82EE263}" type="presParOf" srcId="{C9F38037-4C18-415D-B260-F33D6E9E4A93}" destId="{CAF2DA21-9ED0-4E2F-A2E3-B3DE1163D62C}" srcOrd="1" destOrd="0" presId="urn:microsoft.com/office/officeart/2018/2/layout/IconVerticalSolidList"/>
    <dgm:cxn modelId="{AFC546EF-7F14-4506-BBA7-E9027A329677}" type="presParOf" srcId="{C9F38037-4C18-415D-B260-F33D6E9E4A93}" destId="{8950EA0E-07F1-442E-8D84-F1A9A5B714FB}" srcOrd="2" destOrd="0" presId="urn:microsoft.com/office/officeart/2018/2/layout/IconVerticalSolidList"/>
    <dgm:cxn modelId="{F3D7D59D-8A05-4F30-9C28-FFFFECB017AA}" type="presParOf" srcId="{C9F38037-4C18-415D-B260-F33D6E9E4A93}" destId="{3B3E1050-61E9-42D4-9B4C-08BA71B3762C}" srcOrd="3" destOrd="0" presId="urn:microsoft.com/office/officeart/2018/2/layout/IconVerticalSolidList"/>
    <dgm:cxn modelId="{2556274C-0882-4510-BF13-3417F84C08EE}" type="presParOf" srcId="{9934EC52-BE4F-4107-AA37-4F3C9DFA4525}" destId="{A89DF5CA-47D0-4E81-B6C0-ED8567BF53F5}" srcOrd="3" destOrd="0" presId="urn:microsoft.com/office/officeart/2018/2/layout/IconVerticalSolidList"/>
    <dgm:cxn modelId="{CB3A4B20-2670-425B-94AC-B6D23E7D2015}" type="presParOf" srcId="{9934EC52-BE4F-4107-AA37-4F3C9DFA4525}" destId="{F68F84AA-671F-463B-8378-FAD20DAB0535}" srcOrd="4" destOrd="0" presId="urn:microsoft.com/office/officeart/2018/2/layout/IconVerticalSolidList"/>
    <dgm:cxn modelId="{AEC8C5D1-54B4-4F60-A353-693DAAE9819D}" type="presParOf" srcId="{F68F84AA-671F-463B-8378-FAD20DAB0535}" destId="{611C172C-FD2B-43C6-8AEA-1035F6F1FBF7}" srcOrd="0" destOrd="0" presId="urn:microsoft.com/office/officeart/2018/2/layout/IconVerticalSolidList"/>
    <dgm:cxn modelId="{6E0E1AF2-B7C1-4CC9-B0D1-BE47BC0E7843}" type="presParOf" srcId="{F68F84AA-671F-463B-8378-FAD20DAB0535}" destId="{87E16D14-DA0C-4B99-8199-3F494C36CB4A}" srcOrd="1" destOrd="0" presId="urn:microsoft.com/office/officeart/2018/2/layout/IconVerticalSolidList"/>
    <dgm:cxn modelId="{98352D3E-887A-4692-A05A-1E0F2D3E43F5}" type="presParOf" srcId="{F68F84AA-671F-463B-8378-FAD20DAB0535}" destId="{03AC6F5B-4586-4738-A6FE-61A8E91437FA}" srcOrd="2" destOrd="0" presId="urn:microsoft.com/office/officeart/2018/2/layout/IconVerticalSolidList"/>
    <dgm:cxn modelId="{FEAA4338-C13B-4BC0-910D-DD398C57FC31}" type="presParOf" srcId="{F68F84AA-671F-463B-8378-FAD20DAB0535}" destId="{D044EE5C-8547-407F-BF9E-DC520180CF9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797DC-5FB1-487A-999C-154D854B131F}">
      <dsp:nvSpPr>
        <dsp:cNvPr id="0" name=""/>
        <dsp:cNvSpPr/>
      </dsp:nvSpPr>
      <dsp:spPr>
        <a:xfrm>
          <a:off x="0" y="319523"/>
          <a:ext cx="9095664" cy="935550"/>
        </a:xfrm>
        <a:prstGeom prst="rect">
          <a:avLst/>
        </a:prstGeom>
        <a:solidFill>
          <a:schemeClr val="lt1">
            <a:alpha val="90000"/>
            <a:hueOff val="0"/>
            <a:satOff val="0"/>
            <a:lumOff val="0"/>
            <a:alphaOff val="0"/>
          </a:schemeClr>
        </a:solidFill>
        <a:ln w="12700" cap="flat" cmpd="sng" algn="ctr">
          <a:solidFill>
            <a:srgbClr val="F6946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5925" tIns="374904" rIns="7059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Overview of ISP Rulemaking Timeline</a:t>
          </a:r>
        </a:p>
        <a:p>
          <a:pPr marL="171450" lvl="1" indent="-171450" algn="l" defTabSz="711200">
            <a:lnSpc>
              <a:spcPct val="90000"/>
            </a:lnSpc>
            <a:spcBef>
              <a:spcPct val="0"/>
            </a:spcBef>
            <a:spcAft>
              <a:spcPct val="15000"/>
            </a:spcAft>
            <a:buChar char="•"/>
          </a:pPr>
          <a:r>
            <a:rPr lang="en-US" sz="1600" kern="1200"/>
            <a:t>Q &amp; A</a:t>
          </a:r>
        </a:p>
      </dsp:txBody>
      <dsp:txXfrm>
        <a:off x="0" y="319523"/>
        <a:ext cx="9095664" cy="935550"/>
      </dsp:txXfrm>
    </dsp:sp>
    <dsp:sp modelId="{C634457C-8F7C-4570-92A2-D627A4D64FF4}">
      <dsp:nvSpPr>
        <dsp:cNvPr id="0" name=""/>
        <dsp:cNvSpPr/>
      </dsp:nvSpPr>
      <dsp:spPr>
        <a:xfrm>
          <a:off x="454783" y="53843"/>
          <a:ext cx="7329713" cy="531360"/>
        </a:xfrm>
        <a:prstGeom prst="roundRect">
          <a:avLst/>
        </a:prstGeom>
        <a:solidFill>
          <a:srgbClr val="F694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656" tIns="0" rIns="240656" bIns="0" numCol="1" spcCol="1270" anchor="ctr" anchorCtr="0">
          <a:noAutofit/>
        </a:bodyPr>
        <a:lstStyle/>
        <a:p>
          <a:pPr marL="0" lvl="0" indent="0" algn="l" defTabSz="800100">
            <a:lnSpc>
              <a:spcPct val="90000"/>
            </a:lnSpc>
            <a:spcBef>
              <a:spcPct val="0"/>
            </a:spcBef>
            <a:spcAft>
              <a:spcPct val="35000"/>
            </a:spcAft>
            <a:buNone/>
            <a:defRPr b="1"/>
          </a:pPr>
          <a:r>
            <a:rPr lang="en-US" sz="1800" kern="1200">
              <a:ea typeface="Calibri" panose="020F0502020204030204" pitchFamily="34" charset="0"/>
            </a:rPr>
            <a:t>Update on ISP Rules Timeline</a:t>
          </a:r>
          <a:endParaRPr lang="en-US" sz="1800" kern="1200"/>
        </a:p>
      </dsp:txBody>
      <dsp:txXfrm>
        <a:off x="480722" y="79782"/>
        <a:ext cx="7277835" cy="479482"/>
      </dsp:txXfrm>
    </dsp:sp>
    <dsp:sp modelId="{46B3FD70-D7E0-4043-B820-34F576BDC30A}">
      <dsp:nvSpPr>
        <dsp:cNvPr id="0" name=""/>
        <dsp:cNvSpPr/>
      </dsp:nvSpPr>
      <dsp:spPr>
        <a:xfrm>
          <a:off x="0" y="1691987"/>
          <a:ext cx="9095664" cy="1389150"/>
        </a:xfrm>
        <a:prstGeom prst="rect">
          <a:avLst/>
        </a:prstGeom>
        <a:solidFill>
          <a:schemeClr val="lt1">
            <a:alpha val="90000"/>
            <a:hueOff val="0"/>
            <a:satOff val="0"/>
            <a:lumOff val="0"/>
            <a:alphaOff val="0"/>
          </a:schemeClr>
        </a:solidFill>
        <a:ln w="12700" cap="flat" cmpd="sng" algn="ctr">
          <a:solidFill>
            <a:srgbClr val="37BCC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5925" tIns="374904" rIns="705925"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Application</a:t>
          </a:r>
          <a:r>
            <a:rPr lang="en-US" sz="1600" kern="1200"/>
            <a:t> of the cost test in the context of the ISP process</a:t>
          </a:r>
          <a:endParaRPr lang="en-US" sz="1600" kern="1200">
            <a:solidFill>
              <a:prstClr val="black">
                <a:hueOff val="0"/>
                <a:satOff val="0"/>
                <a:lumOff val="0"/>
                <a:alphaOff val="0"/>
              </a:prstClr>
            </a:solidFill>
            <a:latin typeface="+mn-lt"/>
            <a:ea typeface="+mn-ea"/>
            <a:cs typeface="+mn-cs"/>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Impacts included in the cost test</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Additional guidance from the Commission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a:solidFill>
                <a:prstClr val="black">
                  <a:hueOff val="0"/>
                  <a:satOff val="0"/>
                  <a:lumOff val="0"/>
                  <a:alphaOff val="0"/>
                </a:prstClr>
              </a:solidFill>
              <a:latin typeface="Tw Cen MT" panose="020B0602020104020603"/>
              <a:ea typeface="+mn-ea"/>
              <a:cs typeface="+mn-cs"/>
            </a:rPr>
            <a:t>Q &amp; A</a:t>
          </a:r>
        </a:p>
      </dsp:txBody>
      <dsp:txXfrm>
        <a:off x="0" y="1691987"/>
        <a:ext cx="9095664" cy="1389150"/>
      </dsp:txXfrm>
    </dsp:sp>
    <dsp:sp modelId="{1CCD4F3F-E1C1-49B5-8AA1-2421406496D2}">
      <dsp:nvSpPr>
        <dsp:cNvPr id="0" name=""/>
        <dsp:cNvSpPr/>
      </dsp:nvSpPr>
      <dsp:spPr>
        <a:xfrm>
          <a:off x="454783" y="1352273"/>
          <a:ext cx="7394147" cy="605394"/>
        </a:xfrm>
        <a:prstGeom prst="roundRect">
          <a:avLst/>
        </a:prstGeom>
        <a:solidFill>
          <a:srgbClr val="37BC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656" tIns="0" rIns="240656" bIns="0" numCol="1" spcCol="1270" anchor="ctr" anchorCtr="0">
          <a:noAutofit/>
        </a:bodyPr>
        <a:lstStyle/>
        <a:p>
          <a:pPr marL="0" lvl="0" indent="0" algn="l" defTabSz="800100">
            <a:lnSpc>
              <a:spcPct val="90000"/>
            </a:lnSpc>
            <a:spcBef>
              <a:spcPct val="0"/>
            </a:spcBef>
            <a:spcAft>
              <a:spcPct val="35000"/>
            </a:spcAft>
            <a:buNone/>
            <a:defRPr b="1"/>
          </a:pPr>
          <a:r>
            <a:rPr lang="en-US" sz="1800" kern="1200"/>
            <a:t>Recap on Staff’s View of Cost Test Direction  </a:t>
          </a:r>
        </a:p>
      </dsp:txBody>
      <dsp:txXfrm>
        <a:off x="484336" y="1381826"/>
        <a:ext cx="7335041" cy="546288"/>
      </dsp:txXfrm>
    </dsp:sp>
    <dsp:sp modelId="{170C2AE5-59CA-4AE1-B66A-9FC295F53CDA}">
      <dsp:nvSpPr>
        <dsp:cNvPr id="0" name=""/>
        <dsp:cNvSpPr/>
      </dsp:nvSpPr>
      <dsp:spPr>
        <a:xfrm>
          <a:off x="0" y="3444017"/>
          <a:ext cx="9095664" cy="1162350"/>
        </a:xfrm>
        <a:prstGeom prst="rect">
          <a:avLst/>
        </a:prstGeom>
        <a:solidFill>
          <a:schemeClr val="lt1">
            <a:alpha val="90000"/>
            <a:hueOff val="0"/>
            <a:satOff val="0"/>
            <a:lumOff val="0"/>
            <a:alphaOff val="0"/>
          </a:schemeClr>
        </a:solidFill>
        <a:ln w="12700" cap="flat" cmpd="sng" algn="ctr">
          <a:solidFill>
            <a:srgbClr val="41644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5925" tIns="374904" rIns="7059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Overview of draft cost test rules</a:t>
          </a:r>
        </a:p>
        <a:p>
          <a:pPr marL="171450" lvl="1" indent="-171450" algn="l" defTabSz="711200">
            <a:lnSpc>
              <a:spcPct val="90000"/>
            </a:lnSpc>
            <a:spcBef>
              <a:spcPct val="0"/>
            </a:spcBef>
            <a:spcAft>
              <a:spcPct val="15000"/>
            </a:spcAft>
            <a:buChar char="•"/>
          </a:pPr>
          <a:r>
            <a:rPr lang="en-US" sz="1600" kern="1200"/>
            <a:t>Discussion on questions from the Notice</a:t>
          </a:r>
        </a:p>
        <a:p>
          <a:pPr marL="171450" lvl="1" indent="-171450" algn="l" defTabSz="711200">
            <a:lnSpc>
              <a:spcPct val="90000"/>
            </a:lnSpc>
            <a:spcBef>
              <a:spcPct val="0"/>
            </a:spcBef>
            <a:spcAft>
              <a:spcPct val="15000"/>
            </a:spcAft>
            <a:buChar char="•"/>
          </a:pPr>
          <a:r>
            <a:rPr lang="en-US" sz="1600" kern="1200"/>
            <a:t>Q &amp; A</a:t>
          </a:r>
        </a:p>
      </dsp:txBody>
      <dsp:txXfrm>
        <a:off x="0" y="3444017"/>
        <a:ext cx="9095664" cy="1162350"/>
      </dsp:txXfrm>
    </dsp:sp>
    <dsp:sp modelId="{B3070F09-3F9B-480C-BA48-8884BCBE067F}">
      <dsp:nvSpPr>
        <dsp:cNvPr id="0" name=""/>
        <dsp:cNvSpPr/>
      </dsp:nvSpPr>
      <dsp:spPr>
        <a:xfrm>
          <a:off x="454783" y="3178337"/>
          <a:ext cx="7362758" cy="531360"/>
        </a:xfrm>
        <a:prstGeom prst="roundRect">
          <a:avLst/>
        </a:prstGeom>
        <a:solidFill>
          <a:srgbClr val="4164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656" tIns="0" rIns="240656" bIns="0" numCol="1" spcCol="1270" anchor="ctr" anchorCtr="0">
          <a:noAutofit/>
        </a:bodyPr>
        <a:lstStyle/>
        <a:p>
          <a:pPr marL="0" lvl="0" indent="0" algn="l" defTabSz="800100">
            <a:lnSpc>
              <a:spcPct val="90000"/>
            </a:lnSpc>
            <a:spcBef>
              <a:spcPct val="0"/>
            </a:spcBef>
            <a:spcAft>
              <a:spcPct val="35000"/>
            </a:spcAft>
            <a:buNone/>
            <a:defRPr b="1"/>
          </a:pPr>
          <a:r>
            <a:rPr lang="en-US" sz="1800" kern="1200"/>
            <a:t>Discussion on Draft Cost Test Rules</a:t>
          </a:r>
        </a:p>
      </dsp:txBody>
      <dsp:txXfrm>
        <a:off x="480722" y="3204276"/>
        <a:ext cx="7310880" cy="479482"/>
      </dsp:txXfrm>
    </dsp:sp>
    <dsp:sp modelId="{00F9A42D-7916-4C00-B7F2-6832A3E6C731}">
      <dsp:nvSpPr>
        <dsp:cNvPr id="0" name=""/>
        <dsp:cNvSpPr/>
      </dsp:nvSpPr>
      <dsp:spPr>
        <a:xfrm>
          <a:off x="0" y="4969247"/>
          <a:ext cx="9095664" cy="694575"/>
        </a:xfrm>
        <a:prstGeom prst="rect">
          <a:avLst/>
        </a:prstGeom>
        <a:solidFill>
          <a:schemeClr val="lt1">
            <a:alpha val="90000"/>
            <a:hueOff val="0"/>
            <a:satOff val="0"/>
            <a:lumOff val="0"/>
            <a:alphaOff val="0"/>
          </a:schemeClr>
        </a:solidFill>
        <a:ln w="12700" cap="flat" cmpd="sng" algn="ctr">
          <a:solidFill>
            <a:srgbClr val="D35B2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5925" tIns="374904" rIns="7059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Draft Cost Test Rules comments due for Staff review on January 14, 2025</a:t>
          </a:r>
        </a:p>
      </dsp:txBody>
      <dsp:txXfrm>
        <a:off x="0" y="4969247"/>
        <a:ext cx="9095664" cy="694575"/>
      </dsp:txXfrm>
    </dsp:sp>
    <dsp:sp modelId="{283BAA85-D5E3-4B59-8CF2-15C38BCE665F}">
      <dsp:nvSpPr>
        <dsp:cNvPr id="0" name=""/>
        <dsp:cNvSpPr/>
      </dsp:nvSpPr>
      <dsp:spPr>
        <a:xfrm>
          <a:off x="590413" y="4703567"/>
          <a:ext cx="6366964" cy="531360"/>
        </a:xfrm>
        <a:prstGeom prst="roundRect">
          <a:avLst/>
        </a:prstGeom>
        <a:solidFill>
          <a:srgbClr val="D35B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656" tIns="0" rIns="240656" bIns="0" numCol="1" spcCol="1270" anchor="ctr" anchorCtr="0">
          <a:noAutofit/>
        </a:bodyPr>
        <a:lstStyle/>
        <a:p>
          <a:pPr marL="0" lvl="0" indent="0" algn="l" defTabSz="800100">
            <a:lnSpc>
              <a:spcPct val="90000"/>
            </a:lnSpc>
            <a:spcBef>
              <a:spcPct val="0"/>
            </a:spcBef>
            <a:spcAft>
              <a:spcPct val="35000"/>
            </a:spcAft>
            <a:buNone/>
            <a:defRPr b="1"/>
          </a:pPr>
          <a:r>
            <a:rPr lang="en-US" sz="1800" kern="1200"/>
            <a:t>Next Steps</a:t>
          </a:r>
        </a:p>
      </dsp:txBody>
      <dsp:txXfrm>
        <a:off x="616352" y="4729506"/>
        <a:ext cx="6315086"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76950-E506-4002-9C55-2D05E8702630}">
      <dsp:nvSpPr>
        <dsp:cNvPr id="0" name=""/>
        <dsp:cNvSpPr/>
      </dsp:nvSpPr>
      <dsp:spPr>
        <a:xfrm>
          <a:off x="679050" y="349984"/>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45FC27-2A66-4015-99E0-C5B6507C378B}">
      <dsp:nvSpPr>
        <dsp:cNvPr id="0" name=""/>
        <dsp:cNvSpPr/>
      </dsp:nvSpPr>
      <dsp:spPr>
        <a:xfrm>
          <a:off x="1081237" y="752172"/>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D72867-B489-49C6-8947-42E131B2D5CF}">
      <dsp:nvSpPr>
        <dsp:cNvPr id="0" name=""/>
        <dsp:cNvSpPr/>
      </dsp:nvSpPr>
      <dsp:spPr>
        <a:xfrm>
          <a:off x="75768" y="2655285"/>
          <a:ext cx="3093750" cy="1890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b="0" i="0" kern="1200" baseline="0"/>
            <a:t>The draft cost test rules </a:t>
          </a:r>
          <a:r>
            <a:rPr lang="en-US" sz="2000" kern="1200"/>
            <a:t>proposes that “</a:t>
          </a:r>
          <a:r>
            <a:rPr lang="en-US" sz="2000" b="1" kern="1200"/>
            <a:t>resiliency</a:t>
          </a:r>
          <a:r>
            <a:rPr lang="en-US" sz="2000" kern="1200"/>
            <a:t>” means:</a:t>
          </a:r>
        </a:p>
      </dsp:txBody>
      <dsp:txXfrm>
        <a:off x="75768" y="2655285"/>
        <a:ext cx="3093750" cy="1890580"/>
      </dsp:txXfrm>
    </dsp:sp>
    <dsp:sp modelId="{3E45C260-5443-4E1B-9162-7FDF6DC93BC1}">
      <dsp:nvSpPr>
        <dsp:cNvPr id="0" name=""/>
        <dsp:cNvSpPr/>
      </dsp:nvSpPr>
      <dsp:spPr>
        <a:xfrm>
          <a:off x="4314206" y="349984"/>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145EFF-69B5-427B-96E4-4E0A96901E61}">
      <dsp:nvSpPr>
        <dsp:cNvPr id="0" name=""/>
        <dsp:cNvSpPr/>
      </dsp:nvSpPr>
      <dsp:spPr>
        <a:xfrm>
          <a:off x="4716393" y="752172"/>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F37586-3273-4281-930C-8155C1E01EDB}">
      <dsp:nvSpPr>
        <dsp:cNvPr id="0" name=""/>
        <dsp:cNvSpPr/>
      </dsp:nvSpPr>
      <dsp:spPr>
        <a:xfrm>
          <a:off x="3710925" y="2655285"/>
          <a:ext cx="3093750" cy="1890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22300">
            <a:lnSpc>
              <a:spcPct val="100000"/>
            </a:lnSpc>
            <a:spcBef>
              <a:spcPct val="0"/>
            </a:spcBef>
            <a:spcAft>
              <a:spcPct val="35000"/>
            </a:spcAft>
            <a:buNone/>
            <a:defRPr cap="all"/>
          </a:pPr>
          <a:r>
            <a:rPr lang="en-US" sz="1400" kern="1200"/>
            <a:t>“the ability of a large combination utility’s electric and gas systems to prepare for, mitigate effects on customers, respond to, and recover from system outages during extreme weather, cybersecurity, or other extraordinary events.”</a:t>
          </a:r>
        </a:p>
      </dsp:txBody>
      <dsp:txXfrm>
        <a:off x="3710925" y="2655285"/>
        <a:ext cx="3093750" cy="1890580"/>
      </dsp:txXfrm>
    </dsp:sp>
    <dsp:sp modelId="{E9689802-6987-4B86-8D16-1DE9D814F3BE}">
      <dsp:nvSpPr>
        <dsp:cNvPr id="0" name=""/>
        <dsp:cNvSpPr/>
      </dsp:nvSpPr>
      <dsp:spPr>
        <a:xfrm>
          <a:off x="7949362" y="349984"/>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2BFEA-4F86-4E37-BB15-954EC4C0D2ED}">
      <dsp:nvSpPr>
        <dsp:cNvPr id="0" name=""/>
        <dsp:cNvSpPr/>
      </dsp:nvSpPr>
      <dsp:spPr>
        <a:xfrm>
          <a:off x="8351550" y="752172"/>
          <a:ext cx="1082812" cy="108281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1F533-27D2-41D7-92DA-4FF4EC3D8A6E}">
      <dsp:nvSpPr>
        <dsp:cNvPr id="0" name=""/>
        <dsp:cNvSpPr/>
      </dsp:nvSpPr>
      <dsp:spPr>
        <a:xfrm>
          <a:off x="7346081" y="2655285"/>
          <a:ext cx="3093750" cy="1890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baseline="0"/>
            <a:t>Is the proposed definition of “resiliency” reasonable and adequate?</a:t>
          </a:r>
          <a:endParaRPr lang="en-US" sz="2000" kern="1200"/>
        </a:p>
      </dsp:txBody>
      <dsp:txXfrm>
        <a:off x="7346081" y="2655285"/>
        <a:ext cx="3093750" cy="18905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0E4C3-50DA-430F-A9B2-AC70D7C6954F}">
      <dsp:nvSpPr>
        <dsp:cNvPr id="0" name=""/>
        <dsp:cNvSpPr/>
      </dsp:nvSpPr>
      <dsp:spPr>
        <a:xfrm>
          <a:off x="679050" y="22458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F0D44-045F-4251-83C5-E5413CF6B39C}">
      <dsp:nvSpPr>
        <dsp:cNvPr id="0" name=""/>
        <dsp:cNvSpPr/>
      </dsp:nvSpPr>
      <dsp:spPr>
        <a:xfrm>
          <a:off x="1081237" y="626775"/>
          <a:ext cx="1082812" cy="108281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2CFA3-8A72-4350-A1B5-F9A3B2FE1096}">
      <dsp:nvSpPr>
        <dsp:cNvPr id="0" name=""/>
        <dsp:cNvSpPr/>
      </dsp:nvSpPr>
      <dsp:spPr>
        <a:xfrm>
          <a:off x="75768" y="2699588"/>
          <a:ext cx="3093750" cy="166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b="0" i="0" kern="1200" baseline="0"/>
            <a:t>The draft cost test rules </a:t>
          </a:r>
          <a:r>
            <a:rPr lang="en-US" sz="2000" kern="1200"/>
            <a:t>proposes that “</a:t>
          </a:r>
          <a:r>
            <a:rPr lang="en-US" sz="2000" b="1" kern="1200"/>
            <a:t>security of supply</a:t>
          </a:r>
          <a:r>
            <a:rPr lang="en-US" sz="2000" kern="1200"/>
            <a:t>” means:</a:t>
          </a:r>
        </a:p>
      </dsp:txBody>
      <dsp:txXfrm>
        <a:off x="75768" y="2699588"/>
        <a:ext cx="3093750" cy="1668251"/>
      </dsp:txXfrm>
    </dsp:sp>
    <dsp:sp modelId="{A961FBE3-4ED9-4F44-941D-AB3310235CBC}">
      <dsp:nvSpPr>
        <dsp:cNvPr id="0" name=""/>
        <dsp:cNvSpPr/>
      </dsp:nvSpPr>
      <dsp:spPr>
        <a:xfrm>
          <a:off x="4314206" y="22458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EF1FEB-3BBE-4460-B804-8576C52DA323}">
      <dsp:nvSpPr>
        <dsp:cNvPr id="0" name=""/>
        <dsp:cNvSpPr/>
      </dsp:nvSpPr>
      <dsp:spPr>
        <a:xfrm>
          <a:off x="4716393" y="626775"/>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E897B-CA25-4031-94A3-399A3C0FD685}">
      <dsp:nvSpPr>
        <dsp:cNvPr id="0" name=""/>
        <dsp:cNvSpPr/>
      </dsp:nvSpPr>
      <dsp:spPr>
        <a:xfrm>
          <a:off x="3710925" y="2699588"/>
          <a:ext cx="3093750" cy="166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a:t>“the use of in-state energy resources and the risks associated with importing energy resources from out of state.”</a:t>
          </a:r>
        </a:p>
      </dsp:txBody>
      <dsp:txXfrm>
        <a:off x="3710925" y="2699588"/>
        <a:ext cx="3093750" cy="1668251"/>
      </dsp:txXfrm>
    </dsp:sp>
    <dsp:sp modelId="{5E646C76-35FF-4AFB-AAFD-11BABC67C937}">
      <dsp:nvSpPr>
        <dsp:cNvPr id="0" name=""/>
        <dsp:cNvSpPr/>
      </dsp:nvSpPr>
      <dsp:spPr>
        <a:xfrm>
          <a:off x="7949362" y="224588"/>
          <a:ext cx="1887187" cy="18871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85A9A-BAC4-404F-9482-F94B98E84615}">
      <dsp:nvSpPr>
        <dsp:cNvPr id="0" name=""/>
        <dsp:cNvSpPr/>
      </dsp:nvSpPr>
      <dsp:spPr>
        <a:xfrm>
          <a:off x="8351550" y="626775"/>
          <a:ext cx="1082812" cy="1082812"/>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EDCC67-E724-41A4-8462-118B221C3F71}">
      <dsp:nvSpPr>
        <dsp:cNvPr id="0" name=""/>
        <dsp:cNvSpPr/>
      </dsp:nvSpPr>
      <dsp:spPr>
        <a:xfrm>
          <a:off x="7346081" y="2699588"/>
          <a:ext cx="3093750" cy="1668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100000"/>
            </a:lnSpc>
            <a:spcBef>
              <a:spcPct val="0"/>
            </a:spcBef>
            <a:spcAft>
              <a:spcPct val="35000"/>
            </a:spcAft>
            <a:buNone/>
            <a:defRPr cap="all"/>
          </a:pPr>
          <a:r>
            <a:rPr lang="en-US" sz="2000" kern="1200" baseline="0"/>
            <a:t>Is the proposed definition of “security of supply” reasonable and adequate?</a:t>
          </a:r>
          <a:endParaRPr lang="en-US" sz="2000" kern="1200"/>
        </a:p>
      </dsp:txBody>
      <dsp:txXfrm>
        <a:off x="7346081" y="2699588"/>
        <a:ext cx="3093750" cy="1668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48F8-003D-4898-BCDA-8FE2F74FE97D}">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E943A-5668-4CE5-A849-59329A61FCDC}">
      <dsp:nvSpPr>
        <dsp:cNvPr id="0" name=""/>
        <dsp:cNvSpPr/>
      </dsp:nvSpPr>
      <dsp:spPr>
        <a:xfrm>
          <a:off x="0" y="0"/>
          <a:ext cx="3702106"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RCW 80.86.020 (9), as modified by I-2066: The commission shall establish by rule a cost test:</a:t>
          </a:r>
        </a:p>
      </dsp:txBody>
      <dsp:txXfrm>
        <a:off x="0" y="0"/>
        <a:ext cx="3702106" cy="4351338"/>
      </dsp:txXfrm>
    </dsp:sp>
    <dsp:sp modelId="{9391F728-C88D-4E0A-8AC3-2E28F575E3F7}">
      <dsp:nvSpPr>
        <dsp:cNvPr id="0" name=""/>
        <dsp:cNvSpPr/>
      </dsp:nvSpPr>
      <dsp:spPr>
        <a:xfrm>
          <a:off x="3829648" y="51151"/>
          <a:ext cx="667473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i="0" kern="1200"/>
            <a:t>for emissions reduction measures achieved by large combination utilities</a:t>
          </a:r>
          <a:endParaRPr lang="en-US" sz="2200" kern="1200"/>
        </a:p>
      </dsp:txBody>
      <dsp:txXfrm>
        <a:off x="3829648" y="51151"/>
        <a:ext cx="6674736" cy="1023031"/>
      </dsp:txXfrm>
    </dsp:sp>
    <dsp:sp modelId="{40CD46AC-3AA1-4123-ADE0-FFE9477BE4C5}">
      <dsp:nvSpPr>
        <dsp:cNvPr id="0" name=""/>
        <dsp:cNvSpPr/>
      </dsp:nvSpPr>
      <dsp:spPr>
        <a:xfrm>
          <a:off x="3702106" y="1074183"/>
          <a:ext cx="68022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7B774C-4597-432D-8233-B0D5443A6BF6}">
      <dsp:nvSpPr>
        <dsp:cNvPr id="0" name=""/>
        <dsp:cNvSpPr/>
      </dsp:nvSpPr>
      <dsp:spPr>
        <a:xfrm>
          <a:off x="3829648" y="1125335"/>
          <a:ext cx="667473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to comply with state clean energy and climate policies</a:t>
          </a:r>
        </a:p>
      </dsp:txBody>
      <dsp:txXfrm>
        <a:off x="3829648" y="1125335"/>
        <a:ext cx="6674736" cy="1023031"/>
      </dsp:txXfrm>
    </dsp:sp>
    <dsp:sp modelId="{94480210-6304-4F1B-BA55-537FBA912F6C}">
      <dsp:nvSpPr>
        <dsp:cNvPr id="0" name=""/>
        <dsp:cNvSpPr/>
      </dsp:nvSpPr>
      <dsp:spPr>
        <a:xfrm>
          <a:off x="3702106" y="2148366"/>
          <a:ext cx="68022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1CAC3B-6A7A-4125-ABA2-61E65D4AEADA}">
      <dsp:nvSpPr>
        <dsp:cNvPr id="0" name=""/>
        <dsp:cNvSpPr/>
      </dsp:nvSpPr>
      <dsp:spPr>
        <a:xfrm>
          <a:off x="3829648" y="2199518"/>
          <a:ext cx="667473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for the purpose of determining the lowest reasonable cost of decarbonization and low-income electrification measures in integrated system plans at the </a:t>
          </a:r>
          <a:r>
            <a:rPr lang="en-US" sz="2200" i="1" kern="1200"/>
            <a:t>portfolio</a:t>
          </a:r>
          <a:r>
            <a:rPr lang="en-US" sz="2200" kern="1200"/>
            <a:t> level</a:t>
          </a:r>
        </a:p>
      </dsp:txBody>
      <dsp:txXfrm>
        <a:off x="3829648" y="2199518"/>
        <a:ext cx="6674736" cy="1023031"/>
      </dsp:txXfrm>
    </dsp:sp>
    <dsp:sp modelId="{4F6DE66D-D8F0-4D97-98DA-FF761B48C0CE}">
      <dsp:nvSpPr>
        <dsp:cNvPr id="0" name=""/>
        <dsp:cNvSpPr/>
      </dsp:nvSpPr>
      <dsp:spPr>
        <a:xfrm>
          <a:off x="3702106" y="3222550"/>
          <a:ext cx="68022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C1C99-C300-4B46-AC90-92D1D4269B25}">
      <dsp:nvSpPr>
        <dsp:cNvPr id="0" name=""/>
        <dsp:cNvSpPr/>
      </dsp:nvSpPr>
      <dsp:spPr>
        <a:xfrm>
          <a:off x="3829648" y="3273701"/>
          <a:ext cx="667473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and for any other purpose determined by the commission by rule</a:t>
          </a:r>
        </a:p>
      </dsp:txBody>
      <dsp:txXfrm>
        <a:off x="3829648" y="3273701"/>
        <a:ext cx="6674736" cy="1023031"/>
      </dsp:txXfrm>
    </dsp:sp>
    <dsp:sp modelId="{9096228F-B5C9-4144-88CA-5587F8A45737}">
      <dsp:nvSpPr>
        <dsp:cNvPr id="0" name=""/>
        <dsp:cNvSpPr/>
      </dsp:nvSpPr>
      <dsp:spPr>
        <a:xfrm>
          <a:off x="3702106" y="4296733"/>
          <a:ext cx="680227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3A12C-7FB8-408F-92B7-FD988E645744}">
      <dsp:nvSpPr>
        <dsp:cNvPr id="0" name=""/>
        <dsp:cNvSpPr/>
      </dsp:nvSpPr>
      <dsp:spPr>
        <a:xfrm>
          <a:off x="0" y="1089"/>
          <a:ext cx="10515600" cy="547559"/>
        </a:xfrm>
        <a:prstGeom prst="roundRect">
          <a:avLst/>
        </a:prstGeom>
        <a:solidFill>
          <a:srgbClr val="F6946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Emissions reduction measures</a:t>
          </a:r>
        </a:p>
      </dsp:txBody>
      <dsp:txXfrm>
        <a:off x="26730" y="27819"/>
        <a:ext cx="10462140" cy="494099"/>
      </dsp:txXfrm>
    </dsp:sp>
    <dsp:sp modelId="{A2839484-0D52-41ED-B0C9-E2D6B60DA703}">
      <dsp:nvSpPr>
        <dsp:cNvPr id="0" name=""/>
        <dsp:cNvSpPr/>
      </dsp:nvSpPr>
      <dsp:spPr>
        <a:xfrm>
          <a:off x="0" y="548649"/>
          <a:ext cx="105156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Energy efficiency</a:t>
          </a:r>
        </a:p>
        <a:p>
          <a:pPr marL="171450" lvl="1" indent="-171450" algn="l" defTabSz="844550">
            <a:lnSpc>
              <a:spcPct val="90000"/>
            </a:lnSpc>
            <a:spcBef>
              <a:spcPct val="0"/>
            </a:spcBef>
            <a:spcAft>
              <a:spcPct val="20000"/>
            </a:spcAft>
            <a:buChar char="•"/>
          </a:pPr>
          <a:r>
            <a:rPr lang="en-US" sz="1900" kern="1200"/>
            <a:t>Renewable natural gas</a:t>
          </a:r>
        </a:p>
        <a:p>
          <a:pPr marL="171450" lvl="1" indent="-171450" algn="l" defTabSz="844550">
            <a:lnSpc>
              <a:spcPct val="90000"/>
            </a:lnSpc>
            <a:spcBef>
              <a:spcPct val="0"/>
            </a:spcBef>
            <a:spcAft>
              <a:spcPct val="20000"/>
            </a:spcAft>
            <a:buChar char="•"/>
          </a:pPr>
          <a:r>
            <a:rPr lang="en-US" sz="1900" kern="1200"/>
            <a:t>Small modular reactors</a:t>
          </a:r>
        </a:p>
        <a:p>
          <a:pPr marL="171450" lvl="1" indent="-171450" algn="l" defTabSz="844550">
            <a:lnSpc>
              <a:spcPct val="90000"/>
            </a:lnSpc>
            <a:spcBef>
              <a:spcPct val="0"/>
            </a:spcBef>
            <a:spcAft>
              <a:spcPct val="20000"/>
            </a:spcAft>
            <a:buChar char="•"/>
          </a:pPr>
          <a:r>
            <a:rPr lang="en-US" sz="1900" kern="1200"/>
            <a:t>Distributed solar</a:t>
          </a:r>
        </a:p>
        <a:p>
          <a:pPr marL="171450" lvl="1" indent="-171450" algn="l" defTabSz="844550">
            <a:lnSpc>
              <a:spcPct val="90000"/>
            </a:lnSpc>
            <a:spcBef>
              <a:spcPct val="0"/>
            </a:spcBef>
            <a:spcAft>
              <a:spcPct val="20000"/>
            </a:spcAft>
            <a:buChar char="•"/>
          </a:pPr>
          <a:r>
            <a:rPr lang="en-US" sz="1900" kern="1200"/>
            <a:t>Utility scale solar</a:t>
          </a:r>
        </a:p>
        <a:p>
          <a:pPr marL="171450" lvl="1" indent="-171450" algn="l" defTabSz="844550">
            <a:lnSpc>
              <a:spcPct val="90000"/>
            </a:lnSpc>
            <a:spcBef>
              <a:spcPct val="0"/>
            </a:spcBef>
            <a:spcAft>
              <a:spcPct val="20000"/>
            </a:spcAft>
            <a:buChar char="•"/>
          </a:pPr>
          <a:r>
            <a:rPr lang="en-US" sz="1900" kern="1200"/>
            <a:t>Other resources that reduce emissions</a:t>
          </a:r>
        </a:p>
      </dsp:txBody>
      <dsp:txXfrm>
        <a:off x="0" y="548649"/>
        <a:ext cx="10515600" cy="1788480"/>
      </dsp:txXfrm>
    </dsp:sp>
    <dsp:sp modelId="{67C4477D-11B6-4363-96BC-8CEF2EFADA16}">
      <dsp:nvSpPr>
        <dsp:cNvPr id="0" name=""/>
        <dsp:cNvSpPr/>
      </dsp:nvSpPr>
      <dsp:spPr>
        <a:xfrm>
          <a:off x="0" y="2337129"/>
          <a:ext cx="10515600" cy="547559"/>
        </a:xfrm>
        <a:prstGeom prst="roundRect">
          <a:avLst/>
        </a:prstGeom>
        <a:solidFill>
          <a:srgbClr val="79CC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 lowest reasonable cost portfolio</a:t>
          </a:r>
        </a:p>
      </dsp:txBody>
      <dsp:txXfrm>
        <a:off x="26730" y="2363859"/>
        <a:ext cx="10462140" cy="494099"/>
      </dsp:txXfrm>
    </dsp:sp>
    <dsp:sp modelId="{8C4FF36D-9BBB-429F-B78C-026D97A43C63}">
      <dsp:nvSpPr>
        <dsp:cNvPr id="0" name=""/>
        <dsp:cNvSpPr/>
      </dsp:nvSpPr>
      <dsp:spPr>
        <a:xfrm>
          <a:off x="0" y="2884688"/>
          <a:ext cx="10515600" cy="146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meets all standards required by law</a:t>
          </a:r>
        </a:p>
        <a:p>
          <a:pPr marL="171450" lvl="1" indent="-171450" algn="l" defTabSz="844550">
            <a:lnSpc>
              <a:spcPct val="90000"/>
            </a:lnSpc>
            <a:spcBef>
              <a:spcPct val="0"/>
            </a:spcBef>
            <a:spcAft>
              <a:spcPct val="20000"/>
            </a:spcAft>
            <a:buChar char="•"/>
          </a:pPr>
          <a:r>
            <a:rPr lang="en-US" sz="1900" kern="1200"/>
            <a:t>includes CCA costs</a:t>
          </a:r>
        </a:p>
        <a:p>
          <a:pPr marL="171450" lvl="1" indent="-171450" algn="l" defTabSz="844550">
            <a:lnSpc>
              <a:spcPct val="90000"/>
            </a:lnSpc>
            <a:spcBef>
              <a:spcPct val="0"/>
            </a:spcBef>
            <a:spcAft>
              <a:spcPct val="20000"/>
            </a:spcAft>
            <a:buChar char="•"/>
          </a:pPr>
          <a:r>
            <a:rPr lang="en-US" sz="1900" kern="1200"/>
            <a:t>incorporates the SCGHG</a:t>
          </a:r>
        </a:p>
        <a:p>
          <a:pPr marL="171450" lvl="1" indent="-171450" algn="l" defTabSz="844550">
            <a:lnSpc>
              <a:spcPct val="90000"/>
            </a:lnSpc>
            <a:spcBef>
              <a:spcPct val="0"/>
            </a:spcBef>
            <a:spcAft>
              <a:spcPct val="20000"/>
            </a:spcAft>
            <a:buChar char="•"/>
          </a:pPr>
          <a:r>
            <a:rPr lang="en-US" sz="1900" kern="1200"/>
            <a:t>incorporates long term costs and benefits</a:t>
          </a:r>
        </a:p>
        <a:p>
          <a:pPr marL="171450" lvl="1" indent="-171450" algn="l" defTabSz="844550">
            <a:lnSpc>
              <a:spcPct val="90000"/>
            </a:lnSpc>
            <a:spcBef>
              <a:spcPct val="0"/>
            </a:spcBef>
            <a:spcAft>
              <a:spcPct val="20000"/>
            </a:spcAft>
            <a:buChar char="•"/>
          </a:pPr>
          <a:r>
            <a:rPr lang="en-US" sz="1900" kern="1200"/>
            <a:t>equitably distribute benefits and reduce burdens for </a:t>
          </a:r>
          <a:r>
            <a:rPr lang="en-US" sz="1900" u="none" kern="1200"/>
            <a:t>named</a:t>
          </a:r>
          <a:r>
            <a:rPr lang="en-US" sz="1900" kern="1200"/>
            <a:t> communities</a:t>
          </a:r>
        </a:p>
      </dsp:txBody>
      <dsp:txXfrm>
        <a:off x="0" y="2884688"/>
        <a:ext cx="10515600" cy="1465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05B3B-D591-4118-937C-0DB016D78C97}">
      <dsp:nvSpPr>
        <dsp:cNvPr id="0" name=""/>
        <dsp:cNvSpPr/>
      </dsp:nvSpPr>
      <dsp:spPr>
        <a:xfrm>
          <a:off x="0" y="39687"/>
          <a:ext cx="3286124" cy="1971674"/>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(a) The equitable distribution and prioritization of energy benefits and reduction of burdens to vulnerable populations, highly impacted communities, and overburdened communities</a:t>
          </a:r>
          <a:endParaRPr lang="en-US" sz="2000" kern="1200"/>
        </a:p>
      </dsp:txBody>
      <dsp:txXfrm>
        <a:off x="0" y="39687"/>
        <a:ext cx="3286124" cy="1971674"/>
      </dsp:txXfrm>
    </dsp:sp>
    <dsp:sp modelId="{0A4DEC70-004A-4258-A1AF-8C5F9C799D8C}">
      <dsp:nvSpPr>
        <dsp:cNvPr id="0" name=""/>
        <dsp:cNvSpPr/>
      </dsp:nvSpPr>
      <dsp:spPr>
        <a:xfrm>
          <a:off x="3614737" y="39687"/>
          <a:ext cx="3286124" cy="1971674"/>
        </a:xfrm>
        <a:prstGeom prst="rect">
          <a:avLst/>
        </a:prstGeom>
        <a:solidFill>
          <a:schemeClr val="accent1">
            <a:shade val="80000"/>
            <a:hueOff val="54253"/>
            <a:satOff val="1035"/>
            <a:lumOff val="45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(b) Long-term and short-term public health, economic, and environmental benefits and the reduction of costs and risks</a:t>
          </a:r>
          <a:endParaRPr lang="en-US" sz="2000" kern="1200"/>
        </a:p>
      </dsp:txBody>
      <dsp:txXfrm>
        <a:off x="3614737" y="39687"/>
        <a:ext cx="3286124" cy="1971674"/>
      </dsp:txXfrm>
    </dsp:sp>
    <dsp:sp modelId="{A32B2755-C8CB-4993-B1DA-7D9DABD2B88F}">
      <dsp:nvSpPr>
        <dsp:cNvPr id="0" name=""/>
        <dsp:cNvSpPr/>
      </dsp:nvSpPr>
      <dsp:spPr>
        <a:xfrm>
          <a:off x="7229474" y="39687"/>
          <a:ext cx="3286124" cy="1971674"/>
        </a:xfrm>
        <a:prstGeom prst="rect">
          <a:avLst/>
        </a:prstGeom>
        <a:solidFill>
          <a:schemeClr val="accent1">
            <a:shade val="80000"/>
            <a:hueOff val="108505"/>
            <a:satOff val="2070"/>
            <a:lumOff val="9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(c) Health and safety concerns</a:t>
          </a:r>
          <a:endParaRPr lang="en-US" sz="2000" kern="1200"/>
        </a:p>
      </dsp:txBody>
      <dsp:txXfrm>
        <a:off x="7229474" y="39687"/>
        <a:ext cx="3286124" cy="1971674"/>
      </dsp:txXfrm>
    </dsp:sp>
    <dsp:sp modelId="{2561E208-70F1-4FCC-B0B3-5DCB6B3639EA}">
      <dsp:nvSpPr>
        <dsp:cNvPr id="0" name=""/>
        <dsp:cNvSpPr/>
      </dsp:nvSpPr>
      <dsp:spPr>
        <a:xfrm>
          <a:off x="0" y="2339975"/>
          <a:ext cx="3286124" cy="1971674"/>
        </a:xfrm>
        <a:prstGeom prst="rect">
          <a:avLst/>
        </a:prstGeom>
        <a:solidFill>
          <a:schemeClr val="accent1">
            <a:shade val="80000"/>
            <a:hueOff val="162758"/>
            <a:satOff val="3105"/>
            <a:lumOff val="13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(d) Economic development</a:t>
          </a:r>
          <a:endParaRPr lang="en-US" sz="2000" kern="1200"/>
        </a:p>
      </dsp:txBody>
      <dsp:txXfrm>
        <a:off x="0" y="2339975"/>
        <a:ext cx="3286124" cy="1971674"/>
      </dsp:txXfrm>
    </dsp:sp>
    <dsp:sp modelId="{FF9F5ECA-9B03-4999-9BD8-9F5BF14503B3}">
      <dsp:nvSpPr>
        <dsp:cNvPr id="0" name=""/>
        <dsp:cNvSpPr/>
      </dsp:nvSpPr>
      <dsp:spPr>
        <a:xfrm>
          <a:off x="3614737" y="2339975"/>
          <a:ext cx="3286124" cy="1971674"/>
        </a:xfrm>
        <a:prstGeom prst="rect">
          <a:avLst/>
        </a:prstGeom>
        <a:solidFill>
          <a:schemeClr val="accent1">
            <a:shade val="80000"/>
            <a:hueOff val="217011"/>
            <a:satOff val="4140"/>
            <a:lumOff val="182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(e) Equity</a:t>
          </a:r>
          <a:endParaRPr lang="en-US" sz="2000" kern="1200"/>
        </a:p>
      </dsp:txBody>
      <dsp:txXfrm>
        <a:off x="3614737" y="2339975"/>
        <a:ext cx="3286124" cy="1971674"/>
      </dsp:txXfrm>
    </dsp:sp>
    <dsp:sp modelId="{867F1A7E-D488-4A21-8B79-010AF76CFB1A}">
      <dsp:nvSpPr>
        <dsp:cNvPr id="0" name=""/>
        <dsp:cNvSpPr/>
      </dsp:nvSpPr>
      <dsp:spPr>
        <a:xfrm>
          <a:off x="7229474" y="2339975"/>
          <a:ext cx="3286124" cy="1971674"/>
        </a:xfrm>
        <a:prstGeom prst="rect">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(f) Energy security and resiliency</a:t>
          </a:r>
          <a:endParaRPr lang="en-US" sz="2000" kern="1200"/>
        </a:p>
      </dsp:txBody>
      <dsp:txXfrm>
        <a:off x="7229474" y="2339975"/>
        <a:ext cx="3286124" cy="19716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9D69A-4EBB-4EBF-A001-42290F73A386}">
      <dsp:nvSpPr>
        <dsp:cNvPr id="0" name=""/>
        <dsp:cNvSpPr/>
      </dsp:nvSpPr>
      <dsp:spPr>
        <a:xfrm>
          <a:off x="51" y="943"/>
          <a:ext cx="10515496" cy="11412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i="0" kern="1200"/>
            <a:t>(g) Whether the integrated system plan:</a:t>
          </a:r>
          <a:endParaRPr lang="en-US" sz="4000" kern="1200"/>
        </a:p>
      </dsp:txBody>
      <dsp:txXfrm>
        <a:off x="33476" y="34368"/>
        <a:ext cx="10448646" cy="1074357"/>
      </dsp:txXfrm>
    </dsp:sp>
    <dsp:sp modelId="{7CA8B886-4D50-4C37-AAAD-79193E7CEDED}">
      <dsp:nvSpPr>
        <dsp:cNvPr id="0" name=""/>
        <dsp:cNvSpPr/>
      </dsp:nvSpPr>
      <dsp:spPr>
        <a:xfrm>
          <a:off x="51" y="1524574"/>
          <a:ext cx="1637927" cy="28258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a:t>
          </a:r>
          <a:r>
            <a:rPr lang="en-US" sz="1700" b="0" i="0" kern="1200" err="1"/>
            <a:t>i</a:t>
          </a:r>
          <a:r>
            <a:rPr lang="en-US" sz="1700" b="0" i="0" kern="1200"/>
            <a:t>) Would achieve a proportional share of reductions in greenhouse gas emissions for each emissions reduction period on the gas and electric systems;</a:t>
          </a:r>
          <a:endParaRPr lang="en-US" sz="1700" kern="1200"/>
        </a:p>
      </dsp:txBody>
      <dsp:txXfrm>
        <a:off x="48024" y="1572547"/>
        <a:ext cx="1541981" cy="2729874"/>
      </dsp:txXfrm>
    </dsp:sp>
    <dsp:sp modelId="{8AED68E9-967C-4203-9698-B222C5A87DAD}">
      <dsp:nvSpPr>
        <dsp:cNvPr id="0" name=""/>
        <dsp:cNvSpPr/>
      </dsp:nvSpPr>
      <dsp:spPr>
        <a:xfrm>
          <a:off x="1775565" y="1524574"/>
          <a:ext cx="1637927" cy="28258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(ii) Would achieve the energy efficiency and demand response targets in subsection (4)(e) and (g) of this section;</a:t>
          </a:r>
          <a:endParaRPr lang="en-US" sz="1700" kern="1200"/>
        </a:p>
      </dsp:txBody>
      <dsp:txXfrm>
        <a:off x="1823538" y="1572547"/>
        <a:ext cx="1541981" cy="2729874"/>
      </dsp:txXfrm>
    </dsp:sp>
    <dsp:sp modelId="{EE204F7E-526B-46D5-92C2-A59952930BCB}">
      <dsp:nvSpPr>
        <dsp:cNvPr id="0" name=""/>
        <dsp:cNvSpPr/>
      </dsp:nvSpPr>
      <dsp:spPr>
        <a:xfrm>
          <a:off x="3551078" y="1524574"/>
          <a:ext cx="1637927" cy="28258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(iii) Results in a reasonable cost to customers, and projects the rate impacts of specific actions, programs, and investments on customers;</a:t>
          </a:r>
          <a:endParaRPr lang="en-US" sz="1700" kern="1200"/>
        </a:p>
      </dsp:txBody>
      <dsp:txXfrm>
        <a:off x="3599051" y="1572547"/>
        <a:ext cx="1541981" cy="2729874"/>
      </dsp:txXfrm>
    </dsp:sp>
    <dsp:sp modelId="{DAB195EC-EA00-42CB-8CC5-6FFFF7B108D2}">
      <dsp:nvSpPr>
        <dsp:cNvPr id="0" name=""/>
        <dsp:cNvSpPr/>
      </dsp:nvSpPr>
      <dsp:spPr>
        <a:xfrm>
          <a:off x="5326592" y="1524574"/>
          <a:ext cx="1637927" cy="28258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(iv) Would maintain system reliability and reduces long-term costs and risks to customers;</a:t>
          </a:r>
          <a:endParaRPr lang="en-US" sz="1700" kern="1200"/>
        </a:p>
      </dsp:txBody>
      <dsp:txXfrm>
        <a:off x="5374565" y="1572547"/>
        <a:ext cx="1541981" cy="2729874"/>
      </dsp:txXfrm>
    </dsp:sp>
    <dsp:sp modelId="{FA9EB154-E68F-4611-BC03-5AA3E42C8A37}">
      <dsp:nvSpPr>
        <dsp:cNvPr id="0" name=""/>
        <dsp:cNvSpPr/>
      </dsp:nvSpPr>
      <dsp:spPr>
        <a:xfrm>
          <a:off x="7102106" y="1524574"/>
          <a:ext cx="1637927" cy="28258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a:t>(vi) Would lead to new construction career opportunities and prioritizes a transition of natural gas and electricity utility </a:t>
          </a:r>
          <a:r>
            <a:rPr lang="en-US" sz="1400" b="0" i="0" u="sng" kern="1200"/>
            <a:t>for</a:t>
          </a:r>
          <a:r>
            <a:rPr lang="en-US" sz="1400" b="0" i="0" kern="1200"/>
            <a:t> workers to perform work on construction and maintenance of new and existing renewable energy infrastructure; and</a:t>
          </a:r>
          <a:endParaRPr lang="en-US" sz="1400" kern="1200"/>
        </a:p>
      </dsp:txBody>
      <dsp:txXfrm>
        <a:off x="7150079" y="1572547"/>
        <a:ext cx="1541981" cy="2729874"/>
      </dsp:txXfrm>
    </dsp:sp>
    <dsp:sp modelId="{B918A2DB-325C-47B4-8B11-3BC584800BCE}">
      <dsp:nvSpPr>
        <dsp:cNvPr id="0" name=""/>
        <dsp:cNvSpPr/>
      </dsp:nvSpPr>
      <dsp:spPr>
        <a:xfrm>
          <a:off x="8877619" y="1524574"/>
          <a:ext cx="1637927" cy="28258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(vii) Describes specific actions that the large combination utility plans to take to achieve the requirements of the integrated system plan.</a:t>
          </a:r>
          <a:endParaRPr lang="en-US" sz="1700" kern="1200"/>
        </a:p>
      </dsp:txBody>
      <dsp:txXfrm>
        <a:off x="8925592" y="1572547"/>
        <a:ext cx="1541981" cy="2729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870F2-7D22-4634-95F0-A101AF462553}">
      <dsp:nvSpPr>
        <dsp:cNvPr id="0" name=""/>
        <dsp:cNvSpPr/>
      </dsp:nvSpPr>
      <dsp:spPr>
        <a:xfrm>
          <a:off x="0" y="1808"/>
          <a:ext cx="10515600" cy="916611"/>
        </a:xfrm>
        <a:prstGeom prst="roundRect">
          <a:avLst>
            <a:gd name="adj" fmla="val 10000"/>
          </a:avLst>
        </a:prstGeom>
        <a:solidFill>
          <a:srgbClr val="F69463"/>
        </a:solidFill>
        <a:ln>
          <a:noFill/>
        </a:ln>
        <a:effectLst/>
      </dsp:spPr>
      <dsp:style>
        <a:lnRef idx="0">
          <a:scrgbClr r="0" g="0" b="0"/>
        </a:lnRef>
        <a:fillRef idx="1">
          <a:scrgbClr r="0" g="0" b="0"/>
        </a:fillRef>
        <a:effectRef idx="0">
          <a:scrgbClr r="0" g="0" b="0"/>
        </a:effectRef>
        <a:fontRef idx="minor"/>
      </dsp:style>
    </dsp:sp>
    <dsp:sp modelId="{0530B323-7764-4E1C-8BE1-CCF99DF9CA5A}">
      <dsp:nvSpPr>
        <dsp:cNvPr id="0" name=""/>
        <dsp:cNvSpPr/>
      </dsp:nvSpPr>
      <dsp:spPr>
        <a:xfrm>
          <a:off x="296729" y="208046"/>
          <a:ext cx="504136" cy="5041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B4C14A-53E5-4FFE-863F-39B49A89D629}">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US" sz="2100" kern="1200"/>
            <a:t>How well does a portfolio represent the lowest cost mix of demand-side and supply side resources needed for the utility to meet its clean energy transformation standards?</a:t>
          </a:r>
        </a:p>
      </dsp:txBody>
      <dsp:txXfrm>
        <a:off x="1058686" y="1808"/>
        <a:ext cx="9456913" cy="916611"/>
      </dsp:txXfrm>
    </dsp:sp>
    <dsp:sp modelId="{181AC6BB-32F9-48CA-83DB-5FED73A18AC7}">
      <dsp:nvSpPr>
        <dsp:cNvPr id="0" name=""/>
        <dsp:cNvSpPr/>
      </dsp:nvSpPr>
      <dsp:spPr>
        <a:xfrm>
          <a:off x="0" y="1147573"/>
          <a:ext cx="10515600" cy="916611"/>
        </a:xfrm>
        <a:prstGeom prst="roundRect">
          <a:avLst>
            <a:gd name="adj" fmla="val 10000"/>
          </a:avLst>
        </a:prstGeom>
        <a:solidFill>
          <a:srgbClr val="37BCC5"/>
        </a:solidFill>
        <a:ln>
          <a:noFill/>
        </a:ln>
        <a:effectLst/>
      </dsp:spPr>
      <dsp:style>
        <a:lnRef idx="0">
          <a:scrgbClr r="0" g="0" b="0"/>
        </a:lnRef>
        <a:fillRef idx="1">
          <a:scrgbClr r="0" g="0" b="0"/>
        </a:fillRef>
        <a:effectRef idx="0">
          <a:scrgbClr r="0" g="0" b="0"/>
        </a:effectRef>
        <a:fontRef idx="minor"/>
      </dsp:style>
    </dsp:sp>
    <dsp:sp modelId="{8546D2DA-03A0-4C30-8E49-1150425A0BA4}">
      <dsp:nvSpPr>
        <dsp:cNvPr id="0" name=""/>
        <dsp:cNvSpPr/>
      </dsp:nvSpPr>
      <dsp:spPr>
        <a:xfrm>
          <a:off x="277275" y="1353811"/>
          <a:ext cx="504136" cy="5041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31140-065E-4B9A-8E29-81A8E8CA821B}">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US" sz="2100" kern="1200"/>
            <a:t>Does a portfolio adequately consider long- term costs and benefits, etc. from LRC definition?</a:t>
          </a:r>
        </a:p>
      </dsp:txBody>
      <dsp:txXfrm>
        <a:off x="1058686" y="1147573"/>
        <a:ext cx="9456913" cy="916611"/>
      </dsp:txXfrm>
    </dsp:sp>
    <dsp:sp modelId="{81A281B1-4B93-4BC4-9BA5-A7D0DAF26E30}">
      <dsp:nvSpPr>
        <dsp:cNvPr id="0" name=""/>
        <dsp:cNvSpPr/>
      </dsp:nvSpPr>
      <dsp:spPr>
        <a:xfrm>
          <a:off x="0" y="2293338"/>
          <a:ext cx="10515600" cy="916611"/>
        </a:xfrm>
        <a:prstGeom prst="roundRect">
          <a:avLst>
            <a:gd name="adj" fmla="val 10000"/>
          </a:avLst>
        </a:prstGeom>
        <a:solidFill>
          <a:srgbClr val="416448"/>
        </a:solidFill>
        <a:ln>
          <a:noFill/>
        </a:ln>
        <a:effectLst/>
      </dsp:spPr>
      <dsp:style>
        <a:lnRef idx="0">
          <a:scrgbClr r="0" g="0" b="0"/>
        </a:lnRef>
        <a:fillRef idx="1">
          <a:scrgbClr r="0" g="0" b="0"/>
        </a:fillRef>
        <a:effectRef idx="0">
          <a:scrgbClr r="0" g="0" b="0"/>
        </a:effectRef>
        <a:fontRef idx="minor"/>
      </dsp:style>
    </dsp:sp>
    <dsp:sp modelId="{2F9C9D94-8523-4DDE-B301-B1BC619CE72C}">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C7B85B-92A6-494C-AB11-4A8C64E5C66C}">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US" sz="2100" kern="1200"/>
            <a:t>How is a portfolio of resources forecasted to impact how much customers pay?</a:t>
          </a:r>
        </a:p>
      </dsp:txBody>
      <dsp:txXfrm>
        <a:off x="1058686" y="2293338"/>
        <a:ext cx="9456913" cy="916611"/>
      </dsp:txXfrm>
    </dsp:sp>
    <dsp:sp modelId="{A3D262FE-C7BA-43FE-B3EE-76BB9C041DA5}">
      <dsp:nvSpPr>
        <dsp:cNvPr id="0" name=""/>
        <dsp:cNvSpPr/>
      </dsp:nvSpPr>
      <dsp:spPr>
        <a:xfrm>
          <a:off x="0" y="3439103"/>
          <a:ext cx="10515600" cy="916611"/>
        </a:xfrm>
        <a:prstGeom prst="roundRect">
          <a:avLst>
            <a:gd name="adj" fmla="val 10000"/>
          </a:avLst>
        </a:prstGeom>
        <a:solidFill>
          <a:srgbClr val="D35B29"/>
        </a:solidFill>
        <a:ln>
          <a:noFill/>
        </a:ln>
        <a:effectLst/>
      </dsp:spPr>
      <dsp:style>
        <a:lnRef idx="0">
          <a:scrgbClr r="0" g="0" b="0"/>
        </a:lnRef>
        <a:fillRef idx="1">
          <a:scrgbClr r="0" g="0" b="0"/>
        </a:fillRef>
        <a:effectRef idx="0">
          <a:scrgbClr r="0" g="0" b="0"/>
        </a:effectRef>
        <a:fontRef idx="minor"/>
      </dsp:style>
    </dsp:sp>
    <dsp:sp modelId="{A6CBF984-6DEB-41AC-BB95-3B7F3387CC04}">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9D8E84-DB79-433B-9FA4-3F18517459FB}">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33450">
            <a:lnSpc>
              <a:spcPct val="90000"/>
            </a:lnSpc>
            <a:spcBef>
              <a:spcPct val="0"/>
            </a:spcBef>
            <a:spcAft>
              <a:spcPct val="35000"/>
            </a:spcAft>
            <a:buNone/>
          </a:pPr>
          <a:r>
            <a:rPr lang="en-US" sz="2100" kern="1200"/>
            <a:t>How equitably does a portfolio distribute benefits?</a:t>
          </a:r>
        </a:p>
      </dsp:txBody>
      <dsp:txXfrm>
        <a:off x="1058686" y="3439103"/>
        <a:ext cx="9456913" cy="9166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B8196-3074-495D-B993-9AABA232BD4F}">
      <dsp:nvSpPr>
        <dsp:cNvPr id="0" name=""/>
        <dsp:cNvSpPr/>
      </dsp:nvSpPr>
      <dsp:spPr>
        <a:xfrm>
          <a:off x="0" y="586"/>
          <a:ext cx="10439400" cy="13721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763C98-6291-4E29-A4A7-0F82D0AC6A9D}">
      <dsp:nvSpPr>
        <dsp:cNvPr id="0" name=""/>
        <dsp:cNvSpPr/>
      </dsp:nvSpPr>
      <dsp:spPr>
        <a:xfrm>
          <a:off x="415066" y="309313"/>
          <a:ext cx="754666" cy="75466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C6A13F-8E5D-4CAF-9521-6D46DEF50505}">
      <dsp:nvSpPr>
        <dsp:cNvPr id="0" name=""/>
        <dsp:cNvSpPr/>
      </dsp:nvSpPr>
      <dsp:spPr>
        <a:xfrm>
          <a:off x="1584799" y="586"/>
          <a:ext cx="8854600" cy="137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16" tIns="145216" rIns="145216" bIns="145216" numCol="1" spcCol="1270" anchor="ctr" anchorCtr="0">
          <a:noAutofit/>
        </a:bodyPr>
        <a:lstStyle/>
        <a:p>
          <a:pPr marL="0" lvl="0" indent="0" algn="l" defTabSz="889000">
            <a:lnSpc>
              <a:spcPct val="100000"/>
            </a:lnSpc>
            <a:spcBef>
              <a:spcPct val="0"/>
            </a:spcBef>
            <a:spcAft>
              <a:spcPct val="35000"/>
            </a:spcAft>
            <a:buNone/>
          </a:pPr>
          <a:r>
            <a:rPr lang="en-US" sz="2000" i="0" kern="1200" baseline="0">
              <a:solidFill>
                <a:prstClr val="black">
                  <a:hueOff val="0"/>
                  <a:satOff val="0"/>
                  <a:lumOff val="0"/>
                  <a:alphaOff val="0"/>
                </a:prstClr>
              </a:solidFill>
              <a:latin typeface="Tw Cen MT" panose="020B0602020104020603"/>
              <a:ea typeface="+mn-ea"/>
              <a:cs typeface="+mn-cs"/>
            </a:rPr>
            <a:t>RCW 80.86.020(11) requires the Commission to evaluate whether an ISP is in the public interest.</a:t>
          </a:r>
        </a:p>
      </dsp:txBody>
      <dsp:txXfrm>
        <a:off x="1584799" y="586"/>
        <a:ext cx="8854600" cy="1372120"/>
      </dsp:txXfrm>
    </dsp:sp>
    <dsp:sp modelId="{2C1DFE21-EFB6-49F4-81F9-0851D99D9AFD}">
      <dsp:nvSpPr>
        <dsp:cNvPr id="0" name=""/>
        <dsp:cNvSpPr/>
      </dsp:nvSpPr>
      <dsp:spPr>
        <a:xfrm>
          <a:off x="0" y="1715736"/>
          <a:ext cx="10439400" cy="13721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2DA21-9ED0-4E2F-A2E3-B3DE1163D62C}">
      <dsp:nvSpPr>
        <dsp:cNvPr id="0" name=""/>
        <dsp:cNvSpPr/>
      </dsp:nvSpPr>
      <dsp:spPr>
        <a:xfrm>
          <a:off x="415066" y="2024463"/>
          <a:ext cx="754666" cy="75466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E1050-61E9-42D4-9B4C-08BA71B3762C}">
      <dsp:nvSpPr>
        <dsp:cNvPr id="0" name=""/>
        <dsp:cNvSpPr/>
      </dsp:nvSpPr>
      <dsp:spPr>
        <a:xfrm>
          <a:off x="1584799" y="1715736"/>
          <a:ext cx="8854600" cy="137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16" tIns="145216" rIns="145216" bIns="145216" numCol="1" spcCol="1270" anchor="ctr" anchorCtr="0">
          <a:noAutofit/>
        </a:bodyPr>
        <a:lstStyle/>
        <a:p>
          <a:pPr marL="0" lvl="0" indent="0" algn="l" defTabSz="844550">
            <a:lnSpc>
              <a:spcPct val="100000"/>
            </a:lnSpc>
            <a:spcBef>
              <a:spcPct val="0"/>
            </a:spcBef>
            <a:spcAft>
              <a:spcPct val="35000"/>
            </a:spcAft>
            <a:buNone/>
          </a:pPr>
          <a:r>
            <a:rPr lang="en-US" sz="1900" i="0" kern="1200" baseline="0"/>
            <a:t>RCW 80.86.020(9) requires the cost test be used by large combination utilities “for the purpose of determining the lowest reasonable cost of decarbonization and low-income electrification measures in integrated system plans, at the portfolio level, and for any other purpose determined by the commission by rule.”</a:t>
          </a:r>
          <a:endParaRPr lang="en-US" sz="1900" kern="1200"/>
        </a:p>
      </dsp:txBody>
      <dsp:txXfrm>
        <a:off x="1584799" y="1715736"/>
        <a:ext cx="8854600" cy="1372120"/>
      </dsp:txXfrm>
    </dsp:sp>
    <dsp:sp modelId="{611C172C-FD2B-43C6-8AEA-1035F6F1FBF7}">
      <dsp:nvSpPr>
        <dsp:cNvPr id="0" name=""/>
        <dsp:cNvSpPr/>
      </dsp:nvSpPr>
      <dsp:spPr>
        <a:xfrm>
          <a:off x="0" y="3430887"/>
          <a:ext cx="10439400" cy="137212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E16D14-DA0C-4B99-8199-3F494C36CB4A}">
      <dsp:nvSpPr>
        <dsp:cNvPr id="0" name=""/>
        <dsp:cNvSpPr/>
      </dsp:nvSpPr>
      <dsp:spPr>
        <a:xfrm>
          <a:off x="415066" y="3739614"/>
          <a:ext cx="754666" cy="75466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44EE5C-8547-407F-BF9E-DC520180CF9E}">
      <dsp:nvSpPr>
        <dsp:cNvPr id="0" name=""/>
        <dsp:cNvSpPr/>
      </dsp:nvSpPr>
      <dsp:spPr>
        <a:xfrm>
          <a:off x="1584799" y="3430887"/>
          <a:ext cx="8854600" cy="137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16" tIns="145216" rIns="145216" bIns="145216" numCol="1" spcCol="1270" anchor="ctr" anchorCtr="0">
          <a:noAutofit/>
        </a:bodyPr>
        <a:lstStyle/>
        <a:p>
          <a:pPr marL="0" lvl="0" indent="0" algn="l" defTabSz="844550">
            <a:lnSpc>
              <a:spcPct val="100000"/>
            </a:lnSpc>
            <a:spcBef>
              <a:spcPct val="0"/>
            </a:spcBef>
            <a:spcAft>
              <a:spcPct val="35000"/>
            </a:spcAft>
            <a:buNone/>
          </a:pPr>
          <a:r>
            <a:rPr lang="en-US" sz="1900" kern="1200" baseline="0"/>
            <a:t>Do you agree or disagree that the cost test should be designed and used to assist the Commission in evaluating whether an ISP is in the public interest</a:t>
          </a:r>
          <a:r>
            <a:rPr lang="en-US" sz="1900" kern="1200"/>
            <a:t>? If you disagree, how else shall the Commission evaluate whether an ISP is in the public interest?</a:t>
          </a:r>
        </a:p>
      </dsp:txBody>
      <dsp:txXfrm>
        <a:off x="1584799" y="3430887"/>
        <a:ext cx="8854600" cy="1372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1F8BA-DC0C-4E2E-A357-1E0D7F67BD29}" type="datetimeFigureOut">
              <a:rPr lang="en-US" smtClean="0"/>
              <a:t>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BAC8B-C1CF-41C4-8EC5-6D7CA4953442}" type="slidenum">
              <a:rPr lang="en-US" smtClean="0"/>
              <a:t>‹#›</a:t>
            </a:fld>
            <a:endParaRPr lang="en-US"/>
          </a:p>
        </p:txBody>
      </p:sp>
    </p:spTree>
    <p:extLst>
      <p:ext uri="{BB962C8B-B14F-4D97-AF65-F5344CB8AC3E}">
        <p14:creationId xmlns:p14="http://schemas.microsoft.com/office/powerpoint/2010/main" val="40163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41DD9-171D-4D72-BDE6-1207F23AC2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596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E4D6-D4B5-15C0-11B8-0B211263B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3020C-8CAD-D43F-D285-ECCD88D1D6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218D3-2C9F-E38B-DBC3-1034B7BBD612}"/>
              </a:ext>
            </a:extLst>
          </p:cNvPr>
          <p:cNvSpPr>
            <a:spLocks noGrp="1"/>
          </p:cNvSpPr>
          <p:nvPr>
            <p:ph type="body" idx="1"/>
          </p:nvPr>
        </p:nvSpPr>
        <p:spPr/>
        <p:txBody>
          <a:bodyPr/>
          <a:lstStyle/>
          <a:p>
            <a:r>
              <a:rPr lang="en-US"/>
              <a:t>On the outset, I want to remind everyone that Staff’s intent here is really to have conversation, guided by some of the rules questions we have</a:t>
            </a:r>
          </a:p>
        </p:txBody>
      </p:sp>
      <p:sp>
        <p:nvSpPr>
          <p:cNvPr id="4" name="Slide Number Placeholder 3">
            <a:extLst>
              <a:ext uri="{FF2B5EF4-FFF2-40B4-BE49-F238E27FC236}">
                <a16:creationId xmlns:a16="http://schemas.microsoft.com/office/drawing/2014/main" id="{91AA597F-A04C-290D-5346-5B7AFB8734A8}"/>
              </a:ext>
            </a:extLst>
          </p:cNvPr>
          <p:cNvSpPr>
            <a:spLocks noGrp="1"/>
          </p:cNvSpPr>
          <p:nvPr>
            <p:ph type="sldNum" sz="quarter" idx="5"/>
          </p:nvPr>
        </p:nvSpPr>
        <p:spPr/>
        <p:txBody>
          <a:bodyPr/>
          <a:lstStyle/>
          <a:p>
            <a:fld id="{D91BAC8B-C1CF-41C4-8EC5-6D7CA4953442}" type="slidenum">
              <a:rPr lang="en-US" smtClean="0"/>
              <a:t>15</a:t>
            </a:fld>
            <a:endParaRPr lang="en-US"/>
          </a:p>
        </p:txBody>
      </p:sp>
    </p:spTree>
    <p:extLst>
      <p:ext uri="{BB962C8B-B14F-4D97-AF65-F5344CB8AC3E}">
        <p14:creationId xmlns:p14="http://schemas.microsoft.com/office/powerpoint/2010/main" val="1677322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cost test rules are fairly broad. They’re split into three sections, for definitions, applicability, and impacts to be included. We thought it best to discuss the definitions and impacts a little later and start with the applicability section. </a:t>
            </a:r>
          </a:p>
          <a:p>
            <a:endParaRPr lang="en-US"/>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a) WAC 480-95-040 - </a:t>
            </a:r>
            <a:r>
              <a:rPr lang="en-US" sz="1200" b="0" i="0" u="none" strike="noStrike" baseline="0">
                <a:solidFill>
                  <a:srgbClr val="000000"/>
                </a:solidFill>
                <a:latin typeface="Times New Roman" panose="02020603050405020304" pitchFamily="18" charset="0"/>
                <a:cs typeface="Times New Roman" panose="02020603050405020304" pitchFamily="18" charset="0"/>
              </a:rPr>
              <a:t>Content of an ISP – Implementation sectio</a:t>
            </a:r>
            <a:r>
              <a:rPr lang="en-US" sz="1200">
                <a:solidFill>
                  <a:srgbClr val="000000"/>
                </a:solidFill>
                <a:latin typeface="Times New Roman" panose="02020603050405020304" pitchFamily="18" charset="0"/>
                <a:cs typeface="Times New Roman" panose="02020603050405020304" pitchFamily="18" charset="0"/>
              </a:rPr>
              <a:t>n</a:t>
            </a:r>
          </a:p>
          <a:p>
            <a:r>
              <a:rPr lang="en-US" sz="1200">
                <a:solidFill>
                  <a:srgbClr val="000000"/>
                </a:solidFill>
                <a:latin typeface="Times New Roman" panose="02020603050405020304" pitchFamily="18" charset="0"/>
                <a:cs typeface="Times New Roman" panose="02020603050405020304" pitchFamily="18" charset="0"/>
              </a:rPr>
              <a:t>	Includes: CETA interim and specific targets, various specific targets for DERs, Transportation electrification, customer benefit data, public participation</a:t>
            </a:r>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a) WAC 480-95-030 – Content of an integrated system plan. - Long term section</a:t>
            </a:r>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b) WAC 480-95-030(12) – </a:t>
            </a:r>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	Clean energy action plan</a:t>
            </a:r>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c) WAC 480-95-040(2) and (3)</a:t>
            </a:r>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	Outlines the rules for development of interim and specific targets</a:t>
            </a:r>
          </a:p>
          <a:p>
            <a:r>
              <a:rPr lang="en-US" sz="1200" b="0" i="0" u="none" strike="noStrike" baseline="0">
                <a:solidFill>
                  <a:srgbClr val="000000"/>
                </a:solidFill>
                <a:highlight>
                  <a:srgbClr val="FFFF00"/>
                </a:highlight>
                <a:latin typeface="Times New Roman" panose="02020603050405020304" pitchFamily="18" charset="0"/>
                <a:cs typeface="Times New Roman" panose="02020603050405020304" pitchFamily="18" charset="0"/>
              </a:rPr>
              <a:t>d) WAC 480-95-060 (4) - Integrated system plan development and timing.</a:t>
            </a:r>
            <a:endParaRPr lang="en-US" sz="120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1BAC8B-C1CF-41C4-8EC5-6D7CA4953442}" type="slidenum">
              <a:rPr lang="en-US" smtClean="0"/>
              <a:t>16</a:t>
            </a:fld>
            <a:endParaRPr lang="en-US"/>
          </a:p>
        </p:txBody>
      </p:sp>
    </p:spTree>
    <p:extLst>
      <p:ext uri="{BB962C8B-B14F-4D97-AF65-F5344CB8AC3E}">
        <p14:creationId xmlns:p14="http://schemas.microsoft.com/office/powerpoint/2010/main" val="200892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baseline="0">
                <a:solidFill>
                  <a:srgbClr val="000000"/>
                </a:solidFill>
                <a:latin typeface="Times New Roman" panose="02020603050405020304" pitchFamily="18" charset="0"/>
              </a:rPr>
              <a:t>RCW 80.86.020(9) requires the cost test be used by large combination utilities “for the purpose of determining the lowest reasonable cost of decarbonization and low-income electrification measures in integrated system plans, at the portfolio level, and for any other purpose determined by the commission by rule.” Staff proposes the cost test also be Commission’s evaluation that an ISP is in the public interest, as required by RCW 80.86.020(11).</a:t>
            </a:r>
          </a:p>
          <a:p>
            <a:pPr marL="0" indent="0" algn="l">
              <a:buNone/>
            </a:pPr>
            <a:endParaRPr lang="en-US" b="0" i="0" u="none" strike="noStrike" baseline="0">
              <a:solidFill>
                <a:srgbClr val="000000"/>
              </a:solidFill>
              <a:latin typeface="Times New Roman" panose="02020603050405020304" pitchFamily="18" charset="0"/>
            </a:endParaRPr>
          </a:p>
          <a:p>
            <a:pPr marL="0" indent="0" algn="l">
              <a:buNone/>
            </a:pPr>
            <a:r>
              <a:rPr lang="en-US" b="1" i="1" u="none" strike="noStrike" baseline="0">
                <a:solidFill>
                  <a:srgbClr val="000000"/>
                </a:solidFill>
                <a:latin typeface="Times New Roman" panose="02020603050405020304" pitchFamily="18" charset="0"/>
              </a:rPr>
              <a:t>Is this an appropriate use of the cost test? </a:t>
            </a:r>
          </a:p>
        </p:txBody>
      </p:sp>
      <p:sp>
        <p:nvSpPr>
          <p:cNvPr id="4" name="Slide Number Placeholder 3"/>
          <p:cNvSpPr>
            <a:spLocks noGrp="1"/>
          </p:cNvSpPr>
          <p:nvPr>
            <p:ph type="sldNum" sz="quarter" idx="5"/>
          </p:nvPr>
        </p:nvSpPr>
        <p:spPr/>
        <p:txBody>
          <a:bodyPr/>
          <a:lstStyle/>
          <a:p>
            <a:fld id="{D91BAC8B-C1CF-41C4-8EC5-6D7CA4953442}" type="slidenum">
              <a:rPr lang="en-US" smtClean="0"/>
              <a:t>17</a:t>
            </a:fld>
            <a:endParaRPr lang="en-US"/>
          </a:p>
        </p:txBody>
      </p:sp>
    </p:spTree>
    <p:extLst>
      <p:ext uri="{BB962C8B-B14F-4D97-AF65-F5344CB8AC3E}">
        <p14:creationId xmlns:p14="http://schemas.microsoft.com/office/powerpoint/2010/main" val="371258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baseline="0">
                <a:solidFill>
                  <a:srgbClr val="000000"/>
                </a:solidFill>
                <a:latin typeface="Times New Roman" panose="02020603050405020304" pitchFamily="18" charset="0"/>
              </a:rPr>
              <a:t>The statute specifically requires the cost test be used for emissions reduction measures but allows it to be used for other purposes determined by rule. Staff proposes the cost test be used for all resources. This follows the </a:t>
            </a:r>
            <a:r>
              <a:rPr lang="en-US" b="0" i="0" u="none" strike="noStrike" baseline="0">
                <a:solidFill>
                  <a:srgbClr val="0000FF"/>
                </a:solidFill>
                <a:latin typeface="Times New Roman" panose="02020603050405020304" pitchFamily="18" charset="0"/>
              </a:rPr>
              <a:t>National Standard Practice Manual For Benefit-Cost Analysis of Distributed Energy Resources </a:t>
            </a:r>
            <a:r>
              <a:rPr lang="en-US" b="0" i="0" u="none" strike="noStrike" baseline="0">
                <a:solidFill>
                  <a:srgbClr val="000000"/>
                </a:solidFill>
                <a:latin typeface="Times New Roman" panose="02020603050405020304" pitchFamily="18" charset="0"/>
              </a:rPr>
              <a:t>principle of comparing resources consistently and is consistent with the requirement to use the cost test for comparing portfolios.</a:t>
            </a:r>
          </a:p>
          <a:p>
            <a:pPr marL="0" indent="0" algn="l">
              <a:buNone/>
            </a:pPr>
            <a:endParaRPr lang="en-US">
              <a:solidFill>
                <a:srgbClr val="000000"/>
              </a:solidFill>
              <a:latin typeface="Times New Roman" panose="02020603050405020304" pitchFamily="18" charset="0"/>
            </a:endParaRPr>
          </a:p>
          <a:p>
            <a:pPr marL="0" indent="0" algn="l">
              <a:buNone/>
            </a:pPr>
            <a:r>
              <a:rPr lang="en-US" b="1" i="1" u="none" strike="noStrike" baseline="0">
                <a:solidFill>
                  <a:srgbClr val="000000"/>
                </a:solidFill>
                <a:latin typeface="Times New Roman" panose="02020603050405020304" pitchFamily="18" charset="0"/>
              </a:rPr>
              <a:t>Are there any reasons to limit the use of the cost test? </a:t>
            </a:r>
          </a:p>
          <a:p>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18</a:t>
            </a:fld>
            <a:endParaRPr lang="en-US"/>
          </a:p>
        </p:txBody>
      </p:sp>
    </p:spTree>
    <p:extLst>
      <p:ext uri="{BB962C8B-B14F-4D97-AF65-F5344CB8AC3E}">
        <p14:creationId xmlns:p14="http://schemas.microsoft.com/office/powerpoint/2010/main" val="959558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a:solidFill>
                  <a:srgbClr val="000000"/>
                </a:solidFill>
                <a:latin typeface="Times New Roman" panose="02020603050405020304" pitchFamily="18" charset="0"/>
              </a:rPr>
              <a:t>The draft cost test rules are intended to capture the impacts (including both costs and benefits) that must be considered when determining whether a portfolio is the lowest reasonable cost and whether an ISP is in the public interest, while providing significant flexibility.</a:t>
            </a:r>
          </a:p>
          <a:p>
            <a:pPr marL="0" indent="0" algn="l">
              <a:buNone/>
            </a:pPr>
            <a:endParaRPr lang="en-US" sz="1000" b="0" i="0" u="none" strike="noStrike" baseline="0">
              <a:solidFill>
                <a:srgbClr val="000000"/>
              </a:solidFill>
              <a:latin typeface="Times New Roman" panose="02020603050405020304" pitchFamily="18" charset="0"/>
            </a:endParaRPr>
          </a:p>
          <a:p>
            <a:pPr marL="0" indent="0" algn="l">
              <a:buNone/>
            </a:pPr>
            <a:r>
              <a:rPr lang="en-US" b="1" i="1">
                <a:solidFill>
                  <a:srgbClr val="000000"/>
                </a:solidFill>
                <a:latin typeface="Times New Roman" panose="02020603050405020304" pitchFamily="18" charset="0"/>
              </a:rPr>
              <a:t>Are there any necessary impacts missing from the draft cost test rules? </a:t>
            </a:r>
          </a:p>
          <a:p>
            <a:pPr marL="0" indent="0" algn="l">
              <a:buNone/>
            </a:pPr>
            <a:endParaRPr lang="en-US" b="1" i="1">
              <a:solidFill>
                <a:srgbClr val="000000"/>
              </a:solidFill>
              <a:latin typeface="Times New Roman" panose="02020603050405020304" pitchFamily="18" charset="0"/>
            </a:endParaRPr>
          </a:p>
          <a:p>
            <a:pPr marL="0" indent="0" algn="l">
              <a:buNone/>
            </a:pPr>
            <a:r>
              <a:rPr lang="en-US" b="1" i="1">
                <a:solidFill>
                  <a:srgbClr val="000000"/>
                </a:solidFill>
                <a:latin typeface="Times New Roman" panose="02020603050405020304" pitchFamily="18" charset="0"/>
              </a:rPr>
              <a:t>Alternatively, are there any currently listed impacts that should not be included in the draft rules? If yes, please explain why the cost test should not consider each impact identified.</a:t>
            </a:r>
          </a:p>
          <a:p>
            <a:pPr marL="0" indent="0">
              <a:lnSpc>
                <a:spcPct val="100000"/>
              </a:lnSpc>
              <a:buNone/>
            </a:pPr>
            <a:r>
              <a:rPr lang="en-US" sz="2000" b="0" i="0" u="none" strike="noStrike" baseline="0">
                <a:solidFill>
                  <a:srgbClr val="000000"/>
                </a:solidFill>
                <a:latin typeface="Times New Roman" panose="02020603050405020304" pitchFamily="18" charset="0"/>
                <a:cs typeface="Times New Roman" panose="02020603050405020304" pitchFamily="18" charset="0"/>
              </a:rPr>
              <a:t>(3) </a:t>
            </a:r>
            <a:r>
              <a:rPr lang="en-US" sz="2000" b="1" i="0" u="none" strike="noStrike" baseline="0">
                <a:solidFill>
                  <a:srgbClr val="000000"/>
                </a:solidFill>
                <a:latin typeface="Times New Roman" panose="02020603050405020304" pitchFamily="18" charset="0"/>
                <a:cs typeface="Times New Roman" panose="02020603050405020304" pitchFamily="18" charset="0"/>
              </a:rPr>
              <a:t>Cost Test. </a:t>
            </a:r>
            <a:r>
              <a:rPr lang="en-US" sz="2000" b="0" i="0" u="none" strike="noStrike" baseline="0">
                <a:solidFill>
                  <a:srgbClr val="000000"/>
                </a:solidFill>
                <a:latin typeface="Times New Roman" panose="02020603050405020304" pitchFamily="18" charset="0"/>
                <a:cs typeface="Times New Roman" panose="02020603050405020304" pitchFamily="18" charset="0"/>
              </a:rPr>
              <a:t>The cost test shall account for the following costs and benefits for each year of the study period:</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(a) Utility system impacts:</a:t>
            </a:r>
          </a:p>
          <a:p>
            <a:pPr lvl="2">
              <a:lnSpc>
                <a:spcPct val="100000"/>
              </a:lnSpc>
            </a:pPr>
            <a:r>
              <a:rPr lang="en-US" b="0" i="0" u="none" strike="noStrike" baseline="0">
                <a:solidFill>
                  <a:srgbClr val="000000"/>
                </a:solidFill>
                <a:latin typeface="Times New Roman" panose="02020603050405020304" pitchFamily="18" charset="0"/>
                <a:cs typeface="Times New Roman" panose="02020603050405020304" pitchFamily="18" charset="0"/>
              </a:rPr>
              <a:t>(</a:t>
            </a:r>
            <a:r>
              <a:rPr lang="en-US" b="0" i="0" u="none" strike="noStrike" baseline="0" err="1">
                <a:solidFill>
                  <a:srgbClr val="000000"/>
                </a:solidFill>
                <a:latin typeface="Times New Roman" panose="02020603050405020304" pitchFamily="18" charset="0"/>
                <a:cs typeface="Times New Roman" panose="02020603050405020304" pitchFamily="18" charset="0"/>
              </a:rPr>
              <a:t>i</a:t>
            </a:r>
            <a:r>
              <a:rPr lang="en-US" b="0" i="0" u="none" strike="noStrike" baseline="0">
                <a:solidFill>
                  <a:srgbClr val="000000"/>
                </a:solidFill>
                <a:latin typeface="Times New Roman" panose="02020603050405020304" pitchFamily="18" charset="0"/>
                <a:cs typeface="Times New Roman" panose="02020603050405020304" pitchFamily="18" charset="0"/>
              </a:rPr>
              <a:t>) All electric utility system impacts affected by the resources in each portfolio </a:t>
            </a:r>
          </a:p>
          <a:p>
            <a:pPr lvl="2">
              <a:lnSpc>
                <a:spcPct val="100000"/>
              </a:lnSpc>
            </a:pPr>
            <a:r>
              <a:rPr lang="en-US" b="0" i="0" u="none" strike="noStrike" baseline="0">
                <a:solidFill>
                  <a:srgbClr val="000000"/>
                </a:solidFill>
                <a:latin typeface="Times New Roman" panose="02020603050405020304" pitchFamily="18" charset="0"/>
                <a:cs typeface="Times New Roman" panose="02020603050405020304" pitchFamily="18" charset="0"/>
              </a:rPr>
              <a:t>(ii) All gas utility system impacts affected by the resources in each portfolio </a:t>
            </a:r>
          </a:p>
          <a:p>
            <a:pPr lvl="2">
              <a:lnSpc>
                <a:spcPct val="100000"/>
              </a:lnSpc>
            </a:pPr>
            <a:r>
              <a:rPr lang="en-US" b="0" i="0" u="none" strike="noStrike" baseline="0">
                <a:solidFill>
                  <a:srgbClr val="000000"/>
                </a:solidFill>
                <a:latin typeface="Times New Roman" panose="02020603050405020304" pitchFamily="18" charset="0"/>
                <a:cs typeface="Times New Roman" panose="02020603050405020304" pitchFamily="18" charset="0"/>
              </a:rPr>
              <a:t>(iii) Utility system impacts shall account for, at a minimum, market volatility risk, resource uncertainties, resource dispatchability, resource effect on system operation, and the risks imposed on the utility and its ratepayers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(b) Greenhouse gas emissions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(c) Environmental impacts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(d) Health and safety concerns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(e) Reliability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(f) Resiliency impacts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(g) Security of supply </a:t>
            </a:r>
          </a:p>
          <a:p>
            <a:pPr lvl="1">
              <a:lnSpc>
                <a:spcPct val="100000"/>
              </a:lnSpc>
            </a:pPr>
            <a:r>
              <a:rPr lang="en-US" sz="2000" b="0" i="0" u="none" strike="noStrike" baseline="0">
                <a:solidFill>
                  <a:srgbClr val="000000"/>
                </a:solidFill>
                <a:latin typeface="Times New Roman" panose="02020603050405020304" pitchFamily="18" charset="0"/>
                <a:cs typeface="Times New Roman" panose="02020603050405020304" pitchFamily="18" charset="0"/>
              </a:rPr>
              <a:t>(h) Economic development </a:t>
            </a:r>
            <a:endParaRPr lang="en-US" b="1" i="1">
              <a:solidFill>
                <a:srgbClr val="000000"/>
              </a:solidFill>
              <a:latin typeface="Times New Roman" panose="02020603050405020304" pitchFamily="18" charset="0"/>
            </a:endParaRPr>
          </a:p>
          <a:p>
            <a:pPr lvl="1">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a:t>
            </a:r>
            <a:r>
              <a:rPr lang="en-US" sz="1800" b="0" i="0" u="none" strike="noStrike" baseline="0" err="1">
                <a:solidFill>
                  <a:srgbClr val="000000"/>
                </a:solidFill>
                <a:latin typeface="Times New Roman" panose="02020603050405020304" pitchFamily="18" charset="0"/>
                <a:cs typeface="Times New Roman" panose="02020603050405020304" pitchFamily="18" charset="0"/>
              </a:rPr>
              <a:t>i</a:t>
            </a:r>
            <a:r>
              <a:rPr lang="en-US" sz="1800" b="0" i="0" u="none" strike="noStrike" baseline="0">
                <a:solidFill>
                  <a:srgbClr val="000000"/>
                </a:solidFill>
                <a:latin typeface="Times New Roman" panose="02020603050405020304" pitchFamily="18" charset="0"/>
                <a:cs typeface="Times New Roman" panose="02020603050405020304" pitchFamily="18" charset="0"/>
              </a:rPr>
              <a:t>) Rate impacts.</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a:t>
            </a:r>
            <a:r>
              <a:rPr lang="en-US" sz="1800" b="0" i="0" u="none" strike="noStrike" baseline="0" err="1">
                <a:solidFill>
                  <a:srgbClr val="000000"/>
                </a:solidFill>
                <a:latin typeface="Times New Roman" panose="02020603050405020304" pitchFamily="18" charset="0"/>
                <a:cs typeface="Times New Roman" panose="02020603050405020304" pitchFamily="18" charset="0"/>
              </a:rPr>
              <a:t>i</a:t>
            </a:r>
            <a:r>
              <a:rPr lang="en-US" sz="1800" b="0" i="0" u="none" strike="noStrike" baseline="0">
                <a:solidFill>
                  <a:srgbClr val="000000"/>
                </a:solidFill>
                <a:latin typeface="Times New Roman" panose="02020603050405020304" pitchFamily="18" charset="0"/>
                <a:cs typeface="Times New Roman" panose="02020603050405020304" pitchFamily="18" charset="0"/>
              </a:rPr>
              <a:t>) Forecasted rates shall be estimated separately for the electric utility and the gas utility. </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(ii) Forecasted rates shall be estimated for all customers on average for each ISP portfolio. </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(iii) Forecasted rates shall be estimated for each year in the study period by dividing the revenue requirements by the utility retail sales. </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(iv) Rate impacts will be determined by comparing the forecasted rates for each portfolio to the forecasted rates of a reference portfolio. </a:t>
            </a:r>
          </a:p>
          <a:p>
            <a:pPr lvl="1">
              <a:lnSpc>
                <a:spcPct val="100000"/>
              </a:lnSpc>
            </a:pPr>
            <a:r>
              <a:rPr lang="en-US" sz="1800">
                <a:solidFill>
                  <a:srgbClr val="000000"/>
                </a:solidFill>
                <a:latin typeface="Times New Roman" panose="02020603050405020304" pitchFamily="18" charset="0"/>
                <a:cs typeface="Times New Roman" panose="02020603050405020304" pitchFamily="18" charset="0"/>
              </a:rPr>
              <a:t>(j) Bill impacts.</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a:t>
            </a:r>
            <a:r>
              <a:rPr lang="en-US" sz="1800" b="0" i="0" u="none" strike="noStrike" baseline="0" err="1">
                <a:solidFill>
                  <a:srgbClr val="000000"/>
                </a:solidFill>
                <a:latin typeface="Times New Roman" panose="02020603050405020304" pitchFamily="18" charset="0"/>
                <a:cs typeface="Times New Roman" panose="02020603050405020304" pitchFamily="18" charset="0"/>
              </a:rPr>
              <a:t>i</a:t>
            </a:r>
            <a:r>
              <a:rPr lang="en-US" sz="1800" b="0" i="0" u="none" strike="noStrike" baseline="0">
                <a:solidFill>
                  <a:srgbClr val="000000"/>
                </a:solidFill>
                <a:latin typeface="Times New Roman" panose="02020603050405020304" pitchFamily="18" charset="0"/>
                <a:cs typeface="Times New Roman" panose="02020603050405020304" pitchFamily="18" charset="0"/>
              </a:rPr>
              <a:t>) </a:t>
            </a:r>
            <a:r>
              <a:rPr lang="en-US" sz="1800">
                <a:solidFill>
                  <a:srgbClr val="000000"/>
                </a:solidFill>
                <a:latin typeface="Times New Roman" panose="02020603050405020304" pitchFamily="18" charset="0"/>
                <a:cs typeface="Times New Roman" panose="02020603050405020304" pitchFamily="18" charset="0"/>
              </a:rPr>
              <a:t>Bill impacts shall be estimated separately for the electric utility and the gas utility. </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(ii) </a:t>
            </a:r>
            <a:r>
              <a:rPr lang="en-US" sz="1800">
                <a:solidFill>
                  <a:srgbClr val="000000"/>
                </a:solidFill>
                <a:latin typeface="Times New Roman" panose="02020603050405020304" pitchFamily="18" charset="0"/>
                <a:cs typeface="Times New Roman" panose="02020603050405020304" pitchFamily="18" charset="0"/>
              </a:rPr>
              <a:t>Bill impacts shall be estimated for all customers on average for each utility portfolio. </a:t>
            </a:r>
          </a:p>
          <a:p>
            <a:pPr lvl="2">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(iii) </a:t>
            </a:r>
            <a:r>
              <a:rPr lang="en-US" sz="1800">
                <a:solidFill>
                  <a:srgbClr val="000000"/>
                </a:solidFill>
                <a:latin typeface="Times New Roman" panose="02020603050405020304" pitchFamily="18" charset="0"/>
                <a:cs typeface="Times New Roman" panose="02020603050405020304" pitchFamily="18" charset="0"/>
              </a:rPr>
              <a:t>Bill impacts will be represented by comparing the present value of revenue requirements for each year of each portfolio to the present value of revenue requirements of a reference scenario. </a:t>
            </a:r>
          </a:p>
          <a:p>
            <a:pPr lvl="1">
              <a:lnSpc>
                <a:spcPct val="100000"/>
              </a:lnSpc>
            </a:pPr>
            <a:r>
              <a:rPr lang="en-US" sz="1800" b="0" i="0" u="none" strike="noStrike" baseline="0">
                <a:solidFill>
                  <a:srgbClr val="000000"/>
                </a:solidFill>
                <a:latin typeface="Times New Roman" panose="02020603050405020304" pitchFamily="18" charset="0"/>
                <a:cs typeface="Times New Roman" panose="02020603050405020304" pitchFamily="18" charset="0"/>
              </a:rPr>
              <a:t>(</a:t>
            </a:r>
            <a:r>
              <a:rPr lang="en-US" sz="1800">
                <a:solidFill>
                  <a:srgbClr val="000000"/>
                </a:solidFill>
                <a:latin typeface="Times New Roman" panose="02020603050405020304" pitchFamily="18" charset="0"/>
                <a:cs typeface="Times New Roman" panose="02020603050405020304" pitchFamily="18" charset="0"/>
              </a:rPr>
              <a:t>k</a:t>
            </a:r>
            <a:r>
              <a:rPr lang="en-US" sz="1800" b="0" i="0" u="none" strike="noStrike" baseline="0">
                <a:solidFill>
                  <a:srgbClr val="000000"/>
                </a:solidFill>
                <a:latin typeface="Times New Roman" panose="02020603050405020304" pitchFamily="18" charset="0"/>
                <a:cs typeface="Times New Roman" panose="02020603050405020304" pitchFamily="18" charset="0"/>
              </a:rPr>
              <a:t>) </a:t>
            </a:r>
            <a:r>
              <a:rPr lang="en-US" sz="1800">
                <a:solidFill>
                  <a:srgbClr val="000000"/>
                </a:solidFill>
                <a:latin typeface="Times New Roman" panose="02020603050405020304" pitchFamily="18" charset="0"/>
                <a:cs typeface="Times New Roman" panose="02020603050405020304" pitchFamily="18" charset="0"/>
              </a:rPr>
              <a:t>Equity impacts as required in WAC 480-95-030(12)(j) and WAC 480-95-030(13)(d). </a:t>
            </a:r>
          </a:p>
          <a:p>
            <a:pPr lvl="1">
              <a:lnSpc>
                <a:spcPct val="100000"/>
              </a:lnSpc>
            </a:pPr>
            <a:r>
              <a:rPr lang="en-US" sz="1800">
                <a:solidFill>
                  <a:srgbClr val="000000"/>
                </a:solidFill>
                <a:latin typeface="Times New Roman" panose="02020603050405020304" pitchFamily="18" charset="0"/>
                <a:cs typeface="Times New Roman" panose="02020603050405020304" pitchFamily="18" charset="0"/>
              </a:rPr>
              <a:t>(l) Other fuels</a:t>
            </a:r>
          </a:p>
          <a:p>
            <a:pPr lvl="2">
              <a:lnSpc>
                <a:spcPct val="100000"/>
              </a:lnSpc>
            </a:pPr>
            <a:r>
              <a:rPr lang="en-US" sz="1800">
                <a:solidFill>
                  <a:srgbClr val="000000"/>
                </a:solidFill>
                <a:latin typeface="Times New Roman" panose="02020603050405020304" pitchFamily="18" charset="0"/>
                <a:cs typeface="Times New Roman" panose="02020603050405020304" pitchFamily="18" charset="0"/>
              </a:rPr>
              <a:t>(</a:t>
            </a:r>
            <a:r>
              <a:rPr lang="en-US" sz="1800" err="1">
                <a:solidFill>
                  <a:srgbClr val="000000"/>
                </a:solidFill>
                <a:latin typeface="Times New Roman" panose="02020603050405020304" pitchFamily="18" charset="0"/>
                <a:cs typeface="Times New Roman" panose="02020603050405020304" pitchFamily="18" charset="0"/>
              </a:rPr>
              <a:t>i</a:t>
            </a:r>
            <a:r>
              <a:rPr lang="en-US" sz="1800">
                <a:solidFill>
                  <a:srgbClr val="000000"/>
                </a:solidFill>
                <a:latin typeface="Times New Roman" panose="02020603050405020304" pitchFamily="18" charset="0"/>
                <a:cs typeface="Times New Roman" panose="02020603050405020304" pitchFamily="18" charset="0"/>
              </a:rPr>
              <a:t>) Other fuels shall include all fuels not sold by large combination utilities including, but not limited to, propane, wood, gasoline, and diesel. </a:t>
            </a:r>
          </a:p>
          <a:p>
            <a:pPr marL="0" indent="0" algn="l">
              <a:buNone/>
            </a:pPr>
            <a:endParaRPr lang="en-US" b="1" i="1">
              <a:solidFill>
                <a:srgbClr val="000000"/>
              </a:solidFill>
              <a:latin typeface="Times New Roman" panose="02020603050405020304" pitchFamily="18" charset="0"/>
            </a:endParaRPr>
          </a:p>
          <a:p>
            <a:pPr algn="l"/>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19</a:t>
            </a:fld>
            <a:endParaRPr lang="en-US"/>
          </a:p>
        </p:txBody>
      </p:sp>
    </p:spTree>
    <p:extLst>
      <p:ext uri="{BB962C8B-B14F-4D97-AF65-F5344CB8AC3E}">
        <p14:creationId xmlns:p14="http://schemas.microsoft.com/office/powerpoint/2010/main" val="2397202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baseline="0">
                <a:solidFill>
                  <a:srgbClr val="000000"/>
                </a:solidFill>
                <a:latin typeface="Times New Roman" panose="02020603050405020304" pitchFamily="18" charset="0"/>
              </a:rPr>
              <a:t>For example: Should the draft cost test rules provide more guidance on the applicability of the cost test, including, but not limited to, how the cost test shall be applied consistently in the development of a lowest reasonable cost portfolio? </a:t>
            </a:r>
          </a:p>
          <a:p>
            <a:r>
              <a:rPr lang="en-US" sz="2800" b="0" i="0" u="none" strike="noStrike" baseline="0">
                <a:solidFill>
                  <a:srgbClr val="000000"/>
                </a:solidFill>
                <a:latin typeface="Times New Roman" panose="02020603050405020304" pitchFamily="18" charset="0"/>
              </a:rPr>
              <a:t>Should the draft cost test rules provide more guidance on the costs and benefits to include in the cost test? </a:t>
            </a:r>
          </a:p>
          <a:p>
            <a:r>
              <a:rPr lang="en-US" sz="2800" b="0" i="0" u="none" strike="noStrike" baseline="0">
                <a:solidFill>
                  <a:srgbClr val="000000"/>
                </a:solidFill>
                <a:latin typeface="Times New Roman" panose="02020603050405020304" pitchFamily="18" charset="0"/>
              </a:rPr>
              <a:t>Please identify what additional guidance might be useful for large combination utilities to receive from:</a:t>
            </a:r>
          </a:p>
          <a:p>
            <a:pPr lvl="1"/>
            <a:r>
              <a:rPr lang="en-US" b="0" i="0" u="none" strike="noStrike" baseline="0">
                <a:solidFill>
                  <a:srgbClr val="000000"/>
                </a:solidFill>
                <a:latin typeface="Times New Roman" panose="02020603050405020304" pitchFamily="18" charset="0"/>
              </a:rPr>
              <a:t>A technical advisory group, </a:t>
            </a:r>
          </a:p>
          <a:p>
            <a:pPr lvl="1"/>
            <a:r>
              <a:rPr lang="en-US" b="0" i="0" u="none" strike="noStrike" baseline="0">
                <a:solidFill>
                  <a:srgbClr val="000000"/>
                </a:solidFill>
                <a:latin typeface="Times New Roman" panose="02020603050405020304" pitchFamily="18" charset="0"/>
              </a:rPr>
              <a:t>An equity advisory group, </a:t>
            </a:r>
          </a:p>
          <a:p>
            <a:pPr lvl="1"/>
            <a:r>
              <a:rPr lang="en-US" b="0" i="0" u="none" strike="noStrike" baseline="0">
                <a:solidFill>
                  <a:srgbClr val="000000"/>
                </a:solidFill>
                <a:latin typeface="Times New Roman" panose="02020603050405020304" pitchFamily="18" charset="0"/>
              </a:rPr>
              <a:t>The public, </a:t>
            </a:r>
          </a:p>
          <a:p>
            <a:pPr lvl="1"/>
            <a:r>
              <a:rPr lang="en-US" b="0" i="0" u="none" strike="noStrike" baseline="0">
                <a:solidFill>
                  <a:srgbClr val="000000"/>
                </a:solidFill>
                <a:latin typeface="Times New Roman" panose="02020603050405020304" pitchFamily="18" charset="0"/>
              </a:rPr>
              <a:t>The Commission in a subsequent ISP order, </a:t>
            </a:r>
          </a:p>
          <a:p>
            <a:pPr lvl="1"/>
            <a:r>
              <a:rPr lang="en-US" b="0" i="0" u="none" strike="noStrike" baseline="0">
                <a:solidFill>
                  <a:srgbClr val="000000"/>
                </a:solidFill>
                <a:latin typeface="Times New Roman" panose="02020603050405020304" pitchFamily="18" charset="0"/>
              </a:rPr>
              <a:t>Other sources. </a:t>
            </a:r>
          </a:p>
        </p:txBody>
      </p:sp>
      <p:sp>
        <p:nvSpPr>
          <p:cNvPr id="4" name="Slide Number Placeholder 3"/>
          <p:cNvSpPr>
            <a:spLocks noGrp="1"/>
          </p:cNvSpPr>
          <p:nvPr>
            <p:ph type="sldNum" sz="quarter" idx="5"/>
          </p:nvPr>
        </p:nvSpPr>
        <p:spPr/>
        <p:txBody>
          <a:bodyPr/>
          <a:lstStyle/>
          <a:p>
            <a:fld id="{D91BAC8B-C1CF-41C4-8EC5-6D7CA4953442}" type="slidenum">
              <a:rPr lang="en-US" smtClean="0"/>
              <a:t>20</a:t>
            </a:fld>
            <a:endParaRPr lang="en-US"/>
          </a:p>
        </p:txBody>
      </p:sp>
    </p:spTree>
    <p:extLst>
      <p:ext uri="{BB962C8B-B14F-4D97-AF65-F5344CB8AC3E}">
        <p14:creationId xmlns:p14="http://schemas.microsoft.com/office/powerpoint/2010/main" val="338284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23</a:t>
            </a:fld>
            <a:endParaRPr lang="en-US"/>
          </a:p>
        </p:txBody>
      </p:sp>
    </p:spTree>
    <p:extLst>
      <p:ext uri="{BB962C8B-B14F-4D97-AF65-F5344CB8AC3E}">
        <p14:creationId xmlns:p14="http://schemas.microsoft.com/office/powerpoint/2010/main" val="216109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broad agenda with a lot of time, if you want to add anything to be added to discussion today, please put it in chat</a:t>
            </a:r>
          </a:p>
        </p:txBody>
      </p:sp>
      <p:sp>
        <p:nvSpPr>
          <p:cNvPr id="4" name="Slide Number Placeholder 3"/>
          <p:cNvSpPr>
            <a:spLocks noGrp="1"/>
          </p:cNvSpPr>
          <p:nvPr>
            <p:ph type="sldNum" sz="quarter" idx="5"/>
          </p:nvPr>
        </p:nvSpPr>
        <p:spPr/>
        <p:txBody>
          <a:bodyPr/>
          <a:lstStyle/>
          <a:p>
            <a:fld id="{6DB41DD9-171D-4D72-BDE6-1207F23AC2DC}" type="slidenum">
              <a:rPr lang="en-US" smtClean="0"/>
              <a:t>3</a:t>
            </a:fld>
            <a:endParaRPr lang="en-US"/>
          </a:p>
        </p:txBody>
      </p:sp>
    </p:spTree>
    <p:extLst>
      <p:ext uri="{BB962C8B-B14F-4D97-AF65-F5344CB8AC3E}">
        <p14:creationId xmlns:p14="http://schemas.microsoft.com/office/powerpoint/2010/main" val="217492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6</a:t>
            </a:fld>
            <a:endParaRPr lang="en-US"/>
          </a:p>
        </p:txBody>
      </p:sp>
    </p:spTree>
    <p:extLst>
      <p:ext uri="{BB962C8B-B14F-4D97-AF65-F5344CB8AC3E}">
        <p14:creationId xmlns:p14="http://schemas.microsoft.com/office/powerpoint/2010/main" val="159769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Section RCW 80.86.020(10) requires:</a:t>
            </a:r>
          </a:p>
          <a:p>
            <a:r>
              <a:rPr lang="en-US"/>
              <a:t>The commission shall establish by rule a </a:t>
            </a:r>
            <a:r>
              <a:rPr lang="en-US" b="1"/>
              <a:t>cost test </a:t>
            </a:r>
            <a:r>
              <a:rPr lang="en-US"/>
              <a:t>for </a:t>
            </a:r>
          </a:p>
          <a:p>
            <a:pPr lvl="1"/>
            <a:r>
              <a:rPr lang="en-US" b="1"/>
              <a:t>emissions reduction measures </a:t>
            </a:r>
            <a:r>
              <a:rPr lang="en-US"/>
              <a:t>achieved by large combination utilities </a:t>
            </a:r>
          </a:p>
          <a:p>
            <a:pPr lvl="1"/>
            <a:r>
              <a:rPr lang="en-US"/>
              <a:t>to comply with </a:t>
            </a:r>
            <a:r>
              <a:rPr lang="en-US" b="1"/>
              <a:t>state clean energy and climate policies</a:t>
            </a:r>
          </a:p>
          <a:p>
            <a:pPr lvl="1"/>
            <a:r>
              <a:rPr lang="en-US"/>
              <a:t>...for the purpose of determining the </a:t>
            </a:r>
            <a:r>
              <a:rPr lang="en-US" b="1"/>
              <a:t>lowest reasonable cost </a:t>
            </a:r>
            <a:r>
              <a:rPr lang="en-US"/>
              <a:t>of decarbonization and electrification measures in integrated system plans, </a:t>
            </a:r>
            <a:r>
              <a:rPr lang="en-US" b="1"/>
              <a:t>at the portfolio level</a:t>
            </a:r>
            <a:r>
              <a:rPr lang="en-US"/>
              <a:t>, and</a:t>
            </a:r>
          </a:p>
          <a:p>
            <a:pPr lvl="1"/>
            <a:r>
              <a:rPr lang="en-US"/>
              <a:t>for any other purpose determined by the commission by rule. </a:t>
            </a:r>
          </a:p>
          <a:p>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7</a:t>
            </a:fld>
            <a:endParaRPr lang="en-US"/>
          </a:p>
        </p:txBody>
      </p:sp>
    </p:spTree>
    <p:extLst>
      <p:ext uri="{BB962C8B-B14F-4D97-AF65-F5344CB8AC3E}">
        <p14:creationId xmlns:p14="http://schemas.microsoft.com/office/powerpoint/2010/main" val="356013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RCW 80.86. 020 (10) The commission shall establish by rule a cost test for emissions reduction measures achieved by large combination utilities to comply with state clean energy and climate policies. The cost test must be used by large combination utilities under this chapter for the purpose of determining the lowest reasonable cost of decarbonization and low-income electrification measures in integrated system plans, at the portfolio level, and for any other purpose determined by the commission by rule.</a:t>
            </a:r>
          </a:p>
        </p:txBody>
      </p:sp>
      <p:sp>
        <p:nvSpPr>
          <p:cNvPr id="4" name="Slide Number Placeholder 3"/>
          <p:cNvSpPr>
            <a:spLocks noGrp="1"/>
          </p:cNvSpPr>
          <p:nvPr>
            <p:ph type="sldNum" sz="quarter" idx="5"/>
          </p:nvPr>
        </p:nvSpPr>
        <p:spPr/>
        <p:txBody>
          <a:bodyPr/>
          <a:lstStyle/>
          <a:p>
            <a:fld id="{D91BAC8B-C1CF-41C4-8EC5-6D7CA4953442}" type="slidenum">
              <a:rPr lang="en-US" smtClean="0"/>
              <a:t>9</a:t>
            </a:fld>
            <a:endParaRPr lang="en-US"/>
          </a:p>
        </p:txBody>
      </p:sp>
    </p:spTree>
    <p:extLst>
      <p:ext uri="{BB962C8B-B14F-4D97-AF65-F5344CB8AC3E}">
        <p14:creationId xmlns:p14="http://schemas.microsoft.com/office/powerpoint/2010/main" val="75353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Open Sans" panose="020B0606030504020204" pitchFamily="34" charset="0"/>
              </a:rPr>
              <a:t>RCW 80.86. 020 (11) In determining whether to approve the integrated system plan, reject the integrated system plan, or approve the integrated system plan with conditions, the commission must evaluate whether the plan is in the public interest, and includes the following:</a:t>
            </a:r>
            <a:endParaRPr lang="en-US"/>
          </a:p>
          <a:p>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10</a:t>
            </a:fld>
            <a:endParaRPr lang="en-US"/>
          </a:p>
        </p:txBody>
      </p:sp>
    </p:spTree>
    <p:extLst>
      <p:ext uri="{BB962C8B-B14F-4D97-AF65-F5344CB8AC3E}">
        <p14:creationId xmlns:p14="http://schemas.microsoft.com/office/powerpoint/2010/main" val="428505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F6EC-4DD5-F379-3E49-08D49206B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E3D98-4CBC-9B9A-0D21-D809F134E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C6C3C-96DC-7A9F-2A76-67010E254B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Open Sans" panose="020B0606030504020204" pitchFamily="34" charset="0"/>
              </a:rPr>
              <a:t>RCW 80.86. 020 (11) In determining whether to approve the integrated system plan, reject the integrated system plan, or approve the integrated system plan with conditions, the commission must evaluate whether the plan is in the public interest, and includes the following: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Part of electrification was removed: </a:t>
            </a:r>
            <a:r>
              <a:rPr lang="en-US" b="0" i="0"/>
              <a:t>(iii) Would achieve cost-effective electrification of end uses as required by subsection (4)(h) of this section;</a:t>
            </a:r>
            <a:endParaRPr lang="en-US"/>
          </a:p>
        </p:txBody>
      </p:sp>
      <p:sp>
        <p:nvSpPr>
          <p:cNvPr id="4" name="Slide Number Placeholder 3">
            <a:extLst>
              <a:ext uri="{FF2B5EF4-FFF2-40B4-BE49-F238E27FC236}">
                <a16:creationId xmlns:a16="http://schemas.microsoft.com/office/drawing/2014/main" id="{86FE0022-5A91-71CD-F0D4-AB484DBA36A1}"/>
              </a:ext>
            </a:extLst>
          </p:cNvPr>
          <p:cNvSpPr>
            <a:spLocks noGrp="1"/>
          </p:cNvSpPr>
          <p:nvPr>
            <p:ph type="sldNum" sz="quarter" idx="5"/>
          </p:nvPr>
        </p:nvSpPr>
        <p:spPr/>
        <p:txBody>
          <a:bodyPr/>
          <a:lstStyle/>
          <a:p>
            <a:fld id="{D91BAC8B-C1CF-41C4-8EC5-6D7CA4953442}" type="slidenum">
              <a:rPr lang="en-US" smtClean="0"/>
              <a:t>11</a:t>
            </a:fld>
            <a:endParaRPr lang="en-US"/>
          </a:p>
        </p:txBody>
      </p:sp>
    </p:spTree>
    <p:extLst>
      <p:ext uri="{BB962C8B-B14F-4D97-AF65-F5344CB8AC3E}">
        <p14:creationId xmlns:p14="http://schemas.microsoft.com/office/powerpoint/2010/main" val="2377488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D91BAC8B-C1CF-41C4-8EC5-6D7CA4953442}" type="slidenum">
              <a:rPr lang="en-US" smtClean="0"/>
              <a:t>12</a:t>
            </a:fld>
            <a:endParaRPr lang="en-US"/>
          </a:p>
        </p:txBody>
      </p:sp>
    </p:spTree>
    <p:extLst>
      <p:ext uri="{BB962C8B-B14F-4D97-AF65-F5344CB8AC3E}">
        <p14:creationId xmlns:p14="http://schemas.microsoft.com/office/powerpoint/2010/main" val="4654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reminder this is what we talked about last time</a:t>
            </a:r>
          </a:p>
        </p:txBody>
      </p:sp>
      <p:sp>
        <p:nvSpPr>
          <p:cNvPr id="4" name="Slide Number Placeholder 3"/>
          <p:cNvSpPr>
            <a:spLocks noGrp="1"/>
          </p:cNvSpPr>
          <p:nvPr>
            <p:ph type="sldNum" sz="quarter" idx="5"/>
          </p:nvPr>
        </p:nvSpPr>
        <p:spPr/>
        <p:txBody>
          <a:bodyPr/>
          <a:lstStyle/>
          <a:p>
            <a:fld id="{D91BAC8B-C1CF-41C4-8EC5-6D7CA4953442}" type="slidenum">
              <a:rPr lang="en-US" smtClean="0"/>
              <a:t>13</a:t>
            </a:fld>
            <a:endParaRPr lang="en-US"/>
          </a:p>
        </p:txBody>
      </p:sp>
    </p:spTree>
    <p:extLst>
      <p:ext uri="{BB962C8B-B14F-4D97-AF65-F5344CB8AC3E}">
        <p14:creationId xmlns:p14="http://schemas.microsoft.com/office/powerpoint/2010/main" val="820303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 Title</a:t>
            </a:r>
          </a:p>
          <a:p>
            <a:r>
              <a:rPr lang="en-US"/>
              <a:t>Date</a:t>
            </a:r>
          </a:p>
        </p:txBody>
      </p:sp>
      <p:sp>
        <p:nvSpPr>
          <p:cNvPr id="4" name="Date Placeholder 3"/>
          <p:cNvSpPr>
            <a:spLocks noGrp="1"/>
          </p:cNvSpPr>
          <p:nvPr>
            <p:ph type="dt" sz="half" idx="10"/>
          </p:nvPr>
        </p:nvSpPr>
        <p:spPr/>
        <p:txBody>
          <a:bodyPr/>
          <a:lstStyle/>
          <a:p>
            <a:fld id="{5151A739-34FF-4324-A8B5-A09AC28BBE5E}" type="datetime1">
              <a:rPr lang="en-US" smtClean="0"/>
              <a:t>1/8/2025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30335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89787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508522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46077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6"/>
            <a:ext cx="10515600" cy="464023"/>
          </a:xfrm>
        </p:spPr>
        <p:txBody>
          <a:bodyPr>
            <a:normAutofit/>
          </a:bodyPr>
          <a:lstStyle>
            <a:lvl1pPr>
              <a:defRPr sz="2800" b="1"/>
            </a:lvl1pPr>
          </a:lstStyle>
          <a:p>
            <a:r>
              <a:rPr lang="en-US"/>
              <a:t>Click to edit Master title style</a:t>
            </a:r>
          </a:p>
        </p:txBody>
      </p:sp>
      <p:sp>
        <p:nvSpPr>
          <p:cNvPr id="3" name="Content Placeholder 2"/>
          <p:cNvSpPr>
            <a:spLocks noGrp="1"/>
          </p:cNvSpPr>
          <p:nvPr>
            <p:ph idx="1"/>
          </p:nvPr>
        </p:nvSpPr>
        <p:spPr>
          <a:xfrm>
            <a:off x="838200" y="1367481"/>
            <a:ext cx="10515600" cy="4809483"/>
          </a:xfrm>
        </p:spPr>
        <p:txBody>
          <a:bodyPr/>
          <a:lstStyle>
            <a:lvl1pPr marL="0" indent="0">
              <a:lnSpc>
                <a:spcPct val="100000"/>
              </a:lnSpc>
              <a:spcBef>
                <a:spcPts val="1200"/>
              </a:spcBef>
              <a:spcAft>
                <a:spcPts val="600"/>
              </a:spcAft>
              <a:buClr>
                <a:schemeClr val="accent1">
                  <a:lumMod val="75000"/>
                </a:schemeClr>
              </a:buClr>
              <a:buSzPct val="70000"/>
              <a:buFont typeface="Arial" panose="020B0604020202020204" pitchFamily="34" charset="0"/>
              <a:buNone/>
              <a:defRPr sz="2200"/>
            </a:lvl1pPr>
            <a:lvl2pPr marL="742950" indent="-171450">
              <a:lnSpc>
                <a:spcPct val="100000"/>
              </a:lnSpc>
              <a:spcBef>
                <a:spcPts val="300"/>
              </a:spcBef>
              <a:spcAft>
                <a:spcPts val="400"/>
              </a:spcAft>
              <a:buClr>
                <a:schemeClr val="accent1">
                  <a:lumMod val="75000"/>
                </a:schemeClr>
              </a:buClr>
              <a:buSzPct val="80000"/>
              <a:buFont typeface="Wingdings" panose="05000000000000000000" pitchFamily="2" charset="2"/>
              <a:buChar char="§"/>
              <a:defRPr/>
            </a:lvl2pPr>
            <a:lvl3pPr marL="1085850" indent="-171450">
              <a:lnSpc>
                <a:spcPct val="100000"/>
              </a:lnSpc>
              <a:spcBef>
                <a:spcPts val="300"/>
              </a:spcBef>
              <a:spcAft>
                <a:spcPts val="400"/>
              </a:spcAft>
              <a:buClr>
                <a:schemeClr val="accent1">
                  <a:lumMod val="75000"/>
                </a:schemeClr>
              </a:buClr>
              <a:defRPr/>
            </a:lvl3pPr>
            <a:lvl4pPr marL="1371600" indent="-171450">
              <a:spcAft>
                <a:spcPts val="400"/>
              </a:spcAft>
              <a:buClr>
                <a:schemeClr val="accent1">
                  <a:lumMod val="75000"/>
                </a:schemeClr>
              </a:buClr>
              <a:defRPr/>
            </a:lvl4pPr>
            <a:lvl5pPr marL="1771650" indent="-171450">
              <a:spcAft>
                <a:spcPts val="400"/>
              </a:spcAft>
              <a:buClr>
                <a:schemeClr val="accent1">
                  <a:lumMod val="7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FEA2593-C51F-0AF8-5802-DB199E43EF6E}"/>
              </a:ext>
            </a:extLst>
          </p:cNvPr>
          <p:cNvSpPr>
            <a:spLocks noGrp="1"/>
          </p:cNvSpPr>
          <p:nvPr>
            <p:ph type="sldNum" sz="quarter" idx="12"/>
          </p:nvPr>
        </p:nvSpPr>
        <p:spPr>
          <a:xfrm>
            <a:off x="8610600" y="6356352"/>
            <a:ext cx="2743200" cy="365125"/>
          </a:xfrm>
        </p:spPr>
        <p:txBody>
          <a:bodyPr/>
          <a:lstStyle>
            <a:lvl1pPr>
              <a:defRPr sz="1000" b="1"/>
            </a:lvl1pPr>
          </a:lstStyle>
          <a:p>
            <a:r>
              <a:rPr lang="en-US"/>
              <a:t>Slide </a:t>
            </a:r>
            <a:fld id="{49428E3E-090C-411A-A663-16FA5027569F}" type="slidenum">
              <a:rPr lang="en-US" smtClean="0"/>
              <a:pPr/>
              <a:t>‹#›</a:t>
            </a:fld>
            <a:endParaRPr lang="en-US"/>
          </a:p>
        </p:txBody>
      </p:sp>
    </p:spTree>
    <p:extLst>
      <p:ext uri="{BB962C8B-B14F-4D97-AF65-F5344CB8AC3E}">
        <p14:creationId xmlns:p14="http://schemas.microsoft.com/office/powerpoint/2010/main" val="35671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285815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1524965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6778"/>
            <a:ext cx="10515600" cy="823912"/>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2262761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320660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424406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312652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1/8/2025</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3571"/>
            <a:ext cx="1211918" cy="1209902"/>
          </a:xfrm>
          <a:prstGeom prst="rect">
            <a:avLst/>
          </a:prstGeom>
        </p:spPr>
      </p:pic>
      <p:sp>
        <p:nvSpPr>
          <p:cNvPr id="8" name="Slide Number Placeholder 6"/>
          <p:cNvSpPr>
            <a:spLocks noGrp="1"/>
          </p:cNvSpPr>
          <p:nvPr>
            <p:ph type="sldNum" sz="quarter" idx="12"/>
          </p:nvPr>
        </p:nvSpPr>
        <p:spPr>
          <a:xfrm>
            <a:off x="8610600" y="6356349"/>
            <a:ext cx="274320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015900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1848059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588453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86408"/>
            <a:ext cx="2628900" cy="52905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886408"/>
            <a:ext cx="7734300" cy="52905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28E3E-090C-411A-A663-16FA5027569F}" type="slidenum">
              <a:rPr lang="en-US" smtClean="0"/>
              <a:t>‹#›</a:t>
            </a:fld>
            <a:endParaRPr lang="en-US"/>
          </a:p>
        </p:txBody>
      </p:sp>
    </p:spTree>
    <p:extLst>
      <p:ext uri="{BB962C8B-B14F-4D97-AF65-F5344CB8AC3E}">
        <p14:creationId xmlns:p14="http://schemas.microsoft.com/office/powerpoint/2010/main" val="16338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AD01AA35-EECD-2D4C-A21A-9B803ABA5CE9}"/>
              </a:ext>
            </a:extLst>
          </p:cNvPr>
          <p:cNvSpPr>
            <a:spLocks noGrp="1"/>
          </p:cNvSpPr>
          <p:nvPr>
            <p:ph type="title"/>
          </p:nvPr>
        </p:nvSpPr>
        <p:spPr>
          <a:xfrm>
            <a:off x="609600" y="648237"/>
            <a:ext cx="10972800" cy="461665"/>
          </a:xfrm>
        </p:spPr>
        <p:txBody>
          <a:bodyPr/>
          <a:lstStyle>
            <a:lvl1pPr>
              <a:defRPr>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Content Placeholder 17">
            <a:extLst>
              <a:ext uri="{FF2B5EF4-FFF2-40B4-BE49-F238E27FC236}">
                <a16:creationId xmlns:a16="http://schemas.microsoft.com/office/drawing/2014/main" id="{F8500931-D791-7D43-B8E1-21C13FEDC634}"/>
              </a:ext>
            </a:extLst>
          </p:cNvPr>
          <p:cNvSpPr>
            <a:spLocks noGrp="1"/>
          </p:cNvSpPr>
          <p:nvPr>
            <p:ph sz="quarter" idx="10"/>
          </p:nvPr>
        </p:nvSpPr>
        <p:spPr>
          <a:xfrm>
            <a:off x="609600" y="1371600"/>
            <a:ext cx="10972800" cy="4800600"/>
          </a:xfrm>
        </p:spPr>
        <p:txBody>
          <a:bodyPr/>
          <a:lstStyle>
            <a:lvl1pPr marL="0" indent="0">
              <a:spcBef>
                <a:spcPts val="1800"/>
              </a:spcBef>
              <a:buSzPct val="100000"/>
              <a:buFont typeface="Arial" panose="020B0604020202020204" pitchFamily="34" charset="0"/>
              <a:buNone/>
              <a:defRPr sz="2200">
                <a:latin typeface="Arial" panose="020B0604020202020204" pitchFamily="34" charset="0"/>
                <a:cs typeface="Arial" panose="020B0604020202020204" pitchFamily="34" charset="0"/>
              </a:defRPr>
            </a:lvl1pPr>
            <a:lvl2pPr marL="685800" indent="-228600">
              <a:buClr>
                <a:schemeClr val="accent2"/>
              </a:buClr>
              <a:buSzPct val="100000"/>
              <a:buFont typeface="Wingdings" panose="05000000000000000000" pitchFamily="2" charset="2"/>
              <a:buChar char="§"/>
              <a:defRPr sz="2000">
                <a:latin typeface="Arial" panose="020B0604020202020204" pitchFamily="34" charset="0"/>
                <a:cs typeface="Arial" panose="020B0604020202020204" pitchFamily="34" charset="0"/>
              </a:defRPr>
            </a:lvl2pPr>
            <a:lvl3pPr marL="1025525" indent="-171450">
              <a:buSzPct val="50000"/>
              <a:buFont typeface="Wingdings" panose="05000000000000000000" pitchFamily="2" charset="2"/>
              <a:buChar char="q"/>
              <a:defRPr sz="1600">
                <a:latin typeface="Arial" panose="020B0604020202020204" pitchFamily="34" charset="0"/>
                <a:cs typeface="Arial" panose="020B0604020202020204" pitchFamily="34" charset="0"/>
              </a:defRPr>
            </a:lvl3pPr>
            <a:lvl4pPr marL="1487488" indent="-171450">
              <a:buSzPct val="90000"/>
              <a:buFont typeface="Arial" panose="020B0604020202020204" pitchFamily="34" charset="0"/>
              <a:buChar char="•"/>
              <a:defRPr sz="1600">
                <a:latin typeface="Arial" panose="020B0604020202020204" pitchFamily="34" charset="0"/>
                <a:cs typeface="Arial" panose="020B0604020202020204" pitchFamily="34" charset="0"/>
              </a:defRPr>
            </a:lvl4pPr>
            <a:lvl5pPr marL="1939925" indent="-171450">
              <a:buSzPct val="80000"/>
              <a:buFont typeface="Wingdings" panose="05000000000000000000" pitchFamily="2" charset="2"/>
              <a:buChar cha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6C5A2CD6-BADF-244D-8B93-7777341A7644}"/>
              </a:ext>
            </a:extLst>
          </p:cNvPr>
          <p:cNvSpPr>
            <a:spLocks noGrp="1"/>
          </p:cNvSpPr>
          <p:nvPr>
            <p:ph type="sldNum" sz="quarter" idx="11"/>
          </p:nvPr>
        </p:nvSpPr>
        <p:spPr/>
        <p:txBody>
          <a:bodyPr/>
          <a:lstStyle/>
          <a:p>
            <a:fld id="{A2C27F82-79FD-B244-BCFD-9B1449B95085}" type="slidenum">
              <a:rPr lang="en-US" smtClean="0"/>
              <a:pPr/>
              <a:t>‹#›</a:t>
            </a:fld>
            <a:endParaRPr lang="en-US"/>
          </a:p>
        </p:txBody>
      </p:sp>
    </p:spTree>
    <p:extLst>
      <p:ext uri="{BB962C8B-B14F-4D97-AF65-F5344CB8AC3E}">
        <p14:creationId xmlns:p14="http://schemas.microsoft.com/office/powerpoint/2010/main" val="26996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1/8/2025</a:t>
            </a:fld>
            <a:endParaRPr lang="en-US"/>
          </a:p>
        </p:txBody>
      </p:sp>
      <p:sp>
        <p:nvSpPr>
          <p:cNvPr id="5" name="Footer Placeholder 4"/>
          <p:cNvSpPr>
            <a:spLocks noGrp="1"/>
          </p:cNvSpPr>
          <p:nvPr>
            <p:ph type="ftr" sz="quarter" idx="11"/>
          </p:nvPr>
        </p:nvSpPr>
        <p:spPr/>
        <p:txBody>
          <a:bodyPr/>
          <a:lstStyle/>
          <a:p>
            <a:endParaRPr lang="en-US"/>
          </a:p>
        </p:txBody>
      </p:sp>
      <p:pic>
        <p:nvPicPr>
          <p:cNvPr id="7"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8610600" y="6356350"/>
            <a:ext cx="273685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02251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p:spPr>
        <p:txBody>
          <a:bodyPr/>
          <a:lstStyle/>
          <a:p>
            <a:fld id="{DDAE79DE-E2CD-4409-97EA-8D66D2239F8B}" type="slidenum">
              <a:rPr lang="en-US" smtClean="0"/>
              <a:t>‹#›</a:t>
            </a:fld>
            <a:endParaRPr lang="en-US"/>
          </a:p>
        </p:txBody>
      </p:sp>
      <p:pic>
        <p:nvPicPr>
          <p:cNvPr id="8"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161785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1/8/2025</a:t>
            </a:fld>
            <a:endParaRPr lang="en-US"/>
          </a:p>
        </p:txBody>
      </p:sp>
      <p:sp>
        <p:nvSpPr>
          <p:cNvPr id="8" name="Footer Placeholder 7"/>
          <p:cNvSpPr>
            <a:spLocks noGrp="1"/>
          </p:cNvSpPr>
          <p:nvPr>
            <p:ph type="ftr" sz="quarter" idx="11"/>
          </p:nvPr>
        </p:nvSpPr>
        <p:spPr/>
        <p:txBody>
          <a:bodyPr/>
          <a:lstStyle/>
          <a:p>
            <a:endParaRPr lang="en-US"/>
          </a:p>
        </p:txBody>
      </p:sp>
      <p:pic>
        <p:nvPicPr>
          <p:cNvPr id="10"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8610600" y="6356350"/>
            <a:ext cx="274320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549803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1/8/2025</a:t>
            </a:fld>
            <a:endParaRPr lang="en-US"/>
          </a:p>
        </p:txBody>
      </p:sp>
      <p:sp>
        <p:nvSpPr>
          <p:cNvPr id="4" name="Footer Placeholder 3"/>
          <p:cNvSpPr>
            <a:spLocks noGrp="1"/>
          </p:cNvSpPr>
          <p:nvPr>
            <p:ph type="ftr" sz="quarter" idx="11"/>
          </p:nvPr>
        </p:nvSpPr>
        <p:spPr/>
        <p:txBody>
          <a:bodyPr/>
          <a:lstStyle/>
          <a:p>
            <a:endParaRPr lang="en-US"/>
          </a:p>
        </p:txBody>
      </p:sp>
      <p:pic>
        <p:nvPicPr>
          <p:cNvPr id="6"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8610600" y="6359608"/>
            <a:ext cx="274320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623795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1/8/2025</a:t>
            </a:fld>
            <a:endParaRPr lang="en-US"/>
          </a:p>
        </p:txBody>
      </p:sp>
      <p:sp>
        <p:nvSpPr>
          <p:cNvPr id="3" name="Footer Placeholder 2"/>
          <p:cNvSpPr>
            <a:spLocks noGrp="1"/>
          </p:cNvSpPr>
          <p:nvPr>
            <p:ph type="ftr" sz="quarter" idx="11"/>
          </p:nvPr>
        </p:nvSpPr>
        <p:spPr/>
        <p:txBody>
          <a:bodyPr/>
          <a:lstStyle/>
          <a:p>
            <a:endParaRPr lang="en-US"/>
          </a:p>
        </p:txBody>
      </p:sp>
      <p:pic>
        <p:nvPicPr>
          <p:cNvPr id="5"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8610600" y="6356350"/>
            <a:ext cx="274320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097116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1/8/2025</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8610600" y="6356349"/>
            <a:ext cx="274320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159375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1/8/2025</a:t>
            </a:fld>
            <a:endParaRPr lang="en-US"/>
          </a:p>
        </p:txBody>
      </p:sp>
      <p:sp>
        <p:nvSpPr>
          <p:cNvPr id="6" name="Footer Placeholder 5"/>
          <p:cNvSpPr>
            <a:spLocks noGrp="1"/>
          </p:cNvSpPr>
          <p:nvPr>
            <p:ph type="ftr" sz="quarter" idx="11"/>
          </p:nvPr>
        </p:nvSpPr>
        <p:spPr/>
        <p:txBody>
          <a:bodyPr/>
          <a:lstStyle/>
          <a:p>
            <a:endParaRPr lang="en-US"/>
          </a:p>
        </p:txBody>
      </p:sp>
      <p:pic>
        <p:nvPicPr>
          <p:cNvPr id="8" name="Content Placeholder 6"/>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8610600" y="6356350"/>
            <a:ext cx="2743200" cy="365125"/>
          </a:xfrm>
        </p:spPr>
        <p:txBody>
          <a:bodyPr/>
          <a:lstStyle/>
          <a:p>
            <a:fld id="{DDAE79DE-E2CD-4409-97EA-8D66D2239F8B}" type="slidenum">
              <a:rPr lang="en-US" smtClean="0"/>
              <a:t>‹#›</a:t>
            </a:fld>
            <a:endParaRPr lang="en-US"/>
          </a:p>
        </p:txBody>
      </p:sp>
    </p:spTree>
    <p:extLst>
      <p:ext uri="{BB962C8B-B14F-4D97-AF65-F5344CB8AC3E}">
        <p14:creationId xmlns:p14="http://schemas.microsoft.com/office/powerpoint/2010/main" val="349171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a:p>
        </p:txBody>
      </p:sp>
    </p:spTree>
    <p:extLst>
      <p:ext uri="{BB962C8B-B14F-4D97-AF65-F5344CB8AC3E}">
        <p14:creationId xmlns:p14="http://schemas.microsoft.com/office/powerpoint/2010/main" val="1118404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53035"/>
            <a:ext cx="10515600" cy="93765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28E3E-090C-411A-A663-16FA5027569F}"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9701006" y="73278"/>
            <a:ext cx="2316591" cy="774456"/>
          </a:xfrm>
          <a:prstGeom prst="rect">
            <a:avLst/>
          </a:prstGeom>
        </p:spPr>
      </p:pic>
      <p:cxnSp>
        <p:nvCxnSpPr>
          <p:cNvPr id="8" name="Straight Connector 7"/>
          <p:cNvCxnSpPr>
            <a:cxnSpLocks/>
          </p:cNvCxnSpPr>
          <p:nvPr userDrawn="1"/>
        </p:nvCxnSpPr>
        <p:spPr>
          <a:xfrm>
            <a:off x="-69890" y="344001"/>
            <a:ext cx="9770897" cy="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707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90000"/>
        </a:lnSpc>
        <a:spcBef>
          <a:spcPts val="750"/>
        </a:spcBef>
        <a:buClr>
          <a:schemeClr val="accent1">
            <a:lumMod val="75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2574402" y="5307681"/>
            <a:ext cx="6858000" cy="1241822"/>
          </a:xfrm>
        </p:spPr>
        <p:txBody>
          <a:bodyPr>
            <a:normAutofit/>
          </a:bodyPr>
          <a:lstStyle/>
          <a:p>
            <a:pPr>
              <a:lnSpc>
                <a:spcPct val="100000"/>
              </a:lnSpc>
              <a:spcBef>
                <a:spcPts val="0"/>
              </a:spcBef>
            </a:pPr>
            <a:r>
              <a:rPr lang="en-US" sz="1800">
                <a:latin typeface="Aptos" panose="020B0004020202020204" pitchFamily="34" charset="0"/>
              </a:rPr>
              <a:t>Consulting Team to the WA Utilities &amp; Transportation Commission:</a:t>
            </a:r>
          </a:p>
          <a:p>
            <a:pPr>
              <a:lnSpc>
                <a:spcPct val="100000"/>
              </a:lnSpc>
              <a:spcBef>
                <a:spcPts val="0"/>
              </a:spcBef>
            </a:pPr>
            <a:r>
              <a:rPr lang="en-US" sz="1800">
                <a:latin typeface="Aptos" panose="020B0004020202020204" pitchFamily="34" charset="0"/>
              </a:rPr>
              <a:t>Tim Woolf and Courtney Lane, Synapse Energy Economics</a:t>
            </a:r>
          </a:p>
          <a:p>
            <a:pPr>
              <a:lnSpc>
                <a:spcPct val="100000"/>
              </a:lnSpc>
              <a:spcBef>
                <a:spcPts val="0"/>
              </a:spcBef>
            </a:pPr>
            <a:r>
              <a:rPr lang="en-US" sz="1800">
                <a:latin typeface="Aptos" panose="020B0004020202020204" pitchFamily="34" charset="0"/>
              </a:rPr>
              <a:t>Julie Michals, E4TheFuture</a:t>
            </a:r>
          </a:p>
          <a:p>
            <a:endParaRPr lang="en-US"/>
          </a:p>
        </p:txBody>
      </p:sp>
      <p:sp>
        <p:nvSpPr>
          <p:cNvPr id="4" name="Title 1">
            <a:extLst>
              <a:ext uri="{FF2B5EF4-FFF2-40B4-BE49-F238E27FC236}">
                <a16:creationId xmlns:a16="http://schemas.microsoft.com/office/drawing/2014/main" id="{B9A67B83-97D0-930C-8077-3E802EB36107}"/>
              </a:ext>
            </a:extLst>
          </p:cNvPr>
          <p:cNvSpPr txBox="1">
            <a:spLocks/>
          </p:cNvSpPr>
          <p:nvPr/>
        </p:nvSpPr>
        <p:spPr>
          <a:xfrm>
            <a:off x="794256" y="3431354"/>
            <a:ext cx="10209948" cy="165576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b="1">
                <a:latin typeface="Aptos" panose="020B0004020202020204" pitchFamily="34" charset="0"/>
              </a:rPr>
              <a:t>Development of Cost Test Rules to Support Implementation of Decarbonization Act</a:t>
            </a:r>
            <a:br>
              <a:rPr lang="en-US" sz="3600" b="1">
                <a:latin typeface="Aptos" panose="020B0004020202020204" pitchFamily="34" charset="0"/>
              </a:rPr>
            </a:br>
            <a:br>
              <a:rPr lang="en-US" sz="3600" b="1">
                <a:latin typeface="Aptos" panose="020B0004020202020204" pitchFamily="34" charset="0"/>
              </a:rPr>
            </a:br>
            <a:r>
              <a:rPr lang="en-US" sz="2800" b="1">
                <a:latin typeface="Aptos" panose="020B0004020202020204" pitchFamily="34" charset="0"/>
              </a:rPr>
              <a:t>Technical Conference #3</a:t>
            </a:r>
          </a:p>
          <a:p>
            <a:r>
              <a:rPr lang="en-US" sz="2800" b="1">
                <a:solidFill>
                  <a:schemeClr val="tx2"/>
                </a:solidFill>
                <a:latin typeface="Aptos" panose="020B0004020202020204" pitchFamily="34" charset="0"/>
              </a:rPr>
              <a:t>Washington UTC Docket U-240281</a:t>
            </a:r>
            <a:r>
              <a:rPr lang="en-US" sz="2800" b="1">
                <a:solidFill>
                  <a:srgbClr val="FF0000"/>
                </a:solidFill>
                <a:latin typeface="Aptos" panose="020B0004020202020204" pitchFamily="34" charset="0"/>
              </a:rPr>
              <a:t>  </a:t>
            </a:r>
          </a:p>
          <a:p>
            <a:r>
              <a:rPr lang="en-US" sz="2400">
                <a:latin typeface="Aptos"/>
              </a:rPr>
              <a:t>January 9, 2024  </a:t>
            </a:r>
            <a:endParaRPr lang="en-US" sz="2400">
              <a:highlight>
                <a:srgbClr val="FFFF00"/>
              </a:highlight>
              <a:latin typeface="Aptos"/>
            </a:endParaRP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C8EBC-CEAB-008A-5DA0-799082E4979E}"/>
              </a:ext>
            </a:extLst>
          </p:cNvPr>
          <p:cNvSpPr>
            <a:spLocks noGrp="1"/>
          </p:cNvSpPr>
          <p:nvPr>
            <p:ph type="title"/>
          </p:nvPr>
        </p:nvSpPr>
        <p:spPr/>
        <p:txBody>
          <a:bodyPr/>
          <a:lstStyle/>
          <a:p>
            <a:r>
              <a:rPr lang="en-US" sz="4400" b="0" i="0">
                <a:effectLst/>
                <a:latin typeface="WordVisi_MSFontService"/>
              </a:rPr>
              <a:t>The Commission must evaluate if an ISP is in the public interest &amp; includes:</a:t>
            </a:r>
            <a:endParaRPr lang="en-US"/>
          </a:p>
        </p:txBody>
      </p:sp>
      <p:graphicFrame>
        <p:nvGraphicFramePr>
          <p:cNvPr id="6" name="Content Placeholder 5">
            <a:extLst>
              <a:ext uri="{FF2B5EF4-FFF2-40B4-BE49-F238E27FC236}">
                <a16:creationId xmlns:a16="http://schemas.microsoft.com/office/drawing/2014/main" id="{D701C80F-DE76-8011-125F-7562AEA06C77}"/>
              </a:ext>
            </a:extLst>
          </p:cNvPr>
          <p:cNvGraphicFramePr>
            <a:graphicFrameLocks noGrp="1"/>
          </p:cNvGraphicFramePr>
          <p:nvPr>
            <p:ph sz="half" idx="1"/>
            <p:extLst>
              <p:ext uri="{D42A27DB-BD31-4B8C-83A1-F6EECF244321}">
                <p14:modId xmlns:p14="http://schemas.microsoft.com/office/powerpoint/2010/main" val="2862633734"/>
              </p:ext>
            </p:extLst>
          </p:nvPr>
        </p:nvGraphicFramePr>
        <p:xfrm>
          <a:off x="838201" y="1825625"/>
          <a:ext cx="1051559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97F83C50-85C9-4AEE-D7F2-2F0A7BC1E4AB}"/>
              </a:ext>
            </a:extLst>
          </p:cNvPr>
          <p:cNvGraphicFramePr>
            <a:graphicFrameLocks noGrp="1"/>
          </p:cNvGraphicFramePr>
          <p:nvPr>
            <p:ph sz="half" idx="2"/>
            <p:extLst>
              <p:ext uri="{D42A27DB-BD31-4B8C-83A1-F6EECF244321}">
                <p14:modId xmlns:p14="http://schemas.microsoft.com/office/powerpoint/2010/main" val="3671229531"/>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a:extLst>
              <a:ext uri="{FF2B5EF4-FFF2-40B4-BE49-F238E27FC236}">
                <a16:creationId xmlns:a16="http://schemas.microsoft.com/office/drawing/2014/main" id="{0BC132B3-7146-AE50-B42D-3DE608745A0C}"/>
              </a:ext>
            </a:extLst>
          </p:cNvPr>
          <p:cNvSpPr>
            <a:spLocks noGrp="1"/>
          </p:cNvSpPr>
          <p:nvPr>
            <p:ph type="sldNum" sz="quarter" idx="12"/>
          </p:nvPr>
        </p:nvSpPr>
        <p:spPr/>
        <p:txBody>
          <a:bodyPr/>
          <a:lstStyle/>
          <a:p>
            <a:fld id="{DDAE79DE-E2CD-4409-97EA-8D66D2239F8B}" type="slidenum">
              <a:rPr lang="en-US" smtClean="0"/>
              <a:t>10</a:t>
            </a:fld>
            <a:endParaRPr lang="en-US"/>
          </a:p>
        </p:txBody>
      </p:sp>
      <p:sp>
        <p:nvSpPr>
          <p:cNvPr id="7" name="TextBox 6">
            <a:extLst>
              <a:ext uri="{FF2B5EF4-FFF2-40B4-BE49-F238E27FC236}">
                <a16:creationId xmlns:a16="http://schemas.microsoft.com/office/drawing/2014/main" id="{F5EA6668-FCB1-79D5-7560-60A663FF95F3}"/>
              </a:ext>
            </a:extLst>
          </p:cNvPr>
          <p:cNvSpPr txBox="1"/>
          <p:nvPr/>
        </p:nvSpPr>
        <p:spPr>
          <a:xfrm>
            <a:off x="838200" y="6352143"/>
            <a:ext cx="6097314" cy="369332"/>
          </a:xfrm>
          <a:prstGeom prst="rect">
            <a:avLst/>
          </a:prstGeom>
          <a:noFill/>
        </p:spPr>
        <p:txBody>
          <a:bodyPr wrap="square">
            <a:spAutoFit/>
          </a:bodyPr>
          <a:lstStyle/>
          <a:p>
            <a:r>
              <a:rPr lang="en-US" b="0" i="0">
                <a:solidFill>
                  <a:srgbClr val="000000"/>
                </a:solidFill>
                <a:effectLst/>
                <a:latin typeface="Open Sans" panose="020B0606030504020204" pitchFamily="34" charset="0"/>
              </a:rPr>
              <a:t>RCW 80.86. 020 (11)</a:t>
            </a:r>
            <a:endParaRPr lang="en-US"/>
          </a:p>
        </p:txBody>
      </p:sp>
    </p:spTree>
    <p:extLst>
      <p:ext uri="{BB962C8B-B14F-4D97-AF65-F5344CB8AC3E}">
        <p14:creationId xmlns:p14="http://schemas.microsoft.com/office/powerpoint/2010/main" val="316302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43D65-31B7-4619-294C-95C67E729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4FF80A-F468-2A6B-AE89-C536E8DB6913}"/>
              </a:ext>
            </a:extLst>
          </p:cNvPr>
          <p:cNvSpPr>
            <a:spLocks noGrp="1"/>
          </p:cNvSpPr>
          <p:nvPr>
            <p:ph type="title"/>
          </p:nvPr>
        </p:nvSpPr>
        <p:spPr/>
        <p:txBody>
          <a:bodyPr/>
          <a:lstStyle/>
          <a:p>
            <a:r>
              <a:rPr lang="en-US" sz="4400" b="0" i="0">
                <a:effectLst/>
                <a:latin typeface="WordVisi_MSFontService"/>
              </a:rPr>
              <a:t>The Commission must evaluate if an ISP is in the public interest &amp; includes:</a:t>
            </a:r>
            <a:endParaRPr lang="en-US"/>
          </a:p>
        </p:txBody>
      </p:sp>
      <p:graphicFrame>
        <p:nvGraphicFramePr>
          <p:cNvPr id="6" name="Content Placeholder 5">
            <a:extLst>
              <a:ext uri="{FF2B5EF4-FFF2-40B4-BE49-F238E27FC236}">
                <a16:creationId xmlns:a16="http://schemas.microsoft.com/office/drawing/2014/main" id="{5AE58C54-AA00-DD60-A6B4-98340970073F}"/>
              </a:ext>
            </a:extLst>
          </p:cNvPr>
          <p:cNvGraphicFramePr>
            <a:graphicFrameLocks noGrp="1"/>
          </p:cNvGraphicFramePr>
          <p:nvPr>
            <p:ph sz="half" idx="1"/>
            <p:extLst>
              <p:ext uri="{D42A27DB-BD31-4B8C-83A1-F6EECF244321}">
                <p14:modId xmlns:p14="http://schemas.microsoft.com/office/powerpoint/2010/main" val="1926911784"/>
              </p:ext>
            </p:extLst>
          </p:nvPr>
        </p:nvGraphicFramePr>
        <p:xfrm>
          <a:off x="838201" y="1825625"/>
          <a:ext cx="1051559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a:extLst>
              <a:ext uri="{FF2B5EF4-FFF2-40B4-BE49-F238E27FC236}">
                <a16:creationId xmlns:a16="http://schemas.microsoft.com/office/drawing/2014/main" id="{6958404C-F2CE-C04B-5754-E8EEE70582CB}"/>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Slide Number Placeholder 4">
            <a:extLst>
              <a:ext uri="{FF2B5EF4-FFF2-40B4-BE49-F238E27FC236}">
                <a16:creationId xmlns:a16="http://schemas.microsoft.com/office/drawing/2014/main" id="{C4D0F666-B868-AA1D-3669-E8477DEA6925}"/>
              </a:ext>
            </a:extLst>
          </p:cNvPr>
          <p:cNvSpPr>
            <a:spLocks noGrp="1"/>
          </p:cNvSpPr>
          <p:nvPr>
            <p:ph type="sldNum" sz="quarter" idx="12"/>
          </p:nvPr>
        </p:nvSpPr>
        <p:spPr/>
        <p:txBody>
          <a:bodyPr/>
          <a:lstStyle/>
          <a:p>
            <a:fld id="{DDAE79DE-E2CD-4409-97EA-8D66D2239F8B}" type="slidenum">
              <a:rPr lang="en-US" smtClean="0"/>
              <a:t>11</a:t>
            </a:fld>
            <a:endParaRPr lang="en-US"/>
          </a:p>
        </p:txBody>
      </p:sp>
      <p:sp>
        <p:nvSpPr>
          <p:cNvPr id="7" name="TextBox 6">
            <a:extLst>
              <a:ext uri="{FF2B5EF4-FFF2-40B4-BE49-F238E27FC236}">
                <a16:creationId xmlns:a16="http://schemas.microsoft.com/office/drawing/2014/main" id="{437DBDB7-A22E-2C30-27BE-4F7AD047903B}"/>
              </a:ext>
            </a:extLst>
          </p:cNvPr>
          <p:cNvSpPr txBox="1"/>
          <p:nvPr/>
        </p:nvSpPr>
        <p:spPr>
          <a:xfrm>
            <a:off x="838200" y="6352143"/>
            <a:ext cx="6097314" cy="369332"/>
          </a:xfrm>
          <a:prstGeom prst="rect">
            <a:avLst/>
          </a:prstGeom>
          <a:noFill/>
        </p:spPr>
        <p:txBody>
          <a:bodyPr wrap="square">
            <a:spAutoFit/>
          </a:bodyPr>
          <a:lstStyle/>
          <a:p>
            <a:r>
              <a:rPr lang="en-US" b="0" i="0">
                <a:solidFill>
                  <a:srgbClr val="000000"/>
                </a:solidFill>
                <a:effectLst/>
                <a:latin typeface="Open Sans" panose="020B0606030504020204" pitchFamily="34" charset="0"/>
              </a:rPr>
              <a:t>RCW 80.86. 020 (11)</a:t>
            </a:r>
            <a:endParaRPr lang="en-US"/>
          </a:p>
        </p:txBody>
      </p:sp>
    </p:spTree>
    <p:extLst>
      <p:ext uri="{BB962C8B-B14F-4D97-AF65-F5344CB8AC3E}">
        <p14:creationId xmlns:p14="http://schemas.microsoft.com/office/powerpoint/2010/main" val="1858363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DB30A-5FC6-BABA-AF88-2ED743B025F6}"/>
              </a:ext>
            </a:extLst>
          </p:cNvPr>
          <p:cNvSpPr>
            <a:spLocks noGrp="1"/>
          </p:cNvSpPr>
          <p:nvPr>
            <p:ph type="title"/>
          </p:nvPr>
        </p:nvSpPr>
        <p:spPr>
          <a:xfrm>
            <a:off x="841248" y="256032"/>
            <a:ext cx="10506456" cy="1014984"/>
          </a:xfrm>
        </p:spPr>
        <p:txBody>
          <a:bodyPr anchor="b">
            <a:normAutofit/>
          </a:bodyPr>
          <a:lstStyle/>
          <a:p>
            <a:r>
              <a:rPr lang="en-US" sz="3100"/>
              <a:t>A Cost Test must answer multiple questions: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B9D31CF-0649-28C9-F97B-1AE8075B9CEA}"/>
              </a:ext>
            </a:extLst>
          </p:cNvPr>
          <p:cNvGraphicFramePr>
            <a:graphicFrameLocks noGrp="1"/>
          </p:cNvGraphicFramePr>
          <p:nvPr>
            <p:ph idx="1"/>
            <p:extLst>
              <p:ext uri="{D42A27DB-BD31-4B8C-83A1-F6EECF244321}">
                <p14:modId xmlns:p14="http://schemas.microsoft.com/office/powerpoint/2010/main" val="414166084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6762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0DCB1C-9E92-4956-C394-55499FB090D9}"/>
              </a:ext>
            </a:extLst>
          </p:cNvPr>
          <p:cNvSpPr>
            <a:spLocks noGrp="1"/>
          </p:cNvSpPr>
          <p:nvPr>
            <p:ph type="title"/>
          </p:nvPr>
        </p:nvSpPr>
        <p:spPr>
          <a:xfrm>
            <a:off x="6417733" y="490537"/>
            <a:ext cx="5291663" cy="930639"/>
          </a:xfrm>
        </p:spPr>
        <p:txBody>
          <a:bodyPr vert="horz" lIns="91440" tIns="45720" rIns="91440" bIns="45720" rtlCol="0" anchor="b">
            <a:normAutofit/>
          </a:bodyPr>
          <a:lstStyle/>
          <a:p>
            <a:r>
              <a:rPr lang="en-US" sz="4000"/>
              <a:t>Staff’s Views </a:t>
            </a:r>
          </a:p>
        </p:txBody>
      </p:sp>
      <p:pic>
        <p:nvPicPr>
          <p:cNvPr id="12" name="Picture Placeholder 11" descr="3D rendering of shapes in different colors and are stacked">
            <a:extLst>
              <a:ext uri="{FF2B5EF4-FFF2-40B4-BE49-F238E27FC236}">
                <a16:creationId xmlns:a16="http://schemas.microsoft.com/office/drawing/2014/main" id="{0D80EF77-89BB-3081-99B6-327F6B9BEA8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3073" r="27579"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7" name="Slide Number Placeholder 6">
            <a:extLst>
              <a:ext uri="{FF2B5EF4-FFF2-40B4-BE49-F238E27FC236}">
                <a16:creationId xmlns:a16="http://schemas.microsoft.com/office/drawing/2014/main" id="{ED60A59A-9B64-2EA5-EA0C-45372953E3A6}"/>
              </a:ext>
            </a:extLst>
          </p:cNvPr>
          <p:cNvSpPr>
            <a:spLocks noGrp="1"/>
          </p:cNvSpPr>
          <p:nvPr>
            <p:ph type="sldNum" sz="quarter" idx="12"/>
          </p:nvPr>
        </p:nvSpPr>
        <p:spPr>
          <a:xfrm>
            <a:off x="481013" y="6356350"/>
            <a:ext cx="685800" cy="365125"/>
          </a:xfrm>
        </p:spPr>
        <p:txBody>
          <a:bodyPr vert="horz" lIns="91440" tIns="45720" rIns="91440" bIns="45720" rtlCol="0" anchor="ctr">
            <a:normAutofit/>
          </a:bodyPr>
          <a:lstStyle/>
          <a:p>
            <a:pPr algn="l">
              <a:spcAft>
                <a:spcPts val="600"/>
              </a:spcAft>
              <a:defRPr/>
            </a:pPr>
            <a:fld id="{DDAE79DE-E2CD-4409-97EA-8D66D2239F8B}" type="slidenum">
              <a:rPr lang="en-US">
                <a:solidFill>
                  <a:srgbClr val="FFFFFF"/>
                </a:solidFill>
                <a:latin typeface="Calibri" panose="020F0502020204030204"/>
              </a:rPr>
              <a:pPr algn="l">
                <a:spcAft>
                  <a:spcPts val="600"/>
                </a:spcAft>
                <a:defRPr/>
              </a:pPr>
              <a:t>13</a:t>
            </a:fld>
            <a:endParaRPr lang="en-US">
              <a:solidFill>
                <a:srgbClr val="FFFFFF"/>
              </a:solidFill>
              <a:latin typeface="Calibri" panose="020F0502020204030204"/>
            </a:endParaRPr>
          </a:p>
        </p:txBody>
      </p:sp>
      <p:sp>
        <p:nvSpPr>
          <p:cNvPr id="10" name="Text Placeholder 9">
            <a:extLst>
              <a:ext uri="{FF2B5EF4-FFF2-40B4-BE49-F238E27FC236}">
                <a16:creationId xmlns:a16="http://schemas.microsoft.com/office/drawing/2014/main" id="{6407726F-E9B6-665C-F8E1-7B1B90D406C9}"/>
              </a:ext>
            </a:extLst>
          </p:cNvPr>
          <p:cNvSpPr>
            <a:spLocks noGrp="1"/>
          </p:cNvSpPr>
          <p:nvPr>
            <p:ph type="body" sz="half" idx="2"/>
          </p:nvPr>
        </p:nvSpPr>
        <p:spPr>
          <a:xfrm>
            <a:off x="6417734" y="1421176"/>
            <a:ext cx="5291663" cy="4946285"/>
          </a:xfrm>
        </p:spPr>
        <p:txBody>
          <a:bodyPr vert="horz" lIns="91440" tIns="45720" rIns="91440" bIns="45720" rtlCol="0" anchor="t">
            <a:noAutofit/>
          </a:bodyPr>
          <a:lstStyle/>
          <a:p>
            <a:pPr marL="685800" indent="-342900">
              <a:buFont typeface="+mj-lt"/>
              <a:buAutoNum type="arabicPeriod"/>
            </a:pPr>
            <a:r>
              <a:rPr lang="en-US" sz="2000"/>
              <a:t>A portfolio level cost test to determine lowest reasonable cost should apply to all resources.</a:t>
            </a:r>
          </a:p>
          <a:p>
            <a:pPr marL="685800" indent="-342900">
              <a:buFont typeface="+mj-lt"/>
              <a:buAutoNum type="arabicPeriod"/>
            </a:pPr>
            <a:r>
              <a:rPr lang="en-US" sz="2000"/>
              <a:t>Any cost test must also look at benefits.</a:t>
            </a:r>
          </a:p>
          <a:p>
            <a:pPr marL="685800" indent="-342900">
              <a:buFont typeface="+mj-lt"/>
              <a:buAutoNum type="arabicPeriod"/>
            </a:pPr>
            <a:r>
              <a:rPr lang="en-US" sz="2000"/>
              <a:t>A cost test must adequately evaluate competing questions required to evaluate lowest reasonable cost.</a:t>
            </a:r>
          </a:p>
          <a:p>
            <a:pPr marL="685800" indent="-342900">
              <a:buFont typeface="+mj-lt"/>
              <a:buAutoNum type="arabicPeriod"/>
            </a:pPr>
            <a:r>
              <a:rPr lang="en-US" sz="2000"/>
              <a:t>A cost test </a:t>
            </a:r>
            <a:r>
              <a:rPr lang="en-US" sz="2000" i="1"/>
              <a:t>may</a:t>
            </a:r>
            <a:r>
              <a:rPr lang="en-US" sz="2000"/>
              <a:t> need to be a framework consisting of more than one test to more effectively help a large combination utility and the Commission more transparently evaluate ISP portfolios.</a:t>
            </a:r>
          </a:p>
          <a:p>
            <a:pPr marL="685800" indent="-342900">
              <a:buFont typeface="+mj-lt"/>
              <a:buAutoNum type="arabicPeriod"/>
            </a:pPr>
            <a:r>
              <a:rPr lang="en-US" sz="2000"/>
              <a:t>Cost test rules must provide flexibility </a:t>
            </a:r>
          </a:p>
          <a:p>
            <a:pPr marL="685800" indent="-342900">
              <a:buFont typeface="+mj-lt"/>
              <a:buAutoNum type="arabicPeriod"/>
            </a:pPr>
            <a:r>
              <a:rPr lang="en-US" sz="2000"/>
              <a:t>Additional guidance can come from orders, advisory groups, etc.</a:t>
            </a:r>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p>
        </p:txBody>
      </p:sp>
    </p:spTree>
    <p:extLst>
      <p:ext uri="{BB962C8B-B14F-4D97-AF65-F5344CB8AC3E}">
        <p14:creationId xmlns:p14="http://schemas.microsoft.com/office/powerpoint/2010/main" val="46025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AB3EB5-C9F3-C138-223D-0F509851A5A3}"/>
              </a:ext>
            </a:extLst>
          </p:cNvPr>
          <p:cNvSpPr>
            <a:spLocks noGrp="1"/>
          </p:cNvSpPr>
          <p:nvPr>
            <p:ph type="title"/>
          </p:nvPr>
        </p:nvSpPr>
        <p:spPr/>
        <p:txBody>
          <a:bodyPr/>
          <a:lstStyle/>
          <a:p>
            <a:r>
              <a:rPr lang="en-US"/>
              <a:t>Questions on Recap</a:t>
            </a:r>
          </a:p>
        </p:txBody>
      </p:sp>
      <p:sp>
        <p:nvSpPr>
          <p:cNvPr id="6" name="Text Placeholder 5">
            <a:extLst>
              <a:ext uri="{FF2B5EF4-FFF2-40B4-BE49-F238E27FC236}">
                <a16:creationId xmlns:a16="http://schemas.microsoft.com/office/drawing/2014/main" id="{BE01C87E-5F48-36CE-B364-0293F50F1B0D}"/>
              </a:ext>
            </a:extLst>
          </p:cNvPr>
          <p:cNvSpPr>
            <a:spLocks noGrp="1"/>
          </p:cNvSpPr>
          <p:nvPr>
            <p:ph type="body" idx="1"/>
          </p:nvPr>
        </p:nvSpPr>
        <p:spPr/>
        <p:txBody>
          <a:bodyPr>
            <a:normAutofit fontScale="92500" lnSpcReduction="10000"/>
          </a:bodyPr>
          <a:lstStyle/>
          <a:p>
            <a:r>
              <a:rPr lang="en-US"/>
              <a:t>As a reminder – Staff does not speak for the Commission. This presentation contains the informal opinions of Commission Staff, offered as technical assistance in developing rules, and is not intended as legal advice. We reserve the right to amend these opinions should circumstances change or additional information be brought to our attention. Staff’s opinions are not binding on the Commission.</a:t>
            </a:r>
          </a:p>
        </p:txBody>
      </p:sp>
      <p:sp>
        <p:nvSpPr>
          <p:cNvPr id="4" name="Slide Number Placeholder 3">
            <a:extLst>
              <a:ext uri="{FF2B5EF4-FFF2-40B4-BE49-F238E27FC236}">
                <a16:creationId xmlns:a16="http://schemas.microsoft.com/office/drawing/2014/main" id="{221ED98E-B06D-5577-9050-EF038E9D601A}"/>
              </a:ext>
            </a:extLst>
          </p:cNvPr>
          <p:cNvSpPr>
            <a:spLocks noGrp="1"/>
          </p:cNvSpPr>
          <p:nvPr>
            <p:ph type="sldNum" sz="quarter" idx="12"/>
          </p:nvPr>
        </p:nvSpPr>
        <p:spPr/>
        <p:txBody>
          <a:bodyPr/>
          <a:lstStyle/>
          <a:p>
            <a:fld id="{DDAE79DE-E2CD-4409-97EA-8D66D2239F8B}" type="slidenum">
              <a:rPr lang="en-US" smtClean="0"/>
              <a:t>14</a:t>
            </a:fld>
            <a:endParaRPr lang="en-US"/>
          </a:p>
        </p:txBody>
      </p:sp>
    </p:spTree>
    <p:extLst>
      <p:ext uri="{BB962C8B-B14F-4D97-AF65-F5344CB8AC3E}">
        <p14:creationId xmlns:p14="http://schemas.microsoft.com/office/powerpoint/2010/main" val="236602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34CD-F37A-BCB0-1698-6978806A3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C8E383-E461-658A-C4C4-8E279210047D}"/>
              </a:ext>
            </a:extLst>
          </p:cNvPr>
          <p:cNvSpPr>
            <a:spLocks noGrp="1"/>
          </p:cNvSpPr>
          <p:nvPr>
            <p:ph type="title"/>
          </p:nvPr>
        </p:nvSpPr>
        <p:spPr/>
        <p:txBody>
          <a:bodyPr/>
          <a:lstStyle/>
          <a:p>
            <a:r>
              <a:rPr lang="en-US"/>
              <a:t>Discussion on Draft Cost Test Rules</a:t>
            </a:r>
          </a:p>
        </p:txBody>
      </p:sp>
      <p:sp>
        <p:nvSpPr>
          <p:cNvPr id="3" name="Text Placeholder 2">
            <a:extLst>
              <a:ext uri="{FF2B5EF4-FFF2-40B4-BE49-F238E27FC236}">
                <a16:creationId xmlns:a16="http://schemas.microsoft.com/office/drawing/2014/main" id="{E3740F85-CB38-A058-81D2-6C73F8C6D6A4}"/>
              </a:ext>
            </a:extLst>
          </p:cNvPr>
          <p:cNvSpPr>
            <a:spLocks noGrp="1"/>
          </p:cNvSpPr>
          <p:nvPr>
            <p:ph type="body" idx="1"/>
          </p:nvPr>
        </p:nvSpPr>
        <p:spPr/>
        <p:txBody>
          <a:bodyPr/>
          <a:lstStyle/>
          <a:p>
            <a:r>
              <a:rPr lang="en-US"/>
              <a:t>Wesley Franks</a:t>
            </a:r>
          </a:p>
        </p:txBody>
      </p:sp>
      <p:sp>
        <p:nvSpPr>
          <p:cNvPr id="4" name="Slide Number Placeholder 3">
            <a:extLst>
              <a:ext uri="{FF2B5EF4-FFF2-40B4-BE49-F238E27FC236}">
                <a16:creationId xmlns:a16="http://schemas.microsoft.com/office/drawing/2014/main" id="{31905C4D-E0C2-979D-60F9-6C145DC98BF9}"/>
              </a:ext>
            </a:extLst>
          </p:cNvPr>
          <p:cNvSpPr>
            <a:spLocks noGrp="1"/>
          </p:cNvSpPr>
          <p:nvPr>
            <p:ph type="sldNum" sz="quarter" idx="12"/>
          </p:nvPr>
        </p:nvSpPr>
        <p:spPr/>
        <p:txBody>
          <a:bodyPr/>
          <a:lstStyle/>
          <a:p>
            <a:fld id="{DDAE79DE-E2CD-4409-97EA-8D66D2239F8B}" type="slidenum">
              <a:rPr lang="en-US" smtClean="0"/>
              <a:t>15</a:t>
            </a:fld>
            <a:endParaRPr lang="en-US"/>
          </a:p>
        </p:txBody>
      </p:sp>
    </p:spTree>
    <p:extLst>
      <p:ext uri="{BB962C8B-B14F-4D97-AF65-F5344CB8AC3E}">
        <p14:creationId xmlns:p14="http://schemas.microsoft.com/office/powerpoint/2010/main" val="5213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BFA4C8-C301-60A7-C96E-E85360F5D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9A171E-7160-9D70-7967-70951F06BF5A}"/>
              </a:ext>
            </a:extLst>
          </p:cNvPr>
          <p:cNvSpPr>
            <a:spLocks noGrp="1"/>
          </p:cNvSpPr>
          <p:nvPr>
            <p:ph type="title"/>
          </p:nvPr>
        </p:nvSpPr>
        <p:spPr>
          <a:xfrm>
            <a:off x="761801" y="283714"/>
            <a:ext cx="9906799" cy="1161688"/>
          </a:xfrm>
        </p:spPr>
        <p:txBody>
          <a:bodyPr anchor="ctr">
            <a:normAutofit/>
          </a:bodyPr>
          <a:lstStyle/>
          <a:p>
            <a:r>
              <a:rPr lang="en-US" sz="4000"/>
              <a:t>Draft Cost Test Rules - Applicability Overview</a:t>
            </a:r>
          </a:p>
        </p:txBody>
      </p:sp>
      <p:sp>
        <p:nvSpPr>
          <p:cNvPr id="3" name="Content Placeholder 2">
            <a:extLst>
              <a:ext uri="{FF2B5EF4-FFF2-40B4-BE49-F238E27FC236}">
                <a16:creationId xmlns:a16="http://schemas.microsoft.com/office/drawing/2014/main" id="{EDE41A9B-65F9-18D4-99C2-F1482F7C2872}"/>
              </a:ext>
            </a:extLst>
          </p:cNvPr>
          <p:cNvSpPr>
            <a:spLocks noGrp="1"/>
          </p:cNvSpPr>
          <p:nvPr>
            <p:ph idx="1"/>
          </p:nvPr>
        </p:nvSpPr>
        <p:spPr>
          <a:xfrm>
            <a:off x="1390877" y="2276173"/>
            <a:ext cx="8648645" cy="4080177"/>
          </a:xfrm>
        </p:spPr>
        <p:txBody>
          <a:bodyPr anchor="ctr">
            <a:normAutofit/>
          </a:bodyPr>
          <a:lstStyle/>
          <a:p>
            <a:pPr marL="0" indent="0">
              <a:buNone/>
            </a:pPr>
            <a:r>
              <a:rPr lang="en-US" sz="1900" b="0" i="0" u="none" strike="noStrike" baseline="0">
                <a:cs typeface="Times New Roman" panose="02020603050405020304" pitchFamily="18" charset="0"/>
              </a:rPr>
              <a:t>Each large combination utility shall</a:t>
            </a:r>
            <a:r>
              <a:rPr lang="en-US" sz="1900">
                <a:cs typeface="Times New Roman" panose="02020603050405020304" pitchFamily="18" charset="0"/>
              </a:rPr>
              <a:t> </a:t>
            </a:r>
            <a:r>
              <a:rPr lang="en-US" sz="1900" b="0" i="0" u="none" strike="noStrike" baseline="0">
                <a:cs typeface="Times New Roman" panose="02020603050405020304" pitchFamily="18" charset="0"/>
              </a:rPr>
              <a:t>apply the cost test:</a:t>
            </a:r>
          </a:p>
          <a:p>
            <a:pPr marL="914400" lvl="1" indent="-457200">
              <a:buFont typeface="+mj-lt"/>
              <a:buAutoNum type="alphaLcParenBoth"/>
            </a:pPr>
            <a:r>
              <a:rPr lang="en-US" sz="1900" b="0" i="0" u="none" strike="noStrike" baseline="0">
                <a:cs typeface="Times New Roman" panose="02020603050405020304" pitchFamily="18" charset="0"/>
              </a:rPr>
              <a:t>at the portfolio level to the electric and natural gas implementation planning requirements as defined in WAC 480-95-040 and long-term planning requirements as defined in the WAC 480-95-030. </a:t>
            </a:r>
            <a:endParaRPr lang="en-US" sz="1900">
              <a:cs typeface="Times New Roman" panose="02020603050405020304" pitchFamily="18" charset="0"/>
            </a:endParaRPr>
          </a:p>
          <a:p>
            <a:pPr marL="914400" lvl="1" indent="-457200">
              <a:buFont typeface="+mj-lt"/>
              <a:buAutoNum type="alphaLcParenBoth"/>
            </a:pPr>
            <a:r>
              <a:rPr lang="en-US" sz="1900" b="0" i="0" u="none" strike="noStrike" baseline="0">
                <a:cs typeface="Times New Roman" panose="02020603050405020304" pitchFamily="18" charset="0"/>
              </a:rPr>
              <a:t>consistently to each portfolio developed pursuant to WAC 480-95-030(12). </a:t>
            </a:r>
            <a:endParaRPr lang="en-US" sz="1900">
              <a:cs typeface="Times New Roman" panose="02020603050405020304" pitchFamily="18" charset="0"/>
            </a:endParaRPr>
          </a:p>
          <a:p>
            <a:pPr marL="914400" lvl="1" indent="-457200">
              <a:buFont typeface="+mj-lt"/>
              <a:buAutoNum type="alphaLcParenBoth"/>
            </a:pPr>
            <a:r>
              <a:rPr lang="en-US" sz="1900" b="0" i="0" u="none" strike="noStrike" baseline="0">
                <a:cs typeface="Times New Roman" panose="02020603050405020304" pitchFamily="18" charset="0"/>
              </a:rPr>
              <a:t>consistently to the resource targets developed pursuant to WAC 480-95-040(2) and (3).</a:t>
            </a:r>
          </a:p>
          <a:p>
            <a:pPr marL="914400" lvl="1" indent="-457200">
              <a:buFont typeface="+mj-lt"/>
              <a:buAutoNum type="alphaLcParenBoth"/>
            </a:pPr>
            <a:r>
              <a:rPr lang="en-US" sz="1900" b="0" i="0" u="none" strike="noStrike" baseline="0">
                <a:cs typeface="Times New Roman" panose="02020603050405020304" pitchFamily="18" charset="0"/>
              </a:rPr>
              <a:t>to demonstrate that the ISP is in the public interest, according to WAC 480-95-060(4).</a:t>
            </a:r>
          </a:p>
          <a:p>
            <a:pPr marL="914400" lvl="1" indent="-457200">
              <a:buFont typeface="+mj-lt"/>
              <a:buAutoNum type="alphaLcParenBoth"/>
            </a:pPr>
            <a:r>
              <a:rPr lang="en-US" sz="1900">
                <a:cs typeface="Times New Roman" panose="02020603050405020304" pitchFamily="18" charset="0"/>
              </a:rPr>
              <a:t>to </a:t>
            </a:r>
            <a:r>
              <a:rPr lang="en-US" sz="1900" b="0" i="0" u="none" strike="noStrike" baseline="0">
                <a:cs typeface="Times New Roman" panose="02020603050405020304" pitchFamily="18" charset="0"/>
              </a:rPr>
              <a:t>demonstrate the ISP complies with </a:t>
            </a:r>
            <a:r>
              <a:rPr lang="en-US" sz="1900" b="1" i="0" u="none" strike="noStrike" baseline="0">
                <a:cs typeface="Times New Roman" panose="02020603050405020304" pitchFamily="18" charset="0"/>
              </a:rPr>
              <a:t>[(a) – (d) above]</a:t>
            </a:r>
            <a:r>
              <a:rPr lang="en-US" sz="1900" b="0" i="0" u="none" strike="noStrike" baseline="0">
                <a:cs typeface="Times New Roman" panose="02020603050405020304" pitchFamily="18" charset="0"/>
              </a:rPr>
              <a:t>, providing, at minimum, a narrative description explaining how the ISP complies. </a:t>
            </a:r>
          </a:p>
        </p:txBody>
      </p:sp>
      <p:sp>
        <p:nvSpPr>
          <p:cNvPr id="4" name="Slide Number Placeholder 3">
            <a:extLst>
              <a:ext uri="{FF2B5EF4-FFF2-40B4-BE49-F238E27FC236}">
                <a16:creationId xmlns:a16="http://schemas.microsoft.com/office/drawing/2014/main" id="{2C1455D0-0A4B-DFB1-9C77-E865D8CD8E0E}"/>
              </a:ext>
            </a:extLst>
          </p:cNvPr>
          <p:cNvSpPr>
            <a:spLocks noGrp="1"/>
          </p:cNvSpPr>
          <p:nvPr>
            <p:ph type="sldNum" sz="quarter" idx="12"/>
          </p:nvPr>
        </p:nvSpPr>
        <p:spPr>
          <a:xfrm>
            <a:off x="8732520" y="6356350"/>
            <a:ext cx="3216455" cy="365125"/>
          </a:xfrm>
        </p:spPr>
        <p:txBody>
          <a:bodyPr>
            <a:normAutofit/>
          </a:bodyPr>
          <a:lstStyle/>
          <a:p>
            <a:pPr>
              <a:spcAft>
                <a:spcPts val="600"/>
              </a:spcAft>
            </a:pPr>
            <a:fld id="{DDAE79DE-E2CD-4409-97EA-8D66D2239F8B}" type="slidenum">
              <a:rPr lang="en-US" smtClean="0">
                <a:solidFill>
                  <a:schemeClr val="tx1"/>
                </a:solidFill>
              </a:rPr>
              <a:pPr>
                <a:spcAft>
                  <a:spcPts val="600"/>
                </a:spcAft>
              </a:pPr>
              <a:t>16</a:t>
            </a:fld>
            <a:endParaRPr lang="en-US">
              <a:solidFill>
                <a:schemeClr val="tx1"/>
              </a:solidFill>
            </a:endParaRPr>
          </a:p>
        </p:txBody>
      </p:sp>
    </p:spTree>
    <p:extLst>
      <p:ext uri="{BB962C8B-B14F-4D97-AF65-F5344CB8AC3E}">
        <p14:creationId xmlns:p14="http://schemas.microsoft.com/office/powerpoint/2010/main" val="279573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4A6-C417-FAF1-6BC5-9D6F6FCE86EE}"/>
              </a:ext>
            </a:extLst>
          </p:cNvPr>
          <p:cNvSpPr>
            <a:spLocks noGrp="1"/>
          </p:cNvSpPr>
          <p:nvPr>
            <p:ph type="title"/>
          </p:nvPr>
        </p:nvSpPr>
        <p:spPr/>
        <p:txBody>
          <a:bodyPr/>
          <a:lstStyle/>
          <a:p>
            <a:r>
              <a:rPr lang="en-US">
                <a:solidFill>
                  <a:srgbClr val="163D20"/>
                </a:solidFill>
              </a:rPr>
              <a:t>Notice Question 1: Purpose and Public Interest</a:t>
            </a:r>
          </a:p>
        </p:txBody>
      </p:sp>
      <p:graphicFrame>
        <p:nvGraphicFramePr>
          <p:cNvPr id="10" name="Content Placeholder 2">
            <a:extLst>
              <a:ext uri="{FF2B5EF4-FFF2-40B4-BE49-F238E27FC236}">
                <a16:creationId xmlns:a16="http://schemas.microsoft.com/office/drawing/2014/main" id="{666FB349-0E89-7E5F-F071-4F353CCB5167}"/>
              </a:ext>
            </a:extLst>
          </p:cNvPr>
          <p:cNvGraphicFramePr>
            <a:graphicFrameLocks noGrp="1"/>
          </p:cNvGraphicFramePr>
          <p:nvPr>
            <p:ph idx="1"/>
            <p:extLst>
              <p:ext uri="{D42A27DB-BD31-4B8C-83A1-F6EECF244321}">
                <p14:modId xmlns:p14="http://schemas.microsoft.com/office/powerpoint/2010/main" val="3449942567"/>
              </p:ext>
            </p:extLst>
          </p:nvPr>
        </p:nvGraphicFramePr>
        <p:xfrm>
          <a:off x="838201" y="1552756"/>
          <a:ext cx="10439400" cy="4803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5A2EAC8-244B-75D4-DA99-D7BB939D24D8}"/>
              </a:ext>
            </a:extLst>
          </p:cNvPr>
          <p:cNvSpPr>
            <a:spLocks noGrp="1"/>
          </p:cNvSpPr>
          <p:nvPr>
            <p:ph type="sldNum" sz="quarter" idx="12"/>
          </p:nvPr>
        </p:nvSpPr>
        <p:spPr/>
        <p:txBody>
          <a:bodyPr/>
          <a:lstStyle/>
          <a:p>
            <a:fld id="{DDAE79DE-E2CD-4409-97EA-8D66D2239F8B}" type="slidenum">
              <a:rPr lang="en-US" smtClean="0"/>
              <a:t>17</a:t>
            </a:fld>
            <a:endParaRPr lang="en-US"/>
          </a:p>
        </p:txBody>
      </p:sp>
    </p:spTree>
    <p:extLst>
      <p:ext uri="{BB962C8B-B14F-4D97-AF65-F5344CB8AC3E}">
        <p14:creationId xmlns:p14="http://schemas.microsoft.com/office/powerpoint/2010/main" val="327169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AB16-1225-57AD-464C-E88418739E40}"/>
              </a:ext>
            </a:extLst>
          </p:cNvPr>
          <p:cNvSpPr>
            <a:spLocks noGrp="1"/>
          </p:cNvSpPr>
          <p:nvPr>
            <p:ph type="title"/>
          </p:nvPr>
        </p:nvSpPr>
        <p:spPr>
          <a:xfrm>
            <a:off x="838200" y="3376488"/>
            <a:ext cx="5109950" cy="956674"/>
          </a:xfrm>
        </p:spPr>
        <p:txBody>
          <a:bodyPr>
            <a:normAutofit/>
          </a:bodyPr>
          <a:lstStyle/>
          <a:p>
            <a:r>
              <a:rPr lang="en-US" sz="3100">
                <a:solidFill>
                  <a:srgbClr val="163D20"/>
                </a:solidFill>
              </a:rPr>
              <a:t>Notice Question 2: Consistent Evaluation</a:t>
            </a:r>
          </a:p>
        </p:txBody>
      </p:sp>
      <p:pic>
        <p:nvPicPr>
          <p:cNvPr id="14" name="Graphic 13" descr="Full battery with solid fill">
            <a:extLst>
              <a:ext uri="{FF2B5EF4-FFF2-40B4-BE49-F238E27FC236}">
                <a16:creationId xmlns:a16="http://schemas.microsoft.com/office/drawing/2014/main" id="{B06351CF-67DA-F25B-7981-CC04B57AD1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885" y="975815"/>
            <a:ext cx="2216424" cy="2216424"/>
          </a:xfrm>
          <a:prstGeom prst="rect">
            <a:avLst/>
          </a:prstGeom>
        </p:spPr>
      </p:pic>
      <p:sp>
        <p:nvSpPr>
          <p:cNvPr id="42" name="Freeform: Shape 41">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txBody>
          <a:bodyPr/>
          <a:lstStyle/>
          <a:p>
            <a:endParaRPr lang="en-US"/>
          </a:p>
        </p:txBody>
      </p:sp>
      <p:pic>
        <p:nvPicPr>
          <p:cNvPr id="8" name="Graphic 7" descr="Solar Panels with solid fill">
            <a:extLst>
              <a:ext uri="{FF2B5EF4-FFF2-40B4-BE49-F238E27FC236}">
                <a16:creationId xmlns:a16="http://schemas.microsoft.com/office/drawing/2014/main" id="{C02D1B8F-EE9F-FFCD-670B-6417506DA4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93155" y="451042"/>
            <a:ext cx="2741196" cy="2741196"/>
          </a:xfrm>
          <a:prstGeom prst="rect">
            <a:avLst/>
          </a:prstGeom>
        </p:spPr>
      </p:pic>
      <p:pic>
        <p:nvPicPr>
          <p:cNvPr id="10" name="Graphic 9" descr="Electric Tower with solid fill">
            <a:extLst>
              <a:ext uri="{FF2B5EF4-FFF2-40B4-BE49-F238E27FC236}">
                <a16:creationId xmlns:a16="http://schemas.microsoft.com/office/drawing/2014/main" id="{EE2DD476-0185-E763-722F-795CE3DC48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60412" y="975815"/>
            <a:ext cx="1782320" cy="1782320"/>
          </a:xfrm>
          <a:prstGeom prst="rect">
            <a:avLst/>
          </a:prstGeom>
        </p:spPr>
      </p:pic>
      <p:sp>
        <p:nvSpPr>
          <p:cNvPr id="44" name="Freeform: Shape 43">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C61EDC4B-ACD7-198B-A41D-078059FFE95D}"/>
              </a:ext>
            </a:extLst>
          </p:cNvPr>
          <p:cNvSpPr>
            <a:spLocks noGrp="1"/>
          </p:cNvSpPr>
          <p:nvPr>
            <p:ph idx="1"/>
          </p:nvPr>
        </p:nvSpPr>
        <p:spPr>
          <a:xfrm>
            <a:off x="838200" y="4387755"/>
            <a:ext cx="5109950" cy="1789207"/>
          </a:xfrm>
        </p:spPr>
        <p:txBody>
          <a:bodyPr>
            <a:normAutofit/>
          </a:bodyPr>
          <a:lstStyle/>
          <a:p>
            <a:pPr marL="0" indent="0">
              <a:buNone/>
            </a:pPr>
            <a:r>
              <a:rPr lang="en-US" sz="2400" u="none" strike="noStrike" baseline="0"/>
              <a:t>Staff recommends the cost tes</a:t>
            </a:r>
            <a:r>
              <a:rPr lang="en-US" sz="2400"/>
              <a:t>t be applied consistently across all resources and portfolios. Is there any reason the cost test should be limited to emissions reduction measures?</a:t>
            </a:r>
            <a:endParaRPr lang="en-US" sz="2400" u="none" strike="noStrike" baseline="0"/>
          </a:p>
        </p:txBody>
      </p:sp>
      <p:pic>
        <p:nvPicPr>
          <p:cNvPr id="6" name="Graphic 5" descr="Wind Turbines with solid fill">
            <a:extLst>
              <a:ext uri="{FF2B5EF4-FFF2-40B4-BE49-F238E27FC236}">
                <a16:creationId xmlns:a16="http://schemas.microsoft.com/office/drawing/2014/main" id="{3E0170A8-0E08-2E8B-419D-0455FCBEB8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43851" y="3725189"/>
            <a:ext cx="1909549" cy="1909549"/>
          </a:xfrm>
          <a:prstGeom prst="rect">
            <a:avLst/>
          </a:prstGeom>
        </p:spPr>
      </p:pic>
      <p:pic>
        <p:nvPicPr>
          <p:cNvPr id="12" name="Graphic 11" descr="Power Plant with solid fill">
            <a:extLst>
              <a:ext uri="{FF2B5EF4-FFF2-40B4-BE49-F238E27FC236}">
                <a16:creationId xmlns:a16="http://schemas.microsoft.com/office/drawing/2014/main" id="{7D2B6A0B-C0A2-C26F-BFEE-87EDF3BBE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32360" y="2964166"/>
            <a:ext cx="2743200" cy="2743200"/>
          </a:xfrm>
          <a:prstGeom prst="rect">
            <a:avLst/>
          </a:prstGeom>
        </p:spPr>
      </p:pic>
      <p:sp>
        <p:nvSpPr>
          <p:cNvPr id="46"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txBody>
          <a:bodyPr/>
          <a:lstStyle/>
          <a:p>
            <a:endParaRPr lang="en-US"/>
          </a:p>
        </p:txBody>
      </p:sp>
      <p:sp>
        <p:nvSpPr>
          <p:cNvPr id="4" name="Slide Number Placeholder 3">
            <a:extLst>
              <a:ext uri="{FF2B5EF4-FFF2-40B4-BE49-F238E27FC236}">
                <a16:creationId xmlns:a16="http://schemas.microsoft.com/office/drawing/2014/main" id="{5A1731B6-6566-19E0-6EC4-D7BC89F503D1}"/>
              </a:ext>
            </a:extLst>
          </p:cNvPr>
          <p:cNvSpPr>
            <a:spLocks noGrp="1"/>
          </p:cNvSpPr>
          <p:nvPr>
            <p:ph type="sldNum" sz="quarter" idx="12"/>
          </p:nvPr>
        </p:nvSpPr>
        <p:spPr>
          <a:xfrm>
            <a:off x="8610600" y="6356350"/>
            <a:ext cx="2743200" cy="365125"/>
          </a:xfrm>
          <a:prstGeom prst="ellipse">
            <a:avLst/>
          </a:prstGeom>
        </p:spPr>
        <p:txBody>
          <a:bodyPr>
            <a:normAutofit/>
          </a:bodyPr>
          <a:lstStyle/>
          <a:p>
            <a:pPr>
              <a:lnSpc>
                <a:spcPct val="90000"/>
              </a:lnSpc>
              <a:spcAft>
                <a:spcPts val="600"/>
              </a:spcAft>
            </a:pPr>
            <a:fld id="{DDAE79DE-E2CD-4409-97EA-8D66D2239F8B}" type="slidenum">
              <a:rPr lang="en-US">
                <a:solidFill>
                  <a:schemeClr val="tx1">
                    <a:lumMod val="75000"/>
                    <a:lumOff val="25000"/>
                  </a:schemeClr>
                </a:solidFill>
              </a:rPr>
              <a:pPr>
                <a:lnSpc>
                  <a:spcPct val="90000"/>
                </a:lnSpc>
                <a:spcAft>
                  <a:spcPts val="600"/>
                </a:spcAft>
              </a:pPr>
              <a:t>18</a:t>
            </a:fld>
            <a:endParaRPr lang="en-US">
              <a:solidFill>
                <a:schemeClr val="tx1">
                  <a:lumMod val="75000"/>
                  <a:lumOff val="25000"/>
                </a:schemeClr>
              </a:solidFill>
            </a:endParaRPr>
          </a:p>
        </p:txBody>
      </p:sp>
    </p:spTree>
    <p:extLst>
      <p:ext uri="{BB962C8B-B14F-4D97-AF65-F5344CB8AC3E}">
        <p14:creationId xmlns:p14="http://schemas.microsoft.com/office/powerpoint/2010/main" val="407066064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DAED-BCEB-2AA7-6439-9015259DB41F}"/>
              </a:ext>
            </a:extLst>
          </p:cNvPr>
          <p:cNvSpPr>
            <a:spLocks noGrp="1"/>
          </p:cNvSpPr>
          <p:nvPr>
            <p:ph type="title"/>
          </p:nvPr>
        </p:nvSpPr>
        <p:spPr/>
        <p:txBody>
          <a:bodyPr/>
          <a:lstStyle/>
          <a:p>
            <a:r>
              <a:rPr lang="en-US">
                <a:solidFill>
                  <a:srgbClr val="163D20"/>
                </a:solidFill>
              </a:rPr>
              <a:t>Notice Question 3: Impacts</a:t>
            </a:r>
          </a:p>
        </p:txBody>
      </p:sp>
      <p:sp>
        <p:nvSpPr>
          <p:cNvPr id="4" name="Slide Number Placeholder 3">
            <a:extLst>
              <a:ext uri="{FF2B5EF4-FFF2-40B4-BE49-F238E27FC236}">
                <a16:creationId xmlns:a16="http://schemas.microsoft.com/office/drawing/2014/main" id="{03E6CD05-8C40-7FF0-C9B8-7B2511C1D775}"/>
              </a:ext>
            </a:extLst>
          </p:cNvPr>
          <p:cNvSpPr>
            <a:spLocks noGrp="1"/>
          </p:cNvSpPr>
          <p:nvPr>
            <p:ph type="sldNum" sz="quarter" idx="12"/>
          </p:nvPr>
        </p:nvSpPr>
        <p:spPr/>
        <p:txBody>
          <a:bodyPr/>
          <a:lstStyle/>
          <a:p>
            <a:fld id="{DDAE79DE-E2CD-4409-97EA-8D66D2239F8B}" type="slidenum">
              <a:rPr lang="en-US" smtClean="0"/>
              <a:t>19</a:t>
            </a:fld>
            <a:endParaRPr lang="en-US"/>
          </a:p>
        </p:txBody>
      </p:sp>
      <p:sp>
        <p:nvSpPr>
          <p:cNvPr id="5" name="Content Placeholder 2">
            <a:extLst>
              <a:ext uri="{FF2B5EF4-FFF2-40B4-BE49-F238E27FC236}">
                <a16:creationId xmlns:a16="http://schemas.microsoft.com/office/drawing/2014/main" id="{F94EA1F7-82B4-82A2-56FA-EB1D02C4EFA0}"/>
              </a:ext>
            </a:extLst>
          </p:cNvPr>
          <p:cNvSpPr txBox="1">
            <a:spLocks/>
          </p:cNvSpPr>
          <p:nvPr/>
        </p:nvSpPr>
        <p:spPr>
          <a:xfrm>
            <a:off x="838200" y="1690688"/>
            <a:ext cx="5428861" cy="4410127"/>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a:solidFill>
                  <a:srgbClr val="000000"/>
                </a:solidFill>
              </a:rPr>
              <a:t>Are there any impacts (including both costs and benefits) not included in the draft rules that would be necessary for considering whether a portfolio is the lowest reasonable cost and whether an ISP is in the public interest?</a:t>
            </a:r>
          </a:p>
          <a:p>
            <a:pPr marL="0" indent="0">
              <a:lnSpc>
                <a:spcPct val="110000"/>
              </a:lnSpc>
              <a:buFont typeface="Arial" panose="020B0604020202020204" pitchFamily="34" charset="0"/>
              <a:buNone/>
            </a:pPr>
            <a:endParaRPr lang="en-US">
              <a:solidFill>
                <a:srgbClr val="000000"/>
              </a:solidFill>
            </a:endParaRPr>
          </a:p>
          <a:p>
            <a:pPr marL="0" indent="0">
              <a:lnSpc>
                <a:spcPct val="110000"/>
              </a:lnSpc>
              <a:buFont typeface="Arial" panose="020B0604020202020204" pitchFamily="34" charset="0"/>
              <a:buNone/>
            </a:pPr>
            <a:r>
              <a:rPr lang="en-US">
                <a:solidFill>
                  <a:srgbClr val="000000"/>
                </a:solidFill>
              </a:rPr>
              <a:t>Alternatively, are there any currently listed impacts that should not be included in the draft rules? If yes, please explain why.</a:t>
            </a:r>
          </a:p>
        </p:txBody>
      </p:sp>
      <p:graphicFrame>
        <p:nvGraphicFramePr>
          <p:cNvPr id="10" name="Content Placeholder 9">
            <a:extLst>
              <a:ext uri="{FF2B5EF4-FFF2-40B4-BE49-F238E27FC236}">
                <a16:creationId xmlns:a16="http://schemas.microsoft.com/office/drawing/2014/main" id="{95FE7F3C-E66E-F07A-630E-AFCD84DFA7DD}"/>
              </a:ext>
            </a:extLst>
          </p:cNvPr>
          <p:cNvGraphicFramePr>
            <a:graphicFrameLocks/>
          </p:cNvGraphicFramePr>
          <p:nvPr>
            <p:extLst>
              <p:ext uri="{D42A27DB-BD31-4B8C-83A1-F6EECF244321}">
                <p14:modId xmlns:p14="http://schemas.microsoft.com/office/powerpoint/2010/main" val="613966521"/>
              </p:ext>
            </p:extLst>
          </p:nvPr>
        </p:nvGraphicFramePr>
        <p:xfrm>
          <a:off x="6436178" y="1621463"/>
          <a:ext cx="4348843" cy="4804111"/>
        </p:xfrm>
        <a:graphic>
          <a:graphicData uri="http://schemas.openxmlformats.org/drawingml/2006/table">
            <a:tbl>
              <a:tblPr firstRow="1" bandRow="1">
                <a:solidFill>
                  <a:srgbClr val="37BCC5"/>
                </a:solidFill>
                <a:tableStyleId>{5C22544A-7EE6-4342-B048-85BDC9FD1C3A}</a:tableStyleId>
              </a:tblPr>
              <a:tblGrid>
                <a:gridCol w="4348843">
                  <a:extLst>
                    <a:ext uri="{9D8B030D-6E8A-4147-A177-3AD203B41FA5}">
                      <a16:colId xmlns:a16="http://schemas.microsoft.com/office/drawing/2014/main" val="2671284846"/>
                    </a:ext>
                  </a:extLst>
                </a:gridCol>
              </a:tblGrid>
              <a:tr h="3695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1">
                          <a:solidFill>
                            <a:schemeClr val="bg1"/>
                          </a:solidFill>
                          <a:latin typeface="+mn-lt"/>
                          <a:cs typeface="Times New Roman" panose="02020603050405020304" pitchFamily="18" charset="0"/>
                        </a:rPr>
                        <a:t>Impacts Included in Draft Cost Test Rules</a:t>
                      </a:r>
                      <a:r>
                        <a:rPr lang="en-US" sz="1600" b="1" i="1">
                          <a:solidFill>
                            <a:schemeClr val="bg1"/>
                          </a:solidFill>
                          <a:latin typeface="+mn-lt"/>
                          <a:cs typeface="Times New Roman" panose="02020603050405020304" pitchFamily="18" charset="0"/>
                        </a:rPr>
                        <a:t>:</a:t>
                      </a:r>
                    </a:p>
                  </a:txBody>
                  <a:tcPr>
                    <a:solidFill>
                      <a:srgbClr val="37BCC5"/>
                    </a:solidFill>
                  </a:tcPr>
                </a:tc>
                <a:extLst>
                  <a:ext uri="{0D108BD9-81ED-4DB2-BD59-A6C34878D82A}">
                    <a16:rowId xmlns:a16="http://schemas.microsoft.com/office/drawing/2014/main" val="3517983207"/>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(a) Utility system impacts</a:t>
                      </a:r>
                      <a:endParaRPr lang="en-US">
                        <a:latin typeface="+mn-lt"/>
                      </a:endParaRPr>
                    </a:p>
                  </a:txBody>
                  <a:tcPr/>
                </a:tc>
                <a:extLst>
                  <a:ext uri="{0D108BD9-81ED-4DB2-BD59-A6C34878D82A}">
                    <a16:rowId xmlns:a16="http://schemas.microsoft.com/office/drawing/2014/main" val="2818973592"/>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(b) Greenhouse gas emissions</a:t>
                      </a:r>
                      <a:endParaRPr lang="en-US">
                        <a:latin typeface="+mn-lt"/>
                      </a:endParaRPr>
                    </a:p>
                  </a:txBody>
                  <a:tcPr/>
                </a:tc>
                <a:extLst>
                  <a:ext uri="{0D108BD9-81ED-4DB2-BD59-A6C34878D82A}">
                    <a16:rowId xmlns:a16="http://schemas.microsoft.com/office/drawing/2014/main" val="4193230602"/>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(c) Environmental impacts </a:t>
                      </a:r>
                      <a:endParaRPr lang="en-US">
                        <a:latin typeface="+mn-lt"/>
                      </a:endParaRPr>
                    </a:p>
                  </a:txBody>
                  <a:tcPr/>
                </a:tc>
                <a:extLst>
                  <a:ext uri="{0D108BD9-81ED-4DB2-BD59-A6C34878D82A}">
                    <a16:rowId xmlns:a16="http://schemas.microsoft.com/office/drawing/2014/main" val="830195525"/>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(d) Health and safety concerns </a:t>
                      </a:r>
                      <a:endParaRPr lang="en-US">
                        <a:latin typeface="+mn-lt"/>
                      </a:endParaRPr>
                    </a:p>
                  </a:txBody>
                  <a:tcPr/>
                </a:tc>
                <a:extLst>
                  <a:ext uri="{0D108BD9-81ED-4DB2-BD59-A6C34878D82A}">
                    <a16:rowId xmlns:a16="http://schemas.microsoft.com/office/drawing/2014/main" val="4076607799"/>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(e) Reliability </a:t>
                      </a:r>
                      <a:endParaRPr lang="en-US">
                        <a:latin typeface="+mn-lt"/>
                      </a:endParaRPr>
                    </a:p>
                  </a:txBody>
                  <a:tcPr/>
                </a:tc>
                <a:extLst>
                  <a:ext uri="{0D108BD9-81ED-4DB2-BD59-A6C34878D82A}">
                    <a16:rowId xmlns:a16="http://schemas.microsoft.com/office/drawing/2014/main" val="4064475682"/>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(f) Resiliency</a:t>
                      </a:r>
                      <a:endParaRPr lang="en-US">
                        <a:latin typeface="+mn-lt"/>
                      </a:endParaRPr>
                    </a:p>
                  </a:txBody>
                  <a:tcPr/>
                </a:tc>
                <a:extLst>
                  <a:ext uri="{0D108BD9-81ED-4DB2-BD59-A6C34878D82A}">
                    <a16:rowId xmlns:a16="http://schemas.microsoft.com/office/drawing/2014/main" val="2825880905"/>
                  </a:ext>
                </a:extLst>
              </a:tr>
              <a:tr h="369547">
                <a:tc>
                  <a:txBody>
                    <a:bodyPr/>
                    <a:lstStyle/>
                    <a:p>
                      <a:pPr algn="ctr"/>
                      <a:r>
                        <a:rPr lang="en-US" sz="1800" b="0" i="0" u="none" strike="noStrike" baseline="0">
                          <a:solidFill>
                            <a:srgbClr val="000000"/>
                          </a:solidFill>
                          <a:latin typeface="+mn-lt"/>
                          <a:cs typeface="Times New Roman" panose="02020603050405020304" pitchFamily="18" charset="0"/>
                        </a:rPr>
                        <a:t>(g) Security of supply </a:t>
                      </a:r>
                      <a:endParaRPr lang="en-US">
                        <a:latin typeface="+mn-lt"/>
                      </a:endParaRPr>
                    </a:p>
                  </a:txBody>
                  <a:tcPr/>
                </a:tc>
                <a:extLst>
                  <a:ext uri="{0D108BD9-81ED-4DB2-BD59-A6C34878D82A}">
                    <a16:rowId xmlns:a16="http://schemas.microsoft.com/office/drawing/2014/main" val="1675351648"/>
                  </a:ext>
                </a:extLst>
              </a:tr>
              <a:tr h="369547">
                <a:tc>
                  <a:txBody>
                    <a:bodyPr/>
                    <a:lstStyle/>
                    <a:p>
                      <a:pPr algn="ctr"/>
                      <a:r>
                        <a:rPr lang="en-US" sz="1800" b="0" i="0" u="none" strike="noStrike" kern="1200" baseline="0">
                          <a:solidFill>
                            <a:srgbClr val="000000"/>
                          </a:solidFill>
                          <a:latin typeface="+mn-lt"/>
                          <a:ea typeface="+mn-ea"/>
                          <a:cs typeface="Times New Roman" panose="02020603050405020304" pitchFamily="18" charset="0"/>
                        </a:rPr>
                        <a:t>(h) Economic development </a:t>
                      </a:r>
                    </a:p>
                  </a:txBody>
                  <a:tcPr/>
                </a:tc>
                <a:extLst>
                  <a:ext uri="{0D108BD9-81ED-4DB2-BD59-A6C34878D82A}">
                    <a16:rowId xmlns:a16="http://schemas.microsoft.com/office/drawing/2014/main" val="1120021995"/>
                  </a:ext>
                </a:extLst>
              </a:tr>
              <a:tr h="369547">
                <a:tc>
                  <a:txBody>
                    <a:bodyPr/>
                    <a:lstStyle/>
                    <a:p>
                      <a:pPr algn="ctr"/>
                      <a:r>
                        <a:rPr lang="en-US" sz="1800" b="0" i="0" u="none" strike="noStrike" kern="1200" baseline="0">
                          <a:solidFill>
                            <a:srgbClr val="000000"/>
                          </a:solidFill>
                          <a:latin typeface="+mn-lt"/>
                          <a:ea typeface="+mn-ea"/>
                          <a:cs typeface="Times New Roman" panose="02020603050405020304" pitchFamily="18" charset="0"/>
                        </a:rPr>
                        <a:t>(</a:t>
                      </a:r>
                      <a:r>
                        <a:rPr lang="en-US" sz="1800" b="0" i="0" u="none" strike="noStrike" kern="1200" baseline="0" err="1">
                          <a:solidFill>
                            <a:srgbClr val="000000"/>
                          </a:solidFill>
                          <a:latin typeface="+mn-lt"/>
                          <a:ea typeface="+mn-ea"/>
                          <a:cs typeface="Times New Roman" panose="02020603050405020304" pitchFamily="18" charset="0"/>
                        </a:rPr>
                        <a:t>i</a:t>
                      </a:r>
                      <a:r>
                        <a:rPr lang="en-US" sz="1800" b="0" i="0" u="none" strike="noStrike" kern="1200" baseline="0">
                          <a:solidFill>
                            <a:srgbClr val="000000"/>
                          </a:solidFill>
                          <a:latin typeface="+mn-lt"/>
                          <a:ea typeface="+mn-ea"/>
                          <a:cs typeface="Times New Roman" panose="02020603050405020304" pitchFamily="18" charset="0"/>
                        </a:rPr>
                        <a:t>) Rate impacts</a:t>
                      </a:r>
                    </a:p>
                  </a:txBody>
                  <a:tcPr/>
                </a:tc>
                <a:extLst>
                  <a:ext uri="{0D108BD9-81ED-4DB2-BD59-A6C34878D82A}">
                    <a16:rowId xmlns:a16="http://schemas.microsoft.com/office/drawing/2014/main" val="4291028327"/>
                  </a:ext>
                </a:extLst>
              </a:tr>
              <a:tr h="369547">
                <a:tc>
                  <a:txBody>
                    <a:bodyPr/>
                    <a:lstStyle/>
                    <a:p>
                      <a:pPr algn="ctr"/>
                      <a:r>
                        <a:rPr lang="en-US" sz="1800" b="0" i="0" u="none" strike="noStrike" kern="1200" baseline="0">
                          <a:solidFill>
                            <a:srgbClr val="000000"/>
                          </a:solidFill>
                          <a:latin typeface="+mn-lt"/>
                          <a:ea typeface="+mn-ea"/>
                          <a:cs typeface="Times New Roman" panose="02020603050405020304" pitchFamily="18" charset="0"/>
                        </a:rPr>
                        <a:t>(j) Bill impacts</a:t>
                      </a:r>
                    </a:p>
                  </a:txBody>
                  <a:tcPr/>
                </a:tc>
                <a:extLst>
                  <a:ext uri="{0D108BD9-81ED-4DB2-BD59-A6C34878D82A}">
                    <a16:rowId xmlns:a16="http://schemas.microsoft.com/office/drawing/2014/main" val="234188293"/>
                  </a:ext>
                </a:extLst>
              </a:tr>
              <a:tr h="369547">
                <a:tc>
                  <a:txBody>
                    <a:bodyPr/>
                    <a:lstStyle/>
                    <a:p>
                      <a:pPr algn="ctr"/>
                      <a:r>
                        <a:rPr lang="en-US" sz="1800" b="0" i="0" u="none" strike="noStrike" kern="1200" baseline="0">
                          <a:solidFill>
                            <a:srgbClr val="000000"/>
                          </a:solidFill>
                          <a:latin typeface="+mn-lt"/>
                          <a:ea typeface="+mn-ea"/>
                          <a:cs typeface="Times New Roman" panose="02020603050405020304" pitchFamily="18" charset="0"/>
                        </a:rPr>
                        <a:t>(k) Equity</a:t>
                      </a:r>
                    </a:p>
                  </a:txBody>
                  <a:tcPr/>
                </a:tc>
                <a:extLst>
                  <a:ext uri="{0D108BD9-81ED-4DB2-BD59-A6C34878D82A}">
                    <a16:rowId xmlns:a16="http://schemas.microsoft.com/office/drawing/2014/main" val="3262033645"/>
                  </a:ext>
                </a:extLst>
              </a:tr>
              <a:tr h="369547">
                <a:tc>
                  <a:txBody>
                    <a:bodyPr/>
                    <a:lstStyle/>
                    <a:p>
                      <a:pPr algn="ctr"/>
                      <a:r>
                        <a:rPr lang="en-US" sz="1800" b="0" i="0" u="none" strike="noStrike" kern="1200" baseline="0">
                          <a:solidFill>
                            <a:srgbClr val="000000"/>
                          </a:solidFill>
                          <a:latin typeface="+mn-lt"/>
                          <a:ea typeface="+mn-ea"/>
                          <a:cs typeface="Times New Roman" panose="02020603050405020304" pitchFamily="18" charset="0"/>
                        </a:rPr>
                        <a:t>(l) Other Fuels</a:t>
                      </a:r>
                    </a:p>
                  </a:txBody>
                  <a:tcPr/>
                </a:tc>
                <a:extLst>
                  <a:ext uri="{0D108BD9-81ED-4DB2-BD59-A6C34878D82A}">
                    <a16:rowId xmlns:a16="http://schemas.microsoft.com/office/drawing/2014/main" val="2258766520"/>
                  </a:ext>
                </a:extLst>
              </a:tr>
            </a:tbl>
          </a:graphicData>
        </a:graphic>
      </p:graphicFrame>
    </p:spTree>
    <p:extLst>
      <p:ext uri="{BB962C8B-B14F-4D97-AF65-F5344CB8AC3E}">
        <p14:creationId xmlns:p14="http://schemas.microsoft.com/office/powerpoint/2010/main" val="229540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5578-3A9D-CDDA-04E4-80C79D89DAC2}"/>
              </a:ext>
            </a:extLst>
          </p:cNvPr>
          <p:cNvSpPr>
            <a:spLocks noGrp="1"/>
          </p:cNvSpPr>
          <p:nvPr>
            <p:ph type="title"/>
          </p:nvPr>
        </p:nvSpPr>
        <p:spPr/>
        <p:txBody>
          <a:bodyPr/>
          <a:lstStyle/>
          <a:p>
            <a:r>
              <a:rPr lang="en-US"/>
              <a:t>Virtual Workshop Reminders</a:t>
            </a:r>
          </a:p>
        </p:txBody>
      </p:sp>
      <p:sp>
        <p:nvSpPr>
          <p:cNvPr id="3" name="Content Placeholder 2">
            <a:extLst>
              <a:ext uri="{FF2B5EF4-FFF2-40B4-BE49-F238E27FC236}">
                <a16:creationId xmlns:a16="http://schemas.microsoft.com/office/drawing/2014/main" id="{26AE1030-A8E3-9C93-7177-FC26BA432CE7}"/>
              </a:ext>
            </a:extLst>
          </p:cNvPr>
          <p:cNvSpPr>
            <a:spLocks noGrp="1"/>
          </p:cNvSpPr>
          <p:nvPr>
            <p:ph idx="1"/>
          </p:nvPr>
        </p:nvSpPr>
        <p:spPr>
          <a:xfrm>
            <a:off x="838200" y="1768475"/>
            <a:ext cx="10744200" cy="4408488"/>
          </a:xfrm>
        </p:spPr>
        <p:txBody>
          <a:bodyPr vert="horz" lIns="91440" tIns="45720" rIns="91440" bIns="45720" rtlCol="0" anchor="t">
            <a:normAutofit/>
          </a:bodyPr>
          <a:lstStyle/>
          <a:p>
            <a:r>
              <a:rPr lang="en-US"/>
              <a:t>This is a public workshop. The presentation will be recorded and posted.</a:t>
            </a:r>
          </a:p>
          <a:p>
            <a:r>
              <a:rPr lang="en-US"/>
              <a:t>MUTE your microphone when you’re not speaking </a:t>
            </a:r>
          </a:p>
          <a:p>
            <a:endParaRPr lang="en-US"/>
          </a:p>
          <a:p>
            <a:endParaRPr lang="en-US"/>
          </a:p>
          <a:p>
            <a:r>
              <a:rPr lang="en-US"/>
              <a:t>Use chat to ask clarifying questions during the presentation</a:t>
            </a:r>
          </a:p>
          <a:p>
            <a:r>
              <a:rPr lang="en-US"/>
              <a:t>Use chat or raise hand to speak during Q &amp; A </a:t>
            </a:r>
          </a:p>
          <a:p>
            <a:endParaRPr lang="en-US"/>
          </a:p>
        </p:txBody>
      </p:sp>
      <p:sp>
        <p:nvSpPr>
          <p:cNvPr id="4" name="Slide Number Placeholder 3">
            <a:extLst>
              <a:ext uri="{FF2B5EF4-FFF2-40B4-BE49-F238E27FC236}">
                <a16:creationId xmlns:a16="http://schemas.microsoft.com/office/drawing/2014/main" id="{0B110113-44CB-F9F6-EE45-DE8C3E3EC9E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AE79DE-E2CD-4409-97EA-8D66D2239F8B}" type="slidenum">
              <a:rPr kumimoji="0" lang="en-US" sz="1200" b="0" i="0" u="none" strike="noStrike" kern="1200" cap="none" spc="0" normalizeH="0" baseline="0" noProof="0" smtClean="0">
                <a:ln>
                  <a:noFill/>
                </a:ln>
                <a:solidFill>
                  <a:prstClr val="black">
                    <a:tint val="75000"/>
                  </a:prstClr>
                </a:solidFill>
                <a:effectLst/>
                <a:uLnTx/>
                <a:uFillTx/>
                <a:latin typeface="Tw Cen MT" panose="020B06020201040206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Tw Cen MT" panose="020B0602020104020603"/>
              <a:ea typeface="+mn-ea"/>
              <a:cs typeface="+mn-cs"/>
            </a:endParaRPr>
          </a:p>
        </p:txBody>
      </p:sp>
      <p:pic>
        <p:nvPicPr>
          <p:cNvPr id="7" name="Graphic 6" descr="Mute speaker with solid fill">
            <a:extLst>
              <a:ext uri="{FF2B5EF4-FFF2-40B4-BE49-F238E27FC236}">
                <a16:creationId xmlns:a16="http://schemas.microsoft.com/office/drawing/2014/main" id="{3DA176C1-E6E5-4738-A214-F7BBD435C7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787559"/>
            <a:ext cx="914400" cy="914400"/>
          </a:xfrm>
          <a:prstGeom prst="rect">
            <a:avLst/>
          </a:prstGeom>
        </p:spPr>
      </p:pic>
      <p:pic>
        <p:nvPicPr>
          <p:cNvPr id="9" name="Graphic 8" descr="Raised hand with solid fill">
            <a:extLst>
              <a:ext uri="{FF2B5EF4-FFF2-40B4-BE49-F238E27FC236}">
                <a16:creationId xmlns:a16="http://schemas.microsoft.com/office/drawing/2014/main" id="{3376A46B-0C22-0CF8-CCFC-88CC29DD8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0509" y="4983480"/>
            <a:ext cx="914400" cy="914400"/>
          </a:xfrm>
          <a:prstGeom prst="rect">
            <a:avLst/>
          </a:prstGeom>
        </p:spPr>
      </p:pic>
    </p:spTree>
    <p:extLst>
      <p:ext uri="{BB962C8B-B14F-4D97-AF65-F5344CB8AC3E}">
        <p14:creationId xmlns:p14="http://schemas.microsoft.com/office/powerpoint/2010/main" val="212983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n arrow on a line map">
            <a:extLst>
              <a:ext uri="{FF2B5EF4-FFF2-40B4-BE49-F238E27FC236}">
                <a16:creationId xmlns:a16="http://schemas.microsoft.com/office/drawing/2014/main" id="{D7BED9F0-DAFE-B943-530C-E5AB73E6C138}"/>
              </a:ext>
            </a:extLst>
          </p:cNvPr>
          <p:cNvPicPr>
            <a:picLocks noChangeAspect="1"/>
          </p:cNvPicPr>
          <p:nvPr/>
        </p:nvPicPr>
        <p:blipFill>
          <a:blip r:embed="rId3">
            <a:extLst>
              <a:ext uri="{28A0092B-C50C-407E-A947-70E740481C1C}">
                <a14:useLocalDpi xmlns:a14="http://schemas.microsoft.com/office/drawing/2010/main" val="0"/>
              </a:ext>
            </a:extLst>
          </a:blip>
          <a:srcRect r="5882"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2C5147-9BFF-CC6E-2BE6-955C69B66A0B}"/>
              </a:ext>
            </a:extLst>
          </p:cNvPr>
          <p:cNvSpPr>
            <a:spLocks noGrp="1"/>
          </p:cNvSpPr>
          <p:nvPr>
            <p:ph type="title"/>
          </p:nvPr>
        </p:nvSpPr>
        <p:spPr>
          <a:xfrm>
            <a:off x="838200" y="365125"/>
            <a:ext cx="3822189" cy="1899912"/>
          </a:xfrm>
        </p:spPr>
        <p:txBody>
          <a:bodyPr>
            <a:normAutofit/>
          </a:bodyPr>
          <a:lstStyle/>
          <a:p>
            <a:r>
              <a:rPr lang="en-US" sz="4000">
                <a:solidFill>
                  <a:srgbClr val="163D20"/>
                </a:solidFill>
              </a:rPr>
              <a:t>Notice Question 4: Needed guidance</a:t>
            </a:r>
          </a:p>
        </p:txBody>
      </p:sp>
      <p:sp>
        <p:nvSpPr>
          <p:cNvPr id="3" name="Content Placeholder 2">
            <a:extLst>
              <a:ext uri="{FF2B5EF4-FFF2-40B4-BE49-F238E27FC236}">
                <a16:creationId xmlns:a16="http://schemas.microsoft.com/office/drawing/2014/main" id="{DD659AAF-F8F9-48EA-7156-4F852734E47C}"/>
              </a:ext>
            </a:extLst>
          </p:cNvPr>
          <p:cNvSpPr>
            <a:spLocks noGrp="1"/>
          </p:cNvSpPr>
          <p:nvPr>
            <p:ph idx="1"/>
          </p:nvPr>
        </p:nvSpPr>
        <p:spPr>
          <a:xfrm>
            <a:off x="838200" y="2434201"/>
            <a:ext cx="3822189" cy="3742762"/>
          </a:xfrm>
        </p:spPr>
        <p:txBody>
          <a:bodyPr>
            <a:normAutofit/>
          </a:bodyPr>
          <a:lstStyle/>
          <a:p>
            <a:pPr marL="0" indent="0">
              <a:buNone/>
            </a:pPr>
            <a:r>
              <a:rPr lang="en-US" u="none" strike="noStrike" baseline="0"/>
              <a:t>Is there any necessary guidance missing from the draft cost test rules? If so, what guidance is missing and why is it necessary? </a:t>
            </a:r>
          </a:p>
        </p:txBody>
      </p:sp>
      <p:sp>
        <p:nvSpPr>
          <p:cNvPr id="4" name="Slide Number Placeholder 3">
            <a:extLst>
              <a:ext uri="{FF2B5EF4-FFF2-40B4-BE49-F238E27FC236}">
                <a16:creationId xmlns:a16="http://schemas.microsoft.com/office/drawing/2014/main" id="{23537F3E-1B80-1F34-8BD7-1EF6F01462B2}"/>
              </a:ext>
            </a:extLst>
          </p:cNvPr>
          <p:cNvSpPr>
            <a:spLocks noGrp="1"/>
          </p:cNvSpPr>
          <p:nvPr>
            <p:ph type="sldNum" sz="quarter" idx="12"/>
          </p:nvPr>
        </p:nvSpPr>
        <p:spPr>
          <a:xfrm>
            <a:off x="8610600" y="6356350"/>
            <a:ext cx="2743200" cy="365125"/>
          </a:xfrm>
        </p:spPr>
        <p:txBody>
          <a:bodyPr>
            <a:normAutofit/>
          </a:bodyPr>
          <a:lstStyle/>
          <a:p>
            <a:pPr>
              <a:spcAft>
                <a:spcPts val="600"/>
              </a:spcAft>
            </a:pPr>
            <a:fld id="{DDAE79DE-E2CD-4409-97EA-8D66D2239F8B}" type="slidenum">
              <a:rPr lang="en-US">
                <a:solidFill>
                  <a:srgbClr val="FFFFFF"/>
                </a:solidFill>
              </a:rPr>
              <a:pPr>
                <a:spcAft>
                  <a:spcPts val="600"/>
                </a:spcAft>
              </a:pPr>
              <a:t>20</a:t>
            </a:fld>
            <a:endParaRPr lang="en-US">
              <a:solidFill>
                <a:srgbClr val="FFFFFF"/>
              </a:solidFill>
            </a:endParaRPr>
          </a:p>
        </p:txBody>
      </p:sp>
    </p:spTree>
    <p:extLst>
      <p:ext uri="{BB962C8B-B14F-4D97-AF65-F5344CB8AC3E}">
        <p14:creationId xmlns:p14="http://schemas.microsoft.com/office/powerpoint/2010/main" val="1927696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E3B5-EAED-ED36-25C9-2A44522A3FBC}"/>
              </a:ext>
            </a:extLst>
          </p:cNvPr>
          <p:cNvSpPr>
            <a:spLocks noGrp="1"/>
          </p:cNvSpPr>
          <p:nvPr>
            <p:ph type="title"/>
          </p:nvPr>
        </p:nvSpPr>
        <p:spPr/>
        <p:txBody>
          <a:bodyPr/>
          <a:lstStyle/>
          <a:p>
            <a:r>
              <a:rPr lang="en-US">
                <a:solidFill>
                  <a:srgbClr val="163D20"/>
                </a:solidFill>
              </a:rPr>
              <a:t>Notice Question 5: Resiliency definition</a:t>
            </a:r>
          </a:p>
        </p:txBody>
      </p:sp>
      <p:graphicFrame>
        <p:nvGraphicFramePr>
          <p:cNvPr id="18" name="Content Placeholder 2">
            <a:extLst>
              <a:ext uri="{FF2B5EF4-FFF2-40B4-BE49-F238E27FC236}">
                <a16:creationId xmlns:a16="http://schemas.microsoft.com/office/drawing/2014/main" id="{E2DB2823-1C79-7BD3-F387-78E8D55426A6}"/>
              </a:ext>
            </a:extLst>
          </p:cNvPr>
          <p:cNvGraphicFramePr>
            <a:graphicFrameLocks noGrp="1"/>
          </p:cNvGraphicFramePr>
          <p:nvPr>
            <p:ph idx="1"/>
            <p:extLst>
              <p:ext uri="{D42A27DB-BD31-4B8C-83A1-F6EECF244321}">
                <p14:modId xmlns:p14="http://schemas.microsoft.com/office/powerpoint/2010/main" val="3278219788"/>
              </p:ext>
            </p:extLst>
          </p:nvPr>
        </p:nvGraphicFramePr>
        <p:xfrm>
          <a:off x="838200" y="1825624"/>
          <a:ext cx="10515600" cy="489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EBF7706-6E0A-C620-D62E-2C9959254F57}"/>
              </a:ext>
            </a:extLst>
          </p:cNvPr>
          <p:cNvSpPr>
            <a:spLocks noGrp="1"/>
          </p:cNvSpPr>
          <p:nvPr>
            <p:ph type="sldNum" sz="quarter" idx="12"/>
          </p:nvPr>
        </p:nvSpPr>
        <p:spPr/>
        <p:txBody>
          <a:bodyPr/>
          <a:lstStyle/>
          <a:p>
            <a:fld id="{DDAE79DE-E2CD-4409-97EA-8D66D2239F8B}" type="slidenum">
              <a:rPr lang="en-US" smtClean="0"/>
              <a:t>21</a:t>
            </a:fld>
            <a:endParaRPr lang="en-US"/>
          </a:p>
        </p:txBody>
      </p:sp>
    </p:spTree>
    <p:extLst>
      <p:ext uri="{BB962C8B-B14F-4D97-AF65-F5344CB8AC3E}">
        <p14:creationId xmlns:p14="http://schemas.microsoft.com/office/powerpoint/2010/main" val="117837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9550-5F10-E865-09EA-9333A8A2B91F}"/>
              </a:ext>
            </a:extLst>
          </p:cNvPr>
          <p:cNvSpPr>
            <a:spLocks noGrp="1"/>
          </p:cNvSpPr>
          <p:nvPr>
            <p:ph type="title"/>
          </p:nvPr>
        </p:nvSpPr>
        <p:spPr/>
        <p:txBody>
          <a:bodyPr/>
          <a:lstStyle/>
          <a:p>
            <a:r>
              <a:rPr lang="en-US">
                <a:solidFill>
                  <a:srgbClr val="163D20"/>
                </a:solidFill>
              </a:rPr>
              <a:t>Notice Question 6: Security of supply definition </a:t>
            </a:r>
          </a:p>
        </p:txBody>
      </p:sp>
      <p:graphicFrame>
        <p:nvGraphicFramePr>
          <p:cNvPr id="6" name="Content Placeholder 2">
            <a:extLst>
              <a:ext uri="{FF2B5EF4-FFF2-40B4-BE49-F238E27FC236}">
                <a16:creationId xmlns:a16="http://schemas.microsoft.com/office/drawing/2014/main" id="{246ACFD4-7C11-DB7B-8922-467ED61CEA09}"/>
              </a:ext>
            </a:extLst>
          </p:cNvPr>
          <p:cNvGraphicFramePr>
            <a:graphicFrameLocks noGrp="1"/>
          </p:cNvGraphicFramePr>
          <p:nvPr>
            <p:ph idx="1"/>
            <p:extLst>
              <p:ext uri="{D42A27DB-BD31-4B8C-83A1-F6EECF244321}">
                <p14:modId xmlns:p14="http://schemas.microsoft.com/office/powerpoint/2010/main" val="2019744373"/>
              </p:ext>
            </p:extLst>
          </p:nvPr>
        </p:nvGraphicFramePr>
        <p:xfrm>
          <a:off x="838200" y="1825625"/>
          <a:ext cx="10515600" cy="4592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1CDB7DC5-8B9B-8343-F5A3-55BE48520604}"/>
              </a:ext>
            </a:extLst>
          </p:cNvPr>
          <p:cNvSpPr>
            <a:spLocks noGrp="1"/>
          </p:cNvSpPr>
          <p:nvPr>
            <p:ph type="sldNum" sz="quarter" idx="12"/>
          </p:nvPr>
        </p:nvSpPr>
        <p:spPr/>
        <p:txBody>
          <a:bodyPr/>
          <a:lstStyle/>
          <a:p>
            <a:fld id="{DDAE79DE-E2CD-4409-97EA-8D66D2239F8B}" type="slidenum">
              <a:rPr lang="en-US" smtClean="0"/>
              <a:t>22</a:t>
            </a:fld>
            <a:endParaRPr lang="en-US"/>
          </a:p>
        </p:txBody>
      </p:sp>
    </p:spTree>
    <p:extLst>
      <p:ext uri="{BB962C8B-B14F-4D97-AF65-F5344CB8AC3E}">
        <p14:creationId xmlns:p14="http://schemas.microsoft.com/office/powerpoint/2010/main" val="123927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45B9-F464-CCBD-9F17-0882551C72C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163D20"/>
                </a:solidFill>
              </a:rPr>
              <a:t>Notice Question 7: Other feedback</a:t>
            </a:r>
          </a:p>
        </p:txBody>
      </p:sp>
      <p:sp>
        <p:nvSpPr>
          <p:cNvPr id="3" name="Content Placeholder 2">
            <a:extLst>
              <a:ext uri="{FF2B5EF4-FFF2-40B4-BE49-F238E27FC236}">
                <a16:creationId xmlns:a16="http://schemas.microsoft.com/office/drawing/2014/main" id="{82C2429D-2A8C-670C-5790-ECC9984DE681}"/>
              </a:ext>
            </a:extLst>
          </p:cNvPr>
          <p:cNvSpPr>
            <a:spLocks noGrp="1"/>
          </p:cNvSpPr>
          <p:nvPr>
            <p:ph sz="half" idx="1"/>
          </p:nvPr>
        </p:nvSpPr>
        <p:spPr>
          <a:xfrm>
            <a:off x="838200" y="1825625"/>
            <a:ext cx="5181600" cy="4351338"/>
          </a:xfrm>
        </p:spPr>
        <p:txBody>
          <a:bodyPr vert="horz" lIns="91440" tIns="45720" rIns="91440" bIns="45720" rtlCol="0" anchor="ctr">
            <a:normAutofit/>
          </a:bodyPr>
          <a:lstStyle/>
          <a:p>
            <a:pPr marL="0" indent="0">
              <a:buNone/>
            </a:pPr>
            <a:r>
              <a:rPr lang="en-US"/>
              <a:t>Are there any other questions, comments, or concerns regarding draft cost test rules that Commission Staff should be aware of?</a:t>
            </a:r>
          </a:p>
        </p:txBody>
      </p:sp>
      <p:pic>
        <p:nvPicPr>
          <p:cNvPr id="10" name="Content Placeholder 9" descr="Magnifying glass on clear background">
            <a:extLst>
              <a:ext uri="{FF2B5EF4-FFF2-40B4-BE49-F238E27FC236}">
                <a16:creationId xmlns:a16="http://schemas.microsoft.com/office/drawing/2014/main" id="{8EC16C67-A430-5908-9D4B-BC6391010E14}"/>
              </a:ext>
            </a:extLst>
          </p:cNvPr>
          <p:cNvPicPr>
            <a:picLocks noGrp="1" noChangeAspect="1"/>
          </p:cNvPicPr>
          <p:nvPr>
            <p:ph sz="half" idx="2"/>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l="28182" r="2960" b="1"/>
          <a:stretch/>
        </p:blipFill>
        <p:spPr>
          <a:xfrm>
            <a:off x="6518534" y="1825625"/>
            <a:ext cx="4488931" cy="4351338"/>
          </a:xfrm>
        </p:spPr>
      </p:pic>
      <p:sp>
        <p:nvSpPr>
          <p:cNvPr id="4" name="Slide Number Placeholder 3">
            <a:extLst>
              <a:ext uri="{FF2B5EF4-FFF2-40B4-BE49-F238E27FC236}">
                <a16:creationId xmlns:a16="http://schemas.microsoft.com/office/drawing/2014/main" id="{43F9A235-2C88-22F8-EBA4-7CBED5BED2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fld id="{DDAE79DE-E2CD-4409-97EA-8D66D2239F8B}" type="slidenum">
              <a:rPr lang="en-US" smtClean="0"/>
              <a:t>23</a:t>
            </a:fld>
            <a:endParaRPr lang="en-US"/>
          </a:p>
        </p:txBody>
      </p:sp>
    </p:spTree>
    <p:extLst>
      <p:ext uri="{BB962C8B-B14F-4D97-AF65-F5344CB8AC3E}">
        <p14:creationId xmlns:p14="http://schemas.microsoft.com/office/powerpoint/2010/main" val="320986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029DC-2DE8-A31F-3788-309E9E878F74}"/>
              </a:ext>
            </a:extLst>
          </p:cNvPr>
          <p:cNvSpPr>
            <a:spLocks noGrp="1"/>
          </p:cNvSpPr>
          <p:nvPr>
            <p:ph type="title"/>
          </p:nvPr>
        </p:nvSpPr>
        <p:spPr/>
        <p:txBody>
          <a:bodyPr/>
          <a:lstStyle/>
          <a:p>
            <a:r>
              <a:rPr lang="en-US"/>
              <a:t>Next Steps</a:t>
            </a:r>
          </a:p>
        </p:txBody>
      </p:sp>
      <p:sp>
        <p:nvSpPr>
          <p:cNvPr id="3" name="Text Placeholder 2">
            <a:extLst>
              <a:ext uri="{FF2B5EF4-FFF2-40B4-BE49-F238E27FC236}">
                <a16:creationId xmlns:a16="http://schemas.microsoft.com/office/drawing/2014/main" id="{8D259461-0372-EB6D-8BEE-715966830215}"/>
              </a:ext>
            </a:extLst>
          </p:cNvPr>
          <p:cNvSpPr>
            <a:spLocks noGrp="1"/>
          </p:cNvSpPr>
          <p:nvPr>
            <p:ph type="body" idx="1"/>
          </p:nvPr>
        </p:nvSpPr>
        <p:spPr/>
        <p:txBody>
          <a:bodyPr/>
          <a:lstStyle/>
          <a:p>
            <a:r>
              <a:rPr lang="en-US"/>
              <a:t>Payton Swinford</a:t>
            </a:r>
          </a:p>
        </p:txBody>
      </p:sp>
      <p:sp>
        <p:nvSpPr>
          <p:cNvPr id="4" name="Slide Number Placeholder 3">
            <a:extLst>
              <a:ext uri="{FF2B5EF4-FFF2-40B4-BE49-F238E27FC236}">
                <a16:creationId xmlns:a16="http://schemas.microsoft.com/office/drawing/2014/main" id="{04133E47-F442-5EB9-C428-C01F8F404910}"/>
              </a:ext>
            </a:extLst>
          </p:cNvPr>
          <p:cNvSpPr>
            <a:spLocks noGrp="1"/>
          </p:cNvSpPr>
          <p:nvPr>
            <p:ph type="sldNum" sz="quarter" idx="12"/>
          </p:nvPr>
        </p:nvSpPr>
        <p:spPr/>
        <p:txBody>
          <a:bodyPr/>
          <a:lstStyle/>
          <a:p>
            <a:fld id="{DDAE79DE-E2CD-4409-97EA-8D66D2239F8B}" type="slidenum">
              <a:rPr lang="en-US" smtClean="0"/>
              <a:t>24</a:t>
            </a:fld>
            <a:endParaRPr lang="en-US"/>
          </a:p>
        </p:txBody>
      </p:sp>
    </p:spTree>
    <p:extLst>
      <p:ext uri="{BB962C8B-B14F-4D97-AF65-F5344CB8AC3E}">
        <p14:creationId xmlns:p14="http://schemas.microsoft.com/office/powerpoint/2010/main" val="80641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BC39-DA2A-0D63-5E6E-2ABFA0C3F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8EB75-6956-CF00-D8EB-04D4A85A0EC0}"/>
              </a:ext>
            </a:extLst>
          </p:cNvPr>
          <p:cNvSpPr>
            <a:spLocks noGrp="1"/>
          </p:cNvSpPr>
          <p:nvPr>
            <p:ph type="title"/>
          </p:nvPr>
        </p:nvSpPr>
        <p:spPr/>
        <p:txBody>
          <a:bodyPr/>
          <a:lstStyle/>
          <a:p>
            <a:r>
              <a:rPr lang="en-US" dirty="0"/>
              <a:t>Next Steps</a:t>
            </a:r>
          </a:p>
        </p:txBody>
      </p:sp>
      <p:graphicFrame>
        <p:nvGraphicFramePr>
          <p:cNvPr id="7" name="Content Placeholder 6">
            <a:extLst>
              <a:ext uri="{FF2B5EF4-FFF2-40B4-BE49-F238E27FC236}">
                <a16:creationId xmlns:a16="http://schemas.microsoft.com/office/drawing/2014/main" id="{45DC4070-1ACC-3476-0A6D-B58F31BC58A3}"/>
              </a:ext>
            </a:extLst>
          </p:cNvPr>
          <p:cNvGraphicFramePr>
            <a:graphicFrameLocks noGrp="1"/>
          </p:cNvGraphicFramePr>
          <p:nvPr>
            <p:ph idx="1"/>
            <p:extLst>
              <p:ext uri="{D42A27DB-BD31-4B8C-83A1-F6EECF244321}">
                <p14:modId xmlns:p14="http://schemas.microsoft.com/office/powerpoint/2010/main" val="1222904255"/>
              </p:ext>
            </p:extLst>
          </p:nvPr>
        </p:nvGraphicFramePr>
        <p:xfrm>
          <a:off x="746760" y="1825625"/>
          <a:ext cx="10515600" cy="4530724"/>
        </p:xfrm>
        <a:graphic>
          <a:graphicData uri="http://schemas.openxmlformats.org/drawingml/2006/table">
            <a:tbl>
              <a:tblPr firstRow="1" bandRow="1">
                <a:tableStyleId>{22838BEF-8BB2-4498-84A7-C5851F593DF1}</a:tableStyleId>
              </a:tblPr>
              <a:tblGrid>
                <a:gridCol w="5257800">
                  <a:extLst>
                    <a:ext uri="{9D8B030D-6E8A-4147-A177-3AD203B41FA5}">
                      <a16:colId xmlns:a16="http://schemas.microsoft.com/office/drawing/2014/main" val="1369452718"/>
                    </a:ext>
                  </a:extLst>
                </a:gridCol>
                <a:gridCol w="5257800">
                  <a:extLst>
                    <a:ext uri="{9D8B030D-6E8A-4147-A177-3AD203B41FA5}">
                      <a16:colId xmlns:a16="http://schemas.microsoft.com/office/drawing/2014/main" val="503459257"/>
                    </a:ext>
                  </a:extLst>
                </a:gridCol>
              </a:tblGrid>
              <a:tr h="409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strike="noStrike" kern="1200" baseline="0">
                          <a:solidFill>
                            <a:schemeClr val="tx1"/>
                          </a:solidFill>
                          <a:latin typeface="+mn-lt"/>
                          <a:ea typeface="+mn-ea"/>
                          <a:cs typeface="+mn-cs"/>
                        </a:rPr>
                        <a:t>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strike="noStrike" kern="1200" baseline="0">
                          <a:solidFill>
                            <a:schemeClr val="tx1"/>
                          </a:solidFill>
                          <a:latin typeface="+mn-lt"/>
                          <a:ea typeface="+mn-ea"/>
                          <a:cs typeface="+mn-cs"/>
                        </a:rPr>
                        <a:t>Event</a:t>
                      </a:r>
                    </a:p>
                  </a:txBody>
                  <a:tcPr anchor="ctr"/>
                </a:tc>
                <a:extLst>
                  <a:ext uri="{0D108BD9-81ED-4DB2-BD59-A6C34878D82A}">
                    <a16:rowId xmlns:a16="http://schemas.microsoft.com/office/drawing/2014/main" val="1521111021"/>
                  </a:ext>
                </a:extLst>
              </a:tr>
              <a:tr h="59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January 9, 2025</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a:solidFill>
                            <a:srgbClr val="000000"/>
                          </a:solidFill>
                        </a:rPr>
                        <a:t>Cost Test Technical Conference #3</a:t>
                      </a:r>
                      <a:endParaRPr lang="en-US" sz="1800" b="0" i="0" u="none" strike="noStrike" baseline="0">
                        <a:solidFill>
                          <a:srgbClr val="000000"/>
                        </a:solidFill>
                        <a:latin typeface="Times New Roman" panose="02020603050405020304" pitchFamily="18" charset="0"/>
                      </a:endParaRPr>
                    </a:p>
                  </a:txBody>
                  <a:tcPr anchor="ctr"/>
                </a:tc>
                <a:extLst>
                  <a:ext uri="{0D108BD9-81ED-4DB2-BD59-A6C34878D82A}">
                    <a16:rowId xmlns:a16="http://schemas.microsoft.com/office/drawing/2014/main" val="3449235089"/>
                  </a:ext>
                </a:extLst>
              </a:tr>
              <a:tr h="598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kern="1200" baseline="0" dirty="0">
                          <a:solidFill>
                            <a:schemeClr val="tx1"/>
                          </a:solidFill>
                        </a:rPr>
                        <a:t>January 14, 2025 	</a:t>
                      </a:r>
                      <a:endParaRPr lang="en-US" sz="1800" b="1" i="0" u="none" strike="noStrike" kern="1200" baseline="0" dirty="0">
                        <a:solidFill>
                          <a:schemeClr val="tx1"/>
                        </a:solidFill>
                        <a:latin typeface="+mn-lt"/>
                        <a:ea typeface="+mn-ea"/>
                        <a:cs typeface="+mn-cs"/>
                      </a:endParaRPr>
                    </a:p>
                  </a:txBody>
                  <a:tcPr anchor="ctr"/>
                </a:tc>
                <a:tc>
                  <a:txBody>
                    <a:bodyPr/>
                    <a:lstStyle/>
                    <a:p>
                      <a:pPr algn="l"/>
                      <a:r>
                        <a:rPr lang="en-US" sz="1600" b="1" dirty="0"/>
                        <a:t>Cost Test Notice for public comment deadline. Comments due on draft Cost Test rules for Commission review.</a:t>
                      </a:r>
                    </a:p>
                  </a:txBody>
                  <a:tcPr anchor="ctr"/>
                </a:tc>
                <a:extLst>
                  <a:ext uri="{0D108BD9-81ED-4DB2-BD59-A6C34878D82A}">
                    <a16:rowId xmlns:a16="http://schemas.microsoft.com/office/drawing/2014/main" val="1186267793"/>
                  </a:ext>
                </a:extLst>
              </a:tr>
              <a:tr h="66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January 20, 2025, through February 20, 2025 	</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ISP Rules Notice and comment period on the second public draft of ISP Rules </a:t>
                      </a:r>
                    </a:p>
                  </a:txBody>
                  <a:tcPr anchor="ctr"/>
                </a:tc>
                <a:extLst>
                  <a:ext uri="{0D108BD9-81ED-4DB2-BD59-A6C34878D82A}">
                    <a16:rowId xmlns:a16="http://schemas.microsoft.com/office/drawing/2014/main" val="7530961"/>
                  </a:ext>
                </a:extLst>
              </a:tr>
              <a:tr h="66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Early Q2 2025 	</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Informal draft rules (ISP &amp; Cost Test) released for public comment. 	</a:t>
                      </a:r>
                    </a:p>
                  </a:txBody>
                  <a:tcPr anchor="ctr"/>
                </a:tc>
                <a:extLst>
                  <a:ext uri="{0D108BD9-81ED-4DB2-BD59-A6C34878D82A}">
                    <a16:rowId xmlns:a16="http://schemas.microsoft.com/office/drawing/2014/main" val="374187682"/>
                  </a:ext>
                </a:extLst>
              </a:tr>
              <a:tr h="66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June 2025 </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CR-102 and ISP &amp; Cost Test rules filed, including Notice for public comment and formal comment period.</a:t>
                      </a:r>
                    </a:p>
                  </a:txBody>
                  <a:tcPr anchor="ctr"/>
                </a:tc>
                <a:extLst>
                  <a:ext uri="{0D108BD9-81ED-4DB2-BD59-A6C34878D82A}">
                    <a16:rowId xmlns:a16="http://schemas.microsoft.com/office/drawing/2014/main" val="1346842166"/>
                  </a:ext>
                </a:extLst>
              </a:tr>
              <a:tr h="472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End of July 2025</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Adoption Hearing 	</a:t>
                      </a:r>
                    </a:p>
                  </a:txBody>
                  <a:tcPr anchor="ctr"/>
                </a:tc>
                <a:extLst>
                  <a:ext uri="{0D108BD9-81ED-4DB2-BD59-A6C34878D82A}">
                    <a16:rowId xmlns:a16="http://schemas.microsoft.com/office/drawing/2014/main" val="2088483334"/>
                  </a:ext>
                </a:extLst>
              </a:tr>
              <a:tr h="472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September 29, 2025</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dk1"/>
                          </a:solidFill>
                          <a:latin typeface="+mn-lt"/>
                          <a:ea typeface="+mn-ea"/>
                          <a:cs typeface="+mn-cs"/>
                        </a:rPr>
                        <a:t>Extended Statutory Deadline 	</a:t>
                      </a:r>
                    </a:p>
                  </a:txBody>
                  <a:tcPr anchor="ctr"/>
                </a:tc>
                <a:extLst>
                  <a:ext uri="{0D108BD9-81ED-4DB2-BD59-A6C34878D82A}">
                    <a16:rowId xmlns:a16="http://schemas.microsoft.com/office/drawing/2014/main" val="947955231"/>
                  </a:ext>
                </a:extLst>
              </a:tr>
            </a:tbl>
          </a:graphicData>
        </a:graphic>
      </p:graphicFrame>
      <p:sp>
        <p:nvSpPr>
          <p:cNvPr id="4" name="Slide Number Placeholder 3">
            <a:extLst>
              <a:ext uri="{FF2B5EF4-FFF2-40B4-BE49-F238E27FC236}">
                <a16:creationId xmlns:a16="http://schemas.microsoft.com/office/drawing/2014/main" id="{BC991CB7-3036-A7F9-CA0A-249A0F0DFFC3}"/>
              </a:ext>
            </a:extLst>
          </p:cNvPr>
          <p:cNvSpPr>
            <a:spLocks noGrp="1"/>
          </p:cNvSpPr>
          <p:nvPr>
            <p:ph type="sldNum" sz="quarter" idx="12"/>
          </p:nvPr>
        </p:nvSpPr>
        <p:spPr/>
        <p:txBody>
          <a:bodyPr/>
          <a:lstStyle/>
          <a:p>
            <a:fld id="{DDAE79DE-E2CD-4409-97EA-8D66D2239F8B}" type="slidenum">
              <a:rPr lang="en-US" smtClean="0"/>
              <a:t>25</a:t>
            </a:fld>
            <a:endParaRPr lang="en-US"/>
          </a:p>
        </p:txBody>
      </p:sp>
      <p:pic>
        <p:nvPicPr>
          <p:cNvPr id="11" name="Graphic 10" descr="Badge Tick1 with solid fill">
            <a:extLst>
              <a:ext uri="{FF2B5EF4-FFF2-40B4-BE49-F238E27FC236}">
                <a16:creationId xmlns:a16="http://schemas.microsoft.com/office/drawing/2014/main" id="{D8607D9A-18FC-DF66-3B03-FE00629C7A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304" y="2220686"/>
            <a:ext cx="591456" cy="591456"/>
          </a:xfrm>
          <a:prstGeom prst="rect">
            <a:avLst/>
          </a:prstGeom>
        </p:spPr>
      </p:pic>
    </p:spTree>
    <p:extLst>
      <p:ext uri="{BB962C8B-B14F-4D97-AF65-F5344CB8AC3E}">
        <p14:creationId xmlns:p14="http://schemas.microsoft.com/office/powerpoint/2010/main" val="3792374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8400F-8645-6BBA-3286-E5176C98B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2096BC-E98A-50EE-7C82-E9138D56689A}"/>
              </a:ext>
            </a:extLst>
          </p:cNvPr>
          <p:cNvSpPr>
            <a:spLocks noGrp="1"/>
          </p:cNvSpPr>
          <p:nvPr>
            <p:ph type="title"/>
          </p:nvPr>
        </p:nvSpPr>
        <p:spPr/>
        <p:txBody>
          <a:bodyPr>
            <a:normAutofit fontScale="90000"/>
          </a:bodyPr>
          <a:lstStyle/>
          <a:p>
            <a:r>
              <a:rPr lang="en-US"/>
              <a:t> </a:t>
            </a:r>
          </a:p>
        </p:txBody>
      </p:sp>
      <p:sp>
        <p:nvSpPr>
          <p:cNvPr id="3" name="Content Placeholder 2">
            <a:extLst>
              <a:ext uri="{FF2B5EF4-FFF2-40B4-BE49-F238E27FC236}">
                <a16:creationId xmlns:a16="http://schemas.microsoft.com/office/drawing/2014/main" id="{8E059576-F6F2-201E-74FF-647B3475E5BC}"/>
              </a:ext>
            </a:extLst>
          </p:cNvPr>
          <p:cNvSpPr>
            <a:spLocks noGrp="1"/>
          </p:cNvSpPr>
          <p:nvPr>
            <p:ph idx="1"/>
          </p:nvPr>
        </p:nvSpPr>
        <p:spPr/>
        <p:txBody>
          <a:bodyPr/>
          <a:lstStyle/>
          <a:p>
            <a:pPr algn="ctr"/>
            <a:endParaRPr lang="en-US" b="1">
              <a:solidFill>
                <a:schemeClr val="tx2"/>
              </a:solidFill>
            </a:endParaRPr>
          </a:p>
          <a:p>
            <a:pPr algn="ctr"/>
            <a:endParaRPr lang="en-US" b="1">
              <a:solidFill>
                <a:schemeClr val="tx2"/>
              </a:solidFill>
            </a:endParaRPr>
          </a:p>
          <a:p>
            <a:pPr algn="ctr"/>
            <a:r>
              <a:rPr lang="en-US" sz="3200" b="1">
                <a:solidFill>
                  <a:schemeClr val="tx2"/>
                </a:solidFill>
              </a:rPr>
              <a:t>Appendix</a:t>
            </a:r>
          </a:p>
        </p:txBody>
      </p:sp>
      <p:sp>
        <p:nvSpPr>
          <p:cNvPr id="4" name="Slide Number Placeholder 3">
            <a:extLst>
              <a:ext uri="{FF2B5EF4-FFF2-40B4-BE49-F238E27FC236}">
                <a16:creationId xmlns:a16="http://schemas.microsoft.com/office/drawing/2014/main" id="{19CFF1D8-BD86-6C63-E423-9EF6EC0A854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tint val="75000"/>
                  </a:prstClr>
                </a:solidFill>
                <a:effectLst/>
                <a:uLnTx/>
                <a:uFillTx/>
                <a:latin typeface="Aptos" panose="02110004020202020204"/>
                <a:ea typeface="+mn-ea"/>
                <a:cs typeface="+mn-cs"/>
              </a:rPr>
              <a:t>Slide </a:t>
            </a:r>
            <a:fld id="{49428E3E-090C-411A-A663-16FA5027569F}" type="slidenum">
              <a:rPr kumimoji="0" lang="en-US" sz="1000" b="1"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7752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CDFA-5DE5-D563-3D22-E926C0BA14F6}"/>
              </a:ext>
            </a:extLst>
          </p:cNvPr>
          <p:cNvSpPr>
            <a:spLocks noGrp="1"/>
          </p:cNvSpPr>
          <p:nvPr>
            <p:ph type="title"/>
          </p:nvPr>
        </p:nvSpPr>
        <p:spPr/>
        <p:txBody>
          <a:bodyPr>
            <a:normAutofit fontScale="90000"/>
          </a:bodyPr>
          <a:lstStyle/>
          <a:p>
            <a:r>
              <a:rPr lang="en-US"/>
              <a:t>Key Definition: Cost-Effective</a:t>
            </a:r>
          </a:p>
        </p:txBody>
      </p:sp>
      <p:sp>
        <p:nvSpPr>
          <p:cNvPr id="3" name="Content Placeholder 2">
            <a:extLst>
              <a:ext uri="{FF2B5EF4-FFF2-40B4-BE49-F238E27FC236}">
                <a16:creationId xmlns:a16="http://schemas.microsoft.com/office/drawing/2014/main" id="{2413F64F-15B0-6146-0BF4-C27F48931187}"/>
              </a:ext>
            </a:extLst>
          </p:cNvPr>
          <p:cNvSpPr>
            <a:spLocks noGrp="1"/>
          </p:cNvSpPr>
          <p:nvPr>
            <p:ph idx="1"/>
          </p:nvPr>
        </p:nvSpPr>
        <p:spPr/>
        <p:txBody>
          <a:bodyPr/>
          <a:lstStyle/>
          <a:p>
            <a:pPr marL="0" indent="0">
              <a:buNone/>
            </a:pPr>
            <a:r>
              <a:rPr lang="en-US" b="1"/>
              <a:t>Cost-effective</a:t>
            </a:r>
            <a:r>
              <a:rPr lang="en-US"/>
              <a:t> means that a project or resource is, or is forecast to: </a:t>
            </a:r>
          </a:p>
          <a:p>
            <a:pPr marL="514350" lvl="1" indent="0">
              <a:buNone/>
            </a:pPr>
            <a:r>
              <a:rPr lang="en-US"/>
              <a:t>(a) be </a:t>
            </a:r>
            <a:r>
              <a:rPr lang="en-US" b="1"/>
              <a:t>reliable and available </a:t>
            </a:r>
            <a:r>
              <a:rPr lang="en-US"/>
              <a:t>within the time it is needed; and </a:t>
            </a:r>
          </a:p>
          <a:p>
            <a:pPr marL="514350" lvl="1" indent="0">
              <a:buNone/>
            </a:pPr>
            <a:r>
              <a:rPr lang="en-US"/>
              <a:t>(b) </a:t>
            </a:r>
            <a:r>
              <a:rPr lang="en-US" b="1"/>
              <a:t>reduce greenhouse gas emissions </a:t>
            </a:r>
            <a:r>
              <a:rPr lang="en-US"/>
              <a:t>and </a:t>
            </a:r>
            <a:r>
              <a:rPr lang="en-US" b="1"/>
              <a:t>meet or reduce the energy demand or supply </a:t>
            </a:r>
            <a:r>
              <a:rPr lang="en-US"/>
              <a:t>an equivalent level of energy service to the intended customers </a:t>
            </a:r>
          </a:p>
          <a:p>
            <a:pPr marL="514350" lvl="1" indent="0">
              <a:buNone/>
            </a:pPr>
            <a:r>
              <a:rPr lang="en-US"/>
              <a:t>at an estimated </a:t>
            </a:r>
            <a:r>
              <a:rPr lang="en-US" b="1"/>
              <a:t>long-term incremental system cost </a:t>
            </a:r>
            <a:r>
              <a:rPr lang="en-US"/>
              <a:t>no greater than that of the least-cost similarly reliable and available </a:t>
            </a:r>
            <a:r>
              <a:rPr lang="en-US" u="sng"/>
              <a:t>alternative project or resource</a:t>
            </a:r>
            <a:r>
              <a:rPr lang="en-US"/>
              <a:t>, or any combination thereof, </a:t>
            </a:r>
          </a:p>
          <a:p>
            <a:pPr marL="514350" lvl="1" indent="0">
              <a:buNone/>
            </a:pPr>
            <a:r>
              <a:rPr lang="en-US"/>
              <a:t>including the </a:t>
            </a:r>
            <a:r>
              <a:rPr lang="en-US" b="1"/>
              <a:t>cost of compliance </a:t>
            </a:r>
            <a:r>
              <a:rPr lang="en-US"/>
              <a:t>with chapter 70A.65 RCW, based on the forward allowance ceiling price of allowances approved by the department of ecology under RCW 70A.65.160</a:t>
            </a:r>
          </a:p>
        </p:txBody>
      </p:sp>
      <p:sp>
        <p:nvSpPr>
          <p:cNvPr id="4" name="Slide Number Placeholder 3">
            <a:extLst>
              <a:ext uri="{FF2B5EF4-FFF2-40B4-BE49-F238E27FC236}">
                <a16:creationId xmlns:a16="http://schemas.microsoft.com/office/drawing/2014/main" id="{74FC8FC6-EA2D-27A6-1743-31B81CBCBB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8E3E-090C-411A-A663-16FA5027569F}" type="slidenum">
              <a:rPr kumimoji="0" lang="en-US" sz="1000" b="1"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1"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01377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1E12-8A15-E1FB-7DB7-2542B64AC249}"/>
              </a:ext>
            </a:extLst>
          </p:cNvPr>
          <p:cNvSpPr>
            <a:spLocks noGrp="1"/>
          </p:cNvSpPr>
          <p:nvPr>
            <p:ph type="title"/>
          </p:nvPr>
        </p:nvSpPr>
        <p:spPr/>
        <p:txBody>
          <a:bodyPr>
            <a:normAutofit fontScale="90000"/>
          </a:bodyPr>
          <a:lstStyle/>
          <a:p>
            <a:r>
              <a:rPr lang="en-US"/>
              <a:t>Key Definition: System Cost</a:t>
            </a:r>
          </a:p>
        </p:txBody>
      </p:sp>
      <p:sp>
        <p:nvSpPr>
          <p:cNvPr id="3" name="Content Placeholder 2">
            <a:extLst>
              <a:ext uri="{FF2B5EF4-FFF2-40B4-BE49-F238E27FC236}">
                <a16:creationId xmlns:a16="http://schemas.microsoft.com/office/drawing/2014/main" id="{E12967F3-C597-F8A0-C8CD-98A94CE1B323}"/>
              </a:ext>
            </a:extLst>
          </p:cNvPr>
          <p:cNvSpPr>
            <a:spLocks noGrp="1"/>
          </p:cNvSpPr>
          <p:nvPr>
            <p:ph idx="1"/>
          </p:nvPr>
        </p:nvSpPr>
        <p:spPr/>
        <p:txBody>
          <a:bodyPr/>
          <a:lstStyle/>
          <a:p>
            <a:pPr marL="0" indent="0">
              <a:buNone/>
            </a:pPr>
            <a:r>
              <a:rPr lang="en-US" b="1"/>
              <a:t>System cost </a:t>
            </a:r>
            <a:r>
              <a:rPr lang="en-US"/>
              <a:t>means actual direct costs or an estimate of all direct costs of a project or resource over its effective life including, if applicable: </a:t>
            </a:r>
          </a:p>
          <a:p>
            <a:pPr marL="514350" lvl="1" indent="0">
              <a:buNone/>
            </a:pPr>
            <a:r>
              <a:rPr lang="en-US"/>
              <a:t>The costs of </a:t>
            </a:r>
            <a:r>
              <a:rPr lang="en-US" b="1"/>
              <a:t>transmission</a:t>
            </a:r>
            <a:r>
              <a:rPr lang="en-US"/>
              <a:t> and </a:t>
            </a:r>
            <a:r>
              <a:rPr lang="en-US" b="1"/>
              <a:t>distribution</a:t>
            </a:r>
            <a:r>
              <a:rPr lang="en-US"/>
              <a:t> to the customers; </a:t>
            </a:r>
          </a:p>
          <a:p>
            <a:pPr marL="514350" lvl="1" indent="0">
              <a:buNone/>
            </a:pPr>
            <a:r>
              <a:rPr lang="en-US" b="1"/>
              <a:t>waste disposal </a:t>
            </a:r>
            <a:r>
              <a:rPr lang="en-US"/>
              <a:t>costs; </a:t>
            </a:r>
          </a:p>
          <a:p>
            <a:pPr marL="514350" lvl="1" indent="0">
              <a:buNone/>
            </a:pPr>
            <a:r>
              <a:rPr lang="en-US" b="1"/>
              <a:t>permitting, siting, mitigation, and end-of-cycle decommissioning and remediation </a:t>
            </a:r>
            <a:r>
              <a:rPr lang="en-US"/>
              <a:t>costs; </a:t>
            </a:r>
          </a:p>
          <a:p>
            <a:pPr marL="514350" lvl="1" indent="0">
              <a:buNone/>
            </a:pPr>
            <a:r>
              <a:rPr lang="en-US" b="1"/>
              <a:t>fuel costs</a:t>
            </a:r>
            <a:r>
              <a:rPr lang="en-US"/>
              <a:t>, including projected increases; </a:t>
            </a:r>
          </a:p>
          <a:p>
            <a:pPr marL="514350" lvl="1" indent="0">
              <a:buNone/>
            </a:pPr>
            <a:r>
              <a:rPr lang="en-US"/>
              <a:t>resource </a:t>
            </a:r>
            <a:r>
              <a:rPr lang="en-US" b="1"/>
              <a:t>integration and balancing costs</a:t>
            </a:r>
            <a:r>
              <a:rPr lang="en-US"/>
              <a:t>; and </a:t>
            </a:r>
          </a:p>
          <a:p>
            <a:pPr marL="514350" lvl="1" indent="0">
              <a:buNone/>
            </a:pPr>
            <a:r>
              <a:rPr lang="en-US"/>
              <a:t>such quantifiable </a:t>
            </a:r>
            <a:r>
              <a:rPr lang="en-US" b="1"/>
              <a:t>environmental</a:t>
            </a:r>
            <a:r>
              <a:rPr lang="en-US"/>
              <a:t> costs and benefits and other </a:t>
            </a:r>
            <a:r>
              <a:rPr lang="en-US" b="1"/>
              <a:t>energy and nonenergy benefits </a:t>
            </a:r>
            <a:r>
              <a:rPr lang="en-US"/>
              <a:t>as are directly attributable to the project or resource, including </a:t>
            </a:r>
            <a:r>
              <a:rPr lang="en-US" b="1"/>
              <a:t>flexibility</a:t>
            </a:r>
            <a:r>
              <a:rPr lang="en-US"/>
              <a:t>, </a:t>
            </a:r>
            <a:r>
              <a:rPr lang="en-US" b="1"/>
              <a:t>resilience</a:t>
            </a:r>
            <a:r>
              <a:rPr lang="en-US"/>
              <a:t>, </a:t>
            </a:r>
            <a:r>
              <a:rPr lang="en-US" b="1"/>
              <a:t>reliability</a:t>
            </a:r>
            <a:r>
              <a:rPr lang="en-US"/>
              <a:t>, </a:t>
            </a:r>
            <a:r>
              <a:rPr lang="en-US" b="1"/>
              <a:t>greenhouse gas emissions reductions</a:t>
            </a:r>
            <a:r>
              <a:rPr lang="en-US"/>
              <a:t>, and </a:t>
            </a:r>
            <a:r>
              <a:rPr lang="en-US" b="1"/>
              <a:t>air quality</a:t>
            </a:r>
          </a:p>
        </p:txBody>
      </p:sp>
      <p:sp>
        <p:nvSpPr>
          <p:cNvPr id="4" name="Slide Number Placeholder 3">
            <a:extLst>
              <a:ext uri="{FF2B5EF4-FFF2-40B4-BE49-F238E27FC236}">
                <a16:creationId xmlns:a16="http://schemas.microsoft.com/office/drawing/2014/main" id="{938B15DA-402D-91A1-3401-0A835AD5B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8E3E-090C-411A-A663-16FA5027569F}" type="slidenum">
              <a:rPr kumimoji="0" lang="en-US" sz="1000" b="1"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1"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45279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7DBA00-E0BA-79C0-F5C1-D505CA452BBB}"/>
              </a:ext>
            </a:extLst>
          </p:cNvPr>
          <p:cNvSpPr>
            <a:spLocks noGrp="1"/>
          </p:cNvSpPr>
          <p:nvPr>
            <p:ph type="title"/>
          </p:nvPr>
        </p:nvSpPr>
        <p:spPr>
          <a:xfrm>
            <a:off x="838200" y="681036"/>
            <a:ext cx="10515600" cy="464023"/>
          </a:xfrm>
        </p:spPr>
        <p:txBody>
          <a:bodyPr>
            <a:normAutofit fontScale="90000"/>
          </a:bodyPr>
          <a:lstStyle/>
          <a:p>
            <a:r>
              <a:rPr lang="en-US"/>
              <a:t>The Role of Rate and Bill Assessments in the Cost Test</a:t>
            </a:r>
          </a:p>
        </p:txBody>
      </p:sp>
      <p:sp>
        <p:nvSpPr>
          <p:cNvPr id="4" name="Content Placeholder 3">
            <a:extLst>
              <a:ext uri="{FF2B5EF4-FFF2-40B4-BE49-F238E27FC236}">
                <a16:creationId xmlns:a16="http://schemas.microsoft.com/office/drawing/2014/main" id="{E1C3A864-9B4D-4FF7-91E2-AC3D3678F30D}"/>
              </a:ext>
            </a:extLst>
          </p:cNvPr>
          <p:cNvSpPr>
            <a:spLocks noGrp="1"/>
          </p:cNvSpPr>
          <p:nvPr>
            <p:ph idx="1"/>
          </p:nvPr>
        </p:nvSpPr>
        <p:spPr>
          <a:xfrm>
            <a:off x="838200" y="1367481"/>
            <a:ext cx="10515600" cy="4809483"/>
          </a:xfrm>
        </p:spPr>
        <p:txBody>
          <a:bodyPr>
            <a:normAutofit/>
          </a:bodyPr>
          <a:lstStyle/>
          <a:p>
            <a:r>
              <a:rPr lang="en-US"/>
              <a:t>80.86.020(12)(g)(iv): “Results in a reasonable cost to customers, and projects the rate impacts of specific actions, programs, and investments on customers;”</a:t>
            </a:r>
          </a:p>
          <a:p>
            <a:r>
              <a:rPr lang="en-US"/>
              <a:t>The Cost Test includes two metrics for assessing rates and bills:</a:t>
            </a:r>
          </a:p>
          <a:p>
            <a:pPr marL="1085850" lvl="1" indent="-342900"/>
            <a:r>
              <a:rPr lang="en-US"/>
              <a:t>Long-term rate forecast should be conducted for each utility portfolio  </a:t>
            </a:r>
          </a:p>
          <a:p>
            <a:pPr marL="1085850" lvl="1" indent="-342900"/>
            <a:r>
              <a:rPr lang="en-US"/>
              <a:t>PVRR would be used to indicate impacts on average customer bills</a:t>
            </a:r>
          </a:p>
          <a:p>
            <a:r>
              <a:rPr lang="en-US"/>
              <a:t>The purpose of the rate and bill assessments in the Cost Test :   </a:t>
            </a:r>
          </a:p>
          <a:p>
            <a:pPr lvl="1"/>
            <a:r>
              <a:rPr lang="en-US"/>
              <a:t>Long-term rate forecast and PVRR would be used to inform the selection of the preferred portfolio</a:t>
            </a:r>
          </a:p>
          <a:p>
            <a:r>
              <a:rPr lang="en-US"/>
              <a:t>The incremental cost of complying with CETA requirement is not relevant to the Cost Test</a:t>
            </a:r>
          </a:p>
        </p:txBody>
      </p:sp>
      <p:sp>
        <p:nvSpPr>
          <p:cNvPr id="2" name="Slide Number Placeholder 1">
            <a:extLst>
              <a:ext uri="{FF2B5EF4-FFF2-40B4-BE49-F238E27FC236}">
                <a16:creationId xmlns:a16="http://schemas.microsoft.com/office/drawing/2014/main" id="{2FBB9463-2AFD-9D17-7CF2-75B247057DAF}"/>
              </a:ext>
            </a:extLst>
          </p:cNvPr>
          <p:cNvSpPr>
            <a:spLocks noGrp="1"/>
          </p:cNvSpPr>
          <p:nvPr>
            <p:ph type="sldNum" sz="quarter" idx="12"/>
          </p:nvPr>
        </p:nvSpPr>
        <p:spPr>
          <a:xfrm>
            <a:off x="8610600"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tint val="75000"/>
                  </a:prstClr>
                </a:solidFill>
                <a:effectLst/>
                <a:uLnTx/>
                <a:uFillTx/>
                <a:latin typeface="Aptos" panose="02110004020202020204"/>
                <a:ea typeface="+mn-ea"/>
                <a:cs typeface="+mn-cs"/>
              </a:rPr>
              <a:t>Slide </a:t>
            </a:r>
            <a:fld id="{1B79225A-044F-47AC-A466-ADAA88F41AF1}" type="slidenum">
              <a:rPr kumimoji="0" lang="en-US" sz="1000" b="1" i="0" u="none" strike="noStrike" kern="1200" cap="none" spc="0" normalizeH="0" baseline="0" noProof="0" smtClean="0">
                <a:ln>
                  <a:noFill/>
                </a:ln>
                <a:solidFill>
                  <a:prstClr val="black">
                    <a:tint val="75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1" i="0" u="none" strike="noStrike" kern="1200" cap="none" spc="0" normalizeH="0" baseline="0" noProof="0">
              <a:ln>
                <a:noFill/>
              </a:ln>
              <a:solidFill>
                <a:prstClr val="black">
                  <a:tint val="75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4534A47D-8CC4-A244-8E6A-288F75C2960E}"/>
              </a:ext>
            </a:extLst>
          </p:cNvPr>
          <p:cNvSpPr>
            <a:spLocks noGrp="1"/>
          </p:cNvSpPr>
          <p:nvPr>
            <p:ph type="ftr" sz="quarter" idx="4294967295"/>
          </p:nvPr>
        </p:nvSpPr>
        <p:spPr>
          <a:xfrm>
            <a:off x="0" y="6407150"/>
            <a:ext cx="7437438" cy="390525"/>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tx2"/>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1F497D"/>
                </a:solidFill>
                <a:effectLst/>
                <a:uLnTx/>
                <a:uFillTx/>
                <a:latin typeface="Calibri" panose="020F0502020204030204" pitchFamily="34" charset="0"/>
                <a:ea typeface="+mn-ea"/>
                <a:cs typeface="+mn-cs"/>
              </a:rPr>
              <a:t>Synapse Energy Economics</a:t>
            </a:r>
          </a:p>
        </p:txBody>
      </p:sp>
    </p:spTree>
    <p:extLst>
      <p:ext uri="{BB962C8B-B14F-4D97-AF65-F5344CB8AC3E}">
        <p14:creationId xmlns:p14="http://schemas.microsoft.com/office/powerpoint/2010/main" val="260485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E887-F834-4869-A6F7-0D286D4F4060}"/>
              </a:ext>
            </a:extLst>
          </p:cNvPr>
          <p:cNvSpPr>
            <a:spLocks noGrp="1"/>
          </p:cNvSpPr>
          <p:nvPr>
            <p:ph type="title"/>
          </p:nvPr>
        </p:nvSpPr>
        <p:spPr>
          <a:xfrm>
            <a:off x="1137762" y="186833"/>
            <a:ext cx="7886700" cy="937654"/>
          </a:xfrm>
        </p:spPr>
        <p:txBody>
          <a:bodyPr>
            <a:normAutofit/>
          </a:bodyPr>
          <a:lstStyle/>
          <a:p>
            <a:r>
              <a:rPr lang="en-US" sz="3200" b="0"/>
              <a:t>Today’s Agenda</a:t>
            </a:r>
            <a:endParaRPr lang="en-US" sz="3200" b="0">
              <a:highlight>
                <a:srgbClr val="FFFF00"/>
              </a:highlight>
            </a:endParaRPr>
          </a:p>
        </p:txBody>
      </p:sp>
      <p:sp>
        <p:nvSpPr>
          <p:cNvPr id="4" name="Slide Number Placeholder 3">
            <a:extLst>
              <a:ext uri="{FF2B5EF4-FFF2-40B4-BE49-F238E27FC236}">
                <a16:creationId xmlns:a16="http://schemas.microsoft.com/office/drawing/2014/main" id="{787B3372-9268-4C6D-B71B-1DBCF5AC5E43}"/>
              </a:ext>
            </a:extLst>
          </p:cNvPr>
          <p:cNvSpPr>
            <a:spLocks noGrp="1"/>
          </p:cNvSpPr>
          <p:nvPr>
            <p:ph type="sldNum" sz="quarter" idx="12"/>
          </p:nvPr>
        </p:nvSpPr>
        <p:spPr/>
        <p:txBody>
          <a:bodyPr/>
          <a:lstStyle/>
          <a:p>
            <a:r>
              <a:rPr lang="en-US"/>
              <a:t> </a:t>
            </a:r>
            <a:fld id="{49428E3E-090C-411A-A663-16FA5027569F}" type="slidenum">
              <a:rPr lang="en-US" smtClean="0"/>
              <a:pPr/>
              <a:t>3</a:t>
            </a:fld>
            <a:endParaRPr lang="en-US"/>
          </a:p>
        </p:txBody>
      </p:sp>
      <p:graphicFrame>
        <p:nvGraphicFramePr>
          <p:cNvPr id="5" name="Content Placeholder 2">
            <a:extLst>
              <a:ext uri="{FF2B5EF4-FFF2-40B4-BE49-F238E27FC236}">
                <a16:creationId xmlns:a16="http://schemas.microsoft.com/office/drawing/2014/main" id="{B3D0E45E-ACAF-4B7C-A403-321F7A88A37E}"/>
              </a:ext>
            </a:extLst>
          </p:cNvPr>
          <p:cNvGraphicFramePr>
            <a:graphicFrameLocks/>
          </p:cNvGraphicFramePr>
          <p:nvPr>
            <p:extLst>
              <p:ext uri="{D42A27DB-BD31-4B8C-83A1-F6EECF244321}">
                <p14:modId xmlns:p14="http://schemas.microsoft.com/office/powerpoint/2010/main" val="2260955186"/>
              </p:ext>
            </p:extLst>
          </p:nvPr>
        </p:nvGraphicFramePr>
        <p:xfrm>
          <a:off x="1271153" y="953501"/>
          <a:ext cx="9095664" cy="5717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68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03FE-AE5E-997D-0D98-308D3A62C82A}"/>
              </a:ext>
            </a:extLst>
          </p:cNvPr>
          <p:cNvSpPr>
            <a:spLocks noGrp="1"/>
          </p:cNvSpPr>
          <p:nvPr>
            <p:ph type="title"/>
          </p:nvPr>
        </p:nvSpPr>
        <p:spPr/>
        <p:txBody>
          <a:bodyPr/>
          <a:lstStyle/>
          <a:p>
            <a:r>
              <a:rPr lang="en-US"/>
              <a:t>ISP rulemaking timeline update</a:t>
            </a:r>
          </a:p>
        </p:txBody>
      </p:sp>
      <p:sp>
        <p:nvSpPr>
          <p:cNvPr id="3" name="Text Placeholder 2">
            <a:extLst>
              <a:ext uri="{FF2B5EF4-FFF2-40B4-BE49-F238E27FC236}">
                <a16:creationId xmlns:a16="http://schemas.microsoft.com/office/drawing/2014/main" id="{8478269E-4198-D8D9-36C4-A4349B997732}"/>
              </a:ext>
            </a:extLst>
          </p:cNvPr>
          <p:cNvSpPr>
            <a:spLocks noGrp="1"/>
          </p:cNvSpPr>
          <p:nvPr>
            <p:ph type="body" idx="1"/>
          </p:nvPr>
        </p:nvSpPr>
        <p:spPr/>
        <p:txBody>
          <a:bodyPr/>
          <a:lstStyle/>
          <a:p>
            <a:r>
              <a:rPr lang="en-US"/>
              <a:t>Payton Swinford</a:t>
            </a:r>
          </a:p>
        </p:txBody>
      </p:sp>
      <p:sp>
        <p:nvSpPr>
          <p:cNvPr id="4" name="Slide Number Placeholder 3">
            <a:extLst>
              <a:ext uri="{FF2B5EF4-FFF2-40B4-BE49-F238E27FC236}">
                <a16:creationId xmlns:a16="http://schemas.microsoft.com/office/drawing/2014/main" id="{A026FB07-7F7F-ABC8-2161-F79F92D52A00}"/>
              </a:ext>
            </a:extLst>
          </p:cNvPr>
          <p:cNvSpPr>
            <a:spLocks noGrp="1"/>
          </p:cNvSpPr>
          <p:nvPr>
            <p:ph type="sldNum" sz="quarter" idx="12"/>
          </p:nvPr>
        </p:nvSpPr>
        <p:spPr/>
        <p:txBody>
          <a:bodyPr/>
          <a:lstStyle/>
          <a:p>
            <a:fld id="{DDAE79DE-E2CD-4409-97EA-8D66D2239F8B}" type="slidenum">
              <a:rPr lang="en-US" smtClean="0"/>
              <a:t>4</a:t>
            </a:fld>
            <a:endParaRPr lang="en-US"/>
          </a:p>
        </p:txBody>
      </p:sp>
    </p:spTree>
    <p:extLst>
      <p:ext uri="{BB962C8B-B14F-4D97-AF65-F5344CB8AC3E}">
        <p14:creationId xmlns:p14="http://schemas.microsoft.com/office/powerpoint/2010/main" val="108788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5994-35D8-C31E-4A1D-C3AA85CEA7D2}"/>
              </a:ext>
            </a:extLst>
          </p:cNvPr>
          <p:cNvSpPr>
            <a:spLocks noGrp="1"/>
          </p:cNvSpPr>
          <p:nvPr>
            <p:ph type="title"/>
          </p:nvPr>
        </p:nvSpPr>
        <p:spPr/>
        <p:txBody>
          <a:bodyPr/>
          <a:lstStyle/>
          <a:p>
            <a:r>
              <a:rPr lang="en-US"/>
              <a:t>Timeline of Events</a:t>
            </a:r>
          </a:p>
        </p:txBody>
      </p:sp>
      <p:graphicFrame>
        <p:nvGraphicFramePr>
          <p:cNvPr id="7" name="Content Placeholder 6">
            <a:extLst>
              <a:ext uri="{FF2B5EF4-FFF2-40B4-BE49-F238E27FC236}">
                <a16:creationId xmlns:a16="http://schemas.microsoft.com/office/drawing/2014/main" id="{978E158D-2186-2D3E-F6CC-A73973075D92}"/>
              </a:ext>
            </a:extLst>
          </p:cNvPr>
          <p:cNvGraphicFramePr>
            <a:graphicFrameLocks noGrp="1"/>
          </p:cNvGraphicFramePr>
          <p:nvPr>
            <p:ph idx="1"/>
            <p:extLst>
              <p:ext uri="{D42A27DB-BD31-4B8C-83A1-F6EECF244321}">
                <p14:modId xmlns:p14="http://schemas.microsoft.com/office/powerpoint/2010/main" val="723098694"/>
              </p:ext>
            </p:extLst>
          </p:nvPr>
        </p:nvGraphicFramePr>
        <p:xfrm>
          <a:off x="746760" y="1825625"/>
          <a:ext cx="10515600" cy="4530724"/>
        </p:xfrm>
        <a:graphic>
          <a:graphicData uri="http://schemas.openxmlformats.org/drawingml/2006/table">
            <a:tbl>
              <a:tblPr firstRow="1" bandRow="1">
                <a:tableStyleId>{22838BEF-8BB2-4498-84A7-C5851F593DF1}</a:tableStyleId>
              </a:tblPr>
              <a:tblGrid>
                <a:gridCol w="5257800">
                  <a:extLst>
                    <a:ext uri="{9D8B030D-6E8A-4147-A177-3AD203B41FA5}">
                      <a16:colId xmlns:a16="http://schemas.microsoft.com/office/drawing/2014/main" val="1369452718"/>
                    </a:ext>
                  </a:extLst>
                </a:gridCol>
                <a:gridCol w="5257800">
                  <a:extLst>
                    <a:ext uri="{9D8B030D-6E8A-4147-A177-3AD203B41FA5}">
                      <a16:colId xmlns:a16="http://schemas.microsoft.com/office/drawing/2014/main" val="503459257"/>
                    </a:ext>
                  </a:extLst>
                </a:gridCol>
              </a:tblGrid>
              <a:tr h="409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strike="noStrike" kern="1200" baseline="0">
                          <a:solidFill>
                            <a:schemeClr val="tx1"/>
                          </a:solidFill>
                          <a:latin typeface="+mn-lt"/>
                          <a:ea typeface="+mn-ea"/>
                          <a:cs typeface="+mn-cs"/>
                        </a:rPr>
                        <a:t>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strike="noStrike" kern="1200" baseline="0">
                          <a:solidFill>
                            <a:schemeClr val="tx1"/>
                          </a:solidFill>
                          <a:latin typeface="+mn-lt"/>
                          <a:ea typeface="+mn-ea"/>
                          <a:cs typeface="+mn-cs"/>
                        </a:rPr>
                        <a:t>Event</a:t>
                      </a:r>
                    </a:p>
                  </a:txBody>
                  <a:tcPr anchor="ctr"/>
                </a:tc>
                <a:extLst>
                  <a:ext uri="{0D108BD9-81ED-4DB2-BD59-A6C34878D82A}">
                    <a16:rowId xmlns:a16="http://schemas.microsoft.com/office/drawing/2014/main" val="1521111021"/>
                  </a:ext>
                </a:extLst>
              </a:tr>
              <a:tr h="595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January 9, 2025</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baseline="0">
                          <a:solidFill>
                            <a:srgbClr val="000000"/>
                          </a:solidFill>
                        </a:rPr>
                        <a:t>Cost Test Technical Conference #3</a:t>
                      </a:r>
                      <a:endParaRPr lang="en-US" sz="1800" b="0" i="0" u="none" strike="noStrike" baseline="0">
                        <a:solidFill>
                          <a:srgbClr val="000000"/>
                        </a:solidFill>
                        <a:latin typeface="Times New Roman" panose="02020603050405020304" pitchFamily="18" charset="0"/>
                      </a:endParaRPr>
                    </a:p>
                  </a:txBody>
                  <a:tcPr anchor="ctr"/>
                </a:tc>
                <a:extLst>
                  <a:ext uri="{0D108BD9-81ED-4DB2-BD59-A6C34878D82A}">
                    <a16:rowId xmlns:a16="http://schemas.microsoft.com/office/drawing/2014/main" val="3449235089"/>
                  </a:ext>
                </a:extLst>
              </a:tr>
              <a:tr h="598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January 14, 2025 	</a:t>
                      </a:r>
                      <a:endParaRPr lang="en-US" sz="1800" b="0" i="0" u="none" strike="noStrike" kern="1200" baseline="0">
                        <a:solidFill>
                          <a:schemeClr val="tx1"/>
                        </a:solidFill>
                        <a:latin typeface="+mn-lt"/>
                        <a:ea typeface="+mn-ea"/>
                        <a:cs typeface="+mn-cs"/>
                      </a:endParaRPr>
                    </a:p>
                  </a:txBody>
                  <a:tcPr anchor="ctr"/>
                </a:tc>
                <a:tc>
                  <a:txBody>
                    <a:bodyPr/>
                    <a:lstStyle/>
                    <a:p>
                      <a:pPr algn="l"/>
                      <a:r>
                        <a:rPr lang="en-US" sz="1600"/>
                        <a:t>Cost Test Notice for public comment deadline. Comments due on draft Cost Test rules for Commission review.</a:t>
                      </a:r>
                    </a:p>
                  </a:txBody>
                  <a:tcPr anchor="ctr"/>
                </a:tc>
                <a:extLst>
                  <a:ext uri="{0D108BD9-81ED-4DB2-BD59-A6C34878D82A}">
                    <a16:rowId xmlns:a16="http://schemas.microsoft.com/office/drawing/2014/main" val="1186267793"/>
                  </a:ext>
                </a:extLst>
              </a:tr>
              <a:tr h="66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January 20, 2025, through February 20, 2025 	</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ISP Rules Notice and comment period on the second public draft of ISP Rules </a:t>
                      </a:r>
                    </a:p>
                  </a:txBody>
                  <a:tcPr anchor="ctr"/>
                </a:tc>
                <a:extLst>
                  <a:ext uri="{0D108BD9-81ED-4DB2-BD59-A6C34878D82A}">
                    <a16:rowId xmlns:a16="http://schemas.microsoft.com/office/drawing/2014/main" val="7530961"/>
                  </a:ext>
                </a:extLst>
              </a:tr>
              <a:tr h="66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Early Q2 2025 	</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Informal draft rules (ISP &amp; Cost Test) released for public comment. 	</a:t>
                      </a:r>
                    </a:p>
                  </a:txBody>
                  <a:tcPr anchor="ctr"/>
                </a:tc>
                <a:extLst>
                  <a:ext uri="{0D108BD9-81ED-4DB2-BD59-A6C34878D82A}">
                    <a16:rowId xmlns:a16="http://schemas.microsoft.com/office/drawing/2014/main" val="374187682"/>
                  </a:ext>
                </a:extLst>
              </a:tr>
              <a:tr h="6611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June 2025 </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CR-102 and ISP &amp; Cost Test rules filed, including Notice for public comment and formal comment period.</a:t>
                      </a:r>
                    </a:p>
                  </a:txBody>
                  <a:tcPr anchor="ctr"/>
                </a:tc>
                <a:extLst>
                  <a:ext uri="{0D108BD9-81ED-4DB2-BD59-A6C34878D82A}">
                    <a16:rowId xmlns:a16="http://schemas.microsoft.com/office/drawing/2014/main" val="1346842166"/>
                  </a:ext>
                </a:extLst>
              </a:tr>
              <a:tr h="472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End of July 2025</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Adoption Hearing 	</a:t>
                      </a:r>
                    </a:p>
                  </a:txBody>
                  <a:tcPr anchor="ctr"/>
                </a:tc>
                <a:extLst>
                  <a:ext uri="{0D108BD9-81ED-4DB2-BD59-A6C34878D82A}">
                    <a16:rowId xmlns:a16="http://schemas.microsoft.com/office/drawing/2014/main" val="2088483334"/>
                  </a:ext>
                </a:extLst>
              </a:tr>
              <a:tr h="472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a:solidFill>
                            <a:schemeClr val="tx1"/>
                          </a:solidFill>
                        </a:rPr>
                        <a:t>September 29, 2025</a:t>
                      </a:r>
                      <a:endParaRPr lang="en-US" sz="1800" b="0" i="0" u="none" strike="noStrike" kern="1200" baseline="0">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a:solidFill>
                            <a:schemeClr val="dk1"/>
                          </a:solidFill>
                          <a:latin typeface="+mn-lt"/>
                          <a:ea typeface="+mn-ea"/>
                          <a:cs typeface="+mn-cs"/>
                        </a:rPr>
                        <a:t>Extended Statutory Deadline 	</a:t>
                      </a:r>
                    </a:p>
                  </a:txBody>
                  <a:tcPr anchor="ctr"/>
                </a:tc>
                <a:extLst>
                  <a:ext uri="{0D108BD9-81ED-4DB2-BD59-A6C34878D82A}">
                    <a16:rowId xmlns:a16="http://schemas.microsoft.com/office/drawing/2014/main" val="947955231"/>
                  </a:ext>
                </a:extLst>
              </a:tr>
            </a:tbl>
          </a:graphicData>
        </a:graphic>
      </p:graphicFrame>
      <p:sp>
        <p:nvSpPr>
          <p:cNvPr id="4" name="Slide Number Placeholder 3">
            <a:extLst>
              <a:ext uri="{FF2B5EF4-FFF2-40B4-BE49-F238E27FC236}">
                <a16:creationId xmlns:a16="http://schemas.microsoft.com/office/drawing/2014/main" id="{77B742C1-320F-C40C-5750-26169B34AF4E}"/>
              </a:ext>
            </a:extLst>
          </p:cNvPr>
          <p:cNvSpPr>
            <a:spLocks noGrp="1"/>
          </p:cNvSpPr>
          <p:nvPr>
            <p:ph type="sldNum" sz="quarter" idx="12"/>
          </p:nvPr>
        </p:nvSpPr>
        <p:spPr/>
        <p:txBody>
          <a:bodyPr/>
          <a:lstStyle/>
          <a:p>
            <a:fld id="{DDAE79DE-E2CD-4409-97EA-8D66D2239F8B}" type="slidenum">
              <a:rPr lang="en-US" smtClean="0"/>
              <a:t>5</a:t>
            </a:fld>
            <a:endParaRPr lang="en-US"/>
          </a:p>
        </p:txBody>
      </p:sp>
      <p:pic>
        <p:nvPicPr>
          <p:cNvPr id="11" name="Graphic 10" descr="Badge Tick1 with solid fill">
            <a:extLst>
              <a:ext uri="{FF2B5EF4-FFF2-40B4-BE49-F238E27FC236}">
                <a16:creationId xmlns:a16="http://schemas.microsoft.com/office/drawing/2014/main" id="{28620045-F79B-6854-351C-A306D9AB43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5304" y="2220686"/>
            <a:ext cx="591456" cy="591456"/>
          </a:xfrm>
          <a:prstGeom prst="rect">
            <a:avLst/>
          </a:prstGeom>
        </p:spPr>
      </p:pic>
    </p:spTree>
    <p:extLst>
      <p:ext uri="{BB962C8B-B14F-4D97-AF65-F5344CB8AC3E}">
        <p14:creationId xmlns:p14="http://schemas.microsoft.com/office/powerpoint/2010/main" val="841966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D3AA-DC0E-02D0-9254-B50AFDC5A62C}"/>
              </a:ext>
            </a:extLst>
          </p:cNvPr>
          <p:cNvSpPr>
            <a:spLocks noGrp="1"/>
          </p:cNvSpPr>
          <p:nvPr>
            <p:ph type="title"/>
          </p:nvPr>
        </p:nvSpPr>
        <p:spPr/>
        <p:txBody>
          <a:bodyPr/>
          <a:lstStyle/>
          <a:p>
            <a:r>
              <a:rPr lang="en-US"/>
              <a:t>Recap – Staff’s Views on Cost Test</a:t>
            </a:r>
          </a:p>
        </p:txBody>
      </p:sp>
      <p:sp>
        <p:nvSpPr>
          <p:cNvPr id="3" name="Text Placeholder 2">
            <a:extLst>
              <a:ext uri="{FF2B5EF4-FFF2-40B4-BE49-F238E27FC236}">
                <a16:creationId xmlns:a16="http://schemas.microsoft.com/office/drawing/2014/main" id="{513733C8-FA73-0CE2-3B2F-7928ABE7095F}"/>
              </a:ext>
            </a:extLst>
          </p:cNvPr>
          <p:cNvSpPr>
            <a:spLocks noGrp="1"/>
          </p:cNvSpPr>
          <p:nvPr>
            <p:ph type="body" idx="1"/>
          </p:nvPr>
        </p:nvSpPr>
        <p:spPr/>
        <p:txBody>
          <a:bodyPr/>
          <a:lstStyle/>
          <a:p>
            <a:r>
              <a:rPr lang="en-US"/>
              <a:t>Wesley Franks</a:t>
            </a:r>
          </a:p>
        </p:txBody>
      </p:sp>
      <p:sp>
        <p:nvSpPr>
          <p:cNvPr id="4" name="Slide Number Placeholder 3">
            <a:extLst>
              <a:ext uri="{FF2B5EF4-FFF2-40B4-BE49-F238E27FC236}">
                <a16:creationId xmlns:a16="http://schemas.microsoft.com/office/drawing/2014/main" id="{8248D38C-8790-F736-AC7B-42647082065C}"/>
              </a:ext>
            </a:extLst>
          </p:cNvPr>
          <p:cNvSpPr>
            <a:spLocks noGrp="1"/>
          </p:cNvSpPr>
          <p:nvPr>
            <p:ph type="sldNum" sz="quarter" idx="12"/>
          </p:nvPr>
        </p:nvSpPr>
        <p:spPr/>
        <p:txBody>
          <a:bodyPr/>
          <a:lstStyle/>
          <a:p>
            <a:fld id="{DDAE79DE-E2CD-4409-97EA-8D66D2239F8B}" type="slidenum">
              <a:rPr lang="en-US" smtClean="0"/>
              <a:t>6</a:t>
            </a:fld>
            <a:endParaRPr lang="en-US"/>
          </a:p>
        </p:txBody>
      </p:sp>
    </p:spTree>
    <p:extLst>
      <p:ext uri="{BB962C8B-B14F-4D97-AF65-F5344CB8AC3E}">
        <p14:creationId xmlns:p14="http://schemas.microsoft.com/office/powerpoint/2010/main" val="393808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33A7-8E9F-D784-918D-709D2955F62D}"/>
              </a:ext>
            </a:extLst>
          </p:cNvPr>
          <p:cNvSpPr>
            <a:spLocks noGrp="1"/>
          </p:cNvSpPr>
          <p:nvPr>
            <p:ph type="title"/>
          </p:nvPr>
        </p:nvSpPr>
        <p:spPr/>
        <p:txBody>
          <a:bodyPr/>
          <a:lstStyle/>
          <a:p>
            <a:r>
              <a:rPr lang="en-US"/>
              <a:t>Cost Test Statutory Direction</a:t>
            </a:r>
          </a:p>
        </p:txBody>
      </p:sp>
      <p:graphicFrame>
        <p:nvGraphicFramePr>
          <p:cNvPr id="5" name="Content Placeholder 4">
            <a:extLst>
              <a:ext uri="{FF2B5EF4-FFF2-40B4-BE49-F238E27FC236}">
                <a16:creationId xmlns:a16="http://schemas.microsoft.com/office/drawing/2014/main" id="{83934B68-9FB7-9237-1D92-243CB29FC684}"/>
              </a:ext>
            </a:extLst>
          </p:cNvPr>
          <p:cNvGraphicFramePr>
            <a:graphicFrameLocks noGrp="1"/>
          </p:cNvGraphicFramePr>
          <p:nvPr>
            <p:ph idx="1"/>
            <p:extLst>
              <p:ext uri="{D42A27DB-BD31-4B8C-83A1-F6EECF244321}">
                <p14:modId xmlns:p14="http://schemas.microsoft.com/office/powerpoint/2010/main" val="41964673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A81D60A-22C3-5C19-EF0E-D25F2C93AB3C}"/>
              </a:ext>
            </a:extLst>
          </p:cNvPr>
          <p:cNvSpPr>
            <a:spLocks noGrp="1"/>
          </p:cNvSpPr>
          <p:nvPr>
            <p:ph type="sldNum" sz="quarter" idx="12"/>
          </p:nvPr>
        </p:nvSpPr>
        <p:spPr/>
        <p:txBody>
          <a:bodyPr/>
          <a:lstStyle/>
          <a:p>
            <a:fld id="{DDAE79DE-E2CD-4409-97EA-8D66D2239F8B}" type="slidenum">
              <a:rPr lang="en-US" smtClean="0"/>
              <a:t>7</a:t>
            </a:fld>
            <a:endParaRPr lang="en-US"/>
          </a:p>
        </p:txBody>
      </p:sp>
    </p:spTree>
    <p:extLst>
      <p:ext uri="{BB962C8B-B14F-4D97-AF65-F5344CB8AC3E}">
        <p14:creationId xmlns:p14="http://schemas.microsoft.com/office/powerpoint/2010/main" val="333335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838B7-63F2-38A9-39DD-4870259994A0}"/>
              </a:ext>
            </a:extLst>
          </p:cNvPr>
          <p:cNvSpPr>
            <a:spLocks noGrp="1"/>
          </p:cNvSpPr>
          <p:nvPr>
            <p:ph type="title"/>
          </p:nvPr>
        </p:nvSpPr>
        <p:spPr>
          <a:xfrm>
            <a:off x="838200" y="365126"/>
            <a:ext cx="10515600" cy="834088"/>
          </a:xfrm>
        </p:spPr>
        <p:txBody>
          <a:bodyPr>
            <a:normAutofit/>
          </a:bodyPr>
          <a:lstStyle/>
          <a:p>
            <a:r>
              <a:rPr lang="en-US" sz="4000"/>
              <a:t>“Lowest reasonable cost" Definition</a:t>
            </a:r>
          </a:p>
        </p:txBody>
      </p:sp>
      <p:sp>
        <p:nvSpPr>
          <p:cNvPr id="3" name="Content Placeholder 2">
            <a:extLst>
              <a:ext uri="{FF2B5EF4-FFF2-40B4-BE49-F238E27FC236}">
                <a16:creationId xmlns:a16="http://schemas.microsoft.com/office/drawing/2014/main" id="{2E18F3F7-5BC5-68E5-0BC6-72F19C598035}"/>
              </a:ext>
            </a:extLst>
          </p:cNvPr>
          <p:cNvSpPr>
            <a:spLocks noGrp="1"/>
          </p:cNvSpPr>
          <p:nvPr>
            <p:ph idx="1"/>
          </p:nvPr>
        </p:nvSpPr>
        <p:spPr>
          <a:xfrm>
            <a:off x="576496" y="1199214"/>
            <a:ext cx="11039007" cy="5293661"/>
          </a:xfrm>
        </p:spPr>
        <p:txBody>
          <a:bodyPr vert="horz" lIns="91440" tIns="45720" rIns="91440" bIns="45720" rtlCol="0" anchor="ctr">
            <a:noAutofit/>
          </a:bodyPr>
          <a:lstStyle/>
          <a:p>
            <a:pPr marL="0" indent="0">
              <a:buNone/>
            </a:pPr>
            <a:r>
              <a:rPr lang="en-US" sz="2400"/>
              <a:t>The </a:t>
            </a:r>
            <a:r>
              <a:rPr lang="en-US" sz="2400" b="1"/>
              <a:t>lowest cost mix </a:t>
            </a:r>
            <a:r>
              <a:rPr lang="en-US" sz="2400"/>
              <a:t>of </a:t>
            </a:r>
            <a:r>
              <a:rPr lang="en-US" sz="2400" b="1"/>
              <a:t>demand-side</a:t>
            </a:r>
            <a:r>
              <a:rPr lang="en-US" sz="2400"/>
              <a:t> and </a:t>
            </a:r>
            <a:r>
              <a:rPr lang="en-US" sz="2400" b="1"/>
              <a:t>supply side </a:t>
            </a:r>
            <a:r>
              <a:rPr lang="en-US" sz="2400"/>
              <a:t>resources and </a:t>
            </a:r>
            <a:r>
              <a:rPr lang="en-US" sz="2400" b="1"/>
              <a:t>decarbonization</a:t>
            </a:r>
            <a:r>
              <a:rPr lang="en-US" sz="2400" u="sng"/>
              <a:t> </a:t>
            </a:r>
            <a:r>
              <a:rPr lang="en-US" sz="2400"/>
              <a:t>measures determined through a detailed and consistent analysis of a </a:t>
            </a:r>
            <a:r>
              <a:rPr lang="en-US" sz="2400" b="1"/>
              <a:t>wide range </a:t>
            </a:r>
            <a:r>
              <a:rPr lang="en-US" sz="2400"/>
              <a:t>of </a:t>
            </a:r>
            <a:r>
              <a:rPr lang="en-US" sz="2400" b="1"/>
              <a:t>commercially available </a:t>
            </a:r>
            <a:r>
              <a:rPr lang="en-US" sz="2400"/>
              <a:t>resources and measures. </a:t>
            </a:r>
          </a:p>
          <a:p>
            <a:pPr marL="0" indent="0">
              <a:buNone/>
            </a:pPr>
            <a:r>
              <a:rPr lang="en-US" sz="2400"/>
              <a:t>At a minimum, this analysis must consider </a:t>
            </a:r>
            <a:r>
              <a:rPr lang="en-US" sz="2400" b="1"/>
              <a:t>long-term</a:t>
            </a:r>
            <a:r>
              <a:rPr lang="en-US" sz="2400"/>
              <a:t> costs and benefits, market-volatility </a:t>
            </a:r>
            <a:r>
              <a:rPr lang="en-US" sz="2400" b="1"/>
              <a:t>risks</a:t>
            </a:r>
            <a:r>
              <a:rPr lang="en-US" sz="2400"/>
              <a:t>, resource </a:t>
            </a:r>
            <a:r>
              <a:rPr lang="en-US" sz="2400" b="1"/>
              <a:t>uncertainties</a:t>
            </a:r>
            <a:r>
              <a:rPr lang="en-US" sz="2400"/>
              <a:t>, resource </a:t>
            </a:r>
            <a:r>
              <a:rPr lang="en-US" sz="2400" b="1"/>
              <a:t>dispatchability</a:t>
            </a:r>
            <a:r>
              <a:rPr lang="en-US" sz="2400"/>
              <a:t>, resource effect on </a:t>
            </a:r>
            <a:r>
              <a:rPr lang="en-US" sz="2400" b="1"/>
              <a:t>system operation</a:t>
            </a:r>
            <a:r>
              <a:rPr lang="en-US" sz="2400"/>
              <a:t>, the </a:t>
            </a:r>
            <a:r>
              <a:rPr lang="en-US" sz="2400" b="1"/>
              <a:t>risks</a:t>
            </a:r>
            <a:r>
              <a:rPr lang="en-US" sz="2400"/>
              <a:t> imposed on the large combination utility and its ratepayers, </a:t>
            </a:r>
            <a:r>
              <a:rPr lang="en-US" sz="2400" b="1"/>
              <a:t>public policies regarding resource preference</a:t>
            </a:r>
            <a:r>
              <a:rPr lang="en-US" sz="2400"/>
              <a:t> adopted by Washington state or the federal government, the cost of </a:t>
            </a:r>
            <a:r>
              <a:rPr lang="en-US" sz="2400" b="1"/>
              <a:t>risks</a:t>
            </a:r>
            <a:r>
              <a:rPr lang="en-US" sz="2400"/>
              <a:t> associated with </a:t>
            </a:r>
            <a:r>
              <a:rPr lang="en-US" sz="2400" b="1"/>
              <a:t>environmental effects </a:t>
            </a:r>
            <a:r>
              <a:rPr lang="en-US" sz="2400"/>
              <a:t>including potential spills and emissions of </a:t>
            </a:r>
            <a:r>
              <a:rPr lang="en-US" sz="2400" b="1"/>
              <a:t>carbon dioxide</a:t>
            </a:r>
            <a:r>
              <a:rPr lang="en-US" sz="2400"/>
              <a:t>, and the need for </a:t>
            </a:r>
            <a:r>
              <a:rPr lang="en-US" sz="2400" b="1"/>
              <a:t>security of supply</a:t>
            </a:r>
            <a:r>
              <a:rPr lang="en-US" sz="2400"/>
              <a:t>. </a:t>
            </a:r>
          </a:p>
          <a:p>
            <a:pPr marL="0" indent="0">
              <a:buNone/>
            </a:pPr>
            <a:r>
              <a:rPr lang="en-US" sz="2400"/>
              <a:t>The analysis of the lowest reasonable cost must describe the large combination utility's combination of planned resources and related delivery system infrastructure in compliance with chapters 19.280, 19.285, and 19.405 RCW.</a:t>
            </a:r>
          </a:p>
        </p:txBody>
      </p:sp>
    </p:spTree>
    <p:extLst>
      <p:ext uri="{BB962C8B-B14F-4D97-AF65-F5344CB8AC3E}">
        <p14:creationId xmlns:p14="http://schemas.microsoft.com/office/powerpoint/2010/main" val="380439796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4B93F91-396A-C056-9FBF-DE0F50821AA7}"/>
              </a:ext>
            </a:extLst>
          </p:cNvPr>
          <p:cNvSpPr>
            <a:spLocks noGrp="1"/>
          </p:cNvSpPr>
          <p:nvPr>
            <p:ph type="title"/>
          </p:nvPr>
        </p:nvSpPr>
        <p:spPr/>
        <p:txBody>
          <a:bodyPr/>
          <a:lstStyle/>
          <a:p>
            <a:r>
              <a:rPr lang="en-US"/>
              <a:t>Emissions reduction measures should not be treated differently than other resources</a:t>
            </a:r>
          </a:p>
        </p:txBody>
      </p:sp>
      <p:graphicFrame>
        <p:nvGraphicFramePr>
          <p:cNvPr id="8" name="Content Placeholder 7">
            <a:extLst>
              <a:ext uri="{FF2B5EF4-FFF2-40B4-BE49-F238E27FC236}">
                <a16:creationId xmlns:a16="http://schemas.microsoft.com/office/drawing/2014/main" id="{AE9AB4FE-9DDD-E2E8-36B6-EC5038C2CD63}"/>
              </a:ext>
            </a:extLst>
          </p:cNvPr>
          <p:cNvGraphicFramePr>
            <a:graphicFrameLocks noGrp="1"/>
          </p:cNvGraphicFramePr>
          <p:nvPr>
            <p:ph idx="1"/>
            <p:extLst>
              <p:ext uri="{D42A27DB-BD31-4B8C-83A1-F6EECF244321}">
                <p14:modId xmlns:p14="http://schemas.microsoft.com/office/powerpoint/2010/main" val="24363441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8641A892-C7A8-75A3-8062-7019DE811724}"/>
              </a:ext>
            </a:extLst>
          </p:cNvPr>
          <p:cNvSpPr>
            <a:spLocks noGrp="1"/>
          </p:cNvSpPr>
          <p:nvPr>
            <p:ph type="sldNum" sz="quarter" idx="12"/>
          </p:nvPr>
        </p:nvSpPr>
        <p:spPr/>
        <p:txBody>
          <a:bodyPr/>
          <a:lstStyle/>
          <a:p>
            <a:fld id="{DDAE79DE-E2CD-4409-97EA-8D66D2239F8B}" type="slidenum">
              <a:rPr lang="en-US" smtClean="0"/>
              <a:t>9</a:t>
            </a:fld>
            <a:endParaRPr lang="en-US"/>
          </a:p>
        </p:txBody>
      </p:sp>
    </p:spTree>
    <p:extLst>
      <p:ext uri="{BB962C8B-B14F-4D97-AF65-F5344CB8AC3E}">
        <p14:creationId xmlns:p14="http://schemas.microsoft.com/office/powerpoint/2010/main" val="417203703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SPM">
  <a:themeElements>
    <a:clrScheme name="Custom NSPM">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74CFC58147611948808377421B5CEFBA" ma:contentTypeVersion="16" ma:contentTypeDescription="" ma:contentTypeScope="" ma:versionID="bc212764651f5b0783ba54d225fd673a">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d275ef9dcc7ead6001da0d7ec3e70ce9"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fix xmlns="dc463f71-b30c-4ab2-9473-d307f9d35888">U</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501</IndustryCode>
    <CaseStatus xmlns="dc463f71-b30c-4ab2-9473-d307f9d35888">Formal</CaseStatus>
    <OpenedDate xmlns="dc463f71-b30c-4ab2-9473-d307f9d35888">2024-04-29T07:00:00+00:00</OpenedDate>
    <SignificantOrder xmlns="dc463f71-b30c-4ab2-9473-d307f9d35888">false</SignificantOrder>
    <Date1 xmlns="dc463f71-b30c-4ab2-9473-d307f9d35888">2025-01-09T00:44:31+00:00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240281</DocketNumber>
    <DelegatedOrder xmlns="dc463f71-b30c-4ab2-9473-d307f9d35888">false</DelegatedOrd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691DDD59-2794-455D-846A-AA87FA8E1A29}"/>
</file>

<file path=customXml/itemProps2.xml><?xml version="1.0" encoding="utf-8"?>
<ds:datastoreItem xmlns:ds="http://schemas.openxmlformats.org/officeDocument/2006/customXml" ds:itemID="{222F0E05-8119-4A10-BA84-644BCC4C312F}">
  <ds:schemaRefs>
    <ds:schemaRef ds:uri="http://purl.org/dc/terms/"/>
    <ds:schemaRef ds:uri="http://purl.org/dc/elements/1.1/"/>
    <ds:schemaRef ds:uri="http://purl.org/dc/dcmitype/"/>
    <ds:schemaRef ds:uri="9398a6a7-56c0-4aed-af5f-94b0a613de9b"/>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B8F510-7B8D-4AD5-81D0-256FED3E2619}">
  <ds:schemaRefs>
    <ds:schemaRef ds:uri="http://schemas.microsoft.com/sharepoint/v3/contenttype/forms"/>
  </ds:schemaRefs>
</ds:datastoreItem>
</file>

<file path=customXml/itemProps4.xml><?xml version="1.0" encoding="utf-8"?>
<ds:datastoreItem xmlns:ds="http://schemas.openxmlformats.org/officeDocument/2006/customXml" ds:itemID="{D77EBF5F-DD5D-4E8C-B8E1-83902FF73A82}"/>
</file>

<file path=docProps/app.xml><?xml version="1.0" encoding="utf-8"?>
<Properties xmlns="http://schemas.openxmlformats.org/officeDocument/2006/extended-properties" xmlns:vt="http://schemas.openxmlformats.org/officeDocument/2006/docPropsVTypes">
  <Template/>
  <TotalTime>0</TotalTime>
  <Words>3480</Words>
  <Application>Microsoft Office PowerPoint</Application>
  <PresentationFormat>Widescreen</PresentationFormat>
  <Paragraphs>303</Paragraphs>
  <Slides>29</Slides>
  <Notes>16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2_Office Theme</vt:lpstr>
      <vt:lpstr>NSPM</vt:lpstr>
      <vt:lpstr>PowerPoint Presentation</vt:lpstr>
      <vt:lpstr>Virtual Workshop Reminders</vt:lpstr>
      <vt:lpstr>Today’s Agenda</vt:lpstr>
      <vt:lpstr>ISP rulemaking timeline update</vt:lpstr>
      <vt:lpstr>Timeline of Events</vt:lpstr>
      <vt:lpstr>Recap – Staff’s Views on Cost Test</vt:lpstr>
      <vt:lpstr>Cost Test Statutory Direction</vt:lpstr>
      <vt:lpstr>“Lowest reasonable cost" Definition</vt:lpstr>
      <vt:lpstr>Emissions reduction measures should not be treated differently than other resources</vt:lpstr>
      <vt:lpstr>The Commission must evaluate if an ISP is in the public interest &amp; includes:</vt:lpstr>
      <vt:lpstr>The Commission must evaluate if an ISP is in the public interest &amp; includes:</vt:lpstr>
      <vt:lpstr>A Cost Test must answer multiple questions:</vt:lpstr>
      <vt:lpstr>Staff’s Views </vt:lpstr>
      <vt:lpstr>Questions on Recap</vt:lpstr>
      <vt:lpstr>Discussion on Draft Cost Test Rules</vt:lpstr>
      <vt:lpstr>Draft Cost Test Rules - Applicability Overview</vt:lpstr>
      <vt:lpstr>Notice Question 1: Purpose and Public Interest</vt:lpstr>
      <vt:lpstr>Notice Question 2: Consistent Evaluation</vt:lpstr>
      <vt:lpstr>Notice Question 3: Impacts</vt:lpstr>
      <vt:lpstr>Notice Question 4: Needed guidance</vt:lpstr>
      <vt:lpstr>Notice Question 5: Resiliency definition</vt:lpstr>
      <vt:lpstr>Notice Question 6: Security of supply definition </vt:lpstr>
      <vt:lpstr>Notice Question 7: Other feedback</vt:lpstr>
      <vt:lpstr>Next Steps</vt:lpstr>
      <vt:lpstr>Next Steps</vt:lpstr>
      <vt:lpstr> </vt:lpstr>
      <vt:lpstr>Key Definition: Cost-Effective</vt:lpstr>
      <vt:lpstr>Key Definition: System Cost</vt:lpstr>
      <vt:lpstr>The Role of Rate and Bill Assessments in the Cost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Staff</dc:creator>
  <cp:lastModifiedBy>Staff</cp:lastModifiedBy>
  <cp:revision>4</cp:revision>
  <dcterms:created xsi:type="dcterms:W3CDTF">2024-11-14T19:08:46Z</dcterms:created>
  <dcterms:modified xsi:type="dcterms:W3CDTF">2025-01-08T18:24:30Z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0x0101006E56B4D1795A2E4DB2F0B01679ED314A0074CFC58147611948808377421B5CEFBA</vt:lpwstr>
  </property>
  <property fmtid="{D5CDD505-2E9C-101B-9397-08002B2CF9AE}" pid="3" name="_docset_NoMedatataSyncRequired">
    <vt:lpwstr>False</vt:lpwstr>
  </property>
</Properties>
</file>