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4" r:id="rId3"/>
    <p:sldId id="269" r:id="rId4"/>
    <p:sldId id="265" r:id="rId5"/>
    <p:sldId id="266" r:id="rId6"/>
    <p:sldId id="267" r:id="rId7"/>
    <p:sldId id="268" r:id="rId8"/>
    <p:sldId id="277" r:id="rId9"/>
    <p:sldId id="283" r:id="rId10"/>
    <p:sldId id="282" r:id="rId11"/>
    <p:sldId id="290" r:id="rId12"/>
    <p:sldId id="284" r:id="rId13"/>
    <p:sldId id="285" r:id="rId14"/>
    <p:sldId id="286" r:id="rId15"/>
    <p:sldId id="287" r:id="rId16"/>
    <p:sldId id="288" r:id="rId17"/>
    <p:sldId id="289" r:id="rId18"/>
    <p:sldId id="261" r:id="rId19"/>
    <p:sldId id="271" r:id="rId20"/>
    <p:sldId id="276" r:id="rId21"/>
    <p:sldId id="278" r:id="rId22"/>
    <p:sldId id="291" r:id="rId23"/>
    <p:sldId id="272" r:id="rId24"/>
    <p:sldId id="27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scaleToFitPaper="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98" autoAdjust="0"/>
    <p:restoredTop sz="94702" autoAdjust="0"/>
  </p:normalViewPr>
  <p:slideViewPr>
    <p:cSldViewPr snapToGrid="0" snapToObjects="1">
      <p:cViewPr varScale="1">
        <p:scale>
          <a:sx n="156" d="100"/>
          <a:sy n="156" d="100"/>
        </p:scale>
        <p:origin x="-10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interSettings" Target="printerSettings/printerSettings1.bin"/><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4.xml"/><Relationship Id="rId7" Type="http://schemas.openxmlformats.org/officeDocument/2006/relationships/slide" Target="slides/slide6.xml"/><Relationship Id="rId25" Type="http://schemas.openxmlformats.org/officeDocument/2006/relationships/slide" Target="slides/slide2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customXml" Target="../customXml/item3.xml"/><Relationship Id="rId29" Type="http://schemas.openxmlformats.org/officeDocument/2006/relationships/theme" Target="theme/theme1.xml"/><Relationship Id="rId16" Type="http://schemas.openxmlformats.org/officeDocument/2006/relationships/slide" Target="slides/slide15.xml"/><Relationship Id="rId20" Type="http://schemas.openxmlformats.org/officeDocument/2006/relationships/slide" Target="slides/slide19.xml"/><Relationship Id="rId2" Type="http://schemas.openxmlformats.org/officeDocument/2006/relationships/slide" Target="slides/slide1.xml"/><Relationship Id="rId1" Type="http://schemas.openxmlformats.org/officeDocument/2006/relationships/slideMaster" Target="slideMasters/slideMaster1.xml"/><Relationship Id="rId24" Type="http://schemas.openxmlformats.org/officeDocument/2006/relationships/slide" Target="slides/slide23.xml"/><Relationship Id="rId11" Type="http://schemas.openxmlformats.org/officeDocument/2006/relationships/slide" Target="slides/slide10.xml"/><Relationship Id="rId6" Type="http://schemas.openxmlformats.org/officeDocument/2006/relationships/slide" Target="slides/slide5.xml"/><Relationship Id="rId32" Type="http://schemas.openxmlformats.org/officeDocument/2006/relationships/customXml" Target="../customXml/item2.xml"/><Relationship Id="rId23" Type="http://schemas.openxmlformats.org/officeDocument/2006/relationships/slide" Target="slides/slide22.xml"/><Relationship Id="rId2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9" Type="http://schemas.openxmlformats.org/officeDocument/2006/relationships/slide" Target="slides/slide8.xml"/><Relationship Id="rId27" Type="http://schemas.openxmlformats.org/officeDocument/2006/relationships/presProps" Target="presProps.xml"/><Relationship Id="rId14" Type="http://schemas.openxmlformats.org/officeDocument/2006/relationships/slide" Target="slides/slide13.xml"/><Relationship Id="rId4" Type="http://schemas.openxmlformats.org/officeDocument/2006/relationships/slide" Target="slides/slide3.xml"/><Relationship Id="rId30" Type="http://schemas.openxmlformats.org/officeDocument/2006/relationships/tableStyles" Target="tableStyles.xml"/><Relationship Id="rId22" Type="http://schemas.openxmlformats.org/officeDocument/2006/relationships/slide" Target="slides/slide2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882838-E174-604B-AAA3-6EC23CAC9987}" type="datetimeFigureOut">
              <a:rPr lang="en-US" smtClean="0"/>
              <a:pPr/>
              <a:t>12/26/10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82838-E174-604B-AAA3-6EC23CAC9987}" type="datetimeFigureOut">
              <a:rPr lang="en-US" smtClean="0"/>
              <a:pPr/>
              <a:t>12/26/10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82838-E174-604B-AAA3-6EC23CAC9987}" type="datetimeFigureOut">
              <a:rPr lang="en-US" smtClean="0"/>
              <a:pPr/>
              <a:t>12/26/10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82838-E174-604B-AAA3-6EC23CAC9987}" type="datetimeFigureOut">
              <a:rPr lang="en-US" smtClean="0"/>
              <a:pPr/>
              <a:t>12/26/10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882838-E174-604B-AAA3-6EC23CAC9987}" type="datetimeFigureOut">
              <a:rPr lang="en-US" smtClean="0"/>
              <a:pPr/>
              <a:t>12/26/10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882838-E174-604B-AAA3-6EC23CAC9987}" type="datetimeFigureOut">
              <a:rPr lang="en-US" smtClean="0"/>
              <a:pPr/>
              <a:t>12/26/10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882838-E174-604B-AAA3-6EC23CAC9987}" type="datetimeFigureOut">
              <a:rPr lang="en-US" smtClean="0"/>
              <a:pPr/>
              <a:t>12/26/10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882838-E174-604B-AAA3-6EC23CAC9987}" type="datetimeFigureOut">
              <a:rPr lang="en-US" smtClean="0"/>
              <a:pPr/>
              <a:t>12/26/10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82838-E174-604B-AAA3-6EC23CAC9987}" type="datetimeFigureOut">
              <a:rPr lang="en-US" smtClean="0"/>
              <a:pPr/>
              <a:t>12/26/10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82838-E174-604B-AAA3-6EC23CAC9987}" type="datetimeFigureOut">
              <a:rPr lang="en-US" smtClean="0"/>
              <a:pPr/>
              <a:t>12/26/10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82838-E174-604B-AAA3-6EC23CAC9987}" type="datetimeFigureOut">
              <a:rPr lang="en-US" smtClean="0"/>
              <a:pPr/>
              <a:t>12/26/10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AC516D-8CB0-AE44-B76F-E2AC75E5B0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82838-E174-604B-AAA3-6EC23CAC9987}" type="datetimeFigureOut">
              <a:rPr lang="en-US" smtClean="0"/>
              <a:pPr/>
              <a:t>12/26/10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C516D-8CB0-AE44-B76F-E2AC75E5B0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mailto:bob@pugetsoundtelecom.net" TargetMode="Externa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Puget Sound Telecommunications, LLC</a:t>
            </a:r>
            <a:endParaRPr lang="en-US" dirty="0"/>
          </a:p>
        </p:txBody>
      </p:sp>
      <p:sp>
        <p:nvSpPr>
          <p:cNvPr id="3" name="Subtitle 2"/>
          <p:cNvSpPr>
            <a:spLocks noGrp="1"/>
          </p:cNvSpPr>
          <p:nvPr>
            <p:ph type="subTitle" idx="1"/>
          </p:nvPr>
        </p:nvSpPr>
        <p:spPr/>
        <p:txBody>
          <a:bodyPr/>
          <a:lstStyle/>
          <a:p>
            <a:r>
              <a:rPr lang="en-US" dirty="0" smtClean="0"/>
              <a:t>Company Overview</a:t>
            </a:r>
          </a:p>
          <a:p>
            <a:r>
              <a:rPr lang="en-US" dirty="0" smtClean="0"/>
              <a:t>August 2010</a:t>
            </a:r>
            <a:endParaRPr lang="en-US" dirty="0"/>
          </a:p>
        </p:txBody>
      </p:sp>
      <p:pic>
        <p:nvPicPr>
          <p:cNvPr id="4" name="Picture 3" descr="PST_LOGO_CLIP_ART.png"/>
          <p:cNvPicPr>
            <a:picLocks noChangeAspect="1"/>
          </p:cNvPicPr>
          <p:nvPr/>
        </p:nvPicPr>
        <p:blipFill>
          <a:blip r:embed="rId2"/>
          <a:stretch>
            <a:fillRect/>
          </a:stretch>
        </p:blipFill>
        <p:spPr>
          <a:xfrm>
            <a:off x="2705100" y="313198"/>
            <a:ext cx="3733800" cy="157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extBox 24"/>
          <p:cNvSpPr txBox="1"/>
          <p:nvPr/>
        </p:nvSpPr>
        <p:spPr>
          <a:xfrm>
            <a:off x="453555" y="512064"/>
            <a:ext cx="8371336" cy="6001641"/>
          </a:xfrm>
          <a:prstGeom prst="rect">
            <a:avLst/>
          </a:prstGeom>
          <a:noFill/>
        </p:spPr>
        <p:txBody>
          <a:bodyPr wrap="square" rtlCol="0">
            <a:spAutoFit/>
          </a:bodyPr>
          <a:lstStyle/>
          <a:p>
            <a:pPr algn="ctr"/>
            <a:r>
              <a:rPr lang="en-US" b="1" u="sng" dirty="0" smtClean="0"/>
              <a:t>Residential Services</a:t>
            </a:r>
          </a:p>
          <a:p>
            <a:endParaRPr lang="en-US" sz="1400" b="1" u="sng" dirty="0" smtClean="0"/>
          </a:p>
          <a:p>
            <a:r>
              <a:rPr lang="en-US" sz="1400" b="1" u="sng" dirty="0" smtClean="0"/>
              <a:t>VoIP Residential Long Distance with Local Service</a:t>
            </a:r>
          </a:p>
          <a:p>
            <a:endParaRPr lang="en-US" sz="1400" dirty="0" smtClean="0"/>
          </a:p>
          <a:p>
            <a:r>
              <a:rPr lang="en-US" sz="1200" dirty="0" smtClean="0"/>
              <a:t>Utilizes a single phone number (DID) from around the Puget Sound region to reach other callers within any LATA within the continental United States.</a:t>
            </a:r>
          </a:p>
          <a:p>
            <a:endParaRPr lang="en-US" sz="1200" dirty="0" smtClean="0"/>
          </a:p>
          <a:p>
            <a:r>
              <a:rPr lang="en-US" sz="1200" dirty="0" smtClean="0"/>
              <a:t>Direct Inward Dial (DID) Numbers are best utilized when provisioned from the users home calling area, but we are able to pull DID numbers from most major rate centers across the continental United States. If you need a Local Number, in say, San Francisco for some reason, we will be able to accommodate you. In addition, we can provide you with multiple DID numbers and recommend a multi-line Telephone to utilize these multiple DID numbers. </a:t>
            </a:r>
          </a:p>
          <a:p>
            <a:endParaRPr lang="en-US" sz="1200" dirty="0" smtClean="0"/>
          </a:p>
          <a:p>
            <a:r>
              <a:rPr lang="en-US" sz="1200" dirty="0" smtClean="0"/>
              <a:t>No matter what DID Number is provisioned on the line, we require a strict, local, and valid service/street address location for E911 purposes. Emergency Calling Services (E911) is fully supported on a per DID/phone line basis with updated ANI (Automatic Number Identification) and ALI (Automatic Location Identification) registered with your local PSAP (911 Call Center) for each DID/Phone Line. </a:t>
            </a:r>
          </a:p>
          <a:p>
            <a:endParaRPr lang="en-US" sz="1200" dirty="0" smtClean="0"/>
          </a:p>
          <a:p>
            <a:r>
              <a:rPr lang="en-US" sz="1200" dirty="0" smtClean="0"/>
              <a:t>Requires Broadband Internet Connection for VoIP Residential Long Distance with Local Service to function. Users with lower bandwidth upload speeds (Especially lower than 256kbps) may experience call quality issues, especially during phone calls in conjunction with concurrent broadband usage. Please call your Internet Service Provider’s Customer Service or Technical Support group to determine if you can “upgrade” your “upstream” data rate. On most residential routers, Quality of Service (</a:t>
            </a:r>
            <a:r>
              <a:rPr lang="en-US" sz="1200" dirty="0" err="1" smtClean="0"/>
              <a:t>QoS</a:t>
            </a:r>
            <a:r>
              <a:rPr lang="en-US" sz="1200" dirty="0" smtClean="0"/>
              <a:t>) can be deployed to prioritize Voice traffic ahead of other traffic trying to compete with our upstream capacity. Please contact technical support for more details on this.</a:t>
            </a:r>
          </a:p>
          <a:p>
            <a:endParaRPr lang="en-US" sz="1200" dirty="0" smtClean="0"/>
          </a:p>
          <a:p>
            <a:r>
              <a:rPr lang="en-US" sz="1200" dirty="0" smtClean="0"/>
              <a:t>Common Class 5 services provided at no additional cost, such as: Inbound Caller ID and Caller Name,  Call on Hold, Call Transfer, 3 Way Calling, Do Not Disturb, Redial, Voicemail, Voicemail to Email Gateway,  MWI (Message Waiting Indicator). </a:t>
            </a:r>
          </a:p>
          <a:p>
            <a:endParaRPr lang="en-US" sz="1200" dirty="0" smtClean="0"/>
          </a:p>
          <a:p>
            <a:r>
              <a:rPr lang="en-US" sz="1200" dirty="0" smtClean="0"/>
              <a:t>Recommendations for telephony hardware made to our customers for ease of provisioning.</a:t>
            </a:r>
          </a:p>
          <a:p>
            <a:endParaRPr lang="en-US" dirty="0" smtClean="0"/>
          </a:p>
          <a:p>
            <a:r>
              <a:rPr lang="en-US" i="1" dirty="0" smtClean="0"/>
              <a:t>Whatever will seal the deal, we'll make it happen. We can do that! Better!</a:t>
            </a:r>
          </a:p>
        </p:txBody>
      </p:sp>
      <p:pic>
        <p:nvPicPr>
          <p:cNvPr id="3" name="Picture 2" descr="PST_LOGO_CLIP_ART_SMALLER.png"/>
          <p:cNvPicPr>
            <a:picLocks noChangeAspect="1"/>
          </p:cNvPicPr>
          <p:nvPr/>
        </p:nvPicPr>
        <p:blipFill>
          <a:blip r:embed="rId2"/>
          <a:stretch>
            <a:fillRect/>
          </a:stretch>
        </p:blipFill>
        <p:spPr>
          <a:xfrm>
            <a:off x="457200" y="111818"/>
            <a:ext cx="1866900" cy="7874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5847755"/>
          </a:xfrm>
          <a:prstGeom prst="rect">
            <a:avLst/>
          </a:prstGeom>
        </p:spPr>
        <p:txBody>
          <a:bodyPr wrap="square">
            <a:spAutoFit/>
          </a:bodyPr>
          <a:lstStyle/>
          <a:p>
            <a:pPr algn="ctr"/>
            <a:r>
              <a:rPr lang="en-US" b="1" u="sng" dirty="0" smtClean="0"/>
              <a:t>Business Services</a:t>
            </a:r>
          </a:p>
          <a:p>
            <a:pPr algn="ctr"/>
            <a:endParaRPr lang="en-US" b="1" u="sng" dirty="0" smtClean="0"/>
          </a:p>
          <a:p>
            <a:r>
              <a:rPr lang="en-US" sz="1400" b="1" u="sng" dirty="0" smtClean="0"/>
              <a:t>VoIP Local Service</a:t>
            </a:r>
          </a:p>
          <a:p>
            <a:endParaRPr lang="en-US" sz="1400" dirty="0" smtClean="0"/>
          </a:p>
          <a:p>
            <a:r>
              <a:rPr lang="en-US" sz="1000" dirty="0" smtClean="0"/>
              <a:t>Utilizes a single or multiple phone numbers (</a:t>
            </a:r>
            <a:r>
              <a:rPr lang="en-US" sz="1000" dirty="0" err="1" smtClean="0"/>
              <a:t>DIDs</a:t>
            </a:r>
            <a:r>
              <a:rPr lang="en-US" sz="1000" dirty="0" smtClean="0"/>
              <a:t>) from around the Puget Sound region to reach other callers from your local subscribing region.</a:t>
            </a:r>
          </a:p>
          <a:p>
            <a:endParaRPr lang="en-US" sz="1000" dirty="0" smtClean="0"/>
          </a:p>
          <a:p>
            <a:r>
              <a:rPr lang="en-US" sz="1000" dirty="0" smtClean="0"/>
              <a:t>Physical Location provided by you where the service will terminate indicates subscribing Region.</a:t>
            </a:r>
          </a:p>
          <a:p>
            <a:endParaRPr lang="en-US" sz="1000" dirty="0" smtClean="0"/>
          </a:p>
          <a:p>
            <a:r>
              <a:rPr lang="en-US" sz="1000" dirty="0" smtClean="0"/>
              <a:t>Local terminating region is broken up into LATA boundaries. The greater Puget Sound is within LATA 674, which includes Area codes 360, 253, 425, and 206. VoIP Local Service provides calling service to all rate centers within LATA 674.</a:t>
            </a:r>
          </a:p>
          <a:p>
            <a:endParaRPr lang="en-US" sz="1000" dirty="0" smtClean="0"/>
          </a:p>
          <a:p>
            <a:r>
              <a:rPr lang="en-US" sz="1000" dirty="0" smtClean="0"/>
              <a:t>Direct Inward Dial Numbers available from any major business center (and some not so major business centers) within the continental United States.</a:t>
            </a:r>
          </a:p>
          <a:p>
            <a:endParaRPr lang="en-US" sz="1000" dirty="0" smtClean="0"/>
          </a:p>
          <a:p>
            <a:r>
              <a:rPr lang="en-US" sz="1000" dirty="0" smtClean="0"/>
              <a:t>Emergency calling services (E911) is fully supported, with updated ANI (Automatic Number Identification) and ALI (Automatic Location Identification) registered with your local PSAP (911 Call Center) during service provisioning. Each DID is registered with the PSAP with the assigned physical address of the SIP User Agent, so remote workers can have access to their local PSAP.</a:t>
            </a:r>
          </a:p>
          <a:p>
            <a:endParaRPr lang="en-US" sz="1000" dirty="0" smtClean="0"/>
          </a:p>
          <a:p>
            <a:r>
              <a:rPr lang="en-US" sz="1000" dirty="0" smtClean="0"/>
              <a:t>Common Class 5 services provided at no additional cost, such as: Inbound Caller ID and Caller Name,  Call on Hold, Call Transfer, 3 Way Calling, Do Not Disturb, Redial, Voicemail, Voicemail to Email Gateway,  MWI (Message Waiting Indicator). Most businesses choose not to take advantage of these services, so for business customers, hunt groups and other options are available to meet and match your current and future telecommunications needs.</a:t>
            </a:r>
          </a:p>
          <a:p>
            <a:endParaRPr lang="en-US" sz="1000" dirty="0" smtClean="0"/>
          </a:p>
          <a:p>
            <a:r>
              <a:rPr lang="en-US" sz="1000" dirty="0" smtClean="0"/>
              <a:t>Complete integration with other Puget Sound Telecom products, such as VoIP Long Distance with VoIP Local Service, VoIP Premium On-Net, and VoIP Toll Free.</a:t>
            </a:r>
          </a:p>
          <a:p>
            <a:endParaRPr lang="en-US" sz="1000" dirty="0" smtClean="0"/>
          </a:p>
          <a:p>
            <a:r>
              <a:rPr lang="en-US" sz="1000" dirty="0" smtClean="0"/>
              <a:t>Requires Broadband Internet Connection for VoIP Business Local Service to function. Users with lower bandwidth upload speeds (Especially lower than 256kbps) may experience call quality issues, especially during phone calls in conjunction with concurrent broadband usage. Please call your Internet Service Provider’s Customer Service or Technical Support group to determine if you can “upgrade” your “upstream” data rate. On most residential routers, Quality of Service (</a:t>
            </a:r>
            <a:r>
              <a:rPr lang="en-US" sz="1000" dirty="0" err="1" smtClean="0"/>
              <a:t>QoS</a:t>
            </a:r>
            <a:r>
              <a:rPr lang="en-US" sz="1000" dirty="0" smtClean="0"/>
              <a:t>) can be deployed to prioritize Voice traffic ahead of other traffic trying to compete with our upstream capacity. Please contact technical support for more details on this.</a:t>
            </a:r>
          </a:p>
          <a:p>
            <a:endParaRPr lang="en-US" sz="1000" dirty="0" smtClean="0"/>
          </a:p>
          <a:p>
            <a:endParaRPr lang="en-US" sz="1000" dirty="0" smtClean="0"/>
          </a:p>
          <a:p>
            <a:r>
              <a:rPr lang="en-US" sz="1000" dirty="0" smtClean="0"/>
              <a:t>Puget Sound Telecom VoIP Local Service customers benefit additionally from:</a:t>
            </a:r>
          </a:p>
          <a:p>
            <a:endParaRPr lang="en-US" sz="1000" dirty="0" smtClean="0"/>
          </a:p>
          <a:p>
            <a:r>
              <a:rPr lang="en-US" sz="1000" dirty="0" smtClean="0"/>
              <a:t>"No-Risk" Interoperability testing.</a:t>
            </a:r>
          </a:p>
          <a:p>
            <a:endParaRPr lang="en-US" sz="1000" dirty="0" smtClean="0"/>
          </a:p>
          <a:p>
            <a:r>
              <a:rPr lang="en-US" sz="1000" dirty="0" smtClean="0"/>
              <a:t>Multiple IP access media strategies.</a:t>
            </a:r>
            <a:endParaRPr lang="en-US" sz="1000" dirty="0"/>
          </a:p>
        </p:txBody>
      </p:sp>
      <p:pic>
        <p:nvPicPr>
          <p:cNvPr id="3" name="Picture 2" descr="PST_LOGO_CLIP_ART_SMALLER.png"/>
          <p:cNvPicPr>
            <a:picLocks noChangeAspect="1"/>
          </p:cNvPicPr>
          <p:nvPr/>
        </p:nvPicPr>
        <p:blipFill>
          <a:blip r:embed="rId2"/>
          <a:stretch>
            <a:fillRect/>
          </a:stretch>
        </p:blipFill>
        <p:spPr>
          <a:xfrm>
            <a:off x="457200" y="128100"/>
            <a:ext cx="1866900" cy="7874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5693865"/>
          </a:xfrm>
          <a:prstGeom prst="rect">
            <a:avLst/>
          </a:prstGeom>
        </p:spPr>
        <p:txBody>
          <a:bodyPr wrap="square">
            <a:spAutoFit/>
          </a:bodyPr>
          <a:lstStyle/>
          <a:p>
            <a:pPr algn="ctr"/>
            <a:r>
              <a:rPr lang="en-US" b="1" u="sng" dirty="0" smtClean="0"/>
              <a:t>Business Services</a:t>
            </a:r>
          </a:p>
          <a:p>
            <a:pPr algn="ctr"/>
            <a:endParaRPr lang="en-US" b="1" u="sng" dirty="0" smtClean="0"/>
          </a:p>
          <a:p>
            <a:r>
              <a:rPr lang="en-US" sz="1400" b="1" u="sng" dirty="0" smtClean="0"/>
              <a:t>VoIP Long Distance with Local Service</a:t>
            </a:r>
          </a:p>
          <a:p>
            <a:endParaRPr lang="en-US" sz="1400" dirty="0" smtClean="0"/>
          </a:p>
          <a:p>
            <a:r>
              <a:rPr lang="en-US" sz="1200" dirty="0" smtClean="0"/>
              <a:t>Utilizes a single or multiple phone numbers (</a:t>
            </a:r>
            <a:r>
              <a:rPr lang="en-US" sz="1200" dirty="0" err="1" smtClean="0"/>
              <a:t>DIDs</a:t>
            </a:r>
            <a:r>
              <a:rPr lang="en-US" sz="1200" dirty="0" smtClean="0"/>
              <a:t>) from around the Puget Sound region to reach other callers within any LATA within the continental United States.</a:t>
            </a:r>
          </a:p>
          <a:p>
            <a:endParaRPr lang="en-US" sz="1200" dirty="0" smtClean="0"/>
          </a:p>
          <a:p>
            <a:r>
              <a:rPr lang="en-US" sz="1200" dirty="0" smtClean="0"/>
              <a:t>Direct Inward Dial Numbers available from any major business center (and some not so major business centers) within the continental United States.</a:t>
            </a:r>
          </a:p>
          <a:p>
            <a:endParaRPr lang="en-US" sz="1200" dirty="0" smtClean="0"/>
          </a:p>
          <a:p>
            <a:r>
              <a:rPr lang="en-US" sz="1200" dirty="0" smtClean="0"/>
              <a:t>No matter what DID Number is provisioned on the line, we require a strict, local, and valid service/street address location for E911 purposes. Emergency Calling Services (E911) is fully supported on a per DID/phone line basis with updated ANI (Automatic Number Identification) and ALI (Automatic Location Identification) registered with your local PSAP (911 Call Center) for each DID/Phone Line.  This allows remote workers to have E911 access to their local </a:t>
            </a:r>
            <a:r>
              <a:rPr lang="en-US" sz="1200" dirty="0" err="1" smtClean="0"/>
              <a:t>PSAPs</a:t>
            </a:r>
            <a:r>
              <a:rPr lang="en-US" sz="1200" dirty="0" smtClean="0"/>
              <a:t>.</a:t>
            </a:r>
          </a:p>
          <a:p>
            <a:endParaRPr lang="en-US" sz="1200" dirty="0" smtClean="0"/>
          </a:p>
          <a:p>
            <a:r>
              <a:rPr lang="en-US" sz="1200" dirty="0" smtClean="0"/>
              <a:t>Complete integration with other Puget Sound Telecom products, such as VoIP Premium On-Net, and VoIP Toll Free, and VoIP International.</a:t>
            </a:r>
          </a:p>
          <a:p>
            <a:endParaRPr lang="en-US" sz="1200" dirty="0" smtClean="0"/>
          </a:p>
          <a:p>
            <a:r>
              <a:rPr lang="en-US" sz="1200" dirty="0" smtClean="0"/>
              <a:t>Requires Broadband Internet Connection for VoIP Business Long Distance with Local Service to function. Users with lower bandwidth upload speeds (Especially lower than 256kbps) may experience call quality issues, especially during phone calls in conjunction with concurrent broadband usage. Please call your Internet Service Provider’s Customer Service or Technical Support group to determine if you can “upgrade” your “upstream” data rate. On most residential routers, Quality of Service (</a:t>
            </a:r>
            <a:r>
              <a:rPr lang="en-US" sz="1200" dirty="0" err="1" smtClean="0"/>
              <a:t>QoS</a:t>
            </a:r>
            <a:r>
              <a:rPr lang="en-US" sz="1200" dirty="0" smtClean="0"/>
              <a:t>) can be deployed to prioritize Voice traffic ahead of other traffic trying to compete with our upstream capacity. Please contact technical support for more details on this.</a:t>
            </a:r>
          </a:p>
          <a:p>
            <a:endParaRPr lang="en-US" sz="1200" dirty="0" smtClean="0"/>
          </a:p>
          <a:p>
            <a:r>
              <a:rPr lang="en-US" sz="1200" dirty="0" smtClean="0"/>
              <a:t>Puget Sound Telecom VoIP Long Distance with Local Service customers benefit additionally from:</a:t>
            </a:r>
          </a:p>
          <a:p>
            <a:endParaRPr lang="en-US" sz="1200" dirty="0" smtClean="0"/>
          </a:p>
          <a:p>
            <a:r>
              <a:rPr lang="en-US" sz="1200" dirty="0" smtClean="0"/>
              <a:t>"No-Risk" interoperability testing.</a:t>
            </a:r>
          </a:p>
          <a:p>
            <a:endParaRPr lang="en-US" sz="1200" dirty="0" smtClean="0"/>
          </a:p>
          <a:p>
            <a:r>
              <a:rPr lang="en-US" sz="1200" dirty="0" smtClean="0"/>
              <a:t>Multiple IP access media strategies.</a:t>
            </a:r>
          </a:p>
        </p:txBody>
      </p:sp>
      <p:pic>
        <p:nvPicPr>
          <p:cNvPr id="3" name="Picture 2" descr="PST_LOGO_CLIP_ART_SMALLER.png"/>
          <p:cNvPicPr>
            <a:picLocks noChangeAspect="1"/>
          </p:cNvPicPr>
          <p:nvPr/>
        </p:nvPicPr>
        <p:blipFill>
          <a:blip r:embed="rId2"/>
          <a:stretch>
            <a:fillRect/>
          </a:stretch>
        </p:blipFill>
        <p:spPr>
          <a:xfrm>
            <a:off x="457200" y="144382"/>
            <a:ext cx="1866900" cy="787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6247863"/>
          </a:xfrm>
          <a:prstGeom prst="rect">
            <a:avLst/>
          </a:prstGeom>
        </p:spPr>
        <p:txBody>
          <a:bodyPr wrap="square">
            <a:spAutoFit/>
          </a:bodyPr>
          <a:lstStyle/>
          <a:p>
            <a:pPr algn="ctr"/>
            <a:r>
              <a:rPr lang="en-US" b="1" u="sng" dirty="0" smtClean="0"/>
              <a:t>Business Services</a:t>
            </a:r>
          </a:p>
          <a:p>
            <a:pPr algn="ctr"/>
            <a:endParaRPr lang="en-US" b="1" u="sng" dirty="0" smtClean="0"/>
          </a:p>
          <a:p>
            <a:r>
              <a:rPr lang="en-US" sz="1400" b="1" u="sng" dirty="0" smtClean="0"/>
              <a:t>Premium On-Net IP/Ethernet</a:t>
            </a:r>
          </a:p>
          <a:p>
            <a:endParaRPr lang="en-US" sz="1400" b="1" u="sng" dirty="0" smtClean="0"/>
          </a:p>
          <a:p>
            <a:r>
              <a:rPr lang="en-US" sz="1400" dirty="0" smtClean="0"/>
              <a:t>Utilizes a single or multiple phone numbers (</a:t>
            </a:r>
            <a:r>
              <a:rPr lang="en-US" sz="1400" dirty="0" err="1" smtClean="0"/>
              <a:t>DIDs</a:t>
            </a:r>
            <a:r>
              <a:rPr lang="en-US" sz="1400" dirty="0" smtClean="0"/>
              <a:t>) from around the Puget Sound region to reach other callers within any LATA within the continental United States.</a:t>
            </a:r>
          </a:p>
          <a:p>
            <a:endParaRPr lang="en-US" sz="1400" dirty="0" smtClean="0"/>
          </a:p>
          <a:p>
            <a:r>
              <a:rPr lang="en-US" sz="1400" dirty="0" smtClean="0"/>
              <a:t>Direct Inward Dial Numbers from any major business center (and some not so major business centers) within the continental United States.</a:t>
            </a:r>
          </a:p>
          <a:p>
            <a:endParaRPr lang="en-US" sz="1400" dirty="0" smtClean="0"/>
          </a:p>
          <a:p>
            <a:r>
              <a:rPr lang="en-US" sz="1400" dirty="0" smtClean="0"/>
              <a:t>Emergency Calling Services (E911) is fully supported on a per DID basis, with updated ANI (Automatic Number Identification) and ALI (Automatic Location Identification) registered with your local PSAP (911 Call Center) for each DID, regardless of DID physical location.</a:t>
            </a:r>
          </a:p>
          <a:p>
            <a:endParaRPr lang="en-US" sz="1400" dirty="0" smtClean="0"/>
          </a:p>
          <a:p>
            <a:r>
              <a:rPr lang="en-US" sz="1400" dirty="0" smtClean="0"/>
              <a:t>Allows remote workers to have E911 access to their local </a:t>
            </a:r>
            <a:r>
              <a:rPr lang="en-US" sz="1400" dirty="0" err="1" smtClean="0"/>
              <a:t>PSAPs</a:t>
            </a:r>
            <a:r>
              <a:rPr lang="en-US" sz="1400" dirty="0" smtClean="0"/>
              <a:t>.</a:t>
            </a:r>
          </a:p>
          <a:p>
            <a:endParaRPr lang="en-US" sz="1400" dirty="0" smtClean="0"/>
          </a:p>
          <a:p>
            <a:r>
              <a:rPr lang="en-US" sz="1400" dirty="0" smtClean="0"/>
              <a:t>Utilizes a direct IP Interconnection between Puget Sound Telecom and customer equipment.</a:t>
            </a:r>
          </a:p>
          <a:p>
            <a:endParaRPr lang="en-US" sz="1400" dirty="0" smtClean="0"/>
          </a:p>
          <a:p>
            <a:r>
              <a:rPr lang="en-US" sz="1400" dirty="0" smtClean="0"/>
              <a:t>Guarantees zero-packet loss and low latency and jitter between Puget Sound Telecom’s VoIP Infrastructure and your network.</a:t>
            </a:r>
          </a:p>
          <a:p>
            <a:endParaRPr lang="en-US" sz="1400" dirty="0" smtClean="0"/>
          </a:p>
          <a:p>
            <a:r>
              <a:rPr lang="en-US" sz="1400" dirty="0" smtClean="0"/>
              <a:t>Interconnection can be made utilizing many different media types:</a:t>
            </a:r>
          </a:p>
          <a:p>
            <a:r>
              <a:rPr lang="en-US" sz="1400" dirty="0" smtClean="0"/>
              <a:t>1. 10M (10MBpsTX)</a:t>
            </a:r>
          </a:p>
          <a:p>
            <a:r>
              <a:rPr lang="en-US" sz="1400" dirty="0" smtClean="0"/>
              <a:t>2. 100M(100MbpsTX)</a:t>
            </a:r>
          </a:p>
          <a:p>
            <a:r>
              <a:rPr lang="en-US" sz="1400" dirty="0" smtClean="0"/>
              <a:t>3. 1000M(GE/1000MbpsTX)</a:t>
            </a:r>
          </a:p>
          <a:p>
            <a:endParaRPr lang="en-US" sz="1400" dirty="0" smtClean="0"/>
          </a:p>
          <a:p>
            <a:r>
              <a:rPr lang="en-US" sz="1400" dirty="0" smtClean="0"/>
              <a:t>Local Loop Charges will apply, please check with your sales representative. Typically, these charges are bundled into your total monthly telecommunications service invoice.</a:t>
            </a:r>
          </a:p>
        </p:txBody>
      </p:sp>
      <p:pic>
        <p:nvPicPr>
          <p:cNvPr id="3" name="Picture 2" descr="PST_LOGO_CLIP_ART_SMALLER.png"/>
          <p:cNvPicPr>
            <a:picLocks noChangeAspect="1"/>
          </p:cNvPicPr>
          <p:nvPr/>
        </p:nvPicPr>
        <p:blipFill>
          <a:blip r:embed="rId2"/>
          <a:stretch>
            <a:fillRect/>
          </a:stretch>
        </p:blipFill>
        <p:spPr>
          <a:xfrm>
            <a:off x="457200" y="136241"/>
            <a:ext cx="1866900" cy="7874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6401750"/>
          </a:xfrm>
          <a:prstGeom prst="rect">
            <a:avLst/>
          </a:prstGeom>
        </p:spPr>
        <p:txBody>
          <a:bodyPr wrap="square">
            <a:spAutoFit/>
          </a:bodyPr>
          <a:lstStyle/>
          <a:p>
            <a:pPr algn="ctr"/>
            <a:r>
              <a:rPr lang="en-US" b="1" u="sng" dirty="0" smtClean="0"/>
              <a:t>Business Services</a:t>
            </a:r>
          </a:p>
          <a:p>
            <a:endParaRPr lang="en-US" sz="1400" b="1" u="sng" dirty="0" smtClean="0"/>
          </a:p>
          <a:p>
            <a:r>
              <a:rPr lang="en-US" sz="1400" b="1" u="sng" dirty="0" smtClean="0"/>
              <a:t>VoIP Premium On-Net IP/TDM</a:t>
            </a:r>
          </a:p>
          <a:p>
            <a:endParaRPr lang="en-US" sz="1400" b="1" u="sng" dirty="0" smtClean="0"/>
          </a:p>
          <a:p>
            <a:r>
              <a:rPr lang="en-US" sz="1400" dirty="0" smtClean="0"/>
              <a:t>Utilizes a single or multiple phone numbers (</a:t>
            </a:r>
            <a:r>
              <a:rPr lang="en-US" sz="1400" dirty="0" err="1" smtClean="0"/>
              <a:t>DIDs</a:t>
            </a:r>
            <a:r>
              <a:rPr lang="en-US" sz="1400" dirty="0" smtClean="0"/>
              <a:t>) from around the Puget Sound region to reach other callers within any LATA within the continental United States.</a:t>
            </a:r>
          </a:p>
          <a:p>
            <a:endParaRPr lang="en-US" sz="1400" dirty="0" smtClean="0"/>
          </a:p>
          <a:p>
            <a:r>
              <a:rPr lang="en-US" sz="1400" dirty="0" smtClean="0"/>
              <a:t>Direct Inward Dial Numbers from any major business center (and some not so major business centers) within the continental United States.</a:t>
            </a:r>
          </a:p>
          <a:p>
            <a:endParaRPr lang="en-US" sz="1400" dirty="0" smtClean="0"/>
          </a:p>
          <a:p>
            <a:r>
              <a:rPr lang="en-US" sz="1400" dirty="0" smtClean="0"/>
              <a:t>Emergency Calling Services (E911) is fully supported on a per DID basis, with updated ANI (Automatic Number Identification) and ALI (Automatic Location Identification) registered with your local PSAP (911 Call Center) for each DID, regardless of DID physical location.</a:t>
            </a:r>
          </a:p>
          <a:p>
            <a:endParaRPr lang="en-US" sz="1400" dirty="0" smtClean="0"/>
          </a:p>
          <a:p>
            <a:r>
              <a:rPr lang="en-US" sz="1400" dirty="0" smtClean="0"/>
              <a:t>Allows remote workers to have E911 access to their local </a:t>
            </a:r>
            <a:r>
              <a:rPr lang="en-US" sz="1400" dirty="0" err="1" smtClean="0"/>
              <a:t>PSAPs</a:t>
            </a:r>
            <a:r>
              <a:rPr lang="en-US" sz="1400" dirty="0" smtClean="0"/>
              <a:t>.</a:t>
            </a:r>
          </a:p>
          <a:p>
            <a:endParaRPr lang="en-US" sz="1400" dirty="0" smtClean="0"/>
          </a:p>
          <a:p>
            <a:r>
              <a:rPr lang="en-US" sz="1400" dirty="0" smtClean="0"/>
              <a:t>Utilizes a direct IP Interconnection between Puget Sound Telecom and customer equipment.</a:t>
            </a:r>
          </a:p>
          <a:p>
            <a:endParaRPr lang="en-US" sz="1400" dirty="0" smtClean="0"/>
          </a:p>
          <a:p>
            <a:r>
              <a:rPr lang="en-US" sz="1400" dirty="0" smtClean="0"/>
              <a:t>Guarantees zero-packet loss and low latency and jitter between Puget Sound Telecom’s VoIP Infrastructure and your network.</a:t>
            </a:r>
          </a:p>
          <a:p>
            <a:endParaRPr lang="en-US" sz="1400" dirty="0" smtClean="0"/>
          </a:p>
          <a:p>
            <a:r>
              <a:rPr lang="en-US" sz="1400" dirty="0" smtClean="0"/>
              <a:t>Interconnection can be made utilizing many different media types:</a:t>
            </a:r>
          </a:p>
          <a:p>
            <a:r>
              <a:rPr lang="en-US" sz="1400" dirty="0" smtClean="0"/>
              <a:t>1. Fractional DS1</a:t>
            </a:r>
          </a:p>
          <a:p>
            <a:r>
              <a:rPr lang="en-US" sz="1400" dirty="0" smtClean="0"/>
              <a:t>2. DS1</a:t>
            </a:r>
          </a:p>
          <a:p>
            <a:r>
              <a:rPr lang="en-US" sz="1400" dirty="0" smtClean="0"/>
              <a:t>3. Fractional DS3</a:t>
            </a:r>
          </a:p>
          <a:p>
            <a:r>
              <a:rPr lang="en-US" sz="1400" dirty="0" smtClean="0"/>
              <a:t>4. DS3</a:t>
            </a:r>
          </a:p>
          <a:p>
            <a:endParaRPr lang="en-US" sz="1400" dirty="0" smtClean="0"/>
          </a:p>
          <a:p>
            <a:r>
              <a:rPr lang="en-US" sz="1400" dirty="0" smtClean="0"/>
              <a:t>Local Loop Charges will apply, please check with your sales representative. Typically these charges are bundled into your total monthly telecommunications service invoice.</a:t>
            </a:r>
          </a:p>
        </p:txBody>
      </p:sp>
      <p:pic>
        <p:nvPicPr>
          <p:cNvPr id="3" name="Picture 2" descr="PST_LOGO_CLIP_ART_SMALLER.png"/>
          <p:cNvPicPr>
            <a:picLocks noChangeAspect="1"/>
          </p:cNvPicPr>
          <p:nvPr/>
        </p:nvPicPr>
        <p:blipFill>
          <a:blip r:embed="rId2"/>
          <a:stretch>
            <a:fillRect/>
          </a:stretch>
        </p:blipFill>
        <p:spPr>
          <a:xfrm>
            <a:off x="457200" y="128100"/>
            <a:ext cx="1866900" cy="787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5970864"/>
          </a:xfrm>
          <a:prstGeom prst="rect">
            <a:avLst/>
          </a:prstGeom>
        </p:spPr>
        <p:txBody>
          <a:bodyPr wrap="square">
            <a:spAutoFit/>
          </a:bodyPr>
          <a:lstStyle/>
          <a:p>
            <a:pPr algn="ctr"/>
            <a:r>
              <a:rPr lang="en-US" b="1" u="sng" dirty="0" smtClean="0"/>
              <a:t>Business Services</a:t>
            </a:r>
          </a:p>
          <a:p>
            <a:endParaRPr lang="en-US" sz="1400" b="1" u="sng" dirty="0" smtClean="0"/>
          </a:p>
          <a:p>
            <a:r>
              <a:rPr lang="en-US" sz="1400" b="1" u="sng" dirty="0" smtClean="0"/>
              <a:t>TDM Premium</a:t>
            </a:r>
          </a:p>
          <a:p>
            <a:endParaRPr lang="en-US" sz="1400" b="1" u="sng" dirty="0" smtClean="0"/>
          </a:p>
          <a:p>
            <a:r>
              <a:rPr lang="en-US" sz="1400" dirty="0" smtClean="0"/>
              <a:t>Utilizes your existing investment in your PBX/Phone System that interfaces (or can interface) with the Public Switched Telephone Network (PSTN), via Puget Sound Telecom’s VoIP Backbone through an ISDN PRI circuit.</a:t>
            </a:r>
          </a:p>
          <a:p>
            <a:endParaRPr lang="en-US" sz="1400" dirty="0" smtClean="0"/>
          </a:p>
          <a:p>
            <a:r>
              <a:rPr lang="en-US" sz="1400" dirty="0" err="1" smtClean="0"/>
              <a:t>Utilitizes</a:t>
            </a:r>
            <a:r>
              <a:rPr lang="en-US" sz="1400" dirty="0" smtClean="0"/>
              <a:t> an existing standardized, ISDN Primary Rate Interface (PRI), just as you might have now. ISDN Circuits can carry up to 23 Calls (utilizing 23 “B” Channels, and utilizing one “D” Channel for faster signaling and for enhanced services such as caller ID).</a:t>
            </a:r>
          </a:p>
          <a:p>
            <a:endParaRPr lang="en-US" sz="1400" dirty="0" smtClean="0"/>
          </a:p>
          <a:p>
            <a:r>
              <a:rPr lang="en-US" sz="1400" dirty="0" smtClean="0"/>
              <a:t>No replacement of equipment on the customer side is needed; Even existing phone numbers can be ported over to new PRI circuits through the Puget Sound Telecom network. Note that there is a LNP (Local number portability) charge to port a telephone number over to our network; Typically, only the primary telephone number needs to be ported, as well as any </a:t>
            </a:r>
            <a:r>
              <a:rPr lang="en-US" sz="1400" dirty="0" err="1" smtClean="0"/>
              <a:t>DIDs</a:t>
            </a:r>
            <a:r>
              <a:rPr lang="en-US" sz="1400" dirty="0" smtClean="0"/>
              <a:t> that you have provisioned on your current phone system.</a:t>
            </a:r>
          </a:p>
          <a:p>
            <a:endParaRPr lang="en-US" sz="1400" dirty="0" smtClean="0"/>
          </a:p>
          <a:p>
            <a:r>
              <a:rPr lang="en-US" sz="1400" dirty="0" smtClean="0"/>
              <a:t>Multiple Hunt Group Configurations possible per PRI, or even through a multiple set of </a:t>
            </a:r>
            <a:r>
              <a:rPr lang="en-US" sz="1400" dirty="0" err="1" smtClean="0"/>
              <a:t>PRIs</a:t>
            </a:r>
            <a:r>
              <a:rPr lang="en-US" sz="1400" dirty="0" smtClean="0"/>
              <a:t>.</a:t>
            </a:r>
          </a:p>
          <a:p>
            <a:endParaRPr lang="en-US" sz="1400" dirty="0" smtClean="0"/>
          </a:p>
          <a:p>
            <a:r>
              <a:rPr lang="en-US" sz="1400" dirty="0" smtClean="0"/>
              <a:t>Rapid Reconfiguration of PRI Hunt Groups Possible – Add new channels to specific hunt groups as needed.</a:t>
            </a:r>
          </a:p>
          <a:p>
            <a:endParaRPr lang="en-US" sz="1400" dirty="0" smtClean="0"/>
          </a:p>
          <a:p>
            <a:r>
              <a:rPr lang="en-US" sz="1400" dirty="0" smtClean="0"/>
              <a:t>High speed signaling generates faster call set up and improves customer satisfaction.</a:t>
            </a:r>
          </a:p>
          <a:p>
            <a:endParaRPr lang="en-US" sz="1400" dirty="0" smtClean="0"/>
          </a:p>
          <a:p>
            <a:r>
              <a:rPr lang="en-US" sz="1400" dirty="0" smtClean="0"/>
              <a:t>Complete integration with all other Puget Sound Products; We’ll work with you to tailor a telecommunications package to fit your needs exactly.</a:t>
            </a:r>
          </a:p>
          <a:p>
            <a:endParaRPr lang="en-US" sz="1400" b="1" dirty="0" smtClean="0"/>
          </a:p>
          <a:p>
            <a:endParaRPr lang="en-US" sz="1400" b="1" dirty="0" smtClean="0"/>
          </a:p>
          <a:p>
            <a:r>
              <a:rPr lang="en-US" sz="1400" b="1" i="1" dirty="0" smtClean="0"/>
              <a:t>We expect this service to be our most popular during our initial phase of customer acquisition.</a:t>
            </a:r>
          </a:p>
        </p:txBody>
      </p:sp>
      <p:pic>
        <p:nvPicPr>
          <p:cNvPr id="3" name="Picture 2" descr="PST_LOGO_CLIP_ART_SMALLER.png"/>
          <p:cNvPicPr>
            <a:picLocks noChangeAspect="1"/>
          </p:cNvPicPr>
          <p:nvPr/>
        </p:nvPicPr>
        <p:blipFill>
          <a:blip r:embed="rId2"/>
          <a:stretch>
            <a:fillRect/>
          </a:stretch>
        </p:blipFill>
        <p:spPr>
          <a:xfrm>
            <a:off x="457200" y="111818"/>
            <a:ext cx="1866900" cy="7874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5539977"/>
          </a:xfrm>
          <a:prstGeom prst="rect">
            <a:avLst/>
          </a:prstGeom>
        </p:spPr>
        <p:txBody>
          <a:bodyPr wrap="square">
            <a:spAutoFit/>
          </a:bodyPr>
          <a:lstStyle/>
          <a:p>
            <a:pPr algn="ctr"/>
            <a:r>
              <a:rPr lang="en-US" b="1" u="sng" dirty="0" smtClean="0"/>
              <a:t>Business Services</a:t>
            </a:r>
          </a:p>
          <a:p>
            <a:endParaRPr lang="en-US" sz="1400" b="1" u="sng" dirty="0" smtClean="0"/>
          </a:p>
          <a:p>
            <a:r>
              <a:rPr lang="en-US" sz="1400" b="1" u="sng" dirty="0" smtClean="0"/>
              <a:t>Hosted PBX / IP Centrex Service</a:t>
            </a:r>
          </a:p>
          <a:p>
            <a:endParaRPr lang="en-US" sz="1400" b="1" u="sng" dirty="0" smtClean="0"/>
          </a:p>
          <a:p>
            <a:r>
              <a:rPr lang="en-US" sz="1400" dirty="0" smtClean="0"/>
              <a:t>Best for small businesses that do not want:</a:t>
            </a:r>
          </a:p>
          <a:p>
            <a:endParaRPr lang="en-US" sz="1400" dirty="0" smtClean="0"/>
          </a:p>
          <a:p>
            <a:r>
              <a:rPr lang="en-US" sz="1400" dirty="0" smtClean="0"/>
              <a:t>The expense of owning their own PBX.</a:t>
            </a:r>
          </a:p>
          <a:p>
            <a:r>
              <a:rPr lang="en-US" sz="1400" dirty="0" smtClean="0"/>
              <a:t>The complications with configuring their own PBX, or hiring a contractor to configure the PBX.</a:t>
            </a:r>
          </a:p>
          <a:p>
            <a:endParaRPr lang="en-US" sz="1400" dirty="0" smtClean="0"/>
          </a:p>
          <a:p>
            <a:r>
              <a:rPr lang="en-US" sz="1400" dirty="0" smtClean="0"/>
              <a:t>Best for businesses that do want:</a:t>
            </a:r>
          </a:p>
          <a:p>
            <a:endParaRPr lang="en-US" sz="1400" dirty="0" smtClean="0"/>
          </a:p>
          <a:p>
            <a:r>
              <a:rPr lang="en-US" sz="1400" dirty="0" smtClean="0"/>
              <a:t>A Turnkey solution that offers a Next Generation Phone System, that has all the features a traditional phone system has, and more!</a:t>
            </a:r>
          </a:p>
          <a:p>
            <a:endParaRPr lang="en-US" sz="1400" dirty="0" smtClean="0"/>
          </a:p>
          <a:p>
            <a:r>
              <a:rPr lang="en-US" sz="1400" dirty="0" smtClean="0"/>
              <a:t>For smaller businesses (1-5 Extensions), Hosted PBX can share your office IP Network connection.</a:t>
            </a:r>
          </a:p>
          <a:p>
            <a:endParaRPr lang="en-US" sz="1400" dirty="0" smtClean="0"/>
          </a:p>
          <a:p>
            <a:r>
              <a:rPr lang="en-US" sz="1400" dirty="0" smtClean="0"/>
              <a:t>Contact your IT/Network Administrator to see if </a:t>
            </a:r>
            <a:r>
              <a:rPr lang="en-US" sz="1400" dirty="0" err="1" smtClean="0"/>
              <a:t>QoS</a:t>
            </a:r>
            <a:r>
              <a:rPr lang="en-US" sz="1400" dirty="0" smtClean="0"/>
              <a:t> (Quality of Service) can be enabled on your office network to ensure that IP Phone traffic is always prioritized over all other traffic.</a:t>
            </a:r>
          </a:p>
          <a:p>
            <a:endParaRPr lang="en-US" sz="1400" dirty="0" smtClean="0"/>
          </a:p>
          <a:p>
            <a:r>
              <a:rPr lang="en-US" sz="1400" dirty="0" smtClean="0"/>
              <a:t>For Medium to Large businesses we would require a direct interconnection between your primary business location and our Seattle Point of Presence (POP) located in Downtown Seattle. This Interconnection could range anywhere from a single IP DS1 to multiple IP DS1s, depending on the number of users anticipated.</a:t>
            </a:r>
          </a:p>
          <a:p>
            <a:endParaRPr lang="en-US" sz="1400" dirty="0" smtClean="0"/>
          </a:p>
          <a:p>
            <a:endParaRPr lang="en-US" sz="1400" dirty="0" smtClean="0"/>
          </a:p>
          <a:p>
            <a:r>
              <a:rPr lang="en-US" sz="1400" b="1" i="1" dirty="0" smtClean="0"/>
              <a:t>We expect this product to be popular with the SOHO and small (1 – 10 users) businesses.</a:t>
            </a:r>
          </a:p>
        </p:txBody>
      </p:sp>
      <p:pic>
        <p:nvPicPr>
          <p:cNvPr id="3" name="Picture 2" descr="PST_LOGO_CLIP_ART_SMALLER.png"/>
          <p:cNvPicPr>
            <a:picLocks noChangeAspect="1"/>
          </p:cNvPicPr>
          <p:nvPr/>
        </p:nvPicPr>
        <p:blipFill>
          <a:blip r:embed="rId2"/>
          <a:stretch>
            <a:fillRect/>
          </a:stretch>
        </p:blipFill>
        <p:spPr>
          <a:xfrm>
            <a:off x="457200" y="111818"/>
            <a:ext cx="1866900" cy="7874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5324534"/>
          </a:xfrm>
          <a:prstGeom prst="rect">
            <a:avLst/>
          </a:prstGeom>
        </p:spPr>
        <p:txBody>
          <a:bodyPr wrap="square">
            <a:spAutoFit/>
          </a:bodyPr>
          <a:lstStyle/>
          <a:p>
            <a:pPr algn="ctr"/>
            <a:r>
              <a:rPr lang="en-US" b="1" u="sng" dirty="0" smtClean="0"/>
              <a:t>Business Services</a:t>
            </a:r>
          </a:p>
          <a:p>
            <a:endParaRPr lang="en-US" sz="1400" b="1" u="sng" dirty="0" smtClean="0"/>
          </a:p>
          <a:p>
            <a:r>
              <a:rPr lang="en-US" sz="1400" b="1" u="sng" dirty="0" smtClean="0"/>
              <a:t>Hosted PBX / IP Centrex Service continued</a:t>
            </a:r>
          </a:p>
          <a:p>
            <a:endParaRPr lang="en-US" sz="1400" b="1" u="sng" dirty="0" smtClean="0"/>
          </a:p>
          <a:p>
            <a:r>
              <a:rPr lang="en-US" sz="1400" dirty="0" smtClean="0"/>
              <a:t>Remote workers? Not a problem! Workers can connect directly to Puget Sound Telecom through their IP Network Connection (DSL or Cable only) and be virtually "in the office". We even offer a PPTP VPN Solution for users on the road that are having problems navigating through hotel or business center firewalls.</a:t>
            </a:r>
          </a:p>
          <a:p>
            <a:endParaRPr lang="en-US" sz="1400" dirty="0" smtClean="0"/>
          </a:p>
          <a:p>
            <a:r>
              <a:rPr lang="en-US" sz="1400" dirty="0" smtClean="0"/>
              <a:t>Any number of </a:t>
            </a:r>
            <a:r>
              <a:rPr lang="en-US" sz="1400" dirty="0" err="1" smtClean="0"/>
              <a:t>DIDs</a:t>
            </a:r>
            <a:r>
              <a:rPr lang="en-US" sz="1400" dirty="0" smtClean="0"/>
              <a:t> can be assigned from virtually any rate center in the continental United States. Need a local number in Las Vegas? We've got you covered. Need one in Providence, Rhode Island? We're not sure why, but we've got you covered on that one too!</a:t>
            </a:r>
          </a:p>
          <a:p>
            <a:endParaRPr lang="en-US" sz="1400" dirty="0" smtClean="0"/>
          </a:p>
          <a:p>
            <a:r>
              <a:rPr lang="en-US" sz="1400" dirty="0" smtClean="0"/>
              <a:t>Interactive Voice Response Menus (</a:t>
            </a:r>
            <a:r>
              <a:rPr lang="en-US" sz="1400" dirty="0" err="1" smtClean="0"/>
              <a:t>IVRs</a:t>
            </a:r>
            <a:r>
              <a:rPr lang="en-US" sz="1400" dirty="0" smtClean="0"/>
              <a:t>) can guide your callers to the proper messages, extensions; send a call to an external telephone number, and many other choices. Our staff can work with you to customize your IVR plan to match your business needs, to reach the full potential of your hosted PBX service.</a:t>
            </a:r>
          </a:p>
          <a:p>
            <a:endParaRPr lang="en-US" sz="1400" dirty="0" smtClean="0"/>
          </a:p>
          <a:p>
            <a:r>
              <a:rPr lang="en-US" sz="1400" dirty="0" smtClean="0"/>
              <a:t>Incoming Calls can be routed straight to any one of many </a:t>
            </a:r>
            <a:r>
              <a:rPr lang="en-US" sz="1400" dirty="0" err="1" smtClean="0"/>
              <a:t>IVRs</a:t>
            </a:r>
            <a:r>
              <a:rPr lang="en-US" sz="1400" dirty="0" smtClean="0"/>
              <a:t> that you have configured (there is a charge per IVR) or sent straight to a receptionist or other arbitrary extension for call screening. Caller-ID and Calling-Name are available in most areas.</a:t>
            </a:r>
          </a:p>
          <a:p>
            <a:endParaRPr lang="en-US" sz="1400" dirty="0" smtClean="0"/>
          </a:p>
          <a:p>
            <a:endParaRPr lang="en-US" sz="1400" dirty="0" smtClean="0"/>
          </a:p>
          <a:p>
            <a:r>
              <a:rPr lang="en-US" sz="1400" b="1" i="1" dirty="0" smtClean="0"/>
              <a:t>We expect this product to be popular with the SOHO and small (1 – 10 users) businesses.</a:t>
            </a:r>
          </a:p>
          <a:p>
            <a:endParaRPr lang="en-US" sz="1400" dirty="0" smtClean="0"/>
          </a:p>
          <a:p>
            <a:endParaRPr lang="en-US" sz="1400" dirty="0" smtClean="0"/>
          </a:p>
        </p:txBody>
      </p:sp>
      <p:pic>
        <p:nvPicPr>
          <p:cNvPr id="3" name="Picture 2" descr="PST_LOGO_CLIP_ART_SMALLER.png"/>
          <p:cNvPicPr>
            <a:picLocks noChangeAspect="1"/>
          </p:cNvPicPr>
          <p:nvPr/>
        </p:nvPicPr>
        <p:blipFill>
          <a:blip r:embed="rId2"/>
          <a:stretch>
            <a:fillRect/>
          </a:stretch>
        </p:blipFill>
        <p:spPr>
          <a:xfrm>
            <a:off x="457200" y="103677"/>
            <a:ext cx="1866900" cy="7874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extBox 24"/>
          <p:cNvSpPr txBox="1"/>
          <p:nvPr/>
        </p:nvSpPr>
        <p:spPr>
          <a:xfrm>
            <a:off x="968152" y="1237775"/>
            <a:ext cx="7430874" cy="6278643"/>
          </a:xfrm>
          <a:prstGeom prst="rect">
            <a:avLst/>
          </a:prstGeom>
          <a:noFill/>
        </p:spPr>
        <p:txBody>
          <a:bodyPr wrap="square" rtlCol="0">
            <a:spAutoFit/>
          </a:bodyPr>
          <a:lstStyle/>
          <a:p>
            <a:pPr algn="ctr"/>
            <a:r>
              <a:rPr lang="en-US" sz="2400" b="1" u="sng" dirty="0"/>
              <a:t>Strengths of </a:t>
            </a:r>
            <a:r>
              <a:rPr lang="en-US" sz="2400" b="1" u="sng" dirty="0" smtClean="0"/>
              <a:t>PST</a:t>
            </a:r>
          </a:p>
          <a:p>
            <a:pPr algn="ctr"/>
            <a:endParaRPr lang="en-US" b="1" dirty="0"/>
          </a:p>
          <a:p>
            <a:pPr algn="ctr"/>
            <a:r>
              <a:rPr lang="en-US" b="1" dirty="0"/>
              <a:t>Customized Solutions to meet all customer </a:t>
            </a:r>
            <a:r>
              <a:rPr lang="en-US" b="1" dirty="0" smtClean="0"/>
              <a:t>demands</a:t>
            </a:r>
          </a:p>
          <a:p>
            <a:pPr algn="ctr">
              <a:buFont typeface="Arial"/>
              <a:buChar char="•"/>
            </a:pPr>
            <a:endParaRPr lang="en-US" dirty="0" smtClean="0"/>
          </a:p>
          <a:p>
            <a:pPr algn="ctr">
              <a:buFont typeface="Arial"/>
              <a:buChar char="•"/>
            </a:pPr>
            <a:r>
              <a:rPr lang="en-US" dirty="0" smtClean="0"/>
              <a:t>Most larger service providers only have a single "menu" to choose from</a:t>
            </a:r>
          </a:p>
          <a:p>
            <a:pPr lvl="1" algn="ctr">
              <a:buFont typeface="Arial"/>
              <a:buChar char="•"/>
            </a:pPr>
            <a:r>
              <a:rPr lang="en-US" dirty="0" smtClean="0"/>
              <a:t>If </a:t>
            </a:r>
            <a:r>
              <a:rPr lang="en-US" dirty="0"/>
              <a:t>hybrid solutions are needed, extremely expensive consulting, sometimes from an outside vendor, is needed</a:t>
            </a:r>
            <a:endParaRPr lang="en-US" dirty="0" smtClean="0"/>
          </a:p>
          <a:p>
            <a:pPr lvl="1" algn="ctr">
              <a:buFont typeface="Arial"/>
              <a:buChar char="•"/>
            </a:pPr>
            <a:r>
              <a:rPr lang="en-US" dirty="0" smtClean="0"/>
              <a:t>Solutions therefore, </a:t>
            </a:r>
            <a:r>
              <a:rPr lang="en-US" dirty="0"/>
              <a:t>can become cost-prohibitive and operationally complex</a:t>
            </a:r>
          </a:p>
          <a:p>
            <a:pPr algn="ctr">
              <a:buFont typeface="Arial"/>
              <a:buChar char="•"/>
            </a:pPr>
            <a:r>
              <a:rPr lang="en-US" dirty="0"/>
              <a:t>Puget Sound Telecom utilizes a "Team" approach to consulting on projects</a:t>
            </a:r>
            <a:r>
              <a:rPr lang="en-US" dirty="0" smtClean="0"/>
              <a:t>           with </a:t>
            </a:r>
            <a:r>
              <a:rPr lang="en-US" dirty="0"/>
              <a:t>Enterprise and  Carrier customers, where there is no single point of failure during consulting projects </a:t>
            </a:r>
          </a:p>
          <a:p>
            <a:pPr algn="ctr">
              <a:buFont typeface="Arial"/>
              <a:buChar char="•"/>
            </a:pPr>
            <a:r>
              <a:rPr lang="en-US" dirty="0"/>
              <a:t>No more 'Consultant on Vacation' syndrome</a:t>
            </a:r>
          </a:p>
          <a:p>
            <a:pPr algn="ctr">
              <a:buFont typeface="Arial"/>
              <a:buChar char="•"/>
            </a:pPr>
            <a:r>
              <a:rPr lang="en-US" dirty="0"/>
              <a:t>All PST Engineers are abreast to your network and network </a:t>
            </a:r>
            <a:r>
              <a:rPr lang="en-US" dirty="0" smtClean="0"/>
              <a:t>demands</a:t>
            </a:r>
          </a:p>
          <a:p>
            <a:pPr algn="ctr">
              <a:buFont typeface="Arial"/>
              <a:buChar char="•"/>
            </a:pPr>
            <a:r>
              <a:rPr lang="en-US" dirty="0" smtClean="0"/>
              <a:t>Solutions </a:t>
            </a:r>
            <a:r>
              <a:rPr lang="en-US" dirty="0"/>
              <a:t>can be customized on short order</a:t>
            </a:r>
          </a:p>
          <a:p>
            <a:pPr algn="ctr">
              <a:buFont typeface="Arial"/>
              <a:buChar char="•"/>
            </a:pPr>
            <a:r>
              <a:rPr lang="en-US" dirty="0"/>
              <a:t>We know how business operations change rapidly, and you need a service provider who can change as rapidly as your business can. </a:t>
            </a:r>
            <a:endParaRPr lang="en-US" dirty="0" smtClean="0"/>
          </a:p>
          <a:p>
            <a:endParaRPr lang="en-US" i="1" dirty="0" smtClean="0"/>
          </a:p>
          <a:p>
            <a:pPr algn="ctr"/>
            <a:r>
              <a:rPr lang="en-US" i="1" dirty="0" smtClean="0"/>
              <a:t>We </a:t>
            </a:r>
            <a:r>
              <a:rPr lang="en-US" i="1" dirty="0"/>
              <a:t>can do that! better</a:t>
            </a:r>
            <a:r>
              <a:rPr lang="en-US" i="1" dirty="0" smtClean="0"/>
              <a:t>!</a:t>
            </a:r>
          </a:p>
          <a:p>
            <a:endParaRPr lang="en-US" dirty="0" smtClean="0"/>
          </a:p>
          <a:p>
            <a:endParaRPr lang="en-US" dirty="0" smtClean="0"/>
          </a:p>
          <a:p>
            <a:endParaRPr lang="en-US" dirty="0"/>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
        <p:nvSpPr>
          <p:cNvPr id="5" name="TextBox 4"/>
          <p:cNvSpPr txBox="1"/>
          <p:nvPr/>
        </p:nvSpPr>
        <p:spPr>
          <a:xfrm>
            <a:off x="1050146" y="3386767"/>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612648" y="649224"/>
            <a:ext cx="8010144" cy="6278643"/>
          </a:xfrm>
          <a:prstGeom prst="rect">
            <a:avLst/>
          </a:prstGeom>
        </p:spPr>
        <p:txBody>
          <a:bodyPr wrap="square">
            <a:spAutoFit/>
          </a:bodyPr>
          <a:lstStyle/>
          <a:p>
            <a:pPr algn="ctr"/>
            <a:r>
              <a:rPr lang="en-US" b="1" dirty="0" smtClean="0"/>
              <a:t>Switching and Software</a:t>
            </a:r>
          </a:p>
          <a:p>
            <a:endParaRPr lang="en-US" sz="1600" dirty="0" smtClean="0"/>
          </a:p>
          <a:p>
            <a:r>
              <a:rPr lang="en-US" sz="1600" dirty="0" smtClean="0"/>
              <a:t>Our proven Carrier Class switching software is easily integrated into current open-source software, allowing for easier and faster feature acquisition and deployment. </a:t>
            </a:r>
          </a:p>
          <a:p>
            <a:endParaRPr lang="en-US" sz="1600" dirty="0" smtClean="0"/>
          </a:p>
          <a:p>
            <a:r>
              <a:rPr lang="en-US" sz="1600" dirty="0" smtClean="0"/>
              <a:t>Our software vendor supplies us with source code, allowing endless modification to our </a:t>
            </a:r>
            <a:r>
              <a:rPr lang="en-US" sz="1600" dirty="0" err="1" smtClean="0"/>
              <a:t>softswitch</a:t>
            </a:r>
            <a:r>
              <a:rPr lang="en-US" sz="1600" dirty="0" smtClean="0"/>
              <a:t>.</a:t>
            </a:r>
          </a:p>
          <a:p>
            <a:endParaRPr lang="en-US" sz="1600" dirty="0" smtClean="0"/>
          </a:p>
          <a:p>
            <a:r>
              <a:rPr lang="en-US" sz="1600" dirty="0" smtClean="0"/>
              <a:t>Our </a:t>
            </a:r>
            <a:r>
              <a:rPr lang="en-US" sz="1600" dirty="0" err="1" smtClean="0"/>
              <a:t>Softswitch</a:t>
            </a:r>
            <a:r>
              <a:rPr lang="en-US" sz="1600" dirty="0" smtClean="0"/>
              <a:t> and SIP stack can scale aggressively and seamlessly, requiring limited hardware to support fast growth.</a:t>
            </a:r>
          </a:p>
          <a:p>
            <a:endParaRPr lang="en-US" sz="1600" dirty="0" smtClean="0"/>
          </a:p>
          <a:p>
            <a:r>
              <a:rPr lang="en-US" sz="1600" dirty="0" smtClean="0"/>
              <a:t>Our </a:t>
            </a:r>
            <a:r>
              <a:rPr lang="en-US" sz="1600" dirty="0" err="1" smtClean="0"/>
              <a:t>softswitch</a:t>
            </a:r>
            <a:r>
              <a:rPr lang="en-US" sz="1600" dirty="0" smtClean="0"/>
              <a:t> in a high-availability mode allowing hitless software upgrades and reducing call loss during standard maintenance windows and emergency events.</a:t>
            </a:r>
          </a:p>
          <a:p>
            <a:endParaRPr lang="en-US" sz="1600" dirty="0" smtClean="0"/>
          </a:p>
          <a:p>
            <a:r>
              <a:rPr lang="en-US" sz="1600" dirty="0" smtClean="0"/>
              <a:t>Our </a:t>
            </a:r>
            <a:r>
              <a:rPr lang="en-US" sz="1600" dirty="0" err="1" smtClean="0"/>
              <a:t>Softswitch</a:t>
            </a:r>
            <a:r>
              <a:rPr lang="en-US" sz="1600" dirty="0" smtClean="0"/>
              <a:t> database can be distributed to enable a SIP Class 4/5 cluster, providing higher availability and increased user capacity.</a:t>
            </a:r>
          </a:p>
          <a:p>
            <a:endParaRPr lang="en-US" sz="1600" dirty="0" smtClean="0"/>
          </a:p>
          <a:p>
            <a:r>
              <a:rPr lang="en-US" sz="1600" dirty="0" smtClean="0"/>
              <a:t>Our carrier grade </a:t>
            </a:r>
            <a:r>
              <a:rPr lang="en-US" sz="1600" dirty="0" err="1" smtClean="0"/>
              <a:t>softswitch</a:t>
            </a:r>
            <a:r>
              <a:rPr lang="en-US" sz="1600" dirty="0" smtClean="0"/>
              <a:t> LCR (least cost routing) engine allows us to pass on cost savings directly to end-user by allowing to select the best quality lowest cost voice carrier. Rates with customers are reviewed annually, bi-annually, or quarterly, depending on your needs. Talk to your sales rep for more information on this.</a:t>
            </a:r>
          </a:p>
          <a:p>
            <a:endParaRPr lang="en-US" sz="1600" dirty="0" smtClean="0"/>
          </a:p>
          <a:p>
            <a:r>
              <a:rPr lang="en-US" sz="1600" dirty="0" smtClean="0"/>
              <a:t>Our </a:t>
            </a:r>
            <a:r>
              <a:rPr lang="en-US" sz="1600" dirty="0" err="1" smtClean="0"/>
              <a:t>Softswitch</a:t>
            </a:r>
            <a:r>
              <a:rPr lang="en-US" sz="1600" dirty="0" smtClean="0"/>
              <a:t> supports transparent overflow routing.  This provides the end-user with possible user experience when demand capacity is engaged.</a:t>
            </a:r>
          </a:p>
          <a:p>
            <a:endParaRPr lang="en-US" sz="1600" dirty="0" smtClean="0"/>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sz="3200" smtClean="0"/>
              <a:t>Who We Are</a:t>
            </a:r>
          </a:p>
        </p:txBody>
      </p:sp>
      <p:sp>
        <p:nvSpPr>
          <p:cNvPr id="2051" name="Content Placeholder 3"/>
          <p:cNvSpPr>
            <a:spLocks noGrp="1"/>
          </p:cNvSpPr>
          <p:nvPr>
            <p:ph idx="1"/>
          </p:nvPr>
        </p:nvSpPr>
        <p:spPr>
          <a:xfrm>
            <a:off x="0" y="1600200"/>
            <a:ext cx="8686800" cy="4525963"/>
          </a:xfrm>
        </p:spPr>
        <p:txBody>
          <a:bodyPr/>
          <a:lstStyle/>
          <a:p>
            <a:pPr algn="just" eaLnBrk="1" hangingPunct="1">
              <a:buFont typeface="Arial" charset="0"/>
              <a:buNone/>
            </a:pPr>
            <a:r>
              <a:rPr lang="en-US" dirty="0" smtClean="0"/>
              <a:t>	</a:t>
            </a:r>
            <a:r>
              <a:rPr lang="en-US" sz="2100" dirty="0" smtClean="0"/>
              <a:t>Puget Sound Telecommunications LLC™ is a cutting edge, next generation VOIP communications company.  We seek out new technology, methodology, and actively study trends in the industry as part of our continuous efforts and resolve to provide our business and residential customers with best of breed carrier level grade service.  We combine the latest technology with our technical, business expertise, and ‘know-how’ to deliver the highest of quality products and services unmatched in the industry.  </a:t>
            </a:r>
          </a:p>
        </p:txBody>
      </p:sp>
      <p:pic>
        <p:nvPicPr>
          <p:cNvPr id="4" name="Picture 3" descr="PST_LOGO_CLIP_ART_SMALLER.png"/>
          <p:cNvPicPr>
            <a:picLocks noChangeAspect="1"/>
          </p:cNvPicPr>
          <p:nvPr/>
        </p:nvPicPr>
        <p:blipFill>
          <a:blip r:embed="rId2"/>
          <a:stretch>
            <a:fillRect/>
          </a:stretch>
        </p:blipFill>
        <p:spPr>
          <a:xfrm>
            <a:off x="317160" y="274638"/>
            <a:ext cx="1866900" cy="7874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612648" y="649224"/>
            <a:ext cx="8010144" cy="3416320"/>
          </a:xfrm>
          <a:prstGeom prst="rect">
            <a:avLst/>
          </a:prstGeom>
        </p:spPr>
        <p:txBody>
          <a:bodyPr wrap="square">
            <a:spAutoFit/>
          </a:bodyPr>
          <a:lstStyle/>
          <a:p>
            <a:pPr algn="ctr"/>
            <a:r>
              <a:rPr lang="en-US" b="1" dirty="0" smtClean="0"/>
              <a:t>Platform Attributes</a:t>
            </a:r>
          </a:p>
          <a:p>
            <a:pPr algn="ctr"/>
            <a:endParaRPr lang="en-US" dirty="0" smtClean="0"/>
          </a:p>
          <a:p>
            <a:pPr algn="ctr"/>
            <a:r>
              <a:rPr lang="en-US" dirty="0" smtClean="0"/>
              <a:t>We keep standby servers ready to handle traffic in failure conditions at all times, in all POPs, and for all server hardware ….</a:t>
            </a:r>
          </a:p>
          <a:p>
            <a:pPr algn="ctr"/>
            <a:endParaRPr lang="en-US" dirty="0" smtClean="0"/>
          </a:p>
          <a:p>
            <a:pPr algn="ctr"/>
            <a:r>
              <a:rPr lang="en-US" dirty="0" smtClean="0"/>
              <a:t>Configurations stored in a real-time mirrored database which enables fast recovery of failed components or failure conditions with or without operator intervention.</a:t>
            </a:r>
          </a:p>
          <a:p>
            <a:pPr algn="ctr"/>
            <a:endParaRPr lang="en-US" dirty="0" smtClean="0"/>
          </a:p>
          <a:p>
            <a:pPr algn="ctr"/>
            <a:r>
              <a:rPr lang="en-US" dirty="0" smtClean="0"/>
              <a:t>Our platform supports automated end-point configuration with minimal technician intervention required. Of course, we’re happy to point you in the right direction should you need a helping hand.</a:t>
            </a:r>
          </a:p>
          <a:p>
            <a:pPr algn="ctr"/>
            <a:endParaRPr lang="en-US" dirty="0" smtClean="0"/>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612648" y="649224"/>
            <a:ext cx="8010144" cy="7940635"/>
          </a:xfrm>
          <a:prstGeom prst="rect">
            <a:avLst/>
          </a:prstGeom>
        </p:spPr>
        <p:txBody>
          <a:bodyPr wrap="square">
            <a:spAutoFit/>
          </a:bodyPr>
          <a:lstStyle/>
          <a:p>
            <a:pPr algn="ctr"/>
            <a:r>
              <a:rPr lang="en-US" b="1" dirty="0" smtClean="0"/>
              <a:t>Network Attributes (Today)</a:t>
            </a:r>
          </a:p>
          <a:p>
            <a:endParaRPr lang="en-US" b="1" dirty="0" smtClean="0"/>
          </a:p>
          <a:p>
            <a:r>
              <a:rPr lang="en-US" sz="1200" dirty="0" smtClean="0"/>
              <a:t>Network Built utilizing EOL design from Day One; demand capacity is available immediately with no additional build-out required.</a:t>
            </a:r>
          </a:p>
          <a:p>
            <a:endParaRPr lang="en-US" sz="1200" dirty="0" smtClean="0"/>
          </a:p>
          <a:p>
            <a:r>
              <a:rPr lang="en-US" sz="1200" dirty="0" smtClean="0"/>
              <a:t>EOL Design defined as two physical, logically bonded interconnections from each </a:t>
            </a:r>
            <a:r>
              <a:rPr lang="en-US" sz="1200" dirty="0" err="1" smtClean="0"/>
              <a:t>softswitch</a:t>
            </a:r>
            <a:r>
              <a:rPr lang="en-US" sz="1200" dirty="0" smtClean="0"/>
              <a:t> module to the firewalls.</a:t>
            </a:r>
          </a:p>
          <a:p>
            <a:endParaRPr lang="en-US" sz="1200" dirty="0" smtClean="0"/>
          </a:p>
          <a:p>
            <a:r>
              <a:rPr lang="en-US" sz="1200" dirty="0" smtClean="0"/>
              <a:t>EOL Design capable of concurrently handling 4000 G.711ulaw sessions.</a:t>
            </a:r>
          </a:p>
          <a:p>
            <a:endParaRPr lang="en-US" sz="1200" dirty="0" smtClean="0"/>
          </a:p>
          <a:p>
            <a:r>
              <a:rPr lang="en-US" sz="1200" dirty="0" smtClean="0"/>
              <a:t>No oversubscription anywhere on the network; maintain &lt;/= 40% utilization under nominal load.</a:t>
            </a:r>
          </a:p>
          <a:p>
            <a:endParaRPr lang="en-US" sz="1200" dirty="0" smtClean="0"/>
          </a:p>
          <a:p>
            <a:r>
              <a:rPr lang="en-US" sz="1200" dirty="0" smtClean="0"/>
              <a:t>Hierarchical design separates </a:t>
            </a:r>
            <a:r>
              <a:rPr lang="en-US" sz="1200" dirty="0" err="1" smtClean="0"/>
              <a:t>Softswitch</a:t>
            </a:r>
            <a:r>
              <a:rPr lang="en-US" sz="1200" dirty="0" smtClean="0"/>
              <a:t> module zones (Trusted Networks) from Border and Core network zones (</a:t>
            </a:r>
            <a:r>
              <a:rPr lang="en-US" sz="1200" dirty="0" err="1" smtClean="0"/>
              <a:t>Untrusted</a:t>
            </a:r>
            <a:r>
              <a:rPr lang="en-US" sz="1200" dirty="0" smtClean="0"/>
              <a:t> Networks)</a:t>
            </a:r>
          </a:p>
          <a:p>
            <a:endParaRPr lang="en-US" sz="1200" dirty="0" smtClean="0"/>
          </a:p>
          <a:p>
            <a:r>
              <a:rPr lang="en-US" sz="1200" dirty="0" smtClean="0"/>
              <a:t>Full </a:t>
            </a:r>
            <a:r>
              <a:rPr lang="en-US" sz="1200" dirty="0" err="1" smtClean="0"/>
              <a:t>Stateful</a:t>
            </a:r>
            <a:r>
              <a:rPr lang="en-US" sz="1200" dirty="0" smtClean="0"/>
              <a:t> Firewall in place between Backbone and </a:t>
            </a:r>
            <a:r>
              <a:rPr lang="en-US" sz="1200" dirty="0" err="1" smtClean="0"/>
              <a:t>Softswitch</a:t>
            </a:r>
            <a:r>
              <a:rPr lang="en-US" sz="1200" dirty="0" smtClean="0"/>
              <a:t> Modules</a:t>
            </a:r>
          </a:p>
          <a:p>
            <a:endParaRPr lang="en-US" sz="1200" dirty="0" smtClean="0"/>
          </a:p>
          <a:p>
            <a:r>
              <a:rPr lang="en-US" sz="1200" dirty="0" smtClean="0"/>
              <a:t>Capable (via "ALG") of opening "pinholes" for SDP/RTP </a:t>
            </a:r>
            <a:r>
              <a:rPr lang="en-US" sz="1200" dirty="0" err="1" smtClean="0"/>
              <a:t>trafffic</a:t>
            </a:r>
            <a:r>
              <a:rPr lang="en-US" sz="1200" dirty="0" smtClean="0"/>
              <a:t> dynamically, so no blanket port range needs to be opened.</a:t>
            </a:r>
          </a:p>
          <a:p>
            <a:endParaRPr lang="en-US" sz="1200" dirty="0" smtClean="0"/>
          </a:p>
          <a:p>
            <a:r>
              <a:rPr lang="en-US" sz="1200" dirty="0" smtClean="0"/>
              <a:t>Security Features enabled on Firewall to prevent Denial of Service attacks and Abuse of Service.</a:t>
            </a:r>
          </a:p>
          <a:p>
            <a:endParaRPr lang="en-US" sz="1200" dirty="0" smtClean="0"/>
          </a:p>
          <a:p>
            <a:r>
              <a:rPr lang="en-US" sz="1200" dirty="0" smtClean="0"/>
              <a:t>Deployment of multi-vendor solution brings in best of breed equipment to enable carrier class backbone operations.</a:t>
            </a:r>
          </a:p>
          <a:p>
            <a:endParaRPr lang="en-US" sz="1200" dirty="0" smtClean="0"/>
          </a:p>
          <a:p>
            <a:r>
              <a:rPr lang="en-US" sz="1200" dirty="0" smtClean="0"/>
              <a:t>Standardized Maintenance Windows carried out weekly, during trended low traffic periods.</a:t>
            </a:r>
          </a:p>
          <a:p>
            <a:endParaRPr lang="en-US" sz="1200" dirty="0" smtClean="0"/>
          </a:p>
          <a:p>
            <a:r>
              <a:rPr lang="en-US" sz="1200" dirty="0" smtClean="0"/>
              <a:t>Users will be migrated to standby </a:t>
            </a:r>
            <a:r>
              <a:rPr lang="en-US" sz="1200" dirty="0" err="1" smtClean="0"/>
              <a:t>softswitch</a:t>
            </a:r>
            <a:r>
              <a:rPr lang="en-US" sz="1200" dirty="0" smtClean="0"/>
              <a:t> module before work commences on </a:t>
            </a:r>
            <a:r>
              <a:rPr lang="en-US" sz="1200" dirty="0" err="1" smtClean="0"/>
              <a:t>softwitch</a:t>
            </a:r>
            <a:r>
              <a:rPr lang="en-US" sz="1200" dirty="0" smtClean="0"/>
              <a:t> module to undergo maintenance.</a:t>
            </a:r>
          </a:p>
          <a:p>
            <a:endParaRPr lang="en-US" sz="1200" dirty="0" smtClean="0"/>
          </a:p>
          <a:p>
            <a:r>
              <a:rPr lang="en-US" sz="1200" dirty="0" smtClean="0"/>
              <a:t>When supported, we will keep standby module on previous code release/configuration for ease of reversion to a known-good state until the next scheduled maintenance window.</a:t>
            </a:r>
          </a:p>
          <a:p>
            <a:endParaRPr lang="en-US" sz="1200" dirty="0" smtClean="0"/>
          </a:p>
          <a:p>
            <a:r>
              <a:rPr lang="en-US" sz="1200" dirty="0" smtClean="0"/>
              <a:t>Full redundancy, resiliency, and failover for backbone network </a:t>
            </a:r>
            <a:r>
              <a:rPr lang="en-US" sz="1200" dirty="0" err="1" smtClean="0"/>
              <a:t>network</a:t>
            </a:r>
            <a:r>
              <a:rPr lang="en-US" sz="1200" dirty="0" smtClean="0"/>
              <a:t> components allows easier transitional traffic rerouting before maintenance window occurs </a:t>
            </a:r>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612648" y="649224"/>
            <a:ext cx="8010144" cy="6278641"/>
          </a:xfrm>
          <a:prstGeom prst="rect">
            <a:avLst/>
          </a:prstGeom>
        </p:spPr>
        <p:txBody>
          <a:bodyPr wrap="square">
            <a:spAutoFit/>
          </a:bodyPr>
          <a:lstStyle/>
          <a:p>
            <a:pPr algn="ctr"/>
            <a:r>
              <a:rPr lang="en-US" b="1" dirty="0" smtClean="0"/>
              <a:t>Network Attributes (Future)</a:t>
            </a:r>
          </a:p>
          <a:p>
            <a:endParaRPr lang="en-US" b="1" dirty="0" smtClean="0"/>
          </a:p>
          <a:p>
            <a:r>
              <a:rPr lang="en-US" sz="1200" dirty="0" smtClean="0"/>
              <a:t>Network Built utilizing hierarchical design, so network can be expanded in separate “building blocks” used to add capacity onto the network backbone.</a:t>
            </a:r>
          </a:p>
          <a:p>
            <a:endParaRPr lang="en-US" sz="1200" dirty="0" smtClean="0"/>
          </a:p>
          <a:p>
            <a:r>
              <a:rPr lang="en-US" sz="1200" dirty="0" smtClean="0"/>
              <a:t>Two methodologies of building out the future configuration:</a:t>
            </a:r>
          </a:p>
          <a:p>
            <a:endParaRPr lang="en-US" sz="1200" dirty="0" smtClean="0"/>
          </a:p>
          <a:p>
            <a:pPr marL="228600" indent="-228600">
              <a:buFont typeface="+mj-lt"/>
              <a:buAutoNum type="arabicPeriod"/>
            </a:pPr>
            <a:r>
              <a:rPr lang="en-US" sz="1200" dirty="0" smtClean="0"/>
              <a:t>Build another EOL (Today) Infrastructure</a:t>
            </a:r>
          </a:p>
          <a:p>
            <a:pPr marL="685800" lvl="1" indent="-228600">
              <a:buFont typeface="+mj-lt"/>
              <a:buAutoNum type="arabicPeriod"/>
            </a:pPr>
            <a:r>
              <a:rPr lang="en-US" sz="1200" dirty="0" smtClean="0"/>
              <a:t>Duplicate Design exactly, except for </a:t>
            </a:r>
            <a:r>
              <a:rPr lang="en-US" sz="1200" dirty="0" err="1" smtClean="0"/>
              <a:t>Softswitch</a:t>
            </a:r>
            <a:endParaRPr lang="en-US" sz="1200" dirty="0" smtClean="0"/>
          </a:p>
          <a:p>
            <a:pPr marL="685800" lvl="1" indent="-228600">
              <a:buFont typeface="+mj-lt"/>
              <a:buAutoNum type="arabicPeriod"/>
            </a:pPr>
            <a:r>
              <a:rPr lang="en-US" sz="1200" dirty="0" smtClean="0"/>
              <a:t>Create dedicated HA </a:t>
            </a:r>
            <a:r>
              <a:rPr lang="en-US" sz="1200" dirty="0" err="1" smtClean="0"/>
              <a:t>PostgreSQL</a:t>
            </a:r>
            <a:r>
              <a:rPr lang="en-US" sz="1200" dirty="0" smtClean="0"/>
              <a:t> Cluster</a:t>
            </a:r>
          </a:p>
          <a:p>
            <a:pPr marL="685800" lvl="1" indent="-228600">
              <a:buFont typeface="+mj-lt"/>
              <a:buAutoNum type="arabicPeriod"/>
            </a:pPr>
            <a:r>
              <a:rPr lang="en-US" sz="1200" dirty="0" smtClean="0"/>
              <a:t>Add one or more </a:t>
            </a:r>
            <a:r>
              <a:rPr lang="en-US" sz="1200" dirty="0" err="1" smtClean="0"/>
              <a:t>softswitch</a:t>
            </a:r>
            <a:r>
              <a:rPr lang="en-US" sz="1200" dirty="0" smtClean="0"/>
              <a:t> modules combined with warm standby </a:t>
            </a:r>
            <a:r>
              <a:rPr lang="en-US" sz="1200" dirty="0" err="1" smtClean="0"/>
              <a:t>softswitch</a:t>
            </a:r>
            <a:r>
              <a:rPr lang="en-US" sz="1200" dirty="0" smtClean="0"/>
              <a:t> modules</a:t>
            </a:r>
          </a:p>
          <a:p>
            <a:pPr marL="1143000" lvl="2" indent="-228600">
              <a:buFont typeface="+mj-lt"/>
              <a:buAutoNum type="alphaUcPeriod"/>
            </a:pPr>
            <a:r>
              <a:rPr lang="en-US" sz="1200" dirty="0" smtClean="0"/>
              <a:t>We will always add a warm standby for every </a:t>
            </a:r>
            <a:r>
              <a:rPr lang="en-US" sz="1200" dirty="0" err="1" smtClean="0"/>
              <a:t>softswitch</a:t>
            </a:r>
            <a:r>
              <a:rPr lang="en-US" sz="1200" dirty="0" smtClean="0"/>
              <a:t> we deploy</a:t>
            </a:r>
          </a:p>
          <a:p>
            <a:pPr marL="228600" indent="-228600">
              <a:buFont typeface="+mj-lt"/>
              <a:buAutoNum type="arabicPeriod"/>
            </a:pPr>
            <a:r>
              <a:rPr lang="en-US" sz="1200" dirty="0" smtClean="0"/>
              <a:t>Re-build a new topology using higher capacity carrier grade components</a:t>
            </a:r>
          </a:p>
          <a:p>
            <a:pPr marL="685800" lvl="1" indent="-228600">
              <a:buFont typeface="+mj-lt"/>
              <a:buAutoNum type="arabicPeriod"/>
            </a:pPr>
            <a:r>
              <a:rPr lang="en-US" sz="1200" dirty="0" smtClean="0"/>
              <a:t>Duplicate basic architectural/hierarchical design</a:t>
            </a:r>
          </a:p>
          <a:p>
            <a:pPr marL="685800" lvl="1" indent="-228600">
              <a:buFont typeface="+mj-lt"/>
              <a:buAutoNum type="arabicPeriod"/>
            </a:pPr>
            <a:r>
              <a:rPr lang="en-US" sz="1200" dirty="0" smtClean="0"/>
              <a:t>Create dedicated HA </a:t>
            </a:r>
            <a:r>
              <a:rPr lang="en-US" sz="1200" dirty="0" err="1" smtClean="0"/>
              <a:t>PostgreSQL</a:t>
            </a:r>
            <a:r>
              <a:rPr lang="en-US" sz="1200" dirty="0" smtClean="0"/>
              <a:t> Cluster</a:t>
            </a:r>
          </a:p>
          <a:p>
            <a:pPr marL="685800" lvl="1" indent="-228600">
              <a:buFont typeface="+mj-lt"/>
              <a:buAutoNum type="arabicPeriod"/>
            </a:pPr>
            <a:r>
              <a:rPr lang="en-US" sz="1200" dirty="0" smtClean="0"/>
              <a:t>Add one or more </a:t>
            </a:r>
            <a:r>
              <a:rPr lang="en-US" sz="1200" dirty="0" err="1" smtClean="0"/>
              <a:t>softswitch</a:t>
            </a:r>
            <a:r>
              <a:rPr lang="en-US" sz="1200" dirty="0" smtClean="0"/>
              <a:t> modules combined with warm standby </a:t>
            </a:r>
            <a:r>
              <a:rPr lang="en-US" sz="1200" dirty="0" err="1" smtClean="0"/>
              <a:t>softswitch</a:t>
            </a:r>
            <a:r>
              <a:rPr lang="en-US" sz="1200" dirty="0" smtClean="0"/>
              <a:t> modules</a:t>
            </a:r>
          </a:p>
          <a:p>
            <a:pPr marL="228600" indent="-228600">
              <a:buFont typeface="+mj-lt"/>
              <a:buAutoNum type="arabicPeriod"/>
            </a:pPr>
            <a:r>
              <a:rPr lang="en-US" sz="1200" dirty="0" smtClean="0"/>
              <a:t>Build another EOL (Today) Infrastructure in another area for disaster recovery</a:t>
            </a:r>
          </a:p>
          <a:p>
            <a:pPr marL="685800" lvl="1" indent="-228600">
              <a:buFont typeface="+mj-lt"/>
              <a:buAutoNum type="arabicPeriod"/>
            </a:pPr>
            <a:r>
              <a:rPr lang="en-US" sz="1200" dirty="0" smtClean="0"/>
              <a:t>This could be in the Puget Sound area, outside of the Westin Building, or could be in some area where we can pick up rate centers at lower/different costs.</a:t>
            </a:r>
          </a:p>
          <a:p>
            <a:pPr marL="685800" lvl="1" indent="-228600">
              <a:buFont typeface="+mj-lt"/>
              <a:buAutoNum type="arabicPeriod"/>
            </a:pPr>
            <a:r>
              <a:rPr lang="en-US" sz="1200" dirty="0" smtClean="0"/>
              <a:t>Split databases and access SRV or IP access </a:t>
            </a:r>
            <a:r>
              <a:rPr lang="en-US" sz="1200" dirty="0" err="1" smtClean="0"/>
              <a:t>userbase</a:t>
            </a:r>
            <a:r>
              <a:rPr lang="en-US" sz="1200" dirty="0" smtClean="0"/>
              <a:t> due to database split.</a:t>
            </a:r>
          </a:p>
          <a:p>
            <a:endParaRPr lang="en-US" sz="1200" dirty="0" smtClean="0"/>
          </a:p>
          <a:p>
            <a:r>
              <a:rPr lang="en-US" sz="1200" dirty="0" smtClean="0"/>
              <a:t>Future design will be all bonded Gigabit Ethernet to Core </a:t>
            </a:r>
            <a:r>
              <a:rPr lang="en-US" sz="1200" dirty="0" err="1" smtClean="0"/>
              <a:t>Swiches</a:t>
            </a:r>
            <a:r>
              <a:rPr lang="en-US" sz="1200" dirty="0" smtClean="0"/>
              <a:t>, and bonded </a:t>
            </a:r>
            <a:r>
              <a:rPr lang="en-US" sz="1200" dirty="0" err="1" smtClean="0"/>
              <a:t>GigE</a:t>
            </a:r>
            <a:r>
              <a:rPr lang="en-US" sz="1200" dirty="0" smtClean="0"/>
              <a:t> from core switches to border routers</a:t>
            </a:r>
          </a:p>
          <a:p>
            <a:endParaRPr lang="en-US" sz="1200" dirty="0" smtClean="0"/>
          </a:p>
          <a:p>
            <a:r>
              <a:rPr lang="en-US" sz="1200" dirty="0" smtClean="0"/>
              <a:t>Future design will be capable of handling tens of thousands of G.711ulaw calls </a:t>
            </a:r>
            <a:r>
              <a:rPr lang="en-US" sz="1200" dirty="0" err="1" smtClean="0"/>
              <a:t>simutaniuously</a:t>
            </a:r>
            <a:r>
              <a:rPr lang="en-US" sz="1200" dirty="0" smtClean="0"/>
              <a:t>.</a:t>
            </a:r>
          </a:p>
          <a:p>
            <a:endParaRPr lang="en-US" sz="1200" dirty="0" smtClean="0"/>
          </a:p>
          <a:p>
            <a:r>
              <a:rPr lang="en-US" sz="1200" dirty="0" smtClean="0"/>
              <a:t>No oversubscription anywhere on the network; maintain &lt;/= 40% utilization under nominal load.</a:t>
            </a:r>
          </a:p>
          <a:p>
            <a:endParaRPr lang="en-US" sz="1200" dirty="0" smtClean="0"/>
          </a:p>
          <a:p>
            <a:r>
              <a:rPr lang="en-US" sz="1200" dirty="0" smtClean="0"/>
              <a:t>All other network attributes carried over from Network Attributes (EOL)</a:t>
            </a:r>
            <a:endParaRPr lang="en-US" dirty="0" smtClean="0"/>
          </a:p>
          <a:p>
            <a:endParaRPr lang="en-US" dirty="0" smtClean="0"/>
          </a:p>
          <a:p>
            <a:r>
              <a:rPr lang="en-US" dirty="0" smtClean="0"/>
              <a:t>This design expected to be expected to be executed within the next 12-18months</a:t>
            </a:r>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612648" y="649224"/>
            <a:ext cx="8010144" cy="5109091"/>
          </a:xfrm>
          <a:prstGeom prst="rect">
            <a:avLst/>
          </a:prstGeom>
        </p:spPr>
        <p:txBody>
          <a:bodyPr wrap="square">
            <a:spAutoFit/>
          </a:bodyPr>
          <a:lstStyle/>
          <a:p>
            <a:pPr algn="ctr"/>
            <a:r>
              <a:rPr lang="en-US" b="1" u="sng" dirty="0" smtClean="0"/>
              <a:t>Established Operational Guidelines</a:t>
            </a:r>
          </a:p>
          <a:p>
            <a:pPr algn="ctr"/>
            <a:endParaRPr lang="en-US" sz="1600" b="1" u="sng" dirty="0" smtClean="0"/>
          </a:p>
          <a:p>
            <a:r>
              <a:rPr lang="en-US" sz="1600" b="1" dirty="0" smtClean="0"/>
              <a:t>Three Types of Maintenance Windows</a:t>
            </a:r>
          </a:p>
          <a:p>
            <a:endParaRPr lang="en-US" sz="1600" b="1" dirty="0" smtClean="0"/>
          </a:p>
          <a:p>
            <a:r>
              <a:rPr lang="en-US" sz="1400" u="sng" dirty="0" smtClean="0"/>
              <a:t>Standard Maintenance Window</a:t>
            </a:r>
          </a:p>
          <a:p>
            <a:r>
              <a:rPr lang="en-US" sz="1400" dirty="0" smtClean="0"/>
              <a:t>Every Thursday Morning from 0000-0500</a:t>
            </a:r>
          </a:p>
          <a:p>
            <a:r>
              <a:rPr lang="en-US" sz="1400" dirty="0" smtClean="0"/>
              <a:t>No notification given, covered in SLA document</a:t>
            </a:r>
          </a:p>
          <a:p>
            <a:endParaRPr lang="en-US" sz="1400" dirty="0" smtClean="0"/>
          </a:p>
          <a:p>
            <a:r>
              <a:rPr lang="en-US" sz="1400" u="sng" dirty="0" smtClean="0"/>
              <a:t>Out of profile maintenance window</a:t>
            </a:r>
          </a:p>
          <a:p>
            <a:r>
              <a:rPr lang="en-US" sz="1400" dirty="0" smtClean="0"/>
              <a:t>Maintenance window not occurring during planned period</a:t>
            </a:r>
          </a:p>
          <a:p>
            <a:r>
              <a:rPr lang="en-US" sz="1400" dirty="0" smtClean="0"/>
              <a:t>Could be due to software/hardware defect</a:t>
            </a:r>
          </a:p>
          <a:p>
            <a:r>
              <a:rPr lang="en-US" sz="1400" dirty="0" smtClean="0"/>
              <a:t>No Service Interruption Planned, But could occur</a:t>
            </a:r>
          </a:p>
          <a:p>
            <a:r>
              <a:rPr lang="en-US" sz="1400" dirty="0" smtClean="0"/>
              <a:t>Email notices will be sent to POC, when maintenance commences and ends, with post-mortem</a:t>
            </a:r>
          </a:p>
          <a:p>
            <a:endParaRPr lang="en-US" sz="1400" dirty="0" smtClean="0"/>
          </a:p>
          <a:p>
            <a:r>
              <a:rPr lang="en-US" sz="1400" u="sng" dirty="0" smtClean="0"/>
              <a:t>Emergency Maintenance Window</a:t>
            </a:r>
          </a:p>
          <a:p>
            <a:r>
              <a:rPr lang="en-US" sz="1400" dirty="0" smtClean="0"/>
              <a:t>Service Interruption is possible</a:t>
            </a:r>
          </a:p>
          <a:p>
            <a:r>
              <a:rPr lang="en-US" sz="1400" dirty="0" smtClean="0"/>
              <a:t>Network Control Center considers this a Priority 1 condition and alerts all staff</a:t>
            </a:r>
          </a:p>
          <a:p>
            <a:r>
              <a:rPr lang="en-US" sz="1400" dirty="0" smtClean="0"/>
              <a:t>Time to Arrive on site for non-remotely manageable problems is less than 30 minutes</a:t>
            </a:r>
          </a:p>
          <a:p>
            <a:r>
              <a:rPr lang="en-US" sz="1400" dirty="0" smtClean="0"/>
              <a:t>All </a:t>
            </a:r>
            <a:r>
              <a:rPr lang="en-US" sz="1400" dirty="0" err="1" smtClean="0"/>
              <a:t>softswitch</a:t>
            </a:r>
            <a:r>
              <a:rPr lang="en-US" sz="1400" dirty="0" smtClean="0"/>
              <a:t> modules and network equipment can be managed remotely and out-of-band utilizing a dialup modem in case of network segmentation</a:t>
            </a:r>
          </a:p>
          <a:p>
            <a:endParaRPr lang="en-US" b="1" u="sng" dirty="0" smtClean="0"/>
          </a:p>
          <a:p>
            <a:endParaRPr lang="en-US" dirty="0" smtClean="0"/>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3200" smtClean="0"/>
              <a:t>Corporate Governance</a:t>
            </a:r>
          </a:p>
        </p:txBody>
      </p:sp>
      <p:sp>
        <p:nvSpPr>
          <p:cNvPr id="8195" name="Content Placeholder 2"/>
          <p:cNvSpPr>
            <a:spLocks noGrp="1"/>
          </p:cNvSpPr>
          <p:nvPr>
            <p:ph idx="1"/>
          </p:nvPr>
        </p:nvSpPr>
        <p:spPr>
          <a:xfrm>
            <a:off x="0" y="1600200"/>
            <a:ext cx="8686800" cy="4525963"/>
          </a:xfrm>
        </p:spPr>
        <p:txBody>
          <a:bodyPr/>
          <a:lstStyle/>
          <a:p>
            <a:pPr algn="just" eaLnBrk="1" hangingPunct="1">
              <a:buFont typeface="Arial" charset="0"/>
              <a:buNone/>
            </a:pPr>
            <a:r>
              <a:rPr lang="en-US" sz="2400" smtClean="0"/>
              <a:t>	</a:t>
            </a:r>
            <a:r>
              <a:rPr lang="en-US" sz="2100" smtClean="0"/>
              <a:t>Puget Sound Telecommunications LLC™ is a privately held limited liability company.  For more information, please contact Robert Kim at </a:t>
            </a:r>
            <a:r>
              <a:rPr lang="en-US" sz="2100" smtClean="0">
                <a:hlinkClick r:id="rId2"/>
              </a:rPr>
              <a:t>bob@pugetsoundtelecom.net</a:t>
            </a:r>
            <a:r>
              <a:rPr lang="en-US" sz="2100" smtClean="0"/>
              <a:t>.</a:t>
            </a:r>
          </a:p>
        </p:txBody>
      </p:sp>
      <p:pic>
        <p:nvPicPr>
          <p:cNvPr id="4" name="Picture 3" descr="PST_LOGO_CLIP_ART_SMALLER.png"/>
          <p:cNvPicPr>
            <a:picLocks noChangeAspect="1"/>
          </p:cNvPicPr>
          <p:nvPr/>
        </p:nvPicPr>
        <p:blipFill>
          <a:blip r:embed="rId3"/>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2800" smtClean="0"/>
              <a:t>Mission Statement</a:t>
            </a:r>
          </a:p>
        </p:txBody>
      </p:sp>
      <p:sp>
        <p:nvSpPr>
          <p:cNvPr id="7171" name="Content Placeholder 2"/>
          <p:cNvSpPr>
            <a:spLocks noGrp="1"/>
          </p:cNvSpPr>
          <p:nvPr>
            <p:ph idx="1"/>
          </p:nvPr>
        </p:nvSpPr>
        <p:spPr>
          <a:xfrm>
            <a:off x="0" y="1600200"/>
            <a:ext cx="8686800" cy="4525963"/>
          </a:xfrm>
        </p:spPr>
        <p:txBody>
          <a:bodyPr>
            <a:normAutofit lnSpcReduction="10000"/>
          </a:bodyPr>
          <a:lstStyle/>
          <a:p>
            <a:pPr algn="just" eaLnBrk="1" hangingPunct="1">
              <a:buFont typeface="Arial" charset="0"/>
              <a:buNone/>
            </a:pPr>
            <a:r>
              <a:rPr lang="en-US" sz="2400" dirty="0" smtClean="0"/>
              <a:t>	</a:t>
            </a:r>
            <a:r>
              <a:rPr lang="en-US" sz="2100" dirty="0" smtClean="0"/>
              <a:t>Puget Sound Telecommunications LLC™ is dedicated to bringing our business and residential customers the highest quality service  and experience possible.   We are committed to being more then a telecommunications provider.  We aim to be a valuable partner in your business and a trusted friend in your home.   The guiding principle that drives our business is to be:</a:t>
            </a:r>
          </a:p>
          <a:p>
            <a:pPr algn="just" eaLnBrk="1" hangingPunct="1">
              <a:buFont typeface="Arial" charset="0"/>
              <a:buNone/>
            </a:pPr>
            <a:r>
              <a:rPr lang="en-US" sz="2100" b="1" dirty="0" smtClean="0"/>
              <a:t>					   </a:t>
            </a:r>
            <a:r>
              <a:rPr lang="en-US" sz="2800" b="1" dirty="0" smtClean="0"/>
              <a:t>F</a:t>
            </a:r>
            <a:r>
              <a:rPr lang="en-US" sz="2200" dirty="0" smtClean="0"/>
              <a:t>lexible – </a:t>
            </a:r>
            <a:r>
              <a:rPr lang="en-US" sz="2100" dirty="0" smtClean="0"/>
              <a:t>We will strive to fit your needs.</a:t>
            </a:r>
          </a:p>
          <a:p>
            <a:pPr lvl="1" algn="ctr" eaLnBrk="1" hangingPunct="1">
              <a:buFont typeface="Arial" charset="0"/>
              <a:buNone/>
            </a:pPr>
            <a:r>
              <a:rPr lang="en-US" b="1" dirty="0" smtClean="0"/>
              <a:t>		     A</a:t>
            </a:r>
            <a:r>
              <a:rPr lang="en-US" sz="2100" dirty="0" smtClean="0"/>
              <a:t>ffordable – We will strive to maintain competitive rates.</a:t>
            </a:r>
          </a:p>
          <a:p>
            <a:pPr algn="ctr" eaLnBrk="1" hangingPunct="1">
              <a:buFont typeface="Arial" charset="0"/>
              <a:buNone/>
            </a:pPr>
            <a:r>
              <a:rPr lang="en-US" sz="2800" b="1" dirty="0" smtClean="0"/>
              <a:t>        	       R</a:t>
            </a:r>
            <a:r>
              <a:rPr lang="en-US" sz="2200" dirty="0" smtClean="0"/>
              <a:t>eliable – </a:t>
            </a:r>
            <a:r>
              <a:rPr lang="en-US" sz="2100" dirty="0" smtClean="0"/>
              <a:t>We will strive to maintain consistent service.   </a:t>
            </a:r>
          </a:p>
          <a:p>
            <a:pPr algn="just" eaLnBrk="1" hangingPunct="1">
              <a:buFont typeface="Arial" charset="0"/>
              <a:buNone/>
            </a:pPr>
            <a:r>
              <a:rPr lang="en-US" sz="1200" dirty="0" smtClean="0"/>
              <a:t>	</a:t>
            </a:r>
            <a:endParaRPr lang="en-US" sz="2400" dirty="0" smtClean="0"/>
          </a:p>
          <a:p>
            <a:pPr algn="just" eaLnBrk="1" hangingPunct="1">
              <a:buFont typeface="Arial" charset="0"/>
              <a:buNone/>
            </a:pPr>
            <a:r>
              <a:rPr lang="en-US" sz="2400" dirty="0" smtClean="0"/>
              <a:t>	</a:t>
            </a:r>
            <a:r>
              <a:rPr lang="en-US" sz="2100" dirty="0" smtClean="0"/>
              <a:t>We will strive to provide you with service </a:t>
            </a:r>
            <a:r>
              <a:rPr lang="en-US" sz="2100" b="1" dirty="0" smtClean="0"/>
              <a:t>F.A.R.</a:t>
            </a:r>
            <a:r>
              <a:rPr lang="en-US" sz="2100" dirty="0" smtClean="0"/>
              <a:t>™ above industry standards.  </a:t>
            </a:r>
            <a:r>
              <a:rPr lang="en-US" sz="2100" b="1" dirty="0" smtClean="0"/>
              <a:t>We can do that!  Better!</a:t>
            </a:r>
            <a:r>
              <a:rPr lang="en-US" sz="2100" dirty="0" smtClean="0"/>
              <a:t>™</a:t>
            </a:r>
          </a:p>
        </p:txBody>
      </p:sp>
      <p:pic>
        <p:nvPicPr>
          <p:cNvPr id="5" name="Picture 4"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200" smtClean="0"/>
              <a:t>Our People</a:t>
            </a:r>
          </a:p>
        </p:txBody>
      </p:sp>
      <p:sp>
        <p:nvSpPr>
          <p:cNvPr id="3075" name="Content Placeholder 2"/>
          <p:cNvSpPr>
            <a:spLocks noGrp="1"/>
          </p:cNvSpPr>
          <p:nvPr>
            <p:ph idx="1"/>
          </p:nvPr>
        </p:nvSpPr>
        <p:spPr>
          <a:xfrm>
            <a:off x="0" y="1600200"/>
            <a:ext cx="8991600" cy="4525963"/>
          </a:xfrm>
        </p:spPr>
        <p:txBody>
          <a:bodyPr/>
          <a:lstStyle/>
          <a:p>
            <a:pPr algn="just" eaLnBrk="1" hangingPunct="1">
              <a:buFont typeface="Arial" charset="0"/>
              <a:buNone/>
            </a:pPr>
            <a:r>
              <a:rPr lang="en-US" sz="2800" dirty="0" smtClean="0"/>
              <a:t>	</a:t>
            </a:r>
            <a:r>
              <a:rPr lang="en-US" sz="2100" dirty="0" smtClean="0"/>
              <a:t>Everything starts with our people.  Our company, products, and services are backed by network and VOIP professionals that are well-recognized and highly respected in the industry.  They have over 32 years of combined experience as well as knowledge and technical skills acquired during their professional careers.  This has laid the groundwork for their vision to create Puget Sound Telecommunications LLC™ with a singular goal in mind: </a:t>
            </a:r>
          </a:p>
          <a:p>
            <a:pPr algn="ctr" eaLnBrk="1" hangingPunct="1">
              <a:buFont typeface="Arial" charset="0"/>
              <a:buNone/>
            </a:pPr>
            <a:endParaRPr lang="en-US" sz="2800" dirty="0" smtClean="0"/>
          </a:p>
          <a:p>
            <a:pPr algn="ctr" eaLnBrk="1" hangingPunct="1">
              <a:buFont typeface="Arial" charset="0"/>
              <a:buNone/>
            </a:pPr>
            <a:r>
              <a:rPr lang="en-US" sz="2400" b="1" dirty="0" smtClean="0"/>
              <a:t>“DELIVER THE BEST POSSIBLE CUSTOMER EXPERIENCE F.A.R.™ ABOVE INDUSTRY STANDARDS”  </a:t>
            </a:r>
          </a:p>
        </p:txBody>
      </p:sp>
      <p:pic>
        <p:nvPicPr>
          <p:cNvPr id="4" name="Picture 3"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z="3200" dirty="0" smtClean="0"/>
              <a:t>Bio</a:t>
            </a:r>
          </a:p>
        </p:txBody>
      </p:sp>
      <p:sp>
        <p:nvSpPr>
          <p:cNvPr id="3" name="Content Placeholder 2"/>
          <p:cNvSpPr>
            <a:spLocks noGrp="1"/>
          </p:cNvSpPr>
          <p:nvPr>
            <p:ph idx="1"/>
          </p:nvPr>
        </p:nvSpPr>
        <p:spPr>
          <a:xfrm>
            <a:off x="0" y="1600200"/>
            <a:ext cx="8915400" cy="5257800"/>
          </a:xfrm>
        </p:spPr>
        <p:txBody>
          <a:bodyPr rtlCol="0">
            <a:normAutofit fontScale="77500" lnSpcReduction="20000"/>
          </a:bodyPr>
          <a:lstStyle/>
          <a:p>
            <a:pPr algn="ctr" eaLnBrk="1" fontAlgn="auto" hangingPunct="1">
              <a:spcAft>
                <a:spcPts val="0"/>
              </a:spcAft>
              <a:buFont typeface="Arial" pitchFamily="34" charset="0"/>
              <a:buNone/>
              <a:defRPr/>
            </a:pPr>
            <a:r>
              <a:rPr lang="en-US" sz="2800" b="1" dirty="0" smtClean="0"/>
              <a:t>	Joe Wood</a:t>
            </a:r>
          </a:p>
          <a:p>
            <a:pPr algn="ctr">
              <a:buNone/>
              <a:defRPr/>
            </a:pPr>
            <a:endParaRPr lang="en-US" sz="2400" b="1" dirty="0" smtClean="0"/>
          </a:p>
          <a:p>
            <a:pPr algn="ctr">
              <a:buNone/>
              <a:defRPr/>
            </a:pPr>
            <a:r>
              <a:rPr lang="en-US" sz="2400" b="1" dirty="0" smtClean="0"/>
              <a:t>"Vision is the art of seeing the invisible."</a:t>
            </a:r>
            <a:br>
              <a:rPr lang="en-US" sz="2400" b="1" dirty="0" smtClean="0"/>
            </a:br>
            <a:r>
              <a:rPr lang="en-US" sz="2400" b="1" dirty="0" smtClean="0"/>
              <a:t>- Jonathan Swift </a:t>
            </a:r>
          </a:p>
          <a:p>
            <a:pPr algn="ctr" eaLnBrk="1" fontAlgn="auto" hangingPunct="1">
              <a:spcAft>
                <a:spcPts val="0"/>
              </a:spcAft>
              <a:buFont typeface="Arial" pitchFamily="34" charset="0"/>
              <a:buNone/>
              <a:defRPr/>
            </a:pPr>
            <a:endParaRPr lang="en-US" sz="2800" dirty="0" smtClean="0"/>
          </a:p>
          <a:p>
            <a:pPr algn="ctr" eaLnBrk="1" fontAlgn="auto" hangingPunct="1">
              <a:spcAft>
                <a:spcPts val="0"/>
              </a:spcAft>
              <a:buFont typeface="Arial" pitchFamily="34" charset="0"/>
              <a:buNone/>
              <a:defRPr/>
            </a:pPr>
            <a:r>
              <a:rPr lang="en-US" sz="2800" dirty="0" smtClean="0"/>
              <a:t>	</a:t>
            </a:r>
            <a:r>
              <a:rPr lang="en-US" sz="2581" dirty="0" smtClean="0"/>
              <a:t>Joe is the co-founder, Chief Technology Officer, and Principal Network Architect for Puget Sound Telecommunications LLC.  Joe is the network visionary for our company.  He combines a rare and keen intuition for network design and operations with advanced practical experience and acquired knowledge.  He has more than 14 years experience as a network engineer and architect at various high tech companies.  His expertise includes network and systems administration, planning, and architectural design.  Career highlights include the design and implementation of the international IP backbone interconnecting 35+ metro networks with infinite scalability and highly adaptive extensibility.  Joe’s most recent position was the Network Architect/Staff Network Engineer at Google® where  he was responsible for planning, designing, implementing, maintaining, and troubleshooting Google’s  international IP based backbone, metro networks, DWDM long-haul and metro systems,  and other related backbone POPs and datacenters.  Joe resides in the greater Seattle area and enjoys photography, reading, techno music and mixing, and spending time with his family and friends.  </a:t>
            </a:r>
          </a:p>
        </p:txBody>
      </p:sp>
      <p:pic>
        <p:nvPicPr>
          <p:cNvPr id="4" name="Picture 3"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z="3200" dirty="0" smtClean="0"/>
              <a:t>Bio</a:t>
            </a:r>
          </a:p>
        </p:txBody>
      </p:sp>
      <p:sp>
        <p:nvSpPr>
          <p:cNvPr id="3" name="Content Placeholder 2"/>
          <p:cNvSpPr>
            <a:spLocks noGrp="1"/>
          </p:cNvSpPr>
          <p:nvPr>
            <p:ph idx="1"/>
          </p:nvPr>
        </p:nvSpPr>
        <p:spPr>
          <a:xfrm>
            <a:off x="0" y="1600200"/>
            <a:ext cx="8686800" cy="4525963"/>
          </a:xfrm>
        </p:spPr>
        <p:txBody>
          <a:bodyPr rtlCol="0">
            <a:normAutofit fontScale="25000" lnSpcReduction="20000"/>
          </a:bodyPr>
          <a:lstStyle/>
          <a:p>
            <a:pPr algn="ctr" eaLnBrk="1" fontAlgn="auto" hangingPunct="1">
              <a:spcAft>
                <a:spcPts val="0"/>
              </a:spcAft>
              <a:buFont typeface="Arial" pitchFamily="34" charset="0"/>
              <a:buNone/>
              <a:defRPr/>
            </a:pPr>
            <a:r>
              <a:rPr lang="en-US" sz="2600" b="1" dirty="0" smtClean="0"/>
              <a:t>	</a:t>
            </a:r>
            <a:r>
              <a:rPr lang="en-US" sz="8800" b="1" dirty="0" smtClean="0"/>
              <a:t>Scott Ehnert</a:t>
            </a:r>
          </a:p>
          <a:p>
            <a:pPr algn="ctr" eaLnBrk="1" fontAlgn="auto" hangingPunct="1">
              <a:spcAft>
                <a:spcPts val="0"/>
              </a:spcAft>
              <a:buFont typeface="Arial" pitchFamily="34" charset="0"/>
              <a:buNone/>
              <a:defRPr/>
            </a:pPr>
            <a:r>
              <a:rPr lang="en-US" sz="2600" dirty="0" smtClean="0"/>
              <a:t>	</a:t>
            </a:r>
            <a:r>
              <a:rPr lang="en-US" sz="8400" dirty="0" smtClean="0"/>
              <a:t>Scott is the co-founder, CEO, and Senior Network Architect for Puget Sound Telecommunications LLC™.  Scott provides day to day leadership of network operations, and also provides executive leadership and manages the relationship between our company’s technology and business.  Scott has over 18 years experience in network design and operations .  Scott is well-known and highly-respected network engineer and manager of network teams.  He has been a network engineer and director for well-known internet and VOIP telecommunication companies in the greater Seattle area.  He was most recently named the Chief Technology Officer and a member of the board of directors for Spectrum Networks™, a Seattle area company that specializes in high capacity internet service for enterprise customers.  At Spectrum, Scott is responsible for operations and maintenance of the network, and is also involved in the overall business direction of the company.  Scott resides in the Seattle area with his wife, Erica, and enjoys reading, music, cooking, traveling, and spending time with his family and friends.    </a:t>
            </a:r>
          </a:p>
          <a:p>
            <a:pPr algn="ctr" eaLnBrk="1" fontAlgn="auto" hangingPunct="1">
              <a:spcAft>
                <a:spcPts val="0"/>
              </a:spcAft>
              <a:buFont typeface="Arial" pitchFamily="34" charset="0"/>
              <a:buNone/>
              <a:defRPr/>
            </a:pPr>
            <a:endParaRPr lang="en-US" sz="2600" b="1" dirty="0" smtClean="0"/>
          </a:p>
        </p:txBody>
      </p:sp>
      <p:pic>
        <p:nvPicPr>
          <p:cNvPr id="4" name="Picture 3"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200" smtClean="0"/>
              <a:t>Bio</a:t>
            </a:r>
          </a:p>
        </p:txBody>
      </p:sp>
      <p:sp>
        <p:nvSpPr>
          <p:cNvPr id="3" name="Content Placeholder 2"/>
          <p:cNvSpPr>
            <a:spLocks noGrp="1"/>
          </p:cNvSpPr>
          <p:nvPr>
            <p:ph idx="1"/>
          </p:nvPr>
        </p:nvSpPr>
        <p:spPr>
          <a:xfrm>
            <a:off x="0" y="1600200"/>
            <a:ext cx="8686800" cy="4525963"/>
          </a:xfrm>
        </p:spPr>
        <p:txBody>
          <a:bodyPr rtlCol="0">
            <a:normAutofit fontScale="85000" lnSpcReduction="20000"/>
          </a:bodyPr>
          <a:lstStyle/>
          <a:p>
            <a:pPr algn="ctr" eaLnBrk="1" fontAlgn="auto" hangingPunct="1">
              <a:spcAft>
                <a:spcPts val="0"/>
              </a:spcAft>
              <a:buFont typeface="Arial" pitchFamily="34" charset="0"/>
              <a:buNone/>
              <a:defRPr/>
            </a:pPr>
            <a:r>
              <a:rPr lang="en-US" sz="2400" b="1" dirty="0" smtClean="0"/>
              <a:t>	Robert Kim</a:t>
            </a:r>
          </a:p>
          <a:p>
            <a:pPr algn="ctr" eaLnBrk="1" fontAlgn="auto" hangingPunct="1">
              <a:spcAft>
                <a:spcPts val="0"/>
              </a:spcAft>
              <a:buFont typeface="Arial" pitchFamily="34" charset="0"/>
              <a:buNone/>
              <a:defRPr/>
            </a:pPr>
            <a:r>
              <a:rPr lang="en-US" sz="2400" dirty="0" smtClean="0"/>
              <a:t>	</a:t>
            </a:r>
            <a:r>
              <a:rPr lang="en-US" sz="2300" dirty="0" smtClean="0"/>
              <a:t>Bob is the Chief Operating Officer for Puget Sound Telecommunications LLC™.   Bob provides leaderships in the day to day operations of our company, and directly overseas finance/accounting, legal, HR, administration, and investor relations.  Bob has held various executive business and legal positions with local high tech companies, and founded a manufacturing firm in Asia Pacific in the food storage business.  Bob has been an attorney for 15 years, and has most recently advised companies and entrepreneurs in the areas of private fund placement, cross-border transactions, corporate, international, and general practice.   He is a graduate of the Lakeside School (Seattle), and received his BA with honors from the University of Washington (Seattle).  He earned his JD from Albany Law School (NY) and is a member of the WSBA.  Bob resides in the greater Seattle area with his wife, Hannah and baby daughter, Justine.  Bob enjoys, reading, sports, cooking, and spending time with his family.  </a:t>
            </a:r>
          </a:p>
          <a:p>
            <a:pPr algn="just" eaLnBrk="1" fontAlgn="auto" hangingPunct="1">
              <a:spcAft>
                <a:spcPts val="0"/>
              </a:spcAft>
              <a:buFont typeface="Arial" pitchFamily="34" charset="0"/>
              <a:buNone/>
              <a:defRPr/>
            </a:pPr>
            <a:endParaRPr lang="en-US" sz="2400" dirty="0" smtClean="0"/>
          </a:p>
        </p:txBody>
      </p:sp>
      <p:pic>
        <p:nvPicPr>
          <p:cNvPr id="4" name="Picture 3"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extBox 24"/>
          <p:cNvSpPr txBox="1"/>
          <p:nvPr/>
        </p:nvSpPr>
        <p:spPr>
          <a:xfrm>
            <a:off x="968152" y="512064"/>
            <a:ext cx="7430874" cy="5570757"/>
          </a:xfrm>
          <a:prstGeom prst="rect">
            <a:avLst/>
          </a:prstGeom>
          <a:noFill/>
        </p:spPr>
        <p:txBody>
          <a:bodyPr wrap="square" rtlCol="0">
            <a:spAutoFit/>
          </a:bodyPr>
          <a:lstStyle/>
          <a:p>
            <a:pPr algn="ctr"/>
            <a:r>
              <a:rPr lang="en-US" sz="2800" b="1" u="sng" dirty="0"/>
              <a:t>Proposed </a:t>
            </a:r>
            <a:r>
              <a:rPr lang="en-US" sz="2800" b="1" u="sng" dirty="0" smtClean="0"/>
              <a:t>Services Summary</a:t>
            </a:r>
          </a:p>
          <a:p>
            <a:endParaRPr lang="en-US" b="1" u="sng" dirty="0" smtClean="0"/>
          </a:p>
          <a:p>
            <a:endParaRPr lang="en-US" b="1" u="sng" dirty="0" smtClean="0"/>
          </a:p>
          <a:p>
            <a:r>
              <a:rPr lang="en-US" sz="2000" b="1" dirty="0" smtClean="0"/>
              <a:t>Residential Services</a:t>
            </a:r>
            <a:endParaRPr lang="en-US" sz="2800" dirty="0" smtClean="0"/>
          </a:p>
          <a:p>
            <a:pPr>
              <a:buFont typeface="Arial"/>
              <a:buChar char="•"/>
            </a:pPr>
            <a:r>
              <a:rPr lang="en-US" dirty="0" smtClean="0"/>
              <a:t>High Density VoIP LD with Local</a:t>
            </a:r>
          </a:p>
          <a:p>
            <a:pPr>
              <a:buFont typeface="Arial"/>
              <a:buChar char="•"/>
            </a:pPr>
            <a:r>
              <a:rPr lang="en-US" dirty="0" smtClean="0"/>
              <a:t>VoIP LD with Local</a:t>
            </a:r>
          </a:p>
          <a:p>
            <a:endParaRPr lang="en-US" dirty="0" smtClean="0"/>
          </a:p>
          <a:p>
            <a:r>
              <a:rPr lang="en-US" sz="2000" b="1" dirty="0" smtClean="0"/>
              <a:t>Business Services</a:t>
            </a:r>
            <a:endParaRPr lang="en-US" b="1" dirty="0" smtClean="0"/>
          </a:p>
          <a:p>
            <a:pPr>
              <a:buFont typeface="Arial"/>
              <a:buChar char="•"/>
            </a:pPr>
            <a:r>
              <a:rPr lang="en-US" dirty="0" smtClean="0"/>
              <a:t>VoIP Local</a:t>
            </a:r>
          </a:p>
          <a:p>
            <a:pPr>
              <a:buFont typeface="Arial"/>
              <a:buChar char="•"/>
            </a:pPr>
            <a:r>
              <a:rPr lang="en-US" dirty="0" smtClean="0"/>
              <a:t>VoIP LD with Local</a:t>
            </a:r>
          </a:p>
          <a:p>
            <a:pPr>
              <a:buFont typeface="Arial"/>
              <a:buChar char="•"/>
            </a:pPr>
            <a:r>
              <a:rPr lang="en-US" dirty="0" smtClean="0"/>
              <a:t>VoIP Premium On-Net/Ethernet</a:t>
            </a:r>
          </a:p>
          <a:p>
            <a:pPr>
              <a:buFont typeface="Arial"/>
              <a:buChar char="•"/>
            </a:pPr>
            <a:r>
              <a:rPr lang="en-US" dirty="0" smtClean="0"/>
              <a:t>VoIP Premium On-Net/TDM</a:t>
            </a:r>
          </a:p>
          <a:p>
            <a:pPr>
              <a:buFont typeface="Arial"/>
              <a:buChar char="•"/>
            </a:pPr>
            <a:r>
              <a:rPr lang="en-US" dirty="0" smtClean="0"/>
              <a:t>TDM Premium</a:t>
            </a:r>
          </a:p>
          <a:p>
            <a:pPr>
              <a:buFont typeface="Arial"/>
              <a:buChar char="•"/>
            </a:pPr>
            <a:r>
              <a:rPr lang="en-US" dirty="0" smtClean="0"/>
              <a:t>Hosted PBX / IP Centrex Service</a:t>
            </a:r>
          </a:p>
          <a:p>
            <a:pPr>
              <a:buFont typeface="Arial"/>
              <a:buChar char="•"/>
            </a:pPr>
            <a:r>
              <a:rPr lang="en-US" dirty="0" smtClean="0"/>
              <a:t>Customized Architectural Solutions for Enterprise and Service Provider Businesses </a:t>
            </a:r>
          </a:p>
          <a:p>
            <a:endParaRPr lang="en-US" dirty="0" smtClean="0"/>
          </a:p>
          <a:p>
            <a:endParaRPr lang="en-US" dirty="0" smtClean="0"/>
          </a:p>
          <a:p>
            <a:r>
              <a:rPr lang="en-US" i="1" dirty="0" smtClean="0"/>
              <a:t>Whatever will seal the deal, we'll make it happen. We can do that! Better!</a:t>
            </a:r>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311009" y="489734"/>
            <a:ext cx="8475005" cy="5524590"/>
          </a:xfrm>
          <a:prstGeom prst="rect">
            <a:avLst/>
          </a:prstGeom>
        </p:spPr>
        <p:txBody>
          <a:bodyPr wrap="square">
            <a:spAutoFit/>
          </a:bodyPr>
          <a:lstStyle/>
          <a:p>
            <a:pPr algn="ctr"/>
            <a:r>
              <a:rPr lang="en-US" b="1" u="sng" dirty="0" smtClean="0"/>
              <a:t>Residential Services</a:t>
            </a:r>
          </a:p>
          <a:p>
            <a:pPr algn="ctr"/>
            <a:endParaRPr lang="en-US" b="1" u="sng" dirty="0" smtClean="0"/>
          </a:p>
          <a:p>
            <a:r>
              <a:rPr lang="en-US" sz="1400" b="1" u="sng" dirty="0" smtClean="0"/>
              <a:t>VoIP Local Service</a:t>
            </a:r>
          </a:p>
          <a:p>
            <a:endParaRPr lang="en-US" sz="1400" dirty="0" smtClean="0"/>
          </a:p>
          <a:p>
            <a:r>
              <a:rPr lang="en-US" sz="1100" dirty="0" smtClean="0"/>
              <a:t>Utilizes a single or multiple phone numbers (</a:t>
            </a:r>
            <a:r>
              <a:rPr lang="en-US" sz="1100" dirty="0" err="1" smtClean="0"/>
              <a:t>DIDs</a:t>
            </a:r>
            <a:r>
              <a:rPr lang="en-US" sz="1100" dirty="0" smtClean="0"/>
              <a:t>) from around the Puget Sound region to reach other callers from your local subscribing region.</a:t>
            </a:r>
          </a:p>
          <a:p>
            <a:endParaRPr lang="en-US" sz="1100" dirty="0" smtClean="0"/>
          </a:p>
          <a:p>
            <a:r>
              <a:rPr lang="en-US" sz="1100" dirty="0" smtClean="0"/>
              <a:t>Physical Location provided by you where the service will terminate indicates subscribing Region.</a:t>
            </a:r>
          </a:p>
          <a:p>
            <a:endParaRPr lang="en-US" sz="1100" dirty="0" smtClean="0"/>
          </a:p>
          <a:p>
            <a:r>
              <a:rPr lang="en-US" sz="1100" dirty="0" smtClean="0"/>
              <a:t>Local terminating region is broken up into LATA boundaries. The greater Puget Sound is within LATA 674, which includes Area codes 360, 253, 425, and 206. VoIP Local Service provides calling service to all rate centers within LATA 674.</a:t>
            </a:r>
          </a:p>
          <a:p>
            <a:endParaRPr lang="en-US" sz="1100" dirty="0" smtClean="0"/>
          </a:p>
          <a:p>
            <a:r>
              <a:rPr lang="en-US" sz="1100" dirty="0" smtClean="0"/>
              <a:t>Direct Inward Dial (DID) Numbers are best utilized when provisioned from the users home calling area, but we are able to pull DID numbers from most major rate centers across the continental United States. If you need a Local Number, in say, San Francisco for some reason, we will be able to accommodate you. In addition, we can provide you with multiple DID numbers and recommend a multi-line Telephone to utilize these multiple DID numbers. </a:t>
            </a:r>
          </a:p>
          <a:p>
            <a:endParaRPr lang="en-US" sz="1100" dirty="0" smtClean="0"/>
          </a:p>
          <a:p>
            <a:r>
              <a:rPr lang="en-US" sz="1100" dirty="0" smtClean="0"/>
              <a:t>No matter what DID Number is provisioned on the line, we require a strict, local, and valid service/street address location for E911 purposes. Emergency Calling Services (E911) is fully supported on a per DID/phone line basis with updated ANI (Automatic Number Identification) and ALI (Automatic Location Identification) registered with your local PSAP (911 Call Center) for each DID/Phone Line. </a:t>
            </a:r>
          </a:p>
          <a:p>
            <a:endParaRPr lang="en-US" sz="1100" dirty="0" smtClean="0"/>
          </a:p>
          <a:p>
            <a:r>
              <a:rPr lang="en-US" sz="1100" dirty="0" smtClean="0"/>
              <a:t>Common Class 5 services provided at no additional cost, such as: Inbound Caller ID and Caller Name,  Call on Hold, Call Transfer, 3 Way Calling, Do Not Disturb, Redial, Voicemail, Voicemail to Email Gateway,  MWI (Message Waiting Indicator). </a:t>
            </a:r>
          </a:p>
          <a:p>
            <a:endParaRPr lang="en-US" sz="1100" dirty="0" smtClean="0"/>
          </a:p>
          <a:p>
            <a:r>
              <a:rPr lang="en-US" sz="1100" dirty="0" smtClean="0"/>
              <a:t>Requires Broadband Internet Connection for VoIP Residential Local Service to function. Users with lower bandwidth upload speeds (Especially lower than 256kbps) may experience call quality issues, especially during phone calls in conjunction with concurrent broadband usage. Please call your Internet Service Provider’s Customer Service or Technical Support group to determine if you can “upgrade” your “upstream” data rate. On most residential routers, Quality of Service (</a:t>
            </a:r>
            <a:r>
              <a:rPr lang="en-US" sz="1100" dirty="0" err="1" smtClean="0"/>
              <a:t>QoS</a:t>
            </a:r>
            <a:r>
              <a:rPr lang="en-US" sz="1100" dirty="0" smtClean="0"/>
              <a:t>) can be deployed to prioritize Voice traffic ahead of other traffic trying to compete with our upstream capacity. Please contact technical support for more details on this.</a:t>
            </a:r>
          </a:p>
          <a:p>
            <a:endParaRPr lang="en-US" sz="1100" dirty="0" smtClean="0"/>
          </a:p>
          <a:p>
            <a:r>
              <a:rPr lang="en-US" sz="1100" dirty="0" smtClean="0"/>
              <a:t>Recommendations for telephony hardware made to our customers for ease of provisioning</a:t>
            </a:r>
            <a:r>
              <a:rPr lang="en-US" sz="1400" dirty="0" smtClean="0"/>
              <a:t>.</a:t>
            </a:r>
          </a:p>
        </p:txBody>
      </p:sp>
      <p:pic>
        <p:nvPicPr>
          <p:cNvPr id="3" name="Picture 2" descr="PST_LOGO_CLIP_ART_SMALLER.png"/>
          <p:cNvPicPr>
            <a:picLocks noChangeAspect="1"/>
          </p:cNvPicPr>
          <p:nvPr/>
        </p:nvPicPr>
        <p:blipFill>
          <a:blip r:embed="rId2"/>
          <a:stretch>
            <a:fillRect/>
          </a:stretch>
        </p:blipFill>
        <p:spPr>
          <a:xfrm>
            <a:off x="457200" y="274638"/>
            <a:ext cx="1866900" cy="7874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12E6B86EEEC6994D8299C1ABD277CD5B" ma:contentTypeVersion="131" ma:contentTypeDescription="" ma:contentTypeScope="" ma:versionID="a7c5be26c3b4bb5815112b6aa02d1308">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Initial Filing</DocumentSetType>
    <IsConfidential xmlns="dc463f71-b30c-4ab2-9473-d307f9d35888">false</IsConfidential>
    <AgendaOrder xmlns="dc463f71-b30c-4ab2-9473-d307f9d35888">false</AgendaOrder>
    <CaseType xmlns="dc463f71-b30c-4ab2-9473-d307f9d35888">Registration</CaseType>
    <IndustryCode xmlns="dc463f71-b30c-4ab2-9473-d307f9d35888">170</IndustryCode>
    <CaseStatus xmlns="dc463f71-b30c-4ab2-9473-d307f9d35888">Closed</CaseStatus>
    <OpenedDate xmlns="dc463f71-b30c-4ab2-9473-d307f9d35888">2010-12-28T08:00:00+00:00</OpenedDate>
    <Date1 xmlns="dc463f71-b30c-4ab2-9473-d307f9d35888">2010-12-28T08:00:00+00:00</Date1>
    <IsDocumentOrder xmlns="dc463f71-b30c-4ab2-9473-d307f9d35888" xsi:nil="true"/>
    <IsHighlyConfidential xmlns="dc463f71-b30c-4ab2-9473-d307f9d35888">false</IsHighlyConfidential>
    <CaseCompanyNames xmlns="dc463f71-b30c-4ab2-9473-d307f9d35888">Puget Sound Telecommunications, LLC</CaseCompanyNames>
    <DocketNumber xmlns="dc463f71-b30c-4ab2-9473-d307f9d35888">102050</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25D2F747-5334-436E-9094-FBEC0F05F593}"/>
</file>

<file path=customXml/itemProps2.xml><?xml version="1.0" encoding="utf-8"?>
<ds:datastoreItem xmlns:ds="http://schemas.openxmlformats.org/officeDocument/2006/customXml" ds:itemID="{BFD19594-4F20-4B81-AEE8-2DE1977DB791}"/>
</file>

<file path=customXml/itemProps3.xml><?xml version="1.0" encoding="utf-8"?>
<ds:datastoreItem xmlns:ds="http://schemas.openxmlformats.org/officeDocument/2006/customXml" ds:itemID="{2875DE34-56BB-4A92-A914-060230B47C38}"/>
</file>

<file path=customXml/itemProps4.xml><?xml version="1.0" encoding="utf-8"?>
<ds:datastoreItem xmlns:ds="http://schemas.openxmlformats.org/officeDocument/2006/customXml" ds:itemID="{EF6F165A-6C34-4BB3-9B4C-A45321FF7EE0}"/>
</file>

<file path=docProps/app.xml><?xml version="1.0" encoding="utf-8"?>
<Properties xmlns="http://schemas.openxmlformats.org/officeDocument/2006/extended-properties" xmlns:vt="http://schemas.openxmlformats.org/officeDocument/2006/docPropsVTypes">
  <TotalTime>1077</TotalTime>
  <Words>4828</Words>
  <Application>Microsoft Macintosh PowerPoint</Application>
  <PresentationFormat>On-screen Show (4:3)</PresentationFormat>
  <Paragraphs>344</Paragraphs>
  <Slides>24</Slides>
  <Notes>0</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Office Theme</vt:lpstr>
      <vt:lpstr>Puget Sound Telecommunications, LLC</vt:lpstr>
      <vt:lpstr>Who We Are</vt:lpstr>
      <vt:lpstr>Mission Statement</vt:lpstr>
      <vt:lpstr>Our People</vt:lpstr>
      <vt:lpstr>Bio</vt:lpstr>
      <vt:lpstr>Bio</vt:lpstr>
      <vt:lpstr>Bio</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Corporate Governance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Puget Sound Telecommunications LLC</dc:title>
  <dc:creator>Scott Ehnert</dc:creator>
  <cp:lastModifiedBy>Joseph Wood</cp:lastModifiedBy>
  <cp:revision>34</cp:revision>
  <cp:lastPrinted>2010-08-18T21:59:13Z</cp:lastPrinted>
  <dcterms:created xsi:type="dcterms:W3CDTF">2010-12-27T05:50:08Z</dcterms:created>
  <dcterms:modified xsi:type="dcterms:W3CDTF">2010-12-27T05:53:22Z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0x0101006E56B4D1795A2E4DB2F0B01679ED314A0012E6B86EEEC6994D8299C1ABD277CD5B</vt:lpwstr>
  </property>
  <property fmtid="{D5CDD505-2E9C-101B-9397-08002B2CF9AE}" pid="3" name="_docset_NoMedatataSyncRequired">
    <vt:lpwstr>False</vt:lpwstr>
  </property>
</Properties>
</file>