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handoutMasterIdLst>
    <p:handoutMasterId r:id="rId23"/>
  </p:handoutMasterIdLst>
  <p:sldIdLst>
    <p:sldId id="261" r:id="rId5"/>
    <p:sldId id="263" r:id="rId6"/>
    <p:sldId id="262" r:id="rId7"/>
    <p:sldId id="264" r:id="rId8"/>
    <p:sldId id="267" r:id="rId9"/>
    <p:sldId id="266" r:id="rId10"/>
    <p:sldId id="269" r:id="rId11"/>
    <p:sldId id="268" r:id="rId12"/>
    <p:sldId id="277" r:id="rId13"/>
    <p:sldId id="270" r:id="rId14"/>
    <p:sldId id="271" r:id="rId15"/>
    <p:sldId id="272" r:id="rId16"/>
    <p:sldId id="278"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3BBAC3"/>
    <a:srgbClr val="2DE5E5"/>
    <a:srgbClr val="404042"/>
    <a:srgbClr val="414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5099" autoAdjust="0"/>
  </p:normalViewPr>
  <p:slideViewPr>
    <p:cSldViewPr snapToGrid="0">
      <p:cViewPr varScale="1">
        <p:scale>
          <a:sx n="61" d="100"/>
          <a:sy n="61" d="100"/>
        </p:scale>
        <p:origin x="97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customXml" Target="../customXml/item4.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7B9429-0BBF-4A15-8F9A-F3695211EC4C}" type="datetimeFigureOut">
              <a:rPr lang="en-US" smtClean="0"/>
              <a:t>5/5/2020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D0F3A7-29AF-40BF-809C-6D5F09107384}" type="slidenum">
              <a:rPr lang="en-US" smtClean="0"/>
              <a:t>‹#›</a:t>
            </a:fld>
            <a:endParaRPr lang="en-US" dirty="0"/>
          </a:p>
        </p:txBody>
      </p:sp>
    </p:spTree>
    <p:extLst>
      <p:ext uri="{BB962C8B-B14F-4D97-AF65-F5344CB8AC3E}">
        <p14:creationId xmlns:p14="http://schemas.microsoft.com/office/powerpoint/2010/main" val="254069511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F8074-97E9-4734-AC0F-ED4F4D06E675}" type="datetimeFigureOut">
              <a:rPr lang="en-US" smtClean="0"/>
              <a:t>5/5/2020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D528DD-485B-4383-8AEF-0EFA343DCEAA}" type="slidenum">
              <a:rPr lang="en-US" smtClean="0"/>
              <a:t>‹#›</a:t>
            </a:fld>
            <a:endParaRPr lang="en-US" dirty="0"/>
          </a:p>
        </p:txBody>
      </p:sp>
    </p:spTree>
    <p:extLst>
      <p:ext uri="{BB962C8B-B14F-4D97-AF65-F5344CB8AC3E}">
        <p14:creationId xmlns:p14="http://schemas.microsoft.com/office/powerpoint/2010/main" val="26533696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 Title</a:t>
            </a:r>
          </a:p>
          <a:p>
            <a:r>
              <a:rPr lang="en-US" dirty="0"/>
              <a:t>Date</a:t>
            </a:r>
          </a:p>
        </p:txBody>
      </p:sp>
      <p:sp>
        <p:nvSpPr>
          <p:cNvPr id="4" name="Date Placeholder 3"/>
          <p:cNvSpPr>
            <a:spLocks noGrp="1"/>
          </p:cNvSpPr>
          <p:nvPr>
            <p:ph type="dt" sz="half" idx="10"/>
          </p:nvPr>
        </p:nvSpPr>
        <p:spPr/>
        <p:txBody>
          <a:bodyPr/>
          <a:lstStyle/>
          <a:p>
            <a:fld id="{5151A739-34FF-4324-A8B5-A09AC28BBE5E}"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161453" y="-311"/>
            <a:ext cx="3869094" cy="2583694"/>
          </a:xfrm>
          <a:prstGeom prst="rect">
            <a:avLst/>
          </a:prstGeom>
        </p:spPr>
      </p:pic>
    </p:spTree>
    <p:extLst>
      <p:ext uri="{BB962C8B-B14F-4D97-AF65-F5344CB8AC3E}">
        <p14:creationId xmlns:p14="http://schemas.microsoft.com/office/powerpoint/2010/main" val="175853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49542D-B616-4311-843D-1B7B1B587587}"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1809717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01A6A1-68AF-4AC2-A229-9E2F406BD753}"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426713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D5DB5-A6CF-467D-AB94-F7555B18546F}"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8" name="Slide Number Placeholder 6"/>
          <p:cNvSpPr>
            <a:spLocks noGrp="1"/>
          </p:cNvSpPr>
          <p:nvPr>
            <p:ph type="sldNum" sz="quarter" idx="12"/>
          </p:nvPr>
        </p:nvSpPr>
        <p:spPr>
          <a:xfrm>
            <a:off x="10937966" y="6356349"/>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235094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08F943-0BC9-4191-A19C-7073F5B2A1DD}"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pic>
        <p:nvPicPr>
          <p:cNvPr id="8" name="Picture 7"/>
          <p:cNvPicPr>
            <a:picLocks noChangeAspect="1"/>
          </p:cNvPicPr>
          <p:nvPr userDrawn="1"/>
        </p:nvPicPr>
        <p:blipFill>
          <a:blip r:embed="rId3">
            <a:clrChange>
              <a:clrFrom>
                <a:srgbClr val="FEFEFE"/>
              </a:clrFrom>
              <a:clrTo>
                <a:srgbClr val="FEFEFE">
                  <a:alpha val="0"/>
                </a:srgbClr>
              </a:clrTo>
            </a:clrChange>
          </a:blip>
          <a:stretch>
            <a:fillRect/>
          </a:stretch>
        </p:blipFill>
        <p:spPr>
          <a:xfrm>
            <a:off x="8153400" y="63148"/>
            <a:ext cx="3865199" cy="2584928"/>
          </a:xfrm>
          <a:prstGeom prst="rect">
            <a:avLst/>
          </a:prstGeom>
        </p:spPr>
      </p:pic>
      <p:sp>
        <p:nvSpPr>
          <p:cNvPr id="9" name="Slide Number Placeholder 6"/>
          <p:cNvSpPr>
            <a:spLocks noGrp="1"/>
          </p:cNvSpPr>
          <p:nvPr>
            <p:ph type="sldNum" sz="quarter" idx="12"/>
          </p:nvPr>
        </p:nvSpPr>
        <p:spPr>
          <a:xfrm>
            <a:off x="10931616" y="6481717"/>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2149833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1A9281-0B57-49A2-AA8A-CB4ABFD265A8}"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564248" y="6356349"/>
            <a:ext cx="415834" cy="365125"/>
          </a:xfrm>
        </p:spPr>
        <p:txBody>
          <a:bodyPr/>
          <a:lstStyle/>
          <a:p>
            <a:fld id="{DDAE79DE-E2CD-4409-97EA-8D66D2239F8B}" type="slidenum">
              <a:rPr lang="en-US" smtClean="0"/>
              <a:t>‹#›</a:t>
            </a:fld>
            <a:endParaRPr lang="en-US" dirty="0"/>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Tree>
    <p:extLst>
      <p:ext uri="{BB962C8B-B14F-4D97-AF65-F5344CB8AC3E}">
        <p14:creationId xmlns:p14="http://schemas.microsoft.com/office/powerpoint/2010/main" val="300675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8B1395-14D9-4383-8D90-5809A8DD6A96}" type="datetime1">
              <a:rPr lang="en-US" smtClean="0"/>
              <a:t>5/5/2020</a:t>
            </a:fld>
            <a:endParaRPr lang="en-US" dirty="0"/>
          </a:p>
        </p:txBody>
      </p:sp>
      <p:sp>
        <p:nvSpPr>
          <p:cNvPr id="8" name="Footer Placeholder 7"/>
          <p:cNvSpPr>
            <a:spLocks noGrp="1"/>
          </p:cNvSpPr>
          <p:nvPr>
            <p:ph type="ftr" sz="quarter" idx="11"/>
          </p:nvPr>
        </p:nvSpPr>
        <p:spPr/>
        <p:txBody>
          <a:bodyPr/>
          <a:lstStyle/>
          <a:p>
            <a:endParaRPr lang="en-US" dirty="0"/>
          </a:p>
        </p:txBody>
      </p:sp>
      <p:pic>
        <p:nvPicPr>
          <p:cNvPr id="10"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11" name="Slide Number Placeholder 6"/>
          <p:cNvSpPr>
            <a:spLocks noGrp="1"/>
          </p:cNvSpPr>
          <p:nvPr>
            <p:ph type="sldNum" sz="quarter" idx="12"/>
          </p:nvPr>
        </p:nvSpPr>
        <p:spPr>
          <a:xfrm>
            <a:off x="10772165" y="6356350"/>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352370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35149-E96D-45ED-B7F7-DF43F04EAE86}" type="datetime1">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7" name="Slide Number Placeholder 6"/>
          <p:cNvSpPr>
            <a:spLocks noGrp="1"/>
          </p:cNvSpPr>
          <p:nvPr>
            <p:ph type="sldNum" sz="quarter" idx="12"/>
          </p:nvPr>
        </p:nvSpPr>
        <p:spPr>
          <a:xfrm>
            <a:off x="10868297" y="6362609"/>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348902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E39106-2D1C-474B-89B2-CE2A1E049451}" type="datetime1">
              <a:rPr lang="en-US" smtClean="0"/>
              <a:t>5/5/2020</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5"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6" name="Slide Number Placeholder 6"/>
          <p:cNvSpPr>
            <a:spLocks noGrp="1"/>
          </p:cNvSpPr>
          <p:nvPr>
            <p:ph type="sldNum" sz="quarter" idx="12"/>
          </p:nvPr>
        </p:nvSpPr>
        <p:spPr>
          <a:xfrm>
            <a:off x="10850880" y="6371318"/>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15912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643F23-2BA5-4BF5-901A-F625C8785BA9}"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441577" y="6415768"/>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1186200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123655-0805-427A-A6EB-29E10CC42AE3}"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Content Placeholder 6"/>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0980082" y="5648098"/>
            <a:ext cx="1211918" cy="1209902"/>
          </a:xfrm>
          <a:prstGeom prst="rect">
            <a:avLst/>
          </a:prstGeom>
        </p:spPr>
      </p:pic>
      <p:sp>
        <p:nvSpPr>
          <p:cNvPr id="9" name="Slide Number Placeholder 6"/>
          <p:cNvSpPr>
            <a:spLocks noGrp="1"/>
          </p:cNvSpPr>
          <p:nvPr>
            <p:ph type="sldNum" sz="quarter" idx="12"/>
          </p:nvPr>
        </p:nvSpPr>
        <p:spPr>
          <a:xfrm>
            <a:off x="10939554" y="6424477"/>
            <a:ext cx="415834" cy="365125"/>
          </a:xfrm>
        </p:spPr>
        <p:txBody>
          <a:bodyPr/>
          <a:lstStyle/>
          <a:p>
            <a:fld id="{DDAE79DE-E2CD-4409-97EA-8D66D2239F8B}" type="slidenum">
              <a:rPr lang="en-US" smtClean="0"/>
              <a:t>‹#›</a:t>
            </a:fld>
            <a:endParaRPr lang="en-US" dirty="0"/>
          </a:p>
        </p:txBody>
      </p:sp>
    </p:spTree>
    <p:extLst>
      <p:ext uri="{BB962C8B-B14F-4D97-AF65-F5344CB8AC3E}">
        <p14:creationId xmlns:p14="http://schemas.microsoft.com/office/powerpoint/2010/main" val="3105939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7E084-BF64-4A6B-A2FB-B2E5F77A2332}" type="datetime1">
              <a:rPr lang="en-US" smtClean="0"/>
              <a:t>5/5/2020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AE79DE-E2CD-4409-97EA-8D66D2239F8B}" type="slidenum">
              <a:rPr lang="en-US" smtClean="0"/>
              <a:t>‹#›</a:t>
            </a:fld>
            <a:endParaRPr lang="en-US" dirty="0"/>
          </a:p>
        </p:txBody>
      </p:sp>
    </p:spTree>
    <p:extLst>
      <p:ext uri="{BB962C8B-B14F-4D97-AF65-F5344CB8AC3E}">
        <p14:creationId xmlns:p14="http://schemas.microsoft.com/office/powerpoint/2010/main" val="585948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limate_change_in_Washington" TargetMode="External"/><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Climate_change_in_Washington" TargetMode="External"/><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kate.griffith@utc.wa.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rozellegroup.com/" TargetMode="External"/><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0" y="1986948"/>
            <a:ext cx="9144000" cy="2387600"/>
          </a:xfrm>
        </p:spPr>
        <p:txBody>
          <a:bodyPr/>
          <a:lstStyle/>
          <a:p>
            <a:r>
              <a:rPr lang="en-US" dirty="0"/>
              <a:t>Public Participation in Utility Planning</a:t>
            </a:r>
          </a:p>
        </p:txBody>
      </p:sp>
      <p:sp>
        <p:nvSpPr>
          <p:cNvPr id="8" name="Subtitle 7"/>
          <p:cNvSpPr>
            <a:spLocks noGrp="1"/>
          </p:cNvSpPr>
          <p:nvPr>
            <p:ph type="subTitle" idx="1"/>
          </p:nvPr>
        </p:nvSpPr>
        <p:spPr>
          <a:xfrm>
            <a:off x="1524000" y="4374548"/>
            <a:ext cx="9144000" cy="1655762"/>
          </a:xfrm>
        </p:spPr>
        <p:txBody>
          <a:bodyPr/>
          <a:lstStyle/>
          <a:p>
            <a:r>
              <a:rPr lang="en-US" dirty="0"/>
              <a:t>Clean Energy Implementation Plan and Integrated Resource Plan rulemakings</a:t>
            </a:r>
          </a:p>
          <a:p>
            <a:r>
              <a:rPr lang="en-US" dirty="0"/>
              <a:t>Dockets UE-191023 and UE-190698</a:t>
            </a:r>
          </a:p>
        </p:txBody>
      </p:sp>
    </p:spTree>
    <p:extLst>
      <p:ext uri="{BB962C8B-B14F-4D97-AF65-F5344CB8AC3E}">
        <p14:creationId xmlns:p14="http://schemas.microsoft.com/office/powerpoint/2010/main" val="4058581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202324-F24A-43CF-B942-CF72940F9DDB}"/>
              </a:ext>
            </a:extLst>
          </p:cNvPr>
          <p:cNvSpPr>
            <a:spLocks noGrp="1"/>
          </p:cNvSpPr>
          <p:nvPr>
            <p:ph type="title"/>
          </p:nvPr>
        </p:nvSpPr>
        <p:spPr/>
        <p:txBody>
          <a:bodyPr/>
          <a:lstStyle/>
          <a:p>
            <a:r>
              <a:rPr lang="en-US" dirty="0"/>
              <a:t>Equity in Clean Energy Transformation Act</a:t>
            </a:r>
          </a:p>
        </p:txBody>
      </p:sp>
      <p:pic>
        <p:nvPicPr>
          <p:cNvPr id="13" name="Content Placeholder 12">
            <a:extLst>
              <a:ext uri="{FF2B5EF4-FFF2-40B4-BE49-F238E27FC236}">
                <a16:creationId xmlns:a16="http://schemas.microsoft.com/office/drawing/2014/main" id="{8BC84A29-F626-428D-A29D-DDE3787FD26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0012" y="1767380"/>
            <a:ext cx="6172200" cy="4156787"/>
          </a:xfrm>
        </p:spPr>
      </p:pic>
      <p:sp>
        <p:nvSpPr>
          <p:cNvPr id="8" name="Text Placeholder 7">
            <a:extLst>
              <a:ext uri="{FF2B5EF4-FFF2-40B4-BE49-F238E27FC236}">
                <a16:creationId xmlns:a16="http://schemas.microsoft.com/office/drawing/2014/main" id="{046CED87-B5FC-4B76-B281-E0D5A00158BA}"/>
              </a:ext>
            </a:extLst>
          </p:cNvPr>
          <p:cNvSpPr>
            <a:spLocks noGrp="1"/>
          </p:cNvSpPr>
          <p:nvPr>
            <p:ph type="body" sz="half" idx="2"/>
          </p:nvPr>
        </p:nvSpPr>
        <p:spPr/>
        <p:txBody>
          <a:bodyPr>
            <a:normAutofit fontScale="92500"/>
          </a:bodyPr>
          <a:lstStyle/>
          <a:p>
            <a:r>
              <a:rPr lang="en-US" b="1" dirty="0"/>
              <a:t>19.405.040 (8) </a:t>
            </a:r>
            <a:r>
              <a:rPr lang="en-US" dirty="0"/>
              <a:t>“…an electric utility must…ensure that all customers are benefiting from the transition to clean energy: Through the equitable distribution of energy and nonenergy benefits and reduction of burdens to vulnerable populations and highly impacted communities; long-term and short-term public health and environmental benefits and reduction of costs and risks; and energy security and resiliency.”</a:t>
            </a:r>
          </a:p>
          <a:p>
            <a:r>
              <a:rPr lang="en-US" b="1" dirty="0"/>
              <a:t>IRPs, under19.280.030 (1)(k)</a:t>
            </a:r>
            <a:r>
              <a:rPr lang="en-US" dirty="0"/>
              <a:t>, require “An assessment, informed by the cumulative impact analysis conducted under RCW 19.405.140, of: Energy and nonenergy benefits and reductions of burdens to vulnerable populations and highly impacted communities; long-term and short-term public health and environmental benefits, costs, and risks; and energy security and risk”</a:t>
            </a:r>
          </a:p>
          <a:p>
            <a:endParaRPr lang="en-US" dirty="0">
              <a:solidFill>
                <a:srgbClr val="FF0000"/>
              </a:solidFill>
            </a:endParaRPr>
          </a:p>
        </p:txBody>
      </p:sp>
      <p:sp>
        <p:nvSpPr>
          <p:cNvPr id="5" name="Slide Number Placeholder 4">
            <a:extLst>
              <a:ext uri="{FF2B5EF4-FFF2-40B4-BE49-F238E27FC236}">
                <a16:creationId xmlns:a16="http://schemas.microsoft.com/office/drawing/2014/main" id="{31713739-0650-4602-9B74-39C34E001B64}"/>
              </a:ext>
            </a:extLst>
          </p:cNvPr>
          <p:cNvSpPr>
            <a:spLocks noGrp="1"/>
          </p:cNvSpPr>
          <p:nvPr>
            <p:ph type="sldNum" sz="quarter" idx="12"/>
          </p:nvPr>
        </p:nvSpPr>
        <p:spPr/>
        <p:txBody>
          <a:bodyPr/>
          <a:lstStyle/>
          <a:p>
            <a:fld id="{DDAE79DE-E2CD-4409-97EA-8D66D2239F8B}" type="slidenum">
              <a:rPr lang="en-US" smtClean="0"/>
              <a:t>10</a:t>
            </a:fld>
            <a:endParaRPr lang="en-US" dirty="0"/>
          </a:p>
        </p:txBody>
      </p:sp>
    </p:spTree>
    <p:extLst>
      <p:ext uri="{BB962C8B-B14F-4D97-AF65-F5344CB8AC3E}">
        <p14:creationId xmlns:p14="http://schemas.microsoft.com/office/powerpoint/2010/main" val="300035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5CE8-23AE-464B-A04E-3C39BC308771}"/>
              </a:ext>
            </a:extLst>
          </p:cNvPr>
          <p:cNvSpPr>
            <a:spLocks noGrp="1"/>
          </p:cNvSpPr>
          <p:nvPr>
            <p:ph type="title"/>
          </p:nvPr>
        </p:nvSpPr>
        <p:spPr/>
        <p:txBody>
          <a:bodyPr/>
          <a:lstStyle/>
          <a:p>
            <a:r>
              <a:rPr lang="en-US" dirty="0"/>
              <a:t>Q1</a:t>
            </a:r>
          </a:p>
        </p:txBody>
      </p:sp>
      <p:sp>
        <p:nvSpPr>
          <p:cNvPr id="3" name="Content Placeholder 2">
            <a:extLst>
              <a:ext uri="{FF2B5EF4-FFF2-40B4-BE49-F238E27FC236}">
                <a16:creationId xmlns:a16="http://schemas.microsoft.com/office/drawing/2014/main" id="{BFDA379F-FE95-4BDC-A62A-A115AC29475A}"/>
              </a:ext>
            </a:extLst>
          </p:cNvPr>
          <p:cNvSpPr>
            <a:spLocks noGrp="1"/>
          </p:cNvSpPr>
          <p:nvPr>
            <p:ph idx="1"/>
          </p:nvPr>
        </p:nvSpPr>
        <p:spPr/>
        <p:txBody>
          <a:bodyPr/>
          <a:lstStyle/>
          <a:p>
            <a:pPr marL="0" indent="0">
              <a:buNone/>
            </a:pPr>
            <a:r>
              <a:rPr lang="en-US" dirty="0"/>
              <a:t>How can utilities know if/when engagement is representative of a population, including highly impacted communities and vulnerable populations? What responsibility should utilities have for ensuring the groups discussed in the Clean Energy Transformation Act (CETA) equity provisions are engaged?</a:t>
            </a:r>
          </a:p>
          <a:p>
            <a:endParaRPr lang="en-US" dirty="0"/>
          </a:p>
        </p:txBody>
      </p:sp>
      <p:sp>
        <p:nvSpPr>
          <p:cNvPr id="4" name="Slide Number Placeholder 3">
            <a:extLst>
              <a:ext uri="{FF2B5EF4-FFF2-40B4-BE49-F238E27FC236}">
                <a16:creationId xmlns:a16="http://schemas.microsoft.com/office/drawing/2014/main" id="{D929B2A0-365A-49B2-B400-4E4EF10E9AA9}"/>
              </a:ext>
            </a:extLst>
          </p:cNvPr>
          <p:cNvSpPr>
            <a:spLocks noGrp="1"/>
          </p:cNvSpPr>
          <p:nvPr>
            <p:ph type="sldNum" sz="quarter" idx="12"/>
          </p:nvPr>
        </p:nvSpPr>
        <p:spPr/>
        <p:txBody>
          <a:bodyPr/>
          <a:lstStyle/>
          <a:p>
            <a:fld id="{DDAE79DE-E2CD-4409-97EA-8D66D2239F8B}" type="slidenum">
              <a:rPr lang="en-US" smtClean="0"/>
              <a:t>11</a:t>
            </a:fld>
            <a:endParaRPr lang="en-US" dirty="0"/>
          </a:p>
        </p:txBody>
      </p:sp>
    </p:spTree>
    <p:extLst>
      <p:ext uri="{BB962C8B-B14F-4D97-AF65-F5344CB8AC3E}">
        <p14:creationId xmlns:p14="http://schemas.microsoft.com/office/powerpoint/2010/main" val="49719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A82C-0574-48B6-B223-B9E432AE9477}"/>
              </a:ext>
            </a:extLst>
          </p:cNvPr>
          <p:cNvSpPr>
            <a:spLocks noGrp="1"/>
          </p:cNvSpPr>
          <p:nvPr>
            <p:ph type="title"/>
          </p:nvPr>
        </p:nvSpPr>
        <p:spPr/>
        <p:txBody>
          <a:bodyPr/>
          <a:lstStyle/>
          <a:p>
            <a:r>
              <a:rPr lang="en-US" dirty="0"/>
              <a:t>Q2</a:t>
            </a:r>
          </a:p>
        </p:txBody>
      </p:sp>
      <p:sp>
        <p:nvSpPr>
          <p:cNvPr id="3" name="Content Placeholder 2">
            <a:extLst>
              <a:ext uri="{FF2B5EF4-FFF2-40B4-BE49-F238E27FC236}">
                <a16:creationId xmlns:a16="http://schemas.microsoft.com/office/drawing/2014/main" id="{D3312056-A013-447C-9A00-1AD67A12F42A}"/>
              </a:ext>
            </a:extLst>
          </p:cNvPr>
          <p:cNvSpPr>
            <a:spLocks noGrp="1"/>
          </p:cNvSpPr>
          <p:nvPr>
            <p:ph idx="1"/>
          </p:nvPr>
        </p:nvSpPr>
        <p:spPr/>
        <p:txBody>
          <a:bodyPr/>
          <a:lstStyle/>
          <a:p>
            <a:pPr marL="0" indent="0">
              <a:buNone/>
            </a:pPr>
            <a:r>
              <a:rPr lang="en-US" dirty="0"/>
              <a:t>What measures and documentation best describe a good public participation process? Are these the same or different for equity-focused public participation?</a:t>
            </a:r>
          </a:p>
        </p:txBody>
      </p:sp>
      <p:sp>
        <p:nvSpPr>
          <p:cNvPr id="4" name="Slide Number Placeholder 3">
            <a:extLst>
              <a:ext uri="{FF2B5EF4-FFF2-40B4-BE49-F238E27FC236}">
                <a16:creationId xmlns:a16="http://schemas.microsoft.com/office/drawing/2014/main" id="{D5D9CCDB-7D98-4DBC-935A-B33E25EA03E0}"/>
              </a:ext>
            </a:extLst>
          </p:cNvPr>
          <p:cNvSpPr>
            <a:spLocks noGrp="1"/>
          </p:cNvSpPr>
          <p:nvPr>
            <p:ph type="sldNum" sz="quarter" idx="12"/>
          </p:nvPr>
        </p:nvSpPr>
        <p:spPr/>
        <p:txBody>
          <a:bodyPr/>
          <a:lstStyle/>
          <a:p>
            <a:fld id="{DDAE79DE-E2CD-4409-97EA-8D66D2239F8B}" type="slidenum">
              <a:rPr lang="en-US" smtClean="0"/>
              <a:t>12</a:t>
            </a:fld>
            <a:endParaRPr lang="en-US" dirty="0"/>
          </a:p>
        </p:txBody>
      </p:sp>
    </p:spTree>
    <p:extLst>
      <p:ext uri="{BB962C8B-B14F-4D97-AF65-F5344CB8AC3E}">
        <p14:creationId xmlns:p14="http://schemas.microsoft.com/office/powerpoint/2010/main" val="263420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202324-F24A-43CF-B942-CF72940F9DDB}"/>
              </a:ext>
            </a:extLst>
          </p:cNvPr>
          <p:cNvSpPr>
            <a:spLocks noGrp="1"/>
          </p:cNvSpPr>
          <p:nvPr>
            <p:ph type="title"/>
          </p:nvPr>
        </p:nvSpPr>
        <p:spPr/>
        <p:txBody>
          <a:bodyPr/>
          <a:lstStyle/>
          <a:p>
            <a:r>
              <a:rPr lang="en-US" dirty="0"/>
              <a:t>Public Participation and Advisory Groups</a:t>
            </a:r>
          </a:p>
        </p:txBody>
      </p:sp>
      <p:pic>
        <p:nvPicPr>
          <p:cNvPr id="13" name="Content Placeholder 12">
            <a:extLst>
              <a:ext uri="{FF2B5EF4-FFF2-40B4-BE49-F238E27FC236}">
                <a16:creationId xmlns:a16="http://schemas.microsoft.com/office/drawing/2014/main" id="{8BC84A29-F626-428D-A29D-DDE3787FD26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80012" y="1767380"/>
            <a:ext cx="6172200" cy="4156787"/>
          </a:xfrm>
        </p:spPr>
      </p:pic>
      <p:sp>
        <p:nvSpPr>
          <p:cNvPr id="8" name="Text Placeholder 7">
            <a:extLst>
              <a:ext uri="{FF2B5EF4-FFF2-40B4-BE49-F238E27FC236}">
                <a16:creationId xmlns:a16="http://schemas.microsoft.com/office/drawing/2014/main" id="{046CED87-B5FC-4B76-B281-E0D5A00158BA}"/>
              </a:ext>
            </a:extLst>
          </p:cNvPr>
          <p:cNvSpPr>
            <a:spLocks noGrp="1"/>
          </p:cNvSpPr>
          <p:nvPr>
            <p:ph type="body" sz="half" idx="2"/>
          </p:nvPr>
        </p:nvSpPr>
        <p:spPr/>
        <p:txBody>
          <a:bodyPr>
            <a:noAutofit/>
          </a:bodyPr>
          <a:lstStyle/>
          <a:p>
            <a:r>
              <a:rPr lang="en-US" sz="2000" dirty="0"/>
              <a:t>Currently, utilities individually engage the following advisory groups:</a:t>
            </a:r>
          </a:p>
          <a:p>
            <a:pPr marL="285750" indent="-285750">
              <a:buFont typeface="Arial" panose="020B0604020202020204" pitchFamily="34" charset="0"/>
              <a:buChar char="•"/>
            </a:pPr>
            <a:r>
              <a:rPr lang="en-US" sz="2000" dirty="0"/>
              <a:t>Integrated Resource Plan Advisory Group</a:t>
            </a:r>
          </a:p>
          <a:p>
            <a:pPr marL="285750" indent="-285750">
              <a:buFont typeface="Arial" panose="020B0604020202020204" pitchFamily="34" charset="0"/>
              <a:buChar char="•"/>
            </a:pPr>
            <a:r>
              <a:rPr lang="en-US" sz="2000" dirty="0"/>
              <a:t>Low-Income Advisory Group</a:t>
            </a:r>
          </a:p>
          <a:p>
            <a:pPr marL="285750" indent="-285750">
              <a:buFont typeface="Arial" panose="020B0604020202020204" pitchFamily="34" charset="0"/>
              <a:buChar char="•"/>
            </a:pPr>
            <a:r>
              <a:rPr lang="en-US" sz="2000" dirty="0"/>
              <a:t>Conservation Advisory Group</a:t>
            </a:r>
          </a:p>
          <a:p>
            <a:endParaRPr lang="en-US" sz="2000" dirty="0"/>
          </a:p>
          <a:p>
            <a:r>
              <a:rPr lang="en-US" sz="2000" dirty="0"/>
              <a:t>Additionally, utilities engage with a comprehensive Electric Vehicle Supply Equipment Stakeholder Group.</a:t>
            </a:r>
          </a:p>
        </p:txBody>
      </p:sp>
      <p:sp>
        <p:nvSpPr>
          <p:cNvPr id="5" name="Slide Number Placeholder 4">
            <a:extLst>
              <a:ext uri="{FF2B5EF4-FFF2-40B4-BE49-F238E27FC236}">
                <a16:creationId xmlns:a16="http://schemas.microsoft.com/office/drawing/2014/main" id="{31713739-0650-4602-9B74-39C34E001B64}"/>
              </a:ext>
            </a:extLst>
          </p:cNvPr>
          <p:cNvSpPr>
            <a:spLocks noGrp="1"/>
          </p:cNvSpPr>
          <p:nvPr>
            <p:ph type="sldNum" sz="quarter" idx="12"/>
          </p:nvPr>
        </p:nvSpPr>
        <p:spPr/>
        <p:txBody>
          <a:bodyPr/>
          <a:lstStyle/>
          <a:p>
            <a:fld id="{DDAE79DE-E2CD-4409-97EA-8D66D2239F8B}" type="slidenum">
              <a:rPr lang="en-US" smtClean="0"/>
              <a:t>13</a:t>
            </a:fld>
            <a:endParaRPr lang="en-US" dirty="0"/>
          </a:p>
        </p:txBody>
      </p:sp>
    </p:spTree>
    <p:extLst>
      <p:ext uri="{BB962C8B-B14F-4D97-AF65-F5344CB8AC3E}">
        <p14:creationId xmlns:p14="http://schemas.microsoft.com/office/powerpoint/2010/main" val="3510608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E454-190F-4D19-9AF0-33F600E9F66B}"/>
              </a:ext>
            </a:extLst>
          </p:cNvPr>
          <p:cNvSpPr>
            <a:spLocks noGrp="1"/>
          </p:cNvSpPr>
          <p:nvPr>
            <p:ph type="title"/>
          </p:nvPr>
        </p:nvSpPr>
        <p:spPr/>
        <p:txBody>
          <a:bodyPr/>
          <a:lstStyle/>
          <a:p>
            <a:r>
              <a:rPr lang="en-US" dirty="0"/>
              <a:t>Q3</a:t>
            </a:r>
          </a:p>
        </p:txBody>
      </p:sp>
      <p:sp>
        <p:nvSpPr>
          <p:cNvPr id="3" name="Content Placeholder 2">
            <a:extLst>
              <a:ext uri="{FF2B5EF4-FFF2-40B4-BE49-F238E27FC236}">
                <a16:creationId xmlns:a16="http://schemas.microsoft.com/office/drawing/2014/main" id="{DF0369B0-D2D5-4945-AD1F-90A03418DEAA}"/>
              </a:ext>
            </a:extLst>
          </p:cNvPr>
          <p:cNvSpPr>
            <a:spLocks noGrp="1"/>
          </p:cNvSpPr>
          <p:nvPr>
            <p:ph idx="1"/>
          </p:nvPr>
        </p:nvSpPr>
        <p:spPr/>
        <p:txBody>
          <a:bodyPr/>
          <a:lstStyle/>
          <a:p>
            <a:pPr marL="0" indent="0">
              <a:buNone/>
            </a:pPr>
            <a:r>
              <a:rPr lang="en-US" dirty="0"/>
              <a:t>Are new, standalone equity advisory groups needed, or could an existing advisory group’s mission expand to address equity issues? </a:t>
            </a:r>
          </a:p>
          <a:p>
            <a:pPr marL="0" indent="0">
              <a:buNone/>
            </a:pPr>
            <a:endParaRPr lang="en-US" dirty="0"/>
          </a:p>
          <a:p>
            <a:pPr marL="0" indent="0">
              <a:buNone/>
            </a:pPr>
            <a:r>
              <a:rPr lang="en-US" dirty="0"/>
              <a:t>If standalone, please speak to the makeup, mission, and structure of such a group.</a:t>
            </a:r>
          </a:p>
          <a:p>
            <a:pPr marL="0" indent="0">
              <a:buNone/>
            </a:pPr>
            <a:r>
              <a:rPr lang="en-US" dirty="0"/>
              <a:t>If an existing group could expand, please explain which one and how.</a:t>
            </a:r>
          </a:p>
          <a:p>
            <a:endParaRPr lang="en-US" dirty="0"/>
          </a:p>
        </p:txBody>
      </p:sp>
      <p:sp>
        <p:nvSpPr>
          <p:cNvPr id="4" name="Slide Number Placeholder 3">
            <a:extLst>
              <a:ext uri="{FF2B5EF4-FFF2-40B4-BE49-F238E27FC236}">
                <a16:creationId xmlns:a16="http://schemas.microsoft.com/office/drawing/2014/main" id="{E09D04DC-8D89-40B4-A368-802EB781BD31}"/>
              </a:ext>
            </a:extLst>
          </p:cNvPr>
          <p:cNvSpPr>
            <a:spLocks noGrp="1"/>
          </p:cNvSpPr>
          <p:nvPr>
            <p:ph type="sldNum" sz="quarter" idx="12"/>
          </p:nvPr>
        </p:nvSpPr>
        <p:spPr/>
        <p:txBody>
          <a:bodyPr/>
          <a:lstStyle/>
          <a:p>
            <a:fld id="{DDAE79DE-E2CD-4409-97EA-8D66D2239F8B}" type="slidenum">
              <a:rPr lang="en-US" smtClean="0"/>
              <a:t>14</a:t>
            </a:fld>
            <a:endParaRPr lang="en-US" dirty="0"/>
          </a:p>
        </p:txBody>
      </p:sp>
    </p:spTree>
    <p:extLst>
      <p:ext uri="{BB962C8B-B14F-4D97-AF65-F5344CB8AC3E}">
        <p14:creationId xmlns:p14="http://schemas.microsoft.com/office/powerpoint/2010/main" val="172066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DD20F-D313-43BB-B900-F31C5F56D974}"/>
              </a:ext>
            </a:extLst>
          </p:cNvPr>
          <p:cNvSpPr>
            <a:spLocks noGrp="1"/>
          </p:cNvSpPr>
          <p:nvPr>
            <p:ph type="title"/>
          </p:nvPr>
        </p:nvSpPr>
        <p:spPr/>
        <p:txBody>
          <a:bodyPr/>
          <a:lstStyle/>
          <a:p>
            <a:r>
              <a:rPr lang="en-US" dirty="0"/>
              <a:t>Q4</a:t>
            </a:r>
          </a:p>
        </p:txBody>
      </p:sp>
      <p:sp>
        <p:nvSpPr>
          <p:cNvPr id="3" name="Content Placeholder 2">
            <a:extLst>
              <a:ext uri="{FF2B5EF4-FFF2-40B4-BE49-F238E27FC236}">
                <a16:creationId xmlns:a16="http://schemas.microsoft.com/office/drawing/2014/main" id="{D6C9DF53-9FCD-4C65-A20F-D3E2055A6996}"/>
              </a:ext>
            </a:extLst>
          </p:cNvPr>
          <p:cNvSpPr>
            <a:spLocks noGrp="1"/>
          </p:cNvSpPr>
          <p:nvPr>
            <p:ph idx="1"/>
          </p:nvPr>
        </p:nvSpPr>
        <p:spPr/>
        <p:txBody>
          <a:bodyPr/>
          <a:lstStyle/>
          <a:p>
            <a:pPr marL="0" indent="0">
              <a:buNone/>
            </a:pPr>
            <a:r>
              <a:rPr lang="en-US" dirty="0"/>
              <a:t>Advisory groups have historically been siloed by broad resource planning or focused topical work. Given CETA’s new mandates, should advisory groups for a Clean Energy Implementation Plan (CEIP) work together or separately to help utilities develop optimized portfolios? </a:t>
            </a:r>
          </a:p>
          <a:p>
            <a:endParaRPr lang="en-US" dirty="0"/>
          </a:p>
        </p:txBody>
      </p:sp>
      <p:sp>
        <p:nvSpPr>
          <p:cNvPr id="4" name="Slide Number Placeholder 3">
            <a:extLst>
              <a:ext uri="{FF2B5EF4-FFF2-40B4-BE49-F238E27FC236}">
                <a16:creationId xmlns:a16="http://schemas.microsoft.com/office/drawing/2014/main" id="{F441605D-2350-476C-B9F6-DB73898A5F8D}"/>
              </a:ext>
            </a:extLst>
          </p:cNvPr>
          <p:cNvSpPr>
            <a:spLocks noGrp="1"/>
          </p:cNvSpPr>
          <p:nvPr>
            <p:ph type="sldNum" sz="quarter" idx="12"/>
          </p:nvPr>
        </p:nvSpPr>
        <p:spPr/>
        <p:txBody>
          <a:bodyPr/>
          <a:lstStyle/>
          <a:p>
            <a:fld id="{DDAE79DE-E2CD-4409-97EA-8D66D2239F8B}" type="slidenum">
              <a:rPr lang="en-US" smtClean="0"/>
              <a:t>15</a:t>
            </a:fld>
            <a:endParaRPr lang="en-US" dirty="0"/>
          </a:p>
        </p:txBody>
      </p:sp>
    </p:spTree>
    <p:extLst>
      <p:ext uri="{BB962C8B-B14F-4D97-AF65-F5344CB8AC3E}">
        <p14:creationId xmlns:p14="http://schemas.microsoft.com/office/powerpoint/2010/main" val="54119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999D-0639-40F5-A806-5E116551AAF0}"/>
              </a:ext>
            </a:extLst>
          </p:cNvPr>
          <p:cNvSpPr>
            <a:spLocks noGrp="1"/>
          </p:cNvSpPr>
          <p:nvPr>
            <p:ph type="title"/>
          </p:nvPr>
        </p:nvSpPr>
        <p:spPr/>
        <p:txBody>
          <a:bodyPr/>
          <a:lstStyle/>
          <a:p>
            <a:r>
              <a:rPr lang="en-US" dirty="0"/>
              <a:t>Q5</a:t>
            </a:r>
          </a:p>
        </p:txBody>
      </p:sp>
      <p:sp>
        <p:nvSpPr>
          <p:cNvPr id="3" name="Content Placeholder 2">
            <a:extLst>
              <a:ext uri="{FF2B5EF4-FFF2-40B4-BE49-F238E27FC236}">
                <a16:creationId xmlns:a16="http://schemas.microsoft.com/office/drawing/2014/main" id="{2A06FC1A-9074-486A-950D-BEE229D3AD53}"/>
              </a:ext>
            </a:extLst>
          </p:cNvPr>
          <p:cNvSpPr>
            <a:spLocks noGrp="1"/>
          </p:cNvSpPr>
          <p:nvPr>
            <p:ph idx="1"/>
          </p:nvPr>
        </p:nvSpPr>
        <p:spPr/>
        <p:txBody>
          <a:bodyPr/>
          <a:lstStyle/>
          <a:p>
            <a:pPr marL="0" indent="0">
              <a:buNone/>
            </a:pPr>
            <a:r>
              <a:rPr lang="en-US" dirty="0"/>
              <a:t>How can public participation best roll through the Integrated Resource Plan and CEIP processes to ensure robust engagement and streamlined planning? </a:t>
            </a:r>
          </a:p>
          <a:p>
            <a:endParaRPr lang="en-US" dirty="0"/>
          </a:p>
        </p:txBody>
      </p:sp>
      <p:sp>
        <p:nvSpPr>
          <p:cNvPr id="4" name="Slide Number Placeholder 3">
            <a:extLst>
              <a:ext uri="{FF2B5EF4-FFF2-40B4-BE49-F238E27FC236}">
                <a16:creationId xmlns:a16="http://schemas.microsoft.com/office/drawing/2014/main" id="{5A785B05-A95A-4FA7-B85A-0015B71D1712}"/>
              </a:ext>
            </a:extLst>
          </p:cNvPr>
          <p:cNvSpPr>
            <a:spLocks noGrp="1"/>
          </p:cNvSpPr>
          <p:nvPr>
            <p:ph type="sldNum" sz="quarter" idx="12"/>
          </p:nvPr>
        </p:nvSpPr>
        <p:spPr/>
        <p:txBody>
          <a:bodyPr/>
          <a:lstStyle/>
          <a:p>
            <a:fld id="{DDAE79DE-E2CD-4409-97EA-8D66D2239F8B}" type="slidenum">
              <a:rPr lang="en-US" smtClean="0"/>
              <a:t>16</a:t>
            </a:fld>
            <a:endParaRPr lang="en-US" dirty="0"/>
          </a:p>
        </p:txBody>
      </p:sp>
    </p:spTree>
    <p:extLst>
      <p:ext uri="{BB962C8B-B14F-4D97-AF65-F5344CB8AC3E}">
        <p14:creationId xmlns:p14="http://schemas.microsoft.com/office/powerpoint/2010/main" val="1876863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ED3F9-B501-4DF6-9890-2660CD26361A}"/>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E75F1E4C-8E32-4572-8727-E51F5A95812B}"/>
              </a:ext>
            </a:extLst>
          </p:cNvPr>
          <p:cNvSpPr>
            <a:spLocks noGrp="1"/>
          </p:cNvSpPr>
          <p:nvPr>
            <p:ph idx="1"/>
          </p:nvPr>
        </p:nvSpPr>
        <p:spPr/>
        <p:txBody>
          <a:bodyPr>
            <a:normAutofit fontScale="92500" lnSpcReduction="10000"/>
          </a:bodyPr>
          <a:lstStyle/>
          <a:p>
            <a:endParaRPr lang="en-US" dirty="0"/>
          </a:p>
          <a:p>
            <a:r>
              <a:rPr lang="en-US" dirty="0"/>
              <a:t>Clean Energy Implementation Plan 1</a:t>
            </a:r>
            <a:r>
              <a:rPr lang="en-US" baseline="30000" dirty="0"/>
              <a:t>st</a:t>
            </a:r>
            <a:r>
              <a:rPr lang="en-US" dirty="0"/>
              <a:t> Discussion Draft Rules should post for comment later this week. Comments will be due 4 weeks later.</a:t>
            </a:r>
          </a:p>
          <a:p>
            <a:r>
              <a:rPr lang="en-US" dirty="0"/>
              <a:t>IRP 2</a:t>
            </a:r>
            <a:r>
              <a:rPr lang="en-US" baseline="30000" dirty="0"/>
              <a:t>nd</a:t>
            </a:r>
            <a:r>
              <a:rPr lang="en-US" dirty="0"/>
              <a:t> Discussion Draft Rules and CEIP 2</a:t>
            </a:r>
            <a:r>
              <a:rPr lang="en-US" baseline="30000" dirty="0"/>
              <a:t>nd</a:t>
            </a:r>
            <a:r>
              <a:rPr lang="en-US" dirty="0"/>
              <a:t> Discussion Draft Rules should be going out later this summer.</a:t>
            </a:r>
          </a:p>
          <a:p>
            <a:r>
              <a:rPr lang="en-US" dirty="0"/>
              <a:t>If you need more time to think about answers to the questions in this workshop, please feel free to submit your responses to the dockets. </a:t>
            </a:r>
          </a:p>
          <a:p>
            <a:r>
              <a:rPr lang="en-US" dirty="0"/>
              <a:t>The commission has several upcoming workshops on incremental cost and equity. More information on these workshops is in our weekly CETA bulletin.</a:t>
            </a:r>
          </a:p>
          <a:p>
            <a:r>
              <a:rPr lang="en-US" dirty="0"/>
              <a:t>Please email </a:t>
            </a:r>
            <a:r>
              <a:rPr lang="en-US" dirty="0">
                <a:hlinkClick r:id="rId2"/>
              </a:rPr>
              <a:t>kate.griffith@utc.wa.gov</a:t>
            </a:r>
            <a:r>
              <a:rPr lang="en-US" dirty="0"/>
              <a:t> if you have questions, comments, or additional thoughts on this workshop or these topics.</a:t>
            </a:r>
          </a:p>
        </p:txBody>
      </p:sp>
      <p:sp>
        <p:nvSpPr>
          <p:cNvPr id="4" name="Slide Number Placeholder 3">
            <a:extLst>
              <a:ext uri="{FF2B5EF4-FFF2-40B4-BE49-F238E27FC236}">
                <a16:creationId xmlns:a16="http://schemas.microsoft.com/office/drawing/2014/main" id="{D0079016-BD51-4C1D-9BBA-B54D205C0676}"/>
              </a:ext>
            </a:extLst>
          </p:cNvPr>
          <p:cNvSpPr>
            <a:spLocks noGrp="1"/>
          </p:cNvSpPr>
          <p:nvPr>
            <p:ph type="sldNum" sz="quarter" idx="12"/>
          </p:nvPr>
        </p:nvSpPr>
        <p:spPr/>
        <p:txBody>
          <a:bodyPr/>
          <a:lstStyle/>
          <a:p>
            <a:fld id="{DDAE79DE-E2CD-4409-97EA-8D66D2239F8B}" type="slidenum">
              <a:rPr lang="en-US" smtClean="0"/>
              <a:t>17</a:t>
            </a:fld>
            <a:endParaRPr lang="en-US" dirty="0"/>
          </a:p>
        </p:txBody>
      </p:sp>
    </p:spTree>
    <p:extLst>
      <p:ext uri="{BB962C8B-B14F-4D97-AF65-F5344CB8AC3E}">
        <p14:creationId xmlns:p14="http://schemas.microsoft.com/office/powerpoint/2010/main" val="272405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Today’s Agenda</a:t>
            </a:r>
          </a:p>
        </p:txBody>
      </p:sp>
      <p:sp>
        <p:nvSpPr>
          <p:cNvPr id="6" name="Content Placeholder 5"/>
          <p:cNvSpPr>
            <a:spLocks noGrp="1"/>
          </p:cNvSpPr>
          <p:nvPr>
            <p:ph idx="1"/>
          </p:nvPr>
        </p:nvSpPr>
        <p:spPr/>
        <p:txBody>
          <a:bodyPr>
            <a:normAutofit fontScale="70000" lnSpcReduction="20000"/>
          </a:bodyPr>
          <a:lstStyle/>
          <a:p>
            <a:pPr marL="0" indent="0">
              <a:buNone/>
            </a:pPr>
            <a:r>
              <a:rPr lang="en-US" dirty="0"/>
              <a:t>9–9:20 a.m.	Welcome and introduction </a:t>
            </a:r>
          </a:p>
          <a:p>
            <a:pPr marL="0" indent="0">
              <a:buNone/>
            </a:pPr>
            <a:endParaRPr lang="en-US" dirty="0"/>
          </a:p>
          <a:p>
            <a:pPr marL="0" indent="0">
              <a:buNone/>
            </a:pPr>
            <a:r>
              <a:rPr lang="en-US" dirty="0"/>
              <a:t>9:20–10:00	“Best Practices for Stakeholder Engagement: How do you make it meaningful and 		effective?” Dr. Marty Rozelle </a:t>
            </a:r>
          </a:p>
          <a:p>
            <a:pPr marL="0" indent="0">
              <a:buNone/>
            </a:pPr>
            <a:endParaRPr lang="en-US" dirty="0"/>
          </a:p>
          <a:p>
            <a:pPr marL="0" indent="0">
              <a:buNone/>
            </a:pPr>
            <a:r>
              <a:rPr lang="en-US" dirty="0"/>
              <a:t>10–10:15 	Q&amp;A</a:t>
            </a:r>
          </a:p>
          <a:p>
            <a:pPr marL="0" indent="0">
              <a:buNone/>
            </a:pPr>
            <a:endParaRPr lang="en-US" dirty="0"/>
          </a:p>
          <a:p>
            <a:pPr marL="0" indent="0">
              <a:buNone/>
            </a:pPr>
            <a:r>
              <a:rPr lang="en-US" dirty="0"/>
              <a:t>10:15–10:30 	Break</a:t>
            </a:r>
          </a:p>
          <a:p>
            <a:pPr marL="0" indent="0">
              <a:buNone/>
            </a:pPr>
            <a:endParaRPr lang="en-US" dirty="0"/>
          </a:p>
          <a:p>
            <a:pPr marL="0" indent="0">
              <a:buNone/>
            </a:pPr>
            <a:r>
              <a:rPr lang="en-US" dirty="0"/>
              <a:t>10:30–11:00 	“Public Participation Examples in two IRPs,” Dr. Marty Rozelle; additional Q&amp;A</a:t>
            </a:r>
          </a:p>
          <a:p>
            <a:pPr marL="0" indent="0">
              <a:buNone/>
            </a:pPr>
            <a:endParaRPr lang="en-US" dirty="0"/>
          </a:p>
          <a:p>
            <a:pPr marL="0" indent="0">
              <a:buNone/>
            </a:pPr>
            <a:r>
              <a:rPr lang="en-US" dirty="0"/>
              <a:t>11–11:50 a.m. 	Facilitated discussion on public participation, equity, and engagement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DAE79DE-E2CD-4409-97EA-8D66D2239F8B}" type="slidenum">
              <a:rPr lang="en-US" smtClean="0"/>
              <a:t>2</a:t>
            </a:fld>
            <a:endParaRPr lang="en-US" dirty="0"/>
          </a:p>
        </p:txBody>
      </p:sp>
    </p:spTree>
    <p:extLst>
      <p:ext uri="{BB962C8B-B14F-4D97-AF65-F5344CB8AC3E}">
        <p14:creationId xmlns:p14="http://schemas.microsoft.com/office/powerpoint/2010/main" val="3153396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Rulemaking updates</a:t>
            </a:r>
          </a:p>
        </p:txBody>
      </p:sp>
      <p:sp>
        <p:nvSpPr>
          <p:cNvPr id="6" name="Text Placeholder 5"/>
          <p:cNvSpPr>
            <a:spLocks noGrp="1"/>
          </p:cNvSpPr>
          <p:nvPr>
            <p:ph type="body" idx="1"/>
          </p:nvPr>
        </p:nvSpPr>
        <p:spPr/>
        <p:txBody>
          <a:bodyPr>
            <a:normAutofit/>
          </a:bodyPr>
          <a:lstStyle/>
          <a:p>
            <a:r>
              <a:rPr lang="en-US" dirty="0"/>
              <a:t>The first round of Clean Energy Implementation Plan draft rules may post this week.</a:t>
            </a:r>
          </a:p>
          <a:p>
            <a:endParaRPr lang="en-US" dirty="0"/>
          </a:p>
          <a:p>
            <a:r>
              <a:rPr lang="en-US" dirty="0"/>
              <a:t>The second round of Integrated Resource Plan draft rules will post later this summer. </a:t>
            </a:r>
          </a:p>
        </p:txBody>
      </p:sp>
      <p:sp>
        <p:nvSpPr>
          <p:cNvPr id="4" name="Slide Number Placeholder 3"/>
          <p:cNvSpPr>
            <a:spLocks noGrp="1"/>
          </p:cNvSpPr>
          <p:nvPr>
            <p:ph type="sldNum" sz="quarter" idx="12"/>
          </p:nvPr>
        </p:nvSpPr>
        <p:spPr/>
        <p:txBody>
          <a:bodyPr/>
          <a:lstStyle/>
          <a:p>
            <a:fld id="{DDAE79DE-E2CD-4409-97EA-8D66D2239F8B}" type="slidenum">
              <a:rPr lang="en-US" smtClean="0"/>
              <a:t>3</a:t>
            </a:fld>
            <a:endParaRPr lang="en-US" dirty="0"/>
          </a:p>
        </p:txBody>
      </p:sp>
    </p:spTree>
    <p:extLst>
      <p:ext uri="{BB962C8B-B14F-4D97-AF65-F5344CB8AC3E}">
        <p14:creationId xmlns:p14="http://schemas.microsoft.com/office/powerpoint/2010/main" val="108450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D11F-81B6-472E-AC39-6D1CDC634902}"/>
              </a:ext>
            </a:extLst>
          </p:cNvPr>
          <p:cNvSpPr>
            <a:spLocks noGrp="1"/>
          </p:cNvSpPr>
          <p:nvPr>
            <p:ph type="title"/>
          </p:nvPr>
        </p:nvSpPr>
        <p:spPr/>
        <p:txBody>
          <a:bodyPr/>
          <a:lstStyle/>
          <a:p>
            <a:r>
              <a:rPr lang="en-US" dirty="0"/>
              <a:t>Webinar instructions</a:t>
            </a:r>
          </a:p>
        </p:txBody>
      </p:sp>
      <p:sp>
        <p:nvSpPr>
          <p:cNvPr id="3" name="Text Placeholder 2">
            <a:extLst>
              <a:ext uri="{FF2B5EF4-FFF2-40B4-BE49-F238E27FC236}">
                <a16:creationId xmlns:a16="http://schemas.microsoft.com/office/drawing/2014/main" id="{3ED17B16-5CE5-4DAA-BE14-F8DFC8112BE4}"/>
              </a:ext>
            </a:extLst>
          </p:cNvPr>
          <p:cNvSpPr>
            <a:spLocks noGrp="1"/>
          </p:cNvSpPr>
          <p:nvPr>
            <p:ph type="body" idx="1"/>
          </p:nvPr>
        </p:nvSpPr>
        <p:spPr/>
        <p:txBody>
          <a:bodyPr/>
          <a:lstStyle/>
          <a:p>
            <a:r>
              <a:rPr lang="en-US" dirty="0"/>
              <a:t>Meeting do’s		</a:t>
            </a:r>
          </a:p>
        </p:txBody>
      </p:sp>
      <p:sp>
        <p:nvSpPr>
          <p:cNvPr id="4" name="Content Placeholder 3">
            <a:extLst>
              <a:ext uri="{FF2B5EF4-FFF2-40B4-BE49-F238E27FC236}">
                <a16:creationId xmlns:a16="http://schemas.microsoft.com/office/drawing/2014/main" id="{ACF6506D-A719-4E33-B5E5-DA1AED3AE644}"/>
              </a:ext>
            </a:extLst>
          </p:cNvPr>
          <p:cNvSpPr>
            <a:spLocks noGrp="1"/>
          </p:cNvSpPr>
          <p:nvPr>
            <p:ph sz="half" idx="2"/>
          </p:nvPr>
        </p:nvSpPr>
        <p:spPr/>
        <p:txBody>
          <a:bodyPr>
            <a:normAutofit lnSpcReduction="10000"/>
          </a:bodyPr>
          <a:lstStyle/>
          <a:p>
            <a:pPr>
              <a:buFont typeface="Wingdings" panose="05000000000000000000" pitchFamily="2" charset="2"/>
              <a:buChar char="ü"/>
            </a:pPr>
            <a:r>
              <a:rPr lang="en-US" dirty="0"/>
              <a:t> Do try to participate using your computer. </a:t>
            </a:r>
          </a:p>
          <a:p>
            <a:pPr>
              <a:buFont typeface="Wingdings" panose="05000000000000000000" pitchFamily="2" charset="2"/>
              <a:buChar char="ü"/>
            </a:pPr>
            <a:r>
              <a:rPr lang="en-US" dirty="0"/>
              <a:t> Do mute your mics and turn off your video camera.</a:t>
            </a:r>
          </a:p>
          <a:p>
            <a:pPr>
              <a:buFont typeface="Wingdings" panose="05000000000000000000" pitchFamily="2" charset="2"/>
              <a:buChar char="ü"/>
            </a:pPr>
            <a:r>
              <a:rPr lang="en-US" dirty="0"/>
              <a:t> Do submit questions or “raise your hand” via Skype </a:t>
            </a:r>
            <a:r>
              <a:rPr lang="en-US" dirty="0" err="1"/>
              <a:t>chatbox</a:t>
            </a:r>
            <a:r>
              <a:rPr lang="en-US" dirty="0"/>
              <a:t>.</a:t>
            </a:r>
          </a:p>
          <a:p>
            <a:pPr>
              <a:buFont typeface="Wingdings" panose="05000000000000000000" pitchFamily="2" charset="2"/>
              <a:buChar char="ü"/>
            </a:pPr>
            <a:r>
              <a:rPr lang="en-US" dirty="0"/>
              <a:t> Do wait to be called on to speak.</a:t>
            </a:r>
          </a:p>
          <a:p>
            <a:pPr>
              <a:buFont typeface="Wingdings" panose="05000000000000000000" pitchFamily="2" charset="2"/>
              <a:buChar char="ü"/>
            </a:pPr>
            <a:r>
              <a:rPr lang="en-US" dirty="0"/>
              <a:t> Do respect the pause.</a:t>
            </a:r>
          </a:p>
          <a:p>
            <a:pPr>
              <a:buFont typeface="Wingdings" panose="05000000000000000000" pitchFamily="2" charset="2"/>
              <a:buChar char="ü"/>
            </a:pPr>
            <a:endParaRPr lang="en-US" dirty="0"/>
          </a:p>
        </p:txBody>
      </p:sp>
      <p:sp>
        <p:nvSpPr>
          <p:cNvPr id="5" name="Text Placeholder 4">
            <a:extLst>
              <a:ext uri="{FF2B5EF4-FFF2-40B4-BE49-F238E27FC236}">
                <a16:creationId xmlns:a16="http://schemas.microsoft.com/office/drawing/2014/main" id="{CD13BDB8-E479-47F1-AF3C-23D45984DF00}"/>
              </a:ext>
            </a:extLst>
          </p:cNvPr>
          <p:cNvSpPr>
            <a:spLocks noGrp="1"/>
          </p:cNvSpPr>
          <p:nvPr>
            <p:ph type="body" sz="quarter" idx="3"/>
          </p:nvPr>
        </p:nvSpPr>
        <p:spPr/>
        <p:txBody>
          <a:bodyPr/>
          <a:lstStyle/>
          <a:p>
            <a:r>
              <a:rPr lang="en-US" dirty="0"/>
              <a:t>Meeting </a:t>
            </a:r>
            <a:r>
              <a:rPr lang="en-US" dirty="0" err="1"/>
              <a:t>don’t’s</a:t>
            </a:r>
            <a:endParaRPr lang="en-US" dirty="0"/>
          </a:p>
        </p:txBody>
      </p:sp>
      <p:sp>
        <p:nvSpPr>
          <p:cNvPr id="6" name="Content Placeholder 5">
            <a:extLst>
              <a:ext uri="{FF2B5EF4-FFF2-40B4-BE49-F238E27FC236}">
                <a16:creationId xmlns:a16="http://schemas.microsoft.com/office/drawing/2014/main" id="{9226A8B6-9BC6-4600-B1C5-BE2B70AE8058}"/>
              </a:ext>
            </a:extLst>
          </p:cNvPr>
          <p:cNvSpPr>
            <a:spLocks noGrp="1"/>
          </p:cNvSpPr>
          <p:nvPr>
            <p:ph sz="quarter" idx="4"/>
          </p:nvPr>
        </p:nvSpPr>
        <p:spPr/>
        <p:txBody>
          <a:bodyPr>
            <a:normAutofit lnSpcReduction="10000"/>
          </a:bodyPr>
          <a:lstStyle/>
          <a:p>
            <a:r>
              <a:rPr lang="en-US" dirty="0"/>
              <a:t>Don’t hesitate to “raise your hand” or ask a question!</a:t>
            </a:r>
          </a:p>
          <a:p>
            <a:r>
              <a:rPr lang="en-US" dirty="0"/>
              <a:t>Don’t speak over the presenter or a speaker who is voicing a question or thought.</a:t>
            </a:r>
          </a:p>
          <a:p>
            <a:r>
              <a:rPr lang="en-US" dirty="0"/>
              <a:t>Don’t forget this is a public workshop. The presentation will be recorded as will the comments in the </a:t>
            </a:r>
            <a:r>
              <a:rPr lang="en-US" dirty="0" err="1"/>
              <a:t>chatbox</a:t>
            </a:r>
            <a:r>
              <a:rPr lang="en-US" dirty="0"/>
              <a:t>. </a:t>
            </a:r>
          </a:p>
        </p:txBody>
      </p:sp>
      <p:sp>
        <p:nvSpPr>
          <p:cNvPr id="7" name="Slide Number Placeholder 6">
            <a:extLst>
              <a:ext uri="{FF2B5EF4-FFF2-40B4-BE49-F238E27FC236}">
                <a16:creationId xmlns:a16="http://schemas.microsoft.com/office/drawing/2014/main" id="{968895ED-60A5-4AED-ABF6-B200FDE99CF2}"/>
              </a:ext>
            </a:extLst>
          </p:cNvPr>
          <p:cNvSpPr>
            <a:spLocks noGrp="1"/>
          </p:cNvSpPr>
          <p:nvPr>
            <p:ph type="sldNum" sz="quarter" idx="12"/>
          </p:nvPr>
        </p:nvSpPr>
        <p:spPr/>
        <p:txBody>
          <a:bodyPr/>
          <a:lstStyle/>
          <a:p>
            <a:fld id="{DDAE79DE-E2CD-4409-97EA-8D66D2239F8B}" type="slidenum">
              <a:rPr lang="en-US" smtClean="0"/>
              <a:t>4</a:t>
            </a:fld>
            <a:endParaRPr lang="en-US" dirty="0"/>
          </a:p>
        </p:txBody>
      </p:sp>
    </p:spTree>
    <p:extLst>
      <p:ext uri="{BB962C8B-B14F-4D97-AF65-F5344CB8AC3E}">
        <p14:creationId xmlns:p14="http://schemas.microsoft.com/office/powerpoint/2010/main" val="2691667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03D999-91CB-4725-B2CF-56E0526A671D}"/>
              </a:ext>
            </a:extLst>
          </p:cNvPr>
          <p:cNvSpPr>
            <a:spLocks noGrp="1"/>
          </p:cNvSpPr>
          <p:nvPr>
            <p:ph type="title"/>
          </p:nvPr>
        </p:nvSpPr>
        <p:spPr>
          <a:xfrm>
            <a:off x="839788" y="3294994"/>
            <a:ext cx="3932237" cy="800100"/>
          </a:xfrm>
        </p:spPr>
        <p:txBody>
          <a:bodyPr/>
          <a:lstStyle/>
          <a:p>
            <a:r>
              <a:rPr lang="en-US" dirty="0"/>
              <a:t>The Skype </a:t>
            </a:r>
            <a:r>
              <a:rPr lang="en-US" dirty="0" err="1"/>
              <a:t>chatbox</a:t>
            </a:r>
            <a:endParaRPr lang="en-US" dirty="0"/>
          </a:p>
        </p:txBody>
      </p:sp>
      <p:pic>
        <p:nvPicPr>
          <p:cNvPr id="11" name="Picture Placeholder 10">
            <a:extLst>
              <a:ext uri="{FF2B5EF4-FFF2-40B4-BE49-F238E27FC236}">
                <a16:creationId xmlns:a16="http://schemas.microsoft.com/office/drawing/2014/main" id="{9F77E73C-4BD0-43A2-9ED3-CE52A4B8D04A}"/>
              </a:ext>
            </a:extLst>
          </p:cNvPr>
          <p:cNvPicPr>
            <a:picLocks noGrp="1" noChangeAspect="1"/>
          </p:cNvPicPr>
          <p:nvPr>
            <p:ph type="pic" idx="1"/>
          </p:nvPr>
        </p:nvPicPr>
        <p:blipFill>
          <a:blip r:embed="rId2"/>
          <a:srcRect t="6268" b="6268"/>
          <a:stretch>
            <a:fillRect/>
          </a:stretch>
        </p:blipFill>
        <p:spPr>
          <a:xfrm>
            <a:off x="5972381" y="3903964"/>
            <a:ext cx="2091740" cy="1651657"/>
          </a:xfrm>
          <a:prstGeom prst="rect">
            <a:avLst/>
          </a:prstGeom>
        </p:spPr>
      </p:pic>
      <p:sp>
        <p:nvSpPr>
          <p:cNvPr id="10" name="Text Placeholder 9">
            <a:extLst>
              <a:ext uri="{FF2B5EF4-FFF2-40B4-BE49-F238E27FC236}">
                <a16:creationId xmlns:a16="http://schemas.microsoft.com/office/drawing/2014/main" id="{09C6ACAC-6A31-4915-82C1-AE9B22A210CA}"/>
              </a:ext>
            </a:extLst>
          </p:cNvPr>
          <p:cNvSpPr>
            <a:spLocks noGrp="1"/>
          </p:cNvSpPr>
          <p:nvPr>
            <p:ph type="body" sz="half" idx="2"/>
          </p:nvPr>
        </p:nvSpPr>
        <p:spPr>
          <a:xfrm>
            <a:off x="839788" y="4095094"/>
            <a:ext cx="3932237" cy="1773894"/>
          </a:xfrm>
        </p:spPr>
        <p:txBody>
          <a:bodyPr>
            <a:normAutofit lnSpcReduction="10000"/>
          </a:bodyPr>
          <a:lstStyle/>
          <a:p>
            <a:r>
              <a:rPr lang="en-US" sz="2000" dirty="0"/>
              <a:t>Look for this icon on your Skype window to open the meeting </a:t>
            </a:r>
            <a:r>
              <a:rPr lang="en-US" sz="2000" dirty="0" err="1"/>
              <a:t>chatbox</a:t>
            </a:r>
            <a:r>
              <a:rPr lang="en-US" sz="2000" dirty="0"/>
              <a:t>.</a:t>
            </a:r>
          </a:p>
          <a:p>
            <a:r>
              <a:rPr lang="en-US" sz="2000" dirty="0"/>
              <a:t>Type in your questions during the presentation or wait until after to “raise your hand.”</a:t>
            </a:r>
          </a:p>
          <a:p>
            <a:endParaRPr lang="en-US" sz="2000" dirty="0"/>
          </a:p>
        </p:txBody>
      </p:sp>
      <p:sp>
        <p:nvSpPr>
          <p:cNvPr id="7" name="Slide Number Placeholder 6">
            <a:extLst>
              <a:ext uri="{FF2B5EF4-FFF2-40B4-BE49-F238E27FC236}">
                <a16:creationId xmlns:a16="http://schemas.microsoft.com/office/drawing/2014/main" id="{14D14E38-4BF4-41CB-9BDB-1FC2EE301F22}"/>
              </a:ext>
            </a:extLst>
          </p:cNvPr>
          <p:cNvSpPr>
            <a:spLocks noGrp="1"/>
          </p:cNvSpPr>
          <p:nvPr>
            <p:ph type="sldNum" sz="quarter" idx="12"/>
          </p:nvPr>
        </p:nvSpPr>
        <p:spPr/>
        <p:txBody>
          <a:bodyPr/>
          <a:lstStyle/>
          <a:p>
            <a:fld id="{DDAE79DE-E2CD-4409-97EA-8D66D2239F8B}" type="slidenum">
              <a:rPr lang="en-US" smtClean="0"/>
              <a:t>5</a:t>
            </a:fld>
            <a:endParaRPr lang="en-US" dirty="0"/>
          </a:p>
        </p:txBody>
      </p:sp>
      <p:pic>
        <p:nvPicPr>
          <p:cNvPr id="1026" name="Picture 2" descr="discutions, messages, Chat icon">
            <a:extLst>
              <a:ext uri="{FF2B5EF4-FFF2-40B4-BE49-F238E27FC236}">
                <a16:creationId xmlns:a16="http://schemas.microsoft.com/office/drawing/2014/main" id="{779DAAE9-1ADB-41A0-993D-F9D1028DD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913" y="2179173"/>
            <a:ext cx="3376448" cy="33764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Placeholder 10">
            <a:extLst>
              <a:ext uri="{FF2B5EF4-FFF2-40B4-BE49-F238E27FC236}">
                <a16:creationId xmlns:a16="http://schemas.microsoft.com/office/drawing/2014/main" id="{EDE41E7C-6D94-47A6-A103-CE77E65D0213}"/>
              </a:ext>
            </a:extLst>
          </p:cNvPr>
          <p:cNvPicPr>
            <a:picLocks noChangeAspect="1"/>
          </p:cNvPicPr>
          <p:nvPr/>
        </p:nvPicPr>
        <p:blipFill>
          <a:blip r:embed="rId2"/>
          <a:srcRect t="6268" b="6268"/>
          <a:stretch>
            <a:fillRect/>
          </a:stretch>
        </p:blipFill>
        <p:spPr>
          <a:xfrm flipH="1">
            <a:off x="5972381" y="1801211"/>
            <a:ext cx="2061513" cy="1627789"/>
          </a:xfrm>
          <a:prstGeom prst="rect">
            <a:avLst/>
          </a:prstGeom>
        </p:spPr>
      </p:pic>
    </p:spTree>
    <p:extLst>
      <p:ext uri="{BB962C8B-B14F-4D97-AF65-F5344CB8AC3E}">
        <p14:creationId xmlns:p14="http://schemas.microsoft.com/office/powerpoint/2010/main" val="19784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7A4-B641-499E-8D94-EDEB368115E3}"/>
              </a:ext>
            </a:extLst>
          </p:cNvPr>
          <p:cNvSpPr>
            <a:spLocks noGrp="1"/>
          </p:cNvSpPr>
          <p:nvPr>
            <p:ph type="title"/>
          </p:nvPr>
        </p:nvSpPr>
        <p:spPr/>
        <p:txBody>
          <a:bodyPr/>
          <a:lstStyle/>
          <a:p>
            <a:r>
              <a:rPr lang="en-US" dirty="0"/>
              <a:t>Asking Questions or Answering Questions</a:t>
            </a:r>
          </a:p>
        </p:txBody>
      </p:sp>
      <p:sp>
        <p:nvSpPr>
          <p:cNvPr id="3" name="Text Placeholder 2">
            <a:extLst>
              <a:ext uri="{FF2B5EF4-FFF2-40B4-BE49-F238E27FC236}">
                <a16:creationId xmlns:a16="http://schemas.microsoft.com/office/drawing/2014/main" id="{9C021DC8-7FAE-4E75-8B07-39FEE55B9D44}"/>
              </a:ext>
            </a:extLst>
          </p:cNvPr>
          <p:cNvSpPr>
            <a:spLocks noGrp="1"/>
          </p:cNvSpPr>
          <p:nvPr>
            <p:ph type="body" idx="1"/>
          </p:nvPr>
        </p:nvSpPr>
        <p:spPr/>
        <p:txBody>
          <a:bodyPr/>
          <a:lstStyle/>
          <a:p>
            <a:r>
              <a:rPr lang="en-US" dirty="0"/>
              <a:t>“Raise your hand”</a:t>
            </a:r>
          </a:p>
        </p:txBody>
      </p:sp>
      <p:sp>
        <p:nvSpPr>
          <p:cNvPr id="4" name="Content Placeholder 3">
            <a:extLst>
              <a:ext uri="{FF2B5EF4-FFF2-40B4-BE49-F238E27FC236}">
                <a16:creationId xmlns:a16="http://schemas.microsoft.com/office/drawing/2014/main" id="{A5200A7E-9DAF-4AB7-8C3D-7DF63F747D65}"/>
              </a:ext>
            </a:extLst>
          </p:cNvPr>
          <p:cNvSpPr>
            <a:spLocks noGrp="1"/>
          </p:cNvSpPr>
          <p:nvPr>
            <p:ph sz="half" idx="2"/>
          </p:nvPr>
        </p:nvSpPr>
        <p:spPr/>
        <p:txBody>
          <a:bodyPr/>
          <a:lstStyle/>
          <a:p>
            <a:r>
              <a:rPr lang="en-US" dirty="0"/>
              <a:t>Type your name and who you’re representing in the </a:t>
            </a:r>
            <a:r>
              <a:rPr lang="en-US" dirty="0" err="1"/>
              <a:t>chatbox</a:t>
            </a:r>
            <a:r>
              <a:rPr lang="en-US" dirty="0"/>
              <a:t> to raise your hand to speak. We will take names in order. You can unmute yourself to speak when your name is called. Please be mindful of time and respectful of other workshop participants while making your remarks.</a:t>
            </a:r>
          </a:p>
        </p:txBody>
      </p:sp>
      <p:sp>
        <p:nvSpPr>
          <p:cNvPr id="5" name="Text Placeholder 4">
            <a:extLst>
              <a:ext uri="{FF2B5EF4-FFF2-40B4-BE49-F238E27FC236}">
                <a16:creationId xmlns:a16="http://schemas.microsoft.com/office/drawing/2014/main" id="{2A3C100B-C7C4-44AC-9750-A7784E352292}"/>
              </a:ext>
            </a:extLst>
          </p:cNvPr>
          <p:cNvSpPr>
            <a:spLocks noGrp="1"/>
          </p:cNvSpPr>
          <p:nvPr>
            <p:ph type="body" sz="quarter" idx="3"/>
          </p:nvPr>
        </p:nvSpPr>
        <p:spPr/>
        <p:txBody>
          <a:bodyPr/>
          <a:lstStyle/>
          <a:p>
            <a:r>
              <a:rPr lang="en-US" dirty="0"/>
              <a:t>Type in a question or comment	</a:t>
            </a:r>
          </a:p>
        </p:txBody>
      </p:sp>
      <p:sp>
        <p:nvSpPr>
          <p:cNvPr id="6" name="Content Placeholder 5">
            <a:extLst>
              <a:ext uri="{FF2B5EF4-FFF2-40B4-BE49-F238E27FC236}">
                <a16:creationId xmlns:a16="http://schemas.microsoft.com/office/drawing/2014/main" id="{8DD306CF-6DFE-4DFF-9AA8-CB99E58136E1}"/>
              </a:ext>
            </a:extLst>
          </p:cNvPr>
          <p:cNvSpPr>
            <a:spLocks noGrp="1"/>
          </p:cNvSpPr>
          <p:nvPr>
            <p:ph sz="quarter" idx="4"/>
          </p:nvPr>
        </p:nvSpPr>
        <p:spPr/>
        <p:txBody>
          <a:bodyPr/>
          <a:lstStyle/>
          <a:p>
            <a:r>
              <a:rPr lang="en-US" dirty="0"/>
              <a:t>If you would like to ask a question during the Q&amp;A portion of the presentation or would like to make a comment without speaking, please type your question/comment + name and organization into the </a:t>
            </a:r>
            <a:r>
              <a:rPr lang="en-US" dirty="0" err="1"/>
              <a:t>chatbox</a:t>
            </a:r>
            <a:r>
              <a:rPr lang="en-US" dirty="0"/>
              <a:t>. These will be saved and posted to the docket.</a:t>
            </a:r>
          </a:p>
        </p:txBody>
      </p:sp>
      <p:sp>
        <p:nvSpPr>
          <p:cNvPr id="7" name="Slide Number Placeholder 6">
            <a:extLst>
              <a:ext uri="{FF2B5EF4-FFF2-40B4-BE49-F238E27FC236}">
                <a16:creationId xmlns:a16="http://schemas.microsoft.com/office/drawing/2014/main" id="{79444CFB-DEC7-461E-A7A9-120A27ED3C8A}"/>
              </a:ext>
            </a:extLst>
          </p:cNvPr>
          <p:cNvSpPr>
            <a:spLocks noGrp="1"/>
          </p:cNvSpPr>
          <p:nvPr>
            <p:ph type="sldNum" sz="quarter" idx="12"/>
          </p:nvPr>
        </p:nvSpPr>
        <p:spPr/>
        <p:txBody>
          <a:bodyPr/>
          <a:lstStyle/>
          <a:p>
            <a:fld id="{DDAE79DE-E2CD-4409-97EA-8D66D2239F8B}" type="slidenum">
              <a:rPr lang="en-US" smtClean="0"/>
              <a:t>6</a:t>
            </a:fld>
            <a:endParaRPr lang="en-US" dirty="0"/>
          </a:p>
        </p:txBody>
      </p:sp>
    </p:spTree>
    <p:extLst>
      <p:ext uri="{BB962C8B-B14F-4D97-AF65-F5344CB8AC3E}">
        <p14:creationId xmlns:p14="http://schemas.microsoft.com/office/powerpoint/2010/main" val="1181203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Today’s Agenda</a:t>
            </a:r>
          </a:p>
        </p:txBody>
      </p:sp>
      <p:sp>
        <p:nvSpPr>
          <p:cNvPr id="6" name="Content Placeholder 5"/>
          <p:cNvSpPr>
            <a:spLocks noGrp="1"/>
          </p:cNvSpPr>
          <p:nvPr>
            <p:ph idx="1"/>
          </p:nvPr>
        </p:nvSpPr>
        <p:spPr/>
        <p:txBody>
          <a:bodyPr>
            <a:normAutofit fontScale="70000" lnSpcReduction="20000"/>
          </a:bodyPr>
          <a:lstStyle/>
          <a:p>
            <a:pPr marL="0" indent="0">
              <a:buNone/>
            </a:pPr>
            <a:r>
              <a:rPr lang="en-US" dirty="0"/>
              <a:t>9–9:20 a.m.	Welcome and introduction </a:t>
            </a:r>
          </a:p>
          <a:p>
            <a:pPr marL="0" indent="0">
              <a:buNone/>
            </a:pPr>
            <a:endParaRPr lang="en-US" dirty="0"/>
          </a:p>
          <a:p>
            <a:pPr marL="0" indent="0">
              <a:buNone/>
            </a:pPr>
            <a:r>
              <a:rPr lang="en-US" b="1" dirty="0"/>
              <a:t>9:20–10:00	“Best Practices for Stakeholder Engagement: How do you make it meaningful 			and effective?” Dr. Marty Rozelle</a:t>
            </a:r>
          </a:p>
          <a:p>
            <a:pPr marL="0" indent="0">
              <a:buNone/>
            </a:pPr>
            <a:endParaRPr lang="en-US" dirty="0"/>
          </a:p>
          <a:p>
            <a:pPr marL="0" indent="0">
              <a:buNone/>
            </a:pPr>
            <a:r>
              <a:rPr lang="en-US" dirty="0"/>
              <a:t>10–10:15 	Q&amp;A</a:t>
            </a:r>
          </a:p>
          <a:p>
            <a:pPr marL="0" indent="0">
              <a:buNone/>
            </a:pPr>
            <a:endParaRPr lang="en-US" dirty="0"/>
          </a:p>
          <a:p>
            <a:pPr marL="0" indent="0">
              <a:buNone/>
            </a:pPr>
            <a:r>
              <a:rPr lang="en-US" dirty="0"/>
              <a:t>10:15–10:30 	Break</a:t>
            </a:r>
          </a:p>
          <a:p>
            <a:pPr marL="0" indent="0">
              <a:buNone/>
            </a:pPr>
            <a:endParaRPr lang="en-US" dirty="0"/>
          </a:p>
          <a:p>
            <a:pPr marL="0" indent="0">
              <a:buNone/>
            </a:pPr>
            <a:r>
              <a:rPr lang="en-US" dirty="0"/>
              <a:t>10:30–11:00 	“Public Participation Examples in two IRPs,” Dr. Marty Rozelle; additional Q&amp;A</a:t>
            </a:r>
          </a:p>
          <a:p>
            <a:pPr marL="0" indent="0">
              <a:buNone/>
            </a:pPr>
            <a:endParaRPr lang="en-US" dirty="0"/>
          </a:p>
          <a:p>
            <a:pPr marL="0" indent="0">
              <a:buNone/>
            </a:pPr>
            <a:r>
              <a:rPr lang="en-US" dirty="0"/>
              <a:t>11–11:50 a.m. 	Facilitated discussion on public participation, equity, and engagement</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DAE79DE-E2CD-4409-97EA-8D66D2239F8B}" type="slidenum">
              <a:rPr lang="en-US" smtClean="0"/>
              <a:t>7</a:t>
            </a:fld>
            <a:endParaRPr lang="en-US" dirty="0"/>
          </a:p>
        </p:txBody>
      </p:sp>
    </p:spTree>
    <p:extLst>
      <p:ext uri="{BB962C8B-B14F-4D97-AF65-F5344CB8AC3E}">
        <p14:creationId xmlns:p14="http://schemas.microsoft.com/office/powerpoint/2010/main" val="324217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C51FD-143D-490B-9D0C-74148E97A56E}"/>
              </a:ext>
            </a:extLst>
          </p:cNvPr>
          <p:cNvSpPr>
            <a:spLocks noGrp="1"/>
          </p:cNvSpPr>
          <p:nvPr>
            <p:ph type="title"/>
          </p:nvPr>
        </p:nvSpPr>
        <p:spPr>
          <a:xfrm>
            <a:off x="5080712" y="1529255"/>
            <a:ext cx="6274676" cy="867103"/>
          </a:xfrm>
        </p:spPr>
        <p:txBody>
          <a:bodyPr>
            <a:normAutofit fontScale="90000"/>
          </a:bodyPr>
          <a:lstStyle/>
          <a:p>
            <a:r>
              <a:rPr lang="en-US" sz="3900" dirty="0"/>
              <a:t>Best Practices for </a:t>
            </a:r>
            <a:br>
              <a:rPr lang="en-US" sz="3900" dirty="0"/>
            </a:br>
            <a:r>
              <a:rPr lang="en-US" sz="3900" dirty="0"/>
              <a:t>Stakeholder Engagement</a:t>
            </a:r>
            <a:br>
              <a:rPr lang="en-US" dirty="0"/>
            </a:br>
            <a:r>
              <a:rPr lang="en-US" sz="2700" i="1" dirty="0"/>
              <a:t>How do you make it meaningful and effective? </a:t>
            </a:r>
          </a:p>
        </p:txBody>
      </p:sp>
      <p:pic>
        <p:nvPicPr>
          <p:cNvPr id="7" name="Picture Placeholder 6">
            <a:extLst>
              <a:ext uri="{FF2B5EF4-FFF2-40B4-BE49-F238E27FC236}">
                <a16:creationId xmlns:a16="http://schemas.microsoft.com/office/drawing/2014/main" id="{853AE791-92BA-456D-8D1B-23EB97E0A4DA}"/>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0" y="5542"/>
            <a:ext cx="4569229" cy="6852458"/>
          </a:xfrm>
          <a:prstGeom prst="rect">
            <a:avLst/>
          </a:prstGeom>
        </p:spPr>
      </p:pic>
      <p:sp>
        <p:nvSpPr>
          <p:cNvPr id="4" name="Text Placeholder 3">
            <a:extLst>
              <a:ext uri="{FF2B5EF4-FFF2-40B4-BE49-F238E27FC236}">
                <a16:creationId xmlns:a16="http://schemas.microsoft.com/office/drawing/2014/main" id="{2C3A54FB-5058-4FC6-884E-C9E52914F410}"/>
              </a:ext>
            </a:extLst>
          </p:cNvPr>
          <p:cNvSpPr>
            <a:spLocks noGrp="1"/>
          </p:cNvSpPr>
          <p:nvPr>
            <p:ph type="body" sz="half" idx="2"/>
          </p:nvPr>
        </p:nvSpPr>
        <p:spPr>
          <a:xfrm>
            <a:off x="5080712" y="2617076"/>
            <a:ext cx="6274676" cy="3783724"/>
          </a:xfrm>
        </p:spPr>
        <p:txBody>
          <a:bodyPr>
            <a:noAutofit/>
          </a:bodyPr>
          <a:lstStyle/>
          <a:p>
            <a:r>
              <a:rPr lang="en-US" sz="1800" b="1" dirty="0"/>
              <a:t>Dr. Marty Rozelle, </a:t>
            </a:r>
            <a:r>
              <a:rPr lang="en-US" sz="1800" dirty="0"/>
              <a:t>a recognized leader in public participation, has designed strategies to integrate public perceptions and concerns into sustainable decisions by developing ways to engage citizens and stakeholders in complex planning and development projects that affect their jurisdictions and their lives. Over the past 40 years, she has designed and facilitated collaborative planning processes, alternatives development methods, trade-off analyses, consensus-building workshops, and decision-support techniques that have supported successful completion of more than 500 projects.  She is one of the founders and a past President of the International Association for Public Participation (IAP2).  She is also an original designer of the IAP2 Spectrum and Foundations Course in Public Participation. She has trained hundreds of students throughout the world. </a:t>
            </a:r>
            <a:r>
              <a:rPr lang="en-US" sz="1800" u="sng" dirty="0">
                <a:hlinkClick r:id="rId3"/>
              </a:rPr>
              <a:t>www.rozellegroup.com</a:t>
            </a:r>
            <a:endParaRPr lang="en-US" sz="1800" dirty="0"/>
          </a:p>
          <a:p>
            <a:endParaRPr lang="en-US" sz="1800" dirty="0"/>
          </a:p>
        </p:txBody>
      </p:sp>
      <p:sp>
        <p:nvSpPr>
          <p:cNvPr id="5" name="Slide Number Placeholder 4">
            <a:extLst>
              <a:ext uri="{FF2B5EF4-FFF2-40B4-BE49-F238E27FC236}">
                <a16:creationId xmlns:a16="http://schemas.microsoft.com/office/drawing/2014/main" id="{2950187B-D19F-4594-9E87-7B486C42248B}"/>
              </a:ext>
            </a:extLst>
          </p:cNvPr>
          <p:cNvSpPr>
            <a:spLocks noGrp="1"/>
          </p:cNvSpPr>
          <p:nvPr>
            <p:ph type="sldNum" sz="quarter" idx="12"/>
          </p:nvPr>
        </p:nvSpPr>
        <p:spPr/>
        <p:txBody>
          <a:bodyPr/>
          <a:lstStyle/>
          <a:p>
            <a:fld id="{DDAE79DE-E2CD-4409-97EA-8D66D2239F8B}" type="slidenum">
              <a:rPr lang="en-US" smtClean="0"/>
              <a:t>8</a:t>
            </a:fld>
            <a:endParaRPr lang="en-US" dirty="0"/>
          </a:p>
        </p:txBody>
      </p:sp>
    </p:spTree>
    <p:extLst>
      <p:ext uri="{BB962C8B-B14F-4D97-AF65-F5344CB8AC3E}">
        <p14:creationId xmlns:p14="http://schemas.microsoft.com/office/powerpoint/2010/main" val="107668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0F0-42C9-4430-A2BD-6FD1F32718AF}"/>
              </a:ext>
            </a:extLst>
          </p:cNvPr>
          <p:cNvSpPr>
            <a:spLocks noGrp="1"/>
          </p:cNvSpPr>
          <p:nvPr>
            <p:ph type="title"/>
          </p:nvPr>
        </p:nvSpPr>
        <p:spPr/>
        <p:txBody>
          <a:bodyPr/>
          <a:lstStyle/>
          <a:p>
            <a:r>
              <a:rPr lang="en-US" dirty="0"/>
              <a:t>Public Participation in IRP &amp; CEIP</a:t>
            </a:r>
          </a:p>
        </p:txBody>
      </p:sp>
      <p:sp>
        <p:nvSpPr>
          <p:cNvPr id="3" name="Text Placeholder 2">
            <a:extLst>
              <a:ext uri="{FF2B5EF4-FFF2-40B4-BE49-F238E27FC236}">
                <a16:creationId xmlns:a16="http://schemas.microsoft.com/office/drawing/2014/main" id="{0BB90983-8B0B-4702-B0D6-C883DAC084D4}"/>
              </a:ext>
            </a:extLst>
          </p:cNvPr>
          <p:cNvSpPr>
            <a:spLocks noGrp="1"/>
          </p:cNvSpPr>
          <p:nvPr>
            <p:ph type="body" idx="1"/>
          </p:nvPr>
        </p:nvSpPr>
        <p:spPr/>
        <p:txBody>
          <a:bodyPr/>
          <a:lstStyle/>
          <a:p>
            <a:r>
              <a:rPr lang="en-US" dirty="0"/>
              <a:t>How should public participation flow through the </a:t>
            </a:r>
            <a:r>
              <a:rPr lang="en-US" b="1" dirty="0"/>
              <a:t>Integrated Resource Plan </a:t>
            </a:r>
            <a:r>
              <a:rPr lang="en-US" dirty="0"/>
              <a:t>(20-year planning document) and the </a:t>
            </a:r>
            <a:r>
              <a:rPr lang="en-US" b="1" dirty="0"/>
              <a:t>Clean Energy Implementation Plan </a:t>
            </a:r>
            <a:r>
              <a:rPr lang="en-US" dirty="0"/>
              <a:t>(4-year plan focused on specific CETA-compliance actions)?</a:t>
            </a:r>
          </a:p>
        </p:txBody>
      </p:sp>
      <p:sp>
        <p:nvSpPr>
          <p:cNvPr id="4" name="Slide Number Placeholder 3">
            <a:extLst>
              <a:ext uri="{FF2B5EF4-FFF2-40B4-BE49-F238E27FC236}">
                <a16:creationId xmlns:a16="http://schemas.microsoft.com/office/drawing/2014/main" id="{603DFF25-1DBC-4952-BCF5-58E247A78174}"/>
              </a:ext>
            </a:extLst>
          </p:cNvPr>
          <p:cNvSpPr>
            <a:spLocks noGrp="1"/>
          </p:cNvSpPr>
          <p:nvPr>
            <p:ph type="sldNum" sz="quarter" idx="12"/>
          </p:nvPr>
        </p:nvSpPr>
        <p:spPr/>
        <p:txBody>
          <a:bodyPr/>
          <a:lstStyle/>
          <a:p>
            <a:fld id="{DDAE79DE-E2CD-4409-97EA-8D66D2239F8B}" type="slidenum">
              <a:rPr lang="en-US" smtClean="0"/>
              <a:t>9</a:t>
            </a:fld>
            <a:endParaRPr lang="en-US" dirty="0"/>
          </a:p>
        </p:txBody>
      </p:sp>
    </p:spTree>
    <p:extLst>
      <p:ext uri="{BB962C8B-B14F-4D97-AF65-F5344CB8AC3E}">
        <p14:creationId xmlns:p14="http://schemas.microsoft.com/office/powerpoint/2010/main" val="3021687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50F834E2CAD86641B6882DE4A2A48913" ma:contentTypeVersion="56" ma:contentTypeDescription="" ma:contentTypeScope="" ma:versionID="b730447a955cbf8eeb970afb25e4a716">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af2abde1a0b6371d480e25bd0fb5d73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Rulemaking</CaseType>
    <IndustryCode xmlns="dc463f71-b30c-4ab2-9473-d307f9d35888">140</IndustryCode>
    <CaseStatus xmlns="dc463f71-b30c-4ab2-9473-d307f9d35888">Closed</CaseStatus>
    <OpenedDate xmlns="dc463f71-b30c-4ab2-9473-d307f9d35888">2019-12-16T08:00:00+00:00</OpenedDate>
    <SignificantOrder xmlns="dc463f71-b30c-4ab2-9473-d307f9d35888">false</SignificantOrder>
    <Date1 xmlns="dc463f71-b30c-4ab2-9473-d307f9d35888">2020-05-05T07:00:00+00:00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 xsi:nil="true"/>
    <DocketNumber xmlns="dc463f71-b30c-4ab2-9473-d307f9d35888">191023</DocketNumber>
    <DelegatedOrder xmlns="dc463f71-b30c-4ab2-9473-d307f9d35888">false</DelegatedOrder>
  </documentManagement>
</p:properties>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2B4F4A6C-8580-49AE-83DD-7BDE9D0594EC}"/>
</file>

<file path=customXml/itemProps2.xml><?xml version="1.0" encoding="utf-8"?>
<ds:datastoreItem xmlns:ds="http://schemas.openxmlformats.org/officeDocument/2006/customXml" ds:itemID="{7F8F7298-1B2B-4C3C-97C7-EB004EC4B82F}">
  <ds:schemaRefs>
    <ds:schemaRef ds:uri="http://schemas.microsoft.com/sharepoint/v3/contenttype/forms"/>
  </ds:schemaRefs>
</ds:datastoreItem>
</file>

<file path=customXml/itemProps3.xml><?xml version="1.0" encoding="utf-8"?>
<ds:datastoreItem xmlns:ds="http://schemas.openxmlformats.org/officeDocument/2006/customXml" ds:itemID="{BE42038F-05B4-4CAB-B789-481994CDD08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4.xml><?xml version="1.0" encoding="utf-8"?>
<ds:datastoreItem xmlns:ds="http://schemas.openxmlformats.org/officeDocument/2006/customXml" ds:itemID="{1E1D51D6-D9FA-4BC1-BC5D-2588298AED3A}"/>
</file>

<file path=docProps/app.xml><?xml version="1.0" encoding="utf-8"?>
<Properties xmlns="http://schemas.openxmlformats.org/officeDocument/2006/extended-properties" xmlns:vt="http://schemas.openxmlformats.org/officeDocument/2006/docPropsVTypes">
  <Template>ppt2D6D.tmp</Template>
  <TotalTime>896</TotalTime>
  <Words>1166</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Tw Cen MT</vt:lpstr>
      <vt:lpstr>Wingdings</vt:lpstr>
      <vt:lpstr>Office Theme</vt:lpstr>
      <vt:lpstr>Public Participation in Utility Planning</vt:lpstr>
      <vt:lpstr>Today’s Agenda</vt:lpstr>
      <vt:lpstr>Rulemaking updates</vt:lpstr>
      <vt:lpstr>Webinar instructions</vt:lpstr>
      <vt:lpstr>The Skype chatbox</vt:lpstr>
      <vt:lpstr>Asking Questions or Answering Questions</vt:lpstr>
      <vt:lpstr>Today’s Agenda</vt:lpstr>
      <vt:lpstr>Best Practices for  Stakeholder Engagement How do you make it meaningful and effective? </vt:lpstr>
      <vt:lpstr>Public Participation in IRP &amp; CEIP</vt:lpstr>
      <vt:lpstr>Equity in Clean Energy Transformation Act</vt:lpstr>
      <vt:lpstr>Q1</vt:lpstr>
      <vt:lpstr>Q2</vt:lpstr>
      <vt:lpstr>Public Participation and Advisory Groups</vt:lpstr>
      <vt:lpstr>Q3</vt:lpstr>
      <vt:lpstr>Q4</vt:lpstr>
      <vt:lpstr>Q5</vt:lpstr>
      <vt:lpstr>Next Steps </vt:lpstr>
    </vt:vector>
  </TitlesOfParts>
  <Company>Washington Utilities and Transportation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 Kate (UTC)</dc:creator>
  <cp:lastModifiedBy>Griffith, Kate (UTC)</cp:lastModifiedBy>
  <cp:revision>69</cp:revision>
  <dcterms:created xsi:type="dcterms:W3CDTF">2018-07-09T23:11:30Z</dcterms:created>
  <dcterms:modified xsi:type="dcterms:W3CDTF">2020-05-05T16:24:43Z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0x0101006E56B4D1795A2E4DB2F0B01679ED314A0050F834E2CAD86641B6882DE4A2A48913</vt:lpwstr>
  </property>
  <property fmtid="{D5CDD505-2E9C-101B-9397-08002B2CF9AE}" pid="3" name="_docset_NoMedatataSyncRequired">
    <vt:lpwstr>False</vt:lpwstr>
  </property>
  <property fmtid="{D5CDD505-2E9C-101B-9397-08002B2CF9AE}" pid="4" name="IsEFSEC">
    <vt:bool>false</vt:bool>
  </property>
</Properties>
</file>