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8" autoAdjust="0"/>
    <p:restoredTop sz="94660"/>
  </p:normalViewPr>
  <p:slideViewPr>
    <p:cSldViewPr snapToGrid="0">
      <p:cViewPr varScale="1">
        <p:scale>
          <a:sx n="84" d="100"/>
          <a:sy n="84" d="100"/>
        </p:scale>
        <p:origin x="36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82492-3A39-4024-8C95-2C0CF3D3C9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9CF03C-BA91-49A4-AC57-8C45673AFD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14173-D658-4F93-82FF-1B8587E3D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691C-22D1-4F93-A3CA-79F15684567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E68C7E-9F66-496F-BCEA-EA8171D32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E4CAC-D8A4-4167-97A1-D84659C10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B05C-0F60-43EA-B20F-7C223ACB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67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07CCD-CB2F-4CF3-8E88-04FEF04B9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B9326-1A7F-4F33-8D53-58784C0ED8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313015-AD0C-403D-81CF-DADF35481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691C-22D1-4F93-A3CA-79F15684567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97FAD-AF91-4832-A001-82754D166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7805E0-CC9B-469D-8B4E-0D987A1A4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B05C-0F60-43EA-B20F-7C223ACB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223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022EC-06A0-48D6-8C0E-5C3F049A78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7C97A5-1BB5-4C37-A8E9-8D0137A49D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873BA-5A9C-49FF-8714-654AF6D02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691C-22D1-4F93-A3CA-79F15684567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C98CF-EF29-4BF8-8127-D3BCDA35C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E6BF4-02E9-4A7F-ADF2-20E26FF6A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B05C-0F60-43EA-B20F-7C223ACB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16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BF5BD-6689-4E80-94F1-E5FE61610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F4940-07CF-465C-A209-870998905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2C23E-8564-4966-9CAF-482C8C660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691C-22D1-4F93-A3CA-79F15684567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EE4E1-D493-4059-9242-96053FAAB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86687-2ADB-4BE9-A76A-8B2BB9100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B05C-0F60-43EA-B20F-7C223ACB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017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BF1DF-3776-4A6F-B056-675044623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D8541F-1019-41B1-98E5-AC56D10DD2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4D5D93-0BDA-46F5-A65F-574C8CE57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691C-22D1-4F93-A3CA-79F15684567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6413DC-CB47-4A5B-9B81-43BE61506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127C9-814B-4230-ACDC-B00056949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B05C-0F60-43EA-B20F-7C223ACB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38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841ED-AAF7-4A91-90E6-EBCF1E01D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99EBB-B9A6-4D99-BA84-2C59B0F5E6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388BC2-10E5-44F0-BC6B-6625E01066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120FC5-74C9-4ECF-B17B-4C717B353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691C-22D1-4F93-A3CA-79F15684567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694C49-BEA9-4D68-B74F-7F66A9304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C37E22-3228-44A3-8AB6-A0E9E08E0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B05C-0F60-43EA-B20F-7C223ACB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802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79571-C143-41A8-9455-CD3AF6B00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D9CC8F-B3ED-4B0A-B9B6-D1C07B422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7E7E0A-A0D8-4EAB-A10E-ACD4C2D524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6DE3D5-FEAE-48FD-BF92-BDB90A3B1B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F53FD4-E0B7-421E-84CD-9115BEAB98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96C9B0-C4A6-4F5C-AC3D-EE898C492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691C-22D1-4F93-A3CA-79F15684567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0574D8-E344-4432-8A9C-2EC47B184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296FFE-3B92-4B4B-9815-5806259B3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B05C-0F60-43EA-B20F-7C223ACB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374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F7095-2531-4D63-9ED6-B80B6F34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24E379-0B7D-4317-82DF-0EFC5AAF2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691C-22D1-4F93-A3CA-79F15684567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17BB8D-5DDE-466A-A317-6CD29E44C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6DA4E5-ECC9-4E4D-8EDC-187D8CAB5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B05C-0F60-43EA-B20F-7C223ACB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074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81A6A7-4A2A-4403-B5DC-92F686922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691C-22D1-4F93-A3CA-79F15684567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48D7D2-D79E-41F4-9DB3-3CD907D68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4FE319-5EEC-48D6-B3DA-8F4FD9DA5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B05C-0F60-43EA-B20F-7C223ACB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93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64BDA-66E2-4C21-82CF-D532D8F9E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A7EE7-4521-4444-87AE-DCB124AC5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88EEEB-08E8-495D-9166-576CA5B099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0B3FB6-FAE8-4683-9A34-439D481C8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691C-22D1-4F93-A3CA-79F15684567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CE0C6-DA00-40E3-B019-A6F68E8BA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A357B1-0F8D-425B-8163-C8E398C71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B05C-0F60-43EA-B20F-7C223ACB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626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BEFF7-1EA5-4E2C-AD65-0BE8193E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6538C5-6136-4315-89B9-43B7BD365A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E7A387-96BB-4A40-B28F-1EEE9AE865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6FC2E-7B36-425B-B4F6-CB4AF738A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691C-22D1-4F93-A3CA-79F15684567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3566EB-799C-4EDB-AF16-C192A9492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CB8072-FB45-404B-A4FD-94EEC7858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B05C-0F60-43EA-B20F-7C223ACB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980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A04B30-F80A-4A8F-8FF0-F154C2BBC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67417A-2A5D-47FD-A139-51DE9F3AF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4A17E-B0E6-45E9-98FE-D6FB9C3E4F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C691C-22D1-4F93-A3CA-79F15684567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2A3F6-F83F-4C75-9075-D0A3C63722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3E69E-B81B-4DE3-9FFD-73077DB5F2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DB05C-0F60-43EA-B20F-7C223ACBA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817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EAC11E6-7F19-41EC-B3DD-6CD9DCDE9D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097"/>
            <a:ext cx="12192000" cy="6305805"/>
          </a:xfrm>
          <a:prstGeom prst="rect">
            <a:avLst/>
          </a:prstGeom>
        </p:spPr>
      </p:pic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51025D75-8CF7-44B3-B58F-308AEF6DC4A4}"/>
              </a:ext>
            </a:extLst>
          </p:cNvPr>
          <p:cNvCxnSpPr>
            <a:cxnSpLocks/>
          </p:cNvCxnSpPr>
          <p:nvPr/>
        </p:nvCxnSpPr>
        <p:spPr>
          <a:xfrm>
            <a:off x="10011747" y="1273629"/>
            <a:ext cx="1856792" cy="1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E7A85BE-1940-4FBA-8655-EBDF0FD767F7}"/>
              </a:ext>
            </a:extLst>
          </p:cNvPr>
          <p:cNvCxnSpPr>
            <a:cxnSpLocks/>
          </p:cNvCxnSpPr>
          <p:nvPr/>
        </p:nvCxnSpPr>
        <p:spPr>
          <a:xfrm>
            <a:off x="10082885" y="4068445"/>
            <a:ext cx="1850968" cy="470902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2F29144-E376-4433-A05E-E985F0983AA8}"/>
              </a:ext>
            </a:extLst>
          </p:cNvPr>
          <p:cNvCxnSpPr>
            <a:cxnSpLocks/>
          </p:cNvCxnSpPr>
          <p:nvPr/>
        </p:nvCxnSpPr>
        <p:spPr>
          <a:xfrm>
            <a:off x="4617555" y="1233871"/>
            <a:ext cx="5394192" cy="0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AC6BCC53-E8DD-438B-97A9-E341132C09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749" y="729656"/>
            <a:ext cx="256511" cy="2674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E0800C-0483-409B-A38E-8812C2FF2D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0511" y="729656"/>
            <a:ext cx="256511" cy="26746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DDF879E-0001-42E7-91D7-31BB5D4CC6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0687" y="947975"/>
            <a:ext cx="256511" cy="26746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857B822-6DE1-42F3-AB2B-0B5BCA57A6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8570" y="966411"/>
            <a:ext cx="256511" cy="26746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758F592-5125-4B7C-89CC-D195418D0C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5257" y="959817"/>
            <a:ext cx="256511" cy="26746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DF93563-4237-4CD2-B3FF-98C67DB60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1944" y="966411"/>
            <a:ext cx="256511" cy="26746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C81C047-A50D-4ED1-9904-89FDA6E61D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0112" y="1041046"/>
            <a:ext cx="256511" cy="26746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FD70138-16E3-4F10-A75E-20A875CAD0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4069" y="1048548"/>
            <a:ext cx="256511" cy="26746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F28AACC-959C-4E39-AC43-5F33B7109C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4251" y="1087084"/>
            <a:ext cx="256511" cy="26746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22D17E6-3D14-46CA-8BCD-723C922668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6040" y="1093547"/>
            <a:ext cx="256511" cy="26746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C9C9FDD-70F5-4DC8-880C-E26DB2F200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4496" y="1059306"/>
            <a:ext cx="256511" cy="26746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69544ED-A55A-41CD-9D5A-4AC81B3915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9490" y="1076326"/>
            <a:ext cx="256511" cy="26746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4FD6361-39C0-4AC7-BC0B-9500395931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6706" y="1095468"/>
            <a:ext cx="256511" cy="26746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01D8F5D-5DF7-4631-887A-944F097BBA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6667" y="1117797"/>
            <a:ext cx="256511" cy="26746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F41E82B-089B-4A68-B65C-B542F9A816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00031" y="1116270"/>
            <a:ext cx="256511" cy="26746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56E34B1-447E-498D-B1C2-98F3F50E3E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68220" y="1111721"/>
            <a:ext cx="256511" cy="26746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50C8AFFA-D77D-4DE4-8B63-443155D0EA4F}"/>
              </a:ext>
            </a:extLst>
          </p:cNvPr>
          <p:cNvSpPr txBox="1"/>
          <p:nvPr/>
        </p:nvSpPr>
        <p:spPr>
          <a:xfrm>
            <a:off x="11318303" y="802395"/>
            <a:ext cx="37702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615D1E2-99D9-471C-8B19-747256650F03}"/>
              </a:ext>
            </a:extLst>
          </p:cNvPr>
          <p:cNvSpPr txBox="1"/>
          <p:nvPr/>
        </p:nvSpPr>
        <p:spPr>
          <a:xfrm>
            <a:off x="10416409" y="827911"/>
            <a:ext cx="37702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F5CB75F-85C4-441C-85CA-688AED13649E}"/>
              </a:ext>
            </a:extLst>
          </p:cNvPr>
          <p:cNvSpPr txBox="1"/>
          <p:nvPr/>
        </p:nvSpPr>
        <p:spPr>
          <a:xfrm>
            <a:off x="9542146" y="836491"/>
            <a:ext cx="37702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34246F0-CF92-4765-8950-8E9AA84CEB3B}"/>
              </a:ext>
            </a:extLst>
          </p:cNvPr>
          <p:cNvSpPr txBox="1"/>
          <p:nvPr/>
        </p:nvSpPr>
        <p:spPr>
          <a:xfrm>
            <a:off x="8995459" y="762419"/>
            <a:ext cx="37702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3F2DDE0-B7DD-467B-88B5-8E2D7D151D77}"/>
              </a:ext>
            </a:extLst>
          </p:cNvPr>
          <p:cNvSpPr txBox="1"/>
          <p:nvPr/>
        </p:nvSpPr>
        <p:spPr>
          <a:xfrm>
            <a:off x="8496738" y="759288"/>
            <a:ext cx="37702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9.5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FDF693E-ADA0-4C69-9784-6725FFD447E7}"/>
              </a:ext>
            </a:extLst>
          </p:cNvPr>
          <p:cNvSpPr txBox="1"/>
          <p:nvPr/>
        </p:nvSpPr>
        <p:spPr>
          <a:xfrm>
            <a:off x="7318515" y="779640"/>
            <a:ext cx="37702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9.5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B139848-730C-4C48-A786-948EB82E8C66}"/>
              </a:ext>
            </a:extLst>
          </p:cNvPr>
          <p:cNvSpPr txBox="1"/>
          <p:nvPr/>
        </p:nvSpPr>
        <p:spPr>
          <a:xfrm>
            <a:off x="6833417" y="772749"/>
            <a:ext cx="37702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37800A4-A46D-4370-B51D-27BE4D257C3D}"/>
              </a:ext>
            </a:extLst>
          </p:cNvPr>
          <p:cNvSpPr txBox="1"/>
          <p:nvPr/>
        </p:nvSpPr>
        <p:spPr>
          <a:xfrm>
            <a:off x="5711546" y="771548"/>
            <a:ext cx="37702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2B8C3AF-CA9B-45F3-972C-511126A43153}"/>
              </a:ext>
            </a:extLst>
          </p:cNvPr>
          <p:cNvSpPr txBox="1"/>
          <p:nvPr/>
        </p:nvSpPr>
        <p:spPr>
          <a:xfrm>
            <a:off x="4633566" y="772749"/>
            <a:ext cx="37702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9.5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E46DC82-F773-4DDB-BE33-909B3C3B59A5}"/>
              </a:ext>
            </a:extLst>
          </p:cNvPr>
          <p:cNvSpPr txBox="1"/>
          <p:nvPr/>
        </p:nvSpPr>
        <p:spPr>
          <a:xfrm>
            <a:off x="4017273" y="661247"/>
            <a:ext cx="37702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9.8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56C048C-B797-4E1E-AA92-1FBC85618A29}"/>
              </a:ext>
            </a:extLst>
          </p:cNvPr>
          <p:cNvSpPr txBox="1"/>
          <p:nvPr/>
        </p:nvSpPr>
        <p:spPr>
          <a:xfrm>
            <a:off x="3480127" y="674003"/>
            <a:ext cx="37702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9.8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2A17DDF-B3DB-4CAD-A075-9569A4046E5A}"/>
              </a:ext>
            </a:extLst>
          </p:cNvPr>
          <p:cNvSpPr txBox="1"/>
          <p:nvPr/>
        </p:nvSpPr>
        <p:spPr>
          <a:xfrm>
            <a:off x="2973349" y="684542"/>
            <a:ext cx="37702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9.8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F4E4105-B567-4494-8588-3ED9CD7D68A9}"/>
              </a:ext>
            </a:extLst>
          </p:cNvPr>
          <p:cNvSpPr txBox="1"/>
          <p:nvPr/>
        </p:nvSpPr>
        <p:spPr>
          <a:xfrm>
            <a:off x="2027114" y="676907"/>
            <a:ext cx="37702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9.8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931E27A-DB8C-4BEE-BA91-8FE517A4843E}"/>
              </a:ext>
            </a:extLst>
          </p:cNvPr>
          <p:cNvSpPr txBox="1"/>
          <p:nvPr/>
        </p:nvSpPr>
        <p:spPr>
          <a:xfrm>
            <a:off x="1641879" y="410970"/>
            <a:ext cx="45397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612D11D-CDD2-45D4-A501-3E09D1E17F8E}"/>
              </a:ext>
            </a:extLst>
          </p:cNvPr>
          <p:cNvSpPr txBox="1"/>
          <p:nvPr/>
        </p:nvSpPr>
        <p:spPr>
          <a:xfrm>
            <a:off x="925113" y="452657"/>
            <a:ext cx="45397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FC5749B-0003-4AB1-B6AB-4F7C97CF834E}"/>
              </a:ext>
            </a:extLst>
          </p:cNvPr>
          <p:cNvSpPr txBox="1"/>
          <p:nvPr/>
        </p:nvSpPr>
        <p:spPr>
          <a:xfrm>
            <a:off x="4631941" y="1506332"/>
            <a:ext cx="5394961" cy="52322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 2013 and 2018, the authorized ROEs for WA utilities were 9.5%/9.4%, while the yield on 30-year Treasuries averaged 3.0%. 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4BA1F2E-72F6-4CCB-99EB-19F11DB4AD15}"/>
              </a:ext>
            </a:extLst>
          </p:cNvPr>
          <p:cNvSpPr txBox="1"/>
          <p:nvPr/>
        </p:nvSpPr>
        <p:spPr>
          <a:xfrm>
            <a:off x="10082885" y="1880074"/>
            <a:ext cx="1773219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the beginning of 2019, the authorized ROEs for WA utilities have remained at 9.40%, while the yields on 30-year Treasury bonds have declined from 3.0% to 1.50%.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7B31C7C5-4216-441E-9C33-B15199008CA6}"/>
              </a:ext>
            </a:extLst>
          </p:cNvPr>
          <p:cNvCxnSpPr>
            <a:cxnSpLocks/>
          </p:cNvCxnSpPr>
          <p:nvPr/>
        </p:nvCxnSpPr>
        <p:spPr>
          <a:xfrm>
            <a:off x="4976837" y="4068445"/>
            <a:ext cx="5050065" cy="0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941B96B9-1CB7-4DAD-9942-D28778DF9BDF}"/>
              </a:ext>
            </a:extLst>
          </p:cNvPr>
          <p:cNvSpPr txBox="1"/>
          <p:nvPr/>
        </p:nvSpPr>
        <p:spPr>
          <a:xfrm>
            <a:off x="2252684" y="228624"/>
            <a:ext cx="838800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Washington Authorized ROEs for Electric Utility and Gas  Distribution Companies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2F7B5EC5-2A19-426D-906F-0E299B3D23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1460" y="1127414"/>
            <a:ext cx="256511" cy="267460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E19C7004-2476-4AE1-9D31-5578CE1D27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0321" y="1127414"/>
            <a:ext cx="256511" cy="267460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8D8B5DA1-ADB0-432D-A905-EDAD3A5E96FB}"/>
              </a:ext>
            </a:extLst>
          </p:cNvPr>
          <p:cNvSpPr txBox="1"/>
          <p:nvPr/>
        </p:nvSpPr>
        <p:spPr>
          <a:xfrm>
            <a:off x="10739458" y="822637"/>
            <a:ext cx="37702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9.4</a:t>
            </a:r>
          </a:p>
        </p:txBody>
      </p:sp>
    </p:spTree>
    <p:extLst>
      <p:ext uri="{BB962C8B-B14F-4D97-AF65-F5344CB8AC3E}">
        <p14:creationId xmlns:p14="http://schemas.microsoft.com/office/powerpoint/2010/main" val="877929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A9B141868A9DE943AC0520515758323A" ma:contentTypeVersion="52" ma:contentTypeDescription="" ma:contentTypeScope="" ma:versionID="a01e1694838e990fd531486eedd7e1d3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9af6b0a9aa2de783aac4f3d36dbacc3c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UG</Prefix>
    <DocumentSetType xmlns="dc463f71-b30c-4ab2-9473-d307f9d35888">Workpapers</DocumentSetType>
    <Visibility xmlns="dc463f71-b30c-4ab2-9473-d307f9d35888">Full Visibility</Visibility>
    <IsConfidential xmlns="dc463f71-b30c-4ab2-9473-d307f9d35888">false</IsConfidential>
    <AgendaOrder xmlns="dc463f71-b30c-4ab2-9473-d307f9d35888">false</AgendaOrder>
    <CaseType xmlns="dc463f71-b30c-4ab2-9473-d307f9d35888">Tariff Revision</CaseType>
    <IndustryCode xmlns="dc463f71-b30c-4ab2-9473-d307f9d35888">150</IndustryCode>
    <CaseStatus xmlns="dc463f71-b30c-4ab2-9473-d307f9d35888">Formal</CaseStatus>
    <OpenedDate xmlns="dc463f71-b30c-4ab2-9473-d307f9d35888">2020-06-19T07:00:00+00:00</OpenedDate>
    <SignificantOrder xmlns="dc463f71-b30c-4ab2-9473-d307f9d35888">false</SignificantOrder>
    <Date1 xmlns="dc463f71-b30c-4ab2-9473-d307f9d35888">2020-11-25T08:00:00+00:00</Date1>
    <IsDocumentOrder xmlns="dc463f71-b30c-4ab2-9473-d307f9d35888">false</IsDocumentOrder>
    <IsHighlyConfidential xmlns="dc463f71-b30c-4ab2-9473-d307f9d35888">false</IsHighlyConfidential>
    <CaseCompanyNames xmlns="dc463f71-b30c-4ab2-9473-d307f9d35888">Cascade Natural Gas Corporation</CaseCompanyNames>
    <Nickname xmlns="http://schemas.microsoft.com/sharepoint/v3" xsi:nil="true"/>
    <DocketNumber xmlns="dc463f71-b30c-4ab2-9473-d307f9d35888">200568</DocketNumber>
    <DelegatedOrder xmlns="dc463f71-b30c-4ab2-9473-d307f9d35888">false</DelegatedOrder>
  </documentManagement>
</p:properties>
</file>

<file path=customXml/itemProps1.xml><?xml version="1.0" encoding="utf-8"?>
<ds:datastoreItem xmlns:ds="http://schemas.openxmlformats.org/officeDocument/2006/customXml" ds:itemID="{EAF00CD9-1743-4220-8E6E-4004FFDBBA20}"/>
</file>

<file path=customXml/itemProps2.xml><?xml version="1.0" encoding="utf-8"?>
<ds:datastoreItem xmlns:ds="http://schemas.openxmlformats.org/officeDocument/2006/customXml" ds:itemID="{82632DBE-9E44-48CA-8849-5C5E623E22DF}"/>
</file>

<file path=customXml/itemProps3.xml><?xml version="1.0" encoding="utf-8"?>
<ds:datastoreItem xmlns:ds="http://schemas.openxmlformats.org/officeDocument/2006/customXml" ds:itemID="{4D4A644E-41DB-4F6C-977B-6862A89DFB0D}"/>
</file>

<file path=customXml/itemProps4.xml><?xml version="1.0" encoding="utf-8"?>
<ds:datastoreItem xmlns:ds="http://schemas.openxmlformats.org/officeDocument/2006/customXml" ds:itemID="{781AFC20-83E6-4CFF-AF52-C3F50F1A0B5F}"/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83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Woolridge, J. Randall</dc:creator>
  <cp:lastModifiedBy>Woolridge, J. Randall</cp:lastModifiedBy>
  <cp:revision>19</cp:revision>
  <dcterms:created xsi:type="dcterms:W3CDTF">2020-04-24T19:56:49Z</dcterms:created>
  <dcterms:modified xsi:type="dcterms:W3CDTF">2020-11-10T18:43:06Z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0x0101006E56B4D1795A2E4DB2F0B01679ED314A00A9B141868A9DE943AC0520515758323A</vt:lpwstr>
  </property>
  <property fmtid="{D5CDD505-2E9C-101B-9397-08002B2CF9AE}" pid="3" name="_docset_NoMedatataSyncRequired">
    <vt:lpwstr>False</vt:lpwstr>
  </property>
  <property fmtid="{D5CDD505-2E9C-101B-9397-08002B2CF9AE}" pid="4" name="IsEFSEC">
    <vt:bool>false</vt:bool>
  </property>
</Properties>
</file>