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3">
  <p:sldMasterIdLst>
    <p:sldMasterId id="2147483733" r:id="rId1"/>
  </p:sldMasterIdLst>
  <p:notesMasterIdLst>
    <p:notesMasterId r:id="rId3"/>
  </p:notesMasterIdLst>
  <p:handoutMasterIdLst>
    <p:handoutMasterId r:id="rId4"/>
  </p:handoutMasterIdLst>
  <p:sldIdLst>
    <p:sldId id="369" r:id="rId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A5F"/>
    <a:srgbClr val="FFFFFF"/>
    <a:srgbClr val="0077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0295" autoAdjust="0"/>
  </p:normalViewPr>
  <p:slideViewPr>
    <p:cSldViewPr snapToGrid="0" snapToObjects="1">
      <p:cViewPr varScale="1">
        <p:scale>
          <a:sx n="98" d="100"/>
          <a:sy n="98" d="100"/>
        </p:scale>
        <p:origin x="126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98A0B2-4CF5-464D-8844-F80C95CEC7EA}" type="datetime1">
              <a:rPr lang="en-US"/>
              <a:pPr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2A8943-5A8B-4EB4-BA7C-DBCC1C5D3A0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2319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0"/>
          </a:xfrm>
          <a:prstGeom prst="rect">
            <a:avLst/>
          </a:prstGeom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985935-2770-4B98-A836-CCA1173D8DD2}" type="datetime1">
              <a:rPr lang="en-US"/>
              <a:pPr/>
              <a:t>11/29/2017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>
                <a:cs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44A7D8-F3D1-405D-94FA-FF63A22A09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3390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4A7D8-F3D1-405D-94FA-FF63A22A09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57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1267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2014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15807"/>
            <a:ext cx="8229600" cy="53261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5741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325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53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8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8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46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7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7342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E0223-E06D-46FB-AC5A-ECA865921F92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6B02-AC10-4DA2-A107-4973BBA0C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30" r:id="rId12"/>
    <p:sldLayoutId id="2147483731" r:id="rId1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483870" y="423613"/>
            <a:ext cx="8153400" cy="4513580"/>
            <a:chOff x="533400" y="1628775"/>
            <a:chExt cx="8153400" cy="3857625"/>
          </a:xfrm>
        </p:grpSpPr>
        <p:grpSp>
          <p:nvGrpSpPr>
            <p:cNvPr id="9" name="Group 48"/>
            <p:cNvGrpSpPr>
              <a:grpSpLocks/>
            </p:cNvGrpSpPr>
            <p:nvPr/>
          </p:nvGrpSpPr>
          <p:grpSpPr bwMode="auto">
            <a:xfrm>
              <a:off x="533400" y="1628775"/>
              <a:ext cx="8153400" cy="3857625"/>
              <a:chOff x="533400" y="2286000"/>
              <a:chExt cx="8153400" cy="3429000"/>
            </a:xfrm>
          </p:grpSpPr>
          <p:grpSp>
            <p:nvGrpSpPr>
              <p:cNvPr id="12" name="Group 46"/>
              <p:cNvGrpSpPr>
                <a:grpSpLocks/>
              </p:cNvGrpSpPr>
              <p:nvPr/>
            </p:nvGrpSpPr>
            <p:grpSpPr bwMode="auto">
              <a:xfrm>
                <a:off x="762000" y="2466976"/>
                <a:ext cx="7696200" cy="2954338"/>
                <a:chOff x="762000" y="2466976"/>
                <a:chExt cx="7696200" cy="2954338"/>
              </a:xfrm>
            </p:grpSpPr>
            <p:grpSp>
              <p:nvGrpSpPr>
                <p:cNvPr id="14" name="Group 64"/>
                <p:cNvGrpSpPr>
                  <a:grpSpLocks/>
                </p:cNvGrpSpPr>
                <p:nvPr/>
              </p:nvGrpSpPr>
              <p:grpSpPr bwMode="auto">
                <a:xfrm>
                  <a:off x="762000" y="2466976"/>
                  <a:ext cx="7696200" cy="2954338"/>
                  <a:chOff x="480" y="1304"/>
                  <a:chExt cx="4848" cy="1861"/>
                </a:xfrm>
              </p:grpSpPr>
              <p:grpSp>
                <p:nvGrpSpPr>
                  <p:cNvPr id="16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480" y="1304"/>
                    <a:ext cx="4848" cy="1861"/>
                    <a:chOff x="480" y="1304"/>
                    <a:chExt cx="4848" cy="1861"/>
                  </a:xfrm>
                </p:grpSpPr>
                <p:grpSp>
                  <p:nvGrpSpPr>
                    <p:cNvPr id="18" name="Group 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1536"/>
                      <a:ext cx="4848" cy="1629"/>
                      <a:chOff x="480" y="1536"/>
                      <a:chExt cx="4848" cy="1629"/>
                    </a:xfrm>
                  </p:grpSpPr>
                  <p:sp>
                    <p:nvSpPr>
                      <p:cNvPr id="20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519" y="3062"/>
                        <a:ext cx="489" cy="10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lIns="0" tIns="0" rIns="0" bIns="0">
                        <a:spAutoFit/>
                      </a:bodyPr>
                      <a:lstStyle/>
                      <a:p>
                        <a:pPr algn="ctr">
                          <a:defRPr/>
                        </a:pPr>
                        <a:r>
                          <a:rPr lang="en-US" sz="1200" b="1">
                            <a:latin typeface="+mn-lt"/>
                            <a:ea typeface="ＭＳ Ｐゴシック"/>
                            <a:cs typeface="ＭＳ Ｐゴシック"/>
                          </a:rPr>
                          <a:t>New Rates</a:t>
                        </a:r>
                      </a:p>
                    </p:txBody>
                  </p:sp>
                  <p:grpSp>
                    <p:nvGrpSpPr>
                      <p:cNvPr id="21" name="Group 6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80" y="1536"/>
                        <a:ext cx="4848" cy="1629"/>
                        <a:chOff x="480" y="1536"/>
                        <a:chExt cx="4848" cy="1629"/>
                      </a:xfrm>
                    </p:grpSpPr>
                    <p:grpSp>
                      <p:nvGrpSpPr>
                        <p:cNvPr id="22" name="Group 59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480" y="1632"/>
                          <a:ext cx="4848" cy="1533"/>
                          <a:chOff x="480" y="1632"/>
                          <a:chExt cx="4848" cy="1533"/>
                        </a:xfrm>
                      </p:grpSpPr>
                      <p:sp>
                        <p:nvSpPr>
                          <p:cNvPr id="25" name="AutoShape 9"/>
                          <p:cNvSpPr>
                            <a:spLocks noChangeAspect="1" noChangeArrowheads="1"/>
                          </p:cNvSpPr>
                          <p:nvPr/>
                        </p:nvSpPr>
                        <p:spPr bwMode="auto">
                          <a:xfrm>
                            <a:off x="480" y="1632"/>
                            <a:ext cx="4848" cy="1247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algn="ctr">
                              <a:defRPr/>
                            </a:pP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26" name="Rectangle 10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36" y="2370"/>
                            <a:ext cx="1574" cy="492"/>
                          </a:xfrm>
                          <a:prstGeom prst="rect">
                            <a:avLst/>
                          </a:prstGeom>
                          <a:solidFill>
                            <a:srgbClr val="B2B2B2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algn="ctr">
                              <a:defRPr/>
                            </a:pP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27" name="Rectangle 11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181" y="2492"/>
                            <a:ext cx="164" cy="68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lIns="0" tIns="0" rIns="0" bIns="0">
                            <a:spAutoFit/>
                          </a:bodyPr>
                          <a:lstStyle/>
                          <a:p>
                            <a:pPr>
                              <a:defRPr/>
                            </a:pPr>
                            <a:r>
                              <a:rPr lang="en-US" sz="800">
                                <a:solidFill>
                                  <a:srgbClr val="000000"/>
                                </a:solidFill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2008 </a:t>
                            </a: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28" name="Rectangle 1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427" y="2491"/>
                            <a:ext cx="267" cy="68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lIns="0" tIns="0" rIns="0" bIns="0">
                            <a:spAutoFit/>
                          </a:bodyPr>
                          <a:lstStyle/>
                          <a:p>
                            <a:pPr>
                              <a:defRPr/>
                            </a:pPr>
                            <a:r>
                              <a:rPr lang="en-US" sz="800">
                                <a:solidFill>
                                  <a:srgbClr val="000000"/>
                                </a:solidFill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Proforma</a:t>
                            </a: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29" name="Rectangle 1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250" y="2631"/>
                            <a:ext cx="343" cy="69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lIns="0" tIns="0" rIns="0" bIns="0">
                            <a:spAutoFit/>
                          </a:bodyPr>
                          <a:lstStyle/>
                          <a:p>
                            <a:pPr>
                              <a:defRPr/>
                            </a:pPr>
                            <a:r>
                              <a:rPr lang="en-US" sz="800">
                                <a:solidFill>
                                  <a:srgbClr val="000000"/>
                                </a:solidFill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Rate Period</a:t>
                            </a: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0" name="Rectangle 1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95" y="2370"/>
                            <a:ext cx="1641" cy="492"/>
                          </a:xfrm>
                          <a:prstGeom prst="rect">
                            <a:avLst/>
                          </a:prstGeom>
                          <a:solidFill>
                            <a:srgbClr val="DDDDDD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algn="ctr">
                              <a:defRPr/>
                            </a:pP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1" name="Rectangle 15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89" y="2370"/>
                            <a:ext cx="1606" cy="492"/>
                          </a:xfrm>
                          <a:prstGeom prst="rect">
                            <a:avLst/>
                          </a:prstGeom>
                          <a:solidFill>
                            <a:srgbClr val="EAEAEA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algn="ctr">
                              <a:defRPr/>
                            </a:pP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2" name="Rectangle 1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901" y="2561"/>
                            <a:ext cx="496" cy="69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lIns="0" tIns="0" rIns="0" bIns="0">
                            <a:spAutoFit/>
                          </a:bodyPr>
                          <a:lstStyle/>
                          <a:p>
                            <a:pPr>
                              <a:defRPr/>
                            </a:pPr>
                            <a:r>
                              <a:rPr lang="en-US" sz="800">
                                <a:solidFill>
                                  <a:srgbClr val="000000"/>
                                </a:solidFill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2006 Test Period</a:t>
                            </a: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3" name="Line 1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489" y="2370"/>
                            <a:ext cx="4821" cy="0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4" name="Line 18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489" y="1978"/>
                            <a:ext cx="0" cy="884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5" name="Line 1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095" y="1978"/>
                            <a:ext cx="0" cy="884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6" name="Line 2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736" y="1978"/>
                            <a:ext cx="0" cy="884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7" name="Line 2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310" y="1978"/>
                            <a:ext cx="0" cy="884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8" name="Rectangle 22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3736" y="2366"/>
                            <a:ext cx="1574" cy="492"/>
                          </a:xfrm>
                          <a:prstGeom prst="rect">
                            <a:avLst/>
                          </a:prstGeom>
                          <a:solidFill>
                            <a:srgbClr val="B2B2B2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algn="ctr">
                              <a:defRPr/>
                            </a:pP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39" name="Rectangle 23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181" y="2492"/>
                            <a:ext cx="18" cy="68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lIns="0" tIns="0" rIns="0" bIns="0">
                            <a:spAutoFit/>
                          </a:bodyPr>
                          <a:lstStyle/>
                          <a:p>
                            <a:pPr>
                              <a:defRPr/>
                            </a:pPr>
                            <a:r>
                              <a:rPr lang="en-US" sz="800">
                                <a:solidFill>
                                  <a:srgbClr val="000000"/>
                                </a:solidFill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 </a:t>
                            </a: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0" name="Rectangle 2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279" y="2526"/>
                            <a:ext cx="574" cy="206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lIns="0" tIns="0" rIns="0" bIns="0">
                            <a:spAutoFit/>
                          </a:bodyPr>
                          <a:lstStyle/>
                          <a:p>
                            <a:pPr algn="ctr">
                              <a:defRPr/>
                            </a:pPr>
                            <a:r>
                              <a:rPr lang="en-US" sz="1400" b="1" dirty="0"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Rate </a:t>
                            </a:r>
                            <a:r>
                              <a:rPr lang="en-US" sz="1400" b="1" dirty="0" smtClean="0"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Year</a:t>
                            </a:r>
                          </a:p>
                          <a:p>
                            <a:pPr algn="ctr">
                              <a:defRPr/>
                            </a:pPr>
                            <a:r>
                              <a:rPr lang="en-US" sz="1400" b="1" dirty="0" smtClean="0"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May 1, 2018</a:t>
                            </a:r>
                            <a:endParaRPr lang="en-US" sz="1400" b="1" dirty="0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1" name="Rectangle 26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095" y="2370"/>
                            <a:ext cx="1641" cy="492"/>
                          </a:xfrm>
                          <a:prstGeom prst="rect">
                            <a:avLst/>
                          </a:prstGeom>
                          <a:solidFill>
                            <a:srgbClr val="DDDDDD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algn="ctr">
                              <a:defRPr/>
                            </a:pP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2" name="Rectangle 27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489" y="2370"/>
                            <a:ext cx="1606" cy="492"/>
                          </a:xfrm>
                          <a:prstGeom prst="rect">
                            <a:avLst/>
                          </a:prstGeom>
                          <a:solidFill>
                            <a:srgbClr val="EAEAEA"/>
                          </a:solidFill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 algn="ctr">
                              <a:defRPr/>
                            </a:pPr>
                            <a:endParaRPr lang="en-US">
                              <a:solidFill>
                                <a:srgbClr val="000000"/>
                              </a:solidFill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3" name="Rectangle 28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818" y="2529"/>
                            <a:ext cx="881" cy="206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lIns="0" tIns="0" rIns="0" bIns="0">
                            <a:spAutoFit/>
                          </a:bodyPr>
                          <a:lstStyle/>
                          <a:p>
                            <a:pPr>
                              <a:defRPr/>
                            </a:pPr>
                            <a:r>
                              <a:rPr lang="en-US" sz="1400" b="1" dirty="0"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Historical Test </a:t>
                            </a:r>
                            <a:r>
                              <a:rPr lang="en-US" sz="1400" b="1" dirty="0" smtClean="0"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Year</a:t>
                            </a:r>
                          </a:p>
                          <a:p>
                            <a:pPr algn="ctr">
                              <a:defRPr/>
                            </a:pPr>
                            <a:r>
                              <a:rPr lang="en-US" sz="1400" b="1" dirty="0" smtClean="0"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2016</a:t>
                            </a:r>
                            <a:endParaRPr lang="en-US" sz="1400" b="1" dirty="0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4" name="Line 29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489" y="2370"/>
                            <a:ext cx="4821" cy="0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5" name="Line 30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489" y="1978"/>
                            <a:ext cx="0" cy="884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6" name="Line 31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095" y="1978"/>
                            <a:ext cx="0" cy="884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7" name="Line 3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3736" y="1978"/>
                            <a:ext cx="0" cy="884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8" name="Line 33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5310" y="1978"/>
                            <a:ext cx="0" cy="884"/>
                          </a:xfrm>
                          <a:prstGeom prst="line">
                            <a:avLst/>
                          </a:prstGeom>
                          <a:noFill/>
                          <a:ln w="1841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:ln>
                        </p:spPr>
                        <p:txBody>
                          <a:bodyPr/>
                          <a:lstStyle/>
                          <a:p>
                            <a:pPr>
                              <a:defRPr/>
                            </a:pPr>
                            <a:endParaRPr lang="en-US">
                              <a:latin typeface="+mn-lt"/>
                              <a:ea typeface="ＭＳ Ｐゴシック"/>
                              <a:cs typeface="ＭＳ Ｐゴシック"/>
                            </a:endParaRPr>
                          </a:p>
                        </p:txBody>
                      </p:sp>
                      <p:sp>
                        <p:nvSpPr>
                          <p:cNvPr id="49" name="Rectangle 34"/>
                          <p:cNvSpPr>
                            <a:spLocks noChangeArrowheads="1"/>
                          </p:cNvSpPr>
                          <p:nvPr/>
                        </p:nvSpPr>
                        <p:spPr bwMode="auto">
                          <a:xfrm>
                            <a:off x="2267" y="3062"/>
                            <a:ext cx="497" cy="103"/>
                          </a:xfrm>
                          <a:prstGeom prst="rect">
                            <a:avLst/>
                          </a:prstGeom>
                          <a:noFill/>
                          <a:ln w="9525">
                            <a:noFill/>
                            <a:miter lim="800000"/>
                            <a:headEnd/>
                            <a:tailEnd/>
                          </a:ln>
                        </p:spPr>
                        <p:txBody>
                          <a:bodyPr wrap="none" lIns="0" tIns="0" rIns="0" bIns="0">
                            <a:spAutoFit/>
                          </a:bodyPr>
                          <a:lstStyle/>
                          <a:p>
                            <a:pPr algn="ctr">
                              <a:defRPr/>
                            </a:pPr>
                            <a:r>
                              <a:rPr lang="en-US" sz="1200" b="1" dirty="0">
                                <a:latin typeface="+mn-lt"/>
                                <a:ea typeface="ＭＳ Ｐゴシック"/>
                                <a:cs typeface="ＭＳ Ｐゴシック"/>
                              </a:rPr>
                              <a:t>Filing Date</a:t>
                            </a:r>
                          </a:p>
                        </p:txBody>
                      </p:sp>
                    </p:grpSp>
                    <p:sp>
                      <p:nvSpPr>
                        <p:cNvPr id="23" name="Text Box 37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" y="2017"/>
                          <a:ext cx="1516" cy="276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>
                            <a:defRPr/>
                          </a:pPr>
                          <a:r>
                            <a:rPr lang="en-US" sz="1300" b="1" dirty="0">
                              <a:latin typeface="+mn-lt"/>
                              <a:ea typeface="ＭＳ Ｐゴシック"/>
                              <a:cs typeface="ＭＳ Ｐゴシック"/>
                            </a:rPr>
                            <a:t>Actual Revenues, Expenses</a:t>
                          </a:r>
                        </a:p>
                        <a:p>
                          <a:pPr algn="ctr">
                            <a:defRPr/>
                          </a:pPr>
                          <a:r>
                            <a:rPr lang="en-US" sz="1300" b="1" dirty="0">
                              <a:latin typeface="+mn-lt"/>
                              <a:ea typeface="ＭＳ Ｐゴシック"/>
                              <a:cs typeface="ＭＳ Ｐゴシック"/>
                            </a:rPr>
                            <a:t>and Investment</a:t>
                          </a:r>
                        </a:p>
                      </p:txBody>
                    </p:sp>
                    <p:sp>
                      <p:nvSpPr>
                        <p:cNvPr id="24" name="Text Box 38"/>
                        <p:cNvSpPr txBox="1"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810" y="1536"/>
                          <a:ext cx="116" cy="155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>
                            <a:buFont typeface="Arial" charset="0"/>
                            <a:buNone/>
                            <a:defRPr/>
                          </a:pPr>
                          <a:endParaRPr lang="en-US" sz="1200">
                            <a:solidFill>
                              <a:srgbClr val="000000"/>
                            </a:solidFill>
                            <a:latin typeface="+mn-lt"/>
                            <a:ea typeface="ＭＳ Ｐゴシック"/>
                            <a:cs typeface="ＭＳ Ｐゴシック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19" name="Text Box 3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786" y="1304"/>
                      <a:ext cx="1470" cy="388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en-US" sz="1300" b="1" dirty="0" smtClean="0">
                          <a:latin typeface="+mn-lt"/>
                          <a:ea typeface="ＭＳ Ｐゴシック"/>
                          <a:cs typeface="ＭＳ Ｐゴシック"/>
                        </a:rPr>
                        <a:t>Revenues</a:t>
                      </a:r>
                      <a:r>
                        <a:rPr lang="en-US" sz="1300" b="1" dirty="0">
                          <a:latin typeface="+mn-lt"/>
                          <a:ea typeface="ＭＳ Ｐゴシック"/>
                          <a:cs typeface="ＭＳ Ｐゴシック"/>
                        </a:rPr>
                        <a:t>, Expenses and Investment</a:t>
                      </a:r>
                    </a:p>
                    <a:p>
                      <a:pPr algn="ctr">
                        <a:defRPr/>
                      </a:pPr>
                      <a:r>
                        <a:rPr lang="en-US" sz="1300" b="1" dirty="0">
                          <a:latin typeface="+mn-lt"/>
                          <a:ea typeface="ＭＳ Ｐゴシック"/>
                          <a:cs typeface="ＭＳ Ｐゴシック"/>
                        </a:rPr>
                        <a:t>For the </a:t>
                      </a:r>
                      <a:r>
                        <a:rPr lang="en-US" sz="1300" b="1" dirty="0" smtClean="0">
                          <a:latin typeface="+mn-lt"/>
                          <a:ea typeface="ＭＳ Ｐゴシック"/>
                          <a:cs typeface="ＭＳ Ｐゴシック"/>
                        </a:rPr>
                        <a:t>Rate Period</a:t>
                      </a:r>
                      <a:endParaRPr lang="en-US" sz="1300" b="1" dirty="0">
                        <a:latin typeface="+mn-lt"/>
                        <a:ea typeface="ＭＳ Ｐゴシック"/>
                        <a:cs typeface="ＭＳ Ｐゴシック"/>
                      </a:endParaRPr>
                    </a:p>
                  </p:txBody>
                </p:sp>
              </p:grpSp>
              <p:sp>
                <p:nvSpPr>
                  <p:cNvPr id="17" name="AutoShape 57"/>
                  <p:cNvSpPr>
                    <a:spLocks/>
                  </p:cNvSpPr>
                  <p:nvPr/>
                </p:nvSpPr>
                <p:spPr bwMode="auto">
                  <a:xfrm rot="16200000">
                    <a:off x="4424" y="1060"/>
                    <a:ext cx="192" cy="1552"/>
                  </a:xfrm>
                  <a:prstGeom prst="rightBrace">
                    <a:avLst>
                      <a:gd name="adj1" fmla="val 60400"/>
                      <a:gd name="adj2" fmla="val 50000"/>
                    </a:avLst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pPr algn="ctr">
                      <a:defRPr/>
                    </a:pPr>
                    <a:endParaRPr lang="en-US">
                      <a:solidFill>
                        <a:srgbClr val="000000"/>
                      </a:solidFill>
                      <a:latin typeface="+mn-lt"/>
                      <a:ea typeface="ＭＳ Ｐゴシック"/>
                      <a:cs typeface="ＭＳ Ｐゴシック"/>
                    </a:endParaRPr>
                  </a:p>
                </p:txBody>
              </p:sp>
            </p:grpSp>
            <p:sp>
              <p:nvSpPr>
                <p:cNvPr id="15" name="Rectangle 58"/>
                <p:cNvSpPr>
                  <a:spLocks noChangeArrowheads="1"/>
                </p:cNvSpPr>
                <p:nvPr/>
              </p:nvSpPr>
              <p:spPr bwMode="auto">
                <a:xfrm>
                  <a:off x="4533900" y="4402666"/>
                  <a:ext cx="0" cy="190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>
                    <a:defRPr/>
                  </a:pPr>
                  <a:endParaRPr lang="en-US" sz="1400">
                    <a:solidFill>
                      <a:srgbClr val="000000"/>
                    </a:solidFill>
                    <a:latin typeface="+mn-lt"/>
                    <a:ea typeface="ＭＳ Ｐゴシック"/>
                    <a:cs typeface="ＭＳ Ｐゴシック"/>
                  </a:endParaRPr>
                </a:p>
              </p:txBody>
            </p:sp>
          </p:grpSp>
          <p:sp>
            <p:nvSpPr>
              <p:cNvPr id="13" name="Rectangle 47"/>
              <p:cNvSpPr>
                <a:spLocks noChangeArrowheads="1"/>
              </p:cNvSpPr>
              <p:nvPr/>
            </p:nvSpPr>
            <p:spPr bwMode="auto">
              <a:xfrm>
                <a:off x="533400" y="2286000"/>
                <a:ext cx="8153400" cy="3429000"/>
              </a:xfrm>
              <a:prstGeom prst="rect">
                <a:avLst/>
              </a:prstGeom>
              <a:noFill/>
              <a:ln w="12700" algn="ctr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solidFill>
                    <a:srgbClr val="000000"/>
                  </a:solidFill>
                  <a:latin typeface="+mn-lt"/>
                  <a:ea typeface="ＭＳ Ｐゴシック"/>
                  <a:cs typeface="ＭＳ Ｐゴシック"/>
                </a:endParaRPr>
              </a:p>
            </p:txBody>
          </p:sp>
        </p:grpSp>
        <p:sp>
          <p:nvSpPr>
            <p:cNvPr id="10" name="Freeform 36"/>
            <p:cNvSpPr>
              <a:spLocks noEditPoints="1"/>
            </p:cNvSpPr>
            <p:nvPr/>
          </p:nvSpPr>
          <p:spPr bwMode="auto">
            <a:xfrm rot="10800000">
              <a:off x="5886450" y="4630738"/>
              <a:ext cx="76200" cy="319087"/>
            </a:xfrm>
            <a:custGeom>
              <a:avLst/>
              <a:gdLst>
                <a:gd name="T0" fmla="*/ 0 w 400"/>
                <a:gd name="T1" fmla="*/ 0 h 1633"/>
                <a:gd name="T2" fmla="*/ 0 w 400"/>
                <a:gd name="T3" fmla="*/ 0 h 1633"/>
                <a:gd name="T4" fmla="*/ 0 w 400"/>
                <a:gd name="T5" fmla="*/ 0 h 1633"/>
                <a:gd name="T6" fmla="*/ 0 w 400"/>
                <a:gd name="T7" fmla="*/ 0 h 1633"/>
                <a:gd name="T8" fmla="*/ 0 w 400"/>
                <a:gd name="T9" fmla="*/ 0 h 1633"/>
                <a:gd name="T10" fmla="*/ 0 w 400"/>
                <a:gd name="T11" fmla="*/ 0 h 1633"/>
                <a:gd name="T12" fmla="*/ 0 w 400"/>
                <a:gd name="T13" fmla="*/ 0 h 1633"/>
                <a:gd name="T14" fmla="*/ 0 w 400"/>
                <a:gd name="T15" fmla="*/ 0 h 1633"/>
                <a:gd name="T16" fmla="*/ 0 w 400"/>
                <a:gd name="T17" fmla="*/ 0 h 1633"/>
                <a:gd name="T18" fmla="*/ 0 w 400"/>
                <a:gd name="T19" fmla="*/ 0 h 1633"/>
                <a:gd name="T20" fmla="*/ 0 w 400"/>
                <a:gd name="T21" fmla="*/ 0 h 16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00"/>
                <a:gd name="T34" fmla="*/ 0 h 1633"/>
                <a:gd name="T35" fmla="*/ 400 w 400"/>
                <a:gd name="T36" fmla="*/ 1633 h 16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00" h="1633">
                  <a:moveTo>
                    <a:pt x="234" y="33"/>
                  </a:moveTo>
                  <a:lnTo>
                    <a:pt x="234" y="1300"/>
                  </a:lnTo>
                  <a:cubicBezTo>
                    <a:pt x="234" y="1319"/>
                    <a:pt x="219" y="1333"/>
                    <a:pt x="200" y="1333"/>
                  </a:cubicBezTo>
                  <a:cubicBezTo>
                    <a:pt x="182" y="1333"/>
                    <a:pt x="167" y="1319"/>
                    <a:pt x="167" y="1300"/>
                  </a:cubicBezTo>
                  <a:lnTo>
                    <a:pt x="167" y="33"/>
                  </a:lnTo>
                  <a:cubicBezTo>
                    <a:pt x="167" y="15"/>
                    <a:pt x="182" y="0"/>
                    <a:pt x="200" y="0"/>
                  </a:cubicBezTo>
                  <a:cubicBezTo>
                    <a:pt x="219" y="0"/>
                    <a:pt x="234" y="15"/>
                    <a:pt x="234" y="33"/>
                  </a:cubicBezTo>
                  <a:close/>
                  <a:moveTo>
                    <a:pt x="400" y="1233"/>
                  </a:moveTo>
                  <a:lnTo>
                    <a:pt x="200" y="1633"/>
                  </a:lnTo>
                  <a:lnTo>
                    <a:pt x="0" y="1233"/>
                  </a:lnTo>
                  <a:lnTo>
                    <a:pt x="400" y="1233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en-US">
                <a:latin typeface="+mn-lt"/>
                <a:ea typeface="ＭＳ Ｐゴシック"/>
                <a:cs typeface="ＭＳ Ｐゴシック"/>
              </a:endParaRPr>
            </a:p>
          </p:txBody>
        </p:sp>
        <p:sp>
          <p:nvSpPr>
            <p:cNvPr id="11" name="Freeform 36"/>
            <p:cNvSpPr>
              <a:spLocks noEditPoints="1"/>
            </p:cNvSpPr>
            <p:nvPr/>
          </p:nvSpPr>
          <p:spPr bwMode="auto">
            <a:xfrm rot="10800000">
              <a:off x="3962400" y="4594225"/>
              <a:ext cx="76200" cy="319088"/>
            </a:xfrm>
            <a:custGeom>
              <a:avLst/>
              <a:gdLst>
                <a:gd name="T0" fmla="*/ 0 w 400"/>
                <a:gd name="T1" fmla="*/ 0 h 1633"/>
                <a:gd name="T2" fmla="*/ 0 w 400"/>
                <a:gd name="T3" fmla="*/ 0 h 1633"/>
                <a:gd name="T4" fmla="*/ 0 w 400"/>
                <a:gd name="T5" fmla="*/ 0 h 1633"/>
                <a:gd name="T6" fmla="*/ 0 w 400"/>
                <a:gd name="T7" fmla="*/ 0 h 1633"/>
                <a:gd name="T8" fmla="*/ 0 w 400"/>
                <a:gd name="T9" fmla="*/ 0 h 1633"/>
                <a:gd name="T10" fmla="*/ 0 w 400"/>
                <a:gd name="T11" fmla="*/ 0 h 1633"/>
                <a:gd name="T12" fmla="*/ 0 w 400"/>
                <a:gd name="T13" fmla="*/ 0 h 1633"/>
                <a:gd name="T14" fmla="*/ 0 w 400"/>
                <a:gd name="T15" fmla="*/ 0 h 1633"/>
                <a:gd name="T16" fmla="*/ 0 w 400"/>
                <a:gd name="T17" fmla="*/ 0 h 1633"/>
                <a:gd name="T18" fmla="*/ 0 w 400"/>
                <a:gd name="T19" fmla="*/ 0 h 1633"/>
                <a:gd name="T20" fmla="*/ 0 w 400"/>
                <a:gd name="T21" fmla="*/ 0 h 16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00"/>
                <a:gd name="T34" fmla="*/ 0 h 1633"/>
                <a:gd name="T35" fmla="*/ 400 w 400"/>
                <a:gd name="T36" fmla="*/ 1633 h 163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00" h="1633">
                  <a:moveTo>
                    <a:pt x="234" y="33"/>
                  </a:moveTo>
                  <a:lnTo>
                    <a:pt x="234" y="1300"/>
                  </a:lnTo>
                  <a:cubicBezTo>
                    <a:pt x="234" y="1319"/>
                    <a:pt x="219" y="1333"/>
                    <a:pt x="200" y="1333"/>
                  </a:cubicBezTo>
                  <a:cubicBezTo>
                    <a:pt x="182" y="1333"/>
                    <a:pt x="167" y="1319"/>
                    <a:pt x="167" y="1300"/>
                  </a:cubicBezTo>
                  <a:lnTo>
                    <a:pt x="167" y="33"/>
                  </a:lnTo>
                  <a:cubicBezTo>
                    <a:pt x="167" y="15"/>
                    <a:pt x="182" y="0"/>
                    <a:pt x="200" y="0"/>
                  </a:cubicBezTo>
                  <a:cubicBezTo>
                    <a:pt x="219" y="0"/>
                    <a:pt x="234" y="15"/>
                    <a:pt x="234" y="33"/>
                  </a:cubicBezTo>
                  <a:close/>
                  <a:moveTo>
                    <a:pt x="400" y="1233"/>
                  </a:moveTo>
                  <a:lnTo>
                    <a:pt x="200" y="1633"/>
                  </a:lnTo>
                  <a:lnTo>
                    <a:pt x="0" y="1233"/>
                  </a:lnTo>
                  <a:lnTo>
                    <a:pt x="400" y="1233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10800000"/>
            <a:lstStyle/>
            <a:p>
              <a:pPr>
                <a:defRPr/>
              </a:pPr>
              <a:endParaRPr lang="en-US">
                <a:latin typeface="+mn-lt"/>
                <a:ea typeface="ＭＳ Ｐゴシック"/>
                <a:cs typeface="ＭＳ Ｐゴシック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407821" y="2711432"/>
            <a:ext cx="391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//</a:t>
            </a:r>
            <a:endParaRPr lang="en-US" dirty="0"/>
          </a:p>
        </p:txBody>
      </p:sp>
      <p:sp>
        <p:nvSpPr>
          <p:cNvPr id="50" name="Rectangle 24"/>
          <p:cNvSpPr>
            <a:spLocks noChangeArrowheads="1"/>
          </p:cNvSpPr>
          <p:nvPr/>
        </p:nvSpPr>
        <p:spPr bwMode="auto">
          <a:xfrm>
            <a:off x="4379416" y="3295692"/>
            <a:ext cx="36548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>
              <a:defRPr/>
            </a:pPr>
            <a:r>
              <a:rPr lang="en-US" sz="1400" b="1" dirty="0" smtClean="0">
                <a:latin typeface="+mn-lt"/>
                <a:ea typeface="ＭＳ Ｐゴシック"/>
                <a:cs typeface="ＭＳ Ｐゴシック"/>
              </a:rPr>
              <a:t>2017</a:t>
            </a:r>
            <a:endParaRPr lang="en-US" sz="1400" b="1" dirty="0">
              <a:latin typeface="+mn-lt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4119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1af0c028-e016-4365-948e-cc2e26d65303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4293D7BF2DB2434CBA4573E3DBB11230" ma:contentTypeVersion="104" ma:contentTypeDescription="" ma:contentTypeScope="" ma:versionID="3f6ae32ccc8da311cb75f5903f0a7990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26c2ae407b9b0feeaee7be0625273c8e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Workpapers</DocumentSetType>
    <Visibility xmlns="dc463f71-b30c-4ab2-9473-d307f9d35888" xsi:nil="true"/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140</IndustryCode>
    <CaseStatus xmlns="dc463f71-b30c-4ab2-9473-d307f9d35888">Closed</CaseStatus>
    <OpenedDate xmlns="dc463f71-b30c-4ab2-9473-d307f9d35888">2017-05-26T07:00:00+00:00</OpenedDate>
    <Date1 xmlns="dc463f71-b30c-4ab2-9473-d307f9d35888">2017-12-04T08:00:00+00:00</Date1>
    <IsDocumentOrder xmlns="dc463f71-b30c-4ab2-9473-d307f9d35888">false</IsDocumentOrder>
    <IsHighlyConfidential xmlns="dc463f71-b30c-4ab2-9473-d307f9d35888">false</IsHighlyConfidential>
    <CaseCompanyNames xmlns="dc463f71-b30c-4ab2-9473-d307f9d35888">Avista Corporation</CaseCompanyNames>
    <Nickname xmlns="http://schemas.microsoft.com/sharepoint/v3" xsi:nil="true"/>
    <DocketNumber xmlns="dc463f71-b30c-4ab2-9473-d307f9d35888">170485</DocketNumber>
    <DelegatedOrder xmlns="dc463f71-b30c-4ab2-9473-d307f9d35888">false</DelegatedOrder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6BD25CEC-1F13-436D-A185-5DC496C1C815}"/>
</file>

<file path=customXml/itemProps2.xml><?xml version="1.0" encoding="utf-8"?>
<ds:datastoreItem xmlns:ds="http://schemas.openxmlformats.org/officeDocument/2006/customXml" ds:itemID="{C147797C-10F2-42FD-8A1B-A6E2EC0AE880}"/>
</file>

<file path=customXml/itemProps3.xml><?xml version="1.0" encoding="utf-8"?>
<ds:datastoreItem xmlns:ds="http://schemas.openxmlformats.org/officeDocument/2006/customXml" ds:itemID="{CE1FF83A-3C0B-480C-BD9F-A9BE6F9980BA}"/>
</file>

<file path=customXml/itemProps4.xml><?xml version="1.0" encoding="utf-8"?>
<ds:datastoreItem xmlns:ds="http://schemas.openxmlformats.org/officeDocument/2006/customXml" ds:itemID="{54A51474-DB02-4FDD-AD73-84222387599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5605</TotalTime>
  <Words>40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Theme</vt:lpstr>
      <vt:lpstr>PowerPoint Presentation</vt:lpstr>
    </vt:vector>
  </TitlesOfParts>
  <Company>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BSS3286</dc:creator>
  <cp:lastModifiedBy>Ehrbar, Pat</cp:lastModifiedBy>
  <cp:revision>604</cp:revision>
  <cp:lastPrinted>2017-04-25T18:48:14Z</cp:lastPrinted>
  <dcterms:created xsi:type="dcterms:W3CDTF">2013-05-16T19:53:36Z</dcterms:created>
  <dcterms:modified xsi:type="dcterms:W3CDTF">2017-11-29T17:21:12Z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0x0101006E56B4D1795A2E4DB2F0B01679ED314A004293D7BF2DB2434CBA4573E3DBB11230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