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802" r:id="rId2"/>
    <p:sldId id="834" r:id="rId3"/>
    <p:sldId id="720" r:id="rId4"/>
    <p:sldId id="853" r:id="rId5"/>
    <p:sldId id="846" r:id="rId6"/>
    <p:sldId id="847" r:id="rId7"/>
    <p:sldId id="850" r:id="rId8"/>
    <p:sldId id="851" r:id="rId9"/>
    <p:sldId id="841" r:id="rId10"/>
    <p:sldId id="845" r:id="rId11"/>
    <p:sldId id="838" r:id="rId12"/>
    <p:sldId id="804" r:id="rId13"/>
    <p:sldId id="848" r:id="rId14"/>
    <p:sldId id="837" r:id="rId15"/>
    <p:sldId id="843" r:id="rId16"/>
  </p:sldIdLst>
  <p:sldSz cx="9144000" cy="6858000" type="screen4x3"/>
  <p:notesSz cx="6858000" cy="92964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ECFF"/>
    <a:srgbClr val="99CC00"/>
    <a:srgbClr val="0033CC"/>
    <a:srgbClr val="3399FF"/>
    <a:srgbClr val="99FF99"/>
    <a:srgbClr val="C0C0C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 autoAdjust="0"/>
    <p:restoredTop sz="98080" autoAdjust="0"/>
  </p:normalViewPr>
  <p:slideViewPr>
    <p:cSldViewPr snapToGrid="0">
      <p:cViewPr>
        <p:scale>
          <a:sx n="75" d="100"/>
          <a:sy n="75" d="100"/>
        </p:scale>
        <p:origin x="-58" y="77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63"/>
    </p:cViewPr>
  </p:sorterViewPr>
  <p:notesViewPr>
    <p:cSldViewPr snapToGrid="0">
      <p:cViewPr>
        <p:scale>
          <a:sx n="100" d="100"/>
          <a:sy n="100" d="100"/>
        </p:scale>
        <p:origin x="-1181" y="2957"/>
      </p:cViewPr>
      <p:guideLst>
        <p:guide orient="horz" pos="2929"/>
        <p:guide pos="216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t" anchorCtr="0" compatLnSpc="1">
            <a:prstTxWarp prst="textNoShape">
              <a:avLst/>
            </a:prstTxWarp>
          </a:bodyPr>
          <a:lstStyle>
            <a:lvl1pPr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68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b" anchorCtr="0" compatLnSpc="1">
            <a:prstTxWarp prst="textNoShape">
              <a:avLst/>
            </a:prstTxWarp>
          </a:bodyPr>
          <a:lstStyle>
            <a:lvl1pPr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29675"/>
            <a:ext cx="2968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D0A198B2-F006-41AD-8F81-F4AFFDA0AF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t" anchorCtr="0" compatLnSpc="1">
            <a:prstTxWarp prst="textNoShape">
              <a:avLst/>
            </a:prstTxWarp>
          </a:bodyPr>
          <a:lstStyle>
            <a:lvl1pPr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68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769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06488" y="695325"/>
            <a:ext cx="4649787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b" anchorCtr="0" compatLnSpc="1">
            <a:prstTxWarp prst="textNoShape">
              <a:avLst/>
            </a:prstTxWarp>
          </a:bodyPr>
          <a:lstStyle>
            <a:lvl1pPr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29675"/>
            <a:ext cx="2968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7" rIns="93140" bIns="4656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B2395CFA-7C7B-4847-B755-529CE2CACD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D26130-55BF-479D-8C29-26ED1EAD5652}" type="slidenum">
              <a:rPr lang="en-US" sz="1200">
                <a:ea typeface="ＭＳ Ｐゴシック" charset="-128"/>
              </a:rPr>
              <a:pPr algn="r"/>
              <a:t>1</a:t>
            </a:fld>
            <a:endParaRPr lang="en-US" sz="1200">
              <a:ea typeface="ＭＳ Ｐゴシック" charset="-128"/>
            </a:endParaRPr>
          </a:p>
        </p:txBody>
      </p:sp>
      <p:sp>
        <p:nvSpPr>
          <p:cNvPr id="1843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843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85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8075" y="698500"/>
            <a:ext cx="4645025" cy="3482975"/>
          </a:xfrm>
          <a:ln/>
        </p:spPr>
      </p:sp>
      <p:sp>
        <p:nvSpPr>
          <p:cNvPr id="199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8013"/>
            <a:ext cx="5483225" cy="4179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B10BFA-9585-41A4-9DBE-C94ED976EF58}" type="slidenum">
              <a:rPr lang="en-US" sz="1200">
                <a:ea typeface="ＭＳ Ｐゴシック" charset="-128"/>
              </a:rPr>
              <a:pPr algn="r"/>
              <a:t>12</a:t>
            </a:fld>
            <a:endParaRPr lang="en-US" sz="1200">
              <a:ea typeface="ＭＳ Ｐゴシック" charset="-128"/>
            </a:endParaRPr>
          </a:p>
        </p:txBody>
      </p:sp>
      <p:sp>
        <p:nvSpPr>
          <p:cNvPr id="1847299" name="Rectangle 7"/>
          <p:cNvSpPr txBox="1">
            <a:spLocks noGrp="1" noChangeArrowheads="1"/>
          </p:cNvSpPr>
          <p:nvPr/>
        </p:nvSpPr>
        <p:spPr bwMode="auto">
          <a:xfrm>
            <a:off x="3886200" y="8829675"/>
            <a:ext cx="2968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0" tIns="46567" rIns="93140" bIns="46567" anchor="b"/>
          <a:lstStyle/>
          <a:p>
            <a:pPr algn="r" defTabSz="931863"/>
            <a:fld id="{22675689-FD5E-4A79-A832-47EFA10ABD0F}" type="slidenum">
              <a:rPr lang="en-US" altLang="ja-JP" sz="1300"/>
              <a:pPr algn="r" defTabSz="931863"/>
              <a:t>12</a:t>
            </a:fld>
            <a:endParaRPr lang="en-US" altLang="ja-JP" sz="1300"/>
          </a:p>
        </p:txBody>
      </p:sp>
      <p:sp>
        <p:nvSpPr>
          <p:cNvPr id="184730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7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 indent="114300"/>
            <a:r>
              <a:rPr lang="en-US" sz="1000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4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pPr lvl="1"/>
            <a:r>
              <a:rPr lang="en-US" sz="1400" b="0" smtClean="0"/>
              <a:t>Competition in many areas constrains pricing and eliminates the possibility of cost recovery through the rates charges to RLEC consumers in lower-cost areas.</a:t>
            </a:r>
          </a:p>
          <a:p>
            <a:pPr lvl="1"/>
            <a:r>
              <a:rPr lang="en-US" sz="1400" b="0" smtClean="0"/>
              <a:t>Core tenets of universal service policy precludes increasing prices to actual cost for consumers in high-cost areas.</a:t>
            </a:r>
          </a:p>
          <a:p>
            <a:pPr lvl="1"/>
            <a:r>
              <a:rPr lang="en-US" sz="1400" b="0" smtClean="0"/>
              <a:t>Policies that reduce investment incentives are inconsistent with universal service policy.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925125" name="Rectangle 3"/>
          <p:cNvSpPr>
            <a:spLocks noChangeArrowheads="1"/>
          </p:cNvSpPr>
          <p:nvPr/>
        </p:nvSpPr>
        <p:spPr bwMode="auto">
          <a:xfrm>
            <a:off x="838200" y="45688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0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4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A9983-EFF1-4602-8E59-FFF8BFB28E36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158310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35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512C42-CEE5-40ED-AD76-D9CB2EB6DA05}" type="slidenum">
              <a:rPr lang="en-US" sz="1200">
                <a:ea typeface="ＭＳ Ｐゴシック" charset="-128"/>
              </a:rPr>
              <a:pPr algn="r"/>
              <a:t>4</a:t>
            </a:fld>
            <a:endParaRPr lang="en-US" sz="1200">
              <a:ea typeface="ＭＳ Ｐゴシック" charset="-128"/>
            </a:endParaRPr>
          </a:p>
        </p:txBody>
      </p:sp>
      <p:sp>
        <p:nvSpPr>
          <p:cNvPr id="2020355" name="Rectangle 7"/>
          <p:cNvSpPr txBox="1">
            <a:spLocks noGrp="1" noChangeArrowheads="1"/>
          </p:cNvSpPr>
          <p:nvPr/>
        </p:nvSpPr>
        <p:spPr bwMode="auto">
          <a:xfrm>
            <a:off x="3886200" y="8829675"/>
            <a:ext cx="29686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696" rIns="91398" bIns="45696" anchor="b"/>
          <a:lstStyle/>
          <a:p>
            <a:pPr algn="r"/>
            <a:fld id="{61452155-9BB6-47E3-9AA5-9A364F6C4481}" type="slidenum">
              <a:rPr lang="en-US" altLang="ja-JP" sz="1300"/>
              <a:pPr algn="r"/>
              <a:t>4</a:t>
            </a:fld>
            <a:endParaRPr lang="en-US" altLang="ja-JP" sz="1300"/>
          </a:p>
        </p:txBody>
      </p:sp>
      <p:sp>
        <p:nvSpPr>
          <p:cNvPr id="202035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0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98" tIns="45696" rIns="91398" bIns="45696"/>
          <a:lstStyle/>
          <a:p>
            <a:pPr eaLnBrk="1" hangingPunct="1"/>
            <a:r>
              <a:rPr lang="en-US" smtClean="0"/>
              <a:t>Some WA Facts:</a:t>
            </a:r>
          </a:p>
          <a:p>
            <a:pPr eaLnBrk="1" hangingPunct="1"/>
            <a:r>
              <a:rPr lang="en-US" smtClean="0"/>
              <a:t>         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3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9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5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21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201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201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9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b="0" smtClean="0"/>
              <a:t>A Focus on Broadband</a:t>
            </a:r>
          </a:p>
          <a:p>
            <a:pPr>
              <a:spcAft>
                <a:spcPct val="40000"/>
              </a:spcAft>
            </a:pPr>
            <a:r>
              <a:rPr lang="en-US" b="0" smtClean="0"/>
              <a:t>“Modernizing” USF and Intercarrier Comp</a:t>
            </a:r>
          </a:p>
          <a:p>
            <a:pPr>
              <a:spcAft>
                <a:spcPct val="40000"/>
              </a:spcAft>
            </a:pPr>
            <a:r>
              <a:rPr lang="en-US" b="0" smtClean="0"/>
              <a:t>Reconciling reform with Broadband goals</a:t>
            </a:r>
          </a:p>
          <a:p>
            <a:pPr>
              <a:spcAft>
                <a:spcPct val="40000"/>
              </a:spcAft>
            </a:pPr>
            <a:r>
              <a:rPr lang="en-US" b="0" smtClean="0"/>
              <a:t>Reconciling regulatory policy with evolving telecom environment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DB4713-CFDD-4200-84EA-CE79E4FB6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CB72A8-D3CA-472E-AE90-3FE9028A6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89435-966E-4E2B-A7EE-23CFB4AFE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A8A8D5-0310-4626-9D38-4BDF098CB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713D6-3AB1-4835-941E-E3311D6DC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19384D-579A-4A0F-BA03-24CCADF31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C478F9-7A86-4A7E-88C5-5BEBDFF5D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F1BF3-5947-4E6C-9006-24E281EAE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FF604-8702-44E0-BAEB-14969636F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5F7E0B-AAD1-4B56-8F3E-1659B1A98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21241C-E570-467C-B6A2-35978F335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59200" y="6154738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3E6B040F-EF76-4766-95E2-E0F54137A1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91687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CC00">
                  <a:alpha val="67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91688" name="Picture 7" descr="CL_LOG~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5686425"/>
            <a:ext cx="1295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168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1690" name="Rectangle 10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C7E3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699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Chart3.xls"/><Relationship Id="rId5" Type="http://schemas.openxmlformats.org/officeDocument/2006/relationships/oleObject" Target="../embeddings/Microsoft_Office_Excel_Chart2.xls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Chart5.xls"/><Relationship Id="rId5" Type="http://schemas.openxmlformats.org/officeDocument/2006/relationships/oleObject" Target="../embeddings/Microsoft_Office_Excel_Chart4.xls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AA16F-EE16-4035-A72E-C491459ADD1B}" type="slidenum">
              <a:rPr lang="en-US"/>
              <a:pPr/>
              <a:t>1</a:t>
            </a:fld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0"/>
            <a:ext cx="7213600" cy="1524000"/>
          </a:xfrm>
          <a:noFill/>
        </p:spPr>
        <p:txBody>
          <a:bodyPr anchor="t"/>
          <a:lstStyle/>
          <a:p>
            <a:r>
              <a:rPr lang="en-US" sz="2400" b="0">
                <a:solidFill>
                  <a:schemeClr val="bg2"/>
                </a:solidFill>
                <a:latin typeface="Arial Black" pitchFamily="34" charset="0"/>
              </a:rPr>
              <a:t>Keeping Consumers Connected</a:t>
            </a:r>
            <a:r>
              <a:rPr lang="en-US" sz="2400" b="0">
                <a:solidFill>
                  <a:schemeClr val="bg2"/>
                </a:solidFill>
              </a:rPr>
              <a:t> </a:t>
            </a:r>
            <a:br>
              <a:rPr lang="en-US" sz="2400" b="0">
                <a:solidFill>
                  <a:schemeClr val="bg2"/>
                </a:solidFill>
              </a:rPr>
            </a:br>
            <a:r>
              <a:rPr lang="en-US" sz="3600">
                <a:solidFill>
                  <a:srgbClr val="008000"/>
                </a:solidFill>
              </a:rPr>
              <a:t>Washington State and  Universal Service</a:t>
            </a:r>
          </a:p>
        </p:txBody>
      </p:sp>
      <p:sp>
        <p:nvSpPr>
          <p:cNvPr id="1842179" name="Text Box 12"/>
          <p:cNvSpPr txBox="1">
            <a:spLocks noChangeArrowheads="1"/>
          </p:cNvSpPr>
          <p:nvPr/>
        </p:nvSpPr>
        <p:spPr bwMode="auto">
          <a:xfrm>
            <a:off x="422275" y="3495675"/>
            <a:ext cx="71326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ea typeface="ＭＳ Ｐゴシック" charset="-128"/>
              </a:rPr>
              <a:t>WUTC Workshop</a:t>
            </a:r>
          </a:p>
          <a:p>
            <a:r>
              <a:rPr lang="en-US" b="1">
                <a:ea typeface="ＭＳ Ｐゴシック" charset="-128"/>
              </a:rPr>
              <a:t>May 5, 2010</a:t>
            </a:r>
          </a:p>
        </p:txBody>
      </p:sp>
      <p:sp>
        <p:nvSpPr>
          <p:cNvPr id="1842180" name="Text Box 13"/>
          <p:cNvSpPr txBox="1">
            <a:spLocks noChangeArrowheads="1"/>
          </p:cNvSpPr>
          <p:nvPr/>
        </p:nvSpPr>
        <p:spPr bwMode="auto">
          <a:xfrm>
            <a:off x="508000" y="5102225"/>
            <a:ext cx="387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 Narrow" pitchFamily="34" charset="0"/>
                <a:ea typeface="ＭＳ Ｐゴシック" charset="-128"/>
              </a:rPr>
              <a:t>John F. Jones</a:t>
            </a:r>
          </a:p>
          <a:p>
            <a:r>
              <a:rPr lang="en-US" sz="1600" b="1">
                <a:latin typeface="Arial Narrow" pitchFamily="34" charset="0"/>
                <a:ea typeface="ＭＳ Ｐゴシック" charset="-128"/>
              </a:rPr>
              <a:t>CenturyLink</a:t>
            </a:r>
          </a:p>
          <a:p>
            <a:r>
              <a:rPr lang="en-US" sz="1600" b="1">
                <a:latin typeface="Arial Narrow" pitchFamily="34" charset="0"/>
                <a:ea typeface="ＭＳ Ｐゴシック" charset="-128"/>
              </a:rPr>
              <a:t>Vice President State Government Affairs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FEF-3CF7-426E-A94C-02727CAA64DF}" type="slidenum">
              <a:rPr lang="en-US"/>
              <a:pPr/>
              <a:t>10</a:t>
            </a:fld>
            <a:endParaRPr lang="en-US"/>
          </a:p>
        </p:txBody>
      </p:sp>
      <p:sp>
        <p:nvSpPr>
          <p:cNvPr id="1997826" name="Content Placeholder 1"/>
          <p:cNvSpPr>
            <a:spLocks noGrp="1"/>
          </p:cNvSpPr>
          <p:nvPr>
            <p:ph idx="4294967295"/>
          </p:nvPr>
        </p:nvSpPr>
        <p:spPr>
          <a:xfrm>
            <a:off x="0" y="2003425"/>
            <a:ext cx="1263650" cy="3032125"/>
          </a:xfrm>
          <a:solidFill>
            <a:schemeClr val="accent2"/>
          </a:solidFill>
        </p:spPr>
        <p:txBody>
          <a:bodyPr/>
          <a:lstStyle/>
          <a:p>
            <a:pPr marL="173038" indent="-173038">
              <a:buClr>
                <a:srgbClr val="FFCC66"/>
              </a:buClr>
            </a:pPr>
            <a:endParaRPr lang="en-US" sz="1200">
              <a:solidFill>
                <a:schemeClr val="bg1"/>
              </a:solidFill>
            </a:endParaRPr>
          </a:p>
          <a:p>
            <a:pPr marL="173038" indent="-173038">
              <a:buClr>
                <a:srgbClr val="FFCC66"/>
              </a:buClr>
            </a:pPr>
            <a:r>
              <a:rPr lang="en-US" sz="1200">
                <a:solidFill>
                  <a:schemeClr val="bg1"/>
                </a:solidFill>
              </a:rPr>
              <a:t>Majority of other state reforms have involved access-rate reductions </a:t>
            </a:r>
            <a:r>
              <a:rPr lang="en-US" sz="1200" u="sng">
                <a:solidFill>
                  <a:schemeClr val="bg1"/>
                </a:solidFill>
              </a:rPr>
              <a:t>AND</a:t>
            </a:r>
            <a:r>
              <a:rPr lang="en-US" sz="1200">
                <a:solidFill>
                  <a:schemeClr val="bg1"/>
                </a:solidFill>
              </a:rPr>
              <a:t> universal service funding.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Precedent in Other Reforms</a:t>
            </a:r>
          </a:p>
        </p:txBody>
      </p:sp>
      <p:pic>
        <p:nvPicPr>
          <p:cNvPr id="19978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488" y="674688"/>
            <a:ext cx="7453312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7829" name="Rectangle 5"/>
          <p:cNvSpPr>
            <a:spLocks noChangeArrowheads="1"/>
          </p:cNvSpPr>
          <p:nvPr/>
        </p:nvSpPr>
        <p:spPr bwMode="auto">
          <a:xfrm flipH="1">
            <a:off x="1717675" y="923925"/>
            <a:ext cx="76200" cy="549116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A313-EF58-40A9-A74A-D602CEEA212C}" type="slidenum">
              <a:rPr lang="en-US"/>
              <a:pPr/>
              <a:t>11</a:t>
            </a:fld>
            <a:endParaRPr lang="en-US"/>
          </a:p>
        </p:txBody>
      </p:sp>
      <p:sp>
        <p:nvSpPr>
          <p:cNvPr id="1926148" name="Rectangle 4"/>
          <p:cNvSpPr>
            <a:spLocks noChangeArrowheads="1"/>
          </p:cNvSpPr>
          <p:nvPr/>
        </p:nvSpPr>
        <p:spPr bwMode="auto">
          <a:xfrm>
            <a:off x="628650" y="3576638"/>
            <a:ext cx="7693025" cy="2366962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4363" y="1638300"/>
            <a:ext cx="7780337" cy="4211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/>
              <a:t>Balanced, transitional approach to implementing universal service goals is imperative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Must complement access reform measures and rural broadband investment incentives.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USF should be considered a bridging mechanism to successfully implement reform</a:t>
            </a:r>
          </a:p>
          <a:p>
            <a:pPr>
              <a:lnSpc>
                <a:spcPct val="90000"/>
              </a:lnSpc>
              <a:buFont typeface="Symbol" pitchFamily="18" charset="2"/>
              <a:buChar char=""/>
            </a:pPr>
            <a:endParaRPr lang="en-US" sz="1800" b="1"/>
          </a:p>
          <a:p>
            <a:pPr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Art of the Possible: Reform in Georgia and Michigan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Legislative initiatives which balance access reform with universal service support needs.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Reasonable transition plans and time periods for reducing intrastate access rates.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Legislation establishes state universal service funds to provide replacement for necessary support currently provided by intrastate access revenues.</a:t>
            </a:r>
          </a:p>
        </p:txBody>
      </p:sp>
      <p:sp>
        <p:nvSpPr>
          <p:cNvPr id="1926147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79216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6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Approaches that should be considered for addressing universal service in Washington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9D25-27F8-4F3E-A1C9-B1348133A984}" type="slidenum">
              <a:rPr lang="en-US"/>
              <a:pPr/>
              <a:t>12</a:t>
            </a:fld>
            <a:endParaRPr lang="en-US"/>
          </a:p>
        </p:txBody>
      </p:sp>
      <p:sp>
        <p:nvSpPr>
          <p:cNvPr id="1846274" name="Slide Number Placeholder 2"/>
          <p:cNvSpPr txBox="1">
            <a:spLocks noGrp="1"/>
          </p:cNvSpPr>
          <p:nvPr/>
        </p:nvSpPr>
        <p:spPr bwMode="auto">
          <a:xfrm>
            <a:off x="457200" y="6462713"/>
            <a:ext cx="457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81A383B-E229-49D8-A59A-96EB994D3105}" type="slidenum">
              <a:rPr lang="en-US" sz="1200" b="1">
                <a:ea typeface="ＭＳ Ｐゴシック" charset="-128"/>
              </a:rPr>
              <a:pPr/>
              <a:t>12</a:t>
            </a:fld>
            <a:endParaRPr lang="en-US" sz="1200" b="1">
              <a:ea typeface="ＭＳ Ｐゴシック" charset="-128"/>
            </a:endParaRPr>
          </a:p>
        </p:txBody>
      </p:sp>
      <p:sp>
        <p:nvSpPr>
          <p:cNvPr id="1846275" name="Footer Placeholder 3"/>
          <p:cNvSpPr txBox="1">
            <a:spLocks noGrp="1"/>
          </p:cNvSpPr>
          <p:nvPr/>
        </p:nvSpPr>
        <p:spPr bwMode="auto">
          <a:xfrm>
            <a:off x="317500" y="6477000"/>
            <a:ext cx="7773988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/>
            <a:endParaRPr lang="en-US" sz="900">
              <a:latin typeface="Trebuchet MS" pitchFamily="34" charset="0"/>
              <a:ea typeface="ＭＳ Ｐゴシック" charset="-128"/>
            </a:endParaRPr>
          </a:p>
        </p:txBody>
      </p:sp>
      <p:pic>
        <p:nvPicPr>
          <p:cNvPr id="1846276" name="Picture 5" descr="MPj04006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1096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2125" y="457200"/>
            <a:ext cx="6923088" cy="1211263"/>
          </a:xfrm>
        </p:spPr>
        <p:txBody>
          <a:bodyPr/>
          <a:lstStyle/>
          <a:p>
            <a:r>
              <a:rPr lang="en-US" sz="2200">
                <a:solidFill>
                  <a:schemeClr val="tx1"/>
                </a:solidFill>
              </a:rPr>
              <a:t>The Challenge We All Face:</a:t>
            </a:r>
            <a:br>
              <a:rPr lang="en-US" sz="2200">
                <a:solidFill>
                  <a:schemeClr val="tx1"/>
                </a:solidFill>
              </a:rPr>
            </a:br>
            <a:r>
              <a:rPr lang="en-US" sz="2800"/>
              <a:t>Reconciling Reform with Broadband Infrastructure Goals</a:t>
            </a:r>
          </a:p>
        </p:txBody>
      </p:sp>
      <p:sp>
        <p:nvSpPr>
          <p:cNvPr id="18462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944688"/>
            <a:ext cx="7581900" cy="3911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400"/>
              <a:t>Continued investment in rural networks is critical for economic development, education and high-tech employment.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sz="2400"/>
              <a:t>Rural carriers recover a significant portion of their infrastructure costs from: 1) payments from other carriers who utilize the network; 2) customers; and 3) USF-like funds</a:t>
            </a:r>
          </a:p>
          <a:p>
            <a:pPr>
              <a:lnSpc>
                <a:spcPct val="80000"/>
              </a:lnSpc>
              <a:spcAft>
                <a:spcPct val="35000"/>
              </a:spcAft>
            </a:pPr>
            <a:r>
              <a:rPr lang="en-US" sz="2400" b="1" i="1" u="sng">
                <a:solidFill>
                  <a:schemeClr val="tx2"/>
                </a:solidFill>
              </a:rPr>
              <a:t>Key question:</a:t>
            </a:r>
            <a:r>
              <a:rPr lang="en-US" sz="2400" b="1">
                <a:solidFill>
                  <a:schemeClr val="tx2"/>
                </a:solidFill>
              </a:rPr>
              <a:t>  Will proposed state and federal reforms achieve the goal of  continued rural broadband investment?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2931-56D4-4A51-8AE8-8EF70AD974A3}" type="slidenum">
              <a:rPr lang="en-US"/>
              <a:pPr/>
              <a:t>13</a:t>
            </a:fld>
            <a:endParaRPr lang="en-US"/>
          </a:p>
        </p:txBody>
      </p:sp>
      <p:sp>
        <p:nvSpPr>
          <p:cNvPr id="200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381000"/>
            <a:ext cx="4197350" cy="590550"/>
          </a:xfrm>
        </p:spPr>
        <p:txBody>
          <a:bodyPr/>
          <a:lstStyle/>
          <a:p>
            <a:r>
              <a:rPr lang="en-US"/>
              <a:t>Pitfalls to Avoid</a:t>
            </a:r>
          </a:p>
        </p:txBody>
      </p:sp>
      <p:pic>
        <p:nvPicPr>
          <p:cNvPr id="2004996" name="Picture 4" descr="NY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0"/>
            <a:ext cx="4210050" cy="28082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04997" name="Text Box 5"/>
          <p:cNvSpPr txBox="1">
            <a:spLocks noChangeArrowheads="1"/>
          </p:cNvSpPr>
          <p:nvPr/>
        </p:nvSpPr>
        <p:spPr bwMode="auto">
          <a:xfrm>
            <a:off x="590550" y="1087438"/>
            <a:ext cx="4160838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1400" b="1"/>
              <a:t>ABNORMALLY HIGHER CONSUMER COSTS: </a:t>
            </a:r>
            <a:r>
              <a:rPr lang="en-US" sz="1400"/>
              <a:t>Disproportionate monthly service rates that may force many citizens in rural areas either off the network or push broadband services out of their reach.</a:t>
            </a:r>
          </a:p>
          <a:p>
            <a:pPr lvl="1"/>
            <a:endParaRPr lang="en-US" sz="1400"/>
          </a:p>
          <a:p>
            <a:pPr lvl="1"/>
            <a:r>
              <a:rPr lang="en-US" sz="1400" b="1"/>
              <a:t>EMPLOYMENT IMPACTS: </a:t>
            </a:r>
            <a:r>
              <a:rPr lang="en-US" sz="1400"/>
              <a:t>Stymied economic development efforts that are dependent on new and expanding telecommunications services and may result in job losses in the sector.</a:t>
            </a:r>
          </a:p>
          <a:p>
            <a:pPr lvl="1"/>
            <a:endParaRPr lang="en-US" sz="1400"/>
          </a:p>
          <a:p>
            <a:pPr lvl="1"/>
            <a:r>
              <a:rPr lang="en-US" sz="1400" b="1"/>
              <a:t>PRESSURE ON BROADBAND INVESTMENT:</a:t>
            </a:r>
            <a:r>
              <a:rPr lang="en-US" sz="1400"/>
              <a:t> Rural telecom providers are working to bring broadband service – and the economic stimulus that goes with it – across their service areas. Inadequate network reimbursements by carriers that still use our network will hamper this investment.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04998" name="AutoShape 6"/>
          <p:cNvSpPr>
            <a:spLocks noChangeArrowheads="1"/>
          </p:cNvSpPr>
          <p:nvPr/>
        </p:nvSpPr>
        <p:spPr bwMode="auto">
          <a:xfrm>
            <a:off x="250825" y="1031875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4999" name="AutoShape 7"/>
          <p:cNvSpPr>
            <a:spLocks noChangeArrowheads="1"/>
          </p:cNvSpPr>
          <p:nvPr/>
        </p:nvSpPr>
        <p:spPr bwMode="auto">
          <a:xfrm>
            <a:off x="209550" y="2754313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5000" name="AutoShape 8"/>
          <p:cNvSpPr>
            <a:spLocks noChangeArrowheads="1"/>
          </p:cNvSpPr>
          <p:nvPr/>
        </p:nvSpPr>
        <p:spPr bwMode="auto">
          <a:xfrm>
            <a:off x="292100" y="4011613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9A008-1072-4744-B5BD-666314022CBA}" type="slidenum">
              <a:rPr lang="en-US"/>
              <a:pPr/>
              <a:t>14</a:t>
            </a:fld>
            <a:endParaRPr lang="en-US"/>
          </a:p>
        </p:txBody>
      </p:sp>
      <p:sp>
        <p:nvSpPr>
          <p:cNvPr id="192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0" y="1173163"/>
            <a:ext cx="8232775" cy="5049837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1800" b="1"/>
              <a:t>Given a changing regulatory, technology and competitive environment, how does the State of Washington successfully transition to a new era of universal broadband availability and maintain important public policy goals? </a:t>
            </a:r>
          </a:p>
          <a:p>
            <a:pPr>
              <a:spcAft>
                <a:spcPct val="40000"/>
              </a:spcAft>
            </a:pPr>
            <a:r>
              <a:rPr lang="en-US" sz="1800" b="1"/>
              <a:t>How will the State’s universal service policy advance </a:t>
            </a:r>
            <a:r>
              <a:rPr lang="en-US" sz="1800" b="1" u="sng"/>
              <a:t>affordable</a:t>
            </a:r>
            <a:r>
              <a:rPr lang="en-US" sz="1800" b="1"/>
              <a:t> </a:t>
            </a:r>
            <a:r>
              <a:rPr lang="en-US" sz="1800" b="1" u="sng"/>
              <a:t>broadband services</a:t>
            </a:r>
            <a:r>
              <a:rPr lang="en-US" sz="1800" b="1"/>
              <a:t> and </a:t>
            </a:r>
            <a:r>
              <a:rPr lang="en-US" sz="1800" b="1" u="sng"/>
              <a:t>their adoption</a:t>
            </a:r>
            <a:r>
              <a:rPr lang="en-US" sz="1800" b="1"/>
              <a:t> by customers in high cost areas?</a:t>
            </a:r>
          </a:p>
          <a:p>
            <a:pPr>
              <a:spcAft>
                <a:spcPct val="40000"/>
              </a:spcAft>
            </a:pPr>
            <a:r>
              <a:rPr lang="en-US" sz="1800" b="1"/>
              <a:t>What mechanisms will be needed to keep Washington consumers connected and bridge important transition gaps for rural-focused incumbents to deliver affordable, high-quality services in high-cost areas?</a:t>
            </a:r>
          </a:p>
          <a:p>
            <a:pPr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1924099" name="Text Box 3"/>
          <p:cNvSpPr txBox="1">
            <a:spLocks noChangeArrowheads="1"/>
          </p:cNvSpPr>
          <p:nvPr/>
        </p:nvSpPr>
        <p:spPr bwMode="auto">
          <a:xfrm>
            <a:off x="182563" y="428625"/>
            <a:ext cx="80883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6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00ABD-FAB3-4A2A-AFB9-430A0E0CE66B}" type="slidenum">
              <a:rPr lang="en-US"/>
              <a:pPr/>
              <a:t>15</a:t>
            </a:fld>
            <a:endParaRPr lang="en-US"/>
          </a:p>
        </p:txBody>
      </p:sp>
      <p:sp>
        <p:nvSpPr>
          <p:cNvPr id="1994754" name="Rectangle 2"/>
          <p:cNvSpPr>
            <a:spLocks noChangeArrowheads="1"/>
          </p:cNvSpPr>
          <p:nvPr/>
        </p:nvSpPr>
        <p:spPr bwMode="auto">
          <a:xfrm>
            <a:off x="3103563" y="1801813"/>
            <a:ext cx="5643562" cy="3740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2078038" y="276225"/>
            <a:ext cx="6608762" cy="517525"/>
          </a:xfrm>
        </p:spPr>
        <p:txBody>
          <a:bodyPr/>
          <a:lstStyle/>
          <a:p>
            <a:r>
              <a:rPr lang="en-US" sz="2800"/>
              <a:t>Baseline Principles for Success</a:t>
            </a:r>
          </a:p>
        </p:txBody>
      </p:sp>
      <p:sp>
        <p:nvSpPr>
          <p:cNvPr id="1994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89225" y="1193800"/>
            <a:ext cx="5948363" cy="472122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5000"/>
              </a:spcAft>
            </a:pPr>
            <a:r>
              <a:rPr lang="en-US" sz="1600"/>
              <a:t>As regulators consider Reform Policy, several key components should be included:</a:t>
            </a:r>
          </a:p>
          <a:p>
            <a:pPr>
              <a:lnSpc>
                <a:spcPct val="80000"/>
              </a:lnSpc>
              <a:spcAft>
                <a:spcPct val="35000"/>
              </a:spcAft>
              <a:buFont typeface="Wingdings" pitchFamily="2" charset="2"/>
              <a:buNone/>
            </a:pPr>
            <a:endParaRPr lang="en-US" sz="1600"/>
          </a:p>
          <a:p>
            <a:pPr marL="1030288" lvl="2">
              <a:lnSpc>
                <a:spcPct val="95000"/>
              </a:lnSpc>
              <a:spcAft>
                <a:spcPct val="30000"/>
              </a:spcAft>
            </a:pPr>
            <a:r>
              <a:rPr lang="en-US" sz="1400" b="1"/>
              <a:t>A long-term view of desired telecommunications outcomes for the State</a:t>
            </a:r>
          </a:p>
          <a:p>
            <a:pPr marL="1030288" lvl="2">
              <a:lnSpc>
                <a:spcPct val="95000"/>
              </a:lnSpc>
              <a:spcAft>
                <a:spcPct val="30000"/>
              </a:spcAft>
            </a:pPr>
            <a:r>
              <a:rPr lang="en-US" sz="1400" b="1"/>
              <a:t>A balanced, transitional approach that allows consumers and providers to adjust to an evolving telecom environment</a:t>
            </a:r>
          </a:p>
          <a:p>
            <a:pPr marL="1030288" lvl="2">
              <a:lnSpc>
                <a:spcPct val="95000"/>
              </a:lnSpc>
              <a:spcAft>
                <a:spcPct val="30000"/>
              </a:spcAft>
            </a:pPr>
            <a:r>
              <a:rPr lang="en-US" sz="1400" b="1"/>
              <a:t>Retail rates that do not create rate shock or exceed competitive levels</a:t>
            </a:r>
          </a:p>
          <a:p>
            <a:pPr marL="1030288" lvl="2">
              <a:lnSpc>
                <a:spcPct val="95000"/>
              </a:lnSpc>
              <a:spcAft>
                <a:spcPct val="30000"/>
              </a:spcAft>
            </a:pPr>
            <a:r>
              <a:rPr lang="en-US" sz="1400" b="1"/>
              <a:t>Funding mechanisms that supports high cost areas and help to bridge critical transitions</a:t>
            </a:r>
          </a:p>
          <a:p>
            <a:pPr marL="1030288" lvl="2">
              <a:lnSpc>
                <a:spcPct val="95000"/>
              </a:lnSpc>
              <a:spcAft>
                <a:spcPct val="30000"/>
              </a:spcAft>
            </a:pPr>
            <a:r>
              <a:rPr lang="en-US" sz="1400" b="1"/>
              <a:t>Incentives to reduce arbitrage and phantom traffic</a:t>
            </a:r>
          </a:p>
          <a:p>
            <a:pPr marL="1030288" lvl="2">
              <a:lnSpc>
                <a:spcPct val="95000"/>
              </a:lnSpc>
              <a:spcAft>
                <a:spcPct val="30000"/>
              </a:spcAft>
            </a:pPr>
            <a:r>
              <a:rPr lang="en-US" sz="1400" b="1"/>
              <a:t>Reasonable carrier rate levels that are sufficient to create a balanced, overall revenue structure</a:t>
            </a:r>
          </a:p>
          <a:p>
            <a:pPr marL="1030288" lvl="2">
              <a:lnSpc>
                <a:spcPct val="95000"/>
              </a:lnSpc>
              <a:spcAft>
                <a:spcPct val="30000"/>
              </a:spcAft>
            </a:pPr>
            <a:r>
              <a:rPr lang="en-US" sz="1400" b="1"/>
              <a:t>Infrastructure investment that supports state objectives</a:t>
            </a:r>
          </a:p>
        </p:txBody>
      </p:sp>
      <p:sp>
        <p:nvSpPr>
          <p:cNvPr id="1994757" name="Rectangle 7"/>
          <p:cNvSpPr>
            <a:spLocks noChangeArrowheads="1"/>
          </p:cNvSpPr>
          <p:nvPr/>
        </p:nvSpPr>
        <p:spPr bwMode="auto">
          <a:xfrm>
            <a:off x="990600" y="762000"/>
            <a:ext cx="8153400" cy="3365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sz="1600" b="1" i="1">
                <a:ea typeface="ＭＳ Ｐゴシック" charset="-128"/>
              </a:rPr>
              <a:t>Successful Reform = Good Outcomes for </a:t>
            </a:r>
            <a:r>
              <a:rPr lang="en-US" sz="1600" b="1" i="1" u="sng">
                <a:ea typeface="ＭＳ Ｐゴシック" charset="-128"/>
              </a:rPr>
              <a:t>All</a:t>
            </a:r>
            <a:r>
              <a:rPr lang="en-US" sz="1600" b="1" i="1">
                <a:ea typeface="ＭＳ Ｐゴシック" charset="-128"/>
              </a:rPr>
              <a:t> Stakeholders</a:t>
            </a:r>
          </a:p>
        </p:txBody>
      </p:sp>
      <p:pic>
        <p:nvPicPr>
          <p:cNvPr id="1994758" name="Picture 6" descr="baseline"/>
          <p:cNvPicPr>
            <a:picLocks noChangeAspect="1" noChangeArrowheads="1"/>
          </p:cNvPicPr>
          <p:nvPr/>
        </p:nvPicPr>
        <p:blipFill>
          <a:blip r:embed="rId3" cstate="print"/>
          <a:srcRect t="13158"/>
          <a:stretch>
            <a:fillRect/>
          </a:stretch>
        </p:blipFill>
        <p:spPr bwMode="auto">
          <a:xfrm>
            <a:off x="0" y="-152400"/>
            <a:ext cx="1919288" cy="2514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94759" name="Line 7"/>
          <p:cNvSpPr>
            <a:spLocks noChangeShapeType="1"/>
          </p:cNvSpPr>
          <p:nvPr/>
        </p:nvSpPr>
        <p:spPr bwMode="auto">
          <a:xfrm flipH="1">
            <a:off x="3067050" y="1822450"/>
            <a:ext cx="19050" cy="370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4760" name="Text Box 8"/>
          <p:cNvSpPr txBox="1">
            <a:spLocks noChangeArrowheads="1"/>
          </p:cNvSpPr>
          <p:nvPr/>
        </p:nvSpPr>
        <p:spPr bwMode="auto">
          <a:xfrm>
            <a:off x="274638" y="2540000"/>
            <a:ext cx="2478087" cy="364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sz="1400" b="1" i="1" u="sng"/>
              <a:t>Key Goal:</a:t>
            </a:r>
            <a:endParaRPr lang="en-US" sz="1400" b="1" i="1"/>
          </a:p>
          <a:p>
            <a:pPr marL="233363" indent="-233363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sz="1400" b="1"/>
              <a:t>Create a clarified and predictable approach that:</a:t>
            </a:r>
          </a:p>
          <a:p>
            <a:pPr marL="233363" indent="-233363">
              <a:lnSpc>
                <a:spcPct val="95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en-US" sz="1400"/>
              <a:t>Benefits consumers;</a:t>
            </a:r>
          </a:p>
          <a:p>
            <a:pPr marL="233363" indent="-2333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en-US" sz="1400"/>
              <a:t>Attracts private investment in support of broadband deployment; and</a:t>
            </a:r>
          </a:p>
          <a:p>
            <a:pPr marL="233363" indent="-2333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en-US" sz="1400"/>
              <a:t>Enables states to achieve long-term telecommunications objectives for public safety, telemedicine, COLR and education.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94884-D024-44D5-A444-6290CA92C82C}" type="slidenum">
              <a:rPr lang="en-US"/>
              <a:pPr/>
              <a:t>2</a:t>
            </a:fld>
            <a:endParaRPr lang="en-US"/>
          </a:p>
        </p:txBody>
      </p:sp>
      <p:sp>
        <p:nvSpPr>
          <p:cNvPr id="1917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4675" y="1420813"/>
            <a:ext cx="7234238" cy="4117975"/>
          </a:xfrm>
        </p:spPr>
        <p:txBody>
          <a:bodyPr/>
          <a:lstStyle/>
          <a:p>
            <a:r>
              <a:rPr lang="en-US" sz="2400"/>
              <a:t>Changes affecting telecommunications industry that implicate universal service in Washington.</a:t>
            </a:r>
          </a:p>
          <a:p>
            <a:r>
              <a:rPr lang="en-US" sz="2400"/>
              <a:t>Factual explanations of the scope of the problem.</a:t>
            </a:r>
          </a:p>
          <a:p>
            <a:r>
              <a:rPr lang="en-US" sz="2400"/>
              <a:t>Potential changes to existing mechanisms or new approaches that should be considered for addressing universal service prospectively.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1917955" name="Text Box 3"/>
          <p:cNvSpPr txBox="1">
            <a:spLocks noChangeArrowheads="1"/>
          </p:cNvSpPr>
          <p:nvPr/>
        </p:nvSpPr>
        <p:spPr bwMode="auto">
          <a:xfrm>
            <a:off x="338138" y="520700"/>
            <a:ext cx="88058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6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Issues Identified for Workshop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189E-82F4-4CE2-8016-BE35ACBB6EC7}" type="slidenum">
              <a:rPr lang="en-US"/>
              <a:pPr/>
              <a:t>3</a:t>
            </a:fld>
            <a:endParaRPr lang="en-US"/>
          </a:p>
        </p:txBody>
      </p:sp>
      <p:sp>
        <p:nvSpPr>
          <p:cNvPr id="15820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520700"/>
            <a:ext cx="8826500" cy="579438"/>
          </a:xfrm>
        </p:spPr>
        <p:txBody>
          <a:bodyPr/>
          <a:lstStyle/>
          <a:p>
            <a:r>
              <a:rPr lang="en-US" sz="2600"/>
              <a:t>CenturyLink: National Footprint</a:t>
            </a:r>
          </a:p>
        </p:txBody>
      </p:sp>
      <p:pic>
        <p:nvPicPr>
          <p:cNvPr id="1582083" name="Picture 11" descr="Fiber_Expan_700MHz_1July0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3" y="1301750"/>
            <a:ext cx="8281987" cy="4424363"/>
          </a:xfrm>
        </p:spPr>
      </p:pic>
      <p:sp>
        <p:nvSpPr>
          <p:cNvPr id="15820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9700" y="4803775"/>
            <a:ext cx="3433763" cy="1543050"/>
          </a:xfrm>
        </p:spPr>
        <p:txBody>
          <a:bodyPr lIns="0" tIns="0" rIns="0" bIns="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/>
              <a:t>ILEC operations in 33 states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/>
              <a:t>Approximately:</a:t>
            </a:r>
          </a:p>
          <a:p>
            <a:pPr>
              <a:lnSpc>
                <a:spcPct val="80000"/>
              </a:lnSpc>
            </a:pPr>
            <a:r>
              <a:rPr lang="en-US" sz="1400" b="1"/>
              <a:t>7.0 Million Access Lines</a:t>
            </a:r>
          </a:p>
          <a:p>
            <a:pPr>
              <a:lnSpc>
                <a:spcPct val="80000"/>
              </a:lnSpc>
            </a:pPr>
            <a:r>
              <a:rPr lang="en-US" sz="1400" b="1"/>
              <a:t>2.3 Million Broadband Customers</a:t>
            </a:r>
          </a:p>
          <a:p>
            <a:pPr>
              <a:lnSpc>
                <a:spcPct val="80000"/>
              </a:lnSpc>
            </a:pPr>
            <a:r>
              <a:rPr lang="en-US" sz="1400" b="1"/>
              <a:t>530,000 Video Subscribers</a:t>
            </a:r>
          </a:p>
          <a:p>
            <a:pPr>
              <a:lnSpc>
                <a:spcPct val="80000"/>
              </a:lnSpc>
            </a:pPr>
            <a:r>
              <a:rPr lang="en-US" sz="1400" b="1"/>
              <a:t>13.1 Million 700 Mhz POPs</a:t>
            </a:r>
          </a:p>
        </p:txBody>
      </p:sp>
      <p:pic>
        <p:nvPicPr>
          <p:cNvPr id="1582085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500" y="4252913"/>
            <a:ext cx="2349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2090" name="Rectangle 10"/>
          <p:cNvSpPr>
            <a:spLocks noChangeArrowheads="1"/>
          </p:cNvSpPr>
          <p:nvPr/>
        </p:nvSpPr>
        <p:spPr bwMode="auto">
          <a:xfrm>
            <a:off x="6515100" y="4902200"/>
            <a:ext cx="1879600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7AF1-47FF-43CD-931E-C5BE659EEF30}" type="slidenum">
              <a:rPr lang="en-US"/>
              <a:pPr/>
              <a:t>4</a:t>
            </a:fld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>
                <a:solidFill>
                  <a:srgbClr val="009900"/>
                </a:solidFill>
              </a:rPr>
              <a:t>CenturyLink Service Areas</a:t>
            </a:r>
          </a:p>
        </p:txBody>
      </p:sp>
      <p:sp>
        <p:nvSpPr>
          <p:cNvPr id="2019331" name="Text Box 31"/>
          <p:cNvSpPr txBox="1">
            <a:spLocks noChangeArrowheads="1"/>
          </p:cNvSpPr>
          <p:nvPr/>
        </p:nvSpPr>
        <p:spPr bwMode="auto">
          <a:xfrm>
            <a:off x="5626100" y="5127625"/>
            <a:ext cx="2978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>
                <a:ea typeface="ＭＳ Ｐゴシック" charset="-128"/>
              </a:rPr>
              <a:t>CenturyLink Wireline exchanges</a:t>
            </a:r>
          </a:p>
        </p:txBody>
      </p:sp>
      <p:pic>
        <p:nvPicPr>
          <p:cNvPr id="2019332" name="Picture 18" descr="MN_Lgnd_Sep09"/>
          <p:cNvPicPr>
            <a:picLocks noChangeAspect="1" noChangeArrowheads="1"/>
          </p:cNvPicPr>
          <p:nvPr/>
        </p:nvPicPr>
        <p:blipFill>
          <a:blip r:embed="rId4" cstate="print"/>
          <a:srcRect b="27136"/>
          <a:stretch>
            <a:fillRect/>
          </a:stretch>
        </p:blipFill>
        <p:spPr bwMode="auto">
          <a:xfrm>
            <a:off x="5172075" y="5191125"/>
            <a:ext cx="47783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9333" name="Text Box 31"/>
          <p:cNvSpPr txBox="1">
            <a:spLocks noChangeArrowheads="1"/>
          </p:cNvSpPr>
          <p:nvPr/>
        </p:nvSpPr>
        <p:spPr bwMode="auto">
          <a:xfrm>
            <a:off x="5626100" y="5432425"/>
            <a:ext cx="2978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>
                <a:ea typeface="ＭＳ Ｐゴシック" charset="-128"/>
              </a:rPr>
              <a:t>Core Fiber (Lit)</a:t>
            </a:r>
          </a:p>
        </p:txBody>
      </p:sp>
      <p:sp>
        <p:nvSpPr>
          <p:cNvPr id="2019334" name="Text Box 31"/>
          <p:cNvSpPr txBox="1">
            <a:spLocks noChangeArrowheads="1"/>
          </p:cNvSpPr>
          <p:nvPr/>
        </p:nvSpPr>
        <p:spPr bwMode="auto">
          <a:xfrm>
            <a:off x="5600700" y="5788025"/>
            <a:ext cx="23304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>
                <a:ea typeface="ＭＳ Ｐゴシック" charset="-128"/>
              </a:rPr>
              <a:t>Core Fiber (Dark)</a:t>
            </a:r>
          </a:p>
        </p:txBody>
      </p:sp>
      <p:graphicFrame>
        <p:nvGraphicFramePr>
          <p:cNvPr id="2019335" name="Object 7"/>
          <p:cNvGraphicFramePr>
            <a:graphicFrameLocks noChangeAspect="1"/>
          </p:cNvGraphicFramePr>
          <p:nvPr/>
        </p:nvGraphicFramePr>
        <p:xfrm>
          <a:off x="1784350" y="1236663"/>
          <a:ext cx="7724775" cy="3578225"/>
        </p:xfrm>
        <a:graphic>
          <a:graphicData uri="http://schemas.openxmlformats.org/presentationml/2006/ole">
            <p:oleObj spid="_x0000_s2019335" name="Photo Editor Photo" r:id="rId5" imgW="8771429" imgH="4904762" progId="MSPhotoEd.3">
              <p:embed/>
            </p:oleObj>
          </a:graphicData>
        </a:graphic>
      </p:graphicFrame>
      <p:sp>
        <p:nvSpPr>
          <p:cNvPr id="2019337" name="Text Box 9"/>
          <p:cNvSpPr txBox="1">
            <a:spLocks noChangeArrowheads="1"/>
          </p:cNvSpPr>
          <p:nvPr/>
        </p:nvSpPr>
        <p:spPr bwMode="auto">
          <a:xfrm>
            <a:off x="147638" y="4735513"/>
            <a:ext cx="4146550" cy="1506537"/>
          </a:xfrm>
          <a:prstGeom prst="rect">
            <a:avLst/>
          </a:prstGeom>
          <a:solidFill>
            <a:srgbClr val="D2A578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latin typeface="Trebuchet MS" pitchFamily="34" charset="0"/>
              </a:rPr>
              <a:t>Washington Statistical Profile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rebuchet MS" pitchFamily="34" charset="0"/>
              </a:rPr>
              <a:t>Employees			420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Trebuchet MS" pitchFamily="34" charset="0"/>
              </a:rPr>
              <a:t>2009 Annual Payroll	      	$30,248,000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Trebuchet MS" pitchFamily="34" charset="0"/>
              </a:rPr>
              <a:t>Total Investment	    	$937,825,000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Trebuchet MS" pitchFamily="34" charset="0"/>
              </a:rPr>
              <a:t>Access Lines	    	200,000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Trebuchet MS" pitchFamily="34" charset="0"/>
              </a:rPr>
              <a:t>Access Lines, DSL-Enabled           86%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B291-E25B-4F9E-BAFC-991AB80D66B1}" type="slidenum">
              <a:rPr lang="en-US"/>
              <a:pPr/>
              <a:t>5</a:t>
            </a:fld>
            <a:endParaRPr lang="en-US"/>
          </a:p>
        </p:txBody>
      </p:sp>
      <p:sp>
        <p:nvSpPr>
          <p:cNvPr id="199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90550"/>
          </a:xfrm>
        </p:spPr>
        <p:txBody>
          <a:bodyPr/>
          <a:lstStyle/>
          <a:p>
            <a:r>
              <a:rPr lang="en-US"/>
              <a:t>CenturyLink – State of Washington</a:t>
            </a:r>
          </a:p>
        </p:txBody>
      </p:sp>
      <p:graphicFrame>
        <p:nvGraphicFramePr>
          <p:cNvPr id="1999879" name="Object 7"/>
          <p:cNvGraphicFramePr>
            <a:graphicFrameLocks noChangeAspect="1"/>
          </p:cNvGraphicFramePr>
          <p:nvPr/>
        </p:nvGraphicFramePr>
        <p:xfrm>
          <a:off x="298450" y="3732213"/>
          <a:ext cx="4329113" cy="2439987"/>
        </p:xfrm>
        <a:graphic>
          <a:graphicData uri="http://schemas.openxmlformats.org/presentationml/2006/ole">
            <p:oleObj spid="_x0000_s1999879" name="Chart" r:id="rId4" imgW="6458102" imgH="3638702" progId="Excel.Chart.8">
              <p:embed/>
            </p:oleObj>
          </a:graphicData>
        </a:graphic>
      </p:graphicFrame>
      <p:sp>
        <p:nvSpPr>
          <p:cNvPr id="1999880" name="Text Box 8"/>
          <p:cNvSpPr txBox="1">
            <a:spLocks noChangeArrowheads="1"/>
          </p:cNvSpPr>
          <p:nvPr/>
        </p:nvSpPr>
        <p:spPr bwMode="auto">
          <a:xfrm>
            <a:off x="4735513" y="3652838"/>
            <a:ext cx="4256087" cy="246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/>
            <a:r>
              <a:rPr lang="en-US" sz="1600" b="1">
                <a:solidFill>
                  <a:srgbClr val="663300"/>
                </a:solidFill>
              </a:rPr>
              <a:t>…CTL average local line rates for Washington:</a:t>
            </a:r>
          </a:p>
          <a:p>
            <a:pPr marL="111125" indent="-111125">
              <a:buFontTx/>
              <a:buChar char="•"/>
            </a:pPr>
            <a:r>
              <a:rPr lang="en-US" sz="1400" b="1"/>
              <a:t>R1 service averages – $13.80 per line</a:t>
            </a:r>
          </a:p>
          <a:p>
            <a:pPr marL="111125" indent="-111125">
              <a:buFontTx/>
              <a:buChar char="•"/>
            </a:pPr>
            <a:r>
              <a:rPr lang="en-US" sz="1400" b="1"/>
              <a:t>B1 service averages – $28.36 per line</a:t>
            </a:r>
          </a:p>
          <a:p>
            <a:pPr marL="111125" indent="-111125"/>
            <a:endParaRPr lang="en-US" sz="1400"/>
          </a:p>
          <a:p>
            <a:pPr marL="111125" indent="-111125"/>
            <a:r>
              <a:rPr lang="en-US" sz="1600" b="1">
                <a:solidFill>
                  <a:srgbClr val="663300"/>
                </a:solidFill>
              </a:rPr>
              <a:t>…Compared to the </a:t>
            </a:r>
            <a:r>
              <a:rPr lang="en-US" sz="1600" b="1" u="sng">
                <a:solidFill>
                  <a:srgbClr val="663300"/>
                </a:solidFill>
              </a:rPr>
              <a:t>national</a:t>
            </a:r>
            <a:r>
              <a:rPr lang="en-US" sz="1600" b="1">
                <a:solidFill>
                  <a:srgbClr val="663300"/>
                </a:solidFill>
              </a:rPr>
              <a:t> local line charge averages of:</a:t>
            </a:r>
          </a:p>
          <a:p>
            <a:pPr marL="111125" indent="-111125">
              <a:buFontTx/>
              <a:buChar char="•"/>
            </a:pPr>
            <a:r>
              <a:rPr lang="en-US" sz="1400" b="1"/>
              <a:t>R1 service national average – $14.53 per line </a:t>
            </a:r>
          </a:p>
          <a:p>
            <a:pPr marL="111125" indent="-111125">
              <a:buFontTx/>
              <a:buChar char="•"/>
            </a:pPr>
            <a:r>
              <a:rPr lang="en-US" sz="1400" b="1"/>
              <a:t>B1 service national average - $26.95 per line</a:t>
            </a:r>
          </a:p>
          <a:p>
            <a:pPr marL="111125" indent="-111125">
              <a:spcBef>
                <a:spcPct val="50000"/>
              </a:spcBef>
            </a:pPr>
            <a:endParaRPr lang="en-US" sz="1400" b="1"/>
          </a:p>
        </p:txBody>
      </p:sp>
      <p:sp>
        <p:nvSpPr>
          <p:cNvPr id="1999881" name="Text Box 9"/>
          <p:cNvSpPr txBox="1">
            <a:spLocks noChangeArrowheads="1"/>
          </p:cNvSpPr>
          <p:nvPr/>
        </p:nvSpPr>
        <p:spPr bwMode="auto">
          <a:xfrm>
            <a:off x="376238" y="3119438"/>
            <a:ext cx="8443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6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56% of CenturyLink exchanges do not have a cable presence.</a:t>
            </a:r>
          </a:p>
        </p:txBody>
      </p:sp>
      <p:graphicFrame>
        <p:nvGraphicFramePr>
          <p:cNvPr id="1999910" name="Group 38"/>
          <p:cNvGraphicFramePr>
            <a:graphicFrameLocks noGrp="1"/>
          </p:cNvGraphicFramePr>
          <p:nvPr/>
        </p:nvGraphicFramePr>
        <p:xfrm>
          <a:off x="457200" y="1179513"/>
          <a:ext cx="8361363" cy="1666876"/>
        </p:xfrm>
        <a:graphic>
          <a:graphicData uri="http://schemas.openxmlformats.org/drawingml/2006/table">
            <a:tbl>
              <a:tblPr/>
              <a:tblGrid>
                <a:gridCol w="4181475"/>
                <a:gridCol w="4179888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Washington 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CenturyLink In Washington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00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 Density: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97.2 persons/sq mi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Population Density: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29 persons sq 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HH Income: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$58,081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Median HH Income: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$45, 428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Age: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 yrs 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Median Age: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58 yrs 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D2B57-48B1-4374-9B58-9C08D1EAC132}" type="slidenum">
              <a:rPr lang="en-US"/>
              <a:pPr/>
              <a:t>6</a:t>
            </a:fld>
            <a:endParaRPr lang="en-US"/>
          </a:p>
        </p:txBody>
      </p:sp>
      <p:sp>
        <p:nvSpPr>
          <p:cNvPr id="2002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600200"/>
            <a:ext cx="4251325" cy="4525963"/>
          </a:xfrm>
        </p:spPr>
        <p:txBody>
          <a:bodyPr/>
          <a:lstStyle/>
          <a:p>
            <a:pPr marL="520700" defTabSz="520700">
              <a:lnSpc>
                <a:spcPct val="80000"/>
              </a:lnSpc>
              <a:spcAft>
                <a:spcPct val="40000"/>
              </a:spcAft>
              <a:tabLst>
                <a:tab pos="177800" algn="l"/>
              </a:tabLst>
            </a:pPr>
            <a:r>
              <a:rPr lang="en-US" sz="1800" b="1"/>
              <a:t>Pressure on existing regulated revenues</a:t>
            </a:r>
            <a:endParaRPr lang="en-US" sz="1800"/>
          </a:p>
          <a:p>
            <a:pPr marL="520700" defTabSz="520700">
              <a:lnSpc>
                <a:spcPct val="80000"/>
              </a:lnSpc>
              <a:spcAft>
                <a:spcPct val="40000"/>
              </a:spcAft>
              <a:tabLst>
                <a:tab pos="177800" algn="l"/>
              </a:tabLst>
            </a:pPr>
            <a:r>
              <a:rPr lang="en-US" sz="1800" b="1"/>
              <a:t>Competitive issues and consumer price tolerance in competitive markets</a:t>
            </a:r>
            <a:endParaRPr lang="en-US" sz="1800"/>
          </a:p>
          <a:p>
            <a:pPr marL="520700" defTabSz="520700">
              <a:lnSpc>
                <a:spcPct val="80000"/>
              </a:lnSpc>
              <a:spcAft>
                <a:spcPct val="40000"/>
              </a:spcAft>
              <a:tabLst>
                <a:tab pos="177800" algn="l"/>
              </a:tabLst>
            </a:pPr>
            <a:r>
              <a:rPr lang="en-US" sz="1800" b="1"/>
              <a:t>Incumbent carrier of last resort (COLR) obligations</a:t>
            </a:r>
          </a:p>
          <a:p>
            <a:pPr marL="520700" defTabSz="520700">
              <a:lnSpc>
                <a:spcPct val="80000"/>
              </a:lnSpc>
              <a:spcAft>
                <a:spcPct val="40000"/>
              </a:spcAft>
              <a:tabLst>
                <a:tab pos="177800" algn="l"/>
              </a:tabLst>
            </a:pPr>
            <a:r>
              <a:rPr lang="en-US" sz="1800" b="1"/>
              <a:t>Escalating demand for affordable and faster broadband in highest cost markets </a:t>
            </a:r>
          </a:p>
          <a:p>
            <a:pPr marL="520700" defTabSz="520700">
              <a:lnSpc>
                <a:spcPct val="80000"/>
              </a:lnSpc>
              <a:spcAft>
                <a:spcPct val="40000"/>
              </a:spcAft>
              <a:tabLst>
                <a:tab pos="177800" algn="l"/>
              </a:tabLst>
            </a:pPr>
            <a:r>
              <a:rPr lang="en-US" sz="1800" b="1"/>
              <a:t>Long-term view of what the State needs to achieve its telecommunications goals</a:t>
            </a:r>
          </a:p>
        </p:txBody>
      </p:sp>
      <p:sp>
        <p:nvSpPr>
          <p:cNvPr id="20029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79963" y="1600200"/>
            <a:ext cx="3560762" cy="4525963"/>
          </a:xfrm>
          <a:solidFill>
            <a:srgbClr val="E2C4A6"/>
          </a:solidFill>
        </p:spPr>
        <p:txBody>
          <a:bodyPr/>
          <a:lstStyle/>
          <a:p>
            <a:pPr marL="233363" indent="-122238">
              <a:lnSpc>
                <a:spcPct val="80000"/>
              </a:lnSpc>
              <a:spcAft>
                <a:spcPct val="40000"/>
              </a:spcAft>
              <a:buFont typeface="Wingdings" pitchFamily="2" charset="2"/>
              <a:buNone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Changes and the Reality of Rural Economics…</a:t>
            </a:r>
          </a:p>
          <a:p>
            <a:pPr marL="233363" indent="-122238">
              <a:lnSpc>
                <a:spcPct val="80000"/>
              </a:lnSpc>
              <a:spcAft>
                <a:spcPct val="40000"/>
              </a:spcAft>
            </a:pPr>
            <a:r>
              <a:rPr lang="en-US" sz="1800" b="1"/>
              <a:t>While many forces are changing our industry, one thing that hasn’t changed is the cost characteristics of serving rural areas.</a:t>
            </a:r>
          </a:p>
          <a:p>
            <a:pPr marL="233363" indent="-122238">
              <a:lnSpc>
                <a:spcPct val="80000"/>
              </a:lnSpc>
              <a:spcAft>
                <a:spcPct val="40000"/>
              </a:spcAft>
            </a:pPr>
            <a:r>
              <a:rPr lang="en-US" sz="1800" b="1"/>
              <a:t>Distance coupled with lack of Density are key cost drivers</a:t>
            </a:r>
          </a:p>
          <a:p>
            <a:pPr marL="233363" indent="-122238">
              <a:lnSpc>
                <a:spcPct val="80000"/>
              </a:lnSpc>
              <a:spcAft>
                <a:spcPct val="40000"/>
              </a:spcAft>
            </a:pPr>
            <a:r>
              <a:rPr lang="en-US" sz="1800" b="1"/>
              <a:t>Bringing broadband to remaining rural areas adds additional costs.</a:t>
            </a:r>
          </a:p>
          <a:p>
            <a:pPr marL="233363" indent="-122238">
              <a:lnSpc>
                <a:spcPct val="80000"/>
              </a:lnSpc>
              <a:spcAft>
                <a:spcPct val="40000"/>
              </a:spcAft>
            </a:pPr>
            <a:endParaRPr lang="en-US" sz="2400" b="1"/>
          </a:p>
        </p:txBody>
      </p:sp>
      <p:sp>
        <p:nvSpPr>
          <p:cNvPr id="2002947" name="Text Box 3"/>
          <p:cNvSpPr txBox="1">
            <a:spLocks noChangeArrowheads="1"/>
          </p:cNvSpPr>
          <p:nvPr/>
        </p:nvSpPr>
        <p:spPr bwMode="auto">
          <a:xfrm>
            <a:off x="377825" y="384175"/>
            <a:ext cx="859631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6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Industry and Marketplace Changes Have Significant Implications for Universal Service in Washington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1B702-9B5B-4BF4-8A4A-6CE735D6D402}" type="slidenum">
              <a:rPr lang="en-US"/>
              <a:pPr/>
              <a:t>7</a:t>
            </a:fld>
            <a:endParaRPr lang="en-US"/>
          </a:p>
        </p:txBody>
      </p:sp>
      <p:pic>
        <p:nvPicPr>
          <p:cNvPr id="2013186" name="Picture 2" descr="FORK 3234 W CITY BOUND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055688"/>
            <a:ext cx="7324725" cy="5491162"/>
          </a:xfrm>
          <a:prstGeom prst="rect">
            <a:avLst/>
          </a:prstGeom>
          <a:noFill/>
        </p:spPr>
      </p:pic>
      <p:graphicFrame>
        <p:nvGraphicFramePr>
          <p:cNvPr id="2013187" name="Object 3"/>
          <p:cNvGraphicFramePr>
            <a:graphicFrameLocks noChangeAspect="1"/>
          </p:cNvGraphicFramePr>
          <p:nvPr/>
        </p:nvGraphicFramePr>
        <p:xfrm>
          <a:off x="6892925" y="990600"/>
          <a:ext cx="2174875" cy="1374775"/>
        </p:xfrm>
        <a:graphic>
          <a:graphicData uri="http://schemas.openxmlformats.org/presentationml/2006/ole">
            <p:oleObj spid="_x0000_s2013187" name="Chart" r:id="rId5" imgW="4754789" imgH="2598359" progId="Excel.Chart.8">
              <p:embed/>
            </p:oleObj>
          </a:graphicData>
        </a:graphic>
      </p:graphicFrame>
      <p:sp>
        <p:nvSpPr>
          <p:cNvPr id="2013188" name="Text Box 4"/>
          <p:cNvSpPr txBox="1">
            <a:spLocks noChangeArrowheads="1"/>
          </p:cNvSpPr>
          <p:nvPr/>
        </p:nvSpPr>
        <p:spPr bwMode="auto">
          <a:xfrm>
            <a:off x="6858000" y="2343150"/>
            <a:ext cx="1981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1200"/>
              <a:t>The Investment per line that is required  to serve customers outside of the Central Office Customer Serving Area is </a:t>
            </a:r>
            <a:r>
              <a:rPr lang="it-IT" sz="1200" b="1" u="sng"/>
              <a:t>5 times</a:t>
            </a:r>
            <a:r>
              <a:rPr lang="it-IT" sz="1200"/>
              <a:t> greater than to serve the more dense Central Office Serving Area.</a:t>
            </a:r>
          </a:p>
          <a:p>
            <a:pPr algn="ctr">
              <a:spcBef>
                <a:spcPct val="20000"/>
              </a:spcBef>
            </a:pPr>
            <a:r>
              <a:rPr lang="it-IT" sz="1200"/>
              <a:t>------------------------------  </a:t>
            </a:r>
          </a:p>
        </p:txBody>
      </p:sp>
      <p:sp>
        <p:nvSpPr>
          <p:cNvPr id="2013189" name="Rectangle 5"/>
          <p:cNvSpPr>
            <a:spLocks noChangeArrowheads="1"/>
          </p:cNvSpPr>
          <p:nvPr/>
        </p:nvSpPr>
        <p:spPr bwMode="auto">
          <a:xfrm>
            <a:off x="304800" y="533400"/>
            <a:ext cx="640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Forks, Washington 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13190" name="Text Box 6"/>
          <p:cNvSpPr txBox="1">
            <a:spLocks noChangeArrowheads="1"/>
          </p:cNvSpPr>
          <p:nvPr/>
        </p:nvSpPr>
        <p:spPr bwMode="auto">
          <a:xfrm>
            <a:off x="6934200" y="838200"/>
            <a:ext cx="20478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/>
              <a:t>Investment per Line Ratio</a:t>
            </a:r>
          </a:p>
        </p:txBody>
      </p:sp>
      <p:sp>
        <p:nvSpPr>
          <p:cNvPr id="2013191" name="Text Box 7"/>
          <p:cNvSpPr txBox="1">
            <a:spLocks noChangeArrowheads="1"/>
          </p:cNvSpPr>
          <p:nvPr/>
        </p:nvSpPr>
        <p:spPr bwMode="auto">
          <a:xfrm>
            <a:off x="7315200" y="1828800"/>
            <a:ext cx="7334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/>
              <a:t>NonCOCSA</a:t>
            </a:r>
          </a:p>
        </p:txBody>
      </p:sp>
      <p:sp>
        <p:nvSpPr>
          <p:cNvPr id="2013192" name="Text Box 8"/>
          <p:cNvSpPr txBox="1">
            <a:spLocks noChangeArrowheads="1"/>
          </p:cNvSpPr>
          <p:nvPr/>
        </p:nvSpPr>
        <p:spPr bwMode="auto">
          <a:xfrm>
            <a:off x="8001000" y="1843088"/>
            <a:ext cx="5461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/>
              <a:t>COCSA</a:t>
            </a:r>
          </a:p>
        </p:txBody>
      </p:sp>
      <p:graphicFrame>
        <p:nvGraphicFramePr>
          <p:cNvPr id="2013193" name="Object 9"/>
          <p:cNvGraphicFramePr>
            <a:graphicFrameLocks noChangeAspect="1"/>
          </p:cNvGraphicFramePr>
          <p:nvPr/>
        </p:nvGraphicFramePr>
        <p:xfrm>
          <a:off x="6848475" y="4165600"/>
          <a:ext cx="2143125" cy="1168400"/>
        </p:xfrm>
        <a:graphic>
          <a:graphicData uri="http://schemas.openxmlformats.org/presentationml/2006/ole">
            <p:oleObj spid="_x0000_s2013193" name="Chart" r:id="rId6" imgW="4732020" imgH="2575590" progId="Excel.Chart.8">
              <p:embed/>
            </p:oleObj>
          </a:graphicData>
        </a:graphic>
      </p:graphicFrame>
      <p:sp>
        <p:nvSpPr>
          <p:cNvPr id="2013194" name="Text Box 10"/>
          <p:cNvSpPr txBox="1">
            <a:spLocks noChangeArrowheads="1"/>
          </p:cNvSpPr>
          <p:nvPr/>
        </p:nvSpPr>
        <p:spPr bwMode="auto">
          <a:xfrm>
            <a:off x="7315200" y="4038600"/>
            <a:ext cx="11572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/>
              <a:t>Density Ratio</a:t>
            </a:r>
          </a:p>
        </p:txBody>
      </p:sp>
      <p:sp>
        <p:nvSpPr>
          <p:cNvPr id="2013195" name="Text Box 11"/>
          <p:cNvSpPr txBox="1">
            <a:spLocks noChangeArrowheads="1"/>
          </p:cNvSpPr>
          <p:nvPr/>
        </p:nvSpPr>
        <p:spPr bwMode="auto">
          <a:xfrm>
            <a:off x="7924800" y="4953000"/>
            <a:ext cx="5461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solidFill>
                  <a:schemeClr val="bg1"/>
                </a:solidFill>
              </a:rPr>
              <a:t>COCSA</a:t>
            </a:r>
          </a:p>
        </p:txBody>
      </p:sp>
      <p:sp>
        <p:nvSpPr>
          <p:cNvPr id="2013196" name="Text Box 12"/>
          <p:cNvSpPr txBox="1">
            <a:spLocks noChangeArrowheads="1"/>
          </p:cNvSpPr>
          <p:nvPr/>
        </p:nvSpPr>
        <p:spPr bwMode="auto">
          <a:xfrm>
            <a:off x="7162800" y="4953000"/>
            <a:ext cx="7334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/>
              <a:t>NonCOCSA</a:t>
            </a:r>
          </a:p>
        </p:txBody>
      </p:sp>
      <p:sp>
        <p:nvSpPr>
          <p:cNvPr id="2013197" name="Text Box 13"/>
          <p:cNvSpPr txBox="1">
            <a:spLocks noChangeArrowheads="1"/>
          </p:cNvSpPr>
          <p:nvPr/>
        </p:nvSpPr>
        <p:spPr bwMode="auto">
          <a:xfrm>
            <a:off x="-304800" y="5468938"/>
            <a:ext cx="4343400" cy="931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/>
              <a:t>Total Wire Center Area 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it-IT" sz="1200"/>
              <a:t>480 sq. Miles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sz="1200"/>
              <a:t>Average Loop Length (non COCSA) </a:t>
            </a:r>
            <a:r>
              <a:rPr lang="en-US" sz="1200" b="1"/>
              <a:t>6.1</a:t>
            </a:r>
            <a:r>
              <a:rPr lang="en-US" sz="1200"/>
              <a:t> Miles</a:t>
            </a:r>
          </a:p>
          <a:p>
            <a:pPr algn="ctr">
              <a:spcBef>
                <a:spcPct val="20000"/>
              </a:spcBef>
            </a:pPr>
            <a:endParaRPr lang="en-US" sz="1200"/>
          </a:p>
        </p:txBody>
      </p:sp>
      <p:sp>
        <p:nvSpPr>
          <p:cNvPr id="2013198" name="Text Box 14"/>
          <p:cNvSpPr txBox="1">
            <a:spLocks noChangeArrowheads="1"/>
          </p:cNvSpPr>
          <p:nvPr/>
        </p:nvSpPr>
        <p:spPr bwMode="auto">
          <a:xfrm>
            <a:off x="457200" y="4549775"/>
            <a:ext cx="152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200" b="1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200" b="1"/>
              <a:t>Total Lines Served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200" b="1"/>
              <a:t>3,520</a:t>
            </a:r>
          </a:p>
        </p:txBody>
      </p:sp>
      <p:sp>
        <p:nvSpPr>
          <p:cNvPr id="2013199" name="Text Box 15"/>
          <p:cNvSpPr txBox="1">
            <a:spLocks noChangeArrowheads="1"/>
          </p:cNvSpPr>
          <p:nvPr/>
        </p:nvSpPr>
        <p:spPr bwMode="auto">
          <a:xfrm>
            <a:off x="6924675" y="5353050"/>
            <a:ext cx="1981200" cy="118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sz="1200"/>
              <a:t>The Central Office Customer Serving Area is </a:t>
            </a:r>
            <a:r>
              <a:rPr lang="it-IT" sz="1200" b="1" u="sng"/>
              <a:t>90 times</a:t>
            </a:r>
            <a:r>
              <a:rPr lang="it-IT" sz="1200"/>
              <a:t> more dense than the non Central Office serving area.</a:t>
            </a:r>
            <a:r>
              <a:rPr lang="it-IT" sz="1600"/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sz="16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8821-0C8B-4A80-A863-1FBED7997975}" type="slidenum">
              <a:rPr lang="en-US"/>
              <a:pPr/>
              <a:t>8</a:t>
            </a:fld>
            <a:endParaRPr lang="en-US"/>
          </a:p>
        </p:txBody>
      </p:sp>
      <p:pic>
        <p:nvPicPr>
          <p:cNvPr id="2015234" name="Picture 2" descr="RITZVILLE 3285 W CITY BOUND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7096125" cy="5480050"/>
          </a:xfrm>
          <a:prstGeom prst="rect">
            <a:avLst/>
          </a:prstGeom>
          <a:noFill/>
        </p:spPr>
      </p:pic>
      <p:graphicFrame>
        <p:nvGraphicFramePr>
          <p:cNvPr id="2015235" name="Object 3"/>
          <p:cNvGraphicFramePr>
            <a:graphicFrameLocks noChangeAspect="1"/>
          </p:cNvGraphicFramePr>
          <p:nvPr/>
        </p:nvGraphicFramePr>
        <p:xfrm>
          <a:off x="6892925" y="960438"/>
          <a:ext cx="2174875" cy="1173162"/>
        </p:xfrm>
        <a:graphic>
          <a:graphicData uri="http://schemas.openxmlformats.org/presentationml/2006/ole">
            <p:oleObj spid="_x0000_s2015235" name="Chart" r:id="rId5" imgW="4701570" imgH="2545141" progId="Excel.Chart.8">
              <p:embed/>
            </p:oleObj>
          </a:graphicData>
        </a:graphic>
      </p:graphicFrame>
      <p:graphicFrame>
        <p:nvGraphicFramePr>
          <p:cNvPr id="2015236" name="Object 4"/>
          <p:cNvGraphicFramePr>
            <a:graphicFrameLocks noChangeAspect="1"/>
          </p:cNvGraphicFramePr>
          <p:nvPr/>
        </p:nvGraphicFramePr>
        <p:xfrm>
          <a:off x="6896100" y="4008438"/>
          <a:ext cx="2171700" cy="1173162"/>
        </p:xfrm>
        <a:graphic>
          <a:graphicData uri="http://schemas.openxmlformats.org/presentationml/2006/ole">
            <p:oleObj spid="_x0000_s2015236" name="Chart" r:id="rId6" imgW="4686300" imgH="2533650" progId="Excel.Chart.8">
              <p:embed/>
            </p:oleObj>
          </a:graphicData>
        </a:graphic>
      </p:graphicFrame>
      <p:sp>
        <p:nvSpPr>
          <p:cNvPr id="2015237" name="Text Box 5"/>
          <p:cNvSpPr txBox="1">
            <a:spLocks noChangeArrowheads="1"/>
          </p:cNvSpPr>
          <p:nvPr/>
        </p:nvSpPr>
        <p:spPr bwMode="auto">
          <a:xfrm>
            <a:off x="6858000" y="2133600"/>
            <a:ext cx="1981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1200"/>
              <a:t>The Investment per line that is required  to serve customers outside of the Central Office Customer Serving Area is </a:t>
            </a:r>
            <a:r>
              <a:rPr lang="it-IT" sz="1200" b="1" u="sng"/>
              <a:t>6 times</a:t>
            </a:r>
            <a:r>
              <a:rPr lang="it-IT" sz="1200"/>
              <a:t> greater than to serve the more dense Central Office Serving Area.  </a:t>
            </a:r>
          </a:p>
          <a:p>
            <a:pPr algn="ctr">
              <a:spcBef>
                <a:spcPct val="20000"/>
              </a:spcBef>
            </a:pPr>
            <a:r>
              <a:rPr lang="it-IT" sz="1200"/>
              <a:t>-----------------------------------</a:t>
            </a:r>
          </a:p>
        </p:txBody>
      </p:sp>
      <p:sp>
        <p:nvSpPr>
          <p:cNvPr id="2015238" name="Rectangle 6"/>
          <p:cNvSpPr>
            <a:spLocks noChangeArrowheads="1"/>
          </p:cNvSpPr>
          <p:nvPr/>
        </p:nvSpPr>
        <p:spPr bwMode="auto">
          <a:xfrm>
            <a:off x="444500" y="584200"/>
            <a:ext cx="64008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Ritzville, Washington 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15239" name="Text Box 7"/>
          <p:cNvSpPr txBox="1">
            <a:spLocks noChangeArrowheads="1"/>
          </p:cNvSpPr>
          <p:nvPr/>
        </p:nvSpPr>
        <p:spPr bwMode="auto">
          <a:xfrm>
            <a:off x="8077200" y="1752600"/>
            <a:ext cx="914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/>
              <a:t>COCSA</a:t>
            </a:r>
          </a:p>
        </p:txBody>
      </p:sp>
      <p:sp>
        <p:nvSpPr>
          <p:cNvPr id="2015240" name="Text Box 8"/>
          <p:cNvSpPr txBox="1">
            <a:spLocks noChangeArrowheads="1"/>
          </p:cNvSpPr>
          <p:nvPr/>
        </p:nvSpPr>
        <p:spPr bwMode="auto">
          <a:xfrm>
            <a:off x="7315200" y="1752600"/>
            <a:ext cx="7334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/>
              <a:t>NonCOCSA</a:t>
            </a:r>
          </a:p>
        </p:txBody>
      </p:sp>
      <p:sp>
        <p:nvSpPr>
          <p:cNvPr id="2015241" name="Text Box 9"/>
          <p:cNvSpPr txBox="1">
            <a:spLocks noChangeArrowheads="1"/>
          </p:cNvSpPr>
          <p:nvPr/>
        </p:nvSpPr>
        <p:spPr bwMode="auto">
          <a:xfrm>
            <a:off x="6943725" y="838200"/>
            <a:ext cx="20478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/>
              <a:t>Investment per Line Ratio</a:t>
            </a:r>
          </a:p>
        </p:txBody>
      </p:sp>
      <p:sp>
        <p:nvSpPr>
          <p:cNvPr id="2015242" name="Text Box 10"/>
          <p:cNvSpPr txBox="1">
            <a:spLocks noChangeArrowheads="1"/>
          </p:cNvSpPr>
          <p:nvPr/>
        </p:nvSpPr>
        <p:spPr bwMode="auto">
          <a:xfrm>
            <a:off x="7377113" y="3810000"/>
            <a:ext cx="1157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/>
              <a:t>Density Ratio</a:t>
            </a:r>
          </a:p>
        </p:txBody>
      </p:sp>
      <p:sp>
        <p:nvSpPr>
          <p:cNvPr id="2015243" name="Text Box 11"/>
          <p:cNvSpPr txBox="1">
            <a:spLocks noChangeArrowheads="1"/>
          </p:cNvSpPr>
          <p:nvPr/>
        </p:nvSpPr>
        <p:spPr bwMode="auto">
          <a:xfrm>
            <a:off x="7191375" y="4814888"/>
            <a:ext cx="7334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/>
              <a:t>NonCOCSA</a:t>
            </a:r>
          </a:p>
        </p:txBody>
      </p:sp>
      <p:sp>
        <p:nvSpPr>
          <p:cNvPr id="2015244" name="Text Box 12"/>
          <p:cNvSpPr txBox="1">
            <a:spLocks noChangeArrowheads="1"/>
          </p:cNvSpPr>
          <p:nvPr/>
        </p:nvSpPr>
        <p:spPr bwMode="auto">
          <a:xfrm>
            <a:off x="5715000" y="5486400"/>
            <a:ext cx="63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000">
                <a:solidFill>
                  <a:schemeClr val="bg1"/>
                </a:solidFill>
              </a:rPr>
              <a:t>COCSA</a:t>
            </a:r>
          </a:p>
        </p:txBody>
      </p:sp>
      <p:sp>
        <p:nvSpPr>
          <p:cNvPr id="2015245" name="Text Box 13"/>
          <p:cNvSpPr txBox="1">
            <a:spLocks noChangeArrowheads="1"/>
          </p:cNvSpPr>
          <p:nvPr/>
        </p:nvSpPr>
        <p:spPr bwMode="auto">
          <a:xfrm>
            <a:off x="-152400" y="5486400"/>
            <a:ext cx="4343400" cy="931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/>
              <a:t>Total Wire Center Area 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it-IT" sz="1200"/>
              <a:t>760 sq. Miles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sz="1200"/>
              <a:t>Average Loop Length (non COCSA) </a:t>
            </a:r>
            <a:r>
              <a:rPr lang="en-US" sz="1200" b="1"/>
              <a:t>16.4</a:t>
            </a:r>
            <a:r>
              <a:rPr lang="en-US" sz="1200"/>
              <a:t> Miles</a:t>
            </a:r>
          </a:p>
          <a:p>
            <a:pPr algn="ctr">
              <a:spcBef>
                <a:spcPct val="20000"/>
              </a:spcBef>
            </a:pPr>
            <a:endParaRPr lang="en-US" sz="1200"/>
          </a:p>
        </p:txBody>
      </p:sp>
      <p:sp>
        <p:nvSpPr>
          <p:cNvPr id="2015246" name="Text Box 14"/>
          <p:cNvSpPr txBox="1">
            <a:spLocks noChangeArrowheads="1"/>
          </p:cNvSpPr>
          <p:nvPr/>
        </p:nvSpPr>
        <p:spPr bwMode="auto">
          <a:xfrm>
            <a:off x="685800" y="4514850"/>
            <a:ext cx="152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US" sz="1200" b="1"/>
          </a:p>
          <a:p>
            <a:pPr algn="ctr">
              <a:spcBef>
                <a:spcPct val="20000"/>
              </a:spcBef>
            </a:pPr>
            <a:r>
              <a:rPr lang="en-US" sz="1200" b="1"/>
              <a:t>Total Lines Served </a:t>
            </a:r>
          </a:p>
          <a:p>
            <a:pPr algn="ctr">
              <a:spcBef>
                <a:spcPct val="20000"/>
              </a:spcBef>
            </a:pPr>
            <a:r>
              <a:rPr lang="en-US" sz="1200" b="1"/>
              <a:t>1,489</a:t>
            </a:r>
            <a:endParaRPr lang="it-IT" sz="1200"/>
          </a:p>
        </p:txBody>
      </p:sp>
      <p:sp>
        <p:nvSpPr>
          <p:cNvPr id="2015247" name="Text Box 15"/>
          <p:cNvSpPr txBox="1">
            <a:spLocks noChangeArrowheads="1"/>
          </p:cNvSpPr>
          <p:nvPr/>
        </p:nvSpPr>
        <p:spPr bwMode="auto">
          <a:xfrm>
            <a:off x="6934200" y="5197475"/>
            <a:ext cx="2133600" cy="126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200"/>
              <a:t>The Central Office Customer Serving Area is </a:t>
            </a:r>
            <a:r>
              <a:rPr lang="it-IT" sz="1200" b="1" u="sng"/>
              <a:t>223 times</a:t>
            </a:r>
            <a:r>
              <a:rPr lang="it-IT" sz="1200"/>
              <a:t> more dense than the non Central Office serving area.</a:t>
            </a:r>
          </a:p>
          <a:p>
            <a:pPr>
              <a:spcBef>
                <a:spcPct val="20000"/>
              </a:spcBef>
            </a:pPr>
            <a:endParaRPr lang="it-IT" sz="1200"/>
          </a:p>
          <a:p>
            <a:pPr>
              <a:spcBef>
                <a:spcPct val="20000"/>
              </a:spcBef>
            </a:pPr>
            <a:endParaRPr lang="it-IT" sz="1200"/>
          </a:p>
        </p:txBody>
      </p:sp>
      <p:sp>
        <p:nvSpPr>
          <p:cNvPr id="2015248" name="Text Box 16"/>
          <p:cNvSpPr txBox="1">
            <a:spLocks noChangeArrowheads="1"/>
          </p:cNvSpPr>
          <p:nvPr/>
        </p:nvSpPr>
        <p:spPr bwMode="auto">
          <a:xfrm>
            <a:off x="7988300" y="4800600"/>
            <a:ext cx="5461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solidFill>
                  <a:schemeClr val="bg1"/>
                </a:solidFill>
              </a:rPr>
              <a:t>COCSA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B0204-5450-48A4-A37D-BE27E755C22A}" type="slidenum">
              <a:rPr lang="en-US"/>
              <a:pPr/>
              <a:t>9</a:t>
            </a:fld>
            <a:endParaRPr lang="en-US"/>
          </a:p>
        </p:txBody>
      </p:sp>
      <p:pic>
        <p:nvPicPr>
          <p:cNvPr id="1992707" name="Picture 3" descr="united-states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0"/>
            <a:ext cx="2760663" cy="1666875"/>
          </a:xfrm>
          <a:prstGeom prst="rect">
            <a:avLst/>
          </a:prstGeom>
          <a:noFill/>
        </p:spPr>
      </p:pic>
      <p:sp>
        <p:nvSpPr>
          <p:cNvPr id="1992709" name="AutoShape 5"/>
          <p:cNvSpPr>
            <a:spLocks noChangeArrowheads="1"/>
          </p:cNvSpPr>
          <p:nvPr/>
        </p:nvSpPr>
        <p:spPr bwMode="auto">
          <a:xfrm>
            <a:off x="4465638" y="2627313"/>
            <a:ext cx="949325" cy="2362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2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4022725" cy="3962400"/>
          </a:xfrm>
          <a:solidFill>
            <a:srgbClr val="33CCCC">
              <a:alpha val="64999"/>
            </a:srgbClr>
          </a:solidFill>
          <a:ln/>
        </p:spPr>
        <p:txBody>
          <a:bodyPr/>
          <a:lstStyle/>
          <a:p>
            <a:pPr marL="284163" indent="-284163">
              <a:lnSpc>
                <a:spcPct val="90000"/>
              </a:lnSpc>
              <a:spcAft>
                <a:spcPct val="35000"/>
              </a:spcAft>
              <a:buClr>
                <a:srgbClr val="FFCC00"/>
              </a:buClr>
            </a:pPr>
            <a:endParaRPr lang="en-US" sz="2000"/>
          </a:p>
          <a:p>
            <a:pPr marL="284163" indent="-284163">
              <a:lnSpc>
                <a:spcPct val="90000"/>
              </a:lnSpc>
              <a:spcAft>
                <a:spcPct val="35000"/>
              </a:spcAft>
              <a:buClr>
                <a:srgbClr val="FFCC00"/>
              </a:buClr>
            </a:pPr>
            <a:r>
              <a:rPr lang="en-US" sz="2000"/>
              <a:t>Federal activity casting doubt on future role and timing.</a:t>
            </a:r>
          </a:p>
          <a:p>
            <a:pPr marL="284163" indent="-284163">
              <a:lnSpc>
                <a:spcPct val="90000"/>
              </a:lnSpc>
              <a:spcAft>
                <a:spcPct val="35000"/>
              </a:spcAft>
              <a:buClr>
                <a:srgbClr val="FFCC00"/>
              </a:buClr>
            </a:pPr>
            <a:r>
              <a:rPr lang="en-US" sz="2000"/>
              <a:t>Lack of consistency regarding telecom regulation.</a:t>
            </a:r>
          </a:p>
          <a:p>
            <a:pPr marL="284163" indent="-284163">
              <a:lnSpc>
                <a:spcPct val="90000"/>
              </a:lnSpc>
              <a:spcAft>
                <a:spcPct val="35000"/>
              </a:spcAft>
              <a:buClr>
                <a:srgbClr val="FFCC00"/>
              </a:buClr>
            </a:pPr>
            <a:r>
              <a:rPr lang="en-US" sz="2000"/>
              <a:t>Long-term telecom planning?</a:t>
            </a:r>
          </a:p>
          <a:p>
            <a:pPr marL="284163" indent="-284163">
              <a:lnSpc>
                <a:spcPct val="90000"/>
              </a:lnSpc>
              <a:spcAft>
                <a:spcPct val="35000"/>
              </a:spcAft>
              <a:buClr>
                <a:srgbClr val="FFCC00"/>
              </a:buClr>
            </a:pPr>
            <a:r>
              <a:rPr lang="en-US" sz="2000"/>
              <a:t>Legislatures increasingly active on telecom reform issues.</a:t>
            </a:r>
          </a:p>
          <a:p>
            <a:pPr marL="284163" indent="-284163">
              <a:lnSpc>
                <a:spcPct val="90000"/>
              </a:lnSpc>
              <a:spcAft>
                <a:spcPct val="35000"/>
              </a:spcAft>
              <a:buClr>
                <a:srgbClr val="FFCC00"/>
              </a:buClr>
            </a:pPr>
            <a:r>
              <a:rPr lang="en-US" sz="2000"/>
              <a:t>Regulatory parity still not a reality for most ILECs.</a:t>
            </a:r>
          </a:p>
        </p:txBody>
      </p:sp>
      <p:sp>
        <p:nvSpPr>
          <p:cNvPr id="199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419100"/>
            <a:ext cx="4572000" cy="598488"/>
          </a:xfrm>
        </p:spPr>
        <p:txBody>
          <a:bodyPr/>
          <a:lstStyle/>
          <a:p>
            <a:r>
              <a:rPr lang="en-US" sz="2800"/>
              <a:t>The State of the States…</a:t>
            </a:r>
          </a:p>
        </p:txBody>
      </p:sp>
      <p:pic>
        <p:nvPicPr>
          <p:cNvPr id="1992712" name="Content Placeholder 7"/>
          <p:cNvPicPr>
            <a:picLocks noChangeArrowheads="1"/>
          </p:cNvPicPr>
          <p:nvPr/>
        </p:nvPicPr>
        <p:blipFill>
          <a:blip r:embed="rId4" cstate="print"/>
          <a:srcRect l="22430" r="24300"/>
          <a:stretch>
            <a:fillRect/>
          </a:stretch>
        </p:blipFill>
        <p:spPr bwMode="auto">
          <a:xfrm>
            <a:off x="5365750" y="2078038"/>
            <a:ext cx="3351213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2713" name="Text Box 9"/>
          <p:cNvSpPr txBox="1">
            <a:spLocks noChangeArrowheads="1"/>
          </p:cNvSpPr>
          <p:nvPr/>
        </p:nvSpPr>
        <p:spPr bwMode="auto">
          <a:xfrm>
            <a:off x="5292725" y="5292725"/>
            <a:ext cx="22748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6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Today’s Telecom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DSMENUDOCLEVELBTNSTATES" val="&lt;btnStates&gt;&lt;btn tag=&quot;1001&quot; state=&quot;UP&quot;/&gt;&lt;/btnStates&gt;&#10;"/>
</p:tagLst>
</file>

<file path=ppt/theme/theme1.xml><?xml version="1.0" encoding="utf-8"?>
<a:theme xmlns:a="http://schemas.openxmlformats.org/drawingml/2006/main" name="jfjlink">
  <a:themeElements>
    <a:clrScheme name="jfjl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fjl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6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6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fjl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jl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jl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jl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jl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fjl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fjl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fjl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fjl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fjl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fjl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fjl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UT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170</IndustryCode>
    <CaseStatus xmlns="dc463f71-b30c-4ab2-9473-d307f9d35888">Closed</CaseStatus>
    <OpenedDate xmlns="dc463f71-b30c-4ab2-9473-d307f9d35888">2010-04-07T07:00:00+00:00</OpenedDate>
    <Date1 xmlns="dc463f71-b30c-4ab2-9473-d307f9d35888">2010-05-05T07:00:00+00:00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100562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BACFB75134C8974E85C00FB4D29BB1AC" ma:contentTypeVersion="131" ma:contentTypeDescription="" ma:contentTypeScope="" ma:versionID="b7b9907a3537b18e4795b786a84ba1e1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C5E40965-4EA7-4BA7-967D-F3D5E00C2530}"/>
</file>

<file path=customXml/itemProps2.xml><?xml version="1.0" encoding="utf-8"?>
<ds:datastoreItem xmlns:ds="http://schemas.openxmlformats.org/officeDocument/2006/customXml" ds:itemID="{EA084BA1-3CEE-4C3B-927D-6AD36738DFD6}"/>
</file>

<file path=customXml/itemProps3.xml><?xml version="1.0" encoding="utf-8"?>
<ds:datastoreItem xmlns:ds="http://schemas.openxmlformats.org/officeDocument/2006/customXml" ds:itemID="{D82F9ED8-A3F3-4FFA-B32F-B8FF4A0EC27A}"/>
</file>

<file path=customXml/itemProps4.xml><?xml version="1.0" encoding="utf-8"?>
<ds:datastoreItem xmlns:ds="http://schemas.openxmlformats.org/officeDocument/2006/customXml" ds:itemID="{E21B698D-0472-4F31-B797-F1FAA4B497A0}"/>
</file>

<file path=docProps/app.xml><?xml version="1.0" encoding="utf-8"?>
<Properties xmlns="http://schemas.openxmlformats.org/officeDocument/2006/extended-properties" xmlns:vt="http://schemas.openxmlformats.org/officeDocument/2006/docPropsVTypes">
  <Template>jfjlink</Template>
  <TotalTime>35134</TotalTime>
  <Words>1181</Words>
  <Application>Microsoft Office PowerPoint</Application>
  <PresentationFormat>On-screen Show (4:3)</PresentationFormat>
  <Paragraphs>172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Times New Roman</vt:lpstr>
      <vt:lpstr>Arial</vt:lpstr>
      <vt:lpstr>Wingdings</vt:lpstr>
      <vt:lpstr>ＭＳ Ｐゴシック</vt:lpstr>
      <vt:lpstr>Arial Black</vt:lpstr>
      <vt:lpstr>Arial Narrow</vt:lpstr>
      <vt:lpstr>Trebuchet MS</vt:lpstr>
      <vt:lpstr>Symbol</vt:lpstr>
      <vt:lpstr>jfjlink</vt:lpstr>
      <vt:lpstr>Microsoft PowerPoint Presentation</vt:lpstr>
      <vt:lpstr>Microsoft Office Excel Chart</vt:lpstr>
      <vt:lpstr>Microsoft Excel Chart</vt:lpstr>
      <vt:lpstr>Microsoft Photo Editor 3.0 Photo</vt:lpstr>
      <vt:lpstr>Keeping Consumers Connected  Washington State and  Universal Service</vt:lpstr>
      <vt:lpstr>Slide 2</vt:lpstr>
      <vt:lpstr>CenturyLink: National Footprint</vt:lpstr>
      <vt:lpstr>CenturyLink Service Areas</vt:lpstr>
      <vt:lpstr>CenturyLink – State of Washington</vt:lpstr>
      <vt:lpstr>Slide 6</vt:lpstr>
      <vt:lpstr>Slide 7</vt:lpstr>
      <vt:lpstr>Slide 8</vt:lpstr>
      <vt:lpstr>The State of the States…</vt:lpstr>
      <vt:lpstr>Precedent in Other Reforms</vt:lpstr>
      <vt:lpstr>Slide 11</vt:lpstr>
      <vt:lpstr>The Challenge We All Face: Reconciling Reform with Broadband Infrastructure Goals</vt:lpstr>
      <vt:lpstr>Pitfalls to Avoid</vt:lpstr>
      <vt:lpstr>Slide 14</vt:lpstr>
      <vt:lpstr>Baseline Principles for Success</vt:lpstr>
    </vt:vector>
  </TitlesOfParts>
  <Company>CenturyTel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CenturyTel</dc:creator>
  <cp:lastModifiedBy>NMoen</cp:lastModifiedBy>
  <cp:revision>1622</cp:revision>
  <dcterms:created xsi:type="dcterms:W3CDTF">2005-09-15T18:30:51Z</dcterms:created>
  <dcterms:modified xsi:type="dcterms:W3CDTF">2010-05-05T21:31:33Z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B_TRACKING_NAME">
    <vt:lpwstr>\\leh\ibd\groups\ibdgroups\CMG2\Companies\CenturyTel\2008\Project Woods\6.24.08 Cypress Acq\Presentations\102608 IR Presentation\Forest Draft IR presentation 102608 v1.ppt - mhashimo - 10/26/2008 12:44:52 AM</vt:lpwstr>
  </property>
  <property fmtid="{D5CDD505-2E9C-101B-9397-08002B2CF9AE}" pid="3" name="NewDesign">
    <vt:lpwstr>Yes</vt:lpwstr>
  </property>
  <property fmtid="{D5CDD505-2E9C-101B-9397-08002B2CF9AE}" pid="4" name="Output Device">
    <vt:lpwstr>Canon Colorpass 1000</vt:lpwstr>
  </property>
  <property fmtid="{D5CDD505-2E9C-101B-9397-08002B2CF9AE}" pid="5" name="ContentTypeId">
    <vt:lpwstr>0x0101006E56B4D1795A2E4DB2F0B01679ED314A00BACFB75134C8974E85C00FB4D29BB1AC</vt:lpwstr>
  </property>
  <property fmtid="{D5CDD505-2E9C-101B-9397-08002B2CF9AE}" pid="6" name="_docset_NoMedatataSyncRequired">
    <vt:lpwstr>False</vt:lpwstr>
  </property>
</Properties>
</file>