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tags/tag1.xml" ContentType="application/vnd.openxmlformats-officedocument.presentationml.tags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5" r:id="rId2"/>
    <p:sldId id="276" r:id="rId3"/>
    <p:sldId id="277" r:id="rId4"/>
  </p:sldIdLst>
  <p:sldSz cx="9144000" cy="6858000" type="screen4x3"/>
  <p:notesSz cx="7315200" cy="9601200"/>
  <p:custDataLst>
    <p:tags r:id="rId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9846" autoAdjust="0"/>
  </p:normalViewPr>
  <p:slideViewPr>
    <p:cSldViewPr snapToGrid="0" snapToObjects="1">
      <p:cViewPr varScale="1">
        <p:scale>
          <a:sx n="82" d="100"/>
          <a:sy n="82" d="100"/>
        </p:scale>
        <p:origin x="-130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" y="0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26" tIns="47412" rIns="94826" bIns="47412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4142963" y="0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26" tIns="47412" rIns="94826" bIns="474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" y="9119173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26" tIns="47412" rIns="94826" bIns="47412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4142963" y="9119173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26" tIns="47412" rIns="94826" bIns="474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2D29CA-01D7-4BA3-B656-BFB1E924AD4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95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" y="0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26" tIns="47412" rIns="94826" bIns="47412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142963" y="0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26" tIns="47412" rIns="94826" bIns="474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258888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32184" y="4561227"/>
            <a:ext cx="5850835" cy="4320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26" tIns="47412" rIns="94826" bIns="47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1" y="9119173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26" tIns="47412" rIns="94826" bIns="47412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2963" y="9119173"/>
            <a:ext cx="3170583" cy="4803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826" tIns="47412" rIns="94826" bIns="474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AABD14-DCAA-40C1-B1BC-869CB11E231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316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_rels/notesSlide2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_rels/notesSlide3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3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8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8435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62296-BC4C-47BC-AA7E-F0A93E9B142A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02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21BFF1-A2A2-478C-BBEA-70C00EDFBAD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46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CA9826-7AA4-4BBF-9937-CEE9168914E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1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78B99-2FD1-4F1D-ABF3-A9C11203455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87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E38FC-8FD6-4E7F-A680-9BF88CF8210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7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5D415-EB13-496C-A1D0-509C633E847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4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ACF0B-4089-405B-B933-5925C7CFB5A1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70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46BF8-6E0C-4584-87E0-F39B75CADE67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880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AD131-A60E-4974-903C-39E4279DF8A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24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35F3B-0CB7-4C65-A9EB-B152DBB68BAB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84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ED3B0-64DA-4CC1-9DEF-513300B07D22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24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738E15-AEB6-489B-8855-604E389FEDF0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7.xml" />
</Relationships>
</file>

<file path=ppt/slides/_rels/slide2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2.xml" />
  <Relationship Id="rId1" Type="http://schemas.openxmlformats.org/officeDocument/2006/relationships/slideLayout" Target="../slideLayouts/slideLayout7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notesSlide" Target="../notesSlides/notesSlide3.xml" /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6" name="TextBox 49"/>
          <p:cNvSpPr txBox="1">
            <a:spLocks noChangeArrowheads="1"/>
          </p:cNvSpPr>
          <p:nvPr/>
        </p:nvSpPr>
        <p:spPr>
          <a:xfrm>
            <a:off x="3802074" y="6400050"/>
            <a:ext cx="14796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Exhibit A – Page 1</a:t>
            </a:r>
            <a:endParaRPr lang="en-US" dirty="0"/>
          </a:p>
        </p:txBody>
      </p:sp>
      <p:sp>
        <p:nvSpPr>
          <p:cNvPr id="65" name="Text Box 4"/>
          <p:cNvSpPr txBox="1">
            <a:spLocks noChangeArrowheads="1"/>
          </p:cNvSpPr>
          <p:nvPr/>
        </p:nvSpPr>
        <p:spPr>
          <a:xfrm>
            <a:off x="3916808" y="1646874"/>
            <a:ext cx="1250199" cy="2308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Shareholders</a:t>
            </a:r>
            <a:endParaRPr lang="en-US" sz="800" dirty="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>
          <a:xfrm>
            <a:off x="85725" y="450566"/>
            <a:ext cx="8896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u="sng" dirty="0" smtClean="0"/>
              <a:t>Pre-</a:t>
            </a:r>
            <a:r>
              <a:rPr lang="en-US" sz="1800" i="1" u="sng" dirty="0" err="1" smtClean="0"/>
              <a:t>Inteliquent</a:t>
            </a:r>
            <a:r>
              <a:rPr lang="en-US" sz="1800" i="1" u="sng" dirty="0" smtClean="0"/>
              <a:t> Merger </a:t>
            </a:r>
            <a:r>
              <a:rPr lang="en-US" sz="1800" u="sng" dirty="0" smtClean="0"/>
              <a:t>Corporate Ownership </a:t>
            </a:r>
            <a:r>
              <a:rPr lang="en-US" sz="1800" u="sng" dirty="0"/>
              <a:t>Structure of </a:t>
            </a:r>
            <a:r>
              <a:rPr lang="en-US" sz="1800" u="sng" dirty="0" smtClean="0"/>
              <a:t>“Neutral Tandem”</a:t>
            </a:r>
            <a:r>
              <a:rPr lang="en-US" sz="1800" u="sng" dirty="0"/>
              <a:t/>
            </a:r>
            <a:br>
              <a:rPr lang="en-US" sz="1800" u="sng" dirty="0"/>
            </a:br>
            <a:endParaRPr lang="en-US" sz="1800" u="sng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>
          <a:xfrm>
            <a:off x="3698945" y="2513784"/>
            <a:ext cx="1685925" cy="3770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50" dirty="0" err="1" smtClean="0"/>
              <a:t>Inteliquent</a:t>
            </a:r>
            <a:r>
              <a:rPr lang="en-US" sz="1050" dirty="0" smtClean="0"/>
              <a:t>, Inc.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800" dirty="0" smtClean="0"/>
              <a:t>(“</a:t>
            </a:r>
            <a:r>
              <a:rPr lang="en-US" sz="800" dirty="0" err="1" smtClean="0"/>
              <a:t>Inteliquent</a:t>
            </a:r>
            <a:r>
              <a:rPr lang="en-US" sz="800" dirty="0" smtClean="0"/>
              <a:t>”)</a:t>
            </a:r>
            <a:endParaRPr lang="en-US" sz="800" dirty="0"/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>
          <a:xfrm>
            <a:off x="2045812" y="3758447"/>
            <a:ext cx="1947964" cy="3924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050" dirty="0" smtClean="0"/>
              <a:t>“Neutral Tandem”</a:t>
            </a:r>
            <a:br>
              <a:rPr lang="en-US" sz="1050" dirty="0" smtClean="0"/>
            </a:br>
            <a:r>
              <a:rPr lang="en-US" dirty="0" smtClean="0"/>
              <a:t>(As Defined in Attached Pleading)</a:t>
            </a:r>
            <a:endParaRPr lang="en-US" dirty="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>
          <a:xfrm>
            <a:off x="5169850" y="3759971"/>
            <a:ext cx="1382609" cy="2308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Other Subsidiaries</a:t>
            </a:r>
            <a:endParaRPr lang="en-US" sz="800" dirty="0"/>
          </a:p>
        </p:txBody>
      </p:sp>
      <p:sp>
        <p:nvSpPr>
          <p:cNvPr id="48" name="TextBox 321"/>
          <p:cNvSpPr txBox="1">
            <a:spLocks noChangeArrowheads="1"/>
          </p:cNvSpPr>
          <p:nvPr/>
        </p:nvSpPr>
        <p:spPr>
          <a:xfrm>
            <a:off x="558867" y="6169627"/>
            <a:ext cx="29738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Unless indicated all </a:t>
            </a:r>
            <a:r>
              <a:rPr lang="en-US" dirty="0"/>
              <a:t>ownership percentages are 100%.</a:t>
            </a:r>
          </a:p>
        </p:txBody>
      </p:sp>
      <p:cxnSp>
        <p:nvCxnSpPr>
          <p:cNvPr id="4" name="Straight Connector 3"/>
          <p:cNvCxnSpPr>
            <a:stCxn id="22" idx="0"/>
            <a:endCxn id="65" idx="2"/>
          </p:cNvCxnSpPr>
          <p:nvPr/>
        </p:nvCxnSpPr>
        <p:spPr>
          <a:xfrm flipV="1">
            <a:off x="4541908" y="1877706"/>
            <a:ext cx="0" cy="63607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24" idx="0"/>
            <a:endCxn id="22" idx="2"/>
          </p:cNvCxnSpPr>
          <p:nvPr/>
        </p:nvCxnSpPr>
        <p:spPr>
          <a:xfrm flipV="1">
            <a:off x="3019794" y="2890810"/>
            <a:ext cx="1522114" cy="8676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2" idx="2"/>
            <a:endCxn id="15" idx="0"/>
          </p:cNvCxnSpPr>
          <p:nvPr/>
        </p:nvCxnSpPr>
        <p:spPr>
          <a:xfrm>
            <a:off x="4541908" y="2890810"/>
            <a:ext cx="1319247" cy="8691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5" name="TextBox 321"/>
          <p:cNvSpPr txBox="1">
            <a:spLocks noChangeArrowheads="1"/>
          </p:cNvSpPr>
          <p:nvPr/>
        </p:nvSpPr>
        <p:spPr>
          <a:xfrm>
            <a:off x="558867" y="6169627"/>
            <a:ext cx="29738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Unless indicated all </a:t>
            </a:r>
            <a:r>
              <a:rPr lang="en-US" dirty="0"/>
              <a:t>ownership percentages are 100%.</a:t>
            </a:r>
          </a:p>
        </p:txBody>
      </p:sp>
      <p:sp>
        <p:nvSpPr>
          <p:cNvPr id="4146" name="TextBox 49"/>
          <p:cNvSpPr txBox="1">
            <a:spLocks noChangeArrowheads="1"/>
          </p:cNvSpPr>
          <p:nvPr/>
        </p:nvSpPr>
        <p:spPr>
          <a:xfrm>
            <a:off x="3802074" y="6400050"/>
            <a:ext cx="14796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Exhibit A – Page 2</a:t>
            </a:r>
            <a:endParaRPr lang="en-US" dirty="0"/>
          </a:p>
        </p:txBody>
      </p:sp>
      <p:sp>
        <p:nvSpPr>
          <p:cNvPr id="65" name="Text Box 4"/>
          <p:cNvSpPr txBox="1">
            <a:spLocks noChangeArrowheads="1"/>
          </p:cNvSpPr>
          <p:nvPr/>
        </p:nvSpPr>
        <p:spPr>
          <a:xfrm>
            <a:off x="3809950" y="1030961"/>
            <a:ext cx="1501411" cy="3693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For Ownership of Onvoy, </a:t>
            </a:r>
            <a:br>
              <a:rPr lang="en-US" dirty="0" smtClean="0"/>
            </a:br>
            <a:r>
              <a:rPr lang="en-US" dirty="0" smtClean="0"/>
              <a:t>See Page 3</a:t>
            </a:r>
            <a:endParaRPr lang="en-US" sz="800" dirty="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>
          <a:xfrm>
            <a:off x="88970" y="440035"/>
            <a:ext cx="88963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u="sng" dirty="0" smtClean="0"/>
              <a:t>Post-</a:t>
            </a:r>
            <a:r>
              <a:rPr lang="en-US" sz="1600" i="1" u="sng" dirty="0" err="1" smtClean="0"/>
              <a:t>Inteliquent</a:t>
            </a:r>
            <a:r>
              <a:rPr lang="en-US" sz="1600" i="1" u="sng" dirty="0" smtClean="0"/>
              <a:t> Merger </a:t>
            </a:r>
            <a:r>
              <a:rPr lang="en-US" sz="1600" u="sng" dirty="0" smtClean="0"/>
              <a:t>Corporate Ownership </a:t>
            </a:r>
            <a:r>
              <a:rPr lang="en-US" sz="1600" u="sng" dirty="0"/>
              <a:t>Structure of </a:t>
            </a:r>
            <a:r>
              <a:rPr lang="en-US" sz="1600" u="sng" dirty="0" smtClean="0"/>
              <a:t>Neutral Tandem</a:t>
            </a:r>
            <a:endParaRPr lang="en-US" sz="1600" u="sng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>
          <a:xfrm>
            <a:off x="3725569" y="1790654"/>
            <a:ext cx="1685925" cy="3539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Onvoy, LLC</a:t>
            </a:r>
            <a:br>
              <a:rPr lang="en-US" dirty="0" smtClean="0"/>
            </a:br>
            <a:r>
              <a:rPr lang="en-US" sz="800" dirty="0" smtClean="0"/>
              <a:t>(“Onvoy” or “Transferee”)</a:t>
            </a:r>
            <a:endParaRPr lang="en-US" sz="800" dirty="0"/>
          </a:p>
        </p:txBody>
      </p:sp>
      <p:cxnSp>
        <p:nvCxnSpPr>
          <p:cNvPr id="86" name="Straight Connector 85"/>
          <p:cNvCxnSpPr>
            <a:stCxn id="22" idx="0"/>
            <a:endCxn id="65" idx="2"/>
          </p:cNvCxnSpPr>
          <p:nvPr/>
        </p:nvCxnSpPr>
        <p:spPr>
          <a:xfrm flipH="1" flipV="1">
            <a:off x="4560656" y="1400293"/>
            <a:ext cx="7876" cy="3903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6"/>
          <p:cNvSpPr txBox="1">
            <a:spLocks noChangeArrowheads="1"/>
          </p:cNvSpPr>
          <p:nvPr/>
        </p:nvSpPr>
        <p:spPr>
          <a:xfrm>
            <a:off x="4410402" y="2715650"/>
            <a:ext cx="153291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/>
              <a:t>Minnesota Independent Equal Access </a:t>
            </a:r>
            <a:r>
              <a:rPr lang="en-US" dirty="0" smtClean="0"/>
              <a:t>Corporation</a:t>
            </a:r>
            <a:endParaRPr lang="en-US" sz="800" dirty="0"/>
          </a:p>
        </p:txBody>
      </p:sp>
      <p:sp>
        <p:nvSpPr>
          <p:cNvPr id="63" name="Text Box 16"/>
          <p:cNvSpPr txBox="1">
            <a:spLocks noChangeArrowheads="1"/>
          </p:cNvSpPr>
          <p:nvPr/>
        </p:nvSpPr>
        <p:spPr>
          <a:xfrm>
            <a:off x="256424" y="2709624"/>
            <a:ext cx="1345721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Voyant</a:t>
            </a:r>
            <a:r>
              <a:rPr lang="en-US" dirty="0" smtClean="0"/>
              <a:t> Communications, LLC</a:t>
            </a:r>
            <a:endParaRPr lang="en-US" sz="1000" dirty="0"/>
          </a:p>
        </p:txBody>
      </p:sp>
      <p:cxnSp>
        <p:nvCxnSpPr>
          <p:cNvPr id="64" name="Elbow Connector 63"/>
          <p:cNvCxnSpPr>
            <a:stCxn id="22" idx="2"/>
            <a:endCxn id="63" idx="0"/>
          </p:cNvCxnSpPr>
          <p:nvPr/>
        </p:nvCxnSpPr>
        <p:spPr>
          <a:xfrm rot="5400000">
            <a:off x="2466396" y="607487"/>
            <a:ext cx="565027" cy="3639247"/>
          </a:xfrm>
          <a:prstGeom prst="bentConnector3">
            <a:avLst/>
          </a:prstGeom>
          <a:ln w="9525" cap="flat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22" idx="2"/>
            <a:endCxn id="61" idx="0"/>
          </p:cNvCxnSpPr>
          <p:nvPr/>
        </p:nvCxnSpPr>
        <p:spPr>
          <a:xfrm rot="16200000" flipH="1">
            <a:off x="4587170" y="2125959"/>
            <a:ext cx="571053" cy="608328"/>
          </a:xfrm>
          <a:prstGeom prst="bentConnector3">
            <a:avLst/>
          </a:prstGeom>
          <a:ln w="9525" cap="flat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16"/>
          <p:cNvSpPr txBox="1">
            <a:spLocks noChangeArrowheads="1"/>
          </p:cNvSpPr>
          <p:nvPr/>
        </p:nvSpPr>
        <p:spPr>
          <a:xfrm>
            <a:off x="3867158" y="3324025"/>
            <a:ext cx="923740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VOIP360, Inc.</a:t>
            </a:r>
            <a:endParaRPr lang="en-US" sz="1000" dirty="0"/>
          </a:p>
        </p:txBody>
      </p:sp>
      <p:cxnSp>
        <p:nvCxnSpPr>
          <p:cNvPr id="68" name="Elbow Connector 67"/>
          <p:cNvCxnSpPr>
            <a:stCxn id="67" idx="0"/>
            <a:endCxn id="22" idx="2"/>
          </p:cNvCxnSpPr>
          <p:nvPr/>
        </p:nvCxnSpPr>
        <p:spPr>
          <a:xfrm rot="5400000" flipH="1" flipV="1">
            <a:off x="3859066" y="2614559"/>
            <a:ext cx="1179428" cy="239504"/>
          </a:xfrm>
          <a:prstGeom prst="bentConnector3">
            <a:avLst>
              <a:gd name="adj1" fmla="val 75843"/>
            </a:avLst>
          </a:prstGeom>
          <a:ln w="9525" cap="flat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16"/>
          <p:cNvSpPr txBox="1">
            <a:spLocks noChangeArrowheads="1"/>
          </p:cNvSpPr>
          <p:nvPr/>
        </p:nvSpPr>
        <p:spPr>
          <a:xfrm>
            <a:off x="1832776" y="2734638"/>
            <a:ext cx="1011272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Broadvox</a:t>
            </a:r>
            <a:r>
              <a:rPr lang="en-US" dirty="0" smtClean="0"/>
              <a:t>, LLC</a:t>
            </a:r>
            <a:endParaRPr lang="en-US" sz="8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>
          <a:xfrm>
            <a:off x="1024332" y="3208660"/>
            <a:ext cx="1314080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Broadvox</a:t>
            </a:r>
            <a:r>
              <a:rPr lang="en-US" dirty="0"/>
              <a:t>-</a:t>
            </a:r>
            <a:r>
              <a:rPr lang="en-US" dirty="0" smtClean="0"/>
              <a:t>CLEC, LLC</a:t>
            </a:r>
            <a:endParaRPr lang="en-US" sz="800" dirty="0"/>
          </a:p>
        </p:txBody>
      </p:sp>
      <p:cxnSp>
        <p:nvCxnSpPr>
          <p:cNvPr id="71" name="Elbow Connector 70"/>
          <p:cNvCxnSpPr>
            <a:stCxn id="22" idx="2"/>
            <a:endCxn id="69" idx="0"/>
          </p:cNvCxnSpPr>
          <p:nvPr/>
        </p:nvCxnSpPr>
        <p:spPr>
          <a:xfrm rot="5400000">
            <a:off x="3158452" y="1324557"/>
            <a:ext cx="590041" cy="2230120"/>
          </a:xfrm>
          <a:prstGeom prst="bentConnector3">
            <a:avLst>
              <a:gd name="adj1" fmla="val 4796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22" idx="2"/>
            <a:endCxn id="70" idx="0"/>
          </p:cNvCxnSpPr>
          <p:nvPr/>
        </p:nvCxnSpPr>
        <p:spPr>
          <a:xfrm rot="5400000">
            <a:off x="2592921" y="1233048"/>
            <a:ext cx="1064063" cy="2887160"/>
          </a:xfrm>
          <a:prstGeom prst="bentConnector3">
            <a:avLst>
              <a:gd name="adj1" fmla="val 2625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Box 6"/>
          <p:cNvSpPr txBox="1">
            <a:spLocks noChangeArrowheads="1"/>
          </p:cNvSpPr>
          <p:nvPr/>
        </p:nvSpPr>
        <p:spPr>
          <a:xfrm>
            <a:off x="7525767" y="2709624"/>
            <a:ext cx="138260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Layered Communications, LLC</a:t>
            </a:r>
            <a:endParaRPr lang="en-US" sz="800" dirty="0"/>
          </a:p>
        </p:txBody>
      </p:sp>
      <p:cxnSp>
        <p:nvCxnSpPr>
          <p:cNvPr id="74" name="Elbow Connector 73"/>
          <p:cNvCxnSpPr>
            <a:stCxn id="22" idx="2"/>
            <a:endCxn id="73" idx="0"/>
          </p:cNvCxnSpPr>
          <p:nvPr/>
        </p:nvCxnSpPr>
        <p:spPr>
          <a:xfrm rot="16200000" flipH="1">
            <a:off x="6110289" y="602840"/>
            <a:ext cx="565027" cy="364854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6"/>
          <p:cNvSpPr txBox="1">
            <a:spLocks noChangeArrowheads="1"/>
          </p:cNvSpPr>
          <p:nvPr/>
        </p:nvSpPr>
        <p:spPr>
          <a:xfrm>
            <a:off x="6430984" y="2708867"/>
            <a:ext cx="98709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Onvoy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Spectrum, </a:t>
            </a:r>
            <a:r>
              <a:rPr lang="en-US" dirty="0"/>
              <a:t>LLC </a:t>
            </a:r>
            <a:endParaRPr lang="en-US" sz="800" dirty="0"/>
          </a:p>
        </p:txBody>
      </p:sp>
      <p:cxnSp>
        <p:nvCxnSpPr>
          <p:cNvPr id="76" name="Elbow Connector 75"/>
          <p:cNvCxnSpPr>
            <a:stCxn id="75" idx="0"/>
            <a:endCxn id="22" idx="2"/>
          </p:cNvCxnSpPr>
          <p:nvPr/>
        </p:nvCxnSpPr>
        <p:spPr>
          <a:xfrm rot="16200000" flipV="1">
            <a:off x="5464398" y="1248731"/>
            <a:ext cx="564270" cy="2356001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 Box 16"/>
          <p:cNvSpPr txBox="1">
            <a:spLocks noChangeArrowheads="1"/>
          </p:cNvSpPr>
          <p:nvPr/>
        </p:nvSpPr>
        <p:spPr>
          <a:xfrm>
            <a:off x="6935941" y="3208610"/>
            <a:ext cx="1045411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RadiantIQ</a:t>
            </a:r>
            <a:r>
              <a:rPr lang="en-US" smtClean="0"/>
              <a:t> LLC</a:t>
            </a:r>
            <a:endParaRPr lang="en-US" sz="1000" dirty="0"/>
          </a:p>
        </p:txBody>
      </p:sp>
      <p:cxnSp>
        <p:nvCxnSpPr>
          <p:cNvPr id="78" name="Elbow Connector 77"/>
          <p:cNvCxnSpPr>
            <a:stCxn id="22" idx="2"/>
            <a:endCxn id="77" idx="0"/>
          </p:cNvCxnSpPr>
          <p:nvPr/>
        </p:nvCxnSpPr>
        <p:spPr>
          <a:xfrm rot="16200000" flipH="1">
            <a:off x="5481583" y="1231545"/>
            <a:ext cx="1064013" cy="2890115"/>
          </a:xfrm>
          <a:prstGeom prst="bentConnector3">
            <a:avLst>
              <a:gd name="adj1" fmla="val 2598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 Box 4"/>
          <p:cNvSpPr txBox="1">
            <a:spLocks noChangeArrowheads="1"/>
          </p:cNvSpPr>
          <p:nvPr/>
        </p:nvSpPr>
        <p:spPr>
          <a:xfrm>
            <a:off x="2311468" y="3906006"/>
            <a:ext cx="1685925" cy="3539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ANZ</a:t>
            </a:r>
            <a:r>
              <a:rPr lang="en-US" dirty="0" smtClean="0"/>
              <a:t> Communications, LLC </a:t>
            </a:r>
            <a:r>
              <a:rPr lang="en-US" sz="1100" dirty="0"/>
              <a:t/>
            </a:r>
            <a:br>
              <a:rPr lang="en-US" sz="1100" dirty="0"/>
            </a:br>
            <a:r>
              <a:rPr lang="en-US" sz="800" dirty="0" smtClean="0"/>
              <a:t>(“</a:t>
            </a:r>
            <a:r>
              <a:rPr lang="en-US" sz="800" dirty="0" err="1" smtClean="0"/>
              <a:t>ANZ</a:t>
            </a:r>
            <a:r>
              <a:rPr lang="en-US" sz="800" dirty="0" smtClean="0"/>
              <a:t>”)</a:t>
            </a:r>
            <a:endParaRPr lang="en-US" sz="800" dirty="0"/>
          </a:p>
        </p:txBody>
      </p:sp>
      <p:sp>
        <p:nvSpPr>
          <p:cNvPr id="231" name="Text Box 16"/>
          <p:cNvSpPr txBox="1">
            <a:spLocks noChangeArrowheads="1"/>
          </p:cNvSpPr>
          <p:nvPr/>
        </p:nvSpPr>
        <p:spPr>
          <a:xfrm>
            <a:off x="1327139" y="4707924"/>
            <a:ext cx="1413676" cy="3539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ANPI</a:t>
            </a:r>
            <a:r>
              <a:rPr lang="en-US" dirty="0" smtClean="0"/>
              <a:t> Business, LLC</a:t>
            </a:r>
            <a:r>
              <a:rPr lang="en-US" dirty="0"/>
              <a:t/>
            </a:r>
            <a:br>
              <a:rPr lang="en-US" dirty="0"/>
            </a:br>
            <a:r>
              <a:rPr lang="en-US" sz="800" dirty="0" smtClean="0"/>
              <a:t>(“</a:t>
            </a:r>
            <a:r>
              <a:rPr lang="en-US" sz="800" dirty="0" err="1" smtClean="0"/>
              <a:t>ANPI</a:t>
            </a:r>
            <a:r>
              <a:rPr lang="en-US" sz="800" dirty="0" smtClean="0"/>
              <a:t>-Biz”)</a:t>
            </a:r>
            <a:endParaRPr lang="en-US" sz="1000" dirty="0"/>
          </a:p>
        </p:txBody>
      </p:sp>
      <p:cxnSp>
        <p:nvCxnSpPr>
          <p:cNvPr id="232" name="Elbow Connector 231"/>
          <p:cNvCxnSpPr>
            <a:stCxn id="230" idx="2"/>
            <a:endCxn id="231" idx="0"/>
          </p:cNvCxnSpPr>
          <p:nvPr/>
        </p:nvCxnSpPr>
        <p:spPr>
          <a:xfrm rot="5400000">
            <a:off x="2370217" y="3923709"/>
            <a:ext cx="447975" cy="1120454"/>
          </a:xfrm>
          <a:prstGeom prst="bentConnector3">
            <a:avLst/>
          </a:prstGeom>
          <a:ln w="9525" cap="flat" algn="ctr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xt Box 16"/>
          <p:cNvSpPr txBox="1">
            <a:spLocks noChangeArrowheads="1"/>
          </p:cNvSpPr>
          <p:nvPr/>
        </p:nvSpPr>
        <p:spPr>
          <a:xfrm>
            <a:off x="2740815" y="5751398"/>
            <a:ext cx="164390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ANPI</a:t>
            </a:r>
            <a:r>
              <a:rPr lang="en-US" dirty="0" smtClean="0"/>
              <a:t> India Research &amp; Development, Private Ltd.</a:t>
            </a:r>
            <a:endParaRPr lang="en-US" sz="800" dirty="0"/>
          </a:p>
        </p:txBody>
      </p:sp>
      <p:sp>
        <p:nvSpPr>
          <p:cNvPr id="234" name="Text Box 6"/>
          <p:cNvSpPr txBox="1">
            <a:spLocks noChangeArrowheads="1"/>
          </p:cNvSpPr>
          <p:nvPr/>
        </p:nvSpPr>
        <p:spPr>
          <a:xfrm>
            <a:off x="4451176" y="4709448"/>
            <a:ext cx="1382609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ANPI</a:t>
            </a:r>
            <a:r>
              <a:rPr lang="en-US" dirty="0" smtClean="0"/>
              <a:t>, LLC</a:t>
            </a:r>
            <a:endParaRPr lang="en-US" sz="800" dirty="0"/>
          </a:p>
        </p:txBody>
      </p:sp>
      <p:cxnSp>
        <p:nvCxnSpPr>
          <p:cNvPr id="235" name="Elbow Connector 234"/>
          <p:cNvCxnSpPr>
            <a:stCxn id="230" idx="2"/>
            <a:endCxn id="234" idx="0"/>
          </p:cNvCxnSpPr>
          <p:nvPr/>
        </p:nvCxnSpPr>
        <p:spPr>
          <a:xfrm rot="16200000" flipH="1">
            <a:off x="3923707" y="3490673"/>
            <a:ext cx="449499" cy="1988050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xt Box 6"/>
          <p:cNvSpPr txBox="1">
            <a:spLocks noChangeArrowheads="1"/>
          </p:cNvSpPr>
          <p:nvPr/>
        </p:nvSpPr>
        <p:spPr>
          <a:xfrm>
            <a:off x="5628278" y="5960858"/>
            <a:ext cx="1382609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Common Point </a:t>
            </a:r>
            <a:r>
              <a:rPr lang="en-US" dirty="0"/>
              <a:t>LLC </a:t>
            </a:r>
            <a:endParaRPr lang="en-US" sz="800" dirty="0"/>
          </a:p>
        </p:txBody>
      </p:sp>
      <p:cxnSp>
        <p:nvCxnSpPr>
          <p:cNvPr id="237" name="Straight Connector 236"/>
          <p:cNvCxnSpPr>
            <a:stCxn id="234" idx="2"/>
            <a:endCxn id="236" idx="0"/>
          </p:cNvCxnSpPr>
          <p:nvPr/>
        </p:nvCxnSpPr>
        <p:spPr>
          <a:xfrm>
            <a:off x="5142481" y="4940280"/>
            <a:ext cx="1177102" cy="1020578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>
            <a:stCxn id="233" idx="0"/>
            <a:endCxn id="231" idx="2"/>
          </p:cNvCxnSpPr>
          <p:nvPr/>
        </p:nvCxnSpPr>
        <p:spPr>
          <a:xfrm flipH="1" flipV="1">
            <a:off x="2033977" y="5061867"/>
            <a:ext cx="1528790" cy="689531"/>
          </a:xfrm>
          <a:prstGeom prst="line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238"/>
          <p:cNvSpPr txBox="1"/>
          <p:nvPr/>
        </p:nvSpPr>
        <p:spPr>
          <a:xfrm>
            <a:off x="2496519" y="5285936"/>
            <a:ext cx="24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0" name="Straight Connector 239"/>
          <p:cNvCxnSpPr>
            <a:stCxn id="233" idx="0"/>
            <a:endCxn id="234" idx="2"/>
          </p:cNvCxnSpPr>
          <p:nvPr/>
        </p:nvCxnSpPr>
        <p:spPr>
          <a:xfrm flipV="1">
            <a:off x="3562767" y="4940280"/>
            <a:ext cx="1579714" cy="811118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4206880" y="5283521"/>
            <a:ext cx="24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99%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5506130" y="5298076"/>
            <a:ext cx="24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Text Box 6"/>
          <p:cNvSpPr txBox="1">
            <a:spLocks noChangeArrowheads="1"/>
          </p:cNvSpPr>
          <p:nvPr/>
        </p:nvSpPr>
        <p:spPr>
          <a:xfrm>
            <a:off x="6440129" y="4836412"/>
            <a:ext cx="1382609" cy="2308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Other Members</a:t>
            </a:r>
            <a:endParaRPr lang="en-US" sz="800" dirty="0"/>
          </a:p>
        </p:txBody>
      </p:sp>
      <p:cxnSp>
        <p:nvCxnSpPr>
          <p:cNvPr id="244" name="Straight Connector 243"/>
          <p:cNvCxnSpPr>
            <a:stCxn id="236" idx="0"/>
            <a:endCxn id="243" idx="2"/>
          </p:cNvCxnSpPr>
          <p:nvPr/>
        </p:nvCxnSpPr>
        <p:spPr>
          <a:xfrm flipV="1">
            <a:off x="6319583" y="5067244"/>
            <a:ext cx="811851" cy="893614"/>
          </a:xfrm>
          <a:prstGeom prst="line">
            <a:avLst/>
          </a:prstGeom>
          <a:ln>
            <a:solidFill>
              <a:schemeClr val="tx1"/>
            </a:solidFill>
            <a:prstDash val="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6504692" y="5318012"/>
            <a:ext cx="569506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Collectively, 75%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 Box 16"/>
          <p:cNvSpPr txBox="1">
            <a:spLocks noChangeArrowheads="1"/>
          </p:cNvSpPr>
          <p:nvPr/>
        </p:nvSpPr>
        <p:spPr>
          <a:xfrm>
            <a:off x="2406941" y="3324026"/>
            <a:ext cx="1090950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ANZ</a:t>
            </a:r>
            <a:r>
              <a:rPr lang="en-US" dirty="0" smtClean="0"/>
              <a:t> Blocker, Inc</a:t>
            </a:r>
            <a:r>
              <a:rPr lang="en-US" dirty="0"/>
              <a:t>.</a:t>
            </a:r>
            <a:endParaRPr lang="en-US" sz="800" dirty="0"/>
          </a:p>
        </p:txBody>
      </p:sp>
      <p:cxnSp>
        <p:nvCxnSpPr>
          <p:cNvPr id="12" name="Elbow Connector 11"/>
          <p:cNvCxnSpPr>
            <a:stCxn id="230" idx="0"/>
            <a:endCxn id="49" idx="2"/>
          </p:cNvCxnSpPr>
          <p:nvPr/>
        </p:nvCxnSpPr>
        <p:spPr>
          <a:xfrm rot="16200000" flipV="1">
            <a:off x="2877850" y="3629424"/>
            <a:ext cx="351148" cy="202015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830268" y="3583430"/>
            <a:ext cx="24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7" name="Elbow Connector 16"/>
          <p:cNvCxnSpPr>
            <a:stCxn id="49" idx="0"/>
            <a:endCxn id="22" idx="2"/>
          </p:cNvCxnSpPr>
          <p:nvPr/>
        </p:nvCxnSpPr>
        <p:spPr>
          <a:xfrm rot="5400000" flipH="1" flipV="1">
            <a:off x="3170760" y="1926254"/>
            <a:ext cx="1179429" cy="1616116"/>
          </a:xfrm>
          <a:prstGeom prst="bentConnector3">
            <a:avLst>
              <a:gd name="adj1" fmla="val 7576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Elbow Connector 247"/>
          <p:cNvCxnSpPr>
            <a:stCxn id="230" idx="0"/>
          </p:cNvCxnSpPr>
          <p:nvPr/>
        </p:nvCxnSpPr>
        <p:spPr>
          <a:xfrm rot="5400000" flipH="1" flipV="1">
            <a:off x="3352213" y="3532650"/>
            <a:ext cx="175575" cy="571138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Elbow Connector 249"/>
          <p:cNvCxnSpPr>
            <a:stCxn id="22" idx="2"/>
          </p:cNvCxnSpPr>
          <p:nvPr/>
        </p:nvCxnSpPr>
        <p:spPr>
          <a:xfrm rot="5400000">
            <a:off x="3354134" y="2516033"/>
            <a:ext cx="1585834" cy="842963"/>
          </a:xfrm>
          <a:prstGeom prst="bentConnector3">
            <a:avLst>
              <a:gd name="adj1" fmla="val 1813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603421" y="3585287"/>
            <a:ext cx="24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 Box 4"/>
          <p:cNvSpPr txBox="1">
            <a:spLocks noChangeArrowheads="1"/>
          </p:cNvSpPr>
          <p:nvPr/>
        </p:nvSpPr>
        <p:spPr>
          <a:xfrm>
            <a:off x="5506130" y="3225872"/>
            <a:ext cx="1200126" cy="3539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Inteliquent</a:t>
            </a:r>
            <a:r>
              <a:rPr lang="en-US" dirty="0" smtClean="0"/>
              <a:t>, Inc.</a:t>
            </a:r>
            <a:r>
              <a:rPr lang="en-US" dirty="0"/>
              <a:t/>
            </a:r>
            <a:br>
              <a:rPr lang="en-US" dirty="0"/>
            </a:br>
            <a:r>
              <a:rPr lang="en-US" sz="800" dirty="0" smtClean="0"/>
              <a:t>(“</a:t>
            </a:r>
            <a:r>
              <a:rPr lang="en-US" sz="800" dirty="0" err="1" smtClean="0"/>
              <a:t>Inteliquent</a:t>
            </a:r>
            <a:r>
              <a:rPr lang="en-US" sz="800" dirty="0" smtClean="0"/>
              <a:t>”)</a:t>
            </a:r>
            <a:endParaRPr lang="en-US" sz="800" dirty="0"/>
          </a:p>
        </p:txBody>
      </p:sp>
      <p:sp>
        <p:nvSpPr>
          <p:cNvPr id="99" name="Text Box 16"/>
          <p:cNvSpPr txBox="1">
            <a:spLocks noChangeArrowheads="1"/>
          </p:cNvSpPr>
          <p:nvPr/>
        </p:nvSpPr>
        <p:spPr>
          <a:xfrm>
            <a:off x="4849749" y="3844450"/>
            <a:ext cx="1177101" cy="4770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800" dirty="0" smtClean="0"/>
              <a:t>“</a:t>
            </a:r>
            <a:r>
              <a:rPr lang="en-US" dirty="0" smtClean="0"/>
              <a:t>Neutral Tandem”</a:t>
            </a: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>(As Defined in Attached Pleading)</a:t>
            </a:r>
            <a:endParaRPr lang="en-US" sz="800" dirty="0"/>
          </a:p>
        </p:txBody>
      </p:sp>
      <p:cxnSp>
        <p:nvCxnSpPr>
          <p:cNvPr id="44" name="Elbow Connector 43"/>
          <p:cNvCxnSpPr>
            <a:stCxn id="85" idx="0"/>
            <a:endCxn id="22" idx="2"/>
          </p:cNvCxnSpPr>
          <p:nvPr/>
        </p:nvCxnSpPr>
        <p:spPr>
          <a:xfrm rot="16200000" flipV="1">
            <a:off x="4796726" y="1916404"/>
            <a:ext cx="1081275" cy="1537661"/>
          </a:xfrm>
          <a:prstGeom prst="bentConnector3">
            <a:avLst>
              <a:gd name="adj1" fmla="val 733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6"/>
          <p:cNvSpPr txBox="1">
            <a:spLocks noChangeArrowheads="1"/>
          </p:cNvSpPr>
          <p:nvPr/>
        </p:nvSpPr>
        <p:spPr>
          <a:xfrm>
            <a:off x="6244636" y="3837891"/>
            <a:ext cx="1382609" cy="2308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Other Subsidiaries</a:t>
            </a:r>
            <a:endParaRPr lang="en-US" sz="800" dirty="0"/>
          </a:p>
        </p:txBody>
      </p:sp>
      <p:cxnSp>
        <p:nvCxnSpPr>
          <p:cNvPr id="57" name="Straight Connector 56"/>
          <p:cNvCxnSpPr>
            <a:stCxn id="99" idx="0"/>
            <a:endCxn id="85" idx="2"/>
          </p:cNvCxnSpPr>
          <p:nvPr/>
        </p:nvCxnSpPr>
        <p:spPr>
          <a:xfrm flipV="1">
            <a:off x="5438300" y="3579815"/>
            <a:ext cx="667893" cy="2646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85" idx="2"/>
            <a:endCxn id="112" idx="0"/>
          </p:cNvCxnSpPr>
          <p:nvPr/>
        </p:nvCxnSpPr>
        <p:spPr>
          <a:xfrm>
            <a:off x="6106193" y="3579815"/>
            <a:ext cx="829748" cy="2580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8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5" name="TextBox 321"/>
          <p:cNvSpPr txBox="1">
            <a:spLocks noChangeArrowheads="1"/>
          </p:cNvSpPr>
          <p:nvPr/>
        </p:nvSpPr>
        <p:spPr>
          <a:xfrm>
            <a:off x="558867" y="6169627"/>
            <a:ext cx="297389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Unless indicated all </a:t>
            </a:r>
            <a:r>
              <a:rPr lang="en-US" dirty="0"/>
              <a:t>ownership percentages are 100%.</a:t>
            </a:r>
          </a:p>
        </p:txBody>
      </p:sp>
      <p:sp>
        <p:nvSpPr>
          <p:cNvPr id="4146" name="TextBox 49"/>
          <p:cNvSpPr txBox="1">
            <a:spLocks noChangeArrowheads="1"/>
          </p:cNvSpPr>
          <p:nvPr/>
        </p:nvSpPr>
        <p:spPr>
          <a:xfrm>
            <a:off x="3802074" y="6400050"/>
            <a:ext cx="14796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Exhibit A – Page 3</a:t>
            </a:r>
            <a:endParaRPr lang="en-US" dirty="0"/>
          </a:p>
        </p:txBody>
      </p:sp>
      <p:sp>
        <p:nvSpPr>
          <p:cNvPr id="65" name="Text Box 4"/>
          <p:cNvSpPr txBox="1">
            <a:spLocks noChangeArrowheads="1"/>
          </p:cNvSpPr>
          <p:nvPr/>
        </p:nvSpPr>
        <p:spPr>
          <a:xfrm>
            <a:off x="3532757" y="4330851"/>
            <a:ext cx="2036156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Onvoy Intermediate Holdings, Inc.</a:t>
            </a:r>
            <a:endParaRPr lang="en-US" sz="800" dirty="0"/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>
          <a:xfrm>
            <a:off x="88970" y="440035"/>
            <a:ext cx="8896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u="sng" dirty="0" smtClean="0"/>
              <a:t>Post-</a:t>
            </a:r>
            <a:r>
              <a:rPr lang="en-US" sz="1600" i="1" u="sng" dirty="0" err="1" smtClean="0"/>
              <a:t>Inteliquent</a:t>
            </a:r>
            <a:r>
              <a:rPr lang="en-US" sz="1600" i="1" u="sng" dirty="0" smtClean="0"/>
              <a:t> Merger</a:t>
            </a:r>
            <a:r>
              <a:rPr lang="en-US" sz="1600" u="sng" dirty="0" smtClean="0"/>
              <a:t> Corporate Ownership </a:t>
            </a:r>
            <a:r>
              <a:rPr lang="en-US" sz="1600" u="sng" dirty="0"/>
              <a:t>Structure of </a:t>
            </a:r>
            <a:r>
              <a:rPr lang="en-US" sz="1600" u="sng" dirty="0" smtClean="0"/>
              <a:t>Onvoy</a:t>
            </a:r>
            <a:r>
              <a:rPr lang="en-US" sz="1600" u="sng" dirty="0"/>
              <a:t/>
            </a:r>
            <a:br>
              <a:rPr lang="en-US" sz="1600" u="sng" dirty="0"/>
            </a:br>
            <a:endParaRPr lang="en-US" sz="1600" u="sng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>
          <a:xfrm>
            <a:off x="3707873" y="4969351"/>
            <a:ext cx="1685925" cy="3539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Onvoy, LLC</a:t>
            </a:r>
            <a:br>
              <a:rPr lang="en-US" dirty="0" smtClean="0"/>
            </a:br>
            <a:r>
              <a:rPr lang="en-US" sz="800" dirty="0" smtClean="0"/>
              <a:t>(“Onvoy” or “Transferee”)</a:t>
            </a:r>
            <a:endParaRPr lang="en-US" sz="800" dirty="0"/>
          </a:p>
        </p:txBody>
      </p:sp>
      <p:cxnSp>
        <p:nvCxnSpPr>
          <p:cNvPr id="86" name="Straight Connector 85"/>
          <p:cNvCxnSpPr>
            <a:stCxn id="22" idx="0"/>
            <a:endCxn id="65" idx="2"/>
          </p:cNvCxnSpPr>
          <p:nvPr/>
        </p:nvCxnSpPr>
        <p:spPr>
          <a:xfrm flipH="1" flipV="1">
            <a:off x="4550835" y="4561683"/>
            <a:ext cx="1" cy="4076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52"/>
          <p:cNvSpPr txBox="1">
            <a:spLocks noChangeArrowheads="1"/>
          </p:cNvSpPr>
          <p:nvPr/>
        </p:nvSpPr>
        <p:spPr bwMode="auto">
          <a:xfrm>
            <a:off x="3551405" y="1717873"/>
            <a:ext cx="8953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solidFill>
                  <a:srgbClr val="000000"/>
                </a:solidFill>
              </a:rPr>
              <a:t>GTCR</a:t>
            </a:r>
            <a:r>
              <a:rPr lang="en-US" dirty="0">
                <a:solidFill>
                  <a:srgbClr val="000000"/>
                </a:solidFill>
              </a:rPr>
              <a:t> Fund X/A LP</a:t>
            </a:r>
          </a:p>
        </p:txBody>
      </p:sp>
      <p:sp>
        <p:nvSpPr>
          <p:cNvPr id="62" name="Text Box 52"/>
          <p:cNvSpPr txBox="1">
            <a:spLocks noChangeArrowheads="1"/>
          </p:cNvSpPr>
          <p:nvPr/>
        </p:nvSpPr>
        <p:spPr bwMode="auto">
          <a:xfrm>
            <a:off x="6014058" y="1708831"/>
            <a:ext cx="1072022" cy="3693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</a:rPr>
              <a:t>Other </a:t>
            </a:r>
            <a:r>
              <a:rPr lang="en-US" dirty="0" err="1" smtClean="0">
                <a:solidFill>
                  <a:srgbClr val="000000"/>
                </a:solidFill>
              </a:rPr>
              <a:t>GTCR</a:t>
            </a:r>
            <a:r>
              <a:rPr lang="en-US" dirty="0" smtClean="0">
                <a:solidFill>
                  <a:srgbClr val="000000"/>
                </a:solidFill>
              </a:rPr>
              <a:t> Affiliated Funds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92" name="Elbow Connector 91"/>
          <p:cNvCxnSpPr>
            <a:stCxn id="39" idx="0"/>
            <a:endCxn id="62" idx="2"/>
          </p:cNvCxnSpPr>
          <p:nvPr/>
        </p:nvCxnSpPr>
        <p:spPr>
          <a:xfrm rot="5400000" flipH="1" flipV="1">
            <a:off x="5118314" y="1510687"/>
            <a:ext cx="864279" cy="1999232"/>
          </a:xfrm>
          <a:prstGeom prst="bentConnector3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 Box 52"/>
          <p:cNvSpPr txBox="1">
            <a:spLocks noChangeArrowheads="1"/>
          </p:cNvSpPr>
          <p:nvPr/>
        </p:nvSpPr>
        <p:spPr bwMode="auto">
          <a:xfrm>
            <a:off x="1897395" y="1726525"/>
            <a:ext cx="1409932" cy="36933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</a:rPr>
              <a:t>Onvoy Management &amp; Other Existing Investors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32" name="Elbow Connector 31"/>
          <p:cNvCxnSpPr>
            <a:stCxn id="93" idx="2"/>
            <a:endCxn id="39" idx="0"/>
          </p:cNvCxnSpPr>
          <p:nvPr/>
        </p:nvCxnSpPr>
        <p:spPr>
          <a:xfrm rot="16200000" flipH="1">
            <a:off x="3153307" y="1544911"/>
            <a:ext cx="846585" cy="1948476"/>
          </a:xfrm>
          <a:prstGeom prst="bentConnector3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 Box 54"/>
          <p:cNvSpPr txBox="1">
            <a:spLocks noChangeArrowheads="1"/>
          </p:cNvSpPr>
          <p:nvPr/>
        </p:nvSpPr>
        <p:spPr bwMode="auto">
          <a:xfrm>
            <a:off x="3999080" y="2096117"/>
            <a:ext cx="766457" cy="3385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800" dirty="0" smtClean="0">
                <a:solidFill>
                  <a:srgbClr val="000000"/>
                </a:solidFill>
              </a:rPr>
              <a:t>Approx. 70.4%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97" name="Text Box 54"/>
          <p:cNvSpPr txBox="1">
            <a:spLocks noChangeArrowheads="1"/>
          </p:cNvSpPr>
          <p:nvPr/>
        </p:nvSpPr>
        <p:spPr bwMode="auto">
          <a:xfrm>
            <a:off x="6550069" y="2084583"/>
            <a:ext cx="928146" cy="3385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800" dirty="0" smtClean="0">
                <a:solidFill>
                  <a:srgbClr val="000000"/>
                </a:solidFill>
              </a:rPr>
              <a:t>Collectively, Approx. 0.6%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98" name="Text Box 54"/>
          <p:cNvSpPr txBox="1">
            <a:spLocks noChangeArrowheads="1"/>
          </p:cNvSpPr>
          <p:nvPr/>
        </p:nvSpPr>
        <p:spPr bwMode="auto">
          <a:xfrm>
            <a:off x="1630767" y="2091147"/>
            <a:ext cx="971594" cy="3385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sz="800" dirty="0" smtClean="0">
                <a:solidFill>
                  <a:srgbClr val="000000"/>
                </a:solidFill>
              </a:rPr>
              <a:t>Collectively, Approx. 8.8%</a:t>
            </a:r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>
          <a:xfrm>
            <a:off x="3707874" y="2942442"/>
            <a:ext cx="1685926" cy="35394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GTCR</a:t>
            </a:r>
            <a:r>
              <a:rPr lang="en-US" dirty="0" smtClean="0"/>
              <a:t> Onvoy Holdings LLC</a:t>
            </a:r>
            <a:br>
              <a:rPr lang="en-US" dirty="0" smtClean="0"/>
            </a:br>
            <a:r>
              <a:rPr lang="en-US" sz="800" dirty="0" smtClean="0"/>
              <a:t>(“Parent”)</a:t>
            </a:r>
            <a:endParaRPr lang="en-US" sz="800" dirty="0"/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>
          <a:xfrm>
            <a:off x="3711676" y="3699375"/>
            <a:ext cx="1685926" cy="2308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Onvoy Holdings, Inc.</a:t>
            </a:r>
            <a:endParaRPr lang="en-US" sz="800" dirty="0"/>
          </a:p>
        </p:txBody>
      </p:sp>
      <p:cxnSp>
        <p:nvCxnSpPr>
          <p:cNvPr id="42" name="Straight Connector 41"/>
          <p:cNvCxnSpPr>
            <a:stCxn id="39" idx="2"/>
            <a:endCxn id="53" idx="0"/>
          </p:cNvCxnSpPr>
          <p:nvPr/>
        </p:nvCxnSpPr>
        <p:spPr>
          <a:xfrm>
            <a:off x="4550837" y="3296385"/>
            <a:ext cx="3802" cy="402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3" idx="2"/>
            <a:endCxn id="65" idx="0"/>
          </p:cNvCxnSpPr>
          <p:nvPr/>
        </p:nvCxnSpPr>
        <p:spPr>
          <a:xfrm flipH="1">
            <a:off x="4550835" y="3930207"/>
            <a:ext cx="3804" cy="4006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52"/>
          <p:cNvSpPr txBox="1">
            <a:spLocks noChangeArrowheads="1"/>
          </p:cNvSpPr>
          <p:nvPr/>
        </p:nvSpPr>
        <p:spPr bwMode="auto">
          <a:xfrm>
            <a:off x="4799926" y="1711836"/>
            <a:ext cx="895350" cy="374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err="1">
                <a:solidFill>
                  <a:srgbClr val="000000"/>
                </a:solidFill>
              </a:rPr>
              <a:t>GTCR</a:t>
            </a:r>
            <a:r>
              <a:rPr lang="en-US" dirty="0">
                <a:solidFill>
                  <a:srgbClr val="000000"/>
                </a:solidFill>
              </a:rPr>
              <a:t> Fund </a:t>
            </a:r>
            <a:r>
              <a:rPr lang="en-US" dirty="0" smtClean="0">
                <a:solidFill>
                  <a:srgbClr val="000000"/>
                </a:solidFill>
              </a:rPr>
              <a:t>X/C </a:t>
            </a:r>
            <a:r>
              <a:rPr lang="en-US" dirty="0">
                <a:solidFill>
                  <a:srgbClr val="000000"/>
                </a:solidFill>
              </a:rPr>
              <a:t>LP</a:t>
            </a:r>
          </a:p>
        </p:txBody>
      </p:sp>
      <p:cxnSp>
        <p:nvCxnSpPr>
          <p:cNvPr id="6" name="Elbow Connector 5"/>
          <p:cNvCxnSpPr>
            <a:stCxn id="39" idx="0"/>
            <a:endCxn id="37" idx="2"/>
          </p:cNvCxnSpPr>
          <p:nvPr/>
        </p:nvCxnSpPr>
        <p:spPr>
          <a:xfrm rot="5400000" flipH="1" flipV="1">
            <a:off x="4471241" y="2166082"/>
            <a:ext cx="855956" cy="6967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54"/>
          <p:cNvSpPr txBox="1">
            <a:spLocks noChangeArrowheads="1"/>
          </p:cNvSpPr>
          <p:nvPr/>
        </p:nvSpPr>
        <p:spPr bwMode="auto">
          <a:xfrm>
            <a:off x="5247601" y="2084583"/>
            <a:ext cx="766457" cy="3385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800" dirty="0" smtClean="0">
                <a:solidFill>
                  <a:srgbClr val="000000"/>
                </a:solidFill>
              </a:rPr>
              <a:t>Approx. 20.2%</a:t>
            </a:r>
            <a:endParaRPr lang="en-US" sz="800" dirty="0">
              <a:solidFill>
                <a:srgbClr val="000000"/>
              </a:solidFill>
            </a:endParaRPr>
          </a:p>
        </p:txBody>
      </p:sp>
      <p:cxnSp>
        <p:nvCxnSpPr>
          <p:cNvPr id="12" name="Elbow Connector 11"/>
          <p:cNvCxnSpPr>
            <a:stCxn id="58" idx="2"/>
            <a:endCxn id="39" idx="0"/>
          </p:cNvCxnSpPr>
          <p:nvPr/>
        </p:nvCxnSpPr>
        <p:spPr>
          <a:xfrm rot="16200000" flipH="1">
            <a:off x="3849999" y="2241603"/>
            <a:ext cx="849919" cy="551757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77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1022"/>
  <p:tag name="AS_OS" val="Microsoft Windows NT 6.1.7601 Service Pack 1"/>
  <p:tag name="AS_RELEASE_DATE" val="2013.10.24"/>
  <p:tag name="AS_TITLE" val="Aspose.Slides for .NET 4.0"/>
  <p:tag name="AS_VERSION" val="8.0.0.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Times New Roman"/>
        <a:font script="Mong" typeface="Mongolian Baiti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Arial"/>
        <a:font script="Mong" typeface="Mongolian Baiti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Times New Roman"/>
        <a:font script="Mong" typeface="Mongolian Baiti"/>
        <a:font script="Arab" typeface="Times New Roman"/>
        <a:font script="Hebr" typeface="Times New Roman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Taml" typeface="Latha"/>
        <a:font script="Yiii" typeface="Microsoft Yi Baiti"/>
        <a:font script="Cher" typeface="Plantagenet Cherokee"/>
        <a:font script="Gujr" typeface="Shruti"/>
        <a:font script="Viet" typeface="Arial"/>
        <a:font script="Mong" typeface="Mongolian Baiti"/>
        <a:font script="Arab" typeface="Arial"/>
        <a:font script="Hebr" typeface="Arial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Orya" typeface="Kalinga"/>
        <a:font script="Hant" typeface="新細明體"/>
        <a:font script="Laoo" typeface="DokChampa"/>
        <a:font script="Hans" typeface="宋体"/>
        <a:font script="Geor" typeface="Sylfaen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E777F4167FDDFD46BEADC5A866E92AE1" ma:contentTypeVersion="104" ma:contentTypeDescription="" ma:contentTypeScope="" ma:versionID="95c663fddfcd68bd0233b8ff39f92040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Initial Filing</DocumentSetType>
    <IsConfidential xmlns="dc463f71-b30c-4ab2-9473-d307f9d35888">false</IsConfidential>
    <AgendaOrder xmlns="dc463f71-b30c-4ab2-9473-d307f9d35888">false</AgendaOrder>
    <CaseType xmlns="dc463f71-b30c-4ab2-9473-d307f9d35888">Transfer of Property</CaseType>
    <IndustryCode xmlns="dc463f71-b30c-4ab2-9473-d307f9d35888">170</IndustryCode>
    <CaseStatus xmlns="dc463f71-b30c-4ab2-9473-d307f9d35888">Closed</CaseStatus>
    <OpenedDate xmlns="dc463f71-b30c-4ab2-9473-d307f9d35888">2016-11-17T08:00:00+00:00</OpenedDate>
    <Date1 xmlns="dc463f71-b30c-4ab2-9473-d307f9d35888">2016-11-17T08:00:00+00:00</Date1>
    <IsDocumentOrder xmlns="dc463f71-b30c-4ab2-9473-d307f9d35888" xsi:nil="true"/>
    <IsHighlyConfidential xmlns="dc463f71-b30c-4ab2-9473-d307f9d35888">false</IsHighlyConfidential>
    <CaseCompanyNames xmlns="dc463f71-b30c-4ab2-9473-d307f9d35888">Neutral Tandem-Washington, LLC;Onvoy, LLC</CaseCompanyNames>
    <DocketNumber xmlns="dc463f71-b30c-4ab2-9473-d307f9d35888">161222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Props1.xml><?xml version="1.0" encoding="utf-8"?>
<ds:datastoreItem xmlns:ds="http://schemas.openxmlformats.org/officeDocument/2006/customXml" ds:itemID="{44AE74E5-AFC1-4BA1-9770-D793BC2B2977}"/>
</file>

<file path=customXml/itemProps2.xml><?xml version="1.0" encoding="utf-8"?>
<ds:datastoreItem xmlns:ds="http://schemas.openxmlformats.org/officeDocument/2006/customXml" ds:itemID="{1A237E6F-6040-4AA1-BA4E-5B8D61FAB27B}"/>
</file>

<file path=customXml/itemProps3.xml><?xml version="1.0" encoding="utf-8"?>
<ds:datastoreItem xmlns:ds="http://schemas.openxmlformats.org/officeDocument/2006/customXml" ds:itemID="{1B62E2B8-F1C4-48E2-BAA4-8952480016DC}"/>
</file>

<file path=customXml/itemProps4.xml><?xml version="1.0" encoding="utf-8"?>
<ds:datastoreItem xmlns:ds="http://schemas.openxmlformats.org/officeDocument/2006/customXml" ds:itemID="{28775FDA-14B2-4162-8933-FCEB68F96D8C}"/>
</file>

<file path=docProps/app.xml><?xml version="1.0" encoding="utf-8"?>
<Properties xmlns="http://schemas.openxmlformats.org/officeDocument/2006/extended-properties" xmlns:vt="http://schemas.openxmlformats.org/officeDocument/2006/docPropsVTypes">
  <Words>219</Words>
  <Application>Microsoft Office PowerPoint</Application>
  <PresentationFormat>On-screen Show (4:3)</PresentationFormat>
  <Paragraphs>51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0x0101006E56B4D1795A2E4DB2F0B01679ED314A00E777F4167FDDFD46BEADC5A866E92AE1</vt:lpwstr>
  </property>
  <property fmtid="{D5CDD505-2E9C-101B-9397-08002B2CF9AE}" pid="3" name="_docset_NoMedatataSyncRequired">
    <vt:lpwstr>False</vt:lpwstr>
  </property>
</Properties>
</file>