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56" r:id="rId2"/>
    <p:sldId id="345" r:id="rId3"/>
    <p:sldId id="341" r:id="rId4"/>
    <p:sldId id="274" r:id="rId5"/>
    <p:sldId id="288" r:id="rId6"/>
    <p:sldId id="342" r:id="rId7"/>
    <p:sldId id="273" r:id="rId8"/>
    <p:sldId id="289" r:id="rId9"/>
    <p:sldId id="343" r:id="rId10"/>
    <p:sldId id="316" r:id="rId11"/>
    <p:sldId id="313" r:id="rId12"/>
    <p:sldId id="344" r:id="rId13"/>
    <p:sldId id="314" r:id="rId14"/>
    <p:sldId id="315" r:id="rId15"/>
    <p:sldId id="265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6462" autoAdjust="0"/>
  </p:normalViewPr>
  <p:slideViewPr>
    <p:cSldViewPr>
      <p:cViewPr>
        <p:scale>
          <a:sx n="120" d="100"/>
          <a:sy n="120" d="100"/>
        </p:scale>
        <p:origin x="-4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3258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customXml" Target="../customXml/item4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30" rIns="96658" bIns="48330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1788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30" rIns="96658" bIns="48330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11860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30" rIns="96658" bIns="48330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1788" y="911860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30" rIns="96658" bIns="48330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fld id="{68B9A6B2-2A38-4620-B7B9-944BF3F4BC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30" rIns="96658" bIns="48330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1788" y="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30" rIns="96658" bIns="48330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30" rIns="96658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30" rIns="96658" bIns="48330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1788" y="9118600"/>
            <a:ext cx="3171825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58" tIns="48330" rIns="96658" bIns="48330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>
                <a:solidFill>
                  <a:schemeClr val="tx1"/>
                </a:solidFill>
              </a:defRPr>
            </a:lvl1pPr>
          </a:lstStyle>
          <a:p>
            <a:fld id="{4C8190CF-7404-43CC-A074-0D291657BF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41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532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28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4" name="Date Placeholder 5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7162800" y="3581400"/>
            <a:ext cx="1676400" cy="9144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13" descr="Vertical_StdDark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3657600"/>
            <a:ext cx="152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429000"/>
            <a:ext cx="7086600" cy="11430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/>
              <a:t>PowerPoint 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800600"/>
            <a:ext cx="6400800" cy="1066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i="1"/>
            </a:lvl1pPr>
          </a:lstStyle>
          <a:p>
            <a:r>
              <a:rPr lang="en-US"/>
              <a:t>First name, Last Name</a:t>
            </a:r>
          </a:p>
          <a:p>
            <a:r>
              <a:rPr lang="en-US"/>
              <a:t>Salutation, Job title</a:t>
            </a:r>
          </a:p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705600" y="6381750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791C8-A2E6-41A9-AB74-12AD0F3DA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838200"/>
            <a:ext cx="22479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838200"/>
            <a:ext cx="65913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497C0-931D-4A6E-9C44-653920ECC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38200"/>
            <a:ext cx="8991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6838" y="1600200"/>
            <a:ext cx="439261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1850" y="1600200"/>
            <a:ext cx="4394200" cy="5029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24CEE-252C-45E9-9D1A-1FC1BA3BF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68DA4-AB65-4142-8C35-2F42EE0FD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789D4-9B1A-469D-842F-75AC25696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838" y="1600200"/>
            <a:ext cx="4392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394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07733-35D3-4355-A77E-72E2B0C28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7B303-5702-4900-9C9C-C63EC5017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AAC8D-11A7-4EB4-8BBD-53E4B1A40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8DF36-D58C-4A7C-9212-5DE6292E1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CAF37-D91B-42AA-A8AB-3D85FCB95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71D61-89EC-4B3F-9CED-31880A123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838" y="1600200"/>
            <a:ext cx="893921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81D00B0-644F-49B1-AFCB-D9D2A3976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8382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pic>
        <p:nvPicPr>
          <p:cNvPr id="1029" name="Picture 10" descr="PPT_2011_wm16_Page_2"/>
          <p:cNvPicPr>
            <a:picLocks noChangeAspect="1" noChangeArrowheads="1"/>
          </p:cNvPicPr>
          <p:nvPr/>
        </p:nvPicPr>
        <p:blipFill>
          <a:blip r:embed="rId15"/>
          <a:srcRect l="72499" r="15834" b="89999"/>
          <a:stretch>
            <a:fillRect/>
          </a:stretch>
        </p:blipFill>
        <p:spPr bwMode="auto">
          <a:xfrm>
            <a:off x="7848600" y="76200"/>
            <a:ext cx="106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9" descr="Vertical_StdLite_RGB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924800" y="152400"/>
            <a:ext cx="990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ctrTitle"/>
          </p:nvPr>
        </p:nvSpPr>
        <p:spPr bwMode="gray">
          <a:xfrm>
            <a:off x="76200" y="3436938"/>
            <a:ext cx="7239000" cy="1477962"/>
          </a:xfrm>
        </p:spPr>
        <p:txBody>
          <a:bodyPr>
            <a:spAutoFit/>
          </a:bodyPr>
          <a:lstStyle/>
          <a:p>
            <a:pPr eaLnBrk="1" hangingPunct="1"/>
            <a:r>
              <a:rPr lang="en-US" sz="3200" smtClean="0"/>
              <a:t>Attachment A to PSE’s Response to Informal Bench Request No. 001</a:t>
            </a:r>
            <a:r>
              <a:rPr lang="en-US" smtClean="0"/>
              <a:t/>
            </a:r>
            <a:br>
              <a:rPr lang="en-US" smtClean="0"/>
            </a:br>
            <a:r>
              <a:rPr lang="en-US" sz="2600" b="0" smtClean="0">
                <a:solidFill>
                  <a:schemeClr val="bg2"/>
                </a:solidFill>
              </a:rPr>
              <a:t>Docket Nos. UE-121697 &amp; UG-121705</a:t>
            </a:r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4724400" y="6308725"/>
            <a:ext cx="4167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>
                <a:solidFill>
                  <a:schemeClr val="tx1"/>
                </a:solidFill>
              </a:rPr>
              <a:t>November 21,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/>
              <a:t>Allowed Revenue Per Gas Residential Customer – No K Factor</a:t>
            </a: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497E050-107A-43D4-B443-6AC2E4607A4F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600200"/>
            <a:ext cx="7275512" cy="5029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/>
              <a:t>Allowed Revenue Per Gas Non-Residential Customer – No K Factor</a:t>
            </a: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96636C1-AE0C-4B59-8F0D-2F3014BAF470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8825" y="1600200"/>
            <a:ext cx="7615238" cy="5029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Electric Decoupling Backcast Summary – No K-Factor</a:t>
            </a: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757C35C-AB7F-413D-A35A-AD93D2E69DC6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3913" y="1600200"/>
            <a:ext cx="7485062" cy="5029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/>
              <a:t>Allowed Revenue Per Electric Residential Customer – No K Factor</a:t>
            </a: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043C180-E6F3-429F-ACB9-EE40DED0C1DC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600200"/>
            <a:ext cx="7275512" cy="5029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smtClean="0"/>
              <a:t>Allowed Revenue Per Electric Non-Residential Customer – No K Factor</a:t>
            </a: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27129D-6EB6-4ED1-968B-237986FE898E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600200"/>
            <a:ext cx="7608888" cy="50292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B0FB1D2-D90B-4E78-B1E8-201DE3C7D93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Appendix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Natural Gas Decoupling Backcast Summary – Residential Calculations with K-Factor (2007)</a:t>
            </a:r>
          </a:p>
        </p:txBody>
      </p:sp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DC3786-D493-42E7-94B9-61ED77067AE3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493963"/>
            <a:ext cx="8939212" cy="32416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Natural Gas Decoupling Backcast Summary – Residential Calculations with K-Factor (2008)</a:t>
            </a:r>
          </a:p>
        </p:txBody>
      </p:sp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B9DA3D-FC36-4E58-8FEE-8D84D9664366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493963"/>
            <a:ext cx="8939212" cy="32416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Natural Gas Decoupling Backcast Summary – Residential Calculations with K-Factor (2009)</a:t>
            </a: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E7CEA0-DF02-4B07-BA41-1B6C1CDFE1D3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493963"/>
            <a:ext cx="8939212" cy="32416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Natural Gas Decoupling Backcast Summary – Residential Calculations with K-Factor (2010)</a:t>
            </a:r>
          </a:p>
        </p:txBody>
      </p:sp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6402AD5-6AE6-45E2-B05E-D3CCE91C6913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399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493963"/>
            <a:ext cx="8939212" cy="32416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2007-2011 Results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	If the proposed decoupling mechanisms had been in place for the period 2007-2011:</a:t>
            </a:r>
          </a:p>
          <a:p>
            <a:r>
              <a:rPr lang="en-US" smtClean="0"/>
              <a:t>Customers would have seen both surcharges and credits to their bills (i.e., the mechanism is “two-sided”)</a:t>
            </a:r>
          </a:p>
          <a:p>
            <a:r>
              <a:rPr lang="en-US" smtClean="0"/>
              <a:t>The K-Factor would have worked both ways for gas and electric customers </a:t>
            </a:r>
          </a:p>
          <a:p>
            <a:r>
              <a:rPr lang="en-US" smtClean="0"/>
              <a:t>The average rate impacts associated with the surcharges and credits would have generally been +/- 1% range</a:t>
            </a:r>
          </a:p>
          <a:p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CA4CFF-E94B-496B-B6F0-D757E4935857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Natural Gas Decoupling Backcast Summary – Residential Calculations with K-Factor (2011)</a:t>
            </a:r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070DCA-ED1F-4619-B801-FCA4AD4112A1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493963"/>
            <a:ext cx="8939212" cy="32416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Natural Gas Decoupling Backcast Summary – </a:t>
            </a:r>
            <a:br>
              <a:rPr lang="en-US" sz="2800" smtClean="0"/>
            </a:br>
            <a:r>
              <a:rPr lang="en-US" sz="2800" smtClean="0"/>
              <a:t>Non-Residential Calculations with K-Factor (2007)</a:t>
            </a:r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BD254AD-F9CF-4F0E-8E6B-6947C57B4696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419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589213"/>
            <a:ext cx="8939212" cy="30511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Natural Gas Decoupling Backcast Summary – </a:t>
            </a:r>
            <a:br>
              <a:rPr lang="en-US" sz="2800" smtClean="0"/>
            </a:br>
            <a:r>
              <a:rPr lang="en-US" sz="2800" smtClean="0"/>
              <a:t>Non-Residential Calculations with K-Factor (2008)</a:t>
            </a:r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818BE20-9A7E-4E39-9F30-179A129E2896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589213"/>
            <a:ext cx="8939212" cy="30511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Natural Gas Decoupling Backcast Summary – </a:t>
            </a:r>
            <a:br>
              <a:rPr lang="en-US" sz="2800" smtClean="0"/>
            </a:br>
            <a:r>
              <a:rPr lang="en-US" sz="2800" smtClean="0"/>
              <a:t>Non-Residential Calculations with K-Factor (2009)</a:t>
            </a:r>
          </a:p>
        </p:txBody>
      </p:sp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6927C39-B14E-4B89-A541-65FD4D240319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589213"/>
            <a:ext cx="8939212" cy="30511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Natural Gas Decoupling Backcast Summary – </a:t>
            </a:r>
            <a:br>
              <a:rPr lang="en-US" sz="2800" smtClean="0"/>
            </a:br>
            <a:r>
              <a:rPr lang="en-US" sz="2800" smtClean="0"/>
              <a:t>Non-Residential Calculations with K-Factor (2010)</a:t>
            </a:r>
          </a:p>
        </p:txBody>
      </p:sp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BD3252C-ED5D-470F-85DA-11356E40E369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589213"/>
            <a:ext cx="8939212" cy="305117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Natural Gas Decoupling Backcast Summary – </a:t>
            </a:r>
            <a:br>
              <a:rPr lang="en-US" sz="2800" smtClean="0"/>
            </a:br>
            <a:r>
              <a:rPr lang="en-US" sz="2800" smtClean="0"/>
              <a:t>Non-Residential Calculations with K-Factor (2011)</a:t>
            </a:r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C833B0-6920-4BFA-B71B-A5F88AED636E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589213"/>
            <a:ext cx="8939212" cy="305117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Electric Decoupling Backcast Summary – </a:t>
            </a:r>
            <a:br>
              <a:rPr lang="en-US" sz="2800" smtClean="0"/>
            </a:br>
            <a:r>
              <a:rPr lang="en-US" sz="2800" smtClean="0"/>
              <a:t>Residential Calculations with K-Factor (2007)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17BAA52-4D77-4F26-9E9F-5C5E5BA3D1FA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471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493963"/>
            <a:ext cx="8939212" cy="3241675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Electric Decoupling Backcast Summary – </a:t>
            </a:r>
            <a:br>
              <a:rPr lang="en-US" sz="2800" smtClean="0"/>
            </a:br>
            <a:r>
              <a:rPr lang="en-US" sz="2800" smtClean="0"/>
              <a:t>Residential Calculations with K-Factor (2008)</a:t>
            </a:r>
          </a:p>
        </p:txBody>
      </p:sp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A599F97-3147-4D97-903D-96C11BFB729E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493963"/>
            <a:ext cx="8939212" cy="324167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Electric Decoupling Backcast Summary – </a:t>
            </a:r>
            <a:br>
              <a:rPr lang="en-US" sz="2800" smtClean="0"/>
            </a:br>
            <a:r>
              <a:rPr lang="en-US" sz="2800" smtClean="0"/>
              <a:t>Residential Calculations with K-Factor (2009)</a:t>
            </a:r>
          </a:p>
        </p:txBody>
      </p:sp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D9F99CE-0D41-47FC-BFEE-8971578721AC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493963"/>
            <a:ext cx="8939212" cy="32416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Electric Decoupling Backcast Summary – </a:t>
            </a:r>
            <a:br>
              <a:rPr lang="en-US" sz="2800" smtClean="0"/>
            </a:br>
            <a:r>
              <a:rPr lang="en-US" sz="2800" smtClean="0"/>
              <a:t>Residential Calculations with K-Factor (2010)</a:t>
            </a:r>
          </a:p>
        </p:txBody>
      </p:sp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044450D-2EE7-4099-9A73-A9A74ED0126A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493963"/>
            <a:ext cx="8939212" cy="32416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Natural Gas Decoupling Backcast Summary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8E1E8E-6BC1-493E-B603-812E1139030D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3900" y="1600200"/>
            <a:ext cx="7685088" cy="50292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Electric Decoupling Backcast Summary – </a:t>
            </a:r>
            <a:br>
              <a:rPr lang="en-US" sz="2800" smtClean="0"/>
            </a:br>
            <a:r>
              <a:rPr lang="en-US" sz="2800" smtClean="0"/>
              <a:t>Residential Calculations with K-Factor (2011)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C5BE175-B925-43F6-927F-0CD83982CB11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493963"/>
            <a:ext cx="8939212" cy="324167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Electric Decoupling Backcast Summary – </a:t>
            </a:r>
            <a:br>
              <a:rPr lang="en-US" sz="2800" smtClean="0"/>
            </a:br>
            <a:r>
              <a:rPr lang="en-US" sz="2800" smtClean="0"/>
              <a:t>Non-Residential Calculations with K-Factor (2007)</a:t>
            </a:r>
          </a:p>
        </p:txBody>
      </p:sp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5C8166-DF12-4F7C-8AAC-C4D7DB36FA21}" type="slidenum">
              <a:rPr lang="en-US" smtClean="0"/>
              <a:pPr/>
              <a:t>31</a:t>
            </a:fld>
            <a:endParaRPr lang="en-US" smtClean="0"/>
          </a:p>
        </p:txBody>
      </p:sp>
      <p:pic>
        <p:nvPicPr>
          <p:cNvPr id="522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589213"/>
            <a:ext cx="8939212" cy="305117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Electric Decoupling Backcast Summary – </a:t>
            </a:r>
            <a:br>
              <a:rPr lang="en-US" sz="2800" smtClean="0"/>
            </a:br>
            <a:r>
              <a:rPr lang="en-US" sz="2800" smtClean="0"/>
              <a:t>Non-Residential Calculations with K-Factor (2008)</a:t>
            </a:r>
          </a:p>
        </p:txBody>
      </p:sp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D2A2B1-2C6E-436A-A16C-111C5328016B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532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589213"/>
            <a:ext cx="8939212" cy="305117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Electric Decoupling Backcast Summary – </a:t>
            </a:r>
            <a:br>
              <a:rPr lang="en-US" sz="2800" smtClean="0"/>
            </a:br>
            <a:r>
              <a:rPr lang="en-US" sz="2800" smtClean="0"/>
              <a:t>Non-Residential Calculations with K-Factor (2009)</a:t>
            </a:r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64D87A-67AC-40FB-AA72-B5BE1B981F0C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542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589213"/>
            <a:ext cx="8939212" cy="305117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Electric Decoupling Backcast Summary – </a:t>
            </a:r>
            <a:br>
              <a:rPr lang="en-US" sz="2800" smtClean="0"/>
            </a:br>
            <a:r>
              <a:rPr lang="en-US" sz="2800" smtClean="0"/>
              <a:t>Non-Residential Calculations with K-Factor (2010)</a:t>
            </a:r>
          </a:p>
        </p:txBody>
      </p:sp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3143BC5-D37A-4CF8-82CD-CF6654D1AFDD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589213"/>
            <a:ext cx="8939212" cy="3051175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Electric Decoupling Backcast Summary – </a:t>
            </a:r>
            <a:br>
              <a:rPr lang="en-US" sz="2800" smtClean="0"/>
            </a:br>
            <a:r>
              <a:rPr lang="en-US" sz="2800" smtClean="0"/>
              <a:t>Non-Residential Calculations with K-Factor (2011)</a:t>
            </a:r>
          </a:p>
        </p:txBody>
      </p:sp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F6DD5D3-4E25-443A-9DE5-0FD99081D19C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563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838" y="2589213"/>
            <a:ext cx="8939212" cy="30511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14FC265-0D82-433A-9CEC-C7A0F0CE30E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Allowed Revenue Per Gas Residential Customer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752600"/>
            <a:ext cx="76962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Allowed Revenue Per Gas Non-Residential Customer</a:t>
            </a:r>
          </a:p>
        </p:txBody>
      </p:sp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1B88F09-B2EC-4A23-A823-6E1986B0D90A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8825" y="1600200"/>
            <a:ext cx="7615238" cy="5029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Electric Decoupling Backcast Summary</a:t>
            </a:r>
          </a:p>
        </p:txBody>
      </p:sp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4BAD533-1533-4EE3-A0FE-70471DE5EBC8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23900" y="1600200"/>
            <a:ext cx="7685088" cy="5029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88B3384-9352-4048-B597-B90D6F0984B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Allowed Revenue Per Electric Residential Customer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7848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Allowed Revenue Per Electric Non-Residential Customer</a:t>
            </a:r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F2858E6-DB96-4C4D-8DEA-3C675FD02190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600200"/>
            <a:ext cx="7608888" cy="50292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Gas Decoupling Backcast Summary – No K-Factor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AE93D0-058D-442C-9732-7019E99C93B2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3913" y="1600200"/>
            <a:ext cx="7485062" cy="50292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011_PSE_TemplateMASTER">
  <a:themeElements>
    <a:clrScheme name="2011_PSE_Template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1_PSE_Template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011_PSE_Template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_PSE_Template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_PSE_Template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_PSE_Template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_PSE_Template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1_PSE_Template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_PSE_Template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_PSE_Template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_PSE_Template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_PSE_Template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_PSE_Template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1_PSE_Template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UG</Prefix>
    <DocumentSetType xmlns="dc463f71-b30c-4ab2-9473-d307f9d35888">Response</DocumentSetType>
    <IsConfidential xmlns="dc463f71-b30c-4ab2-9473-d307f9d35888">false</IsConfidential>
    <AgendaOrder xmlns="dc463f71-b30c-4ab2-9473-d307f9d35888">false</AgendaOrder>
    <CaseType xmlns="dc463f71-b30c-4ab2-9473-d307f9d35888">Petition</CaseType>
    <IndustryCode xmlns="dc463f71-b30c-4ab2-9473-d307f9d35888">150</IndustryCode>
    <CaseStatus xmlns="dc463f71-b30c-4ab2-9473-d307f9d35888">Closed</CaseStatus>
    <OpenedDate xmlns="dc463f71-b30c-4ab2-9473-d307f9d35888">2012-10-25T07:00:00+00:00</OpenedDate>
    <Date1 xmlns="dc463f71-b30c-4ab2-9473-d307f9d35888">2012-11-21T08:00:00+00:00</Date1>
    <IsDocumentOrder xmlns="dc463f71-b30c-4ab2-9473-d307f9d35888" xsi:nil="true"/>
    <IsHighlyConfidential xmlns="dc463f71-b30c-4ab2-9473-d307f9d35888">false</IsHighlyConfidential>
    <CaseCompanyNames xmlns="dc463f71-b30c-4ab2-9473-d307f9d35888">Puget Sound Energy</CaseCompanyNames>
    <DocketNumber xmlns="dc463f71-b30c-4ab2-9473-d307f9d35888">121705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856E4416811B6B4F9350D4167C9B197C" ma:contentTypeVersion="139" ma:contentTypeDescription="" ma:contentTypeScope="" ma:versionID="678c31157c6f85bfa975da0bf815d10a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1af0c028-e016-4365-948e-cc2e26d65303" ContentTypeId="0x0101006E56B4D1795A2E4DB2F0B01679ED314A" PreviousValue="true"/>
</file>

<file path=customXml/itemProps1.xml><?xml version="1.0" encoding="utf-8"?>
<ds:datastoreItem xmlns:ds="http://schemas.openxmlformats.org/officeDocument/2006/customXml" ds:itemID="{9A338C56-BC43-432F-8EBA-78260D33616B}"/>
</file>

<file path=customXml/itemProps2.xml><?xml version="1.0" encoding="utf-8"?>
<ds:datastoreItem xmlns:ds="http://schemas.openxmlformats.org/officeDocument/2006/customXml" ds:itemID="{88184D11-D9E4-4590-B99F-986DF06BAD63}"/>
</file>

<file path=customXml/itemProps3.xml><?xml version="1.0" encoding="utf-8"?>
<ds:datastoreItem xmlns:ds="http://schemas.openxmlformats.org/officeDocument/2006/customXml" ds:itemID="{ACCBB99E-1241-41A0-B0F7-4C42392C0FF4}"/>
</file>

<file path=customXml/itemProps4.xml><?xml version="1.0" encoding="utf-8"?>
<ds:datastoreItem xmlns:ds="http://schemas.openxmlformats.org/officeDocument/2006/customXml" ds:itemID="{03818A69-5586-4578-91C4-86108031714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385</Words>
  <Application>Microsoft Office PowerPoint</Application>
  <PresentationFormat>On-screen Show (4:3)</PresentationFormat>
  <Paragraphs>74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Wingdings</vt:lpstr>
      <vt:lpstr>2011_PSE_TemplateMASTER</vt:lpstr>
      <vt:lpstr>2011_PSE_TemplateMASTER</vt:lpstr>
      <vt:lpstr>Attachment A to PSE’s Response to Informal Bench Request No. 001 Docket Nos. UE-121697 &amp; UG-121705</vt:lpstr>
      <vt:lpstr>Summary of 2007-2011 Results</vt:lpstr>
      <vt:lpstr>Natural Gas Decoupling Backcast Summary</vt:lpstr>
      <vt:lpstr>Allowed Revenue Per Gas Residential Customer</vt:lpstr>
      <vt:lpstr>Allowed Revenue Per Gas Non-Residential Customer</vt:lpstr>
      <vt:lpstr>Electric Decoupling Backcast Summary</vt:lpstr>
      <vt:lpstr>Allowed Revenue Per Electric Residential Customer</vt:lpstr>
      <vt:lpstr>Allowed Revenue Per Electric Non-Residential Customer</vt:lpstr>
      <vt:lpstr>Gas Decoupling Backcast Summary – No K-Factor</vt:lpstr>
      <vt:lpstr>Allowed Revenue Per Gas Residential Customer – No K Factor</vt:lpstr>
      <vt:lpstr>Allowed Revenue Per Gas Non-Residential Customer – No K Factor</vt:lpstr>
      <vt:lpstr>Electric Decoupling Backcast Summary – No K-Factor</vt:lpstr>
      <vt:lpstr>Allowed Revenue Per Electric Residential Customer – No K Factor</vt:lpstr>
      <vt:lpstr>Allowed Revenue Per Electric Non-Residential Customer – No K Factor</vt:lpstr>
      <vt:lpstr>Appendix</vt:lpstr>
      <vt:lpstr>Natural Gas Decoupling Backcast Summary – Residential Calculations with K-Factor (2007)</vt:lpstr>
      <vt:lpstr>Natural Gas Decoupling Backcast Summary – Residential Calculations with K-Factor (2008)</vt:lpstr>
      <vt:lpstr>Natural Gas Decoupling Backcast Summary – Residential Calculations with K-Factor (2009)</vt:lpstr>
      <vt:lpstr>Natural Gas Decoupling Backcast Summary – Residential Calculations with K-Factor (2010)</vt:lpstr>
      <vt:lpstr>Natural Gas Decoupling Backcast Summary – Residential Calculations with K-Factor (2011)</vt:lpstr>
      <vt:lpstr>Natural Gas Decoupling Backcast Summary –  Non-Residential Calculations with K-Factor (2007)</vt:lpstr>
      <vt:lpstr>Natural Gas Decoupling Backcast Summary –  Non-Residential Calculations with K-Factor (2008)</vt:lpstr>
      <vt:lpstr>Natural Gas Decoupling Backcast Summary –  Non-Residential Calculations with K-Factor (2009)</vt:lpstr>
      <vt:lpstr>Natural Gas Decoupling Backcast Summary –  Non-Residential Calculations with K-Factor (2010)</vt:lpstr>
      <vt:lpstr>Natural Gas Decoupling Backcast Summary –  Non-Residential Calculations with K-Factor (2011)</vt:lpstr>
      <vt:lpstr>Electric Decoupling Backcast Summary –  Residential Calculations with K-Factor (2007)</vt:lpstr>
      <vt:lpstr>Electric Decoupling Backcast Summary –  Residential Calculations with K-Factor (2008)</vt:lpstr>
      <vt:lpstr>Electric Decoupling Backcast Summary –  Residential Calculations with K-Factor (2009)</vt:lpstr>
      <vt:lpstr>Electric Decoupling Backcast Summary –  Residential Calculations with K-Factor (2010)</vt:lpstr>
      <vt:lpstr>Electric Decoupling Backcast Summary –  Residential Calculations with K-Factor (2011)</vt:lpstr>
      <vt:lpstr>Electric Decoupling Backcast Summary –  Non-Residential Calculations with K-Factor (2007)</vt:lpstr>
      <vt:lpstr>Electric Decoupling Backcast Summary –  Non-Residential Calculations with K-Factor (2008)</vt:lpstr>
      <vt:lpstr>Electric Decoupling Backcast Summary –  Non-Residential Calculations with K-Factor (2009)</vt:lpstr>
      <vt:lpstr>Electric Decoupling Backcast Summary –  Non-Residential Calculations with K-Factor (2010)</vt:lpstr>
      <vt:lpstr>Electric Decoupling Backcast Summary –  Non-Residential Calculations with K-Factor (2011)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NWEC/PSE Proposal Accounting Petition for Decoupling Mechanisms</dc:title>
  <dc:creator>Schmidt, Paul</dc:creator>
  <cp:lastModifiedBy>No Name</cp:lastModifiedBy>
  <cp:revision>41</cp:revision>
  <cp:lastPrinted>2012-11-21T23:19:04Z</cp:lastPrinted>
  <dcterms:created xsi:type="dcterms:W3CDTF">2012-11-05T22:21:53Z</dcterms:created>
  <dcterms:modified xsi:type="dcterms:W3CDTF">2012-11-21T23:19:12Z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0x0101006E56B4D1795A2E4DB2F0B01679ED314A00856E4416811B6B4F9350D4167C9B197C</vt:lpwstr>
  </property>
  <property fmtid="{D5CDD505-2E9C-101B-9397-08002B2CF9AE}" pid="3" name="_docset_NoMedatataSyncRequired">
    <vt:lpwstr>False</vt:lpwstr>
  </property>
</Properties>
</file>