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4218" r:id="rId2"/>
  </p:sldMasterIdLst>
  <p:notesMasterIdLst>
    <p:notesMasterId r:id="rId26"/>
  </p:notesMasterIdLst>
  <p:sldIdLst>
    <p:sldId id="256" r:id="rId3"/>
    <p:sldId id="296" r:id="rId4"/>
    <p:sldId id="294" r:id="rId5"/>
    <p:sldId id="289" r:id="rId6"/>
    <p:sldId id="299" r:id="rId7"/>
    <p:sldId id="285" r:id="rId8"/>
    <p:sldId id="288" r:id="rId9"/>
    <p:sldId id="284" r:id="rId10"/>
    <p:sldId id="295" r:id="rId11"/>
    <p:sldId id="286" r:id="rId12"/>
    <p:sldId id="287" r:id="rId13"/>
    <p:sldId id="298" r:id="rId14"/>
    <p:sldId id="300" r:id="rId15"/>
    <p:sldId id="282" r:id="rId16"/>
    <p:sldId id="290" r:id="rId17"/>
    <p:sldId id="264" r:id="rId18"/>
    <p:sldId id="292" r:id="rId19"/>
    <p:sldId id="297" r:id="rId20"/>
    <p:sldId id="275" r:id="rId21"/>
    <p:sldId id="301" r:id="rId22"/>
    <p:sldId id="302" r:id="rId23"/>
    <p:sldId id="303" r:id="rId24"/>
    <p:sldId id="304" r:id="rId25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54"/>
    <a:srgbClr val="992702"/>
    <a:srgbClr val="FF6600"/>
    <a:srgbClr val="00507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1" autoAdjust="0"/>
    <p:restoredTop sz="91801" autoAdjust="0"/>
  </p:normalViewPr>
  <p:slideViewPr>
    <p:cSldViewPr>
      <p:cViewPr varScale="1">
        <p:scale>
          <a:sx n="63" d="100"/>
          <a:sy n="63" d="100"/>
        </p:scale>
        <p:origin x="5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84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BFE30-9434-4422-A72C-6DE11E28AF34}" type="doc">
      <dgm:prSet loTypeId="urn:microsoft.com/office/officeart/2005/8/layout/hProcess10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B49183-6420-4C4F-9EFF-234C7D68D822}">
      <dgm:prSet phldrT="[Text]"/>
      <dgm:spPr>
        <a:solidFill>
          <a:srgbClr val="005071"/>
        </a:solidFill>
      </dgm:spPr>
      <dgm:t>
        <a:bodyPr/>
        <a:lstStyle/>
        <a:p>
          <a:r>
            <a:rPr lang="en-US" dirty="0"/>
            <a:t>Avoided Cost</a:t>
          </a:r>
        </a:p>
      </dgm:t>
    </dgm:pt>
    <dgm:pt modelId="{53BA1750-5BCB-4297-A6F6-74F75CE7072E}" type="parTrans" cxnId="{D81399B0-0147-4186-BD3D-9AB300462FFF}">
      <dgm:prSet/>
      <dgm:spPr/>
      <dgm:t>
        <a:bodyPr/>
        <a:lstStyle/>
        <a:p>
          <a:endParaRPr lang="en-US"/>
        </a:p>
      </dgm:t>
    </dgm:pt>
    <dgm:pt modelId="{E7753AFA-9EE5-4430-995D-3B6370324C89}" type="sibTrans" cxnId="{D81399B0-0147-4186-BD3D-9AB300462FFF}">
      <dgm:prSet/>
      <dgm:spPr>
        <a:solidFill>
          <a:srgbClr val="E85F31"/>
        </a:solidFill>
      </dgm:spPr>
      <dgm:t>
        <a:bodyPr/>
        <a:lstStyle/>
        <a:p>
          <a:endParaRPr lang="en-US" dirty="0"/>
        </a:p>
      </dgm:t>
    </dgm:pt>
    <dgm:pt modelId="{A972BD6B-3E4F-4566-84F9-81AE01A90950}">
      <dgm:prSet phldrT="[Text]"/>
      <dgm:spPr>
        <a:solidFill>
          <a:srgbClr val="005071"/>
        </a:solidFill>
      </dgm:spPr>
      <dgm:t>
        <a:bodyPr/>
        <a:lstStyle/>
        <a:p>
          <a:r>
            <a:rPr lang="en-US" dirty="0"/>
            <a:t>Program Impacts</a:t>
          </a:r>
        </a:p>
      </dgm:t>
    </dgm:pt>
    <dgm:pt modelId="{9F316544-5896-49EF-91BC-531D01CAE81B}" type="parTrans" cxnId="{2072AF6C-08A9-49BD-A1A3-23504B8030AE}">
      <dgm:prSet/>
      <dgm:spPr/>
      <dgm:t>
        <a:bodyPr/>
        <a:lstStyle/>
        <a:p>
          <a:endParaRPr lang="en-US"/>
        </a:p>
      </dgm:t>
    </dgm:pt>
    <dgm:pt modelId="{6F8702B3-7A08-4769-8EDA-DA7FEBC9B424}" type="sibTrans" cxnId="{2072AF6C-08A9-49BD-A1A3-23504B8030AE}">
      <dgm:prSet/>
      <dgm:spPr>
        <a:solidFill>
          <a:srgbClr val="E85F31"/>
        </a:solidFill>
      </dgm:spPr>
      <dgm:t>
        <a:bodyPr/>
        <a:lstStyle/>
        <a:p>
          <a:endParaRPr lang="en-US" dirty="0"/>
        </a:p>
      </dgm:t>
    </dgm:pt>
    <dgm:pt modelId="{0442D247-9AD2-4AB5-86E4-73DE2CD93C3C}">
      <dgm:prSet phldrT="[Text]"/>
      <dgm:spPr>
        <a:solidFill>
          <a:srgbClr val="005071"/>
        </a:solidFill>
      </dgm:spPr>
      <dgm:t>
        <a:bodyPr/>
        <a:lstStyle/>
        <a:p>
          <a:r>
            <a:rPr lang="en-US" dirty="0"/>
            <a:t>Cost-effectiveness Results</a:t>
          </a:r>
        </a:p>
      </dgm:t>
    </dgm:pt>
    <dgm:pt modelId="{BC4153F6-1449-4987-B429-F5397563541A}" type="parTrans" cxnId="{0288A83B-B804-4850-A6CE-77B933E37708}">
      <dgm:prSet/>
      <dgm:spPr/>
      <dgm:t>
        <a:bodyPr/>
        <a:lstStyle/>
        <a:p>
          <a:endParaRPr lang="en-US"/>
        </a:p>
      </dgm:t>
    </dgm:pt>
    <dgm:pt modelId="{1C194F1F-634C-450A-A638-CC0DD7FD95E0}" type="sibTrans" cxnId="{0288A83B-B804-4850-A6CE-77B933E37708}">
      <dgm:prSet/>
      <dgm:spPr/>
      <dgm:t>
        <a:bodyPr/>
        <a:lstStyle/>
        <a:p>
          <a:endParaRPr lang="en-US"/>
        </a:p>
      </dgm:t>
    </dgm:pt>
    <dgm:pt modelId="{466314C5-0F6C-4FAE-84C8-A6029CE9CE94}" type="pres">
      <dgm:prSet presAssocID="{83BBFE30-9434-4422-A72C-6DE11E28AF34}" presName="Name0" presStyleCnt="0">
        <dgm:presLayoutVars>
          <dgm:dir/>
          <dgm:resizeHandles val="exact"/>
        </dgm:presLayoutVars>
      </dgm:prSet>
      <dgm:spPr/>
    </dgm:pt>
    <dgm:pt modelId="{F1929F55-418C-4C4A-8352-1C958CA3546E}" type="pres">
      <dgm:prSet presAssocID="{86B49183-6420-4C4F-9EFF-234C7D68D822}" presName="composite" presStyleCnt="0"/>
      <dgm:spPr/>
    </dgm:pt>
    <dgm:pt modelId="{C90D4FD4-9A6A-4D33-B70F-8E9EEE41DDF7}" type="pres">
      <dgm:prSet presAssocID="{86B49183-6420-4C4F-9EFF-234C7D68D822}" presName="imagSh" presStyleLbl="bgImgPlace1" presStyleIdx="0" presStyleCnt="3" custScaleX="1178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5D90C88-BAC1-4C07-967A-0D6153214F31}" type="pres">
      <dgm:prSet presAssocID="{86B49183-6420-4C4F-9EFF-234C7D68D822}" presName="txNode" presStyleLbl="node1" presStyleIdx="0" presStyleCnt="3" custScaleX="114967" custScaleY="61041" custLinFactNeighborY="30669">
        <dgm:presLayoutVars>
          <dgm:bulletEnabled val="1"/>
        </dgm:presLayoutVars>
      </dgm:prSet>
      <dgm:spPr/>
    </dgm:pt>
    <dgm:pt modelId="{6F4A2C24-9B55-4691-96F9-6A3F5BAA5992}" type="pres">
      <dgm:prSet presAssocID="{E7753AFA-9EE5-4430-995D-3B6370324C89}" presName="sibTrans" presStyleLbl="sibTrans2D1" presStyleIdx="0" presStyleCnt="2"/>
      <dgm:spPr/>
    </dgm:pt>
    <dgm:pt modelId="{0886C113-C887-4699-8F43-9549B2309C57}" type="pres">
      <dgm:prSet presAssocID="{E7753AFA-9EE5-4430-995D-3B6370324C89}" presName="connTx" presStyleLbl="sibTrans2D1" presStyleIdx="0" presStyleCnt="2"/>
      <dgm:spPr/>
    </dgm:pt>
    <dgm:pt modelId="{C06855D0-8F55-4319-800A-58173CA8EEBF}" type="pres">
      <dgm:prSet presAssocID="{A972BD6B-3E4F-4566-84F9-81AE01A90950}" presName="composite" presStyleCnt="0"/>
      <dgm:spPr/>
    </dgm:pt>
    <dgm:pt modelId="{27E53C15-0A4A-4639-9A6D-740F4940785B}" type="pres">
      <dgm:prSet presAssocID="{A972BD6B-3E4F-4566-84F9-81AE01A90950}" presName="imagSh" presStyleLbl="bgImgPlace1" presStyleIdx="1" presStyleCnt="3" custScaleX="11948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42F15AC-F05B-4BEA-B2CB-47C393EBFCB2}" type="pres">
      <dgm:prSet presAssocID="{A972BD6B-3E4F-4566-84F9-81AE01A90950}" presName="txNode" presStyleLbl="node1" presStyleIdx="1" presStyleCnt="3" custScaleX="127456" custScaleY="61041" custLinFactNeighborY="30669">
        <dgm:presLayoutVars>
          <dgm:bulletEnabled val="1"/>
        </dgm:presLayoutVars>
      </dgm:prSet>
      <dgm:spPr/>
    </dgm:pt>
    <dgm:pt modelId="{459D7957-4EB4-4A16-BCB3-9765E6ADEE86}" type="pres">
      <dgm:prSet presAssocID="{6F8702B3-7A08-4769-8EDA-DA7FEBC9B424}" presName="sibTrans" presStyleLbl="sibTrans2D1" presStyleIdx="1" presStyleCnt="2"/>
      <dgm:spPr/>
    </dgm:pt>
    <dgm:pt modelId="{23147A55-78C3-4D26-BE99-047B3FC8F843}" type="pres">
      <dgm:prSet presAssocID="{6F8702B3-7A08-4769-8EDA-DA7FEBC9B424}" presName="connTx" presStyleLbl="sibTrans2D1" presStyleIdx="1" presStyleCnt="2"/>
      <dgm:spPr/>
    </dgm:pt>
    <dgm:pt modelId="{AC8828AA-151C-457A-8CEA-87BF0A935C71}" type="pres">
      <dgm:prSet presAssocID="{0442D247-9AD2-4AB5-86E4-73DE2CD93C3C}" presName="composite" presStyleCnt="0"/>
      <dgm:spPr/>
    </dgm:pt>
    <dgm:pt modelId="{CFAD4A96-9304-466D-9AAE-3B547AB07A4F}" type="pres">
      <dgm:prSet presAssocID="{0442D247-9AD2-4AB5-86E4-73DE2CD93C3C}" presName="imagSh" presStyleLbl="bgImgPlace1" presStyleIdx="2" presStyleCnt="3" custScaleX="11665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9B79439-DB7A-4947-BD43-A5F02D32ED7C}" type="pres">
      <dgm:prSet presAssocID="{0442D247-9AD2-4AB5-86E4-73DE2CD93C3C}" presName="txNode" presStyleLbl="node1" presStyleIdx="2" presStyleCnt="3" custScaleX="127516" custScaleY="61041" custLinFactNeighborY="30669">
        <dgm:presLayoutVars>
          <dgm:bulletEnabled val="1"/>
        </dgm:presLayoutVars>
      </dgm:prSet>
      <dgm:spPr/>
    </dgm:pt>
  </dgm:ptLst>
  <dgm:cxnLst>
    <dgm:cxn modelId="{2072AF6C-08A9-49BD-A1A3-23504B8030AE}" srcId="{83BBFE30-9434-4422-A72C-6DE11E28AF34}" destId="{A972BD6B-3E4F-4566-84F9-81AE01A90950}" srcOrd="1" destOrd="0" parTransId="{9F316544-5896-49EF-91BC-531D01CAE81B}" sibTransId="{6F8702B3-7A08-4769-8EDA-DA7FEBC9B424}"/>
    <dgm:cxn modelId="{36F65DA1-9CA9-CB43-835B-A9858A415ABD}" type="presOf" srcId="{6F8702B3-7A08-4769-8EDA-DA7FEBC9B424}" destId="{23147A55-78C3-4D26-BE99-047B3FC8F843}" srcOrd="1" destOrd="0" presId="urn:microsoft.com/office/officeart/2005/8/layout/hProcess10#1"/>
    <dgm:cxn modelId="{42796E12-5440-344E-A7AD-1B3AC1C18D72}" type="presOf" srcId="{0442D247-9AD2-4AB5-86E4-73DE2CD93C3C}" destId="{F9B79439-DB7A-4947-BD43-A5F02D32ED7C}" srcOrd="0" destOrd="0" presId="urn:microsoft.com/office/officeart/2005/8/layout/hProcess10#1"/>
    <dgm:cxn modelId="{38BC8770-6C26-7544-BA4D-6CA37CE35A1B}" type="presOf" srcId="{86B49183-6420-4C4F-9EFF-234C7D68D822}" destId="{95D90C88-BAC1-4C07-967A-0D6153214F31}" srcOrd="0" destOrd="0" presId="urn:microsoft.com/office/officeart/2005/8/layout/hProcess10#1"/>
    <dgm:cxn modelId="{34DB0EEB-618A-3743-8747-A22C89A5EF9E}" type="presOf" srcId="{A972BD6B-3E4F-4566-84F9-81AE01A90950}" destId="{C42F15AC-F05B-4BEA-B2CB-47C393EBFCB2}" srcOrd="0" destOrd="0" presId="urn:microsoft.com/office/officeart/2005/8/layout/hProcess10#1"/>
    <dgm:cxn modelId="{D81399B0-0147-4186-BD3D-9AB300462FFF}" srcId="{83BBFE30-9434-4422-A72C-6DE11E28AF34}" destId="{86B49183-6420-4C4F-9EFF-234C7D68D822}" srcOrd="0" destOrd="0" parTransId="{53BA1750-5BCB-4297-A6F6-74F75CE7072E}" sibTransId="{E7753AFA-9EE5-4430-995D-3B6370324C89}"/>
    <dgm:cxn modelId="{4667F088-F968-9C40-BB27-E2D66034DC3F}" type="presOf" srcId="{E7753AFA-9EE5-4430-995D-3B6370324C89}" destId="{0886C113-C887-4699-8F43-9549B2309C57}" srcOrd="1" destOrd="0" presId="urn:microsoft.com/office/officeart/2005/8/layout/hProcess10#1"/>
    <dgm:cxn modelId="{8108E71C-8B28-DA4A-B9A1-B61CD210A42A}" type="presOf" srcId="{E7753AFA-9EE5-4430-995D-3B6370324C89}" destId="{6F4A2C24-9B55-4691-96F9-6A3F5BAA5992}" srcOrd="0" destOrd="0" presId="urn:microsoft.com/office/officeart/2005/8/layout/hProcess10#1"/>
    <dgm:cxn modelId="{75726976-A2AF-FA40-AA65-3B88BA64DEFB}" type="presOf" srcId="{6F8702B3-7A08-4769-8EDA-DA7FEBC9B424}" destId="{459D7957-4EB4-4A16-BCB3-9765E6ADEE86}" srcOrd="0" destOrd="0" presId="urn:microsoft.com/office/officeart/2005/8/layout/hProcess10#1"/>
    <dgm:cxn modelId="{0288A83B-B804-4850-A6CE-77B933E37708}" srcId="{83BBFE30-9434-4422-A72C-6DE11E28AF34}" destId="{0442D247-9AD2-4AB5-86E4-73DE2CD93C3C}" srcOrd="2" destOrd="0" parTransId="{BC4153F6-1449-4987-B429-F5397563541A}" sibTransId="{1C194F1F-634C-450A-A638-CC0DD7FD95E0}"/>
    <dgm:cxn modelId="{10593E97-9B11-B443-BE2F-CA872EC4DEC2}" type="presOf" srcId="{83BBFE30-9434-4422-A72C-6DE11E28AF34}" destId="{466314C5-0F6C-4FAE-84C8-A6029CE9CE94}" srcOrd="0" destOrd="0" presId="urn:microsoft.com/office/officeart/2005/8/layout/hProcess10#1"/>
    <dgm:cxn modelId="{9400977A-2350-7242-8C86-4AC15D9B05B0}" type="presParOf" srcId="{466314C5-0F6C-4FAE-84C8-A6029CE9CE94}" destId="{F1929F55-418C-4C4A-8352-1C958CA3546E}" srcOrd="0" destOrd="0" presId="urn:microsoft.com/office/officeart/2005/8/layout/hProcess10#1"/>
    <dgm:cxn modelId="{2D6E2DB5-4DEC-0647-A22C-17384F9C254A}" type="presParOf" srcId="{F1929F55-418C-4C4A-8352-1C958CA3546E}" destId="{C90D4FD4-9A6A-4D33-B70F-8E9EEE41DDF7}" srcOrd="0" destOrd="0" presId="urn:microsoft.com/office/officeart/2005/8/layout/hProcess10#1"/>
    <dgm:cxn modelId="{9C698F60-6F31-5D49-8ACD-C0A28C595A82}" type="presParOf" srcId="{F1929F55-418C-4C4A-8352-1C958CA3546E}" destId="{95D90C88-BAC1-4C07-967A-0D6153214F31}" srcOrd="1" destOrd="0" presId="urn:microsoft.com/office/officeart/2005/8/layout/hProcess10#1"/>
    <dgm:cxn modelId="{A42AE89C-16CB-1D43-82D8-E15CF8283A27}" type="presParOf" srcId="{466314C5-0F6C-4FAE-84C8-A6029CE9CE94}" destId="{6F4A2C24-9B55-4691-96F9-6A3F5BAA5992}" srcOrd="1" destOrd="0" presId="urn:microsoft.com/office/officeart/2005/8/layout/hProcess10#1"/>
    <dgm:cxn modelId="{F2F2BFBC-9AC8-F945-B7C6-EE2F052F1C50}" type="presParOf" srcId="{6F4A2C24-9B55-4691-96F9-6A3F5BAA5992}" destId="{0886C113-C887-4699-8F43-9549B2309C57}" srcOrd="0" destOrd="0" presId="urn:microsoft.com/office/officeart/2005/8/layout/hProcess10#1"/>
    <dgm:cxn modelId="{5D7B8356-41BF-9642-8B7E-6D4F1FBAD600}" type="presParOf" srcId="{466314C5-0F6C-4FAE-84C8-A6029CE9CE94}" destId="{C06855D0-8F55-4319-800A-58173CA8EEBF}" srcOrd="2" destOrd="0" presId="urn:microsoft.com/office/officeart/2005/8/layout/hProcess10#1"/>
    <dgm:cxn modelId="{42A5EED1-20C5-2B45-999E-07A9D51FB98F}" type="presParOf" srcId="{C06855D0-8F55-4319-800A-58173CA8EEBF}" destId="{27E53C15-0A4A-4639-9A6D-740F4940785B}" srcOrd="0" destOrd="0" presId="urn:microsoft.com/office/officeart/2005/8/layout/hProcess10#1"/>
    <dgm:cxn modelId="{F250D575-6F1E-8948-BEEE-1D5154CA793C}" type="presParOf" srcId="{C06855D0-8F55-4319-800A-58173CA8EEBF}" destId="{C42F15AC-F05B-4BEA-B2CB-47C393EBFCB2}" srcOrd="1" destOrd="0" presId="urn:microsoft.com/office/officeart/2005/8/layout/hProcess10#1"/>
    <dgm:cxn modelId="{C37E1EB3-0450-AA41-9A9D-843DC49169DC}" type="presParOf" srcId="{466314C5-0F6C-4FAE-84C8-A6029CE9CE94}" destId="{459D7957-4EB4-4A16-BCB3-9765E6ADEE86}" srcOrd="3" destOrd="0" presId="urn:microsoft.com/office/officeart/2005/8/layout/hProcess10#1"/>
    <dgm:cxn modelId="{4E93F91D-5AA9-E740-A745-66638239F10A}" type="presParOf" srcId="{459D7957-4EB4-4A16-BCB3-9765E6ADEE86}" destId="{23147A55-78C3-4D26-BE99-047B3FC8F843}" srcOrd="0" destOrd="0" presId="urn:microsoft.com/office/officeart/2005/8/layout/hProcess10#1"/>
    <dgm:cxn modelId="{C3A95D2A-C5EF-3444-B86C-34C0878C7669}" type="presParOf" srcId="{466314C5-0F6C-4FAE-84C8-A6029CE9CE94}" destId="{AC8828AA-151C-457A-8CEA-87BF0A935C71}" srcOrd="4" destOrd="0" presId="urn:microsoft.com/office/officeart/2005/8/layout/hProcess10#1"/>
    <dgm:cxn modelId="{019C6237-03F8-8743-9EB9-21839C88DA61}" type="presParOf" srcId="{AC8828AA-151C-457A-8CEA-87BF0A935C71}" destId="{CFAD4A96-9304-466D-9AAE-3B547AB07A4F}" srcOrd="0" destOrd="0" presId="urn:microsoft.com/office/officeart/2005/8/layout/hProcess10#1"/>
    <dgm:cxn modelId="{A00D2C42-2592-0145-8CAE-37F5F38F8149}" type="presParOf" srcId="{AC8828AA-151C-457A-8CEA-87BF0A935C71}" destId="{F9B79439-DB7A-4947-BD43-A5F02D32ED7C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D4FD4-9A6A-4D33-B70F-8E9EEE41DDF7}">
      <dsp:nvSpPr>
        <dsp:cNvPr id="0" name=""/>
        <dsp:cNvSpPr/>
      </dsp:nvSpPr>
      <dsp:spPr>
        <a:xfrm>
          <a:off x="1281" y="513946"/>
          <a:ext cx="1672768" cy="14195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90C88-BAC1-4C07-967A-0D6153214F31}">
      <dsp:nvSpPr>
        <dsp:cNvPr id="0" name=""/>
        <dsp:cNvSpPr/>
      </dsp:nvSpPr>
      <dsp:spPr>
        <a:xfrm>
          <a:off x="252763" y="2077519"/>
          <a:ext cx="1631971" cy="866485"/>
        </a:xfrm>
        <a:prstGeom prst="roundRect">
          <a:avLst>
            <a:gd name="adj" fmla="val 10000"/>
          </a:avLst>
        </a:prstGeom>
        <a:solidFill>
          <a:srgbClr val="0050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Avoided Cost</a:t>
          </a:r>
        </a:p>
      </dsp:txBody>
      <dsp:txXfrm>
        <a:off x="278141" y="2102897"/>
        <a:ext cx="1581215" cy="815729"/>
      </dsp:txXfrm>
    </dsp:sp>
    <dsp:sp modelId="{6F4A2C24-9B55-4691-96F9-6A3F5BAA5992}">
      <dsp:nvSpPr>
        <dsp:cNvPr id="0" name=""/>
        <dsp:cNvSpPr/>
      </dsp:nvSpPr>
      <dsp:spPr>
        <a:xfrm>
          <a:off x="1940340" y="1053158"/>
          <a:ext cx="266290" cy="341089"/>
        </a:xfrm>
        <a:prstGeom prst="rightArrow">
          <a:avLst>
            <a:gd name="adj1" fmla="val 60000"/>
            <a:gd name="adj2" fmla="val 50000"/>
          </a:avLst>
        </a:prstGeom>
        <a:solidFill>
          <a:srgbClr val="E85F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940340" y="1121376"/>
        <a:ext cx="186403" cy="204653"/>
      </dsp:txXfrm>
    </dsp:sp>
    <dsp:sp modelId="{27E53C15-0A4A-4639-9A6D-740F4940785B}">
      <dsp:nvSpPr>
        <dsp:cNvPr id="0" name=""/>
        <dsp:cNvSpPr/>
      </dsp:nvSpPr>
      <dsp:spPr>
        <a:xfrm>
          <a:off x="2434879" y="513946"/>
          <a:ext cx="1696133" cy="14195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F15AC-F05B-4BEA-B2CB-47C393EBFCB2}">
      <dsp:nvSpPr>
        <dsp:cNvPr id="0" name=""/>
        <dsp:cNvSpPr/>
      </dsp:nvSpPr>
      <dsp:spPr>
        <a:xfrm>
          <a:off x="2609402" y="2077519"/>
          <a:ext cx="1809254" cy="866485"/>
        </a:xfrm>
        <a:prstGeom prst="roundRect">
          <a:avLst>
            <a:gd name="adj" fmla="val 10000"/>
          </a:avLst>
        </a:prstGeom>
        <a:solidFill>
          <a:srgbClr val="0050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Program Impacts</a:t>
          </a:r>
        </a:p>
      </dsp:txBody>
      <dsp:txXfrm>
        <a:off x="2634780" y="2102897"/>
        <a:ext cx="1758498" cy="815729"/>
      </dsp:txXfrm>
    </dsp:sp>
    <dsp:sp modelId="{459D7957-4EB4-4A16-BCB3-9765E6ADEE86}">
      <dsp:nvSpPr>
        <dsp:cNvPr id="0" name=""/>
        <dsp:cNvSpPr/>
      </dsp:nvSpPr>
      <dsp:spPr>
        <a:xfrm>
          <a:off x="4424238" y="1053158"/>
          <a:ext cx="293225" cy="341089"/>
        </a:xfrm>
        <a:prstGeom prst="rightArrow">
          <a:avLst>
            <a:gd name="adj1" fmla="val 60000"/>
            <a:gd name="adj2" fmla="val 50000"/>
          </a:avLst>
        </a:prstGeom>
        <a:solidFill>
          <a:srgbClr val="E85F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4424238" y="1121376"/>
        <a:ext cx="205258" cy="204653"/>
      </dsp:txXfrm>
    </dsp:sp>
    <dsp:sp modelId="{CFAD4A96-9304-466D-9AAE-3B547AB07A4F}">
      <dsp:nvSpPr>
        <dsp:cNvPr id="0" name=""/>
        <dsp:cNvSpPr/>
      </dsp:nvSpPr>
      <dsp:spPr>
        <a:xfrm>
          <a:off x="4968801" y="513946"/>
          <a:ext cx="1655961" cy="14195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79439-DB7A-4947-BD43-A5F02D32ED7C}">
      <dsp:nvSpPr>
        <dsp:cNvPr id="0" name=""/>
        <dsp:cNvSpPr/>
      </dsp:nvSpPr>
      <dsp:spPr>
        <a:xfrm>
          <a:off x="5122812" y="2077519"/>
          <a:ext cx="1810106" cy="866485"/>
        </a:xfrm>
        <a:prstGeom prst="roundRect">
          <a:avLst>
            <a:gd name="adj" fmla="val 10000"/>
          </a:avLst>
        </a:prstGeom>
        <a:solidFill>
          <a:srgbClr val="0050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Cost-effectiveness Results</a:t>
          </a:r>
        </a:p>
      </dsp:txBody>
      <dsp:txXfrm>
        <a:off x="5148190" y="2102897"/>
        <a:ext cx="1759350" cy="815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0C377F9-CAF0-4DC7-81E7-E56B134CCF2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98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4"/>
            <a:ext cx="5486400" cy="4116387"/>
          </a:xfrm>
          <a:noFill/>
        </p:spPr>
        <p:txBody>
          <a:bodyPr/>
          <a:lstStyle/>
          <a:p>
            <a:pPr eaLnBrk="1" hangingPunct="1"/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51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TOU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34EAE-CAEF-4182-9FB8-C87DCC3FF8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163" indent="-30198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943" indent="-241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120" indent="-241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296" indent="-241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7475" indent="-241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650" indent="-241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3828" indent="-241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7004" indent="-241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1CD1991-4F16-4C37-B225-9FD264FC6497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pact</a:t>
            </a:r>
          </a:p>
          <a:p>
            <a:r>
              <a:rPr lang="en-US" dirty="0"/>
              <a:t>Add key for +-</a:t>
            </a:r>
          </a:p>
          <a:p>
            <a:r>
              <a:rPr lang="en-US" dirty="0"/>
              <a:t>Break down into headings</a:t>
            </a:r>
          </a:p>
          <a:p>
            <a:r>
              <a:rPr lang="en-US" dirty="0"/>
              <a:t>Delete side bar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B1B7F-A5F9-47E8-904C-EB71AA2151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0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(Customer electric bill/utility revenue)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B1B7F-A5F9-47E8-904C-EB71AA2151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54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Arguments for Utility-Owned Chargers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11F56-43BB-43BD-99E4-DAE3FDC88E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9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4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06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5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206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9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051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39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10985" y="6397294"/>
            <a:ext cx="97581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039628F-32BE-4F62-875E-B6B5EFCF1A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4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7"/>
            <a:ext cx="5867400" cy="1470025"/>
          </a:xfr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8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48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2502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5A824-B221-4E1B-B112-A964E7E525AF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AA47A-CC24-422E-B409-B5C1C2520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85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2"/>
            <a:ext cx="3886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2"/>
            <a:ext cx="3886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8159E-508F-4D0A-B8B4-8A8AEB8E69C9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AA47A-CC24-422E-B409-B5C1C2520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9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43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71785-9BF3-4B5D-8B1D-8B1847AD390A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AA47A-CC24-422E-B409-B5C1C2520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16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47835-F71B-4766-8B5E-777813F54194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AA47A-CC24-422E-B409-B5C1C2520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1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7"/>
            <a:ext cx="5867400" cy="1470025"/>
          </a:xfr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07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5604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7"/>
            <a:ext cx="5867400" cy="1470025"/>
          </a:xfr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22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501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7"/>
            <a:ext cx="5867400" cy="1470025"/>
          </a:xfr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28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59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7"/>
            <a:ext cx="5867400" cy="1470025"/>
          </a:xfr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24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401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B877F-4867-49D2-B925-4029DAF7622A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D6609-DC0F-4E37-ABC6-5A6B4BB0A6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5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39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10985" y="6397294"/>
            <a:ext cx="97581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039628F-32BE-4F62-875E-B6B5EFCF1A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2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7D072-8A55-473D-9167-75831366E275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2CF07-7429-4804-A8C2-0949D487DA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4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FD5AB-46E2-4232-AF65-92492BC65ADA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358BF-C03F-49A9-8DD9-63B89C6ACAD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3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A27A9-E7A2-4594-BBDF-FA059E32C9E3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D6168-4A42-406B-AA4E-AF31844621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9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44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1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A32BBD1-02AA-4441-BEBB-4B347ACC3A35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8E0F6E92-EFAB-45A9-B807-5D808512F92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29" r:id="rId2"/>
    <p:sldLayoutId id="2147483928" r:id="rId3"/>
    <p:sldLayoutId id="2147483930" r:id="rId4"/>
    <p:sldLayoutId id="2147483932" r:id="rId5"/>
    <p:sldLayoutId id="2147483933" r:id="rId6"/>
    <p:sldLayoutId id="2147484030" r:id="rId7"/>
    <p:sldLayoutId id="2147484031" r:id="rId8"/>
    <p:sldLayoutId id="2147484032" r:id="rId9"/>
    <p:sldLayoutId id="2147484033" r:id="rId10"/>
    <p:sldLayoutId id="2147484214" r:id="rId11"/>
    <p:sldLayoutId id="2147484215" r:id="rId12"/>
    <p:sldLayoutId id="2147484216" r:id="rId13"/>
    <p:sldLayoutId id="2147484217" r:id="rId14"/>
    <p:sldLayoutId id="2147484234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8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2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fld id="{691FBF95-3072-4E78-A38E-55A924464D9B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2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Verdana" pitchFamily="34" charset="0"/>
              </a:defRPr>
            </a:lvl1pPr>
          </a:lstStyle>
          <a:p>
            <a:fld id="{C78AA47A-CC24-422E-B409-B5C1C2520E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8" descr="E3 PPT Both dots ligh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26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50000"/>
        </a:spcAft>
        <a:buBlip>
          <a:blip r:embed="rId18"/>
        </a:buBlip>
        <a:defRPr sz="1500" b="1">
          <a:solidFill>
            <a:srgbClr val="005070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050">
          <a:solidFill>
            <a:srgbClr val="005070"/>
          </a:solidFill>
          <a:latin typeface="+mn-lt"/>
        </a:defRPr>
      </a:lvl4pPr>
      <a:lvl5pPr marL="1628775" indent="-17145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900">
          <a:solidFill>
            <a:srgbClr val="005070"/>
          </a:solidFill>
          <a:latin typeface="+mn-lt"/>
        </a:defRPr>
      </a:lvl5pPr>
      <a:lvl6pPr marL="1971675" indent="-17145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900">
          <a:solidFill>
            <a:srgbClr val="005070"/>
          </a:solidFill>
          <a:latin typeface="+mn-lt"/>
        </a:defRPr>
      </a:lvl6pPr>
      <a:lvl7pPr marL="2314575" indent="-17145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900">
          <a:solidFill>
            <a:srgbClr val="005070"/>
          </a:solidFill>
          <a:latin typeface="+mn-lt"/>
        </a:defRPr>
      </a:lvl7pPr>
      <a:lvl8pPr marL="2657475" indent="-17145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900">
          <a:solidFill>
            <a:srgbClr val="005070"/>
          </a:solidFill>
          <a:latin typeface="+mn-lt"/>
        </a:defRPr>
      </a:lvl8pPr>
      <a:lvl9pPr marL="3000375" indent="-17145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9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8305800" cy="1470025"/>
          </a:xfrm>
        </p:spPr>
        <p:txBody>
          <a:bodyPr/>
          <a:lstStyle/>
          <a:p>
            <a:r>
              <a:rPr lang="en-US" dirty="0"/>
              <a:t>Transportation Electrification </a:t>
            </a:r>
            <a:br>
              <a:rPr lang="en-US" dirty="0"/>
            </a:br>
            <a:r>
              <a:rPr lang="en-US" dirty="0"/>
              <a:t>Cost-benefit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7010400" cy="990600"/>
          </a:xfrm>
        </p:spPr>
        <p:txBody>
          <a:bodyPr/>
          <a:lstStyle/>
          <a:p>
            <a:r>
              <a:rPr lang="en-US" dirty="0"/>
              <a:t>Washington Utilities and Transportation Commission</a:t>
            </a:r>
          </a:p>
          <a:p>
            <a:r>
              <a:rPr lang="en-US" dirty="0"/>
              <a:t>Docket UE-160799 Workshop</a:t>
            </a:r>
          </a:p>
          <a:p>
            <a:r>
              <a:rPr lang="en-US" dirty="0"/>
              <a:t>September 13, 2016</a:t>
            </a:r>
          </a:p>
          <a:p>
            <a:endParaRPr lang="en-US" dirty="0"/>
          </a:p>
          <a:p>
            <a:r>
              <a:rPr lang="en-US" dirty="0"/>
              <a:t>Eric Cutter</a:t>
            </a:r>
          </a:p>
          <a:p>
            <a:r>
              <a:rPr lang="en-US" dirty="0"/>
              <a:t>Director, Distributed Energy Resources</a:t>
            </a:r>
          </a:p>
        </p:txBody>
      </p:sp>
    </p:spTree>
    <p:extLst>
      <p:ext uri="{BB962C8B-B14F-4D97-AF65-F5344CB8AC3E}">
        <p14:creationId xmlns:p14="http://schemas.microsoft.com/office/powerpoint/2010/main" val="21368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95400"/>
            <a:ext cx="8382000" cy="414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Seattle City Light - net regional benefits of LDVs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08F4-3154-4985-BDBE-1DD70FDD7878}" type="slidenum">
              <a:rPr lang="en-US" smtClean="0">
                <a:solidFill>
                  <a:srgbClr val="005070"/>
                </a:solidFill>
              </a:rPr>
              <a:pPr/>
              <a:t>10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415534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Net Regional Benefits of LDVs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304802" y="5562600"/>
            <a:ext cx="8382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 regional benefits persistent across a range of scenarios</a:t>
            </a:r>
          </a:p>
        </p:txBody>
      </p:sp>
    </p:spTree>
    <p:extLst>
      <p:ext uri="{BB962C8B-B14F-4D97-AF65-F5344CB8AC3E}">
        <p14:creationId xmlns:p14="http://schemas.microsoft.com/office/powerpoint/2010/main" val="328161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electrification vs. benefits of utility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8BF-C03F-49A9-8DD9-63B89C6ACAD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49" y="1316553"/>
            <a:ext cx="7901101" cy="4224894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942134" y="4846900"/>
            <a:ext cx="1347966" cy="381000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3528834" y="4846900"/>
            <a:ext cx="1347966" cy="381000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peech Bubble: Rectangle with Corners Rounded 8"/>
          <p:cNvSpPr/>
          <p:nvPr/>
        </p:nvSpPr>
        <p:spPr>
          <a:xfrm>
            <a:off x="2286000" y="5788374"/>
            <a:ext cx="3505200" cy="738917"/>
          </a:xfrm>
          <a:prstGeom prst="wedgeRoundRectCallout">
            <a:avLst>
              <a:gd name="adj1" fmla="val 32365"/>
              <a:gd name="adj2" fmla="val -162841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Utility managed charging reduces capacity cost</a:t>
            </a:r>
          </a:p>
        </p:txBody>
      </p:sp>
    </p:spTree>
    <p:extLst>
      <p:ext uri="{BB962C8B-B14F-4D97-AF65-F5344CB8AC3E}">
        <p14:creationId xmlns:p14="http://schemas.microsoft.com/office/powerpoint/2010/main" val="1610004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thoughts on ratepayer impacts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efficiency, distributed generation and demand response tend to increase rates</a:t>
            </a:r>
          </a:p>
          <a:p>
            <a:r>
              <a:rPr lang="en-US" dirty="0"/>
              <a:t>Upfront investment for TE may increase rates in near-term, but decrease rates in long-term</a:t>
            </a:r>
          </a:p>
          <a:p>
            <a:r>
              <a:rPr lang="en-US" dirty="0"/>
              <a:t>Inherent trade-off between ratepayer benefits and EV driver (participant) benefits </a:t>
            </a:r>
          </a:p>
          <a:p>
            <a:r>
              <a:rPr lang="en-US" dirty="0"/>
              <a:t>Fundamentally two ways utility engagement increases ratepayer benefits:</a:t>
            </a:r>
          </a:p>
          <a:p>
            <a:pPr lvl="1"/>
            <a:r>
              <a:rPr lang="en-US" sz="2400" dirty="0"/>
              <a:t>Reduce costs or increase adoption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8BF-C03F-49A9-8DD9-63B89C6ACAD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304802" y="5562600"/>
            <a:ext cx="8382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Ratepayer impacts should be evaluated over long-term and in context of goals for EV adoption</a:t>
            </a:r>
          </a:p>
        </p:txBody>
      </p:sp>
    </p:spTree>
    <p:extLst>
      <p:ext uri="{BB962C8B-B14F-4D97-AF65-F5344CB8AC3E}">
        <p14:creationId xmlns:p14="http://schemas.microsoft.com/office/powerpoint/2010/main" val="292876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Challenges for Utility Sector</a:t>
            </a:r>
          </a:p>
        </p:txBody>
      </p:sp>
    </p:spTree>
    <p:extLst>
      <p:ext uri="{BB962C8B-B14F-4D97-AF65-F5344CB8AC3E}">
        <p14:creationId xmlns:p14="http://schemas.microsoft.com/office/powerpoint/2010/main" val="3973166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policy challenges for utility engagement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Requires coordination across utility and transportation sectors</a:t>
            </a:r>
          </a:p>
          <a:p>
            <a:r>
              <a:rPr lang="en-US" sz="2400" dirty="0"/>
              <a:t>Nascent market with many unknowns outside energy sector</a:t>
            </a:r>
          </a:p>
          <a:p>
            <a:r>
              <a:rPr lang="en-US" sz="2400" dirty="0"/>
              <a:t>Risk of stranded assets if EV adoption is low or technology changes</a:t>
            </a:r>
          </a:p>
          <a:p>
            <a:r>
              <a:rPr lang="en-US" sz="2400" dirty="0"/>
              <a:t>Hard to ‘attribute’ increase in adoption to specific actions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2705100" y="5507580"/>
            <a:ext cx="4572000" cy="1020763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“Each additional charging station will lead to 10 new EV sales”</a:t>
            </a:r>
          </a:p>
        </p:txBody>
      </p:sp>
      <p:sp>
        <p:nvSpPr>
          <p:cNvPr id="5" name="&quot;Not Allowed&quot; Symbol 4"/>
          <p:cNvSpPr/>
          <p:nvPr/>
        </p:nvSpPr>
        <p:spPr>
          <a:xfrm>
            <a:off x="4204840" y="5254122"/>
            <a:ext cx="1572520" cy="1527678"/>
          </a:xfrm>
          <a:prstGeom prst="noSmoking">
            <a:avLst/>
          </a:prstGeom>
          <a:solidFill>
            <a:srgbClr val="992702">
              <a:alpha val="52941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2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467600" cy="1143000"/>
          </a:xfrm>
        </p:spPr>
        <p:txBody>
          <a:bodyPr/>
          <a:lstStyle/>
          <a:p>
            <a:r>
              <a:rPr lang="en-US" sz="2800" dirty="0"/>
              <a:t>Cost </a:t>
            </a:r>
            <a:r>
              <a:rPr lang="en-US" dirty="0"/>
              <a:t>benefit analysis answers some questions and informs others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305800" cy="4525963"/>
          </a:xfrm>
        </p:spPr>
        <p:txBody>
          <a:bodyPr/>
          <a:lstStyle/>
          <a:p>
            <a:r>
              <a:rPr lang="en-US" sz="2400" dirty="0"/>
              <a:t>Is transportation electrification in the public interest? </a:t>
            </a:r>
          </a:p>
          <a:p>
            <a:r>
              <a:rPr lang="en-US" sz="2400" dirty="0"/>
              <a:t>What will be the impact on utility rates? </a:t>
            </a:r>
          </a:p>
          <a:p>
            <a:r>
              <a:rPr lang="en-US" sz="2400" dirty="0"/>
              <a:t>What are the key levers to </a:t>
            </a:r>
            <a:r>
              <a:rPr lang="en-US" sz="2400" dirty="0">
                <a:solidFill>
                  <a:schemeClr val="tx1"/>
                </a:solidFill>
              </a:rPr>
              <a:t>minimize grid and customer costs?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How much public and/or ratepayer funding needed to achieve EV adoption goals?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What is best done by utilities vs. left to the competitive market?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How to balance risk vs. reward?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Cost-effectiveness framework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876800"/>
          </a:xfrm>
        </p:spPr>
        <p:txBody>
          <a:bodyPr/>
          <a:lstStyle/>
          <a:p>
            <a:r>
              <a:rPr lang="en-US" altLang="en-US" sz="2600" dirty="0">
                <a:ea typeface="ＭＳ Ｐゴシック" pitchFamily="34" charset="-128"/>
              </a:rPr>
              <a:t>Reduce cost and emissions required to meet</a:t>
            </a:r>
            <a:r>
              <a:rPr lang="en-US" altLang="en-US" sz="26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altLang="en-US" sz="2600" u="sng" dirty="0">
                <a:solidFill>
                  <a:schemeClr val="tx2"/>
                </a:solidFill>
                <a:ea typeface="ＭＳ Ｐゴシック" pitchFamily="34" charset="-128"/>
              </a:rPr>
              <a:t>forecasted</a:t>
            </a:r>
            <a:r>
              <a:rPr lang="en-US" altLang="en-US" sz="26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altLang="en-US" sz="2600" u="sng" dirty="0">
                <a:solidFill>
                  <a:schemeClr val="tx2"/>
                </a:solidFill>
                <a:ea typeface="ＭＳ Ｐゴシック" pitchFamily="34" charset="-128"/>
              </a:rPr>
              <a:t>electricity demand</a:t>
            </a:r>
            <a:r>
              <a:rPr lang="en-US" altLang="en-US" sz="2600" dirty="0">
                <a:ea typeface="ＭＳ Ｐゴシック" pitchFamily="34" charset="-128"/>
              </a:rPr>
              <a:t> with distributed </a:t>
            </a:r>
            <a:r>
              <a:rPr lang="en-US" altLang="en-US" sz="2600" u="sng" dirty="0">
                <a:solidFill>
                  <a:schemeClr val="tx2"/>
                </a:solidFill>
                <a:ea typeface="ＭＳ Ｐゴシック" pitchFamily="34" charset="-128"/>
              </a:rPr>
              <a:t>energy</a:t>
            </a:r>
            <a:r>
              <a:rPr lang="en-US" altLang="en-US" sz="2600" dirty="0">
                <a:ea typeface="ＭＳ Ｐゴシック" pitchFamily="34" charset="-128"/>
              </a:rPr>
              <a:t> resources</a:t>
            </a:r>
          </a:p>
          <a:p>
            <a:r>
              <a:rPr lang="en-US" altLang="en-US" sz="2600" dirty="0">
                <a:ea typeface="ＭＳ Ｐゴシック" pitchFamily="34" charset="-128"/>
              </a:rPr>
              <a:t>Compare </a:t>
            </a:r>
            <a:r>
              <a:rPr lang="en-US" altLang="en-US" sz="2600" u="sng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cost of delivered electricity </a:t>
            </a:r>
            <a:r>
              <a:rPr lang="en-US" altLang="en-US" sz="2600" dirty="0">
                <a:ea typeface="ＭＳ Ｐゴシック" pitchFamily="34" charset="-128"/>
              </a:rPr>
              <a:t>to </a:t>
            </a:r>
            <a:r>
              <a:rPr lang="en-US" altLang="en-US" sz="2600" u="sng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conventional</a:t>
            </a:r>
            <a:r>
              <a:rPr lang="en-US" altLang="en-US" sz="2600" dirty="0">
                <a:ea typeface="ＭＳ Ｐゴシック" pitchFamily="34" charset="-128"/>
              </a:rPr>
              <a:t> resource plan </a:t>
            </a:r>
            <a:br>
              <a:rPr lang="en-US" altLang="en-US" sz="2600" dirty="0">
                <a:ea typeface="ＭＳ Ｐゴシック" pitchFamily="34" charset="-128"/>
              </a:rPr>
            </a:br>
            <a:r>
              <a:rPr lang="en-US" altLang="en-US" sz="2600" dirty="0">
                <a:ea typeface="ＭＳ Ｐゴシック" pitchFamily="34" charset="-128"/>
              </a:rPr>
              <a:t>(</a:t>
            </a:r>
            <a:r>
              <a:rPr lang="en-US" altLang="en-US" sz="2600" i="1" dirty="0">
                <a:ea typeface="ＭＳ Ｐゴシック" pitchFamily="34" charset="-128"/>
              </a:rPr>
              <a:t>$/kWh, $/kW-Yr</a:t>
            </a:r>
            <a:r>
              <a:rPr lang="en-US" altLang="en-US" sz="2600" dirty="0">
                <a:ea typeface="ＭＳ Ｐゴシック" pitchFamily="34" charset="-128"/>
              </a:rPr>
              <a:t>.)</a:t>
            </a:r>
          </a:p>
          <a:p>
            <a:r>
              <a:rPr lang="en-US" altLang="en-US" sz="2600" dirty="0">
                <a:ea typeface="ＭＳ Ｐゴシック" pitchFamily="34" charset="-128"/>
              </a:rPr>
              <a:t>Evaluate </a:t>
            </a:r>
            <a:r>
              <a:rPr lang="en-US" altLang="en-US" sz="2600" u="sng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marginal</a:t>
            </a:r>
            <a:r>
              <a:rPr lang="en-US" altLang="en-US" sz="2600" dirty="0">
                <a:ea typeface="ＭＳ Ｐゴシック" pitchFamily="34" charset="-128"/>
              </a:rPr>
              <a:t> </a:t>
            </a:r>
            <a:r>
              <a:rPr lang="en-US" altLang="en-US" sz="2600" u="sng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changes</a:t>
            </a:r>
            <a:r>
              <a:rPr lang="en-US" altLang="en-US" sz="2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br>
              <a:rPr lang="en-US" altLang="en-US" sz="2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altLang="en-US" sz="2600" dirty="0">
                <a:ea typeface="ＭＳ Ｐゴシック" pitchFamily="34" charset="-128"/>
              </a:rPr>
              <a:t>in energy sector</a:t>
            </a:r>
            <a:br>
              <a:rPr lang="en-US" altLang="en-US" sz="2600" dirty="0">
                <a:ea typeface="ＭＳ Ｐゴシック" pitchFamily="34" charset="-128"/>
              </a:rPr>
            </a:br>
            <a:endParaRPr lang="en-US" altLang="en-US" sz="2600" dirty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Blip>
                <a:blip r:embed="rId2"/>
              </a:buBlip>
              <a:defRPr sz="2000" b="1">
                <a:solidFill>
                  <a:srgbClr val="005070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89F47B43-54BA-4C7D-B52A-084B65087FD0}" type="slidenum">
              <a:rPr lang="en-US" altLang="en-US" sz="1200" b="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en-US" altLang="en-US" sz="1200" b="0" dirty="0">
              <a:solidFill>
                <a:schemeClr val="tx1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6713" y="3429000"/>
            <a:ext cx="2735263" cy="167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: Rounded Corners 5"/>
          <p:cNvSpPr/>
          <p:nvPr/>
        </p:nvSpPr>
        <p:spPr>
          <a:xfrm>
            <a:off x="304802" y="5562600"/>
            <a:ext cx="8382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Compare cost of marginal changes in energy sector against conventional resource plan</a:t>
            </a:r>
          </a:p>
        </p:txBody>
      </p:sp>
    </p:spTree>
    <p:extLst>
      <p:ext uri="{BB962C8B-B14F-4D97-AF65-F5344CB8AC3E}">
        <p14:creationId xmlns:p14="http://schemas.microsoft.com/office/powerpoint/2010/main" val="1597865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GHG Pathways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371600"/>
            <a:ext cx="8297863" cy="4525963"/>
          </a:xfrm>
        </p:spPr>
        <p:txBody>
          <a:bodyPr/>
          <a:lstStyle/>
          <a:p>
            <a:r>
              <a:rPr lang="en-US" altLang="en-US" sz="2600" dirty="0">
                <a:ea typeface="ＭＳ Ｐゴシック" pitchFamily="34" charset="-128"/>
              </a:rPr>
              <a:t>Minimize costs to achieve </a:t>
            </a:r>
            <a:r>
              <a:rPr lang="en-US" altLang="en-US" sz="2600" u="sng" dirty="0">
                <a:solidFill>
                  <a:schemeClr val="accent3"/>
                </a:solidFill>
                <a:ea typeface="ＭＳ Ｐゴシック" pitchFamily="34" charset="-128"/>
              </a:rPr>
              <a:t>GHG emission targets </a:t>
            </a:r>
            <a:r>
              <a:rPr lang="en-US" altLang="en-US" sz="2600" dirty="0">
                <a:ea typeface="ＭＳ Ｐゴシック" pitchFamily="34" charset="-128"/>
              </a:rPr>
              <a:t>across </a:t>
            </a:r>
            <a:r>
              <a:rPr lang="en-US" altLang="en-US" sz="2600" u="sng" dirty="0">
                <a:solidFill>
                  <a:schemeClr val="tx2"/>
                </a:solidFill>
                <a:ea typeface="ＭＳ Ｐゴシック" pitchFamily="34" charset="-128"/>
              </a:rPr>
              <a:t>energy</a:t>
            </a:r>
            <a:r>
              <a:rPr lang="en-US" altLang="en-US" sz="2600" dirty="0">
                <a:ea typeface="ＭＳ Ｐゴシック" pitchFamily="34" charset="-128"/>
              </a:rPr>
              <a:t>, </a:t>
            </a:r>
            <a:r>
              <a:rPr lang="en-US" altLang="en-US" sz="2600" u="sng" dirty="0">
                <a:solidFill>
                  <a:schemeClr val="tx2"/>
                </a:solidFill>
                <a:ea typeface="ＭＳ Ｐゴシック" pitchFamily="34" charset="-128"/>
              </a:rPr>
              <a:t>transportation</a:t>
            </a:r>
            <a:r>
              <a:rPr lang="en-US" altLang="en-US" sz="2600" dirty="0">
                <a:ea typeface="ＭＳ Ｐゴシック" pitchFamily="34" charset="-128"/>
              </a:rPr>
              <a:t> and </a:t>
            </a:r>
            <a:r>
              <a:rPr lang="en-US" altLang="en-US" sz="2600" u="sng" dirty="0">
                <a:solidFill>
                  <a:schemeClr val="tx2"/>
                </a:solidFill>
                <a:ea typeface="ＭＳ Ｐゴシック" pitchFamily="34" charset="-128"/>
              </a:rPr>
              <a:t>industrial</a:t>
            </a:r>
            <a:r>
              <a:rPr lang="en-US" altLang="en-US" sz="2600" dirty="0">
                <a:ea typeface="ＭＳ Ｐゴシック" pitchFamily="34" charset="-128"/>
              </a:rPr>
              <a:t> sectors</a:t>
            </a:r>
          </a:p>
          <a:p>
            <a:pPr>
              <a:spcAft>
                <a:spcPts val="600"/>
              </a:spcAft>
            </a:pPr>
            <a:r>
              <a:rPr lang="en-US" altLang="en-US" sz="2600" dirty="0">
                <a:ea typeface="ＭＳ Ｐゴシック" pitchFamily="34" charset="-128"/>
              </a:rPr>
              <a:t>Compare </a:t>
            </a:r>
            <a:r>
              <a:rPr lang="en-US" altLang="en-US" sz="2600" u="sng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cost of carbon reduction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altLang="en-US" sz="2600" dirty="0">
                <a:ea typeface="ＭＳ Ｐゴシック" pitchFamily="34" charset="-128"/>
              </a:rPr>
              <a:t>in </a:t>
            </a:r>
            <a:r>
              <a:rPr lang="en-US" altLang="en-US" sz="2600" u="sng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transformational</a:t>
            </a:r>
            <a:r>
              <a:rPr lang="en-US" altLang="en-US" sz="2600" dirty="0">
                <a:ea typeface="ＭＳ Ｐゴシック" pitchFamily="34" charset="-128"/>
              </a:rPr>
              <a:t> resource plans 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ea typeface="ＭＳ Ｐゴシック" pitchFamily="34" charset="-128"/>
              </a:rPr>
              <a:t>(</a:t>
            </a:r>
            <a:r>
              <a:rPr lang="en-US" altLang="en-US" sz="2400" i="1" dirty="0">
                <a:ea typeface="ＭＳ Ｐゴシック" pitchFamily="34" charset="-128"/>
              </a:rPr>
              <a:t>Hint: not just $/ton</a:t>
            </a:r>
            <a:r>
              <a:rPr lang="en-US" altLang="en-US" sz="2400" dirty="0">
                <a:ea typeface="ＭＳ Ｐゴシック" pitchFamily="34" charset="-128"/>
              </a:rPr>
              <a:t>)</a:t>
            </a:r>
          </a:p>
          <a:p>
            <a:r>
              <a:rPr lang="en-US" altLang="en-US" sz="2600" dirty="0">
                <a:ea typeface="ＭＳ Ｐゴシック" pitchFamily="34" charset="-128"/>
              </a:rPr>
              <a:t>Evaluate </a:t>
            </a:r>
            <a:r>
              <a:rPr lang="en-US" altLang="en-US" sz="2600" u="sng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systemic changes</a:t>
            </a:r>
            <a:br>
              <a:rPr lang="en-US" altLang="en-US" sz="2600" u="sng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en-US" altLang="en-US" sz="2600" dirty="0">
                <a:ea typeface="ＭＳ Ｐゴシック" pitchFamily="34" charset="-128"/>
              </a:rPr>
              <a:t>across multiple sectors</a:t>
            </a:r>
          </a:p>
          <a:p>
            <a:pPr marL="457200" lvl="1" indent="0"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t="3199" r="3560" b="5574"/>
          <a:stretch/>
        </p:blipFill>
        <p:spPr bwMode="auto">
          <a:xfrm>
            <a:off x="6400799" y="3887526"/>
            <a:ext cx="2659063" cy="148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304802" y="5562600"/>
            <a:ext cx="8382000" cy="838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Compare cost of transformational changes across multiple sectors to reduce GHG emissions</a:t>
            </a:r>
          </a:p>
        </p:txBody>
      </p:sp>
    </p:spTree>
    <p:extLst>
      <p:ext uri="{BB962C8B-B14F-4D97-AF65-F5344CB8AC3E}">
        <p14:creationId xmlns:p14="http://schemas.microsoft.com/office/powerpoint/2010/main" val="3104530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conclusion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 Cost-benefit tests are a good starting point to answer some key questions and inform others</a:t>
            </a:r>
          </a:p>
          <a:p>
            <a:r>
              <a:rPr lang="en-US" dirty="0"/>
              <a:t>Cost-benefit tests are naturally extended to include transportation sector</a:t>
            </a:r>
          </a:p>
          <a:p>
            <a:r>
              <a:rPr lang="en-US" dirty="0"/>
              <a:t>Key differences for TE:</a:t>
            </a:r>
          </a:p>
          <a:p>
            <a:pPr lvl="1"/>
            <a:r>
              <a:rPr lang="en-US" dirty="0"/>
              <a:t>Uncertainty in vehicle adoption and technology development</a:t>
            </a:r>
          </a:p>
          <a:p>
            <a:pPr lvl="1"/>
            <a:r>
              <a:rPr lang="en-US" dirty="0"/>
              <a:t>Difficult to attribute benefits to individual measures</a:t>
            </a:r>
          </a:p>
          <a:p>
            <a:r>
              <a:rPr lang="en-US" dirty="0"/>
              <a:t>TE benefits will (eventually) be best evaluated in utility integrated resource plans</a:t>
            </a:r>
          </a:p>
          <a:p>
            <a:pPr lvl="1"/>
            <a:r>
              <a:rPr lang="en-US" dirty="0"/>
              <a:t>Including linkages to transportation sector and GHG pathways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90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752600"/>
            <a:ext cx="5867400" cy="1470025"/>
          </a:xfrm>
        </p:spPr>
        <p:txBody>
          <a:bodyPr/>
          <a:lstStyle/>
          <a:p>
            <a:pPr eaLnBrk="1" hangingPunct="1"/>
            <a:r>
              <a:rPr lang="en-US" dirty="0"/>
              <a:t>Thank You!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146425"/>
            <a:ext cx="6629400" cy="3406775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600" dirty="0"/>
              <a:t>Energy and Environmental Economics, Inc. (E3)</a:t>
            </a:r>
            <a:br>
              <a:rPr lang="en-US" sz="1600" dirty="0"/>
            </a:br>
            <a:r>
              <a:rPr lang="en-US" sz="1600" dirty="0"/>
              <a:t>101 Montgomery Street, Suite 1600</a:t>
            </a:r>
            <a:br>
              <a:rPr lang="en-US" sz="1600" dirty="0"/>
            </a:br>
            <a:r>
              <a:rPr lang="en-US" sz="1600" dirty="0"/>
              <a:t>San Francisco, CA 94104</a:t>
            </a:r>
            <a:br>
              <a:rPr lang="en-US" sz="1600" dirty="0"/>
            </a:br>
            <a:r>
              <a:rPr lang="en-US" sz="1600" dirty="0"/>
              <a:t>Tel 415-391-5100</a:t>
            </a:r>
            <a:br>
              <a:rPr lang="en-US" sz="1600" dirty="0"/>
            </a:br>
            <a:r>
              <a:rPr lang="en-US" sz="1600" dirty="0"/>
              <a:t>Web http://www.ethree.com </a:t>
            </a:r>
          </a:p>
          <a:p>
            <a:pPr algn="l" eaLnBrk="1" hangingPunct="1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</a:pPr>
            <a:endParaRPr lang="en-US" sz="1600" dirty="0"/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Eric Cutter (eric@ethree.com)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Nancy Ryan (nancy@ethree.com)</a:t>
            </a:r>
          </a:p>
          <a:p>
            <a:pPr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Lucy McKenzie (lucy@ethree.com)</a:t>
            </a:r>
          </a:p>
          <a:p>
            <a:pPr algn="l" eaLnBrk="1" hangingPunct="1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05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About Energy and Environmental Economics, Inc. (E3)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177" y="1470553"/>
            <a:ext cx="8654604" cy="2187047"/>
          </a:xfrm>
          <a:prstGeom prst="rect">
            <a:avLst/>
          </a:prstGeom>
          <a:noFill/>
        </p:spPr>
        <p:txBody>
          <a:bodyPr wrap="square" lIns="93256" tIns="46628" rIns="93256" bIns="46628" rtlCol="0">
            <a:spAutoFit/>
          </a:bodyPr>
          <a:lstStyle/>
          <a:p>
            <a:pPr marL="291428" indent="-29142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Founded in 1989, E3 is an industry leading consultancy in North America with a growing international presence</a:t>
            </a:r>
          </a:p>
          <a:p>
            <a:pPr marL="291428" indent="-291428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</a:endParaRPr>
          </a:p>
          <a:p>
            <a:pPr marL="291428" indent="-29142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E3 operates at the nexus of energy, environment and economics</a:t>
            </a:r>
          </a:p>
          <a:p>
            <a:endParaRPr lang="en-US" sz="1400" dirty="0">
              <a:solidFill>
                <a:schemeClr val="accent1"/>
              </a:solidFill>
            </a:endParaRPr>
          </a:p>
          <a:p>
            <a:pPr marL="291428" indent="-29142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Our team employs a unique combination of economic analysis, modeling acumen and deep institutional insight to solve complex problems for a diverse client base including critical thought leadership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24000" y="3810000"/>
            <a:ext cx="6254204" cy="2732587"/>
            <a:chOff x="1185863" y="3563672"/>
            <a:chExt cx="6129337" cy="2678188"/>
          </a:xfrm>
        </p:grpSpPr>
        <p:sp>
          <p:nvSpPr>
            <p:cNvPr id="12" name="Oval 11"/>
            <p:cNvSpPr/>
            <p:nvPr/>
          </p:nvSpPr>
          <p:spPr bwMode="gray">
            <a:xfrm>
              <a:off x="1185863" y="4724787"/>
              <a:ext cx="3365487" cy="151707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4902"/>
              </a:schemeClr>
            </a:solidFill>
            <a:ln w="19050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45700" rIns="0" bIns="45700" rtlCol="0" anchor="b" anchorCtr="0"/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Consumer Advocates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Environmental Interests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Energy Consumers</a:t>
              </a:r>
            </a:p>
            <a:p>
              <a:pPr algn="ctr"/>
              <a:endParaRPr 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 bwMode="gray">
            <a:xfrm>
              <a:off x="1185863" y="3563672"/>
              <a:ext cx="3235639" cy="1517073"/>
            </a:xfrm>
            <a:prstGeom prst="ellipse">
              <a:avLst/>
            </a:prstGeom>
            <a:solidFill>
              <a:srgbClr val="034E6E">
                <a:alpha val="34902"/>
              </a:srgbClr>
            </a:solidFill>
            <a:ln w="19050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45700" rIns="0" bIns="45700" rtlCol="0" anchor="t" anchorCtr="0"/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State Agencies 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Regulatory Authorities 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State Executive Branches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Legislators</a:t>
              </a:r>
            </a:p>
          </p:txBody>
        </p:sp>
        <p:sp>
          <p:nvSpPr>
            <p:cNvPr id="14" name="Oval 13"/>
            <p:cNvSpPr/>
            <p:nvPr/>
          </p:nvSpPr>
          <p:spPr bwMode="gray">
            <a:xfrm>
              <a:off x="4069727" y="3563673"/>
              <a:ext cx="3245473" cy="151707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4902"/>
              </a:schemeClr>
            </a:solidFill>
            <a:ln w="19050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45700" rIns="0" bIns="45700" rtlCol="0" anchor="t" anchorCtr="0"/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Utilities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Public Power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System Operators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Institutions</a:t>
              </a:r>
            </a:p>
          </p:txBody>
        </p:sp>
        <p:sp>
          <p:nvSpPr>
            <p:cNvPr id="15" name="Oval 14"/>
            <p:cNvSpPr/>
            <p:nvPr/>
          </p:nvSpPr>
          <p:spPr bwMode="gray">
            <a:xfrm>
              <a:off x="4026884" y="4724787"/>
              <a:ext cx="3245472" cy="1517073"/>
            </a:xfrm>
            <a:prstGeom prst="ellipse">
              <a:avLst/>
            </a:prstGeom>
            <a:solidFill>
              <a:schemeClr val="accent1">
                <a:alpha val="34902"/>
              </a:schemeClr>
            </a:solidFill>
            <a:ln w="19050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45700" rIns="0" bIns="45700" rtlCol="0" anchor="b" anchorCtr="0"/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Project Developers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Technology Companies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Asset Owners</a:t>
              </a:r>
            </a:p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Financiers/Investors</a:t>
              </a: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gray">
            <a:xfrm>
              <a:off x="3679492" y="4347174"/>
              <a:ext cx="1143000" cy="1143000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miter lim="800000"/>
              <a:headEnd/>
              <a:tailEnd/>
            </a:ln>
            <a:effectLst/>
            <a:extLst/>
          </p:spPr>
          <p:txBody>
            <a:bodyPr wrap="none" lIns="91401" tIns="45700" rIns="91401" bIns="45700"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8BF-C03F-49A9-8DD9-63B89C6ACAD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3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test definition: </a:t>
            </a:r>
            <a:br>
              <a:rPr lang="en-US" dirty="0"/>
            </a:br>
            <a:r>
              <a:rPr lang="en-US" dirty="0"/>
              <a:t>Electricity system factors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9D31-0779-4DE6-BFE8-E27ACF82477F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0" y="1297542"/>
            <a:ext cx="6540500" cy="4872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069" y="2566468"/>
            <a:ext cx="1701062" cy="77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63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test definition:</a:t>
            </a:r>
            <a:br>
              <a:rPr lang="en-US" dirty="0"/>
            </a:br>
            <a:r>
              <a:rPr lang="en-US" dirty="0"/>
              <a:t>Transportation system factors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805" y="1181100"/>
            <a:ext cx="4982831" cy="5265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069" y="2566468"/>
            <a:ext cx="1701062" cy="7782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A47A-CC24-422E-B409-B5C1C2520E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34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772400" cy="1143000"/>
          </a:xfrm>
        </p:spPr>
        <p:txBody>
          <a:bodyPr/>
          <a:lstStyle/>
          <a:p>
            <a:r>
              <a:rPr lang="en-US" dirty="0"/>
              <a:t>How cost-effectiveness helps answer threshold questions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055211" y="1585331"/>
          <a:ext cx="39624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3472958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Beyond Cost-effectiveness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81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Attribution</a:t>
                      </a:r>
                      <a:r>
                        <a:rPr lang="en-US" sz="1600" dirty="0"/>
                        <a:t>: How much will utility investment increase EV</a:t>
                      </a:r>
                      <a:r>
                        <a:rPr lang="en-US" sz="1600" baseline="0" dirty="0"/>
                        <a:t> adoption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31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Business Models</a:t>
                      </a:r>
                      <a:r>
                        <a:rPr lang="en-US" sz="1600" dirty="0"/>
                        <a:t>: what is best business model for deploying charging infrastructure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232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Rate Design: </a:t>
                      </a:r>
                      <a:r>
                        <a:rPr lang="en-US" sz="1600" baseline="0" dirty="0"/>
                        <a:t>Rate design or rate level that will maximize EV adoption or customer response for smart charging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526172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457200" y="1585331"/>
          <a:ext cx="419286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2860">
                  <a:extLst>
                    <a:ext uri="{9D8B030D-6E8A-4147-A177-3AD203B41FA5}">
                      <a16:colId xmlns:a16="http://schemas.microsoft.com/office/drawing/2014/main" val="2666000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Covered by Cost-effectiveness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81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Net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</a:rPr>
                        <a:t> Benefits</a:t>
                      </a:r>
                      <a:r>
                        <a:rPr lang="en-US" sz="1600" b="0" baseline="0" dirty="0">
                          <a:solidFill>
                            <a:schemeClr val="dk1"/>
                          </a:solidFill>
                        </a:rPr>
                        <a:t> of transportation electrification across multiple scenarios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31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Incremental Benefits: </a:t>
                      </a:r>
                      <a:r>
                        <a:rPr lang="en-US" sz="1600" baseline="0" dirty="0"/>
                        <a:t>of increasing EV adoption and managed charging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232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Key Drivers: </a:t>
                      </a:r>
                      <a:r>
                        <a:rPr lang="en-US" sz="1600" dirty="0"/>
                        <a:t>Illustrate key drivers of EV 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526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Upside/Downside Risk</a:t>
                      </a:r>
                      <a:r>
                        <a:rPr lang="en-US" sz="1600" dirty="0"/>
                        <a:t>: Cost to ratepayers if EV adoption is lower than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39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Headroom</a:t>
                      </a:r>
                      <a:r>
                        <a:rPr lang="en-US" sz="1600" dirty="0"/>
                        <a:t>: How much can utility spend without shifting costs to other</a:t>
                      </a:r>
                      <a:r>
                        <a:rPr lang="en-US" sz="1600" baseline="0" dirty="0"/>
                        <a:t> ratepayers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09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Gap Analysis: </a:t>
                      </a:r>
                      <a:r>
                        <a:rPr lang="en-US" sz="1600" baseline="0" dirty="0"/>
                        <a:t>How much funding is needed to make EVs economic for customers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44515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A47A-CC24-422E-B409-B5C1C2520E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92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California utilities envision different roles to support electrification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5"/>
          <a:stretch/>
        </p:blipFill>
        <p:spPr bwMode="auto">
          <a:xfrm>
            <a:off x="304802" y="1101357"/>
            <a:ext cx="7848598" cy="373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2644" y="6604089"/>
            <a:ext cx="3974461" cy="249331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Source of diagram: PG&amp;E application (A15-02-009), p. 4.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724400"/>
            <a:ext cx="7315200" cy="5659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en-US" b="1" dirty="0">
                <a:solidFill>
                  <a:srgbClr val="FFFFFF"/>
                </a:solidFill>
              </a:rPr>
              <a:t>SDG&amp;E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3" y="5334005"/>
            <a:ext cx="6019801" cy="5777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en-US" b="1" dirty="0">
                <a:solidFill>
                  <a:srgbClr val="FFFFFF"/>
                </a:solidFill>
              </a:rPr>
              <a:t>PG&amp;E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4" y="5943606"/>
            <a:ext cx="4876801" cy="6193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en-US" b="1" dirty="0">
                <a:solidFill>
                  <a:srgbClr val="FFFFFF"/>
                </a:solidFill>
              </a:rPr>
              <a:t>SCE</a:t>
            </a:r>
          </a:p>
        </p:txBody>
      </p:sp>
      <p:sp>
        <p:nvSpPr>
          <p:cNvPr id="3" name="Oval 2"/>
          <p:cNvSpPr/>
          <p:nvPr/>
        </p:nvSpPr>
        <p:spPr>
          <a:xfrm>
            <a:off x="5486405" y="4768054"/>
            <a:ext cx="2209800" cy="489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Smartphone app controls charging</a:t>
            </a:r>
          </a:p>
        </p:txBody>
      </p:sp>
      <p:sp>
        <p:nvSpPr>
          <p:cNvPr id="9" name="Oval 8"/>
          <p:cNvSpPr/>
          <p:nvPr/>
        </p:nvSpPr>
        <p:spPr>
          <a:xfrm>
            <a:off x="4191005" y="5377654"/>
            <a:ext cx="2209800" cy="489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Utility owns L2 and fast chargers</a:t>
            </a:r>
          </a:p>
        </p:txBody>
      </p:sp>
      <p:sp>
        <p:nvSpPr>
          <p:cNvPr id="10" name="Oval 9"/>
          <p:cNvSpPr/>
          <p:nvPr/>
        </p:nvSpPr>
        <p:spPr>
          <a:xfrm>
            <a:off x="1524000" y="6019805"/>
            <a:ext cx="3733800" cy="489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Utility does make-readies &amp; provides rebate for chargers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29550" y="4724400"/>
            <a:ext cx="1333500" cy="56595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Duplicates functions built into the car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29550" y="5334004"/>
            <a:ext cx="1314450" cy="56595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Competes directly with EVSPs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9550" y="5943600"/>
            <a:ext cx="1314450" cy="5842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Enables competitive EVSP market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A47A-CC24-422E-B409-B5C1C2520E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0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Several utilities in PNW have retained E3 to study benefits of transportation electrification (TE)</a:t>
            </a:r>
          </a:p>
          <a:p>
            <a:r>
              <a:rPr lang="en-US" sz="2400" dirty="0"/>
              <a:t>Here to share pertinent information helpful for policy makers and stakeholders in WA</a:t>
            </a:r>
          </a:p>
          <a:p>
            <a:r>
              <a:rPr lang="en-US" sz="2400" dirty="0"/>
              <a:t>Expressing considered opinions of Eric Cutter, not necessarily those of </a:t>
            </a:r>
            <a:r>
              <a:rPr lang="en-US" sz="2400"/>
              <a:t>utilities or E3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5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with distributed energy resources (DER) cost-benefit tests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methods for calculating ‘avoided costs’</a:t>
            </a:r>
          </a:p>
          <a:p>
            <a:r>
              <a:rPr lang="en-US" dirty="0"/>
              <a:t>Established cost-benefit framework</a:t>
            </a:r>
          </a:p>
          <a:p>
            <a:r>
              <a:rPr lang="en-US" dirty="0"/>
              <a:t>Emphasis on transparency and stakeholder process</a:t>
            </a:r>
          </a:p>
          <a:p>
            <a:r>
              <a:rPr lang="en-US" dirty="0"/>
              <a:t>Utility role in bridging market gaps and barriers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28716040"/>
              </p:ext>
            </p:extLst>
          </p:nvPr>
        </p:nvGraphicFramePr>
        <p:xfrm>
          <a:off x="1257300" y="3378200"/>
          <a:ext cx="69342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46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DER Cost-benefit tests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F5D6609-DC0F-4E37-ABC6-5A6B4BB0A69F}" type="slidenum">
              <a:rPr lang="en-US" smtClean="0">
                <a:solidFill>
                  <a:srgbClr val="005070"/>
                </a:solidFill>
              </a:rPr>
              <a:pPr/>
              <a:t>5</a:t>
            </a:fld>
            <a:endParaRPr lang="en-US" dirty="0">
              <a:solidFill>
                <a:srgbClr val="005070"/>
              </a:solidFill>
            </a:endParaRPr>
          </a:p>
        </p:txBody>
      </p:sp>
      <p:graphicFrame>
        <p:nvGraphicFramePr>
          <p:cNvPr id="142378" name="Group 42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150771341"/>
              </p:ext>
            </p:extLst>
          </p:nvPr>
        </p:nvGraphicFramePr>
        <p:xfrm>
          <a:off x="559117" y="1202458"/>
          <a:ext cx="8081963" cy="5062684"/>
        </p:xfrm>
        <a:graphic>
          <a:graphicData uri="http://schemas.openxmlformats.org/drawingml/2006/table">
            <a:tbl>
              <a:tblPr/>
              <a:tblGrid>
                <a:gridCol w="1697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2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0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724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Cost Test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Key Question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Applied to TE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6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Total Resource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Cost 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TRC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Will the total costs of energy in the region decrease?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None/>
                        <a:tabLst>
                          <a:tab pos="136525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Comparison of total monetized marginal costs and benefits from EV adoption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509932"/>
                  </a:ext>
                </a:extLst>
              </a:tr>
              <a:tr h="8526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Societal Cost Test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SCT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Is society (state) better off as a whole?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None/>
                        <a:tabLst>
                          <a:tab pos="136525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Comparison of society’s costs and benefits from EV adoption, including non-monetized costs and benefits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508961"/>
                  </a:ext>
                </a:extLst>
              </a:tr>
              <a:tr h="8526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Ratepayer Impact Measure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RIM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Will utility rates increase?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None/>
                        <a:tabLst>
                          <a:tab pos="136525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Comparison of marginal revenues from EV load to marginal utility costs from serving EVs and EV programs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09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Participant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Cost Test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PCT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Will EV owners benefit over the life of the vehicle?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None/>
                        <a:tabLst>
                          <a:tab pos="136525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Times New Roman" charset="0"/>
                        </a:rPr>
                        <a:t>Total equipment and operating cost of an EV vs. equivalent internal combustion engine (ICE) vehicle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056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61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EVs are the opposite of PV and EE</a:t>
            </a:r>
          </a:p>
        </p:txBody>
      </p:sp>
      <p:pic>
        <p:nvPicPr>
          <p:cNvPr id="1026" name="Picture 2" descr="http://www.tu.no/incoming/2013/05/24/1200018001.jpg/alternates/h1080/1200018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849" y="1171575"/>
            <a:ext cx="244475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oe.org/content/2014-03-21/1-solarhouse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1749708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3560728" y="2743200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725" y="2743201"/>
            <a:ext cx="2581275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GHG &amp; Emissions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541194" y="2743200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5726" y="3429001"/>
            <a:ext cx="2581276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Total Energy Consumption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739213" y="3629025"/>
            <a:ext cx="114586" cy="13335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541193" y="3429000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725" y="4130202"/>
            <a:ext cx="2581275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Utility Infrastructure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5725" y="4800600"/>
            <a:ext cx="2581275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Retail Rates</a:t>
            </a:r>
          </a:p>
        </p:txBody>
      </p:sp>
      <p:sp>
        <p:nvSpPr>
          <p:cNvPr id="19" name="Down Arrow 18"/>
          <p:cNvSpPr/>
          <p:nvPr/>
        </p:nvSpPr>
        <p:spPr>
          <a:xfrm rot="10800000">
            <a:off x="3560156" y="4800599"/>
            <a:ext cx="456057" cy="5334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534276" y="4800600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3484528" y="4263551"/>
            <a:ext cx="228029" cy="2667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rot="10800000">
            <a:off x="3839913" y="4275281"/>
            <a:ext cx="260562" cy="25497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10800000">
            <a:off x="7638940" y="4275282"/>
            <a:ext cx="260562" cy="25497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Content Placeholder 3"/>
          <p:cNvSpPr>
            <a:spLocks noGrp="1"/>
          </p:cNvSpPr>
          <p:nvPr>
            <p:ph idx="1"/>
          </p:nvPr>
        </p:nvSpPr>
        <p:spPr>
          <a:xfrm>
            <a:off x="515324" y="5637508"/>
            <a:ext cx="7924800" cy="1020763"/>
          </a:xfrm>
        </p:spPr>
        <p:txBody>
          <a:bodyPr/>
          <a:lstStyle/>
          <a:p>
            <a:r>
              <a:rPr lang="en-US" dirty="0"/>
              <a:t>PV and EE shift costs to other ratepayers</a:t>
            </a:r>
          </a:p>
          <a:p>
            <a:r>
              <a:rPr lang="en-US" dirty="0"/>
              <a:t>EVs can increase asset utilization </a:t>
            </a:r>
            <a:r>
              <a:rPr lang="en-US" dirty="0">
                <a:sym typeface="Wingdings" panose="05000000000000000000" pitchFamily="2" charset="2"/>
              </a:rPr>
              <a:t> lower rates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5725" y="3352800"/>
            <a:ext cx="8677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043" y="4038600"/>
            <a:ext cx="8677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471" y="4724400"/>
            <a:ext cx="8677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470" y="2667000"/>
            <a:ext cx="8677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725" y="5410200"/>
            <a:ext cx="8677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460375"/>
          </a:xfrm>
        </p:spPr>
        <p:txBody>
          <a:bodyPr/>
          <a:lstStyle/>
          <a:p>
            <a:fld id="{2F5D6609-DC0F-4E37-ABC6-5A6B4BB0A69F}" type="slidenum">
              <a:rPr lang="en-US" smtClean="0">
                <a:solidFill>
                  <a:srgbClr val="005070"/>
                </a:solidFill>
              </a:rPr>
              <a:pPr/>
              <a:t>6</a:t>
            </a:fld>
            <a:endParaRPr lang="en-US" dirty="0">
              <a:solidFill>
                <a:srgbClr val="00507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171575"/>
            <a:ext cx="1644409" cy="143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Down Arrow 30"/>
          <p:cNvSpPr/>
          <p:nvPr/>
        </p:nvSpPr>
        <p:spPr>
          <a:xfrm>
            <a:off x="5410198" y="2762251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5410199" y="3429001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5410200" y="4114800"/>
            <a:ext cx="456057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rot="10800000">
            <a:off x="5410197" y="4800599"/>
            <a:ext cx="456057" cy="5334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5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122630"/>
            <a:ext cx="2816225" cy="2816225"/>
          </a:xfrm>
          <a:prstGeom prst="rect">
            <a:avLst/>
          </a:prstGeom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Resource Cost Test is primary test for DER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1828800" cy="2514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  <a:defRPr/>
            </a:pPr>
            <a:r>
              <a:rPr lang="en-US" sz="1600" b="1" kern="0" dirty="0">
                <a:solidFill>
                  <a:srgbClr val="005070"/>
                </a:solidFill>
                <a:latin typeface="+mn-lt"/>
                <a:cs typeface="+mn-cs"/>
              </a:rPr>
              <a:t>Energy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  <a:defRPr/>
            </a:pPr>
            <a:r>
              <a:rPr lang="en-US" sz="1600" b="1" kern="0" dirty="0">
                <a:solidFill>
                  <a:srgbClr val="005070"/>
                </a:solidFill>
                <a:latin typeface="+mn-lt"/>
                <a:cs typeface="+mn-cs"/>
              </a:rPr>
              <a:t>Capacity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  <a:defRPr/>
            </a:pPr>
            <a:r>
              <a:rPr lang="en-US" sz="1600" b="1" kern="0" dirty="0">
                <a:solidFill>
                  <a:srgbClr val="005070"/>
                </a:solidFill>
                <a:latin typeface="+mn-lt"/>
                <a:cs typeface="+mn-cs"/>
              </a:rPr>
              <a:t>T&amp;D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  <a:defRPr/>
            </a:pPr>
            <a:r>
              <a:rPr lang="en-US" sz="1600" b="1" kern="0" dirty="0">
                <a:solidFill>
                  <a:srgbClr val="005070"/>
                </a:solidFill>
                <a:latin typeface="+mn-lt"/>
                <a:cs typeface="+mn-cs"/>
              </a:rPr>
              <a:t>GHG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  <a:defRPr/>
            </a:pPr>
            <a:r>
              <a:rPr lang="en-US" sz="1600" b="1" kern="0" dirty="0">
                <a:solidFill>
                  <a:srgbClr val="005070"/>
                </a:solidFill>
                <a:latin typeface="+mn-lt"/>
                <a:cs typeface="+mn-cs"/>
              </a:rPr>
              <a:t>Losses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  <a:defRPr/>
            </a:pPr>
            <a:r>
              <a:rPr lang="en-US" sz="1600" b="1" kern="0" dirty="0">
                <a:solidFill>
                  <a:srgbClr val="005070"/>
                </a:solidFill>
                <a:latin typeface="+mn-lt"/>
                <a:cs typeface="+mn-cs"/>
              </a:rPr>
              <a:t>RPS Purchases</a:t>
            </a:r>
          </a:p>
        </p:txBody>
      </p:sp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228600" y="4572000"/>
            <a:ext cx="1752600" cy="1447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sz="1600" b="1" dirty="0">
                <a:solidFill>
                  <a:srgbClr val="005070"/>
                </a:solidFill>
                <a:latin typeface="Verdana" pitchFamily="34" charset="0"/>
              </a:rPr>
              <a:t>O&amp;M Savings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Other Resource Benefits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</a:pPr>
            <a:endParaRPr lang="en-US" sz="1600" b="1" dirty="0">
              <a:solidFill>
                <a:srgbClr val="005070"/>
              </a:solidFill>
              <a:latin typeface="Verdan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7400" y="2438400"/>
            <a:ext cx="1066800" cy="1588"/>
          </a:xfrm>
          <a:prstGeom prst="straightConnector1">
            <a:avLst/>
          </a:prstGeom>
          <a:ln w="57150">
            <a:solidFill>
              <a:srgbClr val="0050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4953000"/>
            <a:ext cx="1066800" cy="1588"/>
          </a:xfrm>
          <a:prstGeom prst="straightConnector1">
            <a:avLst/>
          </a:prstGeom>
          <a:ln w="57150">
            <a:solidFill>
              <a:srgbClr val="0050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Rectangle 3"/>
          <p:cNvSpPr txBox="1">
            <a:spLocks noChangeArrowheads="1"/>
          </p:cNvSpPr>
          <p:nvPr/>
        </p:nvSpPr>
        <p:spPr bwMode="auto">
          <a:xfrm>
            <a:off x="7162800" y="4495800"/>
            <a:ext cx="1828800" cy="16002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sz="1600" b="1" dirty="0">
                <a:solidFill>
                  <a:srgbClr val="C00000"/>
                </a:solidFill>
                <a:latin typeface="Verdana" pitchFamily="34" charset="0"/>
              </a:rPr>
              <a:t>Equipment Costs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sz="1600" b="1" dirty="0">
                <a:solidFill>
                  <a:srgbClr val="C00000"/>
                </a:solidFill>
                <a:latin typeface="Verdana" pitchFamily="34" charset="0"/>
              </a:rPr>
              <a:t>O&amp;M Costs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dirty="0">
              <a:solidFill>
                <a:srgbClr val="005070"/>
              </a:solidFill>
              <a:latin typeface="Verdana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77000" y="4953000"/>
            <a:ext cx="6858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Rectangle 3"/>
          <p:cNvSpPr txBox="1">
            <a:spLocks noChangeArrowheads="1"/>
          </p:cNvSpPr>
          <p:nvPr/>
        </p:nvSpPr>
        <p:spPr bwMode="auto">
          <a:xfrm>
            <a:off x="7162800" y="1676400"/>
            <a:ext cx="1828800" cy="23622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sz="1600" b="1" dirty="0">
                <a:solidFill>
                  <a:srgbClr val="C00000"/>
                </a:solidFill>
                <a:latin typeface="Verdana" pitchFamily="34" charset="0"/>
              </a:rPr>
              <a:t>Admin &amp; Overhead Costs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sz="1600" b="1" dirty="0">
                <a:solidFill>
                  <a:srgbClr val="C00000"/>
                </a:solidFill>
                <a:latin typeface="Verdana" pitchFamily="34" charset="0"/>
              </a:rPr>
              <a:t>EM&amp;V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</a:pPr>
            <a:endParaRPr lang="en-US" sz="1600" b="1" dirty="0">
              <a:solidFill>
                <a:srgbClr val="C00000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Tx/>
              <a:buBlip>
                <a:blip r:embed="rId3"/>
              </a:buBlip>
            </a:pPr>
            <a:endParaRPr lang="en-US" sz="1600" b="1" dirty="0">
              <a:solidFill>
                <a:srgbClr val="005070"/>
              </a:solidFill>
              <a:latin typeface="Verdana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77000" y="2362200"/>
            <a:ext cx="6858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8600" y="1219200"/>
            <a:ext cx="1828800" cy="304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defRPr/>
            </a:pPr>
            <a:r>
              <a:rPr lang="en-US" sz="1600" b="1" kern="0" dirty="0">
                <a:solidFill>
                  <a:srgbClr val="005070"/>
                </a:solidFill>
                <a:latin typeface="+mn-lt"/>
                <a:cs typeface="+mn-cs"/>
              </a:rPr>
              <a:t>Benefits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162800" y="1219200"/>
            <a:ext cx="1828800" cy="3048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defRPr/>
            </a:pPr>
            <a:r>
              <a:rPr lang="en-US" sz="1600" b="1" kern="0" dirty="0">
                <a:solidFill>
                  <a:srgbClr val="C00000"/>
                </a:solidFill>
                <a:latin typeface="+mn-lt"/>
                <a:cs typeface="+mn-cs"/>
              </a:rPr>
              <a:t>Costs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057400" y="5411788"/>
            <a:ext cx="5029200" cy="11414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b="1" kern="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Is EE, DR, DG in the Public Interest</a:t>
            </a:r>
          </a:p>
          <a:p>
            <a:pPr marL="342900" indent="-34290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b="1" kern="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Are there benefits to region as a whole?</a:t>
            </a:r>
          </a:p>
          <a:p>
            <a:pPr marL="342900" indent="-34290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b="1" i="1" kern="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Doesn’t consider who gains/loses</a:t>
            </a:r>
          </a:p>
        </p:txBody>
      </p:sp>
      <p:sp>
        <p:nvSpPr>
          <p:cNvPr id="14353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988F819-728F-4724-BF1D-485AE497069B}" type="slidenum">
              <a:rPr lang="en-US">
                <a:latin typeface="Verdana" pitchFamily="34" charset="0"/>
              </a:rPr>
              <a:pPr eaLnBrk="1" hangingPunct="1"/>
              <a:t>7</a:t>
            </a:fld>
            <a:endParaRPr lang="en-US" dirty="0">
              <a:latin typeface="Verdana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57" y="1882733"/>
            <a:ext cx="1441621" cy="1111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  <a:ex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78" y="3726135"/>
            <a:ext cx="1447801" cy="122686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  <a:extLst/>
        </p:spPr>
      </p:pic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770478" y="1344897"/>
            <a:ext cx="18288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defRPr/>
            </a:pPr>
            <a:r>
              <a:rPr lang="en-US" sz="1600" b="1" kern="0" dirty="0">
                <a:solidFill>
                  <a:schemeClr val="accent2"/>
                </a:solidFill>
                <a:latin typeface="+mn-lt"/>
                <a:cs typeface="+mn-cs"/>
              </a:rPr>
              <a:t>Utility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3662423" y="5022921"/>
            <a:ext cx="18288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defRPr/>
            </a:pPr>
            <a:r>
              <a:rPr lang="en-US" sz="1600" b="1" kern="0" dirty="0">
                <a:solidFill>
                  <a:schemeClr val="accent1"/>
                </a:solidFill>
                <a:latin typeface="+mn-lt"/>
                <a:cs typeface="+mn-cs"/>
              </a:rPr>
              <a:t>Customer</a:t>
            </a:r>
          </a:p>
        </p:txBody>
      </p:sp>
    </p:spTree>
    <p:extLst>
      <p:ext uri="{BB962C8B-B14F-4D97-AF65-F5344CB8AC3E}">
        <p14:creationId xmlns:p14="http://schemas.microsoft.com/office/powerpoint/2010/main" val="269977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67"/>
          <a:stretch/>
        </p:blipFill>
        <p:spPr bwMode="auto">
          <a:xfrm>
            <a:off x="914400" y="1752600"/>
            <a:ext cx="843148" cy="355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757548" y="1773908"/>
            <a:ext cx="6624452" cy="3788692"/>
            <a:chOff x="1641680" y="1916805"/>
            <a:chExt cx="6958138" cy="378869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5"/>
            <a:stretch/>
          </p:blipFill>
          <p:spPr bwMode="auto">
            <a:xfrm>
              <a:off x="1641680" y="1916805"/>
              <a:ext cx="6958138" cy="3788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448004" y="2470241"/>
              <a:ext cx="1929849" cy="25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Petrol. Reliance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123284" y="2474792"/>
              <a:ext cx="4649116" cy="2670298"/>
              <a:chOff x="3063839" y="2440848"/>
              <a:chExt cx="4649116" cy="267029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376980" y="2637788"/>
                <a:ext cx="1285788" cy="503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8AAC46"/>
                    </a:solidFill>
                  </a:rPr>
                  <a:t>Net Benefit</a:t>
                </a:r>
              </a:p>
              <a:p>
                <a:pPr algn="ctr"/>
                <a:r>
                  <a:rPr lang="en-US" sz="1400" b="1" dirty="0">
                    <a:solidFill>
                      <a:srgbClr val="8AAC46"/>
                    </a:solidFill>
                  </a:rPr>
                  <a:t>$6,267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392643" y="3351677"/>
                <a:ext cx="1278303" cy="55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chemeClr val="bg1"/>
                    </a:solidFill>
                  </a:rPr>
                  <a:t>Energy &amp; Capacity</a:t>
                </a:r>
              </a:p>
              <a:p>
                <a:pPr algn="ctr"/>
                <a:r>
                  <a:rPr lang="en-US" sz="1050" b="1" dirty="0">
                    <a:solidFill>
                      <a:schemeClr val="bg1"/>
                    </a:solidFill>
                  </a:rPr>
                  <a:t>Costs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385017" y="4007247"/>
                <a:ext cx="1278303" cy="41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chemeClr val="bg1"/>
                    </a:solidFill>
                  </a:rPr>
                  <a:t>Charger </a:t>
                </a:r>
              </a:p>
              <a:p>
                <a:pPr algn="ctr"/>
                <a:r>
                  <a:rPr lang="en-US" sz="1050" b="1" dirty="0">
                    <a:solidFill>
                      <a:schemeClr val="bg1"/>
                    </a:solidFill>
                  </a:rPr>
                  <a:t>Cost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331221" y="4621276"/>
                <a:ext cx="1381734" cy="41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chemeClr val="bg1"/>
                    </a:solidFill>
                  </a:rPr>
                  <a:t>Incremental Vehicle Cost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63839" y="2637333"/>
                <a:ext cx="1929850" cy="236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Carbon &amp; Health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405475" y="3705226"/>
                <a:ext cx="1278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chemeClr val="bg1"/>
                    </a:solidFill>
                  </a:rPr>
                  <a:t>Gasoline Savings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316773" y="4864925"/>
                <a:ext cx="14470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Fed. Tax Credits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3398755" y="2440848"/>
                <a:ext cx="0" cy="183774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electrification is  fundamentally energy efficiency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8BF-C03F-49A9-8DD9-63B89C6ACAD4}" type="slidenum">
              <a:rPr lang="en-US" smtClean="0">
                <a:solidFill>
                  <a:srgbClr val="005070"/>
                </a:solidFill>
              </a:rPr>
              <a:pPr/>
              <a:t>8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7106" y="1274802"/>
            <a:ext cx="56637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Net Societal Benefits from PEV Charging Load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Illustrative results for California Utilities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005402" y="2780416"/>
            <a:ext cx="309147" cy="1975556"/>
          </a:xfrm>
          <a:prstGeom prst="rightBrace">
            <a:avLst>
              <a:gd name="adj1" fmla="val 8333"/>
              <a:gd name="adj2" fmla="val 35506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0200" y="3489861"/>
            <a:ext cx="6096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/>
          <p:cNvSpPr/>
          <p:nvPr/>
        </p:nvSpPr>
        <p:spPr>
          <a:xfrm>
            <a:off x="519352" y="5546814"/>
            <a:ext cx="8382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More efficient primary energy use with EVs</a:t>
            </a:r>
          </a:p>
        </p:txBody>
      </p:sp>
    </p:spTree>
    <p:extLst>
      <p:ext uri="{BB962C8B-B14F-4D97-AF65-F5344CB8AC3E}">
        <p14:creationId xmlns:p14="http://schemas.microsoft.com/office/powerpoint/2010/main" val="411196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TRC to include gasoline and diesel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410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Natural extension of the TRC to include fuel savings in transportation sector</a:t>
            </a:r>
          </a:p>
          <a:p>
            <a:pPr lvl="1"/>
            <a:r>
              <a:rPr lang="en-US" sz="2000" dirty="0"/>
              <a:t>TRC often expanded to include other resources like natural gas for electric only utilities or water in energy-water nexus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Combined perspective of Utilities and Transportation Commission and Department of Ecology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b="1" dirty="0">
                <a:ea typeface="+mn-ea"/>
                <a:cs typeface="+mn-cs"/>
              </a:rPr>
              <a:t>Who is the first purchaser of fuel that benefits from reduced consumption?</a:t>
            </a:r>
          </a:p>
          <a:p>
            <a:pPr lvl="1"/>
            <a:r>
              <a:rPr lang="en-US" sz="2000" dirty="0"/>
              <a:t>Historically the utility for power generation</a:t>
            </a:r>
          </a:p>
          <a:p>
            <a:pPr lvl="1"/>
            <a:r>
              <a:rPr lang="en-US" sz="2000" dirty="0"/>
              <a:t>For transportation, it is the driver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495300" y="5562600"/>
            <a:ext cx="8382000" cy="838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 energy budget for region reduced?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69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42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5"/>
</p:tagLst>
</file>

<file path=ppt/theme/theme1.xml><?xml version="1.0" encoding="utf-8"?>
<a:theme xmlns:a="http://schemas.openxmlformats.org/drawingml/2006/main" name="The ENd">
  <a:themeElements>
    <a:clrScheme name="Custom 6">
      <a:dk1>
        <a:srgbClr val="005070"/>
      </a:dk1>
      <a:lt1>
        <a:srgbClr val="FFFFFF"/>
      </a:lt1>
      <a:dk2>
        <a:srgbClr val="992702"/>
      </a:dk2>
      <a:lt2>
        <a:srgbClr val="808080"/>
      </a:lt2>
      <a:accent1>
        <a:srgbClr val="005070"/>
      </a:accent1>
      <a:accent2>
        <a:srgbClr val="B1953A"/>
      </a:accent2>
      <a:accent3>
        <a:srgbClr val="992702"/>
      </a:accent3>
      <a:accent4>
        <a:srgbClr val="704500"/>
      </a:accent4>
      <a:accent5>
        <a:srgbClr val="BD5500"/>
      </a:accent5>
      <a:accent6>
        <a:srgbClr val="4D7000"/>
      </a:accent6>
      <a:hlink>
        <a:srgbClr val="005070"/>
      </a:hlink>
      <a:folHlink>
        <a:srgbClr val="00507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 ENd">
  <a:themeElements>
    <a:clrScheme name="Custom 7">
      <a:dk1>
        <a:srgbClr val="005070"/>
      </a:dk1>
      <a:lt1>
        <a:srgbClr val="FFFFFF"/>
      </a:lt1>
      <a:dk2>
        <a:srgbClr val="992702"/>
      </a:dk2>
      <a:lt2>
        <a:srgbClr val="808080"/>
      </a:lt2>
      <a:accent1>
        <a:srgbClr val="005070"/>
      </a:accent1>
      <a:accent2>
        <a:srgbClr val="B1953A"/>
      </a:accent2>
      <a:accent3>
        <a:srgbClr val="992702"/>
      </a:accent3>
      <a:accent4>
        <a:srgbClr val="704500"/>
      </a:accent4>
      <a:accent5>
        <a:srgbClr val="BD5500"/>
      </a:accent5>
      <a:accent6>
        <a:srgbClr val="3C610D"/>
      </a:accent6>
      <a:hlink>
        <a:srgbClr val="005070"/>
      </a:hlink>
      <a:folHlink>
        <a:srgbClr val="00507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3 Share" id="{F0B350BE-82E1-47F3-A90F-0F6971BF0840}" vid="{7192E30F-46F1-40DC-91B7-29E048638861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D9EEA3871B2F2249BFED1F3C498698D3" ma:contentTypeVersion="96" ma:contentTypeDescription="" ma:contentTypeScope="" ma:versionID="8d3cb358296095ce8341feb706da4970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c67bbc6b01ef53d9eb67ed595f238ae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Presentation</DocumentSetType>
    <IsConfidential xmlns="dc463f71-b30c-4ab2-9473-d307f9d35888">false</IsConfidential>
    <AgendaOrder xmlns="dc463f71-b30c-4ab2-9473-d307f9d35888">false</AgendaOrder>
    <CaseType xmlns="dc463f71-b30c-4ab2-9473-d307f9d35888">Rulemaking</CaseType>
    <IndustryCode xmlns="dc463f71-b30c-4ab2-9473-d307f9d35888">140</IndustryCode>
    <CaseStatus xmlns="dc463f71-b30c-4ab2-9473-d307f9d35888">Closed</CaseStatus>
    <OpenedDate xmlns="dc463f71-b30c-4ab2-9473-d307f9d35888">2016-06-08T07:00:00+00:00</OpenedDate>
    <Date1 xmlns="dc463f71-b30c-4ab2-9473-d307f9d35888">2016-09-13T16:15:00+00:00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DocketNumber xmlns="dc463f71-b30c-4ab2-9473-d307f9d35888">160799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Props1.xml><?xml version="1.0" encoding="utf-8"?>
<ds:datastoreItem xmlns:ds="http://schemas.openxmlformats.org/officeDocument/2006/customXml" ds:itemID="{5B30DFE2-B86E-4820-B6DF-11E84B76B8D2}"/>
</file>

<file path=customXml/itemProps2.xml><?xml version="1.0" encoding="utf-8"?>
<ds:datastoreItem xmlns:ds="http://schemas.openxmlformats.org/officeDocument/2006/customXml" ds:itemID="{1BDCBC3F-9EAE-4388-9DAB-A235397B4B83}"/>
</file>

<file path=customXml/itemProps3.xml><?xml version="1.0" encoding="utf-8"?>
<ds:datastoreItem xmlns:ds="http://schemas.openxmlformats.org/officeDocument/2006/customXml" ds:itemID="{4425A88C-0A0D-4FAA-A8EA-61506C8E40D6}"/>
</file>

<file path=customXml/itemProps4.xml><?xml version="1.0" encoding="utf-8"?>
<ds:datastoreItem xmlns:ds="http://schemas.openxmlformats.org/officeDocument/2006/customXml" ds:itemID="{986FC65E-B32F-4A15-B9C0-CFF586F3B3D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1198</Words>
  <Application>Microsoft Office PowerPoint</Application>
  <PresentationFormat>On-screen Show (4:3)</PresentationFormat>
  <Paragraphs>222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MS PGothic</vt:lpstr>
      <vt:lpstr>MS PGothic</vt:lpstr>
      <vt:lpstr>Arial</vt:lpstr>
      <vt:lpstr>Symbol</vt:lpstr>
      <vt:lpstr>Times New Roman</vt:lpstr>
      <vt:lpstr>Verdana</vt:lpstr>
      <vt:lpstr>Wingdings</vt:lpstr>
      <vt:lpstr>The ENd</vt:lpstr>
      <vt:lpstr>1_The ENd</vt:lpstr>
      <vt:lpstr>Transportation Electrification  Cost-benefit Analysis</vt:lpstr>
      <vt:lpstr>About Energy and Environmental Economics, Inc. (E3)</vt:lpstr>
      <vt:lpstr>Disclaimer</vt:lpstr>
      <vt:lpstr>Starting with distributed energy resources (DER) cost-benefit tests</vt:lpstr>
      <vt:lpstr>DER Cost-benefit tests</vt:lpstr>
      <vt:lpstr>EVs are the opposite of PV and EE</vt:lpstr>
      <vt:lpstr>Total Resource Cost Test is primary test for DER</vt:lpstr>
      <vt:lpstr>Transportation electrification is  fundamentally energy efficiency</vt:lpstr>
      <vt:lpstr>Expanding TRC to include gasoline and diesel</vt:lpstr>
      <vt:lpstr>Seattle City Light - net regional benefits of LDVs</vt:lpstr>
      <vt:lpstr>Benefits of electrification vs. benefits of utility program</vt:lpstr>
      <vt:lpstr>A few thoughts on ratepayer impacts</vt:lpstr>
      <vt:lpstr>Key Challenges for Utility Sector</vt:lpstr>
      <vt:lpstr>Key policy challenges for utility engagement</vt:lpstr>
      <vt:lpstr>Cost benefit analysis answers some questions and informs others</vt:lpstr>
      <vt:lpstr>Cost-effectiveness framework</vt:lpstr>
      <vt:lpstr>GHG Pathways Framework</vt:lpstr>
      <vt:lpstr>In conclusion </vt:lpstr>
      <vt:lpstr>Thank You!</vt:lpstr>
      <vt:lpstr>Cost test definition:  Electricity system factors</vt:lpstr>
      <vt:lpstr>Cost test definition: Transportation system factors</vt:lpstr>
      <vt:lpstr>How cost-effectiveness helps answer threshold questions</vt:lpstr>
      <vt:lpstr>California utilities envision different roles to support electrification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</dc:title>
  <dc:creator>Eric Cutter</dc:creator>
  <cp:lastModifiedBy>Eric Cutter</cp:lastModifiedBy>
  <cp:revision>92</cp:revision>
  <dcterms:created xsi:type="dcterms:W3CDTF">2012-11-26T21:50:08Z</dcterms:created>
  <dcterms:modified xsi:type="dcterms:W3CDTF">2016-09-13T15:49:47Z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0x0101006E56B4D1795A2E4DB2F0B01679ED314A00D9EEA3871B2F2249BFED1F3C498698D3</vt:lpwstr>
  </property>
  <property fmtid="{D5CDD505-2E9C-101B-9397-08002B2CF9AE}" pid="3" name="_docset_NoMedatataSyncRequired">
    <vt:lpwstr>False</vt:lpwstr>
  </property>
</Properties>
</file>