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7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E9A08-F4A3-4591-9B98-78EB1F838257}" type="datetimeFigureOut">
              <a:rPr lang="en-US" smtClean="0"/>
              <a:pPr/>
              <a:t>1/16/2017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16426"/>
            <a:ext cx="5485158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13434-D192-4D62-B090-7226339F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11E8-1026-4EC2-88A9-E425F3D715E1}" type="datetime1">
              <a:rPr lang="en-US" smtClean="0"/>
              <a:pPr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UT-17_________________ Attachment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2DE1-05C4-4CF4-911E-3A7D4C972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B184-C21F-4E90-B7A4-5199EF404340}" type="datetime1">
              <a:rPr lang="en-US" smtClean="0"/>
              <a:pPr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UT-17_________________ Attachment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2DE1-05C4-4CF4-911E-3A7D4C972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681DF-75CF-4290-A3DA-0BEA434FFDAA}" type="datetime1">
              <a:rPr lang="en-US" smtClean="0"/>
              <a:pPr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UT-17_________________ Attachment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2DE1-05C4-4CF4-911E-3A7D4C972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ECE49-CB8C-4EF8-AC32-E26CF3844217}" type="datetime1">
              <a:rPr lang="en-US" smtClean="0"/>
              <a:pPr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UT-17_________________ Attachment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2DE1-05C4-4CF4-911E-3A7D4C972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CC20-F43B-4701-9DB5-BAC3549233BD}" type="datetime1">
              <a:rPr lang="en-US" smtClean="0"/>
              <a:pPr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UT-17_________________ Attachment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2DE1-05C4-4CF4-911E-3A7D4C972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CDA7-AAD4-4947-9406-A2DEDD2F1B81}" type="datetime1">
              <a:rPr lang="en-US" smtClean="0"/>
              <a:pPr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UT-17_________________ Attachment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2DE1-05C4-4CF4-911E-3A7D4C972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D5A6-E0E8-4781-B80D-9665988D4891}" type="datetime1">
              <a:rPr lang="en-US" smtClean="0"/>
              <a:pPr/>
              <a:t>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UT-17_________________ Attachment 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2DE1-05C4-4CF4-911E-3A7D4C972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06FBF-AA65-432C-92FB-5C026747B5F8}" type="datetime1">
              <a:rPr lang="en-US" smtClean="0"/>
              <a:pPr/>
              <a:t>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UT-17_________________ Attachment 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2DE1-05C4-4CF4-911E-3A7D4C972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805D-EA3A-4BE0-9444-6DCA9EB030C4}" type="datetime1">
              <a:rPr lang="en-US" smtClean="0"/>
              <a:pPr/>
              <a:t>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UT-17_________________ Attachment 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2DE1-05C4-4CF4-911E-3A7D4C972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E294-4CB7-4019-AF5E-5325A368E6F0}" type="datetime1">
              <a:rPr lang="en-US" smtClean="0"/>
              <a:pPr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UT-17_________________ Attachment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2DE1-05C4-4CF4-911E-3A7D4C972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37E58-7371-4C80-A45E-8F78AFEA7FFC}" type="datetime1">
              <a:rPr lang="en-US" smtClean="0"/>
              <a:pPr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UT-17_________________ Attachment 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2DE1-05C4-4CF4-911E-3A7D4C972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C11AD-C368-4E52-B408-D3C99B69E520}" type="datetime1">
              <a:rPr lang="en-US" smtClean="0"/>
              <a:pPr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UT-17_________________ Attachment 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02DE1-05C4-4CF4-911E-3A7D4C972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7" name="_s1034"/>
          <p:cNvCxnSpPr>
            <a:cxnSpLocks noChangeShapeType="1"/>
            <a:stCxn id="85" idx="0"/>
            <a:endCxn id="84" idx="2"/>
          </p:cNvCxnSpPr>
          <p:nvPr/>
        </p:nvCxnSpPr>
        <p:spPr bwMode="auto">
          <a:xfrm flipV="1">
            <a:off x="4419597" y="3000647"/>
            <a:ext cx="15" cy="12378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6" name="_s1030"/>
          <p:cNvCxnSpPr>
            <a:cxnSpLocks noChangeShapeType="1"/>
            <a:stCxn id="178" idx="0"/>
            <a:endCxn id="74" idx="2"/>
          </p:cNvCxnSpPr>
          <p:nvPr/>
        </p:nvCxnSpPr>
        <p:spPr bwMode="auto">
          <a:xfrm rot="5400000" flipH="1" flipV="1">
            <a:off x="2570172" y="1731984"/>
            <a:ext cx="384144" cy="571488"/>
          </a:xfrm>
          <a:prstGeom prst="bentConnector3">
            <a:avLst>
              <a:gd name="adj1" fmla="val 38098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1" name="_s1035"/>
          <p:cNvCxnSpPr>
            <a:cxnSpLocks noChangeShapeType="1"/>
            <a:stCxn id="77" idx="0"/>
            <a:endCxn id="79" idx="2"/>
          </p:cNvCxnSpPr>
          <p:nvPr/>
        </p:nvCxnSpPr>
        <p:spPr bwMode="auto">
          <a:xfrm rot="5400000" flipH="1" flipV="1">
            <a:off x="3162372" y="3314867"/>
            <a:ext cx="304667" cy="22859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04" name="_s1035"/>
          <p:cNvCxnSpPr>
            <a:cxnSpLocks noChangeShapeType="1"/>
            <a:stCxn id="78" idx="0"/>
            <a:endCxn id="79" idx="2"/>
          </p:cNvCxnSpPr>
          <p:nvPr/>
        </p:nvCxnSpPr>
        <p:spPr bwMode="auto">
          <a:xfrm rot="5400000" flipH="1" flipV="1">
            <a:off x="2827890" y="2980386"/>
            <a:ext cx="304667" cy="897553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40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4111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WASHINGTON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41" name="Rectangle 35"/>
          <p:cNvSpPr>
            <a:spLocks noChangeArrowheads="1"/>
          </p:cNvSpPr>
          <p:nvPr/>
        </p:nvSpPr>
        <p:spPr bwMode="auto">
          <a:xfrm>
            <a:off x="3276600" y="609600"/>
            <a:ext cx="255089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 b="1" dirty="0" smtClean="0"/>
              <a:t>Pre-Merger Corporate Structure</a:t>
            </a:r>
            <a:endParaRPr lang="en-US" sz="1400" b="1" dirty="0"/>
          </a:p>
        </p:txBody>
      </p:sp>
      <p:sp>
        <p:nvSpPr>
          <p:cNvPr id="42" name="Rectangle 34"/>
          <p:cNvSpPr>
            <a:spLocks noChangeArrowheads="1"/>
          </p:cNvSpPr>
          <p:nvPr/>
        </p:nvSpPr>
        <p:spPr bwMode="auto">
          <a:xfrm>
            <a:off x="228600" y="609600"/>
            <a:ext cx="8534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800"/>
          </a:p>
        </p:txBody>
      </p:sp>
      <p:grpSp>
        <p:nvGrpSpPr>
          <p:cNvPr id="109" name="Group 108"/>
          <p:cNvGrpSpPr/>
          <p:nvPr/>
        </p:nvGrpSpPr>
        <p:grpSpPr>
          <a:xfrm>
            <a:off x="152400" y="1524000"/>
            <a:ext cx="4800594" cy="3200628"/>
            <a:chOff x="457200" y="1524000"/>
            <a:chExt cx="4800594" cy="3200628"/>
          </a:xfrm>
        </p:grpSpPr>
        <p:cxnSp>
          <p:nvCxnSpPr>
            <p:cNvPr id="65" name="_s1034"/>
            <p:cNvCxnSpPr>
              <a:cxnSpLocks noChangeShapeType="1"/>
              <a:stCxn id="84" idx="0"/>
              <a:endCxn id="82" idx="2"/>
            </p:cNvCxnSpPr>
            <p:nvPr/>
          </p:nvCxnSpPr>
          <p:spPr bwMode="auto">
            <a:xfrm flipV="1">
              <a:off x="4724412" y="2590798"/>
              <a:ext cx="0" cy="15220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4" name="_s1030"/>
            <p:cNvCxnSpPr>
              <a:cxnSpLocks noChangeShapeType="1"/>
              <a:stCxn id="86" idx="0"/>
              <a:endCxn id="83" idx="2"/>
            </p:cNvCxnSpPr>
            <p:nvPr/>
          </p:nvCxnSpPr>
          <p:spPr bwMode="auto">
            <a:xfrm flipH="1" flipV="1">
              <a:off x="4188425" y="4038600"/>
              <a:ext cx="2587" cy="15240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6" name="_s1035"/>
            <p:cNvCxnSpPr>
              <a:cxnSpLocks noChangeShapeType="1"/>
              <a:stCxn id="83" idx="0"/>
              <a:endCxn id="79" idx="2"/>
            </p:cNvCxnSpPr>
            <p:nvPr/>
          </p:nvCxnSpPr>
          <p:spPr bwMode="auto">
            <a:xfrm rot="16200000" flipV="1">
              <a:off x="3808827" y="3201801"/>
              <a:ext cx="304572" cy="454625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67" name="_s1036"/>
            <p:cNvCxnSpPr>
              <a:cxnSpLocks noChangeShapeType="1"/>
              <a:stCxn id="82" idx="0"/>
              <a:endCxn id="74" idx="2"/>
            </p:cNvCxnSpPr>
            <p:nvPr/>
          </p:nvCxnSpPr>
          <p:spPr bwMode="auto">
            <a:xfrm rot="16200000" flipV="1">
              <a:off x="3829099" y="1349361"/>
              <a:ext cx="419018" cy="1371608"/>
            </a:xfrm>
            <a:prstGeom prst="bentConnector3">
              <a:avLst>
                <a:gd name="adj1" fmla="val 4454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68" name="_s1037"/>
            <p:cNvCxnSpPr>
              <a:cxnSpLocks noChangeShapeType="1"/>
              <a:stCxn id="81" idx="0"/>
              <a:endCxn id="75" idx="2"/>
            </p:cNvCxnSpPr>
            <p:nvPr/>
          </p:nvCxnSpPr>
          <p:spPr bwMode="auto">
            <a:xfrm rot="5400000" flipH="1" flipV="1">
              <a:off x="1286289" y="2467385"/>
              <a:ext cx="343770" cy="51266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69" name="_s1038"/>
            <p:cNvCxnSpPr>
              <a:cxnSpLocks noChangeShapeType="1"/>
              <a:stCxn id="80" idx="0"/>
              <a:endCxn id="75" idx="2"/>
            </p:cNvCxnSpPr>
            <p:nvPr/>
          </p:nvCxnSpPr>
          <p:spPr bwMode="auto">
            <a:xfrm rot="16200000" flipV="1">
              <a:off x="1771216" y="2495119"/>
              <a:ext cx="343770" cy="45719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72" name="_s1043"/>
            <p:cNvCxnSpPr>
              <a:cxnSpLocks noChangeShapeType="1"/>
              <a:stCxn id="76" idx="0"/>
              <a:endCxn id="74" idx="2"/>
            </p:cNvCxnSpPr>
            <p:nvPr/>
          </p:nvCxnSpPr>
          <p:spPr bwMode="auto">
            <a:xfrm rot="16200000" flipV="1">
              <a:off x="3307383" y="1871062"/>
              <a:ext cx="460277" cy="369465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73" name="_s1046"/>
            <p:cNvCxnSpPr>
              <a:cxnSpLocks noChangeShapeType="1"/>
              <a:stCxn id="75" idx="0"/>
              <a:endCxn id="74" idx="2"/>
            </p:cNvCxnSpPr>
            <p:nvPr/>
          </p:nvCxnSpPr>
          <p:spPr bwMode="auto">
            <a:xfrm rot="5400000" flipH="1" flipV="1">
              <a:off x="2303508" y="1236424"/>
              <a:ext cx="460277" cy="1638283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74" name="_s1048"/>
            <p:cNvSpPr>
              <a:spLocks noChangeArrowheads="1"/>
            </p:cNvSpPr>
            <p:nvPr/>
          </p:nvSpPr>
          <p:spPr bwMode="auto">
            <a:xfrm>
              <a:off x="2819390" y="1524000"/>
              <a:ext cx="1066796" cy="301656"/>
            </a:xfrm>
            <a:prstGeom prst="roundRect">
              <a:avLst>
                <a:gd name="adj" fmla="val 16667"/>
              </a:avLst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2274" tIns="1137" rIns="2274" bIns="113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CenturyLink, Inc.</a:t>
              </a:r>
            </a:p>
          </p:txBody>
        </p:sp>
        <p:sp>
          <p:nvSpPr>
            <p:cNvPr id="75" name="_s1050"/>
            <p:cNvSpPr>
              <a:spLocks noChangeArrowheads="1"/>
            </p:cNvSpPr>
            <p:nvPr/>
          </p:nvSpPr>
          <p:spPr bwMode="auto">
            <a:xfrm>
              <a:off x="1219212" y="2285933"/>
              <a:ext cx="990585" cy="265897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Embarq</a:t>
              </a: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Corporation</a:t>
              </a:r>
            </a:p>
          </p:txBody>
        </p:sp>
        <p:sp>
          <p:nvSpPr>
            <p:cNvPr id="76" name="_s1053"/>
            <p:cNvSpPr>
              <a:spLocks noChangeArrowheads="1"/>
            </p:cNvSpPr>
            <p:nvPr/>
          </p:nvSpPr>
          <p:spPr bwMode="auto">
            <a:xfrm>
              <a:off x="3352800" y="2285933"/>
              <a:ext cx="738905" cy="265897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CenturyTel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Holdings, Inc.</a:t>
              </a:r>
            </a:p>
          </p:txBody>
        </p:sp>
        <p:sp>
          <p:nvSpPr>
            <p:cNvPr id="77" name="_s1055"/>
            <p:cNvSpPr>
              <a:spLocks noChangeArrowheads="1"/>
            </p:cNvSpPr>
            <p:nvPr/>
          </p:nvSpPr>
          <p:spPr bwMode="auto">
            <a:xfrm>
              <a:off x="3200413" y="3581495"/>
              <a:ext cx="609593" cy="533628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CenturyTel of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Inter Island,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Inc.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(ILEC)</a:t>
              </a:r>
            </a:p>
          </p:txBody>
        </p:sp>
        <p:sp>
          <p:nvSpPr>
            <p:cNvPr id="78" name="_s1056"/>
            <p:cNvSpPr>
              <a:spLocks noChangeArrowheads="1"/>
            </p:cNvSpPr>
            <p:nvPr/>
          </p:nvSpPr>
          <p:spPr bwMode="auto">
            <a:xfrm>
              <a:off x="2514609" y="3581495"/>
              <a:ext cx="643276" cy="533628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CenturyTel of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Washington,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Inc.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(ILEC)</a:t>
              </a:r>
            </a:p>
          </p:txBody>
        </p:sp>
        <p:sp>
          <p:nvSpPr>
            <p:cNvPr id="79" name="_s1057"/>
            <p:cNvSpPr>
              <a:spLocks noChangeArrowheads="1"/>
            </p:cNvSpPr>
            <p:nvPr/>
          </p:nvSpPr>
          <p:spPr bwMode="auto">
            <a:xfrm>
              <a:off x="3429000" y="2743200"/>
              <a:ext cx="609600" cy="533628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CenturyTel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of the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Northwest,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Inc.</a:t>
              </a:r>
            </a:p>
          </p:txBody>
        </p:sp>
        <p:sp>
          <p:nvSpPr>
            <p:cNvPr id="80" name="_s1058"/>
            <p:cNvSpPr>
              <a:spLocks noChangeArrowheads="1"/>
            </p:cNvSpPr>
            <p:nvPr/>
          </p:nvSpPr>
          <p:spPr bwMode="auto">
            <a:xfrm>
              <a:off x="1752600" y="2895600"/>
              <a:ext cx="838194" cy="457068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CenturyLink Public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Communications,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Inc.</a:t>
              </a:r>
            </a:p>
          </p:txBody>
        </p:sp>
        <p:sp>
          <p:nvSpPr>
            <p:cNvPr id="81" name="_s1059"/>
            <p:cNvSpPr>
              <a:spLocks noChangeArrowheads="1"/>
            </p:cNvSpPr>
            <p:nvPr/>
          </p:nvSpPr>
          <p:spPr bwMode="auto">
            <a:xfrm>
              <a:off x="762000" y="2895600"/>
              <a:ext cx="879687" cy="517124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United Telephone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Company of the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Northwest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(ILEC)</a:t>
              </a:r>
            </a:p>
          </p:txBody>
        </p:sp>
        <p:sp>
          <p:nvSpPr>
            <p:cNvPr id="82" name="_s1060"/>
            <p:cNvSpPr>
              <a:spLocks noChangeArrowheads="1"/>
            </p:cNvSpPr>
            <p:nvPr/>
          </p:nvSpPr>
          <p:spPr bwMode="auto">
            <a:xfrm>
              <a:off x="4190998" y="2244673"/>
              <a:ext cx="1066796" cy="346125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Qwest Communications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International Inc.</a:t>
              </a:r>
            </a:p>
          </p:txBody>
        </p:sp>
        <p:sp>
          <p:nvSpPr>
            <p:cNvPr id="83" name="_s1061"/>
            <p:cNvSpPr>
              <a:spLocks noChangeArrowheads="1"/>
            </p:cNvSpPr>
            <p:nvPr/>
          </p:nvSpPr>
          <p:spPr bwMode="auto">
            <a:xfrm>
              <a:off x="3886200" y="3581400"/>
              <a:ext cx="604450" cy="457200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CenturyTel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 smtClean="0"/>
                <a:t>o</a:t>
              </a: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f Paradise,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Inc.</a:t>
              </a:r>
            </a:p>
          </p:txBody>
        </p:sp>
        <p:sp>
          <p:nvSpPr>
            <p:cNvPr id="84" name="_s1062"/>
            <p:cNvSpPr>
              <a:spLocks noChangeArrowheads="1"/>
            </p:cNvSpPr>
            <p:nvPr/>
          </p:nvSpPr>
          <p:spPr bwMode="auto">
            <a:xfrm>
              <a:off x="4267209" y="2743002"/>
              <a:ext cx="914405" cy="257645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Qwest Services Corp.</a:t>
              </a:r>
            </a:p>
          </p:txBody>
        </p:sp>
        <p:sp>
          <p:nvSpPr>
            <p:cNvPr id="85" name="_s1064"/>
            <p:cNvSpPr>
              <a:spLocks noChangeArrowheads="1"/>
            </p:cNvSpPr>
            <p:nvPr/>
          </p:nvSpPr>
          <p:spPr bwMode="auto">
            <a:xfrm>
              <a:off x="4343389" y="3124427"/>
              <a:ext cx="762015" cy="360795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Qwest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Corporation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(ILEC)</a:t>
              </a:r>
            </a:p>
          </p:txBody>
        </p:sp>
        <p:sp>
          <p:nvSpPr>
            <p:cNvPr id="86" name="_s1066"/>
            <p:cNvSpPr>
              <a:spLocks noChangeArrowheads="1"/>
            </p:cNvSpPr>
            <p:nvPr/>
          </p:nvSpPr>
          <p:spPr bwMode="auto">
            <a:xfrm>
              <a:off x="3886200" y="4191000"/>
              <a:ext cx="609624" cy="533628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CenturyTel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 smtClean="0"/>
                <a:t>o</a:t>
              </a: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f </a:t>
              </a:r>
              <a:r>
                <a:rPr kumimoji="0" lang="en-US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Cowiche</a:t>
              </a: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,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Inc.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(ILEC)</a:t>
              </a:r>
            </a:p>
          </p:txBody>
        </p:sp>
        <p:sp>
          <p:nvSpPr>
            <p:cNvPr id="178" name="_s1053"/>
            <p:cNvSpPr>
              <a:spLocks noChangeArrowheads="1"/>
            </p:cNvSpPr>
            <p:nvPr/>
          </p:nvSpPr>
          <p:spPr bwMode="auto">
            <a:xfrm>
              <a:off x="2286000" y="2209800"/>
              <a:ext cx="990600" cy="457200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CenturyLink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 smtClean="0"/>
                <a:t>Communications</a:t>
              </a: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, LLC</a:t>
              </a:r>
              <a:endParaRPr lang="en-US" sz="800" dirty="0" smtClean="0"/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(IXC / CLEC)</a:t>
              </a:r>
            </a:p>
          </p:txBody>
        </p:sp>
        <p:sp>
          <p:nvSpPr>
            <p:cNvPr id="103" name="_s1050"/>
            <p:cNvSpPr>
              <a:spLocks noChangeArrowheads="1"/>
            </p:cNvSpPr>
            <p:nvPr/>
          </p:nvSpPr>
          <p:spPr bwMode="auto">
            <a:xfrm>
              <a:off x="457200" y="2286000"/>
              <a:ext cx="685785" cy="533400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CenturyTel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Broadband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 smtClean="0"/>
                <a:t>Services, LLC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(ISP)</a:t>
              </a:r>
            </a:p>
          </p:txBody>
        </p:sp>
      </p:grpSp>
      <p:cxnSp>
        <p:nvCxnSpPr>
          <p:cNvPr id="104" name="_s1046"/>
          <p:cNvCxnSpPr>
            <a:cxnSpLocks noChangeShapeType="1"/>
            <a:stCxn id="103" idx="0"/>
            <a:endCxn id="74" idx="2"/>
          </p:cNvCxnSpPr>
          <p:nvPr/>
        </p:nvCxnSpPr>
        <p:spPr bwMode="auto">
          <a:xfrm rot="5400000" flipH="1" flipV="1">
            <a:off x="1541468" y="779481"/>
            <a:ext cx="460344" cy="255269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97" name="_s1034"/>
          <p:cNvCxnSpPr>
            <a:cxnSpLocks noChangeShapeType="1"/>
            <a:stCxn id="79" idx="0"/>
            <a:endCxn id="76" idx="2"/>
          </p:cNvCxnSpPr>
          <p:nvPr/>
        </p:nvCxnSpPr>
        <p:spPr bwMode="auto">
          <a:xfrm flipH="1" flipV="1">
            <a:off x="3417453" y="2551830"/>
            <a:ext cx="11547" cy="19137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137" name="Group 136"/>
          <p:cNvGrpSpPr/>
          <p:nvPr/>
        </p:nvGrpSpPr>
        <p:grpSpPr>
          <a:xfrm>
            <a:off x="4495800" y="1524000"/>
            <a:ext cx="4572000" cy="3810000"/>
            <a:chOff x="2286032" y="762000"/>
            <a:chExt cx="4572000" cy="3810000"/>
          </a:xfrm>
        </p:grpSpPr>
        <p:grpSp>
          <p:nvGrpSpPr>
            <p:cNvPr id="138" name="Group 86"/>
            <p:cNvGrpSpPr/>
            <p:nvPr/>
          </p:nvGrpSpPr>
          <p:grpSpPr>
            <a:xfrm>
              <a:off x="2286032" y="762000"/>
              <a:ext cx="4572000" cy="3810000"/>
              <a:chOff x="838232" y="1600200"/>
              <a:chExt cx="4572000" cy="3810000"/>
            </a:xfrm>
          </p:grpSpPr>
          <p:grpSp>
            <p:nvGrpSpPr>
              <p:cNvPr id="140" name="Group 85"/>
              <p:cNvGrpSpPr/>
              <p:nvPr/>
            </p:nvGrpSpPr>
            <p:grpSpPr>
              <a:xfrm>
                <a:off x="2362232" y="1600200"/>
                <a:ext cx="3048000" cy="1676507"/>
                <a:chOff x="2362232" y="1600200"/>
                <a:chExt cx="3048000" cy="1676507"/>
              </a:xfrm>
            </p:grpSpPr>
            <p:sp>
              <p:nvSpPr>
                <p:cNvPr id="159" name="_s43034"/>
                <p:cNvSpPr>
                  <a:spLocks noChangeArrowheads="1"/>
                </p:cNvSpPr>
                <p:nvPr/>
              </p:nvSpPr>
              <p:spPr bwMode="auto">
                <a:xfrm>
                  <a:off x="3352801" y="1600200"/>
                  <a:ext cx="990600" cy="457066"/>
                </a:xfrm>
                <a:prstGeom prst="roundRect">
                  <a:avLst>
                    <a:gd name="adj" fmla="val 16667"/>
                  </a:avLst>
                </a:pr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horz" wrap="none" lIns="2274" tIns="1137" rIns="2274" bIns="1137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Level 3</a:t>
                  </a: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Communications, Inc.</a:t>
                  </a:r>
                </a:p>
              </p:txBody>
            </p:sp>
            <p:sp>
              <p:nvSpPr>
                <p:cNvPr id="160" name="_s43040"/>
                <p:cNvSpPr>
                  <a:spLocks noChangeArrowheads="1"/>
                </p:cNvSpPr>
                <p:nvPr/>
              </p:nvSpPr>
              <p:spPr bwMode="auto">
                <a:xfrm>
                  <a:off x="3276632" y="2209800"/>
                  <a:ext cx="1143011" cy="304425"/>
                </a:xfrm>
                <a:prstGeom prst="roundRect">
                  <a:avLst>
                    <a:gd name="adj" fmla="val 16667"/>
                  </a:avLst>
                </a:pr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Level 3 Financing, Inc.</a:t>
                  </a:r>
                </a:p>
              </p:txBody>
            </p:sp>
            <p:sp>
              <p:nvSpPr>
                <p:cNvPr id="161" name="_s43052"/>
                <p:cNvSpPr>
                  <a:spLocks noChangeArrowheads="1"/>
                </p:cNvSpPr>
                <p:nvPr/>
              </p:nvSpPr>
              <p:spPr bwMode="auto">
                <a:xfrm>
                  <a:off x="2362232" y="2819400"/>
                  <a:ext cx="1143011" cy="449261"/>
                </a:xfrm>
                <a:prstGeom prst="roundRect">
                  <a:avLst>
                    <a:gd name="adj" fmla="val 16667"/>
                  </a:avLst>
                </a:pr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Level 3</a:t>
                  </a: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Communications,</a:t>
                  </a: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LLC</a:t>
                  </a:r>
                </a:p>
              </p:txBody>
            </p:sp>
            <p:sp>
              <p:nvSpPr>
                <p:cNvPr id="162" name="_s43053"/>
                <p:cNvSpPr>
                  <a:spLocks noChangeArrowheads="1"/>
                </p:cNvSpPr>
                <p:nvPr/>
              </p:nvSpPr>
              <p:spPr bwMode="auto">
                <a:xfrm>
                  <a:off x="4495800" y="2819400"/>
                  <a:ext cx="914432" cy="457307"/>
                </a:xfrm>
                <a:prstGeom prst="roundRect">
                  <a:avLst>
                    <a:gd name="adj" fmla="val 16667"/>
                  </a:avLst>
                </a:pr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lvl="0" algn="ctr"/>
                  <a:r>
                    <a:rPr lang="en-US" sz="800" dirty="0" smtClean="0"/>
                    <a:t>Level 3</a:t>
                  </a:r>
                </a:p>
                <a:p>
                  <a:pPr lvl="0" algn="ctr"/>
                  <a:r>
                    <a:rPr lang="en-US" sz="800" dirty="0" smtClean="0"/>
                    <a:t>Telecom, LLC</a:t>
                  </a:r>
                  <a:endPara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p:grpSp>
          <p:sp>
            <p:nvSpPr>
              <p:cNvPr id="141" name="_s43053"/>
              <p:cNvSpPr>
                <a:spLocks noChangeArrowheads="1"/>
              </p:cNvSpPr>
              <p:nvPr/>
            </p:nvSpPr>
            <p:spPr bwMode="auto">
              <a:xfrm>
                <a:off x="4495800" y="3429000"/>
                <a:ext cx="914400" cy="457200"/>
              </a:xfrm>
              <a:prstGeom prst="roundRect">
                <a:avLst>
                  <a:gd name="adj" fmla="val 16667"/>
                </a:avLst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r>
                  <a:rPr lang="en-US" sz="800" dirty="0" smtClean="0"/>
                  <a:t>Level 3</a:t>
                </a:r>
              </a:p>
              <a:p>
                <a:pPr lvl="0" algn="ctr"/>
                <a:r>
                  <a:rPr lang="en-US" sz="800" dirty="0" smtClean="0"/>
                  <a:t>Telecom</a:t>
                </a:r>
              </a:p>
              <a:p>
                <a:pPr lvl="0" algn="ctr"/>
                <a:r>
                  <a:rPr lang="en-US" sz="800" dirty="0" smtClean="0"/>
                  <a:t>Holdings, LLC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42" name="_s43053"/>
              <p:cNvSpPr>
                <a:spLocks noChangeArrowheads="1"/>
              </p:cNvSpPr>
              <p:nvPr/>
            </p:nvSpPr>
            <p:spPr bwMode="auto">
              <a:xfrm>
                <a:off x="3505232" y="3505200"/>
                <a:ext cx="838200" cy="457200"/>
              </a:xfrm>
              <a:prstGeom prst="roundRect">
                <a:avLst>
                  <a:gd name="adj" fmla="val 16667"/>
                </a:avLst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r>
                  <a:rPr lang="en-US" sz="800" dirty="0" err="1" smtClean="0"/>
                  <a:t>Broadwing</a:t>
                </a:r>
                <a:r>
                  <a:rPr lang="en-US" sz="800" dirty="0" smtClean="0"/>
                  <a:t>, LLC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43" name="_s43053"/>
              <p:cNvSpPr>
                <a:spLocks noChangeArrowheads="1"/>
              </p:cNvSpPr>
              <p:nvPr/>
            </p:nvSpPr>
            <p:spPr bwMode="auto">
              <a:xfrm>
                <a:off x="3505232" y="4114800"/>
                <a:ext cx="838200" cy="457200"/>
              </a:xfrm>
              <a:prstGeom prst="roundRect">
                <a:avLst>
                  <a:gd name="adj" fmla="val 16667"/>
                </a:avLst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r>
                  <a:rPr lang="en-US" sz="800" dirty="0" err="1" smtClean="0"/>
                  <a:t>Broadwing</a:t>
                </a:r>
                <a:endParaRPr lang="en-US" sz="800" dirty="0" smtClean="0"/>
              </a:p>
              <a:p>
                <a:pPr lvl="0" algn="ctr"/>
                <a:r>
                  <a:rPr lang="en-US" sz="800" dirty="0" smtClean="0"/>
                  <a:t>Communications,</a:t>
                </a:r>
              </a:p>
              <a:p>
                <a:pPr lvl="0" algn="ctr"/>
                <a:r>
                  <a:rPr lang="en-US" sz="800" dirty="0" smtClean="0"/>
                  <a:t>LLC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44" name="_s43053"/>
              <p:cNvSpPr>
                <a:spLocks noChangeArrowheads="1"/>
              </p:cNvSpPr>
              <p:nvPr/>
            </p:nvSpPr>
            <p:spPr bwMode="auto">
              <a:xfrm>
                <a:off x="2438432" y="3505200"/>
                <a:ext cx="990600" cy="457200"/>
              </a:xfrm>
              <a:prstGeom prst="roundRect">
                <a:avLst>
                  <a:gd name="adj" fmla="val 16667"/>
                </a:avLst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r>
                  <a:rPr lang="en-US" sz="800" dirty="0" err="1" smtClean="0"/>
                  <a:t>WilTel</a:t>
                </a:r>
                <a:endParaRPr lang="en-US" sz="800" dirty="0" smtClean="0"/>
              </a:p>
              <a:p>
                <a:pPr lvl="0" algn="ctr"/>
                <a:r>
                  <a:rPr lang="en-US" sz="800" dirty="0" smtClean="0"/>
                  <a:t>Communications, LLC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45" name="_s43053"/>
              <p:cNvSpPr>
                <a:spLocks noChangeArrowheads="1"/>
              </p:cNvSpPr>
              <p:nvPr/>
            </p:nvSpPr>
            <p:spPr bwMode="auto">
              <a:xfrm>
                <a:off x="1447832" y="3505200"/>
                <a:ext cx="838200" cy="533400"/>
              </a:xfrm>
              <a:prstGeom prst="roundRect">
                <a:avLst>
                  <a:gd name="adj" fmla="val 16667"/>
                </a:avLst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r>
                  <a:rPr lang="en-US" sz="800" dirty="0" smtClean="0"/>
                  <a:t>Global Crossing</a:t>
                </a:r>
              </a:p>
              <a:p>
                <a:pPr lvl="0" algn="ctr"/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North</a:t>
                </a:r>
              </a:p>
              <a:p>
                <a:pPr lvl="0" algn="ctr"/>
                <a:r>
                  <a:rPr lang="en-US" sz="800" dirty="0" smtClean="0"/>
                  <a:t>American</a:t>
                </a:r>
              </a:p>
              <a:p>
                <a:pPr lvl="0" algn="ctr"/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Holdings, Inc.</a:t>
                </a:r>
              </a:p>
            </p:txBody>
          </p:sp>
          <p:sp>
            <p:nvSpPr>
              <p:cNvPr id="146" name="_s43053"/>
              <p:cNvSpPr>
                <a:spLocks noChangeArrowheads="1"/>
              </p:cNvSpPr>
              <p:nvPr/>
            </p:nvSpPr>
            <p:spPr bwMode="auto">
              <a:xfrm>
                <a:off x="1447832" y="4267200"/>
                <a:ext cx="838200" cy="457200"/>
              </a:xfrm>
              <a:prstGeom prst="roundRect">
                <a:avLst>
                  <a:gd name="adj" fmla="val 16667"/>
                </a:avLst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r>
                  <a:rPr lang="en-US" sz="800" dirty="0" smtClean="0"/>
                  <a:t>Global Crossing</a:t>
                </a:r>
              </a:p>
              <a:p>
                <a:pPr lvl="0" algn="ctr"/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North America,</a:t>
                </a:r>
              </a:p>
              <a:p>
                <a:pPr lvl="0" algn="ctr"/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Inc.</a:t>
                </a:r>
              </a:p>
            </p:txBody>
          </p:sp>
          <p:sp>
            <p:nvSpPr>
              <p:cNvPr id="147" name="_s43053"/>
              <p:cNvSpPr>
                <a:spLocks noChangeArrowheads="1"/>
              </p:cNvSpPr>
              <p:nvPr/>
            </p:nvSpPr>
            <p:spPr bwMode="auto">
              <a:xfrm>
                <a:off x="1981232" y="4953000"/>
                <a:ext cx="914400" cy="457200"/>
              </a:xfrm>
              <a:prstGeom prst="roundRect">
                <a:avLst>
                  <a:gd name="adj" fmla="val 16667"/>
                </a:avLst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r>
                  <a:rPr lang="en-US" sz="800" dirty="0" smtClean="0"/>
                  <a:t>Global Crossing</a:t>
                </a:r>
              </a:p>
              <a:p>
                <a:pPr lvl="0" algn="ctr"/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Local Services,</a:t>
                </a:r>
              </a:p>
              <a:p>
                <a:pPr lvl="0" algn="ctr"/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Inc.</a:t>
                </a:r>
              </a:p>
            </p:txBody>
          </p:sp>
          <p:sp>
            <p:nvSpPr>
              <p:cNvPr id="148" name="_s43053"/>
              <p:cNvSpPr>
                <a:spLocks noChangeArrowheads="1"/>
              </p:cNvSpPr>
              <p:nvPr/>
            </p:nvSpPr>
            <p:spPr bwMode="auto">
              <a:xfrm>
                <a:off x="838232" y="4953000"/>
                <a:ext cx="990600" cy="457200"/>
              </a:xfrm>
              <a:prstGeom prst="roundRect">
                <a:avLst>
                  <a:gd name="adj" fmla="val 16667"/>
                </a:avLst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r>
                  <a:rPr lang="en-US" sz="800" dirty="0" smtClean="0"/>
                  <a:t>Global Crossing</a:t>
                </a:r>
              </a:p>
              <a:p>
                <a:pPr lvl="0" algn="ctr"/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Telecommunications,</a:t>
                </a:r>
              </a:p>
              <a:p>
                <a:pPr lvl="0" algn="ctr"/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Inc.</a:t>
                </a:r>
              </a:p>
            </p:txBody>
          </p:sp>
          <p:cxnSp>
            <p:nvCxnSpPr>
              <p:cNvPr id="149" name="_s43019"/>
              <p:cNvCxnSpPr>
                <a:cxnSpLocks noChangeShapeType="1"/>
                <a:stCxn id="161" idx="0"/>
                <a:endCxn id="160" idx="2"/>
              </p:cNvCxnSpPr>
              <p:nvPr/>
            </p:nvCxnSpPr>
            <p:spPr bwMode="auto">
              <a:xfrm rot="5400000" flipH="1" flipV="1">
                <a:off x="3238351" y="2209613"/>
                <a:ext cx="305175" cy="914400"/>
              </a:xfrm>
              <a:prstGeom prst="bentConnector3">
                <a:avLst>
                  <a:gd name="adj1" fmla="val 50000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</p:cxnSp>
          <p:cxnSp>
            <p:nvCxnSpPr>
              <p:cNvPr id="150" name="_s43019"/>
              <p:cNvCxnSpPr>
                <a:cxnSpLocks noChangeShapeType="1"/>
                <a:stCxn id="162" idx="0"/>
                <a:endCxn id="160" idx="2"/>
              </p:cNvCxnSpPr>
              <p:nvPr/>
            </p:nvCxnSpPr>
            <p:spPr bwMode="auto">
              <a:xfrm rot="16200000" flipV="1">
                <a:off x="4247990" y="2114374"/>
                <a:ext cx="305175" cy="1104878"/>
              </a:xfrm>
              <a:prstGeom prst="bentConnector3">
                <a:avLst>
                  <a:gd name="adj1" fmla="val 50000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</p:cxnSp>
          <p:cxnSp>
            <p:nvCxnSpPr>
              <p:cNvPr id="151" name="_s43019"/>
              <p:cNvCxnSpPr>
                <a:cxnSpLocks noChangeShapeType="1"/>
                <a:stCxn id="160" idx="0"/>
                <a:endCxn id="159" idx="2"/>
              </p:cNvCxnSpPr>
              <p:nvPr/>
            </p:nvCxnSpPr>
            <p:spPr bwMode="auto">
              <a:xfrm flipH="1" flipV="1">
                <a:off x="3848101" y="2057266"/>
                <a:ext cx="37" cy="152534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</p:cxnSp>
          <p:cxnSp>
            <p:nvCxnSpPr>
              <p:cNvPr id="152" name="_s43019"/>
              <p:cNvCxnSpPr>
                <a:cxnSpLocks noChangeShapeType="1"/>
                <a:stCxn id="142" idx="0"/>
                <a:endCxn id="161" idx="2"/>
              </p:cNvCxnSpPr>
              <p:nvPr/>
            </p:nvCxnSpPr>
            <p:spPr bwMode="auto">
              <a:xfrm rot="16200000" flipV="1">
                <a:off x="3310766" y="2891634"/>
                <a:ext cx="236539" cy="990594"/>
              </a:xfrm>
              <a:prstGeom prst="bentConnector3">
                <a:avLst>
                  <a:gd name="adj1" fmla="val 50000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</p:cxnSp>
          <p:cxnSp>
            <p:nvCxnSpPr>
              <p:cNvPr id="153" name="_s43019"/>
              <p:cNvCxnSpPr>
                <a:cxnSpLocks noChangeShapeType="1"/>
                <a:stCxn id="145" idx="0"/>
                <a:endCxn id="161" idx="2"/>
              </p:cNvCxnSpPr>
              <p:nvPr/>
            </p:nvCxnSpPr>
            <p:spPr bwMode="auto">
              <a:xfrm rot="5400000" flipH="1" flipV="1">
                <a:off x="2282066" y="2853528"/>
                <a:ext cx="236539" cy="1066806"/>
              </a:xfrm>
              <a:prstGeom prst="bentConnector3">
                <a:avLst>
                  <a:gd name="adj1" fmla="val 50000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</p:cxnSp>
          <p:cxnSp>
            <p:nvCxnSpPr>
              <p:cNvPr id="154" name="_s43019"/>
              <p:cNvCxnSpPr>
                <a:cxnSpLocks noChangeShapeType="1"/>
                <a:stCxn id="147" idx="0"/>
                <a:endCxn id="146" idx="2"/>
              </p:cNvCxnSpPr>
              <p:nvPr/>
            </p:nvCxnSpPr>
            <p:spPr bwMode="auto">
              <a:xfrm rot="16200000" flipV="1">
                <a:off x="2038382" y="4552950"/>
                <a:ext cx="228600" cy="571500"/>
              </a:xfrm>
              <a:prstGeom prst="bentConnector3">
                <a:avLst>
                  <a:gd name="adj1" fmla="val 50000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</p:cxnSp>
          <p:cxnSp>
            <p:nvCxnSpPr>
              <p:cNvPr id="155" name="_s43019"/>
              <p:cNvCxnSpPr>
                <a:cxnSpLocks noChangeShapeType="1"/>
                <a:stCxn id="148" idx="0"/>
                <a:endCxn id="146" idx="2"/>
              </p:cNvCxnSpPr>
              <p:nvPr/>
            </p:nvCxnSpPr>
            <p:spPr bwMode="auto">
              <a:xfrm rot="5400000" flipH="1" flipV="1">
                <a:off x="1485932" y="4572000"/>
                <a:ext cx="228600" cy="533400"/>
              </a:xfrm>
              <a:prstGeom prst="bentConnector3">
                <a:avLst>
                  <a:gd name="adj1" fmla="val 50000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</p:cxnSp>
          <p:cxnSp>
            <p:nvCxnSpPr>
              <p:cNvPr id="156" name="_s43019"/>
              <p:cNvCxnSpPr>
                <a:cxnSpLocks noChangeShapeType="1"/>
                <a:stCxn id="141" idx="0"/>
                <a:endCxn id="162" idx="2"/>
              </p:cNvCxnSpPr>
              <p:nvPr/>
            </p:nvCxnSpPr>
            <p:spPr bwMode="auto">
              <a:xfrm flipV="1">
                <a:off x="4953000" y="3276707"/>
                <a:ext cx="16" cy="152293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</p:cxnSp>
          <p:cxnSp>
            <p:nvCxnSpPr>
              <p:cNvPr id="157" name="_s43019"/>
              <p:cNvCxnSpPr>
                <a:cxnSpLocks noChangeShapeType="1"/>
                <a:stCxn id="143" idx="0"/>
                <a:endCxn id="142" idx="2"/>
              </p:cNvCxnSpPr>
              <p:nvPr/>
            </p:nvCxnSpPr>
            <p:spPr bwMode="auto">
              <a:xfrm flipV="1">
                <a:off x="3924332" y="3962400"/>
                <a:ext cx="0" cy="15240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</p:cxnSp>
          <p:cxnSp>
            <p:nvCxnSpPr>
              <p:cNvPr id="158" name="_s43019"/>
              <p:cNvCxnSpPr>
                <a:cxnSpLocks noChangeShapeType="1"/>
                <a:stCxn id="146" idx="0"/>
                <a:endCxn id="145" idx="2"/>
              </p:cNvCxnSpPr>
              <p:nvPr/>
            </p:nvCxnSpPr>
            <p:spPr bwMode="auto">
              <a:xfrm flipV="1">
                <a:off x="1866932" y="4038600"/>
                <a:ext cx="0" cy="22860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</p:cxnSp>
        </p:grpSp>
        <p:sp>
          <p:nvSpPr>
            <p:cNvPr id="139" name="_s43053"/>
            <p:cNvSpPr>
              <a:spLocks noChangeArrowheads="1"/>
            </p:cNvSpPr>
            <p:nvPr/>
          </p:nvSpPr>
          <p:spPr bwMode="auto">
            <a:xfrm>
              <a:off x="5943600" y="3200400"/>
              <a:ext cx="914400" cy="533400"/>
            </a:xfrm>
            <a:prstGeom prst="roundRect">
              <a:avLst>
                <a:gd name="adj" fmla="val 16667"/>
              </a:avLst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en-US" sz="800" dirty="0" smtClean="0"/>
                <a:t>Level 3</a:t>
              </a:r>
            </a:p>
            <a:p>
              <a:pPr lvl="0" algn="ctr"/>
              <a:r>
                <a:rPr lang="en-US" sz="800" dirty="0" smtClean="0"/>
                <a:t>Telecom of</a:t>
              </a:r>
            </a:p>
            <a:p>
              <a:pPr lvl="0" algn="ctr"/>
              <a:r>
                <a:rPr lang="en-US" sz="800" dirty="0" smtClean="0"/>
                <a:t>Washington,</a:t>
              </a:r>
            </a:p>
            <a:p>
              <a:pPr lvl="0" algn="ctr"/>
              <a:r>
                <a:rPr lang="en-US" sz="800" dirty="0" smtClean="0"/>
                <a:t>LLC</a:t>
              </a:r>
            </a:p>
          </p:txBody>
        </p:sp>
      </p:grpSp>
      <p:cxnSp>
        <p:nvCxnSpPr>
          <p:cNvPr id="181" name="_s43019"/>
          <p:cNvCxnSpPr>
            <a:cxnSpLocks noChangeShapeType="1"/>
            <a:stCxn id="144" idx="0"/>
            <a:endCxn id="161" idx="2"/>
          </p:cNvCxnSpPr>
          <p:nvPr/>
        </p:nvCxnSpPr>
        <p:spPr bwMode="auto">
          <a:xfrm flipV="1">
            <a:off x="6591300" y="3192461"/>
            <a:ext cx="6" cy="236539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82" name="_s43019"/>
          <p:cNvCxnSpPr>
            <a:cxnSpLocks noChangeShapeType="1"/>
            <a:stCxn id="139" idx="0"/>
            <a:endCxn id="141" idx="2"/>
          </p:cNvCxnSpPr>
          <p:nvPr/>
        </p:nvCxnSpPr>
        <p:spPr bwMode="auto">
          <a:xfrm flipV="1">
            <a:off x="8610568" y="3810000"/>
            <a:ext cx="0" cy="152400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63" name="Footer Placeholder 6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267200" cy="365125"/>
          </a:xfrm>
        </p:spPr>
        <p:txBody>
          <a:bodyPr/>
          <a:lstStyle/>
          <a:p>
            <a:r>
              <a:rPr lang="en-US" b="1" dirty="0" smtClean="0"/>
              <a:t>UT-17______________ Exhibit </a:t>
            </a:r>
            <a:r>
              <a:rPr lang="en-US" b="1" dirty="0" smtClean="0"/>
              <a:t>A – Page </a:t>
            </a:r>
            <a:fld id="{71B2EFAF-ACBD-4AD3-993D-588E76E48CF5}" type="slidenum">
              <a:rPr lang="en-US" b="1" smtClean="0"/>
              <a:t>1</a:t>
            </a:fld>
            <a:r>
              <a:rPr lang="en-US" b="1" dirty="0" smtClean="0"/>
              <a:t> of 2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_s1035"/>
          <p:cNvCxnSpPr>
            <a:cxnSpLocks noChangeShapeType="1"/>
            <a:stCxn id="16" idx="0"/>
            <a:endCxn id="17" idx="2"/>
          </p:cNvCxnSpPr>
          <p:nvPr/>
        </p:nvCxnSpPr>
        <p:spPr bwMode="auto">
          <a:xfrm rot="5400000" flipH="1" flipV="1">
            <a:off x="2637440" y="2485027"/>
            <a:ext cx="304572" cy="973774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0" name="_s1035"/>
          <p:cNvCxnSpPr>
            <a:cxnSpLocks noChangeShapeType="1"/>
            <a:stCxn id="15" idx="0"/>
            <a:endCxn id="17" idx="2"/>
          </p:cNvCxnSpPr>
          <p:nvPr/>
        </p:nvCxnSpPr>
        <p:spPr bwMode="auto">
          <a:xfrm rot="5400000" flipH="1" flipV="1">
            <a:off x="3010019" y="2857606"/>
            <a:ext cx="304572" cy="228616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63" name="_s1034"/>
          <p:cNvCxnSpPr>
            <a:cxnSpLocks noChangeShapeType="1"/>
            <a:stCxn id="23" idx="0"/>
            <a:endCxn id="22" idx="2"/>
          </p:cNvCxnSpPr>
          <p:nvPr/>
        </p:nvCxnSpPr>
        <p:spPr bwMode="auto">
          <a:xfrm flipH="1" flipV="1">
            <a:off x="4533906" y="2508573"/>
            <a:ext cx="2" cy="15842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70" name="_s1053"/>
          <p:cNvSpPr>
            <a:spLocks noChangeArrowheads="1"/>
          </p:cNvSpPr>
          <p:nvPr/>
        </p:nvSpPr>
        <p:spPr bwMode="auto">
          <a:xfrm>
            <a:off x="5334000" y="1752600"/>
            <a:ext cx="815101" cy="5334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CenturyLink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Communications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/>
              <a:t>LLC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(IXC / CLEC)</a:t>
            </a:r>
          </a:p>
        </p:txBody>
      </p:sp>
      <p:cxnSp>
        <p:nvCxnSpPr>
          <p:cNvPr id="71" name="_s1043"/>
          <p:cNvCxnSpPr>
            <a:cxnSpLocks noChangeShapeType="1"/>
            <a:stCxn id="70" idx="0"/>
            <a:endCxn id="12" idx="2"/>
          </p:cNvCxnSpPr>
          <p:nvPr/>
        </p:nvCxnSpPr>
        <p:spPr bwMode="auto">
          <a:xfrm rot="16200000" flipV="1">
            <a:off x="4907553" y="918602"/>
            <a:ext cx="460344" cy="1207652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3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4111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WASHINGTON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5" name="Rectangle 35"/>
          <p:cNvSpPr>
            <a:spLocks noChangeArrowheads="1"/>
          </p:cNvSpPr>
          <p:nvPr/>
        </p:nvSpPr>
        <p:spPr bwMode="auto">
          <a:xfrm>
            <a:off x="3276600" y="609600"/>
            <a:ext cx="26249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 b="1" dirty="0" smtClean="0"/>
              <a:t>Post-Merger Corporate Structure</a:t>
            </a:r>
            <a:endParaRPr lang="en-US" sz="1400" b="1" dirty="0"/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228600" y="609600"/>
            <a:ext cx="8534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800"/>
          </a:p>
        </p:txBody>
      </p:sp>
      <p:sp>
        <p:nvSpPr>
          <p:cNvPr id="53" name="TextBox 52"/>
          <p:cNvSpPr txBox="1"/>
          <p:nvPr/>
        </p:nvSpPr>
        <p:spPr>
          <a:xfrm>
            <a:off x="2438400" y="6096000"/>
            <a:ext cx="42707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*Surviving entity after merging with Level 3 Communications, Inc.</a:t>
            </a:r>
            <a:endParaRPr lang="en-US" sz="1200" dirty="0"/>
          </a:p>
        </p:txBody>
      </p:sp>
      <p:grpSp>
        <p:nvGrpSpPr>
          <p:cNvPr id="79" name="Group 78"/>
          <p:cNvGrpSpPr/>
          <p:nvPr/>
        </p:nvGrpSpPr>
        <p:grpSpPr>
          <a:xfrm>
            <a:off x="304800" y="990600"/>
            <a:ext cx="4876797" cy="3276828"/>
            <a:chOff x="304800" y="1524000"/>
            <a:chExt cx="4876797" cy="3276828"/>
          </a:xfrm>
        </p:grpSpPr>
        <p:cxnSp>
          <p:nvCxnSpPr>
            <p:cNvPr id="3" name="_s1034"/>
            <p:cNvCxnSpPr>
              <a:cxnSpLocks noChangeShapeType="1"/>
              <a:stCxn id="22" idx="0"/>
              <a:endCxn id="20" idx="2"/>
            </p:cNvCxnSpPr>
            <p:nvPr/>
          </p:nvCxnSpPr>
          <p:spPr bwMode="auto">
            <a:xfrm flipH="1" flipV="1">
              <a:off x="4533900" y="2632125"/>
              <a:ext cx="6" cy="15220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" name="_s1041"/>
            <p:cNvCxnSpPr>
              <a:cxnSpLocks noChangeShapeType="1"/>
              <a:stCxn id="17" idx="0"/>
              <a:endCxn id="14" idx="2"/>
            </p:cNvCxnSpPr>
            <p:nvPr/>
          </p:nvCxnSpPr>
          <p:spPr bwMode="auto">
            <a:xfrm flipH="1" flipV="1">
              <a:off x="3265055" y="2667000"/>
              <a:ext cx="11558" cy="15240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5" name="_s1030"/>
            <p:cNvCxnSpPr>
              <a:cxnSpLocks noChangeShapeType="1"/>
              <a:stCxn id="24" idx="0"/>
              <a:endCxn id="21" idx="2"/>
            </p:cNvCxnSpPr>
            <p:nvPr/>
          </p:nvCxnSpPr>
          <p:spPr bwMode="auto">
            <a:xfrm flipH="1" flipV="1">
              <a:off x="3731225" y="4114668"/>
              <a:ext cx="2588" cy="15253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" name="_s1035"/>
            <p:cNvCxnSpPr>
              <a:cxnSpLocks noChangeShapeType="1"/>
              <a:stCxn id="21" idx="0"/>
              <a:endCxn id="17" idx="2"/>
            </p:cNvCxnSpPr>
            <p:nvPr/>
          </p:nvCxnSpPr>
          <p:spPr bwMode="auto">
            <a:xfrm rot="16200000" flipV="1">
              <a:off x="3351633" y="3278008"/>
              <a:ext cx="304572" cy="45461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7" name="_s1036"/>
            <p:cNvCxnSpPr>
              <a:cxnSpLocks noChangeShapeType="1"/>
              <a:stCxn id="20" idx="0"/>
              <a:endCxn id="12" idx="2"/>
            </p:cNvCxnSpPr>
            <p:nvPr/>
          </p:nvCxnSpPr>
          <p:spPr bwMode="auto">
            <a:xfrm flipH="1" flipV="1">
              <a:off x="4533899" y="1825656"/>
              <a:ext cx="1" cy="4603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8" name="_s1037"/>
            <p:cNvCxnSpPr>
              <a:cxnSpLocks noChangeShapeType="1"/>
              <a:stCxn id="19" idx="0"/>
              <a:endCxn id="13" idx="2"/>
            </p:cNvCxnSpPr>
            <p:nvPr/>
          </p:nvCxnSpPr>
          <p:spPr bwMode="auto">
            <a:xfrm rot="5400000" flipH="1" flipV="1">
              <a:off x="1552940" y="2505578"/>
              <a:ext cx="343834" cy="43647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9" name="_s1038"/>
            <p:cNvCxnSpPr>
              <a:cxnSpLocks noChangeShapeType="1"/>
              <a:stCxn id="18" idx="0"/>
              <a:endCxn id="13" idx="2"/>
            </p:cNvCxnSpPr>
            <p:nvPr/>
          </p:nvCxnSpPr>
          <p:spPr bwMode="auto">
            <a:xfrm rot="16200000" flipV="1">
              <a:off x="1999770" y="2495220"/>
              <a:ext cx="343834" cy="457187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0" name="_s1043"/>
            <p:cNvCxnSpPr>
              <a:cxnSpLocks noChangeShapeType="1"/>
              <a:stCxn id="14" idx="0"/>
              <a:endCxn id="12" idx="2"/>
            </p:cNvCxnSpPr>
            <p:nvPr/>
          </p:nvCxnSpPr>
          <p:spPr bwMode="auto">
            <a:xfrm rot="5400000" flipH="1" flipV="1">
              <a:off x="3669339" y="1421373"/>
              <a:ext cx="460277" cy="126884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1" name="_s1046"/>
            <p:cNvCxnSpPr>
              <a:cxnSpLocks noChangeShapeType="1"/>
              <a:stCxn id="13" idx="0"/>
              <a:endCxn id="12" idx="2"/>
            </p:cNvCxnSpPr>
            <p:nvPr/>
          </p:nvCxnSpPr>
          <p:spPr bwMode="auto">
            <a:xfrm rot="5400000" flipH="1" flipV="1">
              <a:off x="3008324" y="760425"/>
              <a:ext cx="460344" cy="2590806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12" name="_s1048"/>
            <p:cNvSpPr>
              <a:spLocks noChangeArrowheads="1"/>
            </p:cNvSpPr>
            <p:nvPr/>
          </p:nvSpPr>
          <p:spPr bwMode="auto">
            <a:xfrm>
              <a:off x="3886200" y="1524000"/>
              <a:ext cx="1295397" cy="301656"/>
            </a:xfrm>
            <a:prstGeom prst="roundRect">
              <a:avLst>
                <a:gd name="adj" fmla="val 16667"/>
              </a:avLst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2274" tIns="1137" rIns="2274" bIns="113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CenturyLink, Inc.</a:t>
              </a:r>
            </a:p>
          </p:txBody>
        </p:sp>
        <p:sp>
          <p:nvSpPr>
            <p:cNvPr id="13" name="_s1050"/>
            <p:cNvSpPr>
              <a:spLocks noChangeArrowheads="1"/>
            </p:cNvSpPr>
            <p:nvPr/>
          </p:nvSpPr>
          <p:spPr bwMode="auto">
            <a:xfrm>
              <a:off x="1447800" y="2286000"/>
              <a:ext cx="990585" cy="265897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Embarq</a:t>
              </a: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Corporation</a:t>
              </a:r>
            </a:p>
          </p:txBody>
        </p:sp>
        <p:sp>
          <p:nvSpPr>
            <p:cNvPr id="14" name="_s1053"/>
            <p:cNvSpPr>
              <a:spLocks noChangeArrowheads="1"/>
            </p:cNvSpPr>
            <p:nvPr/>
          </p:nvSpPr>
          <p:spPr bwMode="auto">
            <a:xfrm>
              <a:off x="2895604" y="2285933"/>
              <a:ext cx="738901" cy="381067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CenturyTel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Holdings, Inc.</a:t>
              </a:r>
            </a:p>
          </p:txBody>
        </p:sp>
        <p:sp>
          <p:nvSpPr>
            <p:cNvPr id="15" name="_s1055"/>
            <p:cNvSpPr>
              <a:spLocks noChangeArrowheads="1"/>
            </p:cNvSpPr>
            <p:nvPr/>
          </p:nvSpPr>
          <p:spPr bwMode="auto">
            <a:xfrm>
              <a:off x="2743200" y="3657600"/>
              <a:ext cx="609593" cy="533628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CenturyTel of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Inter Island,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Inc.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(ILEC)</a:t>
              </a:r>
            </a:p>
          </p:txBody>
        </p:sp>
        <p:sp>
          <p:nvSpPr>
            <p:cNvPr id="16" name="_s1056"/>
            <p:cNvSpPr>
              <a:spLocks noChangeArrowheads="1"/>
            </p:cNvSpPr>
            <p:nvPr/>
          </p:nvSpPr>
          <p:spPr bwMode="auto">
            <a:xfrm>
              <a:off x="1981200" y="3657600"/>
              <a:ext cx="643277" cy="533628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CenturyTel of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Washington,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Inc.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(ILEC)</a:t>
              </a:r>
            </a:p>
          </p:txBody>
        </p:sp>
        <p:sp>
          <p:nvSpPr>
            <p:cNvPr id="17" name="_s1057"/>
            <p:cNvSpPr>
              <a:spLocks noChangeArrowheads="1"/>
            </p:cNvSpPr>
            <p:nvPr/>
          </p:nvSpPr>
          <p:spPr bwMode="auto">
            <a:xfrm>
              <a:off x="2971800" y="2819400"/>
              <a:ext cx="609625" cy="533628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CenturyTel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of the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Northwest,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Inc.</a:t>
              </a:r>
            </a:p>
          </p:txBody>
        </p:sp>
        <p:sp>
          <p:nvSpPr>
            <p:cNvPr id="18" name="_s1058"/>
            <p:cNvSpPr>
              <a:spLocks noChangeArrowheads="1"/>
            </p:cNvSpPr>
            <p:nvPr/>
          </p:nvSpPr>
          <p:spPr bwMode="auto">
            <a:xfrm>
              <a:off x="1981182" y="2895731"/>
              <a:ext cx="838195" cy="457068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CenturyLink Public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Communications,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Inc.</a:t>
              </a:r>
            </a:p>
          </p:txBody>
        </p:sp>
        <p:sp>
          <p:nvSpPr>
            <p:cNvPr id="19" name="_s1059"/>
            <p:cNvSpPr>
              <a:spLocks noChangeArrowheads="1"/>
            </p:cNvSpPr>
            <p:nvPr/>
          </p:nvSpPr>
          <p:spPr bwMode="auto">
            <a:xfrm>
              <a:off x="1066777" y="2895731"/>
              <a:ext cx="879687" cy="517125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United Telephone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Company of the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Northwest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(ILEC)</a:t>
              </a:r>
            </a:p>
          </p:txBody>
        </p:sp>
        <p:sp>
          <p:nvSpPr>
            <p:cNvPr id="20" name="_s1060"/>
            <p:cNvSpPr>
              <a:spLocks noChangeArrowheads="1"/>
            </p:cNvSpPr>
            <p:nvPr/>
          </p:nvSpPr>
          <p:spPr bwMode="auto">
            <a:xfrm>
              <a:off x="3962400" y="2286000"/>
              <a:ext cx="1143000" cy="346125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Qwest Communications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International Inc.</a:t>
              </a:r>
            </a:p>
          </p:txBody>
        </p:sp>
        <p:sp>
          <p:nvSpPr>
            <p:cNvPr id="21" name="_s1061"/>
            <p:cNvSpPr>
              <a:spLocks noChangeArrowheads="1"/>
            </p:cNvSpPr>
            <p:nvPr/>
          </p:nvSpPr>
          <p:spPr bwMode="auto">
            <a:xfrm>
              <a:off x="3429000" y="3657600"/>
              <a:ext cx="604450" cy="457068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CenturyTel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 smtClean="0"/>
                <a:t>o</a:t>
              </a: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f Paradise,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Inc.</a:t>
              </a:r>
            </a:p>
          </p:txBody>
        </p:sp>
        <p:sp>
          <p:nvSpPr>
            <p:cNvPr id="22" name="_s1062"/>
            <p:cNvSpPr>
              <a:spLocks noChangeArrowheads="1"/>
            </p:cNvSpPr>
            <p:nvPr/>
          </p:nvSpPr>
          <p:spPr bwMode="auto">
            <a:xfrm>
              <a:off x="4038611" y="2784328"/>
              <a:ext cx="990589" cy="257645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Qwest Services Corp.</a:t>
              </a:r>
            </a:p>
          </p:txBody>
        </p:sp>
        <p:sp>
          <p:nvSpPr>
            <p:cNvPr id="23" name="_s1064"/>
            <p:cNvSpPr>
              <a:spLocks noChangeArrowheads="1"/>
            </p:cNvSpPr>
            <p:nvPr/>
          </p:nvSpPr>
          <p:spPr bwMode="auto">
            <a:xfrm>
              <a:off x="4114800" y="3200400"/>
              <a:ext cx="838215" cy="360795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Qwest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Corporation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(ILEC)</a:t>
              </a:r>
            </a:p>
          </p:txBody>
        </p:sp>
        <p:sp>
          <p:nvSpPr>
            <p:cNvPr id="24" name="_s1066"/>
            <p:cNvSpPr>
              <a:spLocks noChangeArrowheads="1"/>
            </p:cNvSpPr>
            <p:nvPr/>
          </p:nvSpPr>
          <p:spPr bwMode="auto">
            <a:xfrm>
              <a:off x="3429000" y="4267200"/>
              <a:ext cx="609625" cy="533628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CenturyTel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 smtClean="0"/>
                <a:t>o</a:t>
              </a: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f </a:t>
              </a:r>
              <a:r>
                <a:rPr kumimoji="0" lang="en-US" sz="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Cowiche</a:t>
              </a: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,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Inc.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(ILEC)</a:t>
              </a:r>
            </a:p>
          </p:txBody>
        </p:sp>
        <p:sp>
          <p:nvSpPr>
            <p:cNvPr id="85" name="_s1050"/>
            <p:cNvSpPr>
              <a:spLocks noChangeArrowheads="1"/>
            </p:cNvSpPr>
            <p:nvPr/>
          </p:nvSpPr>
          <p:spPr bwMode="auto">
            <a:xfrm>
              <a:off x="304800" y="2286000"/>
              <a:ext cx="838200" cy="457200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CenturyTel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Broadband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800" dirty="0" smtClean="0"/>
                <a:t>Services, LLC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(ISP)</a:t>
              </a:r>
            </a:p>
          </p:txBody>
        </p:sp>
      </p:grpSp>
      <p:cxnSp>
        <p:nvCxnSpPr>
          <p:cNvPr id="91" name="_s1046"/>
          <p:cNvCxnSpPr>
            <a:cxnSpLocks noChangeShapeType="1"/>
            <a:stCxn id="85" idx="0"/>
            <a:endCxn id="12" idx="2"/>
          </p:cNvCxnSpPr>
          <p:nvPr/>
        </p:nvCxnSpPr>
        <p:spPr bwMode="auto">
          <a:xfrm rot="5400000" flipH="1" flipV="1">
            <a:off x="2398727" y="-382571"/>
            <a:ext cx="460344" cy="3809999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cxnSp>
      <p:grpSp>
        <p:nvGrpSpPr>
          <p:cNvPr id="45" name="Group 44"/>
          <p:cNvGrpSpPr/>
          <p:nvPr/>
        </p:nvGrpSpPr>
        <p:grpSpPr>
          <a:xfrm>
            <a:off x="3886200" y="1752600"/>
            <a:ext cx="4800632" cy="4191000"/>
            <a:chOff x="1981200" y="990600"/>
            <a:chExt cx="4800632" cy="4191000"/>
          </a:xfrm>
        </p:grpSpPr>
        <p:grpSp>
          <p:nvGrpSpPr>
            <p:cNvPr id="46" name="Group 39"/>
            <p:cNvGrpSpPr/>
            <p:nvPr/>
          </p:nvGrpSpPr>
          <p:grpSpPr>
            <a:xfrm>
              <a:off x="1981200" y="990600"/>
              <a:ext cx="4800632" cy="4191000"/>
              <a:chOff x="1524000" y="1676400"/>
              <a:chExt cx="4800632" cy="4191000"/>
            </a:xfrm>
          </p:grpSpPr>
          <p:grpSp>
            <p:nvGrpSpPr>
              <p:cNvPr id="48" name="Group 5"/>
              <p:cNvGrpSpPr/>
              <p:nvPr/>
            </p:nvGrpSpPr>
            <p:grpSpPr>
              <a:xfrm>
                <a:off x="1524000" y="1676400"/>
                <a:ext cx="4800632" cy="4191000"/>
                <a:chOff x="3581400" y="1828800"/>
                <a:chExt cx="4800632" cy="4191000"/>
              </a:xfrm>
            </p:grpSpPr>
            <p:grpSp>
              <p:nvGrpSpPr>
                <p:cNvPr id="52" name="Group 86"/>
                <p:cNvGrpSpPr/>
                <p:nvPr/>
              </p:nvGrpSpPr>
              <p:grpSpPr>
                <a:xfrm>
                  <a:off x="3581400" y="2362200"/>
                  <a:ext cx="4800632" cy="3657600"/>
                  <a:chOff x="609600" y="1676400"/>
                  <a:chExt cx="4800632" cy="3657600"/>
                </a:xfrm>
              </p:grpSpPr>
              <p:grpSp>
                <p:nvGrpSpPr>
                  <p:cNvPr id="55" name="Group 85"/>
                  <p:cNvGrpSpPr/>
                  <p:nvPr/>
                </p:nvGrpSpPr>
                <p:grpSpPr>
                  <a:xfrm>
                    <a:off x="2209800" y="1676400"/>
                    <a:ext cx="3200432" cy="1600307"/>
                    <a:chOff x="2209800" y="1676400"/>
                    <a:chExt cx="3200432" cy="1600307"/>
                  </a:xfrm>
                </p:grpSpPr>
                <p:sp>
                  <p:nvSpPr>
                    <p:cNvPr id="75" name="_s430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52801" y="1676400"/>
                      <a:ext cx="990600" cy="380866"/>
                    </a:xfrm>
                    <a:prstGeom prst="roundRect">
                      <a:avLst>
                        <a:gd name="adj" fmla="val 16667"/>
                      </a:avLst>
                    </a:prstGeom>
                    <a:noFill/>
                    <a:ln w="127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horz" wrap="none" lIns="2274" tIns="1137" rIns="2274" bIns="1137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WWG Merger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Sub LLC*</a:t>
                      </a:r>
                    </a:p>
                  </p:txBody>
                </p:sp>
                <p:sp>
                  <p:nvSpPr>
                    <p:cNvPr id="76" name="_s430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76600" y="2209800"/>
                      <a:ext cx="1143011" cy="304425"/>
                    </a:xfrm>
                    <a:prstGeom prst="roundRect">
                      <a:avLst>
                        <a:gd name="adj" fmla="val 16667"/>
                      </a:avLst>
                    </a:prstGeom>
                    <a:noFill/>
                    <a:ln w="127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horz" wrap="non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Level 3 Financing, Inc.</a:t>
                      </a:r>
                    </a:p>
                  </p:txBody>
                </p:sp>
                <p:sp>
                  <p:nvSpPr>
                    <p:cNvPr id="77" name="_s430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9800" y="2819400"/>
                      <a:ext cx="1143011" cy="449261"/>
                    </a:xfrm>
                    <a:prstGeom prst="roundRect">
                      <a:avLst>
                        <a:gd name="adj" fmla="val 16667"/>
                      </a:avLst>
                    </a:prstGeom>
                    <a:noFill/>
                    <a:ln w="127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horz" wrap="non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Level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Communications,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LLC</a:t>
                      </a:r>
                    </a:p>
                  </p:txBody>
                </p:sp>
                <p:sp>
                  <p:nvSpPr>
                    <p:cNvPr id="78" name="_s430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95800" y="2819400"/>
                      <a:ext cx="914432" cy="457307"/>
                    </a:xfrm>
                    <a:prstGeom prst="roundRect">
                      <a:avLst>
                        <a:gd name="adj" fmla="val 16667"/>
                      </a:avLst>
                    </a:prstGeom>
                    <a:noFill/>
                    <a:ln w="12700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horz" wrap="non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lvl="0" algn="ctr"/>
                      <a:r>
                        <a:rPr lang="en-US" sz="800" dirty="0" smtClean="0"/>
                        <a:t>Level 3</a:t>
                      </a:r>
                    </a:p>
                    <a:p>
                      <a:pPr lvl="0" algn="ctr"/>
                      <a:r>
                        <a:rPr lang="en-US" sz="800" dirty="0" smtClean="0"/>
                        <a:t>Telecom, LLC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p:txBody>
                </p:sp>
              </p:grpSp>
              <p:sp>
                <p:nvSpPr>
                  <p:cNvPr id="56" name="_s43053"/>
                  <p:cNvSpPr>
                    <a:spLocks noChangeArrowheads="1"/>
                  </p:cNvSpPr>
                  <p:nvPr/>
                </p:nvSpPr>
                <p:spPr bwMode="auto">
                  <a:xfrm>
                    <a:off x="4495800" y="3429000"/>
                    <a:ext cx="914400" cy="457200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lvl="0" algn="ctr"/>
                    <a:r>
                      <a:rPr lang="en-US" sz="800" dirty="0" smtClean="0"/>
                      <a:t>Level 3</a:t>
                    </a:r>
                  </a:p>
                  <a:p>
                    <a:pPr lvl="0" algn="ctr"/>
                    <a:r>
                      <a:rPr lang="en-US" sz="800" dirty="0" smtClean="0"/>
                      <a:t>Telecom</a:t>
                    </a:r>
                  </a:p>
                  <a:p>
                    <a:pPr lvl="0" algn="ctr"/>
                    <a:r>
                      <a:rPr lang="en-US" sz="800" dirty="0" smtClean="0"/>
                      <a:t>Holdings, LLC</a:t>
                    </a:r>
                    <a:endParaRPr kumimoji="0" 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endParaRPr>
                  </a:p>
                </p:txBody>
              </p:sp>
              <p:sp>
                <p:nvSpPr>
                  <p:cNvPr id="57" name="_s43053"/>
                  <p:cNvSpPr>
                    <a:spLocks noChangeArrowheads="1"/>
                  </p:cNvSpPr>
                  <p:nvPr/>
                </p:nvSpPr>
                <p:spPr bwMode="auto">
                  <a:xfrm>
                    <a:off x="3352800" y="3505200"/>
                    <a:ext cx="914400" cy="457200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lvl="0" algn="ctr"/>
                    <a:r>
                      <a:rPr lang="en-US" sz="800" dirty="0" err="1" smtClean="0"/>
                      <a:t>Broadwing</a:t>
                    </a:r>
                    <a:r>
                      <a:rPr lang="en-US" sz="800" dirty="0" smtClean="0"/>
                      <a:t>, LLC</a:t>
                    </a:r>
                    <a:endParaRPr kumimoji="0" 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endParaRPr>
                  </a:p>
                </p:txBody>
              </p:sp>
              <p:sp>
                <p:nvSpPr>
                  <p:cNvPr id="58" name="_s43053"/>
                  <p:cNvSpPr>
                    <a:spLocks noChangeArrowheads="1"/>
                  </p:cNvSpPr>
                  <p:nvPr/>
                </p:nvSpPr>
                <p:spPr bwMode="auto">
                  <a:xfrm>
                    <a:off x="3352800" y="4114800"/>
                    <a:ext cx="914400" cy="457200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lvl="0" algn="ctr"/>
                    <a:r>
                      <a:rPr lang="en-US" sz="800" dirty="0" err="1" smtClean="0"/>
                      <a:t>Broadwing</a:t>
                    </a:r>
                    <a:endParaRPr lang="en-US" sz="800" dirty="0" smtClean="0"/>
                  </a:p>
                  <a:p>
                    <a:pPr lvl="0" algn="ctr"/>
                    <a:r>
                      <a:rPr lang="en-US" sz="800" dirty="0" smtClean="0"/>
                      <a:t>Communications,</a:t>
                    </a:r>
                  </a:p>
                  <a:p>
                    <a:pPr lvl="0" algn="ctr"/>
                    <a:r>
                      <a:rPr lang="en-US" sz="800" dirty="0" smtClean="0"/>
                      <a:t>LLC</a:t>
                    </a:r>
                    <a:endParaRPr kumimoji="0" 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endParaRPr>
                  </a:p>
                </p:txBody>
              </p:sp>
              <p:sp>
                <p:nvSpPr>
                  <p:cNvPr id="59" name="_s43053"/>
                  <p:cNvSpPr>
                    <a:spLocks noChangeArrowheads="1"/>
                  </p:cNvSpPr>
                  <p:nvPr/>
                </p:nvSpPr>
                <p:spPr bwMode="auto">
                  <a:xfrm>
                    <a:off x="2286000" y="3505200"/>
                    <a:ext cx="990600" cy="457200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lvl="0" algn="ctr"/>
                    <a:r>
                      <a:rPr lang="en-US" sz="800" dirty="0" err="1" smtClean="0"/>
                      <a:t>WilTel</a:t>
                    </a:r>
                    <a:endParaRPr lang="en-US" sz="800" dirty="0" smtClean="0"/>
                  </a:p>
                  <a:p>
                    <a:pPr lvl="0" algn="ctr"/>
                    <a:r>
                      <a:rPr lang="en-US" sz="800" dirty="0" smtClean="0"/>
                      <a:t>Communications, LLC</a:t>
                    </a:r>
                    <a:endParaRPr kumimoji="0" 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endParaRPr>
                  </a:p>
                </p:txBody>
              </p:sp>
              <p:sp>
                <p:nvSpPr>
                  <p:cNvPr id="60" name="_s43053"/>
                  <p:cNvSpPr>
                    <a:spLocks noChangeArrowheads="1"/>
                  </p:cNvSpPr>
                  <p:nvPr/>
                </p:nvSpPr>
                <p:spPr bwMode="auto">
                  <a:xfrm>
                    <a:off x="1143000" y="3505200"/>
                    <a:ext cx="1066800" cy="533400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lvl="0" algn="ctr"/>
                    <a:r>
                      <a:rPr lang="en-US" sz="800" dirty="0" smtClean="0"/>
                      <a:t>Global Crossing</a:t>
                    </a:r>
                  </a:p>
                  <a:p>
                    <a:pPr lvl="0" algn="ctr"/>
                    <a:r>
                      <a: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rPr>
                      <a:t>North</a:t>
                    </a:r>
                  </a:p>
                  <a:p>
                    <a:pPr lvl="0" algn="ctr"/>
                    <a:r>
                      <a:rPr lang="en-US" sz="800" dirty="0" smtClean="0"/>
                      <a:t>American</a:t>
                    </a:r>
                  </a:p>
                  <a:p>
                    <a:pPr lvl="0" algn="ctr"/>
                    <a:r>
                      <a: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rPr>
                      <a:t>Holdings, Inc.</a:t>
                    </a:r>
                  </a:p>
                </p:txBody>
              </p:sp>
              <p:sp>
                <p:nvSpPr>
                  <p:cNvPr id="61" name="_s43053"/>
                  <p:cNvSpPr>
                    <a:spLocks noChangeArrowheads="1"/>
                  </p:cNvSpPr>
                  <p:nvPr/>
                </p:nvSpPr>
                <p:spPr bwMode="auto">
                  <a:xfrm>
                    <a:off x="1143000" y="4191000"/>
                    <a:ext cx="1066800" cy="457200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lvl="0" algn="ctr"/>
                    <a:r>
                      <a:rPr lang="en-US" sz="800" dirty="0" smtClean="0"/>
                      <a:t>Global Crossing</a:t>
                    </a:r>
                  </a:p>
                  <a:p>
                    <a:pPr lvl="0" algn="ctr"/>
                    <a:r>
                      <a: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rPr>
                      <a:t>North America,</a:t>
                    </a:r>
                  </a:p>
                  <a:p>
                    <a:pPr lvl="0" algn="ctr"/>
                    <a:r>
                      <a: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rPr>
                      <a:t>Inc.</a:t>
                    </a:r>
                  </a:p>
                </p:txBody>
              </p:sp>
              <p:sp>
                <p:nvSpPr>
                  <p:cNvPr id="62" name="_s43053"/>
                  <p:cNvSpPr>
                    <a:spLocks noChangeArrowheads="1"/>
                  </p:cNvSpPr>
                  <p:nvPr/>
                </p:nvSpPr>
                <p:spPr bwMode="auto">
                  <a:xfrm>
                    <a:off x="609600" y="4876800"/>
                    <a:ext cx="1066800" cy="457200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lvl="0" algn="ctr"/>
                    <a:r>
                      <a:rPr lang="en-US" sz="800" dirty="0" smtClean="0"/>
                      <a:t>Global Crossing</a:t>
                    </a:r>
                  </a:p>
                  <a:p>
                    <a:pPr lvl="0" algn="ctr"/>
                    <a:r>
                      <a: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rPr>
                      <a:t>Telecommunications,</a:t>
                    </a:r>
                  </a:p>
                  <a:p>
                    <a:pPr lvl="0" algn="ctr"/>
                    <a:r>
                      <a: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rPr>
                      <a:t>Inc.</a:t>
                    </a:r>
                  </a:p>
                </p:txBody>
              </p:sp>
              <p:cxnSp>
                <p:nvCxnSpPr>
                  <p:cNvPr id="64" name="_s43019"/>
                  <p:cNvCxnSpPr>
                    <a:cxnSpLocks noChangeShapeType="1"/>
                    <a:stCxn id="77" idx="0"/>
                    <a:endCxn id="76" idx="2"/>
                  </p:cNvCxnSpPr>
                  <p:nvPr/>
                </p:nvCxnSpPr>
                <p:spPr bwMode="auto">
                  <a:xfrm rot="5400000" flipH="1" flipV="1">
                    <a:off x="3162119" y="2133413"/>
                    <a:ext cx="305175" cy="1066800"/>
                  </a:xfrm>
                  <a:prstGeom prst="bentConnector3">
                    <a:avLst>
                      <a:gd name="adj1" fmla="val 50000"/>
                    </a:avLst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</p:cxnSp>
              <p:cxnSp>
                <p:nvCxnSpPr>
                  <p:cNvPr id="65" name="_s43019"/>
                  <p:cNvCxnSpPr>
                    <a:cxnSpLocks noChangeShapeType="1"/>
                    <a:stCxn id="78" idx="0"/>
                    <a:endCxn id="76" idx="2"/>
                  </p:cNvCxnSpPr>
                  <p:nvPr/>
                </p:nvCxnSpPr>
                <p:spPr bwMode="auto">
                  <a:xfrm rot="16200000" flipV="1">
                    <a:off x="4247974" y="2114358"/>
                    <a:ext cx="305175" cy="1104910"/>
                  </a:xfrm>
                  <a:prstGeom prst="bentConnector3">
                    <a:avLst>
                      <a:gd name="adj1" fmla="val 50000"/>
                    </a:avLst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</p:cxnSp>
              <p:cxnSp>
                <p:nvCxnSpPr>
                  <p:cNvPr id="66" name="_s43019"/>
                  <p:cNvCxnSpPr>
                    <a:cxnSpLocks noChangeShapeType="1"/>
                    <a:stCxn id="76" idx="0"/>
                    <a:endCxn id="75" idx="2"/>
                  </p:cNvCxnSpPr>
                  <p:nvPr/>
                </p:nvCxnSpPr>
                <p:spPr bwMode="auto">
                  <a:xfrm flipH="1" flipV="1">
                    <a:off x="3848101" y="2057266"/>
                    <a:ext cx="5" cy="152534"/>
                  </a:xfrm>
                  <a:prstGeom prst="straightConnector1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</p:cxnSp>
              <p:cxnSp>
                <p:nvCxnSpPr>
                  <p:cNvPr id="67" name="_s43019"/>
                  <p:cNvCxnSpPr>
                    <a:cxnSpLocks noChangeShapeType="1"/>
                    <a:stCxn id="57" idx="0"/>
                    <a:endCxn id="77" idx="2"/>
                  </p:cNvCxnSpPr>
                  <p:nvPr/>
                </p:nvCxnSpPr>
                <p:spPr bwMode="auto">
                  <a:xfrm rot="16200000" flipV="1">
                    <a:off x="3177384" y="2872584"/>
                    <a:ext cx="236539" cy="1028694"/>
                  </a:xfrm>
                  <a:prstGeom prst="bentConnector3">
                    <a:avLst>
                      <a:gd name="adj1" fmla="val 50000"/>
                    </a:avLst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</p:cxnSp>
              <p:cxnSp>
                <p:nvCxnSpPr>
                  <p:cNvPr id="68" name="_s43019"/>
                  <p:cNvCxnSpPr>
                    <a:cxnSpLocks noChangeShapeType="1"/>
                    <a:stCxn id="60" idx="0"/>
                    <a:endCxn id="77" idx="2"/>
                  </p:cNvCxnSpPr>
                  <p:nvPr/>
                </p:nvCxnSpPr>
                <p:spPr bwMode="auto">
                  <a:xfrm rot="5400000" flipH="1" flipV="1">
                    <a:off x="2110584" y="2834478"/>
                    <a:ext cx="236539" cy="1104906"/>
                  </a:xfrm>
                  <a:prstGeom prst="bentConnector3">
                    <a:avLst>
                      <a:gd name="adj1" fmla="val 50000"/>
                    </a:avLst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</p:cxnSp>
              <p:cxnSp>
                <p:nvCxnSpPr>
                  <p:cNvPr id="69" name="_s43019"/>
                  <p:cNvCxnSpPr>
                    <a:cxnSpLocks noChangeShapeType="1"/>
                    <a:stCxn id="62" idx="0"/>
                    <a:endCxn id="61" idx="2"/>
                  </p:cNvCxnSpPr>
                  <p:nvPr/>
                </p:nvCxnSpPr>
                <p:spPr bwMode="auto">
                  <a:xfrm rot="5400000" flipH="1" flipV="1">
                    <a:off x="1295400" y="4495800"/>
                    <a:ext cx="228600" cy="533400"/>
                  </a:xfrm>
                  <a:prstGeom prst="bentConnector3">
                    <a:avLst>
                      <a:gd name="adj1" fmla="val 50000"/>
                    </a:avLst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</p:cxnSp>
              <p:cxnSp>
                <p:nvCxnSpPr>
                  <p:cNvPr id="72" name="_s43019"/>
                  <p:cNvCxnSpPr>
                    <a:cxnSpLocks noChangeShapeType="1"/>
                    <a:stCxn id="56" idx="0"/>
                    <a:endCxn id="78" idx="2"/>
                  </p:cNvCxnSpPr>
                  <p:nvPr/>
                </p:nvCxnSpPr>
                <p:spPr bwMode="auto">
                  <a:xfrm flipV="1">
                    <a:off x="4953000" y="3276707"/>
                    <a:ext cx="16" cy="152293"/>
                  </a:xfrm>
                  <a:prstGeom prst="straightConnector1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</p:cxnSp>
              <p:cxnSp>
                <p:nvCxnSpPr>
                  <p:cNvPr id="73" name="_s43019"/>
                  <p:cNvCxnSpPr>
                    <a:cxnSpLocks noChangeShapeType="1"/>
                    <a:stCxn id="58" idx="0"/>
                    <a:endCxn id="57" idx="2"/>
                  </p:cNvCxnSpPr>
                  <p:nvPr/>
                </p:nvCxnSpPr>
                <p:spPr bwMode="auto">
                  <a:xfrm flipV="1">
                    <a:off x="3810000" y="3962400"/>
                    <a:ext cx="0" cy="152400"/>
                  </a:xfrm>
                  <a:prstGeom prst="straightConnector1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</p:cxnSp>
              <p:cxnSp>
                <p:nvCxnSpPr>
                  <p:cNvPr id="74" name="_s43019"/>
                  <p:cNvCxnSpPr>
                    <a:cxnSpLocks noChangeShapeType="1"/>
                    <a:stCxn id="61" idx="0"/>
                    <a:endCxn id="60" idx="2"/>
                  </p:cNvCxnSpPr>
                  <p:nvPr/>
                </p:nvCxnSpPr>
                <p:spPr bwMode="auto">
                  <a:xfrm flipV="1">
                    <a:off x="1676400" y="4038600"/>
                    <a:ext cx="0" cy="152400"/>
                  </a:xfrm>
                  <a:prstGeom prst="straightConnector1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</p:cxnSp>
            </p:grpSp>
            <p:sp>
              <p:nvSpPr>
                <p:cNvPr id="54" name="_s43034"/>
                <p:cNvSpPr>
                  <a:spLocks noChangeArrowheads="1"/>
                </p:cNvSpPr>
                <p:nvPr/>
              </p:nvSpPr>
              <p:spPr bwMode="auto">
                <a:xfrm>
                  <a:off x="6324600" y="1828800"/>
                  <a:ext cx="990600" cy="380866"/>
                </a:xfrm>
                <a:prstGeom prst="roundRect">
                  <a:avLst>
                    <a:gd name="adj" fmla="val 16667"/>
                  </a:avLst>
                </a:prstGeom>
                <a:noFill/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horz" wrap="none" lIns="2274" tIns="1137" rIns="2274" bIns="1137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</a:rPr>
                    <a:t>Wildcat</a:t>
                  </a: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800" dirty="0" smtClean="0"/>
                    <a:t>Holdco LLC</a:t>
                  </a:r>
                  <a:endPara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p:grpSp>
          <p:sp>
            <p:nvSpPr>
              <p:cNvPr id="51" name="_s43053"/>
              <p:cNvSpPr>
                <a:spLocks noChangeArrowheads="1"/>
              </p:cNvSpPr>
              <p:nvPr/>
            </p:nvSpPr>
            <p:spPr bwMode="auto">
              <a:xfrm>
                <a:off x="5410200" y="4572000"/>
                <a:ext cx="914400" cy="533400"/>
              </a:xfrm>
              <a:prstGeom prst="roundRect">
                <a:avLst>
                  <a:gd name="adj" fmla="val 16667"/>
                </a:avLst>
              </a:pr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r>
                  <a:rPr lang="en-US" sz="800" dirty="0" smtClean="0"/>
                  <a:t>Level 3</a:t>
                </a:r>
              </a:p>
              <a:p>
                <a:pPr lvl="0" algn="ctr"/>
                <a:r>
                  <a:rPr lang="en-US" sz="800" dirty="0" smtClean="0"/>
                  <a:t>Telecom of</a:t>
                </a:r>
              </a:p>
              <a:p>
                <a:pPr lvl="0" algn="ctr"/>
                <a:r>
                  <a:rPr lang="en-US" sz="800" dirty="0" smtClean="0"/>
                  <a:t>Washington,</a:t>
                </a:r>
              </a:p>
              <a:p>
                <a:pPr lvl="0" algn="ctr"/>
                <a:r>
                  <a:rPr lang="en-US" sz="800" dirty="0" smtClean="0"/>
                  <a:t>LLC</a:t>
                </a:r>
              </a:p>
            </p:txBody>
          </p:sp>
        </p:grpSp>
        <p:sp>
          <p:nvSpPr>
            <p:cNvPr id="47" name="_s43053"/>
            <p:cNvSpPr>
              <a:spLocks noChangeArrowheads="1"/>
            </p:cNvSpPr>
            <p:nvPr/>
          </p:nvSpPr>
          <p:spPr bwMode="auto">
            <a:xfrm>
              <a:off x="3124200" y="4724400"/>
              <a:ext cx="1066800" cy="457200"/>
            </a:xfrm>
            <a:prstGeom prst="roundRect">
              <a:avLst>
                <a:gd name="adj" fmla="val 16667"/>
              </a:avLst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en-US" sz="800" dirty="0" smtClean="0"/>
                <a:t>Global Crossing</a:t>
              </a:r>
            </a:p>
            <a:p>
              <a:pPr lvl="0" algn="ctr"/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Local Services,</a:t>
              </a:r>
            </a:p>
            <a:p>
              <a:pPr lvl="0" algn="ctr"/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Inc.</a:t>
              </a:r>
            </a:p>
          </p:txBody>
        </p:sp>
      </p:grpSp>
      <p:cxnSp>
        <p:nvCxnSpPr>
          <p:cNvPr id="87" name="_s1046"/>
          <p:cNvCxnSpPr>
            <a:cxnSpLocks noChangeShapeType="1"/>
            <a:stCxn id="54" idx="0"/>
            <a:endCxn id="12" idx="2"/>
          </p:cNvCxnSpPr>
          <p:nvPr/>
        </p:nvCxnSpPr>
        <p:spPr bwMode="auto">
          <a:xfrm rot="16200000" flipV="1">
            <a:off x="5599128" y="227027"/>
            <a:ext cx="460344" cy="2590801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90" name="_s43019"/>
          <p:cNvCxnSpPr>
            <a:cxnSpLocks noChangeShapeType="1"/>
            <a:stCxn id="75" idx="0"/>
            <a:endCxn id="54" idx="2"/>
          </p:cNvCxnSpPr>
          <p:nvPr/>
        </p:nvCxnSpPr>
        <p:spPr bwMode="auto">
          <a:xfrm flipH="1" flipV="1">
            <a:off x="7124700" y="2133466"/>
            <a:ext cx="1" cy="152534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05" name="_s43019"/>
          <p:cNvCxnSpPr>
            <a:cxnSpLocks noChangeShapeType="1"/>
            <a:stCxn id="47" idx="0"/>
            <a:endCxn id="61" idx="2"/>
          </p:cNvCxnSpPr>
          <p:nvPr/>
        </p:nvCxnSpPr>
        <p:spPr bwMode="auto">
          <a:xfrm rot="16200000" flipV="1">
            <a:off x="5143500" y="5067300"/>
            <a:ext cx="228600" cy="6096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09" name="_s43019"/>
          <p:cNvCxnSpPr>
            <a:cxnSpLocks noChangeShapeType="1"/>
            <a:stCxn id="59" idx="0"/>
            <a:endCxn id="77" idx="2"/>
          </p:cNvCxnSpPr>
          <p:nvPr/>
        </p:nvCxnSpPr>
        <p:spPr bwMode="auto">
          <a:xfrm flipV="1">
            <a:off x="6057900" y="3878261"/>
            <a:ext cx="6" cy="236539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10" name="_s43019"/>
          <p:cNvCxnSpPr>
            <a:cxnSpLocks noChangeShapeType="1"/>
            <a:stCxn id="51" idx="0"/>
            <a:endCxn id="56" idx="2"/>
          </p:cNvCxnSpPr>
          <p:nvPr/>
        </p:nvCxnSpPr>
        <p:spPr bwMode="auto">
          <a:xfrm flipV="1">
            <a:off x="8229600" y="4495800"/>
            <a:ext cx="0" cy="152400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80" name="Footer Placeholder 79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419600" cy="365125"/>
          </a:xfrm>
        </p:spPr>
        <p:txBody>
          <a:bodyPr/>
          <a:lstStyle/>
          <a:p>
            <a:r>
              <a:rPr lang="en-US" b="1" dirty="0" smtClean="0"/>
              <a:t>UT-17</a:t>
            </a:r>
            <a:r>
              <a:rPr lang="en-US" b="1" smtClean="0"/>
              <a:t>_________________ </a:t>
            </a:r>
            <a:r>
              <a:rPr lang="en-US" b="1" smtClean="0"/>
              <a:t>Exhibit  A </a:t>
            </a:r>
            <a:r>
              <a:rPr lang="en-US" b="1" dirty="0" smtClean="0"/>
              <a:t>– Page </a:t>
            </a:r>
            <a:fld id="{52E21F33-7EEF-4013-9D47-2D85D78E8EFE}" type="slidenum">
              <a:rPr lang="en-US" b="1" smtClean="0"/>
              <a:t>2</a:t>
            </a:fld>
            <a:r>
              <a:rPr lang="en-US" b="1" dirty="0" smtClean="0"/>
              <a:t> of 2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7CFF17F3D31B184CABF974A4538DC2FE" ma:contentTypeVersion="92" ma:contentTypeDescription="" ma:contentTypeScope="" ma:versionID="5400bd5770142ed961d0b6515d9e71d2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88f51cce7439777dbacc0aa8de4abacc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UT</Prefix>
    <DocumentSetType xmlns="dc463f71-b30c-4ab2-9473-d307f9d35888">Initial Filing</DocumentSetType>
    <Visibility xmlns="dc463f71-b30c-4ab2-9473-d307f9d35888">Full Visibility</Visibility>
    <IsConfidential xmlns="dc463f71-b30c-4ab2-9473-d307f9d35888">false</IsConfidential>
    <AgendaOrder xmlns="dc463f71-b30c-4ab2-9473-d307f9d35888">false</AgendaOrder>
    <CaseType xmlns="dc463f71-b30c-4ab2-9473-d307f9d35888">Transfer of Property</CaseType>
    <IndustryCode xmlns="dc463f71-b30c-4ab2-9473-d307f9d35888">170</IndustryCode>
    <CaseStatus xmlns="dc463f71-b30c-4ab2-9473-d307f9d35888">Formal</CaseStatus>
    <OpenedDate xmlns="dc463f71-b30c-4ab2-9473-d307f9d35888">2017-01-17T08:00:00+00:00</OpenedDate>
    <Date1 xmlns="dc463f71-b30c-4ab2-9473-d307f9d35888">2017-01-17T08:00:00+00:00</Date1>
    <IsDocumentOrder xmlns="dc463f71-b30c-4ab2-9473-d307f9d35888" xsi:nil="true"/>
    <IsHighlyConfidential xmlns="dc463f71-b30c-4ab2-9473-d307f9d35888">false</IsHighlyConfidential>
    <CaseCompanyNames xmlns="dc463f71-b30c-4ab2-9473-d307f9d35888">Level 3 Communications, LLC;Level 3 Telecom of Washington, LLC;Broadwing Communications, LLC;WilTel Communications, LLC;Global Crossing Local Services, Inc.;Global Crossing Telecommunications, Inc.</CaseCompanyNames>
    <Nickname xmlns="http://schemas.microsoft.com/sharepoint/v3" xsi:nil="true"/>
    <DocketNumber xmlns="dc463f71-b30c-4ab2-9473-d307f9d35888">170042</DocketNumber>
    <DelegatedOrder xmlns="dc463f71-b30c-4ab2-9473-d307f9d35888">false</DelegatedOrder>
    <SignificantOrder xmlns="dc463f71-b30c-4ab2-9473-d307f9d35888">false</SignificantOrder>
  </documentManagement>
</p:properties>
</file>

<file path=customXml/itemProps1.xml><?xml version="1.0" encoding="utf-8"?>
<ds:datastoreItem xmlns:ds="http://schemas.openxmlformats.org/officeDocument/2006/customXml" ds:itemID="{8D76A314-58AF-4497-ADE8-C1A8B596D6D9}"/>
</file>

<file path=customXml/itemProps2.xml><?xml version="1.0" encoding="utf-8"?>
<ds:datastoreItem xmlns:ds="http://schemas.openxmlformats.org/officeDocument/2006/customXml" ds:itemID="{77B98EE6-E54E-40B7-AC93-A91A8C3D71E2}"/>
</file>

<file path=customXml/itemProps3.xml><?xml version="1.0" encoding="utf-8"?>
<ds:datastoreItem xmlns:ds="http://schemas.openxmlformats.org/officeDocument/2006/customXml" ds:itemID="{D5F57614-34EC-4BAF-8206-EBC1C555D885}"/>
</file>

<file path=customXml/itemProps4.xml><?xml version="1.0" encoding="utf-8"?>
<ds:datastoreItem xmlns:ds="http://schemas.openxmlformats.org/officeDocument/2006/customXml" ds:itemID="{705BBE89-AFF0-41C4-B502-BF178F416976}"/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388</Words>
  <Application>Microsoft Office PowerPoint</Application>
  <PresentationFormat>On-screen Show (4:3)</PresentationFormat>
  <Paragraphs>164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CenturyLink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CenturyLink Employee</dc:creator>
  <cp:lastModifiedBy>CenturyLink Employee</cp:lastModifiedBy>
  <cp:revision>53</cp:revision>
  <dcterms:created xsi:type="dcterms:W3CDTF">2016-11-29T14:41:09Z</dcterms:created>
  <dcterms:modified xsi:type="dcterms:W3CDTF">2017-01-17T00:56:12Z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0x0101006E56B4D1795A2E4DB2F0B01679ED314A007CFF17F3D31B184CABF974A4538DC2FE</vt:lpwstr>
  </property>
  <property fmtid="{D5CDD505-2E9C-101B-9397-08002B2CF9AE}" pid="3" name="_docset_NoMedatataSyncRequired">
    <vt:lpwstr>False</vt:lpwstr>
  </property>
  <property fmtid="{D5CDD505-2E9C-101B-9397-08002B2CF9AE}" pid="4" name="IsEFSEC">
    <vt:bool>false</vt:bool>
  </property>
</Properties>
</file>