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drawings/drawing1.xml" ContentType="application/vnd.openxmlformats-officedocument.drawingml.chartshap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  <p:sldMasterId id="2147483787" r:id="rId2"/>
  </p:sldMasterIdLst>
  <p:notesMasterIdLst>
    <p:notesMasterId r:id="rId41"/>
  </p:notesMasterIdLst>
  <p:handoutMasterIdLst>
    <p:handoutMasterId r:id="rId42"/>
  </p:handoutMasterIdLst>
  <p:sldIdLst>
    <p:sldId id="377" r:id="rId3"/>
    <p:sldId id="378" r:id="rId4"/>
    <p:sldId id="733" r:id="rId5"/>
    <p:sldId id="570" r:id="rId6"/>
    <p:sldId id="574" r:id="rId7"/>
    <p:sldId id="712" r:id="rId8"/>
    <p:sldId id="721" r:id="rId9"/>
    <p:sldId id="722" r:id="rId10"/>
    <p:sldId id="660" r:id="rId11"/>
    <p:sldId id="734" r:id="rId12"/>
    <p:sldId id="665" r:id="rId13"/>
    <p:sldId id="670" r:id="rId14"/>
    <p:sldId id="688" r:id="rId15"/>
    <p:sldId id="689" r:id="rId16"/>
    <p:sldId id="710" r:id="rId17"/>
    <p:sldId id="735" r:id="rId18"/>
    <p:sldId id="708" r:id="rId19"/>
    <p:sldId id="645" r:id="rId20"/>
    <p:sldId id="579" r:id="rId21"/>
    <p:sldId id="624" r:id="rId22"/>
    <p:sldId id="627" r:id="rId23"/>
    <p:sldId id="625" r:id="rId24"/>
    <p:sldId id="727" r:id="rId25"/>
    <p:sldId id="628" r:id="rId26"/>
    <p:sldId id="678" r:id="rId27"/>
    <p:sldId id="729" r:id="rId28"/>
    <p:sldId id="543" r:id="rId29"/>
    <p:sldId id="730" r:id="rId30"/>
    <p:sldId id="731" r:id="rId31"/>
    <p:sldId id="657" r:id="rId32"/>
    <p:sldId id="588" r:id="rId33"/>
    <p:sldId id="655" r:id="rId34"/>
    <p:sldId id="658" r:id="rId35"/>
    <p:sldId id="540" r:id="rId36"/>
    <p:sldId id="701" r:id="rId37"/>
    <p:sldId id="703" r:id="rId38"/>
    <p:sldId id="702" r:id="rId39"/>
    <p:sldId id="732" r:id="rId4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llers-Vaughn, Mark" initials="S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D0A3"/>
    <a:srgbClr val="0BE5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2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142"/>
    </p:cViewPr>
  </p:sorterViewPr>
  <p:notesViewPr>
    <p:cSldViewPr snapToGrid="0">
      <p:cViewPr varScale="1">
        <p:scale>
          <a:sx n="50" d="100"/>
          <a:sy n="50" d="100"/>
        </p:scale>
        <p:origin x="2684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50" Type="http://schemas.openxmlformats.org/officeDocument/2006/relationships/customXml" Target="../customXml/item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ommentAuthors" Target="commentAuthors.xml"/><Relationship Id="rId48" Type="http://schemas.openxmlformats.org/officeDocument/2006/relationships/customXml" Target="../customXml/item1.xml"/><Relationship Id="rId8" Type="http://schemas.openxmlformats.org/officeDocument/2006/relationships/slide" Target="slides/slide6.xml"/><Relationship Id="rId51" Type="http://schemas.openxmlformats.org/officeDocument/2006/relationships/customXml" Target="../customXml/item4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gc-sea-fp1\Data\Dept\Gas_Control\GAS%20SUPPLY%20OPERATIONS\Trade%20Log\Trade%20log-Position%20Report%20for%20Gas%20Supply.xlsx" TargetMode="External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eric.wood\Desktop\Portfolio%20Working%20copies\Template%20Portfolio%20design%202016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cngc-sea-fp1\Data1\Shared\Supply%20Resource%20Planning\Avoided%20Cost\2018%20WA%20Avoided%20Cost%20-%20Market%20Choic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[Trade log-Position Report for Gas Supply.xlsx]Location Pivot Chart!PivotTable1</c:name>
    <c:fmtId val="19"/>
  </c:pivotSource>
  <c:chart>
    <c:autoTitleDeleted val="1"/>
    <c:pivotFmts>
      <c:pivotFmt>
        <c:idx val="0"/>
        <c:spPr>
          <a:scene3d>
            <a:camera prst="orthographicFront"/>
            <a:lightRig rig="threePt" dir="t"/>
          </a:scene3d>
          <a:sp3d>
            <a:bevelT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 sz="1400" b="1" i="0" baseline="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1"/>
        <c:dLbl>
          <c:idx val="0"/>
          <c:layout>
            <c:manualLayout>
              <c:x val="-4.805527111801608E-2"/>
              <c:y val="0.10371494472281874"/>
            </c:manualLayout>
          </c:layout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 sz="1400" b="1" i="0" baseline="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layout>
            <c:manualLayout>
              <c:x val="-6.9888304320704392E-2"/>
              <c:y val="-7.1469975343991091E-2"/>
            </c:manualLayout>
          </c:layout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 sz="1400" b="1" i="0" baseline="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dLbl>
          <c:idx val="0"/>
          <c:layout>
            <c:manualLayout>
              <c:x val="5.3105186963737158E-2"/>
              <c:y val="-9.0382724886662047E-2"/>
            </c:manualLayout>
          </c:layout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 sz="1400" b="1" i="0" baseline="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4"/>
        <c:dLbl>
          <c:idx val="0"/>
          <c:layout>
            <c:manualLayout>
              <c:x val="9.7749279097960287E-2"/>
              <c:y val="2.284514435695538E-2"/>
            </c:manualLayout>
          </c:layout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 sz="1400" b="1" i="0" baseline="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5"/>
        <c:dLbl>
          <c:idx val="0"/>
          <c:layout>
            <c:manualLayout>
              <c:x val="-5.3253769287807631E-2"/>
              <c:y val="-9.2092579336674196E-3"/>
            </c:manualLayout>
          </c:layout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 sz="1400" b="1" i="0" baseline="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6"/>
        <c:dLbl>
          <c:idx val="0"/>
          <c:layout>
            <c:manualLayout>
              <c:x val="6.9186916657839298E-2"/>
              <c:y val="8.6677006283305463E-2"/>
            </c:manualLayout>
          </c:layout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 sz="1400" b="1" i="0" baseline="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7"/>
        <c:dLbl>
          <c:idx val="0"/>
          <c:layout>
            <c:manualLayout>
              <c:x val="3.6061720984428558E-2"/>
              <c:y val="0.11749383599777297"/>
            </c:manualLayout>
          </c:layout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 sz="1400" b="1" i="0" baseline="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cene3d>
            <a:camera prst="orthographicFront"/>
            <a:lightRig rig="threePt" dir="t"/>
          </a:scene3d>
          <a:sp3d>
            <a:bevelT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 sz="1400" b="1" i="0" baseline="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9"/>
        <c:dLbl>
          <c:idx val="0"/>
          <c:layout>
            <c:manualLayout>
              <c:x val="-4.805527111801608E-2"/>
              <c:y val="0.10371494472281874"/>
            </c:manualLayout>
          </c:layout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 sz="1400" b="1" i="0" baseline="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dLbl>
          <c:idx val="0"/>
          <c:layout>
            <c:manualLayout>
              <c:x val="-6.9888304320704392E-2"/>
              <c:y val="-7.1469975343991091E-2"/>
            </c:manualLayout>
          </c:layout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 sz="1400" b="1" i="0" baseline="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dLbl>
          <c:idx val="0"/>
          <c:layout>
            <c:manualLayout>
              <c:x val="5.3105186963737158E-2"/>
              <c:y val="-9.0382724886662047E-2"/>
            </c:manualLayout>
          </c:layout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 sz="1400" b="1" i="0" baseline="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12"/>
        <c:dLbl>
          <c:idx val="0"/>
          <c:layout>
            <c:manualLayout>
              <c:x val="9.7749279097960287E-2"/>
              <c:y val="2.284514435695538E-2"/>
            </c:manualLayout>
          </c:layout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 sz="1400" b="1" i="0" baseline="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13"/>
        <c:dLbl>
          <c:idx val="0"/>
          <c:layout>
            <c:manualLayout>
              <c:x val="-5.3253769287807631E-2"/>
              <c:y val="-9.2092579336674196E-3"/>
            </c:manualLayout>
          </c:layout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 sz="1400" b="1" i="0" baseline="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14"/>
        <c:dLbl>
          <c:idx val="0"/>
          <c:layout>
            <c:manualLayout>
              <c:x val="6.9186916657839298E-2"/>
              <c:y val="8.6677006283305463E-2"/>
            </c:manualLayout>
          </c:layout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 sz="1400" b="1" i="0" baseline="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15"/>
        <c:dLbl>
          <c:idx val="0"/>
          <c:layout>
            <c:manualLayout>
              <c:x val="3.6061720984428558E-2"/>
              <c:y val="0.11749383599777297"/>
            </c:manualLayout>
          </c:layout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 sz="1400" b="1" i="0" baseline="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cene3d>
            <a:camera prst="orthographicFront"/>
            <a:lightRig rig="threePt" dir="t"/>
          </a:scene3d>
          <a:sp3d>
            <a:bevelT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 sz="1400" b="1" i="0" baseline="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17"/>
        <c:dLbl>
          <c:idx val="0"/>
          <c:layout>
            <c:manualLayout>
              <c:x val="-4.805527111801608E-2"/>
              <c:y val="0.10371494472281874"/>
            </c:manualLayout>
          </c:layout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 sz="1400" b="1" i="0" baseline="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dLbl>
          <c:idx val="0"/>
          <c:layout>
            <c:manualLayout>
              <c:x val="-6.9888304320704392E-2"/>
              <c:y val="-7.1469975343991091E-2"/>
            </c:manualLayout>
          </c:layout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 sz="1400" b="1" i="0" baseline="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dLbl>
          <c:idx val="0"/>
          <c:layout>
            <c:manualLayout>
              <c:x val="5.3105186963737158E-2"/>
              <c:y val="-9.0382724886662047E-2"/>
            </c:manualLayout>
          </c:layout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 sz="1400" b="1" i="0" baseline="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20"/>
        <c:dLbl>
          <c:idx val="0"/>
          <c:layout>
            <c:manualLayout>
              <c:x val="9.7749279097960287E-2"/>
              <c:y val="2.284514435695538E-2"/>
            </c:manualLayout>
          </c:layout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 sz="1400" b="1" i="0" baseline="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21"/>
        <c:dLbl>
          <c:idx val="0"/>
          <c:layout>
            <c:manualLayout>
              <c:x val="-5.3253769287807631E-2"/>
              <c:y val="-9.2092579336674196E-3"/>
            </c:manualLayout>
          </c:layout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 sz="1400" b="1" i="0" baseline="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22"/>
        <c:dLbl>
          <c:idx val="0"/>
          <c:layout>
            <c:manualLayout>
              <c:x val="6.9186916657839298E-2"/>
              <c:y val="8.6677006283305463E-2"/>
            </c:manualLayout>
          </c:layout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 sz="1400" b="1" i="0" baseline="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23"/>
        <c:dLbl>
          <c:idx val="0"/>
          <c:layout>
            <c:manualLayout>
              <c:x val="3.6061720984428558E-2"/>
              <c:y val="0.11749383599777297"/>
            </c:manualLayout>
          </c:layout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 sz="1400" b="1" i="0" baseline="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cene3d>
            <a:camera prst="orthographicFront"/>
            <a:lightRig rig="threePt" dir="t"/>
          </a:scene3d>
          <a:sp3d>
            <a:bevelT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/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25"/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/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/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</c:pivotFmt>
      <c:pivotFmt>
        <c:idx val="28"/>
      </c:pivotFmt>
      <c:pivotFmt>
        <c:idx val="29"/>
      </c:pivotFmt>
      <c:pivotFmt>
        <c:idx val="30"/>
      </c:pivotFmt>
      <c:pivotFmt>
        <c:idx val="31"/>
      </c:pivotFmt>
      <c:pivotFmt>
        <c:idx val="32"/>
      </c:pivotFmt>
      <c:pivotFmt>
        <c:idx val="33"/>
      </c:pivotFmt>
      <c:pivotFmt>
        <c:idx val="34"/>
      </c:pivotFmt>
      <c:pivotFmt>
        <c:idx val="35"/>
      </c:pivotFmt>
      <c:pivotFmt>
        <c:idx val="36"/>
        <c:dLbl>
          <c:idx val="0"/>
          <c:layout>
            <c:manualLayout>
              <c:x val="4.6652945417928075E-2"/>
              <c:y val="3.3949925463874274E-3"/>
            </c:manualLayout>
          </c:layout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/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cene3d>
            <a:camera prst="orthographicFront"/>
            <a:lightRig rig="threePt" dir="t"/>
          </a:scene3d>
          <a:sp3d>
            <a:bevelT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/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38"/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/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/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dLbl>
          <c:idx val="0"/>
          <c:layout>
            <c:manualLayout>
              <c:x val="4.6652945417928075E-2"/>
              <c:y val="3.3949925463874274E-3"/>
            </c:manualLayout>
          </c:layout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/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cene3d>
            <a:camera prst="orthographicFront"/>
            <a:lightRig rig="threePt" dir="t"/>
          </a:scene3d>
          <a:sp3d>
            <a:bevelT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/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42"/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/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/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dLbl>
          <c:idx val="0"/>
          <c:layout>
            <c:manualLayout>
              <c:x val="4.6652945417928075E-2"/>
              <c:y val="3.3949925463874274E-3"/>
            </c:manualLayout>
          </c:layout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/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cene3d>
            <a:camera prst="orthographicFront"/>
            <a:lightRig rig="threePt" dir="t"/>
          </a:scene3d>
          <a:sp3d>
            <a:bevelT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/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46"/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/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/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cene3d>
            <a:camera prst="orthographicFront"/>
            <a:lightRig rig="threePt" dir="t"/>
          </a:scene3d>
          <a:sp3d>
            <a:bevelT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/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49"/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/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/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spPr>
          <a:scene3d>
            <a:camera prst="orthographicFront"/>
            <a:lightRig rig="threePt" dir="t"/>
          </a:scene3d>
          <a:sp3d>
            <a:bevelT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/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52"/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/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/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8.5916853041255112E-2"/>
          <c:y val="9.2132597598528529E-2"/>
          <c:w val="0.71056748313833995"/>
          <c:h val="0.81748796164258997"/>
        </c:manualLayout>
      </c:layout>
      <c:pieChart>
        <c:varyColors val="1"/>
        <c:ser>
          <c:idx val="0"/>
          <c:order val="0"/>
          <c:tx>
            <c:strRef>
              <c:f>'Location Pivot Chart'!$B$6</c:f>
              <c:strCache>
                <c:ptCount val="1"/>
                <c:pt idx="0">
                  <c:v>Total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EE-4D0E-8EB2-24A961842BB8}"/>
                </c:ext>
              </c:extLst>
            </c:dLbl>
            <c:dLbl>
              <c:idx val="1"/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EE-4D0E-8EB2-24A961842B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'Location Pivot Chart'!$A$7:$A$14</c:f>
              <c:strCache>
                <c:ptCount val="7"/>
                <c:pt idx="0">
                  <c:v>AECO</c:v>
                </c:pt>
                <c:pt idx="1">
                  <c:v>HUNT</c:v>
                </c:pt>
                <c:pt idx="2">
                  <c:v>SUMAS</c:v>
                </c:pt>
                <c:pt idx="3">
                  <c:v>STATION 2</c:v>
                </c:pt>
                <c:pt idx="4">
                  <c:v>RM POOL</c:v>
                </c:pt>
                <c:pt idx="5">
                  <c:v>WY POOL</c:v>
                </c:pt>
                <c:pt idx="6">
                  <c:v>OPAL</c:v>
                </c:pt>
              </c:strCache>
            </c:strRef>
          </c:cat>
          <c:val>
            <c:numRef>
              <c:f>'Location Pivot Chart'!$B$7:$B$14</c:f>
              <c:numCache>
                <c:formatCode>_(* #,##0_);_(* \(#,##0\);_(* "-"??_);_(@_)</c:formatCode>
                <c:ptCount val="7"/>
                <c:pt idx="0">
                  <c:v>3940000</c:v>
                </c:pt>
                <c:pt idx="1">
                  <c:v>9548000</c:v>
                </c:pt>
                <c:pt idx="2">
                  <c:v>1204000</c:v>
                </c:pt>
                <c:pt idx="3">
                  <c:v>365000</c:v>
                </c:pt>
                <c:pt idx="4">
                  <c:v>2094750</c:v>
                </c:pt>
                <c:pt idx="5">
                  <c:v>2884500</c:v>
                </c:pt>
                <c:pt idx="6">
                  <c:v>2715000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EE-4D0E-8EB2-24A961842B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gradFill>
      <a:gsLst>
        <a:gs pos="100000">
          <a:schemeClr val="accent1">
            <a:tint val="66000"/>
            <a:satMod val="160000"/>
          </a:schemeClr>
        </a:gs>
        <a:gs pos="84000">
          <a:schemeClr val="accent1">
            <a:tint val="44500"/>
            <a:satMod val="160000"/>
            <a:lumMod val="47000"/>
            <a:lumOff val="53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  <a:ln>
      <a:solidFill>
        <a:schemeClr val="tx1"/>
      </a:solidFill>
    </a:ln>
    <a:effectLst>
      <a:glow rad="127000">
        <a:srgbClr val="4F81BD">
          <a:alpha val="95000"/>
        </a:srgbClr>
      </a:glow>
    </a:effec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26000">
              <a:schemeClr val="bg1">
                <a:lumMod val="95000"/>
                <a:alpha val="33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scene3d>
          <a:camera prst="orthographicFront"/>
          <a:lightRig rig="threePt" dir="t"/>
        </a:scene3d>
        <a:sp3d prstMaterial="matte"/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22000">
              <a:schemeClr val="accent1">
                <a:tint val="44500"/>
                <a:satMod val="160000"/>
                <a:lumMod val="12000"/>
                <a:lumOff val="88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scene3d>
          <a:camera prst="orthographicFront"/>
          <a:lightRig rig="threePt" dir="t"/>
        </a:scene3d>
        <a:sp3d prstMaterial="matte"/>
      </c:spPr>
    </c:backWall>
    <c:plotArea>
      <c:layout>
        <c:manualLayout>
          <c:layoutTarget val="inner"/>
          <c:xMode val="edge"/>
          <c:yMode val="edge"/>
          <c:x val="0.13096706911636047"/>
          <c:y val="4.7380333272294455E-2"/>
          <c:w val="0.44767196815629834"/>
          <c:h val="0.91167318202871694"/>
        </c:manualLayout>
      </c:layout>
      <c:bar3DChart>
        <c:barDir val="col"/>
        <c:grouping val="stacked"/>
        <c:varyColors val="0"/>
        <c:ser>
          <c:idx val="2"/>
          <c:order val="0"/>
          <c:tx>
            <c:strRef>
              <c:f>'Storage vs Useage'!$A$75</c:f>
              <c:strCache>
                <c:ptCount val="1"/>
                <c:pt idx="0">
                  <c:v>Current Supply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0.33778925634295714"/>
                  <c:y val="2.8052981749374352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rPr>
                      <a:t>56,000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AD-4C14-9E8B-6FCCC99B68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en-US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'Storage vs Useage'!$B$75</c:f>
              <c:numCache>
                <c:formatCode>#,##0</c:formatCode>
                <c:ptCount val="1"/>
                <c:pt idx="0">
                  <c:v>56000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AD-4C14-9E8B-6FCCC99B6877}"/>
            </c:ext>
          </c:extLst>
        </c:ser>
        <c:ser>
          <c:idx val="3"/>
          <c:order val="1"/>
          <c:tx>
            <c:strRef>
              <c:f>'Storage vs Useage'!$A$76</c:f>
              <c:strCache>
                <c:ptCount val="1"/>
                <c:pt idx="0">
                  <c:v>RFP Supply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.34130981627296586"/>
                  <c:y val="9.6671183543917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9AD-4C14-9E8B-6FCCC99B68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en-US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'Storage vs Useage'!$B$76</c:f>
              <c:numCache>
                <c:formatCode>#,##0</c:formatCode>
                <c:ptCount val="1"/>
                <c:pt idx="0">
                  <c:v>80000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AD-4C14-9E8B-6FCCC99B6877}"/>
            </c:ext>
          </c:extLst>
        </c:ser>
        <c:ser>
          <c:idx val="5"/>
          <c:order val="2"/>
          <c:tx>
            <c:strRef>
              <c:f>'Storage vs Useage'!$A$78</c:f>
              <c:strCache>
                <c:ptCount val="1"/>
                <c:pt idx="0">
                  <c:v>FOM Spot Gas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33960916885389325"/>
                  <c:y val="0.111445278642495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9AD-4C14-9E8B-6FCCC99B68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en-US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'Storage vs Useage'!$B$78</c:f>
              <c:numCache>
                <c:formatCode>#,##0</c:formatCode>
                <c:ptCount val="1"/>
                <c:pt idx="0">
                  <c:v>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9AD-4C14-9E8B-6FCCC99B6877}"/>
            </c:ext>
          </c:extLst>
        </c:ser>
        <c:ser>
          <c:idx val="4"/>
          <c:order val="3"/>
          <c:tx>
            <c:strRef>
              <c:f>'Storage vs Useage'!$A$77</c:f>
              <c:strCache>
                <c:ptCount val="1"/>
                <c:pt idx="0">
                  <c:v>SGS Storage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layout>
                <c:manualLayout>
                  <c:x val="0.33954379702537185"/>
                  <c:y val="8.98861014466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9AD-4C14-9E8B-6FCCC99B68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en-US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'Storage vs Useage'!$B$77</c:f>
              <c:numCache>
                <c:formatCode>#,##0</c:formatCode>
                <c:ptCount val="1"/>
                <c:pt idx="0">
                  <c:v>56366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9AD-4C14-9E8B-6FCCC99B6877}"/>
            </c:ext>
          </c:extLst>
        </c:ser>
        <c:ser>
          <c:idx val="6"/>
          <c:order val="4"/>
          <c:tx>
            <c:strRef>
              <c:f>'Storage vs Useage'!$A$79</c:f>
              <c:strCache>
                <c:ptCount val="1"/>
                <c:pt idx="0">
                  <c:v>Daily Spot Gas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0.33597648293963256"/>
                  <c:y val="8.0145760849661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9AD-4C14-9E8B-6FCCC99B68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en-US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'Storage vs Useage'!$B$79</c:f>
              <c:numCache>
                <c:formatCode>#,##0</c:formatCode>
                <c:ptCount val="1"/>
                <c:pt idx="0">
                  <c:v>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9AD-4C14-9E8B-6FCCC99B6877}"/>
            </c:ext>
          </c:extLst>
        </c:ser>
        <c:ser>
          <c:idx val="7"/>
          <c:order val="5"/>
          <c:tx>
            <c:strRef>
              <c:f>'Storage vs Useage'!$A$80</c:f>
              <c:strCache>
                <c:ptCount val="1"/>
                <c:pt idx="0">
                  <c:v>Peaking Deal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.3394782852143482"/>
                  <c:y val="2.0793505462979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9AD-4C14-9E8B-6FCCC99B68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en-US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'Storage vs Useage'!$B$80</c:f>
              <c:numCache>
                <c:formatCode>#,##0</c:formatCode>
                <c:ptCount val="1"/>
                <c:pt idx="0">
                  <c:v>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9AD-4C14-9E8B-6FCCC99B6877}"/>
            </c:ext>
          </c:extLst>
        </c:ser>
        <c:ser>
          <c:idx val="1"/>
          <c:order val="6"/>
          <c:tx>
            <c:strRef>
              <c:f>'Storage vs Useage'!$A$74</c:f>
              <c:strCache>
                <c:ptCount val="1"/>
                <c:pt idx="0">
                  <c:v>3rd Party Citygate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.33955555555555555"/>
                  <c:y val="-3.7209302325581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9AD-4C14-9E8B-6FCCC99B68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en-US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'Storage vs Useage'!$B$74</c:f>
              <c:numCache>
                <c:formatCode>#,##0</c:formatCode>
                <c:ptCount val="1"/>
                <c:pt idx="0">
                  <c:v>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9AD-4C14-9E8B-6FCCC99B6877}"/>
            </c:ext>
          </c:extLst>
        </c:ser>
        <c:ser>
          <c:idx val="8"/>
          <c:order val="7"/>
          <c:tx>
            <c:strRef>
              <c:f>'Storage vs Useage'!$A$81</c:f>
              <c:strCache>
                <c:ptCount val="1"/>
                <c:pt idx="0">
                  <c:v>Pipeline Pack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0.34311097112860894"/>
                  <c:y val="-0.109585057681743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9AD-4C14-9E8B-6FCCC99B68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en-US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'Storage vs Useage'!$B$81</c:f>
              <c:numCache>
                <c:formatCode>#,##0</c:formatCode>
                <c:ptCount val="1"/>
                <c:pt idx="0">
                  <c:v>8156.07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9AD-4C14-9E8B-6FCCC99B6877}"/>
            </c:ext>
          </c:extLst>
        </c:ser>
        <c:ser>
          <c:idx val="9"/>
          <c:order val="8"/>
          <c:tx>
            <c:strRef>
              <c:f>'Storage vs Useage'!$A$82</c:f>
              <c:strCache>
                <c:ptCount val="1"/>
                <c:pt idx="0">
                  <c:v>LS Storage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layout>
                <c:manualLayout>
                  <c:x val="0.33776601924759403"/>
                  <c:y val="-0.100392113776475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9AD-4C14-9E8B-6FCCC99B68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en-US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'Storage vs Useage'!$B$82</c:f>
              <c:numCache>
                <c:formatCode>#,##0</c:formatCode>
                <c:ptCount val="1"/>
                <c:pt idx="0">
                  <c:v>78125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89AD-4C14-9E8B-6FCCC99B68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0"/>
        <c:gapDepth val="0"/>
        <c:shape val="pyramid"/>
        <c:axId val="360112240"/>
        <c:axId val="360112632"/>
        <c:axId val="0"/>
      </c:bar3DChart>
      <c:catAx>
        <c:axId val="360112240"/>
        <c:scaling>
          <c:orientation val="minMax"/>
        </c:scaling>
        <c:delete val="1"/>
        <c:axPos val="b"/>
        <c:majorTickMark val="out"/>
        <c:minorTickMark val="none"/>
        <c:tickLblPos val="nextTo"/>
        <c:crossAx val="360112632"/>
        <c:crosses val="autoZero"/>
        <c:auto val="1"/>
        <c:lblAlgn val="ctr"/>
        <c:lblOffset val="100"/>
        <c:noMultiLvlLbl val="0"/>
      </c:catAx>
      <c:valAx>
        <c:axId val="360112632"/>
        <c:scaling>
          <c:orientation val="minMax"/>
          <c:max val="35000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360112240"/>
        <c:crosses val="autoZero"/>
        <c:crossBetween val="between"/>
        <c:majorUnit val="50000"/>
      </c:valAx>
      <c:spPr>
        <a:effectLst>
          <a:glow rad="63500">
            <a:schemeClr val="accent1">
              <a:satMod val="175000"/>
              <a:alpha val="40000"/>
            </a:schemeClr>
          </a:glow>
        </a:effectLst>
      </c:spPr>
    </c:plotArea>
    <c:legend>
      <c:legendPos val="r"/>
      <c:layout>
        <c:manualLayout>
          <c:xMode val="edge"/>
          <c:yMode val="edge"/>
          <c:x val="0.68720027996500432"/>
          <c:y val="9.8842946957211728E-2"/>
          <c:w val="0.28435527559055118"/>
          <c:h val="0.84882548983702621"/>
        </c:manualLayout>
      </c:layout>
      <c:overlay val="0"/>
      <c:txPr>
        <a:bodyPr/>
        <a:lstStyle/>
        <a:p>
          <a:pPr>
            <a:defRPr sz="1400" baseline="0"/>
          </a:pPr>
          <a:endParaRPr lang="en-US"/>
        </a:p>
      </c:txPr>
    </c:legend>
    <c:plotVisOnly val="1"/>
    <c:dispBlanksAs val="gap"/>
    <c:showDLblsOverMax val="0"/>
  </c:chart>
  <c:spPr>
    <a:effectLst>
      <a:glow rad="63500">
        <a:schemeClr val="accent1">
          <a:satMod val="175000"/>
          <a:alpha val="58000"/>
        </a:schemeClr>
      </a:glow>
    </a:effectLst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Carbon Cost</a:t>
            </a:r>
            <a:r>
              <a:rPr lang="en-US" baseline="0"/>
              <a:t> Projection - $/Dth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SB 6203 - Inslee/Carlyle Carbon Tax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  <c:pt idx="18">
                  <c:v>2037</c:v>
                </c:pt>
                <c:pt idx="19">
                  <c:v>2038</c:v>
                </c:pt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1">
                  <c:v>0.61974683544303788</c:v>
                </c:pt>
                <c:pt idx="2">
                  <c:v>0.71270886075949358</c:v>
                </c:pt>
                <c:pt idx="3">
                  <c:v>0.80567088607594928</c:v>
                </c:pt>
                <c:pt idx="4">
                  <c:v>0.89863291139240498</c:v>
                </c:pt>
                <c:pt idx="5">
                  <c:v>0.99159493670886067</c:v>
                </c:pt>
                <c:pt idx="6">
                  <c:v>1.0845569620253164</c:v>
                </c:pt>
                <c:pt idx="7">
                  <c:v>1.1775189873417722</c:v>
                </c:pt>
                <c:pt idx="8">
                  <c:v>1.2704810126582278</c:v>
                </c:pt>
                <c:pt idx="9">
                  <c:v>1.3634430379746838</c:v>
                </c:pt>
                <c:pt idx="10">
                  <c:v>1.4564050632911394</c:v>
                </c:pt>
                <c:pt idx="11">
                  <c:v>1.549367088607595</c:v>
                </c:pt>
                <c:pt idx="12">
                  <c:v>1.549367088607595</c:v>
                </c:pt>
                <c:pt idx="13">
                  <c:v>1.549367088607595</c:v>
                </c:pt>
                <c:pt idx="14">
                  <c:v>1.549367088607595</c:v>
                </c:pt>
                <c:pt idx="15">
                  <c:v>1.549367088607595</c:v>
                </c:pt>
                <c:pt idx="16">
                  <c:v>1.549367088607595</c:v>
                </c:pt>
                <c:pt idx="17">
                  <c:v>1.549367088607595</c:v>
                </c:pt>
                <c:pt idx="18">
                  <c:v>1.549367088607595</c:v>
                </c:pt>
                <c:pt idx="19">
                  <c:v>1.549367088607595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34F-4AC2-92DA-0940131D61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I-1631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  <c:pt idx="18">
                  <c:v>2037</c:v>
                </c:pt>
                <c:pt idx="19">
                  <c:v>2038</c:v>
                </c:pt>
              </c:numCache>
            </c:numRef>
          </c:cat>
          <c:val>
            <c:numRef>
              <c:f>Sheet1!$C$2:$C$21</c:f>
              <c:numCache>
                <c:formatCode>General</c:formatCode>
                <c:ptCount val="20"/>
                <c:pt idx="1">
                  <c:v>0.77468354430379738</c:v>
                </c:pt>
                <c:pt idx="2">
                  <c:v>0.89439797468354398</c:v>
                </c:pt>
                <c:pt idx="3">
                  <c:v>1.0166503509873415</c:v>
                </c:pt>
                <c:pt idx="4">
                  <c:v>1.1414944776687792</c:v>
                </c:pt>
                <c:pt idx="5">
                  <c:v>1.2689852998358637</c:v>
                </c:pt>
                <c:pt idx="6">
                  <c:v>1.3991789274328905</c:v>
                </c:pt>
                <c:pt idx="7">
                  <c:v>1.5321326599349741</c:v>
                </c:pt>
                <c:pt idx="8">
                  <c:v>1.667905011566102</c:v>
                </c:pt>
                <c:pt idx="9">
                  <c:v>1.8065557370518097</c:v>
                </c:pt>
                <c:pt idx="10">
                  <c:v>1.9481458579178141</c:v>
                </c:pt>
                <c:pt idx="11">
                  <c:v>2.0927376893461784</c:v>
                </c:pt>
                <c:pt idx="12">
                  <c:v>2.2403948676008238</c:v>
                </c:pt>
                <c:pt idx="13">
                  <c:v>2.391182378034467</c:v>
                </c:pt>
                <c:pt idx="14">
                  <c:v>2.5451665836893045</c:v>
                </c:pt>
                <c:pt idx="15">
                  <c:v>2.7024152545040239</c:v>
                </c:pt>
                <c:pt idx="16">
                  <c:v>2.8629975971400161</c:v>
                </c:pt>
                <c:pt idx="17">
                  <c:v>3.0269842854398905</c:v>
                </c:pt>
                <c:pt idx="18">
                  <c:v>3.1944474915317222</c:v>
                </c:pt>
                <c:pt idx="19">
                  <c:v>3.3654609175927011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34F-4AC2-92DA-0940131D618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Social Cost of Carbon - 3% Discount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  <c:pt idx="18">
                  <c:v>2037</c:v>
                </c:pt>
                <c:pt idx="19">
                  <c:v>2038</c:v>
                </c:pt>
              </c:numCache>
            </c:numRef>
          </c:cat>
          <c:val>
            <c:numRef>
              <c:f>Sheet1!$D$2:$D$21</c:f>
              <c:numCache>
                <c:formatCode>General</c:formatCode>
                <c:ptCount val="20"/>
                <c:pt idx="1">
                  <c:v>2.1691139240506323</c:v>
                </c:pt>
                <c:pt idx="2">
                  <c:v>2.1691139240506323</c:v>
                </c:pt>
                <c:pt idx="3">
                  <c:v>2.2207594936708857</c:v>
                </c:pt>
                <c:pt idx="4">
                  <c:v>2.2724050632911386</c:v>
                </c:pt>
                <c:pt idx="5">
                  <c:v>2.3240506329113919</c:v>
                </c:pt>
                <c:pt idx="6">
                  <c:v>2.3756962025316453</c:v>
                </c:pt>
                <c:pt idx="7">
                  <c:v>2.4273417721518986</c:v>
                </c:pt>
                <c:pt idx="8">
                  <c:v>2.4789873417721515</c:v>
                </c:pt>
                <c:pt idx="9">
                  <c:v>2.5306329113924049</c:v>
                </c:pt>
                <c:pt idx="10">
                  <c:v>2.5306329113924049</c:v>
                </c:pt>
                <c:pt idx="11">
                  <c:v>2.5822784810126578</c:v>
                </c:pt>
                <c:pt idx="12">
                  <c:v>2.6339240506329111</c:v>
                </c:pt>
                <c:pt idx="13">
                  <c:v>2.685569620253164</c:v>
                </c:pt>
                <c:pt idx="14">
                  <c:v>2.7372151898734174</c:v>
                </c:pt>
                <c:pt idx="15">
                  <c:v>2.7888607594936703</c:v>
                </c:pt>
                <c:pt idx="16">
                  <c:v>2.8405063291139236</c:v>
                </c:pt>
                <c:pt idx="17">
                  <c:v>2.8921518987341766</c:v>
                </c:pt>
                <c:pt idx="18">
                  <c:v>2.9437974683544299</c:v>
                </c:pt>
                <c:pt idx="19">
                  <c:v>2.9954430379746828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34F-4AC2-92DA-0940131D618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House Market Choice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  <c:pt idx="18">
                  <c:v>2037</c:v>
                </c:pt>
                <c:pt idx="19">
                  <c:v>2038</c:v>
                </c:pt>
              </c:numCache>
            </c:numRef>
          </c:cat>
          <c:val>
            <c:numRef>
              <c:f>Sheet1!$E$2:$E$21</c:f>
              <c:numCache>
                <c:formatCode>General</c:formatCode>
                <c:ptCount val="20"/>
                <c:pt idx="1">
                  <c:v>1.2394936708860758</c:v>
                </c:pt>
                <c:pt idx="2">
                  <c:v>1.2895692151898732</c:v>
                </c:pt>
                <c:pt idx="3">
                  <c:v>1.3416678114835441</c:v>
                </c:pt>
                <c:pt idx="4">
                  <c:v>1.3958711910674793</c:v>
                </c:pt>
                <c:pt idx="5">
                  <c:v>1.4522643871866054</c:v>
                </c:pt>
                <c:pt idx="6">
                  <c:v>1.5109358684289445</c:v>
                </c:pt>
                <c:pt idx="7">
                  <c:v>1.5719776775134737</c:v>
                </c:pt>
                <c:pt idx="8">
                  <c:v>1.6354855756850182</c:v>
                </c:pt>
                <c:pt idx="9">
                  <c:v>1.7015591929426932</c:v>
                </c:pt>
                <c:pt idx="10">
                  <c:v>1.7703021843375779</c:v>
                </c:pt>
                <c:pt idx="11">
                  <c:v>1.8418223925848163</c:v>
                </c:pt>
                <c:pt idx="12">
                  <c:v>1.9162320172452425</c:v>
                </c:pt>
                <c:pt idx="13">
                  <c:v>1.9936477907419503</c:v>
                </c:pt>
                <c:pt idx="14">
                  <c:v>2.0741911614879256</c:v>
                </c:pt>
                <c:pt idx="15">
                  <c:v>2.1579884844120376</c:v>
                </c:pt>
                <c:pt idx="16">
                  <c:v>2.2451712191822839</c:v>
                </c:pt>
                <c:pt idx="17">
                  <c:v>2.3358761364372485</c:v>
                </c:pt>
                <c:pt idx="18">
                  <c:v>2.4302455323493133</c:v>
                </c:pt>
                <c:pt idx="19">
                  <c:v>2.5284274518562255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34F-4AC2-92DA-0940131D61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0424088"/>
        <c:axId val="540417528"/>
      </c:lineChart>
      <c:catAx>
        <c:axId val="540424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417528"/>
        <c:crosses val="autoZero"/>
        <c:auto val="1"/>
        <c:lblAlgn val="ctr"/>
        <c:lblOffset val="100"/>
        <c:noMultiLvlLbl val="0"/>
      </c:catAx>
      <c:valAx>
        <c:axId val="540417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$ Per</a:t>
                </a:r>
                <a:r>
                  <a:rPr lang="en-US" baseline="0"/>
                  <a:t> Dth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424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solidFill>
            <a:srgbClr val="7030A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0.15654</cdr:x>
      <cdr:y>0.24941</cdr:y>
    </cdr:from>
    <cdr:to>
      <cdr:x>0.56846</cdr:x>
      <cdr:y>0.24941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1CC7D147-D8D7-4BFC-A0D5-8985E59CAAC0}"/>
            </a:ext>
          </a:extLst>
        </cdr:cNvPr>
        <cdr:cNvCxnSpPr/>
      </cdr:nvCxnSpPr>
      <cdr:spPr bwMode="auto">
        <a:xfrm xmlns:a="http://schemas.openxmlformats.org/drawingml/2006/main">
          <a:off x="1085472" y="1021528"/>
          <a:ext cx="2856339" cy="0"/>
        </a:xfrm>
        <a:prstGeom xmlns:a="http://schemas.openxmlformats.org/drawingml/2006/main" prst="line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0.13402</cdr:x>
      <cdr:y>0.24944</cdr:y>
    </cdr:from>
    <cdr:to>
      <cdr:x>0.15786</cdr:x>
      <cdr:y>0.26826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9379127C-2AF3-477F-9B2A-C87911AC0136}"/>
            </a:ext>
          </a:extLst>
        </cdr:cNvPr>
        <cdr:cNvCxnSpPr/>
      </cdr:nvCxnSpPr>
      <cdr:spPr bwMode="auto">
        <a:xfrm xmlns:a="http://schemas.openxmlformats.org/drawingml/2006/main" flipH="1">
          <a:off x="929337" y="1021640"/>
          <a:ext cx="165319" cy="77097"/>
        </a:xfrm>
        <a:prstGeom xmlns:a="http://schemas.openxmlformats.org/drawingml/2006/main" prst="line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0.39011</cdr:x>
      <cdr:y>0.1907</cdr:y>
    </cdr:from>
    <cdr:to>
      <cdr:x>0.5522</cdr:x>
      <cdr:y>0.22093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2705100" y="781050"/>
          <a:ext cx="1123950" cy="123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0.38049</cdr:x>
      <cdr:y>0.1814</cdr:y>
    </cdr:from>
    <cdr:to>
      <cdr:x>0.57143</cdr:x>
      <cdr:y>0.27907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2638425" y="742950"/>
          <a:ext cx="1323975" cy="40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Peak Day 271,000	</a:t>
          </a:r>
        </a:p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0.77733</cdr:x>
      <cdr:y>0.02093</cdr:y>
    </cdr:from>
    <cdr:to>
      <cdr:x>0.98133</cdr:x>
      <cdr:y>0.15814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53075" y="85725"/>
          <a:ext cx="1457325" cy="561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0.69866</cdr:x>
      <cdr:y>0.0093</cdr:y>
    </cdr:from>
    <cdr:to>
      <cdr:x>0.97733</cdr:x>
      <cdr:y>0.08139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991076" y="38108"/>
          <a:ext cx="1990749" cy="295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/>
              <a:t>12/6/2016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A99BCF5-F47A-4D3C-AC88-76D13D4D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719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/>
              <a:t>12/6/2016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8DFDD11-4B89-42C4-B939-88A9B9DB6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056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ECF09-0AC7-4E2F-A923-EE4B6F4A65F5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983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33C98A-0515-4791-9C67-0F74DAFA3B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029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993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434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042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888" y="685800"/>
            <a:ext cx="6196012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B6C0B-321A-4D89-8233-9C35048C68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248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766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210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277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ECF09-0AC7-4E2F-A923-EE4B6F4A65F5}" type="slidenum">
              <a:rPr lang="en-US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205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FDD11-4B89-42C4-B939-88A9B9DB63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87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ACD4A-8A32-478A-B790-CE9DC0E2DE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83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ECF09-0AC7-4E2F-A923-EE4B6F4A65F5}" type="slidenum">
              <a:rPr lang="en-US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208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646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993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36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525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49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12/6/2016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651E-B4BE-4A93-B9C9-586D74789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99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12/6/2016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651E-B4BE-4A93-B9C9-586D74789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80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12/6/2016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651E-B4BE-4A93-B9C9-586D74789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9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12/6/2016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651E-B4BE-4A93-B9C9-586D74789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02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12/6/2016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651E-B4BE-4A93-B9C9-586D74789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3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12/6/2016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651E-B4BE-4A93-B9C9-586D74789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94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12/6/2016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651E-B4BE-4A93-B9C9-586D74789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61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12/6/2016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651E-B4BE-4A93-B9C9-586D74789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16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12/6/2016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651E-B4BE-4A93-B9C9-586D74789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068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532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114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tx1"/>
              </a:buClr>
              <a:buSzPct val="100000"/>
              <a:defRPr/>
            </a:lvl1pPr>
            <a:lvl2pPr>
              <a:buClr>
                <a:schemeClr val="tx1"/>
              </a:buClr>
              <a:buSzPct val="100000"/>
              <a:defRPr/>
            </a:lvl2pPr>
            <a:lvl3pPr>
              <a:buClr>
                <a:schemeClr val="tx1"/>
              </a:buClr>
              <a:buSzPct val="100000"/>
              <a:defRPr/>
            </a:lvl3pPr>
            <a:lvl4pPr>
              <a:buClr>
                <a:schemeClr val="tx1"/>
              </a:buClr>
              <a:buSzPct val="100000"/>
              <a:defRPr/>
            </a:lvl4pPr>
            <a:lvl5pPr>
              <a:buClr>
                <a:schemeClr val="tx1"/>
              </a:buClr>
              <a:buSzPct val="100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12/6/2016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CFC7651E-B4BE-4A93-B9C9-586D74789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20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47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482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8233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273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0834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9540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943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55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63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12/6/2016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651E-B4BE-4A93-B9C9-586D74789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02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12/6/2016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651E-B4BE-4A93-B9C9-586D74789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96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12/6/2016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651E-B4BE-4A93-B9C9-586D74789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51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12/6/2016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651E-B4BE-4A93-B9C9-586D74789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02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12/6/2016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651E-B4BE-4A93-B9C9-586D74789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00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12/6/2016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651E-B4BE-4A93-B9C9-586D74789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2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12/6/2016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651E-B4BE-4A93-B9C9-586D74789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9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12/6/2016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FC7651E-B4BE-4A93-B9C9-586D74789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2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6836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100percent.org/cm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JP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726422"/>
            <a:ext cx="7924800" cy="1608014"/>
          </a:xfrm>
        </p:spPr>
        <p:txBody>
          <a:bodyPr>
            <a:normAutofit fontScale="90000"/>
          </a:bodyPr>
          <a:lstStyle/>
          <a:p>
            <a:r>
              <a:rPr lang="en-US" dirty="0"/>
              <a:t>				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sz="3600" dirty="0"/>
              <a:t>2018</a:t>
            </a:r>
            <a:r>
              <a:rPr lang="en-US" dirty="0"/>
              <a:t> </a:t>
            </a:r>
            <a:r>
              <a:rPr lang="en-US" sz="3600" dirty="0"/>
              <a:t>Integrated Resource Plan</a:t>
            </a:r>
            <a:br>
              <a:rPr lang="en-US" sz="3600" dirty="0"/>
            </a:br>
            <a:r>
              <a:rPr lang="en-US" sz="3600" dirty="0"/>
              <a:t>Presentation to WUTC Commissioners and Stakeholders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0" y="4724400"/>
            <a:ext cx="3962400" cy="838200"/>
          </a:xfrm>
        </p:spPr>
        <p:txBody>
          <a:bodyPr>
            <a:noAutofit/>
          </a:bodyPr>
          <a:lstStyle/>
          <a:p>
            <a:r>
              <a:rPr lang="en-US" sz="1600" dirty="0"/>
              <a:t>Monday March 11</a:t>
            </a:r>
            <a:r>
              <a:rPr lang="en-US" sz="1600" baseline="30000" dirty="0"/>
              <a:t>th</a:t>
            </a:r>
            <a:r>
              <a:rPr lang="en-US" sz="1600" dirty="0"/>
              <a:t>, 2019</a:t>
            </a:r>
          </a:p>
          <a:p>
            <a:r>
              <a:rPr lang="en-US" sz="1600" dirty="0"/>
              <a:t>WUTC Offices</a:t>
            </a:r>
          </a:p>
          <a:p>
            <a:r>
              <a:rPr lang="en-US" sz="1600" dirty="0"/>
              <a:t>Olympia, WA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278" y="4960278"/>
            <a:ext cx="2203731" cy="9062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8A4BAF-BB1D-481D-A0EB-8B192C994A3C}"/>
              </a:ext>
            </a:extLst>
          </p:cNvPr>
          <p:cNvSpPr txBox="1"/>
          <p:nvPr/>
        </p:nvSpPr>
        <p:spPr>
          <a:xfrm>
            <a:off x="1661020" y="418237"/>
            <a:ext cx="85497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/>
              <a:t>Cascade Natural Gas Corporation</a:t>
            </a:r>
          </a:p>
        </p:txBody>
      </p:sp>
    </p:spTree>
    <p:extLst>
      <p:ext uri="{BB962C8B-B14F-4D97-AF65-F5344CB8AC3E}">
        <p14:creationId xmlns:p14="http://schemas.microsoft.com/office/powerpoint/2010/main" val="2272286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 Highlights For The 2018 Portfolio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037805"/>
            <a:ext cx="8229600" cy="436299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Portfolio procurement design based on a declining percentage each year, accordingly: 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Year 1: ~80% of annual requirements;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Year 2: ~40%;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Year 3: ~20%.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80% allows more flexibility operationally; and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Allows us to be in the market monthly through FOM purchase or Day Gas purchases.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Hedged Percentages (fixed-price physical)  Currently max 40% of annual requirements.  Second year should be set at 25%, and 20% hedged volumes for year three.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GSOC would consider a modification of this plan if the outer year 3 year forward price is 20% higher/lower than the front month over a reasonably sustained period.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Annual load expectation (Nov-Oct) is approximately 30,000,000 </a:t>
            </a:r>
            <a:r>
              <a:rPr lang="en-US" sz="2000" dirty="0" err="1"/>
              <a:t>dths</a:t>
            </a:r>
            <a:r>
              <a:rPr lang="en-US" sz="2000" dirty="0"/>
              <a:t>, consistent with recent load history.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1251686-3BC8-43FD-B76B-A3B8A9472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5078" y="6049693"/>
            <a:ext cx="551167" cy="365125"/>
          </a:xfrm>
        </p:spPr>
        <p:txBody>
          <a:bodyPr/>
          <a:lstStyle/>
          <a:p>
            <a:fld id="{CFC7651E-B4BE-4A93-B9C9-586D74789E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34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0725D9E-C3EA-4918-8A18-4F7CC8678A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8868690"/>
              </p:ext>
            </p:extLst>
          </p:nvPr>
        </p:nvGraphicFramePr>
        <p:xfrm>
          <a:off x="2227964" y="1420542"/>
          <a:ext cx="8723893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65D48CD1-D874-4809-ABD8-873B1CC37F81}"/>
              </a:ext>
            </a:extLst>
          </p:cNvPr>
          <p:cNvSpPr/>
          <p:nvPr/>
        </p:nvSpPr>
        <p:spPr>
          <a:xfrm>
            <a:off x="3007045" y="501134"/>
            <a:ext cx="64792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spcBef>
                <a:spcPct val="0"/>
              </a:spcBef>
            </a:pPr>
            <a:r>
              <a:rPr lang="en-US" sz="40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2018/2019 Supply by Location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15686-BFA0-4912-976D-F6FEC13C6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5078" y="6049693"/>
            <a:ext cx="551167" cy="365125"/>
          </a:xfrm>
        </p:spPr>
        <p:txBody>
          <a:bodyPr/>
          <a:lstStyle/>
          <a:p>
            <a:fld id="{CFC7651E-B4BE-4A93-B9C9-586D74789E6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58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1468760"/>
              </p:ext>
            </p:extLst>
          </p:nvPr>
        </p:nvGraphicFramePr>
        <p:xfrm>
          <a:off x="1981200" y="1245677"/>
          <a:ext cx="9521823" cy="4986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FF3F84C5-1A71-472D-920A-0474751D8209}"/>
              </a:ext>
            </a:extLst>
          </p:cNvPr>
          <p:cNvSpPr/>
          <p:nvPr/>
        </p:nvSpPr>
        <p:spPr>
          <a:xfrm>
            <a:off x="3408309" y="444318"/>
            <a:ext cx="5375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Peak Day Stack Example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D1DC8A2-0CAC-489E-9853-7F13907A2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5078" y="6049693"/>
            <a:ext cx="551167" cy="365125"/>
          </a:xfrm>
        </p:spPr>
        <p:txBody>
          <a:bodyPr/>
          <a:lstStyle/>
          <a:p>
            <a:fld id="{CFC7651E-B4BE-4A93-B9C9-586D74789E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47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5560" y="34927"/>
            <a:ext cx="10018713" cy="1397948"/>
          </a:xfrm>
        </p:spPr>
        <p:txBody>
          <a:bodyPr/>
          <a:lstStyle/>
          <a:p>
            <a:r>
              <a:rPr lang="en-US" dirty="0"/>
              <a:t>GHG Emissions from Natural Gas Industry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628" y="1145027"/>
            <a:ext cx="5696374" cy="546236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500"/>
              </a:spcBef>
            </a:pPr>
            <a:r>
              <a:rPr lang="en-US" dirty="0"/>
              <a:t>Natural Gas Distribution </a:t>
            </a:r>
            <a:r>
              <a:rPr lang="en-US" u="sng" dirty="0"/>
              <a:t>Facility</a:t>
            </a:r>
            <a:r>
              <a:rPr lang="en-US" dirty="0"/>
              <a:t> Emissions;</a:t>
            </a:r>
          </a:p>
          <a:p>
            <a:pPr lvl="1"/>
            <a:r>
              <a:rPr lang="en-US" dirty="0"/>
              <a:t>Fugitive methane emissions from pipeline infrastructure and CO</a:t>
            </a:r>
            <a:r>
              <a:rPr lang="en-US" baseline="-25000" dirty="0"/>
              <a:t>2</a:t>
            </a:r>
            <a:r>
              <a:rPr lang="en-US" dirty="0"/>
              <a:t> emissions from combustion equipment;</a:t>
            </a:r>
          </a:p>
          <a:p>
            <a:pPr lvl="2"/>
            <a:r>
              <a:rPr lang="en-US" dirty="0"/>
              <a:t>Cascade’s annual facility emissions in Washington are about 27,000 metric tons of CO</a:t>
            </a:r>
            <a:r>
              <a:rPr lang="en-US" baseline="-25000" dirty="0"/>
              <a:t>2.</a:t>
            </a:r>
          </a:p>
          <a:p>
            <a:r>
              <a:rPr lang="en-US" dirty="0"/>
              <a:t>Natural Gas Distribution </a:t>
            </a:r>
            <a:r>
              <a:rPr lang="en-US" u="sng" dirty="0"/>
              <a:t>Customer</a:t>
            </a:r>
            <a:r>
              <a:rPr lang="en-US" dirty="0"/>
              <a:t> Emissions;</a:t>
            </a:r>
          </a:p>
          <a:p>
            <a:pPr lvl="1"/>
            <a:r>
              <a:rPr lang="en-US" dirty="0"/>
              <a:t>Cascade’s core customer CO</a:t>
            </a:r>
            <a:r>
              <a:rPr lang="en-US" baseline="-25000" dirty="0"/>
              <a:t>2</a:t>
            </a:r>
            <a:r>
              <a:rPr lang="en-US" dirty="0"/>
              <a:t> emissions from combustion of natural gas are in the range of about 2 to 2.5 million metric tons of CO</a:t>
            </a:r>
            <a:r>
              <a:rPr lang="en-US" baseline="-25000" dirty="0"/>
              <a:t>2</a:t>
            </a:r>
            <a:r>
              <a:rPr lang="en-US" dirty="0"/>
              <a:t> per year.</a:t>
            </a:r>
          </a:p>
          <a:p>
            <a:r>
              <a:rPr lang="en-US" dirty="0"/>
              <a:t>At this time, we are not required to consider upstream/downstream GHG emissions in permitting our types of projects/activities.</a:t>
            </a:r>
          </a:p>
          <a:p>
            <a:pPr marL="457200" lvl="1" indent="0">
              <a:buNone/>
            </a:pPr>
            <a:br>
              <a:rPr lang="en-US" dirty="0"/>
            </a:br>
            <a:r>
              <a:rPr lang="en-US" dirty="0"/>
              <a:t>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B03D87-A8AA-4DFB-88B0-39B2B6D97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3660" y="1904458"/>
            <a:ext cx="4771912" cy="3049083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7129659-33E3-44AB-B610-F7B05D852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5078" y="6049693"/>
            <a:ext cx="551167" cy="365125"/>
          </a:xfrm>
        </p:spPr>
        <p:txBody>
          <a:bodyPr/>
          <a:lstStyle/>
          <a:p>
            <a:fld id="{CFC7651E-B4BE-4A93-B9C9-586D74789E6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06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811256" cy="1213304"/>
          </a:xfrm>
        </p:spPr>
        <p:txBody>
          <a:bodyPr>
            <a:normAutofit fontScale="90000"/>
          </a:bodyPr>
          <a:lstStyle/>
          <a:p>
            <a:r>
              <a:rPr lang="en-US" dirty="0"/>
              <a:t>Cascade’s GHG Emission Reductions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9024" y="971778"/>
            <a:ext cx="5229013" cy="5387257"/>
          </a:xfrm>
        </p:spPr>
        <p:txBody>
          <a:bodyPr>
            <a:normAutofit/>
          </a:bodyPr>
          <a:lstStyle/>
          <a:p>
            <a:r>
              <a:rPr lang="en-US" dirty="0"/>
              <a:t>Methane fugitive emissions and leak reductions;</a:t>
            </a:r>
          </a:p>
          <a:p>
            <a:pPr lvl="1"/>
            <a:r>
              <a:rPr lang="en-US" dirty="0"/>
              <a:t>Cascade became a founding member of EPA’s Natural Gas Star Methane Challenge Program in March 2016;</a:t>
            </a:r>
          </a:p>
          <a:p>
            <a:pPr lvl="2"/>
            <a:r>
              <a:rPr lang="en-US" dirty="0"/>
              <a:t>Participating in Excavation Damages Prevention.</a:t>
            </a:r>
          </a:p>
          <a:p>
            <a:pPr lvl="1"/>
            <a:r>
              <a:rPr lang="en-US" dirty="0"/>
              <a:t>System Integrity Projects.</a:t>
            </a:r>
          </a:p>
          <a:p>
            <a:r>
              <a:rPr lang="en-US" dirty="0"/>
              <a:t>Energy efficiency and conservation programs.</a:t>
            </a:r>
          </a:p>
          <a:p>
            <a:r>
              <a:rPr lang="en-US" dirty="0"/>
              <a:t>Streamlining emissions through demand management strategies including conservation and direct use.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04AA61-535D-439E-BF3D-06C7DB86F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037" y="1713897"/>
            <a:ext cx="4818421" cy="3603170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DCC4281-BDEA-4522-8654-85F45475B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5078" y="6049693"/>
            <a:ext cx="551167" cy="365125"/>
          </a:xfrm>
        </p:spPr>
        <p:txBody>
          <a:bodyPr/>
          <a:lstStyle/>
          <a:p>
            <a:fld id="{CFC7651E-B4BE-4A93-B9C9-586D74789E6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23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7F7CA-27B3-4034-96ED-8F1E0BF99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6928" y="1460433"/>
            <a:ext cx="10291991" cy="521500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Local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Municipal-level action due to less national focus;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Local movements to monitor:</a:t>
            </a:r>
          </a:p>
          <a:p>
            <a:pPr lvl="2"/>
            <a:r>
              <a:rPr lang="en-US" u="sng" dirty="0"/>
              <a:t>City of Bellingham </a:t>
            </a:r>
            <a:r>
              <a:rPr lang="en-US" dirty="0"/>
              <a:t>- Reduce municipal greenhouse gas emissions to 85% below 2000 levels by 2030 and 100% below 2000 levels by 2050.  Reduce community emissions by 70% below 2000 levels by 2030 and 85% below 2000 levels by 2050.</a:t>
            </a:r>
          </a:p>
          <a:p>
            <a:pPr lvl="2"/>
            <a:r>
              <a:rPr lang="en-US" u="sng" dirty="0"/>
              <a:t>Whatcom County </a:t>
            </a:r>
            <a:r>
              <a:rPr lang="en-US" dirty="0"/>
              <a:t>- Committed to the “Ready for 100” campaign: 100% renewable electricity for county operations and larger Whatcom County community by 2035 , Established commitments in ordinance.</a:t>
            </a:r>
          </a:p>
          <a:p>
            <a:pPr lvl="2"/>
            <a:r>
              <a:rPr lang="en-US" u="sng" dirty="0"/>
              <a:t>City of Bend </a:t>
            </a:r>
            <a:r>
              <a:rPr lang="en-US" dirty="0"/>
              <a:t>- Voluntary goals established in 2016 for city facilities and operations: 40% reduction of 2010 baseline year emissions by 2030, 70% reduction of 2010 baseline year emissions by 2050. May determine to use more recent years for baseline, and could potentially could expand voluntary goals community-wide .</a:t>
            </a:r>
            <a:endParaRPr lang="en-US" dirty="0">
              <a:hlinkClick r:id="rId3"/>
            </a:endParaRPr>
          </a:p>
          <a:p>
            <a:pPr lvl="2">
              <a:spcBef>
                <a:spcPts val="600"/>
              </a:spcBef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Go 100% Renewable Energy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/>
              <a:t>lists some additional local commitments.</a:t>
            </a:r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098F532-7FAF-47D7-ACF5-22213E20A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0375" y="0"/>
            <a:ext cx="10018713" cy="1752599"/>
          </a:xfrm>
        </p:spPr>
        <p:txBody>
          <a:bodyPr/>
          <a:lstStyle/>
          <a:p>
            <a:r>
              <a:rPr lang="en-US" dirty="0"/>
              <a:t>GHG Policy Trends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B58DFA-9EBA-4CF5-945F-C2708838E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5078" y="6049693"/>
            <a:ext cx="551167" cy="365125"/>
          </a:xfrm>
        </p:spPr>
        <p:txBody>
          <a:bodyPr/>
          <a:lstStyle/>
          <a:p>
            <a:fld id="{CFC7651E-B4BE-4A93-B9C9-586D74789E6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89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643" y="469358"/>
            <a:ext cx="10018713" cy="1752599"/>
          </a:xfrm>
        </p:spPr>
        <p:txBody>
          <a:bodyPr/>
          <a:lstStyle/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Adders Modeled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014" y="1818825"/>
            <a:ext cx="4295045" cy="415445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Main cost modeled - Social Cost of Carbon with a 3% discount rate.</a:t>
            </a:r>
          </a:p>
          <a:p>
            <a:r>
              <a:rPr lang="en-US" dirty="0"/>
              <a:t>Other sensitivities modeled:</a:t>
            </a:r>
          </a:p>
          <a:p>
            <a:pPr lvl="1"/>
            <a:r>
              <a:rPr lang="en-US" dirty="0"/>
              <a:t>I-1631 Ballot Initiative</a:t>
            </a:r>
          </a:p>
          <a:p>
            <a:pPr lvl="1"/>
            <a:r>
              <a:rPr lang="en-US" dirty="0"/>
              <a:t>Gov. Inslee proposed tax</a:t>
            </a:r>
          </a:p>
          <a:p>
            <a:pPr lvl="1"/>
            <a:r>
              <a:rPr lang="en-US" dirty="0"/>
              <a:t>House of Representatives Market Choice</a:t>
            </a:r>
          </a:p>
          <a:p>
            <a:r>
              <a:rPr lang="en-US" dirty="0"/>
              <a:t>Emission Reduction Unit costs not used as a carbon adder due to court invalidating CAR.</a:t>
            </a:r>
          </a:p>
          <a:p>
            <a:r>
              <a:rPr lang="en-US" dirty="0"/>
              <a:t>Sensitivity analyses include 0%, 20%, and 30% environmental adder sensitivities.</a:t>
            </a: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9424987" y="234157"/>
            <a:ext cx="2314575" cy="1524000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5DE510A5-6B6C-4187-BE15-389821EE1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5078" y="6049693"/>
            <a:ext cx="551167" cy="365125"/>
          </a:xfrm>
        </p:spPr>
        <p:txBody>
          <a:bodyPr/>
          <a:lstStyle/>
          <a:p>
            <a:fld id="{CFC7651E-B4BE-4A93-B9C9-586D74789E66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BC65F3A-439D-4127-A8CD-C52EDCE410C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543550" y="2271965"/>
          <a:ext cx="6049876" cy="3157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83120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470" y="190500"/>
            <a:ext cx="10018713" cy="1752599"/>
          </a:xfrm>
        </p:spPr>
        <p:txBody>
          <a:bodyPr>
            <a:normAutofit/>
          </a:bodyPr>
          <a:lstStyle/>
          <a:p>
            <a:r>
              <a:rPr lang="en-US" dirty="0"/>
              <a:t>Avoided</a:t>
            </a:r>
            <a:r>
              <a:rPr lang="en-US" sz="2700" dirty="0"/>
              <a:t> </a:t>
            </a:r>
            <a:r>
              <a:rPr lang="en-US" dirty="0"/>
              <a:t>Cost</a:t>
            </a:r>
            <a:r>
              <a:rPr lang="en-US" sz="2700" dirty="0"/>
              <a:t> </a:t>
            </a:r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For the 2018 IRP, Cascade has revamped its avoided cost formula to create a more transparent and intuitive final number.</a:t>
            </a:r>
          </a:p>
          <a:p>
            <a:r>
              <a:rPr lang="en-US" dirty="0"/>
              <a:t>Cascade evaluates the impact that a range of environmental externalities, including CO</a:t>
            </a:r>
            <a:r>
              <a:rPr lang="en-US" sz="1400" dirty="0"/>
              <a:t>2</a:t>
            </a:r>
            <a:r>
              <a:rPr lang="en-US" dirty="0"/>
              <a:t> emission prices, would have on the avoided costs in terms of cost adders and supply costs.</a:t>
            </a:r>
          </a:p>
          <a:p>
            <a:r>
              <a:rPr lang="en-US" dirty="0"/>
              <a:t>The Company produces an expected avoided cost case based on peak day for each of four climate zones.</a:t>
            </a:r>
          </a:p>
          <a:p>
            <a:r>
              <a:rPr lang="en-US" dirty="0"/>
              <a:t>New to this IRP cycle, Cascade will include avoided distribution system costs in its final calculation.</a:t>
            </a:r>
          </a:p>
          <a:p>
            <a:r>
              <a:rPr lang="en-US" dirty="0"/>
              <a:t>These are calculated by taking Cascade’s margin for each rate class, and deriving a one day system weighted margin figure, which is assumed to grow by inflation each year.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D8EB88-8695-412A-AC3C-E50FF3D79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5078" y="6049693"/>
            <a:ext cx="551167" cy="365125"/>
          </a:xfrm>
        </p:spPr>
        <p:txBody>
          <a:bodyPr/>
          <a:lstStyle/>
          <a:p>
            <a:fld id="{CFC7651E-B4BE-4A93-B9C9-586D74789E6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99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A65A5-213D-4CF6-BAD3-71078CB64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of 2018 WA IRP Avoided Cost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E6DB402-4816-4AF9-AB95-56BBB42D2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2577" y="2365001"/>
            <a:ext cx="8102180" cy="281425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B2795F-EFA4-42C1-8C5E-EA4EFE2B7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5078" y="6049693"/>
            <a:ext cx="551167" cy="365125"/>
          </a:xfrm>
        </p:spPr>
        <p:txBody>
          <a:bodyPr/>
          <a:lstStyle/>
          <a:p>
            <a:fld id="{CFC7651E-B4BE-4A93-B9C9-586D74789E6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61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648" y="1616676"/>
            <a:ext cx="3756826" cy="2616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BD28675-FF8D-4FA2-86CE-944479E5A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316" y="1336008"/>
            <a:ext cx="4419983" cy="39017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DF7F67-884A-4DB3-9A73-F73D132B47B9}"/>
              </a:ext>
            </a:extLst>
          </p:cNvPr>
          <p:cNvSpPr txBox="1"/>
          <p:nvPr/>
        </p:nvSpPr>
        <p:spPr>
          <a:xfrm>
            <a:off x="1610842" y="685801"/>
            <a:ext cx="734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Nominal Avoided Cost by Conservation Zone, 2018 WA IRP (Cost per Therm)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92A5F33-FB84-47D7-804A-9B8D5682E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5078" y="6049693"/>
            <a:ext cx="551167" cy="365125"/>
          </a:xfrm>
        </p:spPr>
        <p:txBody>
          <a:bodyPr/>
          <a:lstStyle/>
          <a:p>
            <a:fld id="{CFC7651E-B4BE-4A93-B9C9-586D74789E6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44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2827" y="190229"/>
            <a:ext cx="3428035" cy="1325563"/>
          </a:xfrm>
        </p:spPr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0861" y="1698355"/>
            <a:ext cx="6611226" cy="4351338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/>
              <a:t>IRP Objectives</a:t>
            </a:r>
          </a:p>
          <a:p>
            <a:pPr lvl="1"/>
            <a:r>
              <a:rPr lang="en-US" dirty="0"/>
              <a:t>Stakeholder Engagement Process</a:t>
            </a:r>
          </a:p>
          <a:p>
            <a:pPr lvl="1"/>
            <a:r>
              <a:rPr lang="en-US" dirty="0"/>
              <a:t>Demand Forecast</a:t>
            </a:r>
          </a:p>
          <a:p>
            <a:pPr lvl="1"/>
            <a:r>
              <a:rPr lang="en-US" dirty="0"/>
              <a:t>Gas Supply Overview</a:t>
            </a:r>
          </a:p>
          <a:p>
            <a:pPr lvl="1"/>
            <a:r>
              <a:rPr lang="en-US" dirty="0"/>
              <a:t>Environmental Considerations</a:t>
            </a:r>
          </a:p>
          <a:p>
            <a:pPr lvl="1"/>
            <a:r>
              <a:rPr lang="en-US" dirty="0"/>
              <a:t>Avoided Cost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dirty="0"/>
              <a:t>Demand Side Management</a:t>
            </a:r>
          </a:p>
          <a:p>
            <a:pPr lvl="1"/>
            <a:r>
              <a:rPr lang="en-US" dirty="0"/>
              <a:t>Distribution System Planning</a:t>
            </a:r>
          </a:p>
          <a:p>
            <a:pPr lvl="1"/>
            <a:r>
              <a:rPr lang="en-US" dirty="0"/>
              <a:t>Supply Resource Optimization Process</a:t>
            </a:r>
          </a:p>
          <a:p>
            <a:pPr lvl="1"/>
            <a:r>
              <a:rPr lang="en-US" dirty="0"/>
              <a:t>Action Plan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35078" y="6049693"/>
            <a:ext cx="551167" cy="365125"/>
          </a:xfrm>
        </p:spPr>
        <p:txBody>
          <a:bodyPr/>
          <a:lstStyle/>
          <a:p>
            <a:fld id="{CFC7651E-B4BE-4A93-B9C9-586D74789E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76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B073661-10CD-49BF-A976-B27D957761BB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5EB1E7-FCAF-480E-B889-C80D646F2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981" y="834128"/>
            <a:ext cx="4494998" cy="11346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2400" b="1" dirty="0">
                <a:ea typeface="Adobe Fan Heiti Std B" panose="020B0700000000000000" pitchFamily="34" charset="-128"/>
              </a:rPr>
              <a:t>Conservation Short term</a:t>
            </a:r>
            <a:br>
              <a:rPr lang="en-US" sz="2400" b="1" dirty="0">
                <a:ea typeface="Adobe Fan Heiti Std B" panose="020B0700000000000000" pitchFamily="34" charset="-128"/>
              </a:rPr>
            </a:br>
            <a:r>
              <a:rPr lang="en-US" sz="2400" b="1" dirty="0">
                <a:ea typeface="Adobe Fan Heiti Std B" panose="020B0700000000000000" pitchFamily="34" charset="-128"/>
              </a:rPr>
              <a:t>Annual Goals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E86679B-81A9-4AA2-AD97-50214F29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782" y="6405508"/>
            <a:ext cx="365760" cy="365760"/>
          </a:xfr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EDD180C-C6A1-4626-80DB-A4DB8CAAF25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73981" y="2746452"/>
          <a:ext cx="4564081" cy="136509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22204">
                  <a:extLst>
                    <a:ext uri="{9D8B030D-6E8A-4147-A177-3AD203B41FA5}">
                      <a16:colId xmlns:a16="http://schemas.microsoft.com/office/drawing/2014/main" val="468516071"/>
                    </a:ext>
                  </a:extLst>
                </a:gridCol>
                <a:gridCol w="1186479">
                  <a:extLst>
                    <a:ext uri="{9D8B030D-6E8A-4147-A177-3AD203B41FA5}">
                      <a16:colId xmlns:a16="http://schemas.microsoft.com/office/drawing/2014/main" val="1279428133"/>
                    </a:ext>
                  </a:extLst>
                </a:gridCol>
                <a:gridCol w="1315444">
                  <a:extLst>
                    <a:ext uri="{9D8B030D-6E8A-4147-A177-3AD203B41FA5}">
                      <a16:colId xmlns:a16="http://schemas.microsoft.com/office/drawing/2014/main" val="2196226194"/>
                    </a:ext>
                  </a:extLst>
                </a:gridCol>
                <a:gridCol w="1339954">
                  <a:extLst>
                    <a:ext uri="{9D8B030D-6E8A-4147-A177-3AD203B41FA5}">
                      <a16:colId xmlns:a16="http://schemas.microsoft.com/office/drawing/2014/main" val="84743795"/>
                    </a:ext>
                  </a:extLst>
                </a:gridCol>
              </a:tblGrid>
              <a:tr h="455032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12200" marR="112200" marT="56100" marB="56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2018</a:t>
                      </a:r>
                      <a:r>
                        <a:rPr lang="en-US" sz="1800" dirty="0"/>
                        <a:t>*</a:t>
                      </a:r>
                      <a:endParaRPr lang="en-US" sz="2200" dirty="0"/>
                    </a:p>
                  </a:txBody>
                  <a:tcPr marL="112200" marR="112200" marT="56100" marB="561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2019</a:t>
                      </a:r>
                    </a:p>
                  </a:txBody>
                  <a:tcPr marL="112200" marR="112200" marT="56100" marB="561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2020</a:t>
                      </a:r>
                    </a:p>
                  </a:txBody>
                  <a:tcPr marL="112200" marR="112200" marT="56100" marB="561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9073700"/>
                  </a:ext>
                </a:extLst>
              </a:tr>
              <a:tr h="455032">
                <a:tc>
                  <a:txBody>
                    <a:bodyPr/>
                    <a:lstStyle/>
                    <a:p>
                      <a:pPr algn="r"/>
                      <a:r>
                        <a:rPr lang="en-US" sz="2200" dirty="0"/>
                        <a:t>C&amp;I</a:t>
                      </a:r>
                    </a:p>
                  </a:txBody>
                  <a:tcPr marL="112200" marR="112200" marT="56100" marB="56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345,000</a:t>
                      </a:r>
                    </a:p>
                  </a:txBody>
                  <a:tcPr marL="112200" marR="112200" marT="56100" marB="56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370,587</a:t>
                      </a:r>
                    </a:p>
                  </a:txBody>
                  <a:tcPr marL="112200" marR="112200" marT="56100" marB="56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437,271</a:t>
                      </a:r>
                    </a:p>
                  </a:txBody>
                  <a:tcPr marL="112200" marR="112200" marT="56100" marB="561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85327870"/>
                  </a:ext>
                </a:extLst>
              </a:tr>
              <a:tr h="455032">
                <a:tc>
                  <a:txBody>
                    <a:bodyPr/>
                    <a:lstStyle/>
                    <a:p>
                      <a:pPr algn="r"/>
                      <a:r>
                        <a:rPr lang="en-US" sz="2200" dirty="0"/>
                        <a:t>RES</a:t>
                      </a:r>
                    </a:p>
                  </a:txBody>
                  <a:tcPr marL="112200" marR="112200" marT="56100" marB="56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420,000</a:t>
                      </a:r>
                    </a:p>
                  </a:txBody>
                  <a:tcPr marL="112200" marR="112200" marT="56100" marB="561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333,424</a:t>
                      </a:r>
                      <a:r>
                        <a:rPr lang="en-US" sz="1600" dirty="0"/>
                        <a:t>**</a:t>
                      </a:r>
                      <a:endParaRPr lang="en-US" sz="2200" dirty="0"/>
                    </a:p>
                  </a:txBody>
                  <a:tcPr marL="112200" marR="112200" marT="56100" marB="561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369,466</a:t>
                      </a:r>
                    </a:p>
                  </a:txBody>
                  <a:tcPr marL="112200" marR="112200" marT="56100" marB="561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754267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1B66BC7-E227-4DBA-B77A-80C334E33802}"/>
              </a:ext>
            </a:extLst>
          </p:cNvPr>
          <p:cNvSpPr txBox="1"/>
          <p:nvPr/>
        </p:nvSpPr>
        <p:spPr>
          <a:xfrm>
            <a:off x="6210303" y="269612"/>
            <a:ext cx="5825239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9A57C">
                    <a:lumMod val="7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Snapshots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A9A57C">
                  <a:lumMod val="7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Residential programs brought in-house 2016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Incentives increased 2017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Residential &gt; Commercial/Industrial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Both Programs increased uptake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Improved DBtC ratio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2019 Program Design adopted AEG’s LoadMAP updates and incorporated lower Avoided Costs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Maintains most Residential offerings 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Increases many C&amp;I rebates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Adds new measures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Monitor 2019 C/I vendor performance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B7E832-9378-46FC-96FD-0928740602CB}"/>
              </a:ext>
            </a:extLst>
          </p:cNvPr>
          <p:cNvSpPr txBox="1"/>
          <p:nvPr/>
        </p:nvSpPr>
        <p:spPr>
          <a:xfrm>
            <a:off x="773981" y="4444005"/>
            <a:ext cx="4792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600" cap="none" spc="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* 2018 figures represent preliminary performance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600" cap="none" spc="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** 2019 residential reflects lower deemed therms</a:t>
            </a:r>
          </a:p>
        </p:txBody>
      </p:sp>
    </p:spTree>
    <p:extLst>
      <p:ext uri="{BB962C8B-B14F-4D97-AF65-F5344CB8AC3E}">
        <p14:creationId xmlns:p14="http://schemas.microsoft.com/office/powerpoint/2010/main" val="268217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ble">
            <a:extLst>
              <a:ext uri="{FF2B5EF4-FFF2-40B4-BE49-F238E27FC236}">
                <a16:creationId xmlns:a16="http://schemas.microsoft.com/office/drawing/2014/main" id="{2ED87920-1E93-4BE8-B336-C53BD2D211DE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3091" y="1589053"/>
            <a:ext cx="2978331" cy="4157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F82A582-7FE8-439A-B15D-43CC2C739949}"/>
              </a:ext>
            </a:extLst>
          </p:cNvPr>
          <p:cNvSpPr>
            <a:spLocks noGrp="1"/>
          </p:cNvSpPr>
          <p:nvPr/>
        </p:nvSpPr>
        <p:spPr>
          <a:xfrm>
            <a:off x="316513" y="245201"/>
            <a:ext cx="4939399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CBEBD">
                    <a:lumMod val="75000"/>
                  </a:srgbClr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CPA Therm Results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E1C921-9966-4E46-8793-0CC999F40573}"/>
              </a:ext>
            </a:extLst>
          </p:cNvPr>
          <p:cNvSpPr>
            <a:spLocks noGrp="1"/>
          </p:cNvSpPr>
          <p:nvPr/>
        </p:nvSpPr>
        <p:spPr>
          <a:xfrm>
            <a:off x="710353" y="5746340"/>
            <a:ext cx="4545559" cy="9998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63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126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189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251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314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377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44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503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35D4D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Select therm savings updated per 2018 CPA for the 2019 Program Year – reflect normal weather</a:t>
            </a:r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116827F9-EADD-4399-9716-E916C8C028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/>
          <a:stretch/>
        </p:blipFill>
        <p:spPr>
          <a:xfrm>
            <a:off x="6295690" y="1520347"/>
            <a:ext cx="5604736" cy="5167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DB6204-2001-4A9F-8420-C015C64D34F7}"/>
              </a:ext>
            </a:extLst>
          </p:cNvPr>
          <p:cNvSpPr txBox="1"/>
          <p:nvPr/>
        </p:nvSpPr>
        <p:spPr>
          <a:xfrm>
            <a:off x="6270751" y="245202"/>
            <a:ext cx="5604736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LoadMAP Model Forecast Process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BF62FD5-978F-41CD-8B76-9691AD38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782" y="6405508"/>
            <a:ext cx="365760" cy="365760"/>
          </a:xfr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39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86F10D-2E99-410E-B1F9-7CF049B0D3F3}"/>
              </a:ext>
            </a:extLst>
          </p:cNvPr>
          <p:cNvSpPr/>
          <p:nvPr/>
        </p:nvSpPr>
        <p:spPr>
          <a:xfrm>
            <a:off x="183923" y="1185859"/>
            <a:ext cx="3785225" cy="26510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1063EE4F-637B-43EE-BF10-93679D722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5977" y="6400800"/>
            <a:ext cx="365760" cy="365760"/>
          </a:xfr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51995D-D747-4E1F-8BBB-D0B8EF3BB4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0" y="4933373"/>
            <a:ext cx="3492459" cy="165030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E33D69-2030-4969-A008-B3CF9370F6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23" y="1948881"/>
            <a:ext cx="3429024" cy="1885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F2DFED2-6925-41EE-8FC3-4E2ABDF68947}"/>
              </a:ext>
            </a:extLst>
          </p:cNvPr>
          <p:cNvSpPr txBox="1">
            <a:spLocks/>
          </p:cNvSpPr>
          <p:nvPr/>
        </p:nvSpPr>
        <p:spPr bwMode="black">
          <a:xfrm>
            <a:off x="1151768" y="3912285"/>
            <a:ext cx="3066937" cy="118872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all" spc="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Annual Performance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88D3C4-5A4A-455B-AA4E-B4A6DCD18F84}"/>
              </a:ext>
            </a:extLst>
          </p:cNvPr>
          <p:cNvSpPr/>
          <p:nvPr/>
        </p:nvSpPr>
        <p:spPr>
          <a:xfrm>
            <a:off x="5924099" y="810220"/>
            <a:ext cx="5708224" cy="41628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A06DF45-F79A-4A26-994C-F0646DAB0A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"/>
          <a:stretch/>
        </p:blipFill>
        <p:spPr>
          <a:xfrm>
            <a:off x="6024534" y="1520367"/>
            <a:ext cx="5507354" cy="330376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246406A-562D-4D28-B4FD-EEBADBFA219F}"/>
              </a:ext>
            </a:extLst>
          </p:cNvPr>
          <p:cNvSpPr txBox="1">
            <a:spLocks/>
          </p:cNvSpPr>
          <p:nvPr/>
        </p:nvSpPr>
        <p:spPr bwMode="black">
          <a:xfrm>
            <a:off x="8868482" y="182686"/>
            <a:ext cx="3066937" cy="118872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Cumulative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000" dirty="0"/>
              <a:t>potential DSM Forecast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2070778-B358-4833-AB68-AF4015D22950}"/>
              </a:ext>
            </a:extLst>
          </p:cNvPr>
          <p:cNvSpPr txBox="1">
            <a:spLocks/>
          </p:cNvSpPr>
          <p:nvPr/>
        </p:nvSpPr>
        <p:spPr bwMode="black">
          <a:xfrm>
            <a:off x="5343207" y="5246396"/>
            <a:ext cx="6232631" cy="1337284"/>
          </a:xfrm>
          <a:prstGeom prst="rect">
            <a:avLst/>
          </a:prstGeom>
          <a:solidFill>
            <a:schemeClr val="accent4">
              <a:lumMod val="75000"/>
              <a:alpha val="89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274320" tIns="182880" rIns="274320" bIns="182880" numCol="2" rtlCol="0" anchor="ctr" anchorCtr="1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20000"/>
              </a:lnSpc>
              <a:defRPr/>
            </a:pPr>
            <a:r>
              <a:rPr lang="en-US" sz="3700" dirty="0">
                <a:solidFill>
                  <a:srgbClr val="FFFFFF">
                    <a:lumMod val="85000"/>
                    <a:lumOff val="15000"/>
                  </a:srgbClr>
                </a:solidFill>
              </a:rPr>
              <a:t>Twenty Year Total</a:t>
            </a:r>
            <a:r>
              <a:rPr lang="en-US" sz="3100" dirty="0">
                <a:solidFill>
                  <a:srgbClr val="FFFFFF">
                    <a:lumMod val="85000"/>
                    <a:lumOff val="15000"/>
                  </a:srgbClr>
                </a:solidFill>
              </a:rPr>
              <a:t>:</a:t>
            </a:r>
          </a:p>
          <a:p>
            <a:pPr lvl="0">
              <a:lnSpc>
                <a:spcPct val="120000"/>
              </a:lnSpc>
              <a:defRPr/>
            </a:pPr>
            <a:br>
              <a:rPr lang="en-US" sz="1300" dirty="0">
                <a:solidFill>
                  <a:srgbClr val="FFFFFF">
                    <a:lumMod val="85000"/>
                    <a:lumOff val="15000"/>
                  </a:srgbClr>
                </a:solidFill>
              </a:rPr>
            </a:br>
            <a:r>
              <a:rPr lang="en-US" sz="5500" b="1" dirty="0">
                <a:solidFill>
                  <a:srgbClr val="FFFFFF">
                    <a:lumMod val="85000"/>
                    <a:lumOff val="15000"/>
                  </a:srgbClr>
                </a:solidFill>
              </a:rPr>
              <a:t>47 Million</a:t>
            </a:r>
          </a:p>
          <a:p>
            <a:pPr lvl="0">
              <a:lnSpc>
                <a:spcPct val="120000"/>
              </a:lnSpc>
              <a:defRPr/>
            </a:pPr>
            <a:r>
              <a:rPr lang="en-US" sz="3700" dirty="0">
                <a:solidFill>
                  <a:srgbClr val="FFFFFF">
                    <a:lumMod val="85000"/>
                    <a:lumOff val="15000"/>
                  </a:srgbClr>
                </a:solidFill>
              </a:rPr>
              <a:t> </a:t>
            </a:r>
            <a:r>
              <a:rPr lang="en-US" sz="6200" dirty="0">
                <a:solidFill>
                  <a:srgbClr val="FFFFFF">
                    <a:lumMod val="85000"/>
                    <a:lumOff val="15000"/>
                  </a:srgbClr>
                </a:solidFill>
              </a:rPr>
              <a:t>therms </a:t>
            </a:r>
          </a:p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all" spc="200" normalizeH="0" baseline="0" noProof="0" dirty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Year 20</a:t>
            </a:r>
            <a:br>
              <a:rPr kumimoji="0" lang="en-US" sz="3700" b="0" i="0" u="none" strike="noStrike" kern="1200" cap="all" spc="200" normalizeH="0" baseline="0" noProof="0" dirty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r>
              <a:rPr kumimoji="0" lang="en-US" sz="3700" b="0" i="0" u="none" strike="noStrike" kern="1200" cap="all" spc="200" normalizeH="0" baseline="0" noProof="0" dirty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Cumulative DSM = 16% of Core Forecasted Demand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9EECD6-E9C9-4425-986C-67C24EC0E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039" y="487773"/>
            <a:ext cx="3066937" cy="1188720"/>
          </a:xfrm>
          <a:solidFill>
            <a:schemeClr val="accent4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Biennium Performance</a:t>
            </a:r>
          </a:p>
        </p:txBody>
      </p:sp>
    </p:spTree>
    <p:extLst>
      <p:ext uri="{BB962C8B-B14F-4D97-AF65-F5344CB8AC3E}">
        <p14:creationId xmlns:p14="http://schemas.microsoft.com/office/powerpoint/2010/main" val="3007150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6AD9D-DA30-459D-9B2D-13EAE0815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5884" y="522252"/>
            <a:ext cx="7729728" cy="1188720"/>
          </a:xfrm>
          <a:solidFill>
            <a:schemeClr val="bg2">
              <a:lumMod val="20000"/>
              <a:lumOff val="80000"/>
              <a:alpha val="1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200" dirty="0"/>
              <a:t>LOW-INCOME WEATHERIZATION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80B29-8C69-498F-AAEA-3F9FA05F4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0538" y="2060028"/>
            <a:ext cx="8240110" cy="4593020"/>
          </a:xfrm>
        </p:spPr>
        <p:txBody>
          <a:bodyPr>
            <a:noAutofit/>
          </a:bodyPr>
          <a:lstStyle/>
          <a:p>
            <a:pPr lvl="0"/>
            <a:r>
              <a:rPr lang="en-US" sz="2000" dirty="0"/>
              <a:t>Increase in forecasted program savings anticipated as a result of tariff updates in August 2018</a:t>
            </a:r>
          </a:p>
          <a:p>
            <a:pPr lvl="1"/>
            <a:r>
              <a:rPr lang="en-US" sz="1800" dirty="0"/>
              <a:t>$10,000 per project cap removed</a:t>
            </a:r>
          </a:p>
          <a:p>
            <a:pPr lvl="1"/>
            <a:r>
              <a:rPr lang="en-US" sz="1800" dirty="0"/>
              <a:t>Health and Safety specifications broadened to include all H&amp;S associated with qualified measures as part of total project cost</a:t>
            </a:r>
          </a:p>
          <a:p>
            <a:pPr lvl="1"/>
            <a:r>
              <a:rPr lang="en-US" sz="1800" dirty="0"/>
              <a:t>Avoided costs upwardly adjusted to $18.77 for 30 year measures per most recently acknowledged IRP</a:t>
            </a:r>
          </a:p>
          <a:p>
            <a:pPr lvl="1"/>
            <a:r>
              <a:rPr lang="en-US" sz="1800" dirty="0"/>
              <a:t>Added project coordination payment of 15%  and indirect rate of 10% of total project costs</a:t>
            </a:r>
          </a:p>
          <a:p>
            <a:pPr lvl="0"/>
            <a:r>
              <a:rPr lang="en-US" sz="2000" dirty="0"/>
              <a:t>Synchronization with Commerce Deemed Measures Policy 5.2.7-SF in light of new Prevailing Wage requirements</a:t>
            </a:r>
          </a:p>
          <a:p>
            <a:pPr lvl="0"/>
            <a:r>
              <a:rPr lang="en-US" sz="2000" dirty="0"/>
              <a:t>Increased communication and coordination, &amp; outreach with Agencies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AB86F-7974-4DC0-B9E8-3BF6E1C4B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9763" y="6400800"/>
            <a:ext cx="365760" cy="365760"/>
          </a:xfr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654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796C09-271B-42F8-918A-61BEB3821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2218" y="1878489"/>
            <a:ext cx="4270248" cy="704087"/>
          </a:xfrm>
        </p:spPr>
        <p:txBody>
          <a:bodyPr/>
          <a:lstStyle/>
          <a:p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Residential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ADFF90-81E3-4D09-A896-CF086C2EE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0" y="2763710"/>
            <a:ext cx="5472684" cy="38199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Tx/>
            </a:pPr>
            <a:r>
              <a:rPr lang="en-US" dirty="0">
                <a:solidFill>
                  <a:schemeClr val="tx1"/>
                </a:solidFill>
              </a:rPr>
              <a:t>Added 2</a:t>
            </a:r>
            <a:r>
              <a:rPr lang="en-US" baseline="30000" dirty="0">
                <a:solidFill>
                  <a:schemeClr val="tx1"/>
                </a:solidFill>
              </a:rPr>
              <a:t>nd</a:t>
            </a:r>
            <a:r>
              <a:rPr lang="en-US" dirty="0">
                <a:solidFill>
                  <a:schemeClr val="tx1"/>
                </a:solidFill>
              </a:rPr>
              <a:t> tier to Tankless, Duct Sealing &amp; Insulation, as well as Windows</a:t>
            </a:r>
          </a:p>
          <a:p>
            <a:pPr>
              <a:lnSpc>
                <a:spcPct val="150000"/>
              </a:lnSpc>
              <a:buClrTx/>
            </a:pPr>
            <a:r>
              <a:rPr lang="en-US" dirty="0">
                <a:solidFill>
                  <a:schemeClr val="tx1"/>
                </a:solidFill>
              </a:rPr>
              <a:t>Consolidated fireplace incentives</a:t>
            </a:r>
          </a:p>
          <a:p>
            <a:pPr>
              <a:lnSpc>
                <a:spcPct val="150000"/>
              </a:lnSpc>
              <a:buClrTx/>
            </a:pPr>
            <a:r>
              <a:rPr lang="en-US" dirty="0">
                <a:solidFill>
                  <a:schemeClr val="tx1"/>
                </a:solidFill>
              </a:rPr>
              <a:t>Removed Conventional Water Heaters</a:t>
            </a:r>
          </a:p>
          <a:p>
            <a:pPr>
              <a:lnSpc>
                <a:spcPct val="150000"/>
              </a:lnSpc>
              <a:buClrTx/>
            </a:pPr>
            <a:r>
              <a:rPr lang="en-US" dirty="0">
                <a:solidFill>
                  <a:schemeClr val="tx1"/>
                </a:solidFill>
              </a:rPr>
              <a:t>Decreased Combination System due to new savings</a:t>
            </a:r>
          </a:p>
          <a:p>
            <a:pPr>
              <a:lnSpc>
                <a:spcPct val="150000"/>
              </a:lnSpc>
              <a:buClrTx/>
            </a:pPr>
            <a:r>
              <a:rPr lang="en-US" dirty="0">
                <a:solidFill>
                  <a:schemeClr val="tx1"/>
                </a:solidFill>
              </a:rPr>
              <a:t>Maintained New Home Certifications’ rebate levels </a:t>
            </a:r>
          </a:p>
          <a:p>
            <a:pPr>
              <a:lnSpc>
                <a:spcPct val="150000"/>
              </a:lnSpc>
              <a:buClrTx/>
            </a:pPr>
            <a:r>
              <a:rPr lang="en-US" dirty="0">
                <a:solidFill>
                  <a:schemeClr val="tx1"/>
                </a:solidFill>
              </a:rPr>
              <a:t>Increased Air Sealing, Boiler and Thermostat rebates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B1B2815-3F0A-4983-8434-48DBFBD182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5652" y="2763710"/>
            <a:ext cx="5853684" cy="358565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</a:pPr>
            <a:r>
              <a:rPr lang="en-US" dirty="0">
                <a:solidFill>
                  <a:schemeClr val="tx1"/>
                </a:solidFill>
              </a:rPr>
              <a:t>Added Floor Insulation &amp; Windows</a:t>
            </a:r>
          </a:p>
          <a:p>
            <a:pPr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</a:pPr>
            <a:r>
              <a:rPr lang="en-US" dirty="0">
                <a:solidFill>
                  <a:schemeClr val="tx1"/>
                </a:solidFill>
              </a:rPr>
              <a:t>Removed Clothes Washers</a:t>
            </a:r>
          </a:p>
          <a:p>
            <a:pPr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</a:pPr>
            <a:r>
              <a:rPr lang="en-US" dirty="0">
                <a:solidFill>
                  <a:schemeClr val="tx1"/>
                </a:solidFill>
              </a:rPr>
              <a:t>Decreased standard rebates on two measures:  Water Heaters and Gas Conveyer Oven</a:t>
            </a:r>
          </a:p>
          <a:p>
            <a:pPr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</a:pPr>
            <a:r>
              <a:rPr lang="en-US" dirty="0">
                <a:solidFill>
                  <a:schemeClr val="tx1"/>
                </a:solidFill>
              </a:rPr>
              <a:t>Increased rebates on 13 measures: Insulation, Furnaces, Boilers, Tankless, Fryers, Radiant Heating, Double Rack and Convection Ovens, Pipe Insulation, Dishwasher, and more.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CB9F6B-BA59-42BE-928B-E806D0BA17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51979" y="1878488"/>
            <a:ext cx="3161030" cy="70408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business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F27B81-5A17-4D28-9372-8B22CC28F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0788" y="508636"/>
            <a:ext cx="7729728" cy="1188720"/>
          </a:xfrm>
          <a:solidFill>
            <a:schemeClr val="accent1">
              <a:lumMod val="20000"/>
              <a:lumOff val="80000"/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2"/>
                </a:solidFill>
              </a:rPr>
              <a:t>2019 Program UPDATES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9F32504-50F4-4797-BFAF-1FF958694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9763" y="6400800"/>
            <a:ext cx="365760" cy="365760"/>
          </a:xfr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4970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788" y="422932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Distribution System Planning Project Process Flow</a:t>
            </a:r>
            <a:endParaRPr lang="en-US" cap="small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29600" y="2381376"/>
            <a:ext cx="126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Info &amp;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48600" y="4118554"/>
            <a:ext cx="2081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Project &amp; Schedules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966340" y="2971800"/>
            <a:ext cx="0" cy="914400"/>
          </a:xfrm>
          <a:prstGeom prst="straightConnector1">
            <a:avLst/>
          </a:prstGeom>
          <a:ln w="889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3770" y="1682109"/>
            <a:ext cx="4615433" cy="482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6E812FDA-BBDB-4638-BD00-41D38CB3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5078" y="6049693"/>
            <a:ext cx="551167" cy="365125"/>
          </a:xfrm>
        </p:spPr>
        <p:txBody>
          <a:bodyPr/>
          <a:lstStyle/>
          <a:p>
            <a:fld id="{CFC7651E-B4BE-4A93-B9C9-586D74789E6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4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BD5B2-A079-4D34-98C6-A9836EC98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726" y="224672"/>
            <a:ext cx="10018713" cy="1684255"/>
          </a:xfrm>
        </p:spPr>
        <p:txBody>
          <a:bodyPr/>
          <a:lstStyle/>
          <a:p>
            <a:r>
              <a:rPr lang="en-US" dirty="0"/>
              <a:t>Distribution System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AF031-4C3C-4E38-9926-4D88D730E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sz="2000" dirty="0"/>
              <a:t>Cascade plans to undertake the following distribution system enhancement projects over the next four years:</a:t>
            </a:r>
          </a:p>
          <a:p>
            <a:pPr lvl="0">
              <a:buClr>
                <a:schemeClr val="tx1"/>
              </a:buClr>
            </a:pPr>
            <a:r>
              <a:rPr lang="en-US" sz="2000" dirty="0"/>
              <a:t>Umatilla 2” Reinforcement</a:t>
            </a:r>
          </a:p>
          <a:p>
            <a:pPr lvl="0">
              <a:buClr>
                <a:schemeClr val="tx1"/>
              </a:buClr>
            </a:pPr>
            <a:r>
              <a:rPr lang="en-US" sz="2000" dirty="0"/>
              <a:t>Pendleton 4” IP Reinforcement</a:t>
            </a:r>
          </a:p>
          <a:p>
            <a:pPr lvl="0">
              <a:buClr>
                <a:schemeClr val="tx1"/>
              </a:buClr>
            </a:pPr>
            <a:r>
              <a:rPr lang="en-US" sz="2000" dirty="0"/>
              <a:t>Pendleton 4” HP Reinforcement</a:t>
            </a:r>
          </a:p>
          <a:p>
            <a:pPr lvl="0">
              <a:buClr>
                <a:schemeClr val="tx1"/>
              </a:buClr>
            </a:pPr>
            <a:r>
              <a:rPr lang="en-US" sz="2000" dirty="0"/>
              <a:t>Pendleton </a:t>
            </a:r>
            <a:r>
              <a:rPr lang="en-US" sz="2000" dirty="0" err="1"/>
              <a:t>Korvola</a:t>
            </a:r>
            <a:r>
              <a:rPr lang="en-US" sz="2000" dirty="0"/>
              <a:t> Road 4” PE RE</a:t>
            </a:r>
          </a:p>
          <a:p>
            <a:pPr lvl="0">
              <a:buClr>
                <a:schemeClr val="tx1"/>
              </a:buClr>
            </a:pPr>
            <a:r>
              <a:rPr lang="en-US" sz="2000" dirty="0"/>
              <a:t>Bend 8”/6” HP Steel Reinforcement</a:t>
            </a:r>
          </a:p>
          <a:p>
            <a:pPr lvl="0">
              <a:buClr>
                <a:schemeClr val="tx1"/>
              </a:buClr>
            </a:pPr>
            <a:r>
              <a:rPr lang="en-US" sz="2000" dirty="0"/>
              <a:t>RF; 4” PE; Bend; 600’ Hayes Ave</a:t>
            </a:r>
          </a:p>
          <a:p>
            <a:pPr lvl="0">
              <a:buClr>
                <a:schemeClr val="tx1"/>
              </a:buClr>
            </a:pPr>
            <a:r>
              <a:rPr lang="en-US" sz="2000" dirty="0"/>
              <a:t>RF; 4” PE; Bend; 600’ Archie Briggs Rd</a:t>
            </a:r>
          </a:p>
          <a:p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6C100E-3989-4EC5-B76A-602B47AA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5078" y="6049693"/>
            <a:ext cx="551167" cy="365125"/>
          </a:xfrm>
        </p:spPr>
        <p:txBody>
          <a:bodyPr/>
          <a:lstStyle/>
          <a:p>
            <a:fld id="{CFC7651E-B4BE-4A93-B9C9-586D74789E6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866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043" y="2552699"/>
            <a:ext cx="3172531" cy="1752599"/>
          </a:xfrm>
        </p:spPr>
        <p:txBody>
          <a:bodyPr>
            <a:normAutofit fontScale="90000"/>
          </a:bodyPr>
          <a:lstStyle/>
          <a:p>
            <a:r>
              <a:rPr lang="en-US" dirty="0"/>
              <a:t>Current Optimization Methodology Flow Chart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7051E7-D99E-4DDB-B95D-0662D8677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6287" y="122938"/>
            <a:ext cx="5033912" cy="661212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EA2955-6ACE-4EB2-8F17-4738B5E2A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5078" y="6049693"/>
            <a:ext cx="551167" cy="365125"/>
          </a:xfrm>
        </p:spPr>
        <p:txBody>
          <a:bodyPr/>
          <a:lstStyle/>
          <a:p>
            <a:fld id="{CFC7651E-B4BE-4A93-B9C9-586D74789E6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51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2555-5746-40EF-A583-D3EE1713A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1-4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5FD40-8A36-4233-8D47-ACBFECF6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791" y="2419545"/>
            <a:ext cx="10296392" cy="3124201"/>
          </a:xfrm>
        </p:spPr>
        <p:txBody>
          <a:bodyPr/>
          <a:lstStyle/>
          <a:p>
            <a:pPr marL="457200" indent="-4572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/>
              <a:t>As-is Analysis: Deterministic optimization of current resources.</a:t>
            </a:r>
          </a:p>
          <a:p>
            <a:pPr marL="457200" indent="-4572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/>
              <a:t>Introduce Additional Resources:  Incremental supply, storage, transportation.</a:t>
            </a:r>
          </a:p>
          <a:p>
            <a:pPr marL="457200" indent="-4572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/>
              <a:t>Stochastic Analysis: Run portfolios through Monte Carlo weather simulations.</a:t>
            </a:r>
          </a:p>
          <a:p>
            <a:pPr marL="457200" indent="-4572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/>
              <a:t>Rank Portfolios: Using risk adjusted total system cost and unserved means and Value at Risk (</a:t>
            </a:r>
            <a:r>
              <a:rPr lang="en-US" dirty="0" err="1"/>
              <a:t>VaRs</a:t>
            </a:r>
            <a:r>
              <a:rPr lang="en-US" dirty="0"/>
              <a:t>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184DA4-C00A-4C66-8F43-4B1F5FCB1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5078" y="6049693"/>
            <a:ext cx="551167" cy="365125"/>
          </a:xfrm>
        </p:spPr>
        <p:txBody>
          <a:bodyPr/>
          <a:lstStyle/>
          <a:p>
            <a:fld id="{CFC7651E-B4BE-4A93-B9C9-586D74789E6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700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D85C1-E86F-4544-8E0B-A72C09F68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5-8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ED3FF-12A5-47DE-8FB0-6363170B7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070" y="2666999"/>
            <a:ext cx="10567448" cy="3124201"/>
          </a:xfrm>
        </p:spPr>
        <p:txBody>
          <a:bodyPr/>
          <a:lstStyle/>
          <a:p>
            <a:pPr marL="457200" indent="-457200">
              <a:buClr>
                <a:schemeClr val="tx1"/>
              </a:buClr>
              <a:buSzPct val="100000"/>
              <a:buFont typeface="+mj-lt"/>
              <a:buAutoNum type="arabicPeriod" startAt="5"/>
            </a:pPr>
            <a:r>
              <a:rPr lang="en-US" dirty="0"/>
              <a:t>Stochastic Weather:  Top ranked portfolio undergoes Monte Carlo simulations.</a:t>
            </a:r>
          </a:p>
          <a:p>
            <a:pPr marL="457200" indent="-457200">
              <a:buClr>
                <a:schemeClr val="tx1"/>
              </a:buClr>
              <a:buSzPct val="100000"/>
              <a:buFont typeface="+mj-lt"/>
              <a:buAutoNum type="arabicPeriod" startAt="5"/>
            </a:pPr>
            <a:r>
              <a:rPr lang="en-US" dirty="0"/>
              <a:t>Exceed limits?  Examine results, ensure </a:t>
            </a:r>
            <a:r>
              <a:rPr lang="en-US" dirty="0" err="1"/>
              <a:t>VaR</a:t>
            </a:r>
            <a:r>
              <a:rPr lang="en-US" dirty="0"/>
              <a:t>/mean limits were not exceeded.</a:t>
            </a:r>
          </a:p>
          <a:p>
            <a:pPr marL="457200" indent="-457200">
              <a:buClr>
                <a:schemeClr val="tx1"/>
              </a:buClr>
              <a:buSzPct val="100000"/>
              <a:buFont typeface="+mj-lt"/>
              <a:buAutoNum type="arabicPeriod" startAt="5"/>
            </a:pPr>
            <a:r>
              <a:rPr lang="en-US" dirty="0"/>
              <a:t>Stochastic Price:  Top ranked portfolio undergoes Monte Carlo simulations.</a:t>
            </a:r>
          </a:p>
          <a:p>
            <a:pPr marL="457200" indent="-457200">
              <a:buClr>
                <a:schemeClr val="tx1"/>
              </a:buClr>
              <a:buSzPct val="100000"/>
              <a:buFont typeface="+mj-lt"/>
              <a:buAutoNum type="arabicPeriod" startAt="5"/>
            </a:pPr>
            <a:r>
              <a:rPr lang="en-US" dirty="0"/>
              <a:t>Exceed limits?  Examine results, ensure </a:t>
            </a:r>
            <a:r>
              <a:rPr lang="en-US" dirty="0" err="1"/>
              <a:t>VaR</a:t>
            </a:r>
            <a:r>
              <a:rPr lang="en-US" dirty="0"/>
              <a:t>/mean limits were not exceeded.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33E98-C29A-4A22-B49B-74C8E3F97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5078" y="6049693"/>
            <a:ext cx="551167" cy="365125"/>
          </a:xfrm>
        </p:spPr>
        <p:txBody>
          <a:bodyPr/>
          <a:lstStyle/>
          <a:p>
            <a:fld id="{CFC7651E-B4BE-4A93-B9C9-586D74789E66}" type="slidenum">
              <a:rPr lang="en-US" smtClean="0"/>
              <a:t>29</a:t>
            </a:fld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536F2984-2FE6-4CD3-B39E-DD186BAA102A}"/>
              </a:ext>
            </a:extLst>
          </p:cNvPr>
          <p:cNvSpPr txBox="1">
            <a:spLocks/>
          </p:cNvSpPr>
          <p:nvPr/>
        </p:nvSpPr>
        <p:spPr>
          <a:xfrm>
            <a:off x="11087478" y="6202093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C7651E-B4BE-4A93-B9C9-586D74789E6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E238A983-39EA-4260-B182-BC8A87EC11C5}"/>
              </a:ext>
            </a:extLst>
          </p:cNvPr>
          <p:cNvSpPr txBox="1">
            <a:spLocks/>
          </p:cNvSpPr>
          <p:nvPr/>
        </p:nvSpPr>
        <p:spPr>
          <a:xfrm>
            <a:off x="11239878" y="6354493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C7651E-B4BE-4A93-B9C9-586D74789E6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86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7699" y="891632"/>
            <a:ext cx="10018713" cy="797831"/>
          </a:xfrm>
        </p:spPr>
        <p:txBody>
          <a:bodyPr/>
          <a:lstStyle/>
          <a:p>
            <a:r>
              <a:rPr lang="en-US" dirty="0"/>
              <a:t>IRP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7699" y="2281646"/>
            <a:ext cx="10804301" cy="3977485"/>
          </a:xfrm>
        </p:spPr>
        <p:txBody>
          <a:bodyPr>
            <a:normAutofit fontScale="77500" lnSpcReduction="20000"/>
          </a:bodyPr>
          <a:lstStyle/>
          <a:p>
            <a:pPr lvl="0">
              <a:buClrTx/>
            </a:pPr>
            <a:r>
              <a:rPr lang="en-US" dirty="0"/>
              <a:t>Present a transparent roadmap of the overall Company plan…</a:t>
            </a:r>
          </a:p>
          <a:p>
            <a:pPr lvl="1">
              <a:buClrTx/>
            </a:pPr>
            <a:r>
              <a:rPr lang="en-US" dirty="0"/>
              <a:t>For immediately-contemplated actions (i.e., in the next two years), </a:t>
            </a:r>
          </a:p>
          <a:p>
            <a:pPr lvl="1">
              <a:buClrTx/>
            </a:pPr>
            <a:r>
              <a:rPr lang="en-US" dirty="0"/>
              <a:t>to characterize emerging issues (and related approaches for  mitigation, if necessary), and </a:t>
            </a:r>
          </a:p>
          <a:p>
            <a:pPr lvl="1">
              <a:buClrTx/>
            </a:pPr>
            <a:r>
              <a:rPr lang="en-US" dirty="0"/>
              <a:t>to outline the long-term direction a company is headed </a:t>
            </a:r>
            <a:r>
              <a:rPr lang="en-US" i="1" dirty="0"/>
              <a:t>vis-a-vis</a:t>
            </a:r>
            <a:r>
              <a:rPr lang="en-US" dirty="0"/>
              <a:t> the industry including economic trends, industry structure [partners such as the pipeline(s) and their impact/actions], technology, customer usage, etc.).</a:t>
            </a:r>
          </a:p>
          <a:p>
            <a:pPr lvl="0">
              <a:buClrTx/>
            </a:pPr>
            <a:r>
              <a:rPr lang="en-US" dirty="0"/>
              <a:t>Promote internal coordination.  </a:t>
            </a:r>
          </a:p>
          <a:p>
            <a:pPr lvl="1">
              <a:buClrTx/>
            </a:pPr>
            <a:r>
              <a:rPr lang="en-US" dirty="0"/>
              <a:t>Even the best-managed companies are challenged to have inter-departmental deep discussions, particularly among analysts.</a:t>
            </a:r>
          </a:p>
          <a:p>
            <a:pPr lvl="0">
              <a:buClrTx/>
            </a:pPr>
            <a:r>
              <a:rPr lang="en-US" dirty="0"/>
              <a:t>Describe to stakeholders and the public the complex utility system unique to each local distribution company (LDC) and management decision-making processes.</a:t>
            </a:r>
          </a:p>
          <a:p>
            <a:pPr lvl="0">
              <a:buClrTx/>
            </a:pPr>
            <a:r>
              <a:rPr lang="en-US" dirty="0"/>
              <a:t>While commissions do not approve the IRP—and, hence future actions—the description of potential actions generally provides for expeditious response of such future requests because stakeholders have a basis for what is driving those decisions.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C9C978-6EAF-40A1-835F-C2E1C6207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5078" y="6049693"/>
            <a:ext cx="551167" cy="365125"/>
          </a:xfrm>
        </p:spPr>
        <p:txBody>
          <a:bodyPr/>
          <a:lstStyle/>
          <a:p>
            <a:fld id="{CFC7651E-B4BE-4A93-B9C9-586D74789E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258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A2305-FF90-420E-98B3-132B15177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As-Is Analysis Shortfalls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FE49CD-2224-4DAC-91EF-C29FF9F69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7651E-B4BE-4A93-B9C9-586D74789E66}" type="slidenum">
              <a:rPr lang="en-US" smtClean="0"/>
              <a:t>30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424916-4916-4A81-AD82-04B1F19B38C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738" y="2493371"/>
            <a:ext cx="7363857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A56538-F6B0-460F-81D9-009D22BA565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739" y="3907429"/>
            <a:ext cx="7363856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15328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AB704-11A1-4034-83C5-1C321F602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Ranking of Portfolios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73F421-07C9-49B8-8843-589524BA4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253" y="2309937"/>
            <a:ext cx="10504823" cy="2238125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FAACD58-4F1F-483B-A2EB-FFCEA5525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5078" y="6049693"/>
            <a:ext cx="551167" cy="365125"/>
          </a:xfrm>
        </p:spPr>
        <p:txBody>
          <a:bodyPr/>
          <a:lstStyle/>
          <a:p>
            <a:fld id="{CFC7651E-B4BE-4A93-B9C9-586D74789E6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581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9084E-9B40-4139-A188-DD257D1EB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Ranked Candidate Portfolio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668F4-B4F2-4058-97C6-204336239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Bremerton Shelton Realignment</a:t>
            </a:r>
          </a:p>
          <a:p>
            <a:r>
              <a:rPr lang="en-US" dirty="0"/>
              <a:t>Incremental GTN Capacity From Stanfield – 8,369 Dth by 2028, 22,533 dth by 2038</a:t>
            </a:r>
          </a:p>
          <a:p>
            <a:r>
              <a:rPr lang="en-US" dirty="0"/>
              <a:t>Incremental GTN Capacity From Kingsgate – 1,291 Dth by 2038</a:t>
            </a:r>
          </a:p>
          <a:p>
            <a:r>
              <a:rPr lang="en-US" dirty="0"/>
              <a:t>Monitor Incremental Nova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C02D40-8C69-4FBE-ADE9-59A29B6CF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26B5-D34C-4B90-9C1D-83EF76B5788B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7035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8AD30-0330-4623-ABA7-9CB8BC4EF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921" y="457407"/>
            <a:ext cx="7514035" cy="1314449"/>
          </a:xfrm>
        </p:spPr>
        <p:txBody>
          <a:bodyPr/>
          <a:lstStyle/>
          <a:p>
            <a:r>
              <a:rPr lang="en-US" dirty="0"/>
              <a:t>Peak Day Transport Vs. Demand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BFA874-E45E-4F20-BDD5-F26C7D0D7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456" y="1771856"/>
            <a:ext cx="7856966" cy="446039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08DEEC-B13A-4DC0-AE52-33158EF5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5078" y="6049693"/>
            <a:ext cx="551167" cy="365125"/>
          </a:xfrm>
        </p:spPr>
        <p:txBody>
          <a:bodyPr/>
          <a:lstStyle/>
          <a:p>
            <a:fld id="{CFC7651E-B4BE-4A93-B9C9-586D74789E6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738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2438399"/>
            <a:ext cx="10018713" cy="31242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Cascade has identified potential deficiencies starting in 2019.</a:t>
            </a:r>
          </a:p>
          <a:p>
            <a:r>
              <a:rPr lang="en-US" dirty="0"/>
              <a:t>From 2019-2023, Cascade expects the Bremerton-Shelton acquisition to solve this shortfall.</a:t>
            </a:r>
          </a:p>
          <a:p>
            <a:r>
              <a:rPr lang="en-US" dirty="0"/>
              <a:t>From 2024 through the end of the planning horizon, Cascade uses a mix of incremental Transportation and DSM to solve the deficiency.</a:t>
            </a:r>
          </a:p>
          <a:p>
            <a:r>
              <a:rPr lang="en-US" dirty="0"/>
              <a:t>Cascade will continue to monitor the GTN shortfall in further IRPs.</a:t>
            </a:r>
          </a:p>
          <a:p>
            <a:r>
              <a:rPr lang="en-US" dirty="0"/>
              <a:t>With the resource mix that is designated the “Preferred Portfolio” Cascade forecasts the ability to serve all firm demand through the 20-year planning horizon.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345C04-C94F-431D-B319-571075688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5078" y="6049693"/>
            <a:ext cx="551167" cy="365125"/>
          </a:xfrm>
        </p:spPr>
        <p:txBody>
          <a:bodyPr/>
          <a:lstStyle/>
          <a:p>
            <a:fld id="{CFC7651E-B4BE-4A93-B9C9-586D74789E6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887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78371-7CD4-4790-9AA1-4C7464DA6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143" y="397890"/>
            <a:ext cx="10018713" cy="876300"/>
          </a:xfrm>
        </p:spPr>
        <p:txBody>
          <a:bodyPr/>
          <a:lstStyle/>
          <a:p>
            <a:r>
              <a:rPr lang="en-US" dirty="0"/>
              <a:t>2-Year Action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FB5FA-5E22-43D9-9991-9C2B5251F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258692"/>
            <a:ext cx="10018713" cy="360843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dirty="0"/>
              <a:t>Cascade will make a recommendation to GSOC regarding the volume and timing of acquiring incremental GTN capacity.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dirty="0"/>
              <a:t>Cascade will continue to monitor NGTL incremental capacity and Spire storage.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dirty="0"/>
              <a:t>Cascade will complete discussions with NWP regarding their Shelton lateral proposal.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dirty="0"/>
              <a:t>Cascade will also continue to explore biogas opportunities.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dirty="0"/>
              <a:t>Cascade will continue to work with Gelber &amp; Associates to design and implement processes and analytics to comply with the WUTC UG-132019 policy statement.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dirty="0"/>
              <a:t>Continue active participation in regional LDC IRP processes.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dirty="0"/>
              <a:t>The Company will attempt to increase stakeholder engagement for the IRP process.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dirty="0"/>
              <a:t>Cascade will cross-validate new methodologies to ensure the accuracy of new modeling techniques.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dirty="0"/>
              <a:t>Investigate incorporating a risk premium into the avoided cost calculation.</a:t>
            </a:r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8FDCB0-EF51-4B6C-B40C-AFB1905CE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5078" y="6049693"/>
            <a:ext cx="551167" cy="365125"/>
          </a:xfrm>
        </p:spPr>
        <p:txBody>
          <a:bodyPr/>
          <a:lstStyle/>
          <a:p>
            <a:fld id="{CFC7651E-B4BE-4A93-B9C9-586D74789E6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439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78371-7CD4-4790-9AA1-4C7464DA6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143" y="-34132"/>
            <a:ext cx="10018713" cy="1752599"/>
          </a:xfrm>
        </p:spPr>
        <p:txBody>
          <a:bodyPr/>
          <a:lstStyle/>
          <a:p>
            <a:r>
              <a:rPr lang="en-US" dirty="0"/>
              <a:t>2-Year Action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FB5FA-5E22-43D9-9991-9C2B5251F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508289"/>
            <a:ext cx="10018713" cy="4282911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Monitor code updates, emerging technologies and research feasibility.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Continually reassess ramp rates.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Extend NEEA membership into Cycle 6 (2020-2024).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Expand and enhance outreach in Commercial/Industrial, Trade Ally and customer engagement.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Launch pilots and explore additional geographically targeted options.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Increase LI Weatherization engagement.</a:t>
            </a:r>
          </a:p>
          <a:p>
            <a:pPr hangingPunct="0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FFBA31-C372-4184-977A-1992C76B6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5078" y="6049693"/>
            <a:ext cx="551167" cy="365125"/>
          </a:xfrm>
        </p:spPr>
        <p:txBody>
          <a:bodyPr/>
          <a:lstStyle/>
          <a:p>
            <a:fld id="{CFC7651E-B4BE-4A93-B9C9-586D74789E6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944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FB5FA-5E22-43D9-9991-9C2B5251F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418302"/>
            <a:ext cx="10018713" cy="4021395"/>
          </a:xfrm>
        </p:spPr>
        <p:txBody>
          <a:bodyPr>
            <a:normAutofit fontScale="92500"/>
          </a:bodyPr>
          <a:lstStyle/>
          <a:p>
            <a:pPr hangingPunct="0"/>
            <a:r>
              <a:rPr lang="en-US" dirty="0"/>
              <a:t>Cascade will either begin or continue to participate/monitor the following items:</a:t>
            </a:r>
          </a:p>
          <a:p>
            <a:pPr lvl="1"/>
            <a:r>
              <a:rPr lang="en-US" dirty="0"/>
              <a:t>Participate in City of Bellingham Climate Action Plan discussions;</a:t>
            </a:r>
          </a:p>
          <a:p>
            <a:pPr lvl="1"/>
            <a:r>
              <a:rPr lang="en-US" dirty="0"/>
              <a:t>Participate on City of Bend Climate Action Steering Committee;</a:t>
            </a:r>
          </a:p>
          <a:p>
            <a:pPr lvl="1"/>
            <a:r>
              <a:rPr lang="en-US" dirty="0"/>
              <a:t>Monitor service areas for potential Greenhouse Gas (GHG) reduction goal development relating to energy delivery and supply;</a:t>
            </a:r>
          </a:p>
          <a:p>
            <a:pPr lvl="1"/>
            <a:r>
              <a:rPr lang="en-US" dirty="0"/>
              <a:t>Monitor carbon pricing and policy developments nationally and statewide (i.e., 2019 carbon tax or cap and trade bills, Market Choice, etc.);</a:t>
            </a:r>
          </a:p>
          <a:p>
            <a:pPr lvl="1"/>
            <a:r>
              <a:rPr lang="en-US" dirty="0"/>
              <a:t>Monitor federal and state GHG regulation development for energy industry; and</a:t>
            </a:r>
          </a:p>
          <a:p>
            <a:pPr lvl="1"/>
            <a:r>
              <a:rPr lang="en-US" dirty="0"/>
              <a:t>Continuation of current emission reduction and monitoring endeavors (i.e., Methane Challenge Program, Renewable Natural Gas studies).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8AF593-E8F0-42BB-9D83-732EECCBBD76}"/>
              </a:ext>
            </a:extLst>
          </p:cNvPr>
          <p:cNvSpPr txBox="1">
            <a:spLocks/>
          </p:cNvSpPr>
          <p:nvPr/>
        </p:nvSpPr>
        <p:spPr>
          <a:xfrm>
            <a:off x="933143" y="-34132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2-Year Action Plan</a:t>
            </a:r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69A3F703-F185-4020-B0AD-C231D6419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5078" y="6049693"/>
            <a:ext cx="551167" cy="365125"/>
          </a:xfrm>
        </p:spPr>
        <p:txBody>
          <a:bodyPr/>
          <a:lstStyle/>
          <a:p>
            <a:fld id="{CFC7651E-B4BE-4A93-B9C9-586D74789E6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138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726422"/>
            <a:ext cx="7924800" cy="1608014"/>
          </a:xfrm>
        </p:spPr>
        <p:txBody>
          <a:bodyPr>
            <a:normAutofit fontScale="90000"/>
          </a:bodyPr>
          <a:lstStyle/>
          <a:p>
            <a:r>
              <a:rPr lang="en-US" dirty="0"/>
              <a:t>				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sz="3600" dirty="0"/>
              <a:t>2018</a:t>
            </a:r>
            <a:r>
              <a:rPr lang="en-US" dirty="0"/>
              <a:t> </a:t>
            </a:r>
            <a:r>
              <a:rPr lang="en-US" sz="3600" dirty="0"/>
              <a:t>Integrated Resource Plan</a:t>
            </a:r>
            <a:br>
              <a:rPr lang="en-US" sz="3600" dirty="0"/>
            </a:br>
            <a:r>
              <a:rPr lang="en-US" sz="3600" dirty="0"/>
              <a:t>Presentation to WUTC Commissioners and Stakeholders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0" y="4724400"/>
            <a:ext cx="3962400" cy="838200"/>
          </a:xfrm>
        </p:spPr>
        <p:txBody>
          <a:bodyPr>
            <a:noAutofit/>
          </a:bodyPr>
          <a:lstStyle/>
          <a:p>
            <a:r>
              <a:rPr lang="en-US" sz="1600" dirty="0"/>
              <a:t>Monday March 11</a:t>
            </a:r>
            <a:r>
              <a:rPr lang="en-US" sz="1600" baseline="30000" dirty="0"/>
              <a:t>th</a:t>
            </a:r>
            <a:r>
              <a:rPr lang="en-US" sz="1600" dirty="0"/>
              <a:t>, 2019</a:t>
            </a:r>
          </a:p>
          <a:p>
            <a:r>
              <a:rPr lang="en-US" sz="1600" dirty="0"/>
              <a:t>WUTC Offices</a:t>
            </a:r>
          </a:p>
          <a:p>
            <a:r>
              <a:rPr lang="en-US" sz="1600" dirty="0"/>
              <a:t>Olympia, WA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278" y="4960278"/>
            <a:ext cx="2203731" cy="9062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8A4BAF-BB1D-481D-A0EB-8B192C994A3C}"/>
              </a:ext>
            </a:extLst>
          </p:cNvPr>
          <p:cNvSpPr txBox="1"/>
          <p:nvPr/>
        </p:nvSpPr>
        <p:spPr>
          <a:xfrm>
            <a:off x="1661020" y="418237"/>
            <a:ext cx="85497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/>
              <a:t>Cascade Natural Gas Corporation</a:t>
            </a:r>
          </a:p>
        </p:txBody>
      </p:sp>
    </p:spTree>
    <p:extLst>
      <p:ext uri="{BB962C8B-B14F-4D97-AF65-F5344CB8AC3E}">
        <p14:creationId xmlns:p14="http://schemas.microsoft.com/office/powerpoint/2010/main" val="2311503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 Engagement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The Company’s Gas Supply Oversight Committee (GSOC) and other senior management are actively involved throughout the IRP Process.</a:t>
            </a:r>
          </a:p>
          <a:p>
            <a:r>
              <a:rPr lang="en-US" dirty="0">
                <a:solidFill>
                  <a:srgbClr val="000000"/>
                </a:solidFill>
              </a:rPr>
              <a:t>Input and feedback from Cascade’s Technical Advisory Group (TAG) is an important resource to help ensure the IRP includes perspectives external to the Company and responsive to stakeholders. </a:t>
            </a:r>
          </a:p>
          <a:p>
            <a:r>
              <a:rPr lang="en-US" dirty="0">
                <a:solidFill>
                  <a:srgbClr val="000000"/>
                </a:solidFill>
              </a:rPr>
              <a:t>Five Technical Advisory Group (TAG) meetings were held in Seattle. </a:t>
            </a:r>
          </a:p>
          <a:p>
            <a:r>
              <a:rPr lang="en-US" dirty="0">
                <a:solidFill>
                  <a:srgbClr val="000000"/>
                </a:solidFill>
              </a:rPr>
              <a:t>Multiple opportunities for public participation were available. </a:t>
            </a:r>
          </a:p>
          <a:p>
            <a:r>
              <a:rPr lang="en-US" dirty="0">
                <a:solidFill>
                  <a:srgbClr val="000000"/>
                </a:solidFill>
              </a:rPr>
              <a:t>Several walkthroughs of technical components (e.g., SENDOUT® modeling) were conducted upon request.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2FA6C-1E6C-49E3-A743-78059DBD8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5078" y="6049693"/>
            <a:ext cx="551167" cy="365125"/>
          </a:xfrm>
        </p:spPr>
        <p:txBody>
          <a:bodyPr/>
          <a:lstStyle/>
          <a:p>
            <a:fld id="{CFC7651E-B4BE-4A93-B9C9-586D74789E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3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457201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400" dirty="0">
                <a:solidFill>
                  <a:prstClr val="black"/>
                </a:solidFill>
                <a:latin typeface="Times New Roman" pitchFamily="18" charset="0"/>
              </a:rPr>
              <a:t>“Original” 2018 IRP TIMELINE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B54AC6-8EDD-47DD-BE4A-29370CAB6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688" y="941958"/>
            <a:ext cx="7162312" cy="532768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FDF824-14CD-47A3-8C89-F619FFCBA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5078" y="6049693"/>
            <a:ext cx="551167" cy="365125"/>
          </a:xfrm>
        </p:spPr>
        <p:txBody>
          <a:bodyPr/>
          <a:lstStyle/>
          <a:p>
            <a:fld id="{CFC7651E-B4BE-4A93-B9C9-586D74789E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21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EE57F-8908-49EE-9F64-685CA3A9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858" y="658728"/>
            <a:ext cx="7514035" cy="526572"/>
          </a:xfrm>
        </p:spPr>
        <p:txBody>
          <a:bodyPr>
            <a:normAutofit fontScale="90000"/>
          </a:bodyPr>
          <a:lstStyle/>
          <a:p>
            <a:r>
              <a:rPr lang="en-US" dirty="0"/>
              <a:t>Demand Forecast Process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DA94D-A8BF-4D4C-93D4-E6B24F383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255" y="1511948"/>
            <a:ext cx="8764702" cy="465005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16499D-908B-4D44-A51A-604EFD799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5078" y="6049693"/>
            <a:ext cx="551167" cy="365125"/>
          </a:xfrm>
        </p:spPr>
        <p:txBody>
          <a:bodyPr/>
          <a:lstStyle/>
          <a:p>
            <a:fld id="{CFC7651E-B4BE-4A93-B9C9-586D74789E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1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B9FBE-7D09-40A0-97DC-E983ED05F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484F8-C1E5-4ADA-82AB-53C03BB8D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1691" y="1760615"/>
            <a:ext cx="10272889" cy="3332816"/>
          </a:xfrm>
        </p:spPr>
        <p:txBody>
          <a:bodyPr/>
          <a:lstStyle/>
          <a:p>
            <a:r>
              <a:rPr lang="en-US" dirty="0"/>
              <a:t>Cascade expects system load growth to average 1.25% per year or 25% over the 20-year planning horizon.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9A121CC-8E55-4D5F-B6B1-5D3B3DF7A0F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32000" y="3389541"/>
          <a:ext cx="8128000" cy="7416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85595347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23118241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83602898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63553317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2975598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Residential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Commercial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Industrial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064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2019-2038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226954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B01C93C-A9FA-4F07-A1A5-CE73F6924882}"/>
              </a:ext>
            </a:extLst>
          </p:cNvPr>
          <p:cNvCxnSpPr>
            <a:cxnSpLocks/>
          </p:cNvCxnSpPr>
          <p:nvPr/>
        </p:nvCxnSpPr>
        <p:spPr>
          <a:xfrm flipH="1">
            <a:off x="6877455" y="4255671"/>
            <a:ext cx="1926077" cy="7484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E84C7F9-52B4-453A-9D95-949862E79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558" y="5010246"/>
            <a:ext cx="5382883" cy="590556"/>
          </a:xfrm>
          <a:prstGeom prst="rect">
            <a:avLst/>
          </a:prstGeom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61A394DE-F08E-47A5-AEFB-490E42A29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5078" y="6049693"/>
            <a:ext cx="551167" cy="365125"/>
          </a:xfrm>
        </p:spPr>
        <p:txBody>
          <a:bodyPr/>
          <a:lstStyle/>
          <a:p>
            <a:fld id="{CFC7651E-B4BE-4A93-B9C9-586D74789E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1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0F493-FF7F-4BCF-B1B3-75F042552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512" y="457201"/>
            <a:ext cx="10272889" cy="830997"/>
          </a:xfrm>
        </p:spPr>
        <p:txBody>
          <a:bodyPr/>
          <a:lstStyle/>
          <a:p>
            <a:r>
              <a:rPr lang="en-US" dirty="0"/>
              <a:t>Methodology Evolutions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A40FC-0753-4980-A199-533993687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0625" y="1624907"/>
            <a:ext cx="4345331" cy="5133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Stochastic analysis of growth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E4B10B-47A9-4F1F-8A53-DD7A1F22531C}"/>
              </a:ext>
            </a:extLst>
          </p:cNvPr>
          <p:cNvSpPr txBox="1"/>
          <p:nvPr/>
        </p:nvSpPr>
        <p:spPr>
          <a:xfrm>
            <a:off x="7402749" y="1466081"/>
            <a:ext cx="4646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Stochastic analysis of weather using Monte Carlo simulations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6124C7-50BF-4805-8565-09A57580E0B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761" y="2474961"/>
            <a:ext cx="5143628" cy="3417163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4C56A9-56F4-4286-A9A3-1B5919C3F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91" y="2361236"/>
            <a:ext cx="5812370" cy="3417163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8A53BE6-348E-4EA3-9F05-424626E83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5078" y="6049693"/>
            <a:ext cx="551167" cy="365125"/>
          </a:xfrm>
        </p:spPr>
        <p:txBody>
          <a:bodyPr/>
          <a:lstStyle/>
          <a:p>
            <a:fld id="{CFC7651E-B4BE-4A93-B9C9-586D74789E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4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799" y="339213"/>
            <a:ext cx="6710516" cy="358289"/>
          </a:xfrm>
        </p:spPr>
        <p:txBody>
          <a:bodyPr>
            <a:normAutofit fontScale="90000"/>
          </a:bodyPr>
          <a:lstStyle/>
          <a:p>
            <a:r>
              <a:rPr lang="en-US" dirty="0"/>
              <a:t>Pipeline transport flow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EC6795-B8BB-4527-94D2-ABFDC9805A4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0633" y="958645"/>
            <a:ext cx="7588046" cy="5368423"/>
          </a:xfrm>
          <a:prstGeom prst="rect">
            <a:avLst/>
          </a:prstGeom>
          <a:noFill/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F1F7CD3-6A66-4C6D-AC0D-3C9827A65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5078" y="6049693"/>
            <a:ext cx="551167" cy="365125"/>
          </a:xfrm>
        </p:spPr>
        <p:txBody>
          <a:bodyPr/>
          <a:lstStyle/>
          <a:p>
            <a:fld id="{CFC7651E-B4BE-4A93-B9C9-586D74789E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79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635D4D"/>
      </a:dk2>
      <a:lt2>
        <a:srgbClr val="D8D6BA"/>
      </a:lt2>
      <a:accent1>
        <a:srgbClr val="9CBEBD"/>
      </a:accent1>
      <a:accent2>
        <a:srgbClr val="D2CB6C"/>
      </a:accent2>
      <a:accent3>
        <a:srgbClr val="9D9A93"/>
      </a:accent3>
      <a:accent4>
        <a:srgbClr val="C89F5D"/>
      </a:accent4>
      <a:accent5>
        <a:srgbClr val="A9A57C"/>
      </a:accent5>
      <a:accent6>
        <a:srgbClr val="95A39D"/>
      </a:accent6>
      <a:hlink>
        <a:srgbClr val="D25814"/>
      </a:hlink>
      <a:folHlink>
        <a:srgbClr val="849A0A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0BDC4BB7-8AF9-46FD-8C32-AB93AC9C410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allax">
    <a:dk1>
      <a:sysClr val="windowText" lastClr="000000"/>
    </a:dk1>
    <a:lt1>
      <a:sysClr val="window" lastClr="FFFFFF"/>
    </a:lt1>
    <a:dk2>
      <a:srgbClr val="212121"/>
    </a:dk2>
    <a:lt2>
      <a:srgbClr val="CDD0D1"/>
    </a:lt2>
    <a:accent1>
      <a:srgbClr val="30ACEC"/>
    </a:accent1>
    <a:accent2>
      <a:srgbClr val="80C34F"/>
    </a:accent2>
    <a:accent3>
      <a:srgbClr val="E29D3E"/>
    </a:accent3>
    <a:accent4>
      <a:srgbClr val="D64A3B"/>
    </a:accent4>
    <a:accent5>
      <a:srgbClr val="D64787"/>
    </a:accent5>
    <a:accent6>
      <a:srgbClr val="A666E1"/>
    </a:accent6>
    <a:hlink>
      <a:srgbClr val="3085ED"/>
    </a:hlink>
    <a:folHlink>
      <a:srgbClr val="82B6F4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5170F1EB832FA049809978045986816C" ma:contentTypeVersion="104" ma:contentTypeDescription="" ma:contentTypeScope="" ma:versionID="172e6b22941a6532b3b2b835aa313125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89c495a0c88ffde05ae816fb4d76b5d2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UG</Prefix>
    <DocumentSetType xmlns="dc463f71-b30c-4ab2-9473-d307f9d35888">Presentation</DocumentSetType>
    <Visibility xmlns="dc463f71-b30c-4ab2-9473-d307f9d35888">Full Visibility</Visibility>
    <IsConfidential xmlns="dc463f71-b30c-4ab2-9473-d307f9d35888">false</IsConfidential>
    <AgendaOrder xmlns="dc463f71-b30c-4ab2-9473-d307f9d35888">false</AgendaOrder>
    <CaseType xmlns="dc463f71-b30c-4ab2-9473-d307f9d35888">Plan</CaseType>
    <IndustryCode xmlns="dc463f71-b30c-4ab2-9473-d307f9d35888">150</IndustryCode>
    <CaseStatus xmlns="dc463f71-b30c-4ab2-9473-d307f9d35888">Closed</CaseStatus>
    <OpenedDate xmlns="dc463f71-b30c-4ab2-9473-d307f9d35888">2017-12-11T08:00:00+00:00</OpenedDate>
    <SignificantOrder xmlns="dc463f71-b30c-4ab2-9473-d307f9d35888">false</SignificantOrder>
    <Date1 xmlns="dc463f71-b30c-4ab2-9473-d307f9d35888">2019-03-08T08:00:00+00:00</Date1>
    <IsDocumentOrder xmlns="dc463f71-b30c-4ab2-9473-d307f9d35888">false</IsDocumentOrder>
    <IsHighlyConfidential xmlns="dc463f71-b30c-4ab2-9473-d307f9d35888">false</IsHighlyConfidential>
    <CaseCompanyNames xmlns="dc463f71-b30c-4ab2-9473-d307f9d35888">Cascade Natural Gas Corporation</CaseCompanyNames>
    <Nickname xmlns="http://schemas.microsoft.com/sharepoint/v3" xsi:nil="true"/>
    <DocketNumber xmlns="dc463f71-b30c-4ab2-9473-d307f9d35888">171186</DocketNumber>
    <DelegatedOrder xmlns="dc463f71-b30c-4ab2-9473-d307f9d35888">false</DelegatedOrder>
  </documentManagement>
</p:properties>
</file>

<file path=customXml/item4.xml><?xml version="1.0" encoding="utf-8"?>
<?mso-contentType ?>
<SharedContentType xmlns="Microsoft.SharePoint.Taxonomy.ContentTypeSync" SourceId="1af0c028-e016-4365-948e-cc2e26d65303" ContentTypeId="0x0101006E56B4D1795A2E4DB2F0B01679ED314A" PreviousValue="true"/>
</file>

<file path=customXml/itemProps1.xml><?xml version="1.0" encoding="utf-8"?>
<ds:datastoreItem xmlns:ds="http://schemas.openxmlformats.org/officeDocument/2006/customXml" ds:itemID="{26C1648B-8C60-48BD-9FA2-F0837192DC6B}"/>
</file>

<file path=customXml/itemProps2.xml><?xml version="1.0" encoding="utf-8"?>
<ds:datastoreItem xmlns:ds="http://schemas.openxmlformats.org/officeDocument/2006/customXml" ds:itemID="{ECBC08C8-7E95-4054-8674-1D517A7AF5B7}"/>
</file>

<file path=customXml/itemProps3.xml><?xml version="1.0" encoding="utf-8"?>
<ds:datastoreItem xmlns:ds="http://schemas.openxmlformats.org/officeDocument/2006/customXml" ds:itemID="{38800DC5-6C8B-4957-AA1F-BE3708241A7D}"/>
</file>

<file path=customXml/itemProps4.xml><?xml version="1.0" encoding="utf-8"?>
<ds:datastoreItem xmlns:ds="http://schemas.openxmlformats.org/officeDocument/2006/customXml" ds:itemID="{A53F8B4F-A8C4-4E26-84CD-86D44B6EE39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12074</TotalTime>
  <Words>2029</Words>
  <Application>Microsoft Office PowerPoint</Application>
  <PresentationFormat>Widescreen</PresentationFormat>
  <Paragraphs>285</Paragraphs>
  <Slides>38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Corbel</vt:lpstr>
      <vt:lpstr>Courier New</vt:lpstr>
      <vt:lpstr>Gill Sans MT</vt:lpstr>
      <vt:lpstr>Times New Roman</vt:lpstr>
      <vt:lpstr>Parallax</vt:lpstr>
      <vt:lpstr>Parcel</vt:lpstr>
      <vt:lpstr>       2018 Integrated Resource Plan Presentation to WUTC Commissioners and Stakeholders</vt:lpstr>
      <vt:lpstr>Agenda</vt:lpstr>
      <vt:lpstr>IRP Objectives</vt:lpstr>
      <vt:lpstr>Stakeholder Engagement Process</vt:lpstr>
      <vt:lpstr>PowerPoint Presentation</vt:lpstr>
      <vt:lpstr>Demand Forecast Process</vt:lpstr>
      <vt:lpstr>Expected Growth</vt:lpstr>
      <vt:lpstr>Methodology Evolutions</vt:lpstr>
      <vt:lpstr>Pipeline transport flow</vt:lpstr>
      <vt:lpstr> Highlights For The 2018 Portfolio Design</vt:lpstr>
      <vt:lpstr>PowerPoint Presentation</vt:lpstr>
      <vt:lpstr>PowerPoint Presentation</vt:lpstr>
      <vt:lpstr>GHG Emissions from Natural Gas Industry</vt:lpstr>
      <vt:lpstr>Cascade’s GHG Emission Reductions </vt:lpstr>
      <vt:lpstr>GHG Policy Trends</vt:lpstr>
      <vt:lpstr>CO2 Adders Modeled</vt:lpstr>
      <vt:lpstr>Avoided Cost Overview</vt:lpstr>
      <vt:lpstr>Share of 2018 WA IRP Avoided Cost</vt:lpstr>
      <vt:lpstr>PowerPoint Presentation</vt:lpstr>
      <vt:lpstr>Conservation Short term Annual Goals</vt:lpstr>
      <vt:lpstr>PowerPoint Presentation</vt:lpstr>
      <vt:lpstr>Biennium Performance</vt:lpstr>
      <vt:lpstr>LOW-INCOME WEATHERIZATION</vt:lpstr>
      <vt:lpstr>2019 Program UPDATES</vt:lpstr>
      <vt:lpstr>Distribution System Planning Project Process Flow</vt:lpstr>
      <vt:lpstr>Distribution System Planning</vt:lpstr>
      <vt:lpstr>Current Optimization Methodology Flow Chart</vt:lpstr>
      <vt:lpstr>Steps 1-4</vt:lpstr>
      <vt:lpstr>Steps 5-8</vt:lpstr>
      <vt:lpstr>As-Is Analysis Shortfalls</vt:lpstr>
      <vt:lpstr>Final Ranking of Portfolios  </vt:lpstr>
      <vt:lpstr>Top Ranked Candidate Portfolio Components</vt:lpstr>
      <vt:lpstr>Peak Day Transport Vs. Demand</vt:lpstr>
      <vt:lpstr>Conclusion</vt:lpstr>
      <vt:lpstr>2-Year Action Plan</vt:lpstr>
      <vt:lpstr>2-Year Action Plan</vt:lpstr>
      <vt:lpstr>PowerPoint Presentation</vt:lpstr>
      <vt:lpstr>       2018 Integrated Resource Plan Presentation to WUTC Commissioners and Stakeholders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Sellers-Vaughn, Mark</dc:creator>
  <cp:lastModifiedBy>Robertson, Brian</cp:lastModifiedBy>
  <cp:revision>313</cp:revision>
  <cp:lastPrinted>2016-12-06T01:24:39Z</cp:lastPrinted>
  <dcterms:created xsi:type="dcterms:W3CDTF">2016-08-17T19:54:59Z</dcterms:created>
  <dcterms:modified xsi:type="dcterms:W3CDTF">2019-03-08T19:30:49Z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0x0101006E56B4D1795A2E4DB2F0B01679ED314A005170F1EB832FA049809978045986816C</vt:lpwstr>
  </property>
  <property fmtid="{D5CDD505-2E9C-101B-9397-08002B2CF9AE}" pid="3" name="_docset_NoMedatataSyncRequired">
    <vt:lpwstr>False</vt:lpwstr>
  </property>
  <property fmtid="{D5CDD505-2E9C-101B-9397-08002B2CF9AE}" pid="4" name="IsEFSEC">
    <vt:bool>false</vt:bool>
  </property>
</Properties>
</file>