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69" r:id="rId5"/>
    <p:sldId id="286" r:id="rId6"/>
    <p:sldId id="287" r:id="rId7"/>
    <p:sldId id="288" r:id="rId8"/>
    <p:sldId id="278" r:id="rId9"/>
    <p:sldId id="281" r:id="rId10"/>
    <p:sldId id="283" r:id="rId11"/>
    <p:sldId id="290" r:id="rId12"/>
  </p:sldIdLst>
  <p:sldSz cx="9144000" cy="6858000" type="screen4x3"/>
  <p:notesSz cx="7010400" cy="9296400"/>
  <p:defaultTextStyle>
    <a:defPPr>
      <a:defRPr lang="en-US"/>
    </a:defPPr>
    <a:lvl1pPr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b="1"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DA00"/>
    <a:srgbClr val="8AA59C"/>
    <a:srgbClr val="808080"/>
    <a:srgbClr val="8CC63F"/>
    <a:srgbClr val="00853F"/>
    <a:srgbClr val="274D36"/>
    <a:srgbClr val="C7E3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2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defRPr sz="1200" b="0" smtClean="0">
                <a:latin typeface="Arial" charset="0"/>
                <a:ea typeface="ＭＳ Ｐゴシック" charset="0"/>
              </a:defRPr>
            </a:lvl1pPr>
          </a:lstStyle>
          <a:p>
            <a:pPr>
              <a:defRPr/>
            </a:pPr>
            <a:endParaRPr lang="en-US"/>
          </a:p>
        </p:txBody>
      </p:sp>
      <p:sp>
        <p:nvSpPr>
          <p:cNvPr id="5123"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lgn="r">
              <a:defRPr sz="1200" b="0" smtClean="0">
                <a:latin typeface="Arial" charset="0"/>
                <a:ea typeface="ＭＳ Ｐゴシック"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5125"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defRPr sz="1200" b="0" smtClean="0">
                <a:latin typeface="Arial" charset="0"/>
                <a:ea typeface="ＭＳ Ｐゴシック" charset="0"/>
              </a:defRPr>
            </a:lvl1pPr>
          </a:lstStyle>
          <a:p>
            <a:pPr>
              <a:defRPr/>
            </a:pPr>
            <a:endParaRPr lang="en-US"/>
          </a:p>
        </p:txBody>
      </p:sp>
      <p:sp>
        <p:nvSpPr>
          <p:cNvPr id="5127"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lgn="r">
              <a:defRPr sz="1200" b="0"/>
            </a:lvl1pPr>
          </a:lstStyle>
          <a:p>
            <a:fld id="{5B5919B6-C79B-4728-826F-0873F7DAF3D8}" type="slidenum">
              <a:rPr lang="en-US"/>
              <a:pPr/>
              <a:t>‹#›</a:t>
            </a:fld>
            <a:endParaRPr lang="en-US"/>
          </a:p>
        </p:txBody>
      </p:sp>
    </p:spTree>
    <p:extLst>
      <p:ext uri="{BB962C8B-B14F-4D97-AF65-F5344CB8AC3E}">
        <p14:creationId xmlns:p14="http://schemas.microsoft.com/office/powerpoint/2010/main" val="12994153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5ED9584-B0E1-40B2-8910-EC93C1141A58}" type="slidenum">
              <a:rPr lang="en-US"/>
              <a:pPr/>
              <a:t>1</a:t>
            </a:fld>
            <a:endParaRPr lang="en-US"/>
          </a:p>
        </p:txBody>
      </p:sp>
      <p:sp>
        <p:nvSpPr>
          <p:cNvPr id="1075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07523"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645838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5</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2880125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7</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27774273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title2"/>
          <p:cNvPicPr>
            <a:picLocks noChangeAspect="1" noChangeArrowheads="1"/>
          </p:cNvPicPr>
          <p:nvPr/>
        </p:nvPicPr>
        <p:blipFill>
          <a:blip r:embed="rId2"/>
          <a:srcRect/>
          <a:stretch>
            <a:fillRect/>
          </a:stretch>
        </p:blipFill>
        <p:spPr bwMode="auto">
          <a:xfrm>
            <a:off x="-1588" y="-1588"/>
            <a:ext cx="9145588" cy="6859588"/>
          </a:xfrm>
          <a:prstGeom prst="rect">
            <a:avLst/>
          </a:prstGeom>
          <a:noFill/>
          <a:ln w="9525">
            <a:noFill/>
            <a:miter lim="800000"/>
            <a:headEnd/>
            <a:tailEnd/>
          </a:ln>
        </p:spPr>
      </p:pic>
      <p:pic>
        <p:nvPicPr>
          <p:cNvPr id="5" name="Picture 6" descr="H_3CP_rgb_0412_ppt"/>
          <p:cNvPicPr>
            <a:picLocks noChangeAspect="1" noChangeArrowheads="1"/>
          </p:cNvPicPr>
          <p:nvPr/>
        </p:nvPicPr>
        <p:blipFill>
          <a:blip r:embed="rId3"/>
          <a:srcRect/>
          <a:stretch>
            <a:fillRect/>
          </a:stretch>
        </p:blipFill>
        <p:spPr bwMode="auto">
          <a:xfrm>
            <a:off x="5788025" y="5638800"/>
            <a:ext cx="2974975" cy="1000125"/>
          </a:xfrm>
          <a:prstGeom prst="rect">
            <a:avLst/>
          </a:prstGeom>
          <a:noFill/>
        </p:spPr>
      </p:pic>
      <p:sp>
        <p:nvSpPr>
          <p:cNvPr id="4098" name="Rectangle 2"/>
          <p:cNvSpPr>
            <a:spLocks noGrp="1" noChangeArrowheads="1"/>
          </p:cNvSpPr>
          <p:nvPr>
            <p:ph type="ctrTitle"/>
          </p:nvPr>
        </p:nvSpPr>
        <p:spPr>
          <a:xfrm>
            <a:off x="438150" y="1828800"/>
            <a:ext cx="8172450" cy="1143000"/>
          </a:xfrm>
        </p:spPr>
        <p:txBody>
          <a:bodyPr/>
          <a:lstStyle>
            <a:lvl1pPr>
              <a:defRPr sz="2400"/>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447675" y="641350"/>
            <a:ext cx="1609725" cy="609600"/>
          </a:xfrm>
        </p:spPr>
        <p:txBody>
          <a:bodyPr/>
          <a:lstStyle>
            <a:lvl1pPr>
              <a:defRPr sz="12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3799101E-12B0-4E59-BA98-467CA28500F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3988"/>
            <a:ext cx="2095500" cy="5256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3988"/>
            <a:ext cx="6134100"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795B078D-B342-4C09-BF75-737A7ED8F47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EA8ACEE6-3704-4B79-B8BB-467602395C7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A5C5C82D-27D3-4D86-94C0-3F02F21750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9CDBAA14-441F-474F-A496-D4A02AA5DA6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2FB93005-516A-4BE5-BA29-B1A5E2003F7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3012442D-3EFA-457E-872C-0DAF032FB07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48D76CF9-EEB5-45A9-AB0D-6F1479A667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3B91CC2-04F4-4E26-B050-72A848E362A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F81BF8B-9ADE-4A12-ADB1-4DDD0FE03CF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header2"/>
          <p:cNvPicPr>
            <a:picLocks noChangeAspect="1" noChangeArrowheads="1"/>
          </p:cNvPicPr>
          <p:nvPr/>
        </p:nvPicPr>
        <p:blipFill>
          <a:blip r:embed="rId13"/>
          <a:srcRect/>
          <a:stretch>
            <a:fillRect/>
          </a:stretch>
        </p:blipFill>
        <p:spPr bwMode="auto">
          <a:xfrm>
            <a:off x="0" y="0"/>
            <a:ext cx="9145588" cy="798513"/>
          </a:xfrm>
          <a:prstGeom prst="rect">
            <a:avLst/>
          </a:prstGeom>
          <a:noFill/>
          <a:ln w="9525">
            <a:noFill/>
            <a:miter lim="800000"/>
            <a:headEnd/>
            <a:tailEnd/>
          </a:ln>
        </p:spPr>
      </p:pic>
      <p:sp>
        <p:nvSpPr>
          <p:cNvPr id="2" name="Rectangle 2"/>
          <p:cNvSpPr>
            <a:spLocks noGrp="1" noChangeArrowheads="1"/>
          </p:cNvSpPr>
          <p:nvPr>
            <p:ph type="title"/>
          </p:nvPr>
        </p:nvSpPr>
        <p:spPr bwMode="auto">
          <a:xfrm>
            <a:off x="457200" y="153988"/>
            <a:ext cx="8382000" cy="612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041400"/>
            <a:ext cx="8153400" cy="4368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3124200" y="6399213"/>
            <a:ext cx="2895600" cy="231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000" b="0" smtClean="0">
                <a:latin typeface="Arial" charset="0"/>
                <a:ea typeface="ＭＳ Ｐゴシック" charset="0"/>
              </a:defRPr>
            </a:lvl1pPr>
          </a:lstStyle>
          <a:p>
            <a:pPr>
              <a:defRPr/>
            </a:pPr>
            <a:endParaRPr lang="en-US"/>
          </a:p>
        </p:txBody>
      </p:sp>
      <p:sp>
        <p:nvSpPr>
          <p:cNvPr id="1030" name="Rectangle 6"/>
          <p:cNvSpPr>
            <a:spLocks noGrp="1" noChangeArrowheads="1"/>
          </p:cNvSpPr>
          <p:nvPr>
            <p:ph type="sldNum" sz="quarter" idx="4"/>
          </p:nvPr>
        </p:nvSpPr>
        <p:spPr bwMode="auto">
          <a:xfrm>
            <a:off x="457200" y="6399213"/>
            <a:ext cx="457200" cy="242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000" b="0"/>
            </a:lvl1pPr>
          </a:lstStyle>
          <a:p>
            <a:fld id="{66A133F7-F9FC-4639-9555-73D4B6B77E29}" type="slidenum">
              <a:rPr lang="en-US"/>
              <a:pPr/>
              <a:t>‹#›</a:t>
            </a:fld>
            <a:endParaRPr lang="en-US"/>
          </a:p>
        </p:txBody>
      </p:sp>
      <p:pic>
        <p:nvPicPr>
          <p:cNvPr id="1032" name="Picture 8" descr="H_3CP_rgb_0412_ppt"/>
          <p:cNvPicPr>
            <a:picLocks noChangeAspect="1" noChangeArrowheads="1"/>
          </p:cNvPicPr>
          <p:nvPr/>
        </p:nvPicPr>
        <p:blipFill>
          <a:blip r:embed="rId14"/>
          <a:srcRect/>
          <a:stretch>
            <a:fillRect/>
          </a:stretch>
        </p:blipFill>
        <p:spPr bwMode="auto">
          <a:xfrm>
            <a:off x="6905625" y="6173788"/>
            <a:ext cx="1984375" cy="665162"/>
          </a:xfrm>
          <a:prstGeom prst="rect">
            <a:avLst/>
          </a:prstGeom>
          <a:noFill/>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Arial" charset="0"/>
          <a:ea typeface="ＭＳ Ｐゴシック" charset="0"/>
        </a:defRPr>
      </a:lvl2pPr>
      <a:lvl3pPr algn="l" rtl="0" eaLnBrk="0" fontAlgn="base" hangingPunct="0">
        <a:spcBef>
          <a:spcPct val="0"/>
        </a:spcBef>
        <a:spcAft>
          <a:spcPct val="0"/>
        </a:spcAft>
        <a:defRPr sz="2800">
          <a:solidFill>
            <a:schemeClr val="bg1"/>
          </a:solidFill>
          <a:latin typeface="Arial" charset="0"/>
          <a:ea typeface="ＭＳ Ｐゴシック" charset="0"/>
        </a:defRPr>
      </a:lvl3pPr>
      <a:lvl4pPr algn="l" rtl="0" eaLnBrk="0" fontAlgn="base" hangingPunct="0">
        <a:spcBef>
          <a:spcPct val="0"/>
        </a:spcBef>
        <a:spcAft>
          <a:spcPct val="0"/>
        </a:spcAft>
        <a:defRPr sz="2800">
          <a:solidFill>
            <a:schemeClr val="bg1"/>
          </a:solidFill>
          <a:latin typeface="Arial" charset="0"/>
          <a:ea typeface="ＭＳ Ｐゴシック" charset="0"/>
        </a:defRPr>
      </a:lvl4pPr>
      <a:lvl5pPr algn="l" rtl="0" eaLnBrk="0" fontAlgn="base" hangingPunct="0">
        <a:spcBef>
          <a:spcPct val="0"/>
        </a:spcBef>
        <a:spcAft>
          <a:spcPct val="0"/>
        </a:spcAft>
        <a:defRPr sz="2800">
          <a:solidFill>
            <a:schemeClr val="bg1"/>
          </a:solidFill>
          <a:latin typeface="Arial" charset="0"/>
          <a:ea typeface="ＭＳ Ｐゴシック" charset="0"/>
        </a:defRPr>
      </a:lvl5pPr>
      <a:lvl6pPr marL="457200" algn="l" rtl="0" fontAlgn="base">
        <a:spcBef>
          <a:spcPct val="0"/>
        </a:spcBef>
        <a:spcAft>
          <a:spcPct val="0"/>
        </a:spcAft>
        <a:defRPr sz="2800">
          <a:solidFill>
            <a:schemeClr val="bg1"/>
          </a:solidFill>
          <a:latin typeface="Arial" charset="0"/>
          <a:ea typeface="ＭＳ Ｐゴシック" charset="0"/>
        </a:defRPr>
      </a:lvl6pPr>
      <a:lvl7pPr marL="914400" algn="l" rtl="0" fontAlgn="base">
        <a:spcBef>
          <a:spcPct val="0"/>
        </a:spcBef>
        <a:spcAft>
          <a:spcPct val="0"/>
        </a:spcAft>
        <a:defRPr sz="2800">
          <a:solidFill>
            <a:schemeClr val="bg1"/>
          </a:solidFill>
          <a:latin typeface="Arial" charset="0"/>
          <a:ea typeface="ＭＳ Ｐゴシック" charset="0"/>
        </a:defRPr>
      </a:lvl7pPr>
      <a:lvl8pPr marL="1371600" algn="l" rtl="0" fontAlgn="base">
        <a:spcBef>
          <a:spcPct val="0"/>
        </a:spcBef>
        <a:spcAft>
          <a:spcPct val="0"/>
        </a:spcAft>
        <a:defRPr sz="2800">
          <a:solidFill>
            <a:schemeClr val="bg1"/>
          </a:solidFill>
          <a:latin typeface="Arial" charset="0"/>
          <a:ea typeface="ＭＳ Ｐゴシック" charset="0"/>
        </a:defRPr>
      </a:lvl8pPr>
      <a:lvl9pPr marL="1828800" algn="l" rtl="0" fontAlgn="base">
        <a:spcBef>
          <a:spcPct val="0"/>
        </a:spcBef>
        <a:spcAft>
          <a:spcPct val="0"/>
        </a:spcAft>
        <a:defRPr sz="2800">
          <a:solidFill>
            <a:schemeClr val="bg1"/>
          </a:solidFill>
          <a:latin typeface="Arial" charset="0"/>
          <a:ea typeface="ＭＳ Ｐゴシック"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457200" indent="-165100" algn="l" rtl="0" eaLnBrk="0" fontAlgn="base" hangingPunct="0">
        <a:spcBef>
          <a:spcPct val="20000"/>
        </a:spcBef>
        <a:spcAft>
          <a:spcPct val="0"/>
        </a:spcAft>
        <a:buFont typeface="Arial" pitchFamily="34" charset="0"/>
        <a:buChar char="•"/>
        <a:defRPr sz="2400">
          <a:solidFill>
            <a:schemeClr val="tx1"/>
          </a:solidFill>
          <a:latin typeface="+mn-lt"/>
          <a:ea typeface="+mn-ea"/>
        </a:defRPr>
      </a:lvl2pPr>
      <a:lvl3pPr marL="800100" indent="-165100" algn="l" rtl="0" eaLnBrk="0" fontAlgn="base" hangingPunct="0">
        <a:spcBef>
          <a:spcPct val="20000"/>
        </a:spcBef>
        <a:spcAft>
          <a:spcPct val="0"/>
        </a:spcAft>
        <a:buFont typeface="Arial" pitchFamily="34" charset="0"/>
        <a:buChar char="-"/>
        <a:defRPr>
          <a:solidFill>
            <a:schemeClr val="tx1"/>
          </a:solidFill>
          <a:latin typeface="+mn-lt"/>
          <a:ea typeface="+mn-ea"/>
        </a:defRPr>
      </a:lvl3pPr>
      <a:lvl4pPr marL="1257300" indent="-228600" algn="l" rtl="0" eaLnBrk="0" fontAlgn="base" hangingPunct="0">
        <a:spcBef>
          <a:spcPct val="20000"/>
        </a:spcBef>
        <a:spcAft>
          <a:spcPct val="0"/>
        </a:spcAft>
        <a:buFont typeface="Arial" pitchFamily="34" charset="0"/>
        <a:buChar char="–"/>
        <a:defRPr>
          <a:solidFill>
            <a:schemeClr val="tx1"/>
          </a:solidFill>
          <a:latin typeface="+mn-lt"/>
          <a:ea typeface="+mn-ea"/>
        </a:defRPr>
      </a:lvl4pPr>
      <a:lvl5pPr marL="1600200" indent="-165100" algn="l" rtl="0" eaLnBrk="0" fontAlgn="base" hangingPunct="0">
        <a:spcBef>
          <a:spcPct val="20000"/>
        </a:spcBef>
        <a:spcAft>
          <a:spcPct val="0"/>
        </a:spcAft>
        <a:buFont typeface="Arial" pitchFamily="34" charset="0"/>
        <a:buChar char="▪"/>
        <a:defRPr sz="1200">
          <a:solidFill>
            <a:schemeClr val="tx1"/>
          </a:solidFill>
          <a:latin typeface="+mn-lt"/>
          <a:ea typeface="+mn-ea"/>
        </a:defRPr>
      </a:lvl5pPr>
      <a:lvl6pPr marL="2057400" indent="-165100" algn="l" rtl="0" fontAlgn="base">
        <a:spcBef>
          <a:spcPct val="20000"/>
        </a:spcBef>
        <a:spcAft>
          <a:spcPct val="0"/>
        </a:spcAft>
        <a:buFont typeface="Arial" charset="0"/>
        <a:buChar char="▪"/>
        <a:defRPr sz="1200">
          <a:solidFill>
            <a:schemeClr val="tx1"/>
          </a:solidFill>
          <a:latin typeface="+mn-lt"/>
          <a:ea typeface="+mn-ea"/>
        </a:defRPr>
      </a:lvl6pPr>
      <a:lvl7pPr marL="2514600" indent="-165100" algn="l" rtl="0" fontAlgn="base">
        <a:spcBef>
          <a:spcPct val="20000"/>
        </a:spcBef>
        <a:spcAft>
          <a:spcPct val="0"/>
        </a:spcAft>
        <a:buFont typeface="Arial" charset="0"/>
        <a:buChar char="▪"/>
        <a:defRPr sz="1200">
          <a:solidFill>
            <a:schemeClr val="tx1"/>
          </a:solidFill>
          <a:latin typeface="+mn-lt"/>
          <a:ea typeface="+mn-ea"/>
        </a:defRPr>
      </a:lvl7pPr>
      <a:lvl8pPr marL="2971800" indent="-165100" algn="l" rtl="0" fontAlgn="base">
        <a:spcBef>
          <a:spcPct val="20000"/>
        </a:spcBef>
        <a:spcAft>
          <a:spcPct val="0"/>
        </a:spcAft>
        <a:buFont typeface="Arial" charset="0"/>
        <a:buChar char="▪"/>
        <a:defRPr sz="1200">
          <a:solidFill>
            <a:schemeClr val="tx1"/>
          </a:solidFill>
          <a:latin typeface="+mn-lt"/>
          <a:ea typeface="+mn-ea"/>
        </a:defRPr>
      </a:lvl8pPr>
      <a:lvl9pPr marL="3429000" indent="-165100" algn="l" rtl="0" fontAlgn="base">
        <a:spcBef>
          <a:spcPct val="20000"/>
        </a:spcBef>
        <a:spcAft>
          <a:spcPct val="0"/>
        </a:spcAft>
        <a:buFont typeface="Arial" charset="0"/>
        <a:buChar char="▪"/>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enturylink.com/" TargetMode="Externa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Grp="1" noChangeArrowheads="1"/>
          </p:cNvSpPr>
          <p:nvPr>
            <p:ph type="ctrTitle"/>
          </p:nvPr>
        </p:nvSpPr>
        <p:spPr>
          <a:xfrm>
            <a:off x="304800" y="1905000"/>
            <a:ext cx="8305800" cy="12954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lgn="r" eaLnBrk="1" hangingPunct="1">
              <a:defRPr/>
            </a:pPr>
            <a:r>
              <a:rPr lang="en-US" sz="2800" dirty="0" smtClean="0"/>
              <a:t>San Juan Islands Submarine Cable Inspection Plan</a:t>
            </a:r>
            <a:r>
              <a:rPr lang="en-US" dirty="0" smtClean="0"/>
              <a:t> </a:t>
            </a:r>
            <a:br>
              <a:rPr lang="en-US" dirty="0" smtClean="0"/>
            </a:br>
            <a:r>
              <a:rPr lang="en-US" dirty="0" smtClean="0"/>
              <a:t/>
            </a:r>
            <a:br>
              <a:rPr lang="en-US" dirty="0" smtClean="0"/>
            </a:br>
            <a:endParaRPr lang="en-US" dirty="0" smtClean="0"/>
          </a:p>
        </p:txBody>
      </p:sp>
      <p:sp>
        <p:nvSpPr>
          <p:cNvPr id="106505" name="Rectangle 9"/>
          <p:cNvSpPr>
            <a:spLocks noGrp="1" noChangeArrowheads="1"/>
          </p:cNvSpPr>
          <p:nvPr>
            <p:ph type="subTitle" idx="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marL="0" indent="0" eaLnBrk="1" hangingPunct="1"/>
            <a:r>
              <a:rPr lang="en-US" dirty="0" smtClean="0"/>
              <a:t>November 30, 2015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 Plan</a:t>
            </a:r>
            <a:endParaRPr lang="en-US" dirty="0"/>
          </a:p>
        </p:txBody>
      </p:sp>
      <p:sp>
        <p:nvSpPr>
          <p:cNvPr id="3" name="Content Placeholder 2"/>
          <p:cNvSpPr>
            <a:spLocks noGrp="1"/>
          </p:cNvSpPr>
          <p:nvPr>
            <p:ph idx="1"/>
          </p:nvPr>
        </p:nvSpPr>
        <p:spPr>
          <a:xfrm>
            <a:off x="304800" y="838200"/>
            <a:ext cx="8153400" cy="5588000"/>
          </a:xfrm>
        </p:spPr>
        <p:txBody>
          <a:bodyPr/>
          <a:lstStyle/>
          <a:p>
            <a:r>
              <a:rPr lang="en-US" dirty="0" smtClean="0"/>
              <a:t>   “ By November 30 of each year, </a:t>
            </a:r>
            <a:r>
              <a:rPr lang="en-US" dirty="0" err="1" smtClean="0"/>
              <a:t>CenturyLink</a:t>
            </a:r>
            <a:r>
              <a:rPr lang="en-US" dirty="0" smtClean="0"/>
              <a:t> will submit annual inspection plans to the Commission for the subsequent calendar year for the San Juan Submarine Facilities. The plans should, at a minimum, specify the location of the facility to be inspected and the frequency and manner in which inspections will be conducted.”</a:t>
            </a:r>
          </a:p>
          <a:p>
            <a:endParaRPr lang="en-US" dirty="0" smtClean="0"/>
          </a:p>
          <a:p>
            <a:pPr lvl="2" indent="165100">
              <a:buFont typeface="+mj-lt"/>
              <a:buAutoNum type="arabicPeriod"/>
            </a:pPr>
            <a:r>
              <a:rPr lang="en-US" dirty="0" smtClean="0"/>
              <a:t>    </a:t>
            </a:r>
            <a:r>
              <a:rPr lang="en-US" sz="2400" i="1" dirty="0" smtClean="0"/>
              <a:t>Annually, a qualified technician will run a fiber characterization script that tests the integrity of the submarine cables utilizing an Optical Time Domain </a:t>
            </a:r>
            <a:r>
              <a:rPr lang="en-US" sz="2400" i="1" dirty="0" err="1" smtClean="0"/>
              <a:t>Reflectometer</a:t>
            </a:r>
            <a:r>
              <a:rPr lang="en-US" sz="2400" i="1" dirty="0" smtClean="0"/>
              <a:t> (OTDR). The script will measure insertion loss, optical return loss, chromatic dispersion and attenuation profile. The test results will compared to engineered specifications.</a:t>
            </a:r>
            <a:endParaRPr lang="en-US" sz="2400" i="1" dirty="0"/>
          </a:p>
        </p:txBody>
      </p:sp>
      <p:sp>
        <p:nvSpPr>
          <p:cNvPr id="4" name="Slide Number Placeholder 3"/>
          <p:cNvSpPr>
            <a:spLocks noGrp="1"/>
          </p:cNvSpPr>
          <p:nvPr>
            <p:ph type="sldNum" sz="quarter" idx="11"/>
          </p:nvPr>
        </p:nvSpPr>
        <p:spPr/>
        <p:txBody>
          <a:bodyPr/>
          <a:lstStyle/>
          <a:p>
            <a:fld id="{EA8ACEE6-3704-4B79-B8BB-467602395C7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 Plan (continued)</a:t>
            </a:r>
            <a:endParaRPr lang="en-US" dirty="0"/>
          </a:p>
        </p:txBody>
      </p:sp>
      <p:sp>
        <p:nvSpPr>
          <p:cNvPr id="3" name="Content Placeholder 2"/>
          <p:cNvSpPr>
            <a:spLocks noGrp="1"/>
          </p:cNvSpPr>
          <p:nvPr>
            <p:ph idx="1"/>
          </p:nvPr>
        </p:nvSpPr>
        <p:spPr/>
        <p:txBody>
          <a:bodyPr/>
          <a:lstStyle/>
          <a:p>
            <a:pPr marL="457200" indent="-457200">
              <a:buAutoNum type="arabicPeriod" startAt="2"/>
            </a:pPr>
            <a:r>
              <a:rPr lang="en-US" dirty="0" smtClean="0"/>
              <a:t>Annually, a qualified central office technician will retrieve the overall optical loss results from the </a:t>
            </a:r>
            <a:r>
              <a:rPr lang="en-US" dirty="0" err="1" smtClean="0"/>
              <a:t>Coriant</a:t>
            </a:r>
            <a:r>
              <a:rPr lang="en-US" dirty="0" smtClean="0"/>
              <a:t> 7100 nodes located on Lopez Island and La Conner. The results will be captured and compared to the equipment manufacturer’s optical specifications.</a:t>
            </a:r>
            <a:br>
              <a:rPr lang="en-US" dirty="0" smtClean="0"/>
            </a:br>
            <a:endParaRPr lang="en-US" dirty="0" smtClean="0"/>
          </a:p>
          <a:p>
            <a:pPr marL="457200" indent="-457200">
              <a:buAutoNum type="arabicPeriod" startAt="2"/>
            </a:pPr>
            <a:r>
              <a:rPr lang="en-US" dirty="0" smtClean="0"/>
              <a:t>Annually, a qualified central office technician will retrieve the overall optical loss results from the Fujitsu 7420 nodes located on Friday Harbor, Lopez Island, and Orcas Island.  Results will be compared to the equipment manufacturer’s optical specifications.</a:t>
            </a:r>
            <a:endParaRPr lang="en-US" dirty="0"/>
          </a:p>
        </p:txBody>
      </p:sp>
      <p:sp>
        <p:nvSpPr>
          <p:cNvPr id="4" name="Slide Number Placeholder 3"/>
          <p:cNvSpPr>
            <a:spLocks noGrp="1"/>
          </p:cNvSpPr>
          <p:nvPr>
            <p:ph type="sldNum" sz="quarter" idx="11"/>
          </p:nvPr>
        </p:nvSpPr>
        <p:spPr/>
        <p:txBody>
          <a:bodyPr/>
          <a:lstStyle/>
          <a:p>
            <a:fld id="{EA8ACEE6-3704-4B79-B8BB-467602395C7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 Plan (continued)</a:t>
            </a:r>
            <a:endParaRPr lang="en-US" dirty="0"/>
          </a:p>
        </p:txBody>
      </p:sp>
      <p:sp>
        <p:nvSpPr>
          <p:cNvPr id="3" name="Content Placeholder 2"/>
          <p:cNvSpPr>
            <a:spLocks noGrp="1"/>
          </p:cNvSpPr>
          <p:nvPr>
            <p:ph idx="1"/>
          </p:nvPr>
        </p:nvSpPr>
        <p:spPr/>
        <p:txBody>
          <a:bodyPr/>
          <a:lstStyle/>
          <a:p>
            <a:r>
              <a:rPr lang="en-US" dirty="0" smtClean="0"/>
              <a:t>4.	Annually, field operations will conduct a site survey at the first location where submarine cable appears on land and is accessible.  The survey will involve visual examination of the fiber optic cable, condition of the vault or pedestal, and changes in the surrounding environment.</a:t>
            </a:r>
            <a:endParaRPr lang="en-US" dirty="0"/>
          </a:p>
        </p:txBody>
      </p:sp>
      <p:sp>
        <p:nvSpPr>
          <p:cNvPr id="4" name="Slide Number Placeholder 3"/>
          <p:cNvSpPr>
            <a:spLocks noGrp="1"/>
          </p:cNvSpPr>
          <p:nvPr>
            <p:ph type="sldNum" sz="quarter" idx="11"/>
          </p:nvPr>
        </p:nvSpPr>
        <p:spPr/>
        <p:txBody>
          <a:bodyPr/>
          <a:lstStyle/>
          <a:p>
            <a:fld id="{EA8ACEE6-3704-4B79-B8BB-467602395C7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5</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Lopez  to  La Conner</a:t>
            </a:r>
          </a:p>
        </p:txBody>
      </p:sp>
      <p:sp>
        <p:nvSpPr>
          <p:cNvPr id="131076" name="Rectangle 4"/>
          <p:cNvSpPr>
            <a:spLocks noGrp="1" noChangeArrowheads="1"/>
          </p:cNvSpPr>
          <p:nvPr>
            <p:ph type="body" idx="1"/>
          </p:nvPr>
        </p:nvSpPr>
        <p:spPr/>
        <p:txBody>
          <a:bodyPr/>
          <a:lstStyle/>
          <a:p>
            <a:pPr marL="0" indent="0" eaLnBrk="1" hangingPunct="1">
              <a:defRPr/>
            </a:pPr>
            <a:r>
              <a:rPr lang="en-US" dirty="0" smtClean="0"/>
              <a:t>This document describes signal loss measurement between the Coriant 7100 optical electronics located in Lopez Island and in La Conner Washington</a:t>
            </a:r>
          </a:p>
          <a:p>
            <a:pPr lvl="1"/>
            <a:endParaRPr lang="en-US" sz="2800" dirty="0" smtClean="0"/>
          </a:p>
          <a:p>
            <a:pPr lvl="1"/>
            <a:r>
              <a:rPr lang="en-US" dirty="0" smtClean="0"/>
              <a:t>Loss is the difference between the Transmitted (</a:t>
            </a:r>
            <a:r>
              <a:rPr lang="en-US" dirty="0" err="1" smtClean="0"/>
              <a:t>Tx</a:t>
            </a:r>
            <a:r>
              <a:rPr lang="en-US" dirty="0" smtClean="0"/>
              <a:t>) signal level and the Received (Rx) signal level.</a:t>
            </a:r>
          </a:p>
          <a:p>
            <a:pPr lvl="1">
              <a:buNone/>
            </a:pPr>
            <a:endParaRPr lang="en-US" dirty="0" smtClean="0"/>
          </a:p>
          <a:p>
            <a:pPr lvl="1" eaLnBrk="1" hangingPunct="1">
              <a:buFont typeface="Arial" charset="0"/>
              <a:buChar char="•"/>
              <a:defRPr/>
            </a:pPr>
            <a:r>
              <a:rPr lang="en-US" dirty="0" smtClean="0"/>
              <a:t>Levels will be measured on the optical service channels (OSC) of the 7100N Reconfigurable Optical Add Drop Multiplexer (ROADM) High-speed cards.</a:t>
            </a:r>
          </a:p>
          <a:p>
            <a:pPr lvl="2" eaLnBrk="1" hangingPunct="1">
              <a:buFont typeface="Arial" charset="0"/>
              <a:buChar char="•"/>
              <a:defRPr/>
            </a:pPr>
            <a:endParaRPr lang="en-US" dirty="0" smtClean="0"/>
          </a:p>
          <a:p>
            <a:pPr marL="0" indent="0" eaLnBrk="1" hangingPunct="1">
              <a:defRPr/>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A8ACEE6-3704-4B79-B8BB-467602395C7B}" type="slidenum">
              <a:rPr lang="en-US" smtClean="0"/>
              <a:pPr/>
              <a:t>6</a:t>
            </a:fld>
            <a:endParaRPr lang="en-US"/>
          </a:p>
        </p:txBody>
      </p:sp>
      <p:sp>
        <p:nvSpPr>
          <p:cNvPr id="5" name="Rectangle 3"/>
          <p:cNvSpPr>
            <a:spLocks noGrp="1" noChangeArrowheads="1"/>
          </p:cNvSpPr>
          <p:nvPr>
            <p:ph type="title"/>
          </p:nvPr>
        </p:nvSpPr>
        <p:spPr/>
        <p:txBody>
          <a:bodyPr/>
          <a:lstStyle/>
          <a:p>
            <a:pPr lvl="0" eaLnBrk="1" hangingPunct="1">
              <a:spcBef>
                <a:spcPct val="20000"/>
              </a:spcBef>
              <a:defRPr/>
            </a:pPr>
            <a:r>
              <a:rPr lang="en-US" dirty="0" err="1" smtClean="0"/>
              <a:t>Coriant</a:t>
            </a:r>
            <a:r>
              <a:rPr lang="en-US" dirty="0" smtClean="0"/>
              <a:t> 7100 Optical Specifications</a:t>
            </a:r>
          </a:p>
        </p:txBody>
      </p:sp>
      <p:sp>
        <p:nvSpPr>
          <p:cNvPr id="6" name="Rectangle 4"/>
          <p:cNvSpPr txBox="1">
            <a:spLocks noChangeArrowheads="1"/>
          </p:cNvSpPr>
          <p:nvPr/>
        </p:nvSpPr>
        <p:spPr bwMode="auto">
          <a:xfrm>
            <a:off x="457200" y="1041400"/>
            <a:ext cx="8305800" cy="4368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lang="en-US" b="0" kern="0" baseline="0" dirty="0" smtClean="0">
              <a:latin typeface="+mn-lt"/>
              <a:ea typeface="+mn-ea"/>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b="0" kern="0" dirty="0" smtClean="0">
                <a:latin typeface="+mn-lt"/>
                <a:ea typeface="+mn-ea"/>
              </a:rPr>
              <a:t>The Lopez 7100N is equipped with OADM-LR High-speed cards</a:t>
            </a:r>
            <a:endParaRPr lang="en-US" b="0" kern="0" baseline="0" dirty="0" smtClean="0">
              <a:latin typeface="+mn-lt"/>
              <a:ea typeface="+mn-ea"/>
            </a:endParaRPr>
          </a:p>
          <a:p>
            <a:pPr lvl="1">
              <a:spcBef>
                <a:spcPct val="20000"/>
              </a:spcBef>
              <a:buFont typeface="Arial" pitchFamily="34" charset="0"/>
              <a:buChar char="•"/>
              <a:defRPr/>
            </a:pPr>
            <a:r>
              <a:rPr lang="en-US" dirty="0" smtClean="0"/>
              <a:t>  </a:t>
            </a:r>
            <a:r>
              <a:rPr lang="en-US" sz="2000" b="0" dirty="0" smtClean="0"/>
              <a:t>The OADM88-LR supports span loss of 14 dB to 26 dB</a:t>
            </a:r>
          </a:p>
          <a:p>
            <a:pPr>
              <a:spcBef>
                <a:spcPct val="20000"/>
              </a:spcBef>
              <a:defRPr/>
            </a:pPr>
            <a:endParaRPr lang="en-US" b="0" kern="0" dirty="0" smtClean="0"/>
          </a:p>
          <a:p>
            <a:pPr>
              <a:spcBef>
                <a:spcPct val="20000"/>
              </a:spcBef>
              <a:defRPr/>
            </a:pPr>
            <a:r>
              <a:rPr lang="en-US" b="0" kern="0" dirty="0" smtClean="0"/>
              <a:t>The La Conner 7100N’s are equipped with LRAM-88 cards in both Optical Line Amplifier (OLA) shelves</a:t>
            </a:r>
            <a:br>
              <a:rPr lang="en-US" b="0" kern="0" dirty="0" smtClean="0"/>
            </a:br>
            <a:endParaRPr lang="en-US" b="0" kern="0" dirty="0" smtClean="0"/>
          </a:p>
          <a:p>
            <a:pPr lvl="1">
              <a:spcBef>
                <a:spcPct val="20000"/>
              </a:spcBef>
              <a:buFont typeface="Arial" pitchFamily="34" charset="0"/>
              <a:buChar char="•"/>
              <a:defRPr/>
            </a:pPr>
            <a:r>
              <a:rPr lang="en-US" sz="2000" b="0" dirty="0" smtClean="0"/>
              <a:t> The LRAM-88 supports span loss of 14 dB to 26 dB</a:t>
            </a:r>
          </a:p>
          <a:p>
            <a:pPr lvl="1">
              <a:spcBef>
                <a:spcPct val="20000"/>
              </a:spcBef>
              <a:defRPr/>
            </a:pPr>
            <a:endParaRPr kumimoji="0" lang="en-US" b="0" i="0" u="none" strike="noStrike" kern="0" cap="none" spc="0" normalizeH="0" baseline="0" noProof="0" dirty="0" smtClean="0">
              <a:ln>
                <a:noFill/>
              </a:ln>
              <a:solidFill>
                <a:schemeClr val="tx1"/>
              </a:solidFill>
              <a:effectLst/>
              <a:uLnTx/>
              <a:uFillTx/>
              <a:latin typeface="+mn-lt"/>
              <a:ea typeface="+mn-ea"/>
            </a:endParaRPr>
          </a:p>
          <a:p>
            <a:pPr marL="1257300" lvl="3" indent="-165100">
              <a:spcBef>
                <a:spcPct val="20000"/>
              </a:spcBef>
              <a:buFont typeface="Arial" charset="0"/>
              <a:buChar char="•"/>
              <a:defRPr/>
            </a:pPr>
            <a:endParaRPr kumimoji="0" lang="en-US" sz="1800" b="0" i="0" u="none" strike="noStrike" kern="0" cap="none" spc="0" normalizeH="0" baseline="0" noProof="0" dirty="0" smtClean="0">
              <a:ln>
                <a:noFill/>
              </a:ln>
              <a:solidFill>
                <a:schemeClr val="tx1"/>
              </a:solidFill>
              <a:effectLst/>
              <a:uLnTx/>
              <a:uFillTx/>
              <a:latin typeface="+mn-lt"/>
              <a:ea typeface="+mn-ea"/>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mn-lt"/>
                <a:ea typeface="+mn-ea"/>
                <a:cs typeface="+mn-cs"/>
              </a:rPr>
              <a:t>LRAM = Long Range Amplifier Module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7</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Lopez  to  Friday Harbor</a:t>
            </a:r>
          </a:p>
        </p:txBody>
      </p:sp>
      <p:sp>
        <p:nvSpPr>
          <p:cNvPr id="131076" name="Rectangle 4"/>
          <p:cNvSpPr>
            <a:spLocks noGrp="1" noChangeArrowheads="1"/>
          </p:cNvSpPr>
          <p:nvPr>
            <p:ph type="body" idx="1"/>
          </p:nvPr>
        </p:nvSpPr>
        <p:spPr/>
        <p:txBody>
          <a:bodyPr/>
          <a:lstStyle/>
          <a:p>
            <a:pPr marL="0" indent="0" eaLnBrk="1" hangingPunct="1">
              <a:defRPr/>
            </a:pPr>
            <a:r>
              <a:rPr lang="en-US" dirty="0" smtClean="0"/>
              <a:t>We will conduct signal loss measurement between the Fujitsu FW7420 optical electronics located at Lopez Island and at Friday Harbor</a:t>
            </a:r>
          </a:p>
          <a:p>
            <a:pPr lvl="1"/>
            <a:endParaRPr lang="en-US" dirty="0" smtClean="0"/>
          </a:p>
          <a:p>
            <a:pPr lvl="1"/>
            <a:r>
              <a:rPr lang="en-US" dirty="0" smtClean="0"/>
              <a:t>Loss is calculated as the difference between the Transmitted (</a:t>
            </a:r>
            <a:r>
              <a:rPr lang="en-US" dirty="0" err="1" smtClean="0"/>
              <a:t>Tx</a:t>
            </a:r>
            <a:r>
              <a:rPr lang="en-US" dirty="0" smtClean="0"/>
              <a:t>) signal level and the Received (Rx) signal level.</a:t>
            </a:r>
          </a:p>
          <a:p>
            <a:pPr lvl="1">
              <a:buNone/>
            </a:pPr>
            <a:endParaRPr lang="en-US" dirty="0" smtClean="0"/>
          </a:p>
          <a:p>
            <a:pPr lvl="1" eaLnBrk="1" hangingPunct="1">
              <a:buFont typeface="Arial" charset="0"/>
              <a:buChar char="•"/>
              <a:defRPr/>
            </a:pPr>
            <a:r>
              <a:rPr lang="en-US" dirty="0" smtClean="0"/>
              <a:t>Levels will be observed on the working channels of the FW7420 High-speed cards.</a:t>
            </a:r>
          </a:p>
          <a:p>
            <a:pPr lvl="2" eaLnBrk="1" hangingPunct="1">
              <a:buFont typeface="Arial" charset="0"/>
              <a:buChar char="•"/>
              <a:defRPr/>
            </a:pPr>
            <a:endParaRPr lang="en-US" dirty="0" smtClean="0"/>
          </a:p>
          <a:p>
            <a:pPr marL="0" indent="0" eaLnBrk="1" hangingPunct="1">
              <a:defRPr/>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0"/>
          <p:cNvSpPr txBox="1">
            <a:spLocks noChangeArrowheads="1"/>
          </p:cNvSpPr>
          <p:nvPr/>
        </p:nvSpPr>
        <p:spPr bwMode="auto">
          <a:xfrm>
            <a:off x="2730500" y="150813"/>
            <a:ext cx="3314700" cy="369887"/>
          </a:xfrm>
          <a:prstGeom prst="rect">
            <a:avLst/>
          </a:prstGeom>
          <a:noFill/>
          <a:ln w="9525">
            <a:noFill/>
            <a:miter lim="800000"/>
            <a:headEnd/>
            <a:tailEnd/>
          </a:ln>
        </p:spPr>
        <p:txBody>
          <a:bodyPr>
            <a:spAutoFit/>
          </a:bodyPr>
          <a:lstStyle/>
          <a:p>
            <a:pPr algn="ctr"/>
            <a:r>
              <a:rPr lang="en-US" b="1">
                <a:latin typeface="Lucida Sans Unicode" pitchFamily="34" charset="0"/>
              </a:rPr>
              <a:t>San Juan Island Fiber</a:t>
            </a:r>
          </a:p>
        </p:txBody>
      </p:sp>
      <p:pic>
        <p:nvPicPr>
          <p:cNvPr id="9219" name="Picture 47" descr="EMBARQ">
            <a:hlinkClick r:id="rId2"/>
          </p:cNvPr>
          <p:cNvPicPr>
            <a:picLocks noChangeAspect="1" noChangeArrowheads="1"/>
          </p:cNvPicPr>
          <p:nvPr/>
        </p:nvPicPr>
        <p:blipFill>
          <a:blip r:embed="rId3"/>
          <a:srcRect/>
          <a:stretch>
            <a:fillRect/>
          </a:stretch>
        </p:blipFill>
        <p:spPr bwMode="auto">
          <a:xfrm>
            <a:off x="0" y="0"/>
            <a:ext cx="2166938" cy="747713"/>
          </a:xfrm>
          <a:prstGeom prst="rect">
            <a:avLst/>
          </a:prstGeom>
          <a:noFill/>
          <a:ln w="9525">
            <a:noFill/>
            <a:miter lim="800000"/>
            <a:headEnd/>
            <a:tailEnd/>
          </a:ln>
        </p:spPr>
      </p:pic>
      <p:cxnSp>
        <p:nvCxnSpPr>
          <p:cNvPr id="5" name="Straight Connector 4"/>
          <p:cNvCxnSpPr/>
          <p:nvPr/>
        </p:nvCxnSpPr>
        <p:spPr>
          <a:xfrm flipV="1">
            <a:off x="187325" y="627063"/>
            <a:ext cx="8728075" cy="63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731000" y="65088"/>
            <a:ext cx="2082800" cy="50800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sz="900" dirty="0"/>
              <a:t>Customer: CENTURYLINK</a:t>
            </a:r>
          </a:p>
          <a:p>
            <a:pPr fontAlgn="auto">
              <a:spcBef>
                <a:spcPts val="0"/>
              </a:spcBef>
              <a:spcAft>
                <a:spcPts val="0"/>
              </a:spcAft>
              <a:defRPr/>
            </a:pPr>
            <a:r>
              <a:rPr lang="en-US" sz="900" dirty="0"/>
              <a:t>Location: LOPEZ, WA</a:t>
            </a:r>
          </a:p>
          <a:p>
            <a:pPr fontAlgn="auto">
              <a:spcBef>
                <a:spcPts val="0"/>
              </a:spcBef>
              <a:spcAft>
                <a:spcPts val="0"/>
              </a:spcAft>
              <a:defRPr/>
            </a:pPr>
            <a:r>
              <a:rPr lang="en-US" sz="900" dirty="0"/>
              <a:t>Product:</a:t>
            </a:r>
          </a:p>
        </p:txBody>
      </p:sp>
      <p:sp>
        <p:nvSpPr>
          <p:cNvPr id="9" name="Text Box 3"/>
          <p:cNvSpPr txBox="1">
            <a:spLocks noChangeArrowheads="1"/>
          </p:cNvSpPr>
          <p:nvPr/>
        </p:nvSpPr>
        <p:spPr bwMode="auto">
          <a:xfrm>
            <a:off x="7772400" y="6611937"/>
            <a:ext cx="1050925" cy="2460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fontAlgn="auto">
              <a:spcBef>
                <a:spcPts val="0"/>
              </a:spcBef>
              <a:spcAft>
                <a:spcPts val="0"/>
              </a:spcAft>
              <a:defRPr/>
            </a:pPr>
            <a:r>
              <a:rPr lang="en-US" sz="1000" dirty="0"/>
              <a:t>Date: 12-11-13</a:t>
            </a:r>
          </a:p>
        </p:txBody>
      </p:sp>
      <p:sp>
        <p:nvSpPr>
          <p:cNvPr id="10" name="Text Box 3"/>
          <p:cNvSpPr txBox="1">
            <a:spLocks noChangeArrowheads="1"/>
          </p:cNvSpPr>
          <p:nvPr/>
        </p:nvSpPr>
        <p:spPr bwMode="auto">
          <a:xfrm>
            <a:off x="136525" y="6354763"/>
            <a:ext cx="2149475" cy="369887"/>
          </a:xfrm>
          <a:prstGeom prst="rect">
            <a:avLst/>
          </a:prstGeom>
          <a:noFill/>
          <a:ln w="9525" algn="ctr">
            <a:noFill/>
            <a:miter lim="800000"/>
            <a:headEnd/>
            <a:tailEnd/>
          </a:ln>
        </p:spPr>
        <p:txBody>
          <a:bodyPr wrap="square">
            <a:spAutoFit/>
          </a:bodyPr>
          <a:lstStyle/>
          <a:p>
            <a:pPr fontAlgn="auto">
              <a:spcBef>
                <a:spcPts val="0"/>
              </a:spcBef>
              <a:spcAft>
                <a:spcPts val="0"/>
              </a:spcAft>
              <a:defRPr/>
            </a:pPr>
            <a:r>
              <a:rPr lang="en-US" sz="900" dirty="0">
                <a:latin typeface="+mn-lt"/>
              </a:rPr>
              <a:t>Requestor:</a:t>
            </a:r>
          </a:p>
          <a:p>
            <a:pPr fontAlgn="auto">
              <a:spcBef>
                <a:spcPts val="0"/>
              </a:spcBef>
              <a:spcAft>
                <a:spcPts val="0"/>
              </a:spcAft>
              <a:defRPr/>
            </a:pPr>
            <a:r>
              <a:rPr lang="en-US" sz="900" dirty="0">
                <a:latin typeface="+mn-lt"/>
              </a:rPr>
              <a:t>Originator: SCOTT DALLASTA</a:t>
            </a:r>
          </a:p>
        </p:txBody>
      </p:sp>
      <p:pic>
        <p:nvPicPr>
          <p:cNvPr id="9224" name="Picture 10"/>
          <p:cNvPicPr>
            <a:picLocks noChangeAspect="1" noChangeArrowheads="1"/>
          </p:cNvPicPr>
          <p:nvPr/>
        </p:nvPicPr>
        <p:blipFill>
          <a:blip r:embed="rId4"/>
          <a:srcRect/>
          <a:stretch>
            <a:fillRect/>
          </a:stretch>
        </p:blipFill>
        <p:spPr bwMode="auto">
          <a:xfrm>
            <a:off x="401638" y="809625"/>
            <a:ext cx="8399462" cy="5437188"/>
          </a:xfrm>
          <a:prstGeom prst="rect">
            <a:avLst/>
          </a:prstGeom>
          <a:noFill/>
          <a:ln w="9525">
            <a:noFill/>
            <a:miter lim="800000"/>
            <a:headEnd/>
            <a:tailEnd/>
          </a:ln>
        </p:spPr>
      </p:pic>
      <p:sp>
        <p:nvSpPr>
          <p:cNvPr id="11" name="Oval 10"/>
          <p:cNvSpPr/>
          <p:nvPr/>
        </p:nvSpPr>
        <p:spPr>
          <a:xfrm>
            <a:off x="3946525" y="4714875"/>
            <a:ext cx="134938"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B</a:t>
            </a:r>
          </a:p>
        </p:txBody>
      </p:sp>
      <p:sp>
        <p:nvSpPr>
          <p:cNvPr id="12" name="Oval 11"/>
          <p:cNvSpPr/>
          <p:nvPr/>
        </p:nvSpPr>
        <p:spPr>
          <a:xfrm>
            <a:off x="3649663" y="4546600"/>
            <a:ext cx="134937"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A</a:t>
            </a:r>
          </a:p>
        </p:txBody>
      </p:sp>
      <p:sp>
        <p:nvSpPr>
          <p:cNvPr id="13" name="Oval 12"/>
          <p:cNvSpPr/>
          <p:nvPr/>
        </p:nvSpPr>
        <p:spPr>
          <a:xfrm>
            <a:off x="4271963" y="3756025"/>
            <a:ext cx="136525" cy="122238"/>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D</a:t>
            </a:r>
          </a:p>
        </p:txBody>
      </p:sp>
      <p:sp>
        <p:nvSpPr>
          <p:cNvPr id="14" name="Oval 13"/>
          <p:cNvSpPr/>
          <p:nvPr/>
        </p:nvSpPr>
        <p:spPr>
          <a:xfrm>
            <a:off x="4016375" y="3084513"/>
            <a:ext cx="134938"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C</a:t>
            </a:r>
          </a:p>
        </p:txBody>
      </p:sp>
      <p:sp>
        <p:nvSpPr>
          <p:cNvPr id="15" name="Oval 14"/>
          <p:cNvSpPr/>
          <p:nvPr/>
        </p:nvSpPr>
        <p:spPr>
          <a:xfrm>
            <a:off x="5810250" y="2952750"/>
            <a:ext cx="134938"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E</a:t>
            </a:r>
          </a:p>
        </p:txBody>
      </p:sp>
      <p:sp>
        <p:nvSpPr>
          <p:cNvPr id="16" name="Oval 15"/>
          <p:cNvSpPr/>
          <p:nvPr/>
        </p:nvSpPr>
        <p:spPr>
          <a:xfrm>
            <a:off x="5503863" y="4208463"/>
            <a:ext cx="134937"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F</a:t>
            </a:r>
          </a:p>
        </p:txBody>
      </p:sp>
      <p:sp>
        <p:nvSpPr>
          <p:cNvPr id="17" name="Oval 16"/>
          <p:cNvSpPr/>
          <p:nvPr/>
        </p:nvSpPr>
        <p:spPr>
          <a:xfrm>
            <a:off x="5176838" y="4845050"/>
            <a:ext cx="134937"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G</a:t>
            </a:r>
          </a:p>
        </p:txBody>
      </p:sp>
      <p:sp>
        <p:nvSpPr>
          <p:cNvPr id="18" name="Oval 17"/>
          <p:cNvSpPr/>
          <p:nvPr/>
        </p:nvSpPr>
        <p:spPr>
          <a:xfrm>
            <a:off x="6584950" y="4738688"/>
            <a:ext cx="134938" cy="120650"/>
          </a:xfrm>
          <a:prstGeom prst="ellipse">
            <a:avLst/>
          </a:prstGeom>
          <a:noFill/>
          <a:ln w="63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 b="1" dirty="0">
                <a:solidFill>
                  <a:srgbClr val="FF0000"/>
                </a:solidFill>
              </a:rPr>
              <a:t>H</a:t>
            </a:r>
          </a:p>
        </p:txBody>
      </p:sp>
      <p:grpSp>
        <p:nvGrpSpPr>
          <p:cNvPr id="2" name="Group 24"/>
          <p:cNvGrpSpPr>
            <a:grpSpLocks/>
          </p:cNvGrpSpPr>
          <p:nvPr/>
        </p:nvGrpSpPr>
        <p:grpSpPr bwMode="auto">
          <a:xfrm rot="-3117634">
            <a:off x="2648744" y="2743994"/>
            <a:ext cx="3270250" cy="125412"/>
            <a:chOff x="1971804" y="1736420"/>
            <a:chExt cx="1437886" cy="124087"/>
          </a:xfrm>
        </p:grpSpPr>
        <p:cxnSp>
          <p:nvCxnSpPr>
            <p:cNvPr id="20" name="Straight Connector 19"/>
            <p:cNvCxnSpPr/>
            <p:nvPr/>
          </p:nvCxnSpPr>
          <p:spPr>
            <a:xfrm flipV="1">
              <a:off x="1972422" y="1733708"/>
              <a:ext cx="904612" cy="47122"/>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2714338" y="1733816"/>
              <a:ext cx="161937" cy="124088"/>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715130" y="1819712"/>
              <a:ext cx="695211" cy="37697"/>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3" name="Group 25"/>
          <p:cNvGrpSpPr>
            <a:grpSpLocks/>
          </p:cNvGrpSpPr>
          <p:nvPr/>
        </p:nvGrpSpPr>
        <p:grpSpPr bwMode="auto">
          <a:xfrm rot="-2274706">
            <a:off x="5299075" y="1074738"/>
            <a:ext cx="1055688" cy="233362"/>
            <a:chOff x="1971804" y="1736420"/>
            <a:chExt cx="1437886" cy="124087"/>
          </a:xfrm>
        </p:grpSpPr>
        <p:cxnSp>
          <p:nvCxnSpPr>
            <p:cNvPr id="27" name="Straight Connector 26"/>
            <p:cNvCxnSpPr/>
            <p:nvPr/>
          </p:nvCxnSpPr>
          <p:spPr>
            <a:xfrm flipV="1">
              <a:off x="1971228" y="1734767"/>
              <a:ext cx="903814" cy="48115"/>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2715902" y="1735225"/>
              <a:ext cx="160005" cy="124088"/>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713019" y="1822541"/>
              <a:ext cx="696239" cy="37986"/>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
        <p:nvSpPr>
          <p:cNvPr id="9236" name="TextBox 33"/>
          <p:cNvSpPr txBox="1">
            <a:spLocks noChangeArrowheads="1"/>
          </p:cNvSpPr>
          <p:nvPr/>
        </p:nvSpPr>
        <p:spPr bwMode="auto">
          <a:xfrm>
            <a:off x="487363" y="5654675"/>
            <a:ext cx="2524125" cy="523875"/>
          </a:xfrm>
          <a:prstGeom prst="rect">
            <a:avLst/>
          </a:prstGeom>
          <a:solidFill>
            <a:schemeClr val="bg1"/>
          </a:solidFill>
          <a:ln w="9525">
            <a:noFill/>
            <a:miter lim="800000"/>
            <a:headEnd/>
            <a:tailEnd/>
          </a:ln>
        </p:spPr>
        <p:txBody>
          <a:bodyPr>
            <a:spAutoFit/>
          </a:bodyPr>
          <a:lstStyle/>
          <a:p>
            <a:r>
              <a:rPr lang="en-US" sz="1000"/>
              <a:t>                      </a:t>
            </a:r>
            <a:r>
              <a:rPr lang="en-US" sz="900"/>
              <a:t>MICROWAVE RADIO ROUTE</a:t>
            </a:r>
          </a:p>
          <a:p>
            <a:r>
              <a:rPr lang="en-US" sz="900"/>
              <a:t>                         FIBER ROUTE</a:t>
            </a:r>
          </a:p>
          <a:p>
            <a:r>
              <a:rPr lang="en-US" sz="900"/>
              <a:t>                         FIBER SEGMENT DETAIL </a:t>
            </a:r>
          </a:p>
        </p:txBody>
      </p:sp>
      <p:grpSp>
        <p:nvGrpSpPr>
          <p:cNvPr id="4" name="Group 29"/>
          <p:cNvGrpSpPr>
            <a:grpSpLocks/>
          </p:cNvGrpSpPr>
          <p:nvPr/>
        </p:nvGrpSpPr>
        <p:grpSpPr bwMode="auto">
          <a:xfrm rot="-541836">
            <a:off x="563563" y="5702300"/>
            <a:ext cx="725487" cy="90488"/>
            <a:chOff x="1971804" y="1736420"/>
            <a:chExt cx="1437886" cy="124087"/>
          </a:xfrm>
        </p:grpSpPr>
        <p:cxnSp>
          <p:nvCxnSpPr>
            <p:cNvPr id="31" name="Straight Connector 30"/>
            <p:cNvCxnSpPr/>
            <p:nvPr/>
          </p:nvCxnSpPr>
          <p:spPr>
            <a:xfrm flipV="1">
              <a:off x="1971601" y="1733135"/>
              <a:ext cx="906152" cy="47893"/>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2713387" y="1732476"/>
              <a:ext cx="163611" cy="124086"/>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709496" y="1820266"/>
              <a:ext cx="695345" cy="39185"/>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cxnSp>
        <p:nvCxnSpPr>
          <p:cNvPr id="36" name="Straight Connector 35"/>
          <p:cNvCxnSpPr/>
          <p:nvPr/>
        </p:nvCxnSpPr>
        <p:spPr>
          <a:xfrm>
            <a:off x="596900" y="5922963"/>
            <a:ext cx="61595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795338" y="5964238"/>
            <a:ext cx="168275" cy="187325"/>
          </a:xfrm>
          <a:prstGeom prst="ellipse">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a:solidFill>
                  <a:srgbClr val="FF0000"/>
                </a:solidFill>
              </a:rPr>
              <a:t>A</a:t>
            </a:r>
          </a:p>
        </p:txBody>
      </p:sp>
      <p:sp>
        <p:nvSpPr>
          <p:cNvPr id="9240" name="TextBox 37"/>
          <p:cNvSpPr txBox="1">
            <a:spLocks noChangeArrowheads="1"/>
          </p:cNvSpPr>
          <p:nvPr/>
        </p:nvSpPr>
        <p:spPr bwMode="auto">
          <a:xfrm>
            <a:off x="6003925" y="673100"/>
            <a:ext cx="765175" cy="338138"/>
          </a:xfrm>
          <a:prstGeom prst="rect">
            <a:avLst/>
          </a:prstGeom>
          <a:solidFill>
            <a:schemeClr val="bg1"/>
          </a:solidFill>
          <a:ln w="9525">
            <a:noFill/>
            <a:miter lim="800000"/>
            <a:headEnd/>
            <a:tailEnd/>
          </a:ln>
        </p:spPr>
        <p:txBody>
          <a:bodyPr>
            <a:spAutoFit/>
          </a:bodyPr>
          <a:lstStyle/>
          <a:p>
            <a:pPr algn="ctr"/>
            <a:r>
              <a:rPr lang="en-US" sz="800"/>
              <a:t>TO</a:t>
            </a:r>
          </a:p>
          <a:p>
            <a:pPr algn="ctr"/>
            <a:r>
              <a:rPr lang="en-US" sz="800"/>
              <a:t>BLHMWA01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_template2_NEW">
  <a:themeElements>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L_template2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CL_template2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template2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template2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template2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template2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template2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template2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template2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template2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template2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template2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template2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B1EAE80FFF4EA44199D927879CD9F3C8" ma:contentTypeVersion="135" ma:contentTypeDescription="" ma:contentTypeScope="" ma:versionID="c54fe86b8a92c7b119c587f9f0649513">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Compliance</DocumentSetType>
    <IsConfidential xmlns="dc463f71-b30c-4ab2-9473-d307f9d35888">false</IsConfidential>
    <AgendaOrder xmlns="dc463f71-b30c-4ab2-9473-d307f9d35888">false</AgendaOrder>
    <CaseType xmlns="dc463f71-b30c-4ab2-9473-d307f9d35888">Formal Complaint</CaseType>
    <IndustryCode xmlns="dc463f71-b30c-4ab2-9473-d307f9d35888">170</IndustryCode>
    <CaseStatus xmlns="dc463f71-b30c-4ab2-9473-d307f9d35888">Formal</CaseStatus>
    <OpenedDate xmlns="dc463f71-b30c-4ab2-9473-d307f9d35888">2013-12-06T08:00:00+00:00</OpenedDate>
    <Date1 xmlns="dc463f71-b30c-4ab2-9473-d307f9d35888">2015-11-30T08:00:00+00:00</Date1>
    <IsDocumentOrder xmlns="dc463f71-b30c-4ab2-9473-d307f9d35888">false</IsDocumentOrder>
    <IsHighlyConfidential xmlns="dc463f71-b30c-4ab2-9473-d307f9d35888">false</IsHighlyConfidential>
    <CaseCompanyNames xmlns="dc463f71-b30c-4ab2-9473-d307f9d35888">Qwest Corporation</CaseCompanyNames>
    <DocketNumber xmlns="dc463f71-b30c-4ab2-9473-d307f9d35888">132234</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Props1.xml><?xml version="1.0" encoding="utf-8"?>
<ds:datastoreItem xmlns:ds="http://schemas.openxmlformats.org/officeDocument/2006/customXml" ds:itemID="{123BFA82-2519-437F-8BAB-2A0CB6F43D9B}"/>
</file>

<file path=customXml/itemProps2.xml><?xml version="1.0" encoding="utf-8"?>
<ds:datastoreItem xmlns:ds="http://schemas.openxmlformats.org/officeDocument/2006/customXml" ds:itemID="{7CB29A8B-CF28-403A-8FBA-DF30C4151AE9}"/>
</file>

<file path=customXml/itemProps3.xml><?xml version="1.0" encoding="utf-8"?>
<ds:datastoreItem xmlns:ds="http://schemas.openxmlformats.org/officeDocument/2006/customXml" ds:itemID="{18FD67A1-D2A3-414B-A368-6E2C09479D0D}"/>
</file>

<file path=customXml/itemProps4.xml><?xml version="1.0" encoding="utf-8"?>
<ds:datastoreItem xmlns:ds="http://schemas.openxmlformats.org/officeDocument/2006/customXml" ds:itemID="{42683974-F086-4B2E-86DB-27C76025EE11}"/>
</file>

<file path=docProps/app.xml><?xml version="1.0" encoding="utf-8"?>
<Properties xmlns="http://schemas.openxmlformats.org/officeDocument/2006/extended-properties" xmlns:vt="http://schemas.openxmlformats.org/officeDocument/2006/docPropsVTypes">
  <Template/>
  <TotalTime>152</TotalTime>
  <Words>410</Words>
  <Application>Microsoft Office PowerPoint</Application>
  <PresentationFormat>On-screen Show (4:3)</PresentationFormat>
  <Paragraphs>63</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ＭＳ Ｐゴシック</vt:lpstr>
      <vt:lpstr>Arial</vt:lpstr>
      <vt:lpstr>Lucida Sans Unicode</vt:lpstr>
      <vt:lpstr>CL_template2_NEW</vt:lpstr>
      <vt:lpstr>San Juan Islands Submarine Cable Inspection Plan   </vt:lpstr>
      <vt:lpstr>Inspection Plan</vt:lpstr>
      <vt:lpstr>Inspection Plan (continued)</vt:lpstr>
      <vt:lpstr>Inspection Plan (continued)</vt:lpstr>
      <vt:lpstr>Lopez  to  La Conner</vt:lpstr>
      <vt:lpstr>Coriant 7100 Optical Specifications</vt:lpstr>
      <vt:lpstr>Lopez  to  Friday Harbor</vt:lpstr>
      <vt:lpstr>PowerPoint Presentation</vt:lpstr>
    </vt:vector>
  </TitlesOfParts>
  <Company>MAI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title is set in Arial, 24pt, white.  It has a line space of 1, allowing two lines.</dc:title>
  <dc:creator>monigle</dc:creator>
  <cp:lastModifiedBy>Elhardt, Linda (UTC)</cp:lastModifiedBy>
  <cp:revision>21</cp:revision>
  <cp:lastPrinted>2015-11-30T19:46:48Z</cp:lastPrinted>
  <dcterms:created xsi:type="dcterms:W3CDTF">2012-08-02T15:26:06Z</dcterms:created>
  <dcterms:modified xsi:type="dcterms:W3CDTF">2015-11-30T19:47:17Z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0x0101006E56B4D1795A2E4DB2F0B01679ED314A00B1EAE80FFF4EA44199D927879CD9F3C8</vt:lpwstr>
  </property>
  <property fmtid="{D5CDD505-2E9C-101B-9397-08002B2CF9AE}" pid="3" name="_docset_NoMedatataSyncRequired">
    <vt:lpwstr>False</vt:lpwstr>
  </property>
  <property fmtid="{D5CDD505-2E9C-101B-9397-08002B2CF9AE}" pid="4" name="IsEFSEC">
    <vt:bool>false</vt:bool>
  </property>
</Properties>
</file>